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rgbClr val="001F5F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rgbClr val="001F5F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792480"/>
          </a:xfrm>
          <a:custGeom>
            <a:avLst/>
            <a:gdLst/>
            <a:ahLst/>
            <a:cxnLst/>
            <a:rect l="l" t="t" r="r" b="b"/>
            <a:pathLst>
              <a:path w="12192000" h="792480">
                <a:moveTo>
                  <a:pt x="12192000" y="0"/>
                </a:moveTo>
                <a:lnTo>
                  <a:pt x="0" y="0"/>
                </a:lnTo>
                <a:lnTo>
                  <a:pt x="0" y="792479"/>
                </a:lnTo>
                <a:lnTo>
                  <a:pt x="12192000" y="79247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5000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0"/>
            <a:ext cx="12192000" cy="792480"/>
          </a:xfrm>
          <a:custGeom>
            <a:avLst/>
            <a:gdLst/>
            <a:ahLst/>
            <a:cxnLst/>
            <a:rect l="l" t="t" r="r" b="b"/>
            <a:pathLst>
              <a:path w="12192000" h="792480">
                <a:moveTo>
                  <a:pt x="0" y="792479"/>
                </a:moveTo>
                <a:lnTo>
                  <a:pt x="12192000" y="792479"/>
                </a:lnTo>
                <a:lnTo>
                  <a:pt x="12192000" y="0"/>
                </a:lnTo>
                <a:lnTo>
                  <a:pt x="0" y="0"/>
                </a:lnTo>
                <a:lnTo>
                  <a:pt x="0" y="792479"/>
                </a:lnTo>
                <a:close/>
              </a:path>
            </a:pathLst>
          </a:custGeom>
          <a:ln w="12700">
            <a:solidFill>
              <a:srgbClr val="0013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1551919" y="643432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2"/>
                </a:lnTo>
                <a:lnTo>
                  <a:pt x="640079" y="294132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792480"/>
          </a:xfrm>
          <a:custGeom>
            <a:avLst/>
            <a:gdLst/>
            <a:ahLst/>
            <a:cxnLst/>
            <a:rect l="l" t="t" r="r" b="b"/>
            <a:pathLst>
              <a:path w="12192000" h="792480">
                <a:moveTo>
                  <a:pt x="12192000" y="0"/>
                </a:moveTo>
                <a:lnTo>
                  <a:pt x="0" y="0"/>
                </a:lnTo>
                <a:lnTo>
                  <a:pt x="0" y="792479"/>
                </a:lnTo>
                <a:lnTo>
                  <a:pt x="12192000" y="79247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5000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0"/>
            <a:ext cx="12192000" cy="792480"/>
          </a:xfrm>
          <a:custGeom>
            <a:avLst/>
            <a:gdLst/>
            <a:ahLst/>
            <a:cxnLst/>
            <a:rect l="l" t="t" r="r" b="b"/>
            <a:pathLst>
              <a:path w="12192000" h="792480">
                <a:moveTo>
                  <a:pt x="0" y="792479"/>
                </a:moveTo>
                <a:lnTo>
                  <a:pt x="12192000" y="792479"/>
                </a:lnTo>
                <a:lnTo>
                  <a:pt x="12192000" y="0"/>
                </a:lnTo>
                <a:lnTo>
                  <a:pt x="0" y="0"/>
                </a:lnTo>
                <a:lnTo>
                  <a:pt x="0" y="792479"/>
                </a:lnTo>
                <a:close/>
              </a:path>
            </a:pathLst>
          </a:custGeom>
          <a:ln w="12700">
            <a:solidFill>
              <a:srgbClr val="0013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259079" y="6303264"/>
            <a:ext cx="1231900" cy="554990"/>
          </a:xfrm>
          <a:custGeom>
            <a:avLst/>
            <a:gdLst/>
            <a:ahLst/>
            <a:cxnLst/>
            <a:rect l="l" t="t" r="r" b="b"/>
            <a:pathLst>
              <a:path w="1231900" h="554990">
                <a:moveTo>
                  <a:pt x="1231391" y="0"/>
                </a:moveTo>
                <a:lnTo>
                  <a:pt x="0" y="0"/>
                </a:lnTo>
                <a:lnTo>
                  <a:pt x="0" y="554736"/>
                </a:lnTo>
                <a:lnTo>
                  <a:pt x="1231391" y="554736"/>
                </a:lnTo>
                <a:lnTo>
                  <a:pt x="1231391" y="0"/>
                </a:lnTo>
                <a:close/>
              </a:path>
            </a:pathLst>
          </a:custGeom>
          <a:solidFill>
            <a:srgbClr val="05000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259079" y="6303264"/>
            <a:ext cx="1231900" cy="554990"/>
          </a:xfrm>
          <a:custGeom>
            <a:avLst/>
            <a:gdLst/>
            <a:ahLst/>
            <a:cxnLst/>
            <a:rect l="l" t="t" r="r" b="b"/>
            <a:pathLst>
              <a:path w="1231900" h="554990">
                <a:moveTo>
                  <a:pt x="0" y="554736"/>
                </a:moveTo>
                <a:lnTo>
                  <a:pt x="1231391" y="554736"/>
                </a:lnTo>
                <a:lnTo>
                  <a:pt x="1231391" y="0"/>
                </a:lnTo>
                <a:lnTo>
                  <a:pt x="0" y="0"/>
                </a:lnTo>
                <a:lnTo>
                  <a:pt x="0" y="554736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263651" y="6298690"/>
            <a:ext cx="1219200" cy="523240"/>
          </a:xfrm>
          <a:custGeom>
            <a:avLst/>
            <a:gdLst/>
            <a:ahLst/>
            <a:cxnLst/>
            <a:rect l="l" t="t" r="r" b="b"/>
            <a:pathLst>
              <a:path w="1219200" h="523240">
                <a:moveTo>
                  <a:pt x="1219200" y="0"/>
                </a:moveTo>
                <a:lnTo>
                  <a:pt x="0" y="0"/>
                </a:lnTo>
                <a:lnTo>
                  <a:pt x="0" y="522731"/>
                </a:lnTo>
                <a:lnTo>
                  <a:pt x="1219200" y="522731"/>
                </a:lnTo>
                <a:lnTo>
                  <a:pt x="1219200" y="0"/>
                </a:lnTo>
                <a:close/>
              </a:path>
            </a:pathLst>
          </a:custGeom>
          <a:solidFill>
            <a:srgbClr val="05000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792480"/>
          </a:xfrm>
          <a:custGeom>
            <a:avLst/>
            <a:gdLst/>
            <a:ahLst/>
            <a:cxnLst/>
            <a:rect l="l" t="t" r="r" b="b"/>
            <a:pathLst>
              <a:path w="12192000" h="792480">
                <a:moveTo>
                  <a:pt x="12192000" y="0"/>
                </a:moveTo>
                <a:lnTo>
                  <a:pt x="0" y="0"/>
                </a:lnTo>
                <a:lnTo>
                  <a:pt x="0" y="792479"/>
                </a:lnTo>
                <a:lnTo>
                  <a:pt x="12192000" y="79247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5000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0"/>
            <a:ext cx="12192000" cy="792480"/>
          </a:xfrm>
          <a:custGeom>
            <a:avLst/>
            <a:gdLst/>
            <a:ahLst/>
            <a:cxnLst/>
            <a:rect l="l" t="t" r="r" b="b"/>
            <a:pathLst>
              <a:path w="12192000" h="792480">
                <a:moveTo>
                  <a:pt x="0" y="792479"/>
                </a:moveTo>
                <a:lnTo>
                  <a:pt x="12192000" y="792479"/>
                </a:lnTo>
                <a:lnTo>
                  <a:pt x="12192000" y="0"/>
                </a:lnTo>
                <a:lnTo>
                  <a:pt x="0" y="0"/>
                </a:lnTo>
                <a:lnTo>
                  <a:pt x="0" y="792479"/>
                </a:lnTo>
                <a:close/>
              </a:path>
            </a:pathLst>
          </a:custGeom>
          <a:ln w="12700">
            <a:solidFill>
              <a:srgbClr val="0013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1561" y="137617"/>
            <a:ext cx="11688876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80670" y="2033397"/>
            <a:ext cx="5737860" cy="34651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rgbClr val="001F5F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46.png"/><Relationship Id="rId6" Type="http://schemas.openxmlformats.org/officeDocument/2006/relationships/image" Target="../media/image44.png"/><Relationship Id="rId7" Type="http://schemas.openxmlformats.org/officeDocument/2006/relationships/image" Target="../media/image47.png"/><Relationship Id="rId8" Type="http://schemas.openxmlformats.org/officeDocument/2006/relationships/image" Target="../media/image50.png"/><Relationship Id="rId9" Type="http://schemas.openxmlformats.org/officeDocument/2006/relationships/image" Target="../media/image48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64.png"/><Relationship Id="rId14" Type="http://schemas.openxmlformats.org/officeDocument/2006/relationships/image" Target="../media/image65.png"/><Relationship Id="rId15" Type="http://schemas.openxmlformats.org/officeDocument/2006/relationships/image" Target="../media/image66.png"/><Relationship Id="rId16" Type="http://schemas.openxmlformats.org/officeDocument/2006/relationships/image" Target="../media/image67.png"/><Relationship Id="rId17" Type="http://schemas.openxmlformats.org/officeDocument/2006/relationships/image" Target="../media/image68.png"/><Relationship Id="rId18" Type="http://schemas.openxmlformats.org/officeDocument/2006/relationships/image" Target="../media/image69.png"/></Relationships>

</file>

<file path=ppt/slides/_rels/slide10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hyperlink" Target="https://www.computerworld.com/article/3427839/ten-years-on--how-netflix-completed-a-historic-cloud-migration-with-aws.html" TargetMode="External"/><Relationship Id="rId4" Type="http://schemas.openxmlformats.org/officeDocument/2006/relationships/hyperlink" Target="https://www.marketplacepulse.com/amazon-private-label-brands" TargetMode="External"/><Relationship Id="rId5" Type="http://schemas.openxmlformats.org/officeDocument/2006/relationships/hyperlink" Target="https://www.businessinsider.in/tech/why-netflix-thinks-its-personalized-recommendation-engine-is-worth-1-billion-per-year/articleshow/52754724.cms" TargetMode="External"/><Relationship Id="rId6" Type="http://schemas.openxmlformats.org/officeDocument/2006/relationships/hyperlink" Target="https://www.mckinsey.com/business-functions/marketing-and-sales/our-insights/prime-day-and-the-broad-reach-of-amazons-ecosystem?cid=soc-app" TargetMode="External"/><Relationship Id="rId7" Type="http://schemas.openxmlformats.org/officeDocument/2006/relationships/hyperlink" Target="https://www.mckinsey.com/industries/technology-media-and-telecommunications/our-insights/connected-world-an-evolution-in-connectivity-beyond-the-5g-revolution?cid=soc-app" TargetMode="External"/><Relationship Id="rId8" Type="http://schemas.openxmlformats.org/officeDocument/2006/relationships/hyperlink" Target="https://datacenterfrontier.com/mapping-netflix-content-delivery-network/" TargetMode="External"/><Relationship Id="rId9" Type="http://schemas.openxmlformats.org/officeDocument/2006/relationships/hyperlink" Target="https://fortune.com/2018/08/12/netflix-original-content-has-grown-by-88-this-year-but-old-tv-still-rules-the-remote/" TargetMode="External"/><Relationship Id="rId10" Type="http://schemas.openxmlformats.org/officeDocument/2006/relationships/hyperlink" Target="https://nextlevel.finance/netflix-content-spend/" TargetMode="Externa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Relationship Id="rId11" Type="http://schemas.openxmlformats.org/officeDocument/2006/relationships/image" Target="../media/image78.png"/><Relationship Id="rId12" Type="http://schemas.openxmlformats.org/officeDocument/2006/relationships/image" Target="../media/image79.png"/><Relationship Id="rId13" Type="http://schemas.openxmlformats.org/officeDocument/2006/relationships/image" Target="../media/image80.png"/><Relationship Id="rId14" Type="http://schemas.openxmlformats.org/officeDocument/2006/relationships/image" Target="../media/image8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82.jpg"/><Relationship Id="rId4" Type="http://schemas.openxmlformats.org/officeDocument/2006/relationships/image" Target="../media/image83.jpg"/><Relationship Id="rId5" Type="http://schemas.openxmlformats.org/officeDocument/2006/relationships/image" Target="../media/image84.jpg"/><Relationship Id="rId6" Type="http://schemas.openxmlformats.org/officeDocument/2006/relationships/image" Target="../media/image85.jpg"/><Relationship Id="rId7" Type="http://schemas.openxmlformats.org/officeDocument/2006/relationships/image" Target="../media/image86.jpg"/><Relationship Id="rId8" Type="http://schemas.openxmlformats.org/officeDocument/2006/relationships/image" Target="../media/image87.jpg"/><Relationship Id="rId9" Type="http://schemas.openxmlformats.org/officeDocument/2006/relationships/image" Target="../media/image88.jpg"/><Relationship Id="rId10" Type="http://schemas.openxmlformats.org/officeDocument/2006/relationships/image" Target="../media/image89.png"/><Relationship Id="rId11" Type="http://schemas.openxmlformats.org/officeDocument/2006/relationships/image" Target="../media/image90.png"/><Relationship Id="rId12" Type="http://schemas.openxmlformats.org/officeDocument/2006/relationships/image" Target="../media/image91.jpg"/><Relationship Id="rId13" Type="http://schemas.openxmlformats.org/officeDocument/2006/relationships/image" Target="../media/image92.png"/><Relationship Id="rId14" Type="http://schemas.openxmlformats.org/officeDocument/2006/relationships/image" Target="../media/image93.png"/><Relationship Id="rId15" Type="http://schemas.openxmlformats.org/officeDocument/2006/relationships/image" Target="../media/image94.png"/><Relationship Id="rId16" Type="http://schemas.openxmlformats.org/officeDocument/2006/relationships/image" Target="../media/image95.jpg"/><Relationship Id="rId17" Type="http://schemas.openxmlformats.org/officeDocument/2006/relationships/image" Target="../media/image96.png"/><Relationship Id="rId18" Type="http://schemas.openxmlformats.org/officeDocument/2006/relationships/image" Target="../media/image97.png"/><Relationship Id="rId19" Type="http://schemas.openxmlformats.org/officeDocument/2006/relationships/image" Target="../media/image98.png"/><Relationship Id="rId20" Type="http://schemas.openxmlformats.org/officeDocument/2006/relationships/image" Target="../media/image99.png"/><Relationship Id="rId21" Type="http://schemas.openxmlformats.org/officeDocument/2006/relationships/image" Target="../media/image100.jpg"/><Relationship Id="rId22" Type="http://schemas.openxmlformats.org/officeDocument/2006/relationships/image" Target="../media/image101.jpg"/><Relationship Id="rId23" Type="http://schemas.openxmlformats.org/officeDocument/2006/relationships/image" Target="../media/image102.png"/><Relationship Id="rId24" Type="http://schemas.openxmlformats.org/officeDocument/2006/relationships/image" Target="../media/image103.jpg"/><Relationship Id="rId25" Type="http://schemas.openxmlformats.org/officeDocument/2006/relationships/image" Target="../media/image104.jpg"/><Relationship Id="rId26" Type="http://schemas.openxmlformats.org/officeDocument/2006/relationships/image" Target="../media/image105.jpg"/><Relationship Id="rId27" Type="http://schemas.openxmlformats.org/officeDocument/2006/relationships/image" Target="../media/image106.jpg"/><Relationship Id="rId28" Type="http://schemas.openxmlformats.org/officeDocument/2006/relationships/image" Target="../media/image107.jpg"/><Relationship Id="rId29" Type="http://schemas.openxmlformats.org/officeDocument/2006/relationships/image" Target="../media/image108.jpg"/><Relationship Id="rId30" Type="http://schemas.openxmlformats.org/officeDocument/2006/relationships/image" Target="../media/image109.png"/><Relationship Id="rId31" Type="http://schemas.openxmlformats.org/officeDocument/2006/relationships/image" Target="../media/image110.jpg"/><Relationship Id="rId32" Type="http://schemas.openxmlformats.org/officeDocument/2006/relationships/image" Target="../media/image111.jpg"/><Relationship Id="rId33" Type="http://schemas.openxmlformats.org/officeDocument/2006/relationships/image" Target="../media/image112.jpg"/><Relationship Id="rId34" Type="http://schemas.openxmlformats.org/officeDocument/2006/relationships/image" Target="../media/image113.jpg"/><Relationship Id="rId35" Type="http://schemas.openxmlformats.org/officeDocument/2006/relationships/image" Target="../media/image114.jpg"/><Relationship Id="rId36" Type="http://schemas.openxmlformats.org/officeDocument/2006/relationships/image" Target="../media/image115.jpg"/><Relationship Id="rId37" Type="http://schemas.openxmlformats.org/officeDocument/2006/relationships/image" Target="../media/image116.png"/><Relationship Id="rId38" Type="http://schemas.openxmlformats.org/officeDocument/2006/relationships/image" Target="../media/image117.png"/><Relationship Id="rId39" Type="http://schemas.openxmlformats.org/officeDocument/2006/relationships/image" Target="../media/image118.png"/><Relationship Id="rId40" Type="http://schemas.openxmlformats.org/officeDocument/2006/relationships/image" Target="../media/image119.jpg"/><Relationship Id="rId41" Type="http://schemas.openxmlformats.org/officeDocument/2006/relationships/image" Target="../media/image120.png"/><Relationship Id="rId42" Type="http://schemas.openxmlformats.org/officeDocument/2006/relationships/image" Target="../media/image121.png"/><Relationship Id="rId43" Type="http://schemas.openxmlformats.org/officeDocument/2006/relationships/image" Target="../media/image122.png"/><Relationship Id="rId44" Type="http://schemas.openxmlformats.org/officeDocument/2006/relationships/image" Target="../media/image123.png"/><Relationship Id="rId45" Type="http://schemas.openxmlformats.org/officeDocument/2006/relationships/image" Target="../media/image124.jpg"/><Relationship Id="rId46" Type="http://schemas.openxmlformats.org/officeDocument/2006/relationships/image" Target="../media/image125.jpg"/><Relationship Id="rId47" Type="http://schemas.openxmlformats.org/officeDocument/2006/relationships/image" Target="../media/image126.jpg"/><Relationship Id="rId48" Type="http://schemas.openxmlformats.org/officeDocument/2006/relationships/image" Target="../media/image127.jpg"/><Relationship Id="rId49" Type="http://schemas.openxmlformats.org/officeDocument/2006/relationships/image" Target="../media/image128.png"/><Relationship Id="rId50" Type="http://schemas.openxmlformats.org/officeDocument/2006/relationships/image" Target="../media/image129.png"/><Relationship Id="rId51" Type="http://schemas.openxmlformats.org/officeDocument/2006/relationships/image" Target="../media/image130.png"/><Relationship Id="rId52" Type="http://schemas.openxmlformats.org/officeDocument/2006/relationships/image" Target="../media/image131.png"/><Relationship Id="rId53" Type="http://schemas.openxmlformats.org/officeDocument/2006/relationships/image" Target="../media/image132.png"/><Relationship Id="rId54" Type="http://schemas.openxmlformats.org/officeDocument/2006/relationships/image" Target="../media/image133.jpg"/><Relationship Id="rId55" Type="http://schemas.openxmlformats.org/officeDocument/2006/relationships/image" Target="../media/image134.jpg"/><Relationship Id="rId56" Type="http://schemas.openxmlformats.org/officeDocument/2006/relationships/image" Target="../media/image135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3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137.jpg"/><Relationship Id="rId4" Type="http://schemas.openxmlformats.org/officeDocument/2006/relationships/image" Target="../media/image138.png"/><Relationship Id="rId5" Type="http://schemas.openxmlformats.org/officeDocument/2006/relationships/image" Target="../media/image13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40.jp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jpg"/><Relationship Id="rId7" Type="http://schemas.openxmlformats.org/officeDocument/2006/relationships/image" Target="../media/image144.png"/><Relationship Id="rId8" Type="http://schemas.openxmlformats.org/officeDocument/2006/relationships/image" Target="../media/image145.jpg"/><Relationship Id="rId9" Type="http://schemas.openxmlformats.org/officeDocument/2006/relationships/image" Target="../media/image146.jpg"/><Relationship Id="rId10" Type="http://schemas.openxmlformats.org/officeDocument/2006/relationships/image" Target="../media/image147.jpg"/><Relationship Id="rId11" Type="http://schemas.openxmlformats.org/officeDocument/2006/relationships/image" Target="../media/image148.png"/><Relationship Id="rId12" Type="http://schemas.openxmlformats.org/officeDocument/2006/relationships/image" Target="../media/image149.png"/><Relationship Id="rId13" Type="http://schemas.openxmlformats.org/officeDocument/2006/relationships/image" Target="../media/image150.png"/><Relationship Id="rId14" Type="http://schemas.openxmlformats.org/officeDocument/2006/relationships/image" Target="../media/image151.png"/><Relationship Id="rId15" Type="http://schemas.openxmlformats.org/officeDocument/2006/relationships/image" Target="../media/image152.jpg"/><Relationship Id="rId16" Type="http://schemas.openxmlformats.org/officeDocument/2006/relationships/image" Target="../media/image153.jpg"/><Relationship Id="rId17" Type="http://schemas.openxmlformats.org/officeDocument/2006/relationships/image" Target="../media/image154.jpg"/><Relationship Id="rId18" Type="http://schemas.openxmlformats.org/officeDocument/2006/relationships/image" Target="../media/image155.jpg"/><Relationship Id="rId19" Type="http://schemas.openxmlformats.org/officeDocument/2006/relationships/image" Target="../media/image156.jpg"/><Relationship Id="rId20" Type="http://schemas.openxmlformats.org/officeDocument/2006/relationships/image" Target="../media/image157.jpg"/><Relationship Id="rId21" Type="http://schemas.openxmlformats.org/officeDocument/2006/relationships/image" Target="../media/image158.jpg"/><Relationship Id="rId22" Type="http://schemas.openxmlformats.org/officeDocument/2006/relationships/image" Target="../media/image159.png"/><Relationship Id="rId23" Type="http://schemas.openxmlformats.org/officeDocument/2006/relationships/image" Target="../media/image160.jpg"/><Relationship Id="rId24" Type="http://schemas.openxmlformats.org/officeDocument/2006/relationships/image" Target="../media/image161.jpg"/><Relationship Id="rId25" Type="http://schemas.openxmlformats.org/officeDocument/2006/relationships/image" Target="../media/image162.png"/><Relationship Id="rId26" Type="http://schemas.openxmlformats.org/officeDocument/2006/relationships/image" Target="../media/image163.png"/><Relationship Id="rId27" Type="http://schemas.openxmlformats.org/officeDocument/2006/relationships/image" Target="../media/image164.jpg"/><Relationship Id="rId28" Type="http://schemas.openxmlformats.org/officeDocument/2006/relationships/image" Target="../media/image165.jpg"/><Relationship Id="rId29" Type="http://schemas.openxmlformats.org/officeDocument/2006/relationships/image" Target="../media/image166.jpg"/><Relationship Id="rId30" Type="http://schemas.openxmlformats.org/officeDocument/2006/relationships/image" Target="../media/image167.jpg"/><Relationship Id="rId31" Type="http://schemas.openxmlformats.org/officeDocument/2006/relationships/image" Target="../media/image168.png"/><Relationship Id="rId32" Type="http://schemas.openxmlformats.org/officeDocument/2006/relationships/image" Target="../media/image169.png"/><Relationship Id="rId33" Type="http://schemas.openxmlformats.org/officeDocument/2006/relationships/image" Target="../media/image170.png"/><Relationship Id="rId34" Type="http://schemas.openxmlformats.org/officeDocument/2006/relationships/image" Target="../media/image171.png"/><Relationship Id="rId35" Type="http://schemas.openxmlformats.org/officeDocument/2006/relationships/image" Target="../media/image172.jpg"/><Relationship Id="rId36" Type="http://schemas.openxmlformats.org/officeDocument/2006/relationships/image" Target="../media/image173.png"/><Relationship Id="rId37" Type="http://schemas.openxmlformats.org/officeDocument/2006/relationships/image" Target="../media/image174.png"/><Relationship Id="rId38" Type="http://schemas.openxmlformats.org/officeDocument/2006/relationships/image" Target="../media/image175.jpg"/><Relationship Id="rId39" Type="http://schemas.openxmlformats.org/officeDocument/2006/relationships/image" Target="../media/image176.png"/><Relationship Id="rId40" Type="http://schemas.openxmlformats.org/officeDocument/2006/relationships/image" Target="../media/image177.jpg"/><Relationship Id="rId41" Type="http://schemas.openxmlformats.org/officeDocument/2006/relationships/image" Target="../media/image178.png"/><Relationship Id="rId42" Type="http://schemas.openxmlformats.org/officeDocument/2006/relationships/image" Target="../media/image179.png"/><Relationship Id="rId43" Type="http://schemas.openxmlformats.org/officeDocument/2006/relationships/image" Target="../media/image180.png"/><Relationship Id="rId44" Type="http://schemas.openxmlformats.org/officeDocument/2006/relationships/image" Target="../media/image181.png"/><Relationship Id="rId45" Type="http://schemas.openxmlformats.org/officeDocument/2006/relationships/image" Target="../media/image182.png"/><Relationship Id="rId46" Type="http://schemas.openxmlformats.org/officeDocument/2006/relationships/image" Target="../media/image183.png"/><Relationship Id="rId47" Type="http://schemas.openxmlformats.org/officeDocument/2006/relationships/image" Target="../media/image184.png"/><Relationship Id="rId48" Type="http://schemas.openxmlformats.org/officeDocument/2006/relationships/image" Target="../media/image185.jpg"/><Relationship Id="rId49" Type="http://schemas.openxmlformats.org/officeDocument/2006/relationships/image" Target="../media/image186.jpg"/><Relationship Id="rId50" Type="http://schemas.openxmlformats.org/officeDocument/2006/relationships/image" Target="../media/image187.jpg"/><Relationship Id="rId51" Type="http://schemas.openxmlformats.org/officeDocument/2006/relationships/image" Target="../media/image188.png"/><Relationship Id="rId52" Type="http://schemas.openxmlformats.org/officeDocument/2006/relationships/image" Target="../media/image189.png"/><Relationship Id="rId53" Type="http://schemas.openxmlformats.org/officeDocument/2006/relationships/image" Target="../media/image190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91.png"/><Relationship Id="rId4" Type="http://schemas.openxmlformats.org/officeDocument/2006/relationships/image" Target="../media/image192.png"/><Relationship Id="rId5" Type="http://schemas.openxmlformats.org/officeDocument/2006/relationships/image" Target="../media/image193.png"/><Relationship Id="rId6" Type="http://schemas.openxmlformats.org/officeDocument/2006/relationships/image" Target="../media/image194.png"/><Relationship Id="rId7" Type="http://schemas.openxmlformats.org/officeDocument/2006/relationships/image" Target="../media/image195.png"/><Relationship Id="rId8" Type="http://schemas.openxmlformats.org/officeDocument/2006/relationships/image" Target="../media/image19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97.png"/><Relationship Id="rId4" Type="http://schemas.openxmlformats.org/officeDocument/2006/relationships/image" Target="../media/image198.png"/><Relationship Id="rId5" Type="http://schemas.openxmlformats.org/officeDocument/2006/relationships/image" Target="../media/image199.png"/><Relationship Id="rId6" Type="http://schemas.openxmlformats.org/officeDocument/2006/relationships/image" Target="../media/image200.png"/><Relationship Id="rId7" Type="http://schemas.openxmlformats.org/officeDocument/2006/relationships/image" Target="../media/image201.png"/><Relationship Id="rId8" Type="http://schemas.openxmlformats.org/officeDocument/2006/relationships/image" Target="../media/image202.png"/><Relationship Id="rId9" Type="http://schemas.openxmlformats.org/officeDocument/2006/relationships/image" Target="../media/image203.png"/><Relationship Id="rId10" Type="http://schemas.openxmlformats.org/officeDocument/2006/relationships/image" Target="../media/image204.png"/><Relationship Id="rId11" Type="http://schemas.openxmlformats.org/officeDocument/2006/relationships/image" Target="../media/image205.jpg"/><Relationship Id="rId12" Type="http://schemas.openxmlformats.org/officeDocument/2006/relationships/image" Target="../media/image206.png"/><Relationship Id="rId13" Type="http://schemas.openxmlformats.org/officeDocument/2006/relationships/image" Target="../media/image207.png"/><Relationship Id="rId14" Type="http://schemas.openxmlformats.org/officeDocument/2006/relationships/image" Target="../media/image208.png"/><Relationship Id="rId15" Type="http://schemas.openxmlformats.org/officeDocument/2006/relationships/image" Target="../media/image209.png"/><Relationship Id="rId16" Type="http://schemas.openxmlformats.org/officeDocument/2006/relationships/image" Target="../media/image210.png"/><Relationship Id="rId17" Type="http://schemas.openxmlformats.org/officeDocument/2006/relationships/image" Target="../media/image211.png"/><Relationship Id="rId18" Type="http://schemas.openxmlformats.org/officeDocument/2006/relationships/image" Target="../media/image212.png"/><Relationship Id="rId19" Type="http://schemas.openxmlformats.org/officeDocument/2006/relationships/image" Target="../media/image213.png"/><Relationship Id="rId20" Type="http://schemas.openxmlformats.org/officeDocument/2006/relationships/image" Target="../media/image214.jpg"/><Relationship Id="rId21" Type="http://schemas.openxmlformats.org/officeDocument/2006/relationships/image" Target="../media/image215.png"/><Relationship Id="rId22" Type="http://schemas.openxmlformats.org/officeDocument/2006/relationships/image" Target="../media/image216.png"/><Relationship Id="rId23" Type="http://schemas.openxmlformats.org/officeDocument/2006/relationships/image" Target="../media/image217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18.png"/><Relationship Id="rId4" Type="http://schemas.openxmlformats.org/officeDocument/2006/relationships/image" Target="../media/image219.png"/><Relationship Id="rId5" Type="http://schemas.openxmlformats.org/officeDocument/2006/relationships/image" Target="../media/image220.png"/><Relationship Id="rId6" Type="http://schemas.openxmlformats.org/officeDocument/2006/relationships/image" Target="../media/image221.png"/><Relationship Id="rId7" Type="http://schemas.openxmlformats.org/officeDocument/2006/relationships/image" Target="../media/image222.png"/><Relationship Id="rId8" Type="http://schemas.openxmlformats.org/officeDocument/2006/relationships/image" Target="../media/image185.jpg"/><Relationship Id="rId9" Type="http://schemas.openxmlformats.org/officeDocument/2006/relationships/image" Target="../media/image223.jpg"/><Relationship Id="rId10" Type="http://schemas.openxmlformats.org/officeDocument/2006/relationships/image" Target="../media/image224.png"/><Relationship Id="rId11" Type="http://schemas.openxmlformats.org/officeDocument/2006/relationships/image" Target="../media/image172.jpg"/><Relationship Id="rId12" Type="http://schemas.openxmlformats.org/officeDocument/2006/relationships/image" Target="../media/image144.png"/><Relationship Id="rId13" Type="http://schemas.openxmlformats.org/officeDocument/2006/relationships/image" Target="../media/image225.jpg"/><Relationship Id="rId14" Type="http://schemas.openxmlformats.org/officeDocument/2006/relationships/image" Target="../media/image188.png"/><Relationship Id="rId15" Type="http://schemas.openxmlformats.org/officeDocument/2006/relationships/image" Target="../media/image190.jpg"/><Relationship Id="rId16" Type="http://schemas.openxmlformats.org/officeDocument/2006/relationships/image" Target="../media/image226.png"/><Relationship Id="rId17" Type="http://schemas.openxmlformats.org/officeDocument/2006/relationships/image" Target="../media/image14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slide" Target="slide4.xml"/><Relationship Id="rId4" Type="http://schemas.openxmlformats.org/officeDocument/2006/relationships/slide" Target="slide6.xml"/><Relationship Id="rId5" Type="http://schemas.openxmlformats.org/officeDocument/2006/relationships/slide" Target="slide14.xml"/><Relationship Id="rId6" Type="http://schemas.openxmlformats.org/officeDocument/2006/relationships/slide" Target="slide16.xml"/><Relationship Id="rId7" Type="http://schemas.openxmlformats.org/officeDocument/2006/relationships/slide" Target="slide21.xml"/><Relationship Id="rId8" Type="http://schemas.openxmlformats.org/officeDocument/2006/relationships/slide" Target="slide28.xml"/><Relationship Id="rId9" Type="http://schemas.openxmlformats.org/officeDocument/2006/relationships/slide" Target="slide42.xml"/><Relationship Id="rId10" Type="http://schemas.openxmlformats.org/officeDocument/2006/relationships/slide" Target="slide39.xml"/><Relationship Id="rId11" Type="http://schemas.openxmlformats.org/officeDocument/2006/relationships/slide" Target="slide46.xml"/><Relationship Id="rId12" Type="http://schemas.openxmlformats.org/officeDocument/2006/relationships/slide" Target="slide53.xml"/><Relationship Id="rId13" Type="http://schemas.openxmlformats.org/officeDocument/2006/relationships/slide" Target="slide56.xml"/><Relationship Id="rId14" Type="http://schemas.openxmlformats.org/officeDocument/2006/relationships/slide" Target="slide60.xml"/><Relationship Id="rId15" Type="http://schemas.openxmlformats.org/officeDocument/2006/relationships/slide" Target="slide63.xml"/><Relationship Id="rId16" Type="http://schemas.openxmlformats.org/officeDocument/2006/relationships/slide" Target="slide68.xml"/><Relationship Id="rId17" Type="http://schemas.openxmlformats.org/officeDocument/2006/relationships/slide" Target="slide78.xml"/><Relationship Id="rId18" Type="http://schemas.openxmlformats.org/officeDocument/2006/relationships/slide" Target="slide80.xml"/><Relationship Id="rId19" Type="http://schemas.openxmlformats.org/officeDocument/2006/relationships/slide" Target="slide96.xml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27.png"/><Relationship Id="rId4" Type="http://schemas.openxmlformats.org/officeDocument/2006/relationships/image" Target="../media/image228.png"/><Relationship Id="rId5" Type="http://schemas.openxmlformats.org/officeDocument/2006/relationships/image" Target="../media/image22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137.jpg"/><Relationship Id="rId4" Type="http://schemas.openxmlformats.org/officeDocument/2006/relationships/image" Target="../media/image230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31.png"/><Relationship Id="rId4" Type="http://schemas.openxmlformats.org/officeDocument/2006/relationships/image" Target="../media/image232.png"/><Relationship Id="rId5" Type="http://schemas.openxmlformats.org/officeDocument/2006/relationships/image" Target="../media/image233.png"/><Relationship Id="rId6" Type="http://schemas.openxmlformats.org/officeDocument/2006/relationships/image" Target="../media/image234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35.png"/><Relationship Id="rId4" Type="http://schemas.openxmlformats.org/officeDocument/2006/relationships/image" Target="../media/image236.png"/><Relationship Id="rId5" Type="http://schemas.openxmlformats.org/officeDocument/2006/relationships/image" Target="../media/image237.png"/><Relationship Id="rId6" Type="http://schemas.openxmlformats.org/officeDocument/2006/relationships/image" Target="../media/image238.png"/><Relationship Id="rId7" Type="http://schemas.openxmlformats.org/officeDocument/2006/relationships/image" Target="../media/image239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40.png"/><Relationship Id="rId4" Type="http://schemas.openxmlformats.org/officeDocument/2006/relationships/image" Target="../media/image241.png"/><Relationship Id="rId5" Type="http://schemas.openxmlformats.org/officeDocument/2006/relationships/image" Target="../media/image242.png"/><Relationship Id="rId6" Type="http://schemas.openxmlformats.org/officeDocument/2006/relationships/image" Target="../media/image243.png"/><Relationship Id="rId7" Type="http://schemas.openxmlformats.org/officeDocument/2006/relationships/image" Target="../media/image244.png"/><Relationship Id="rId8" Type="http://schemas.openxmlformats.org/officeDocument/2006/relationships/image" Target="../media/image245.png"/><Relationship Id="rId9" Type="http://schemas.openxmlformats.org/officeDocument/2006/relationships/image" Target="../media/image246.png"/><Relationship Id="rId10" Type="http://schemas.openxmlformats.org/officeDocument/2006/relationships/image" Target="../media/image247.png"/><Relationship Id="rId11" Type="http://schemas.openxmlformats.org/officeDocument/2006/relationships/image" Target="../media/image248.png"/><Relationship Id="rId12" Type="http://schemas.openxmlformats.org/officeDocument/2006/relationships/image" Target="../media/image249.png"/><Relationship Id="rId13" Type="http://schemas.openxmlformats.org/officeDocument/2006/relationships/image" Target="../media/image250.png"/><Relationship Id="rId14" Type="http://schemas.openxmlformats.org/officeDocument/2006/relationships/image" Target="../media/image251.png"/><Relationship Id="rId15" Type="http://schemas.openxmlformats.org/officeDocument/2006/relationships/image" Target="../media/image252.png"/><Relationship Id="rId16" Type="http://schemas.openxmlformats.org/officeDocument/2006/relationships/image" Target="../media/image253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54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3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55.png"/><Relationship Id="rId4" Type="http://schemas.openxmlformats.org/officeDocument/2006/relationships/image" Target="../media/image256.png"/><Relationship Id="rId5" Type="http://schemas.openxmlformats.org/officeDocument/2006/relationships/image" Target="../media/image25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55.png"/><Relationship Id="rId4" Type="http://schemas.openxmlformats.org/officeDocument/2006/relationships/image" Target="../media/image256.png"/><Relationship Id="rId5" Type="http://schemas.openxmlformats.org/officeDocument/2006/relationships/image" Target="../media/image257.png"/><Relationship Id="rId6" Type="http://schemas.openxmlformats.org/officeDocument/2006/relationships/image" Target="../media/image258.png"/><Relationship Id="rId7" Type="http://schemas.openxmlformats.org/officeDocument/2006/relationships/image" Target="../media/image259.png"/><Relationship Id="rId8" Type="http://schemas.openxmlformats.org/officeDocument/2006/relationships/image" Target="../media/image260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56.png"/><Relationship Id="rId4" Type="http://schemas.openxmlformats.org/officeDocument/2006/relationships/image" Target="../media/image255.png"/><Relationship Id="rId5" Type="http://schemas.openxmlformats.org/officeDocument/2006/relationships/image" Target="../media/image257.png"/><Relationship Id="rId6" Type="http://schemas.openxmlformats.org/officeDocument/2006/relationships/image" Target="../media/image258.png"/><Relationship Id="rId7" Type="http://schemas.openxmlformats.org/officeDocument/2006/relationships/image" Target="../media/image259.png"/><Relationship Id="rId8" Type="http://schemas.openxmlformats.org/officeDocument/2006/relationships/image" Target="../media/image209.png"/><Relationship Id="rId9" Type="http://schemas.openxmlformats.org/officeDocument/2006/relationships/image" Target="../media/image121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61.png"/><Relationship Id="rId4" Type="http://schemas.openxmlformats.org/officeDocument/2006/relationships/image" Target="../media/image262.png"/><Relationship Id="rId5" Type="http://schemas.openxmlformats.org/officeDocument/2006/relationships/image" Target="../media/image263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64.png"/><Relationship Id="rId4" Type="http://schemas.openxmlformats.org/officeDocument/2006/relationships/image" Target="../media/image265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66.png"/><Relationship Id="rId4" Type="http://schemas.openxmlformats.org/officeDocument/2006/relationships/image" Target="../media/image267.png"/><Relationship Id="rId5" Type="http://schemas.openxmlformats.org/officeDocument/2006/relationships/image" Target="../media/image268.png"/><Relationship Id="rId6" Type="http://schemas.openxmlformats.org/officeDocument/2006/relationships/image" Target="../media/image269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70.png"/><Relationship Id="rId4" Type="http://schemas.openxmlformats.org/officeDocument/2006/relationships/image" Target="../media/image271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72.jpg"/><Relationship Id="rId4" Type="http://schemas.openxmlformats.org/officeDocument/2006/relationships/image" Target="../media/image273.jpg"/><Relationship Id="rId5" Type="http://schemas.openxmlformats.org/officeDocument/2006/relationships/image" Target="../media/image274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75.png"/><Relationship Id="rId4" Type="http://schemas.openxmlformats.org/officeDocument/2006/relationships/image" Target="../media/image276.png"/><Relationship Id="rId5" Type="http://schemas.openxmlformats.org/officeDocument/2006/relationships/image" Target="../media/image277.png"/><Relationship Id="rId6" Type="http://schemas.openxmlformats.org/officeDocument/2006/relationships/image" Target="../media/image278.png"/><Relationship Id="rId7" Type="http://schemas.openxmlformats.org/officeDocument/2006/relationships/image" Target="../media/image279.png"/><Relationship Id="rId8" Type="http://schemas.openxmlformats.org/officeDocument/2006/relationships/image" Target="../media/image280.png"/><Relationship Id="rId9" Type="http://schemas.openxmlformats.org/officeDocument/2006/relationships/image" Target="../media/image281.png"/><Relationship Id="rId10" Type="http://schemas.openxmlformats.org/officeDocument/2006/relationships/image" Target="../media/image282.png"/><Relationship Id="rId11" Type="http://schemas.openxmlformats.org/officeDocument/2006/relationships/image" Target="../media/image283.png"/><Relationship Id="rId12" Type="http://schemas.openxmlformats.org/officeDocument/2006/relationships/image" Target="../media/image284.png"/><Relationship Id="rId13" Type="http://schemas.openxmlformats.org/officeDocument/2006/relationships/image" Target="../media/image285.png"/><Relationship Id="rId14" Type="http://schemas.openxmlformats.org/officeDocument/2006/relationships/image" Target="../media/image286.png"/><Relationship Id="rId15" Type="http://schemas.openxmlformats.org/officeDocument/2006/relationships/image" Target="../media/image287.png"/><Relationship Id="rId16" Type="http://schemas.openxmlformats.org/officeDocument/2006/relationships/image" Target="../media/image288.png"/><Relationship Id="rId17" Type="http://schemas.openxmlformats.org/officeDocument/2006/relationships/image" Target="../media/image289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3.jpg"/><Relationship Id="rId4" Type="http://schemas.openxmlformats.org/officeDocument/2006/relationships/image" Target="../media/image290.png"/><Relationship Id="rId5" Type="http://schemas.openxmlformats.org/officeDocument/2006/relationships/image" Target="../media/image291.png"/><Relationship Id="rId6" Type="http://schemas.openxmlformats.org/officeDocument/2006/relationships/image" Target="../media/image29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3.jp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93.png"/><Relationship Id="rId4" Type="http://schemas.openxmlformats.org/officeDocument/2006/relationships/image" Target="../media/image294.png"/><Relationship Id="rId5" Type="http://schemas.openxmlformats.org/officeDocument/2006/relationships/image" Target="../media/image295.png"/><Relationship Id="rId6" Type="http://schemas.openxmlformats.org/officeDocument/2006/relationships/image" Target="../media/image296.png"/><Relationship Id="rId7" Type="http://schemas.openxmlformats.org/officeDocument/2006/relationships/image" Target="../media/image297.jpg"/><Relationship Id="rId8" Type="http://schemas.openxmlformats.org/officeDocument/2006/relationships/image" Target="../media/image298.jpg"/><Relationship Id="rId9" Type="http://schemas.openxmlformats.org/officeDocument/2006/relationships/image" Target="../media/image299.png"/><Relationship Id="rId10" Type="http://schemas.openxmlformats.org/officeDocument/2006/relationships/image" Target="../media/image300.png"/><Relationship Id="rId11" Type="http://schemas.openxmlformats.org/officeDocument/2006/relationships/image" Target="../media/image301.png"/><Relationship Id="rId12" Type="http://schemas.openxmlformats.org/officeDocument/2006/relationships/image" Target="../media/image302.png"/><Relationship Id="rId13" Type="http://schemas.openxmlformats.org/officeDocument/2006/relationships/image" Target="../media/image303.png"/><Relationship Id="rId14" Type="http://schemas.openxmlformats.org/officeDocument/2006/relationships/image" Target="../media/image304.png"/><Relationship Id="rId15" Type="http://schemas.openxmlformats.org/officeDocument/2006/relationships/image" Target="../media/image305.png"/><Relationship Id="rId16" Type="http://schemas.openxmlformats.org/officeDocument/2006/relationships/image" Target="../media/image306.png"/><Relationship Id="rId17" Type="http://schemas.openxmlformats.org/officeDocument/2006/relationships/image" Target="../media/image307.png"/><Relationship Id="rId18" Type="http://schemas.openxmlformats.org/officeDocument/2006/relationships/image" Target="../media/image308.png"/><Relationship Id="rId19" Type="http://schemas.openxmlformats.org/officeDocument/2006/relationships/image" Target="../media/image309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310.png"/><Relationship Id="rId4" Type="http://schemas.openxmlformats.org/officeDocument/2006/relationships/image" Target="../media/image311.png"/><Relationship Id="rId5" Type="http://schemas.openxmlformats.org/officeDocument/2006/relationships/image" Target="../media/image312.png"/><Relationship Id="rId6" Type="http://schemas.openxmlformats.org/officeDocument/2006/relationships/image" Target="../media/image313.png"/><Relationship Id="rId7" Type="http://schemas.openxmlformats.org/officeDocument/2006/relationships/image" Target="../media/image314.png"/><Relationship Id="rId8" Type="http://schemas.openxmlformats.org/officeDocument/2006/relationships/image" Target="../media/image315.png"/><Relationship Id="rId9" Type="http://schemas.openxmlformats.org/officeDocument/2006/relationships/image" Target="../media/image316.png"/><Relationship Id="rId10" Type="http://schemas.openxmlformats.org/officeDocument/2006/relationships/image" Target="../media/image317.png"/><Relationship Id="rId11" Type="http://schemas.openxmlformats.org/officeDocument/2006/relationships/image" Target="../media/image318.png"/><Relationship Id="rId12" Type="http://schemas.openxmlformats.org/officeDocument/2006/relationships/image" Target="../media/image319.png"/><Relationship Id="rId13" Type="http://schemas.openxmlformats.org/officeDocument/2006/relationships/image" Target="../media/image320.png"/><Relationship Id="rId14" Type="http://schemas.openxmlformats.org/officeDocument/2006/relationships/image" Target="../media/image321.png"/><Relationship Id="rId15" Type="http://schemas.openxmlformats.org/officeDocument/2006/relationships/image" Target="../media/image322.png"/><Relationship Id="rId16" Type="http://schemas.openxmlformats.org/officeDocument/2006/relationships/image" Target="../media/image323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324.png"/><Relationship Id="rId4" Type="http://schemas.openxmlformats.org/officeDocument/2006/relationships/image" Target="../media/image298.jpg"/><Relationship Id="rId5" Type="http://schemas.openxmlformats.org/officeDocument/2006/relationships/image" Target="../media/image325.png"/><Relationship Id="rId6" Type="http://schemas.openxmlformats.org/officeDocument/2006/relationships/image" Target="../media/image326.png"/><Relationship Id="rId7" Type="http://schemas.openxmlformats.org/officeDocument/2006/relationships/image" Target="../media/image75.png"/><Relationship Id="rId8" Type="http://schemas.openxmlformats.org/officeDocument/2006/relationships/image" Target="../media/image327.png"/><Relationship Id="rId9" Type="http://schemas.openxmlformats.org/officeDocument/2006/relationships/image" Target="../media/image328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329.png"/><Relationship Id="rId4" Type="http://schemas.openxmlformats.org/officeDocument/2006/relationships/image" Target="../media/image298.jpg"/><Relationship Id="rId5" Type="http://schemas.openxmlformats.org/officeDocument/2006/relationships/image" Target="../media/image325.png"/><Relationship Id="rId6" Type="http://schemas.openxmlformats.org/officeDocument/2006/relationships/image" Target="../media/image326.png"/><Relationship Id="rId7" Type="http://schemas.openxmlformats.org/officeDocument/2006/relationships/image" Target="../media/image330.png"/><Relationship Id="rId8" Type="http://schemas.openxmlformats.org/officeDocument/2006/relationships/image" Target="../media/image331.png"/><Relationship Id="rId9" Type="http://schemas.openxmlformats.org/officeDocument/2006/relationships/image" Target="../media/image332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333.png"/><Relationship Id="rId4" Type="http://schemas.openxmlformats.org/officeDocument/2006/relationships/image" Target="../media/image334.png"/><Relationship Id="rId5" Type="http://schemas.openxmlformats.org/officeDocument/2006/relationships/image" Target="../media/image335.png"/><Relationship Id="rId6" Type="http://schemas.openxmlformats.org/officeDocument/2006/relationships/image" Target="../media/image336.png"/><Relationship Id="rId7" Type="http://schemas.openxmlformats.org/officeDocument/2006/relationships/image" Target="../media/image337.png"/><Relationship Id="rId8" Type="http://schemas.openxmlformats.org/officeDocument/2006/relationships/image" Target="../media/image338.png"/><Relationship Id="rId9" Type="http://schemas.openxmlformats.org/officeDocument/2006/relationships/image" Target="../media/image339.jpg"/><Relationship Id="rId10" Type="http://schemas.openxmlformats.org/officeDocument/2006/relationships/image" Target="../media/image340.jpg"/><Relationship Id="rId11" Type="http://schemas.openxmlformats.org/officeDocument/2006/relationships/image" Target="../media/image341.png"/><Relationship Id="rId12" Type="http://schemas.openxmlformats.org/officeDocument/2006/relationships/image" Target="../media/image342.png"/><Relationship Id="rId13" Type="http://schemas.openxmlformats.org/officeDocument/2006/relationships/image" Target="../media/image343.png"/><Relationship Id="rId14" Type="http://schemas.openxmlformats.org/officeDocument/2006/relationships/image" Target="../media/image211.png"/><Relationship Id="rId15" Type="http://schemas.openxmlformats.org/officeDocument/2006/relationships/image" Target="../media/image344.png"/><Relationship Id="rId16" Type="http://schemas.openxmlformats.org/officeDocument/2006/relationships/image" Target="../media/image345.jpg"/><Relationship Id="rId17" Type="http://schemas.openxmlformats.org/officeDocument/2006/relationships/image" Target="../media/image346.png"/><Relationship Id="rId18" Type="http://schemas.openxmlformats.org/officeDocument/2006/relationships/image" Target="../media/image347.jpg"/><Relationship Id="rId19" Type="http://schemas.openxmlformats.org/officeDocument/2006/relationships/image" Target="../media/image348.png"/><Relationship Id="rId20" Type="http://schemas.openxmlformats.org/officeDocument/2006/relationships/image" Target="../media/image349.png"/><Relationship Id="rId21" Type="http://schemas.openxmlformats.org/officeDocument/2006/relationships/image" Target="../media/image350.png"/><Relationship Id="rId22" Type="http://schemas.openxmlformats.org/officeDocument/2006/relationships/image" Target="../media/image351.png"/><Relationship Id="rId23" Type="http://schemas.openxmlformats.org/officeDocument/2006/relationships/image" Target="../media/image352.png"/><Relationship Id="rId24" Type="http://schemas.openxmlformats.org/officeDocument/2006/relationships/image" Target="../media/image353.png"/><Relationship Id="rId25" Type="http://schemas.openxmlformats.org/officeDocument/2006/relationships/image" Target="../media/image354.jpg"/><Relationship Id="rId26" Type="http://schemas.openxmlformats.org/officeDocument/2006/relationships/image" Target="../media/image355.png"/><Relationship Id="rId27" Type="http://schemas.openxmlformats.org/officeDocument/2006/relationships/image" Target="../media/image356.png"/><Relationship Id="rId28" Type="http://schemas.openxmlformats.org/officeDocument/2006/relationships/image" Target="../media/image357.jpg"/><Relationship Id="rId29" Type="http://schemas.openxmlformats.org/officeDocument/2006/relationships/image" Target="../media/image358.jp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359.png"/><Relationship Id="rId4" Type="http://schemas.openxmlformats.org/officeDocument/2006/relationships/image" Target="../media/image337.png"/><Relationship Id="rId5" Type="http://schemas.openxmlformats.org/officeDocument/2006/relationships/image" Target="../media/image360.png"/><Relationship Id="rId6" Type="http://schemas.openxmlformats.org/officeDocument/2006/relationships/image" Target="../media/image361.png"/><Relationship Id="rId7" Type="http://schemas.openxmlformats.org/officeDocument/2006/relationships/image" Target="../media/image357.jpg"/><Relationship Id="rId8" Type="http://schemas.openxmlformats.org/officeDocument/2006/relationships/image" Target="../media/image358.jpg"/><Relationship Id="rId9" Type="http://schemas.openxmlformats.org/officeDocument/2006/relationships/image" Target="../media/image338.png"/><Relationship Id="rId10" Type="http://schemas.openxmlformats.org/officeDocument/2006/relationships/image" Target="../media/image339.jpg"/><Relationship Id="rId11" Type="http://schemas.openxmlformats.org/officeDocument/2006/relationships/image" Target="../media/image340.jpg"/><Relationship Id="rId12" Type="http://schemas.openxmlformats.org/officeDocument/2006/relationships/image" Target="../media/image362.png"/><Relationship Id="rId13" Type="http://schemas.openxmlformats.org/officeDocument/2006/relationships/image" Target="../media/image342.png"/><Relationship Id="rId14" Type="http://schemas.openxmlformats.org/officeDocument/2006/relationships/image" Target="../media/image343.png"/><Relationship Id="rId15" Type="http://schemas.openxmlformats.org/officeDocument/2006/relationships/image" Target="../media/image211.png"/><Relationship Id="rId16" Type="http://schemas.openxmlformats.org/officeDocument/2006/relationships/image" Target="../media/image344.png"/><Relationship Id="rId17" Type="http://schemas.openxmlformats.org/officeDocument/2006/relationships/image" Target="../media/image345.jpg"/><Relationship Id="rId18" Type="http://schemas.openxmlformats.org/officeDocument/2006/relationships/image" Target="../media/image348.png"/><Relationship Id="rId19" Type="http://schemas.openxmlformats.org/officeDocument/2006/relationships/image" Target="../media/image349.png"/><Relationship Id="rId20" Type="http://schemas.openxmlformats.org/officeDocument/2006/relationships/image" Target="../media/image346.png"/><Relationship Id="rId21" Type="http://schemas.openxmlformats.org/officeDocument/2006/relationships/image" Target="../media/image347.jpg"/><Relationship Id="rId22" Type="http://schemas.openxmlformats.org/officeDocument/2006/relationships/image" Target="../media/image350.png"/><Relationship Id="rId23" Type="http://schemas.openxmlformats.org/officeDocument/2006/relationships/image" Target="../media/image351.png"/><Relationship Id="rId24" Type="http://schemas.openxmlformats.org/officeDocument/2006/relationships/image" Target="../media/image352.png"/><Relationship Id="rId25" Type="http://schemas.openxmlformats.org/officeDocument/2006/relationships/image" Target="../media/image363.jpg"/><Relationship Id="rId26" Type="http://schemas.openxmlformats.org/officeDocument/2006/relationships/image" Target="../media/image364.png"/><Relationship Id="rId27" Type="http://schemas.openxmlformats.org/officeDocument/2006/relationships/image" Target="../media/image365.png"/><Relationship Id="rId28" Type="http://schemas.openxmlformats.org/officeDocument/2006/relationships/image" Target="../media/image354.jpg"/><Relationship Id="rId29" Type="http://schemas.openxmlformats.org/officeDocument/2006/relationships/image" Target="../media/image355.png"/><Relationship Id="rId30" Type="http://schemas.openxmlformats.org/officeDocument/2006/relationships/image" Target="../media/image366.png"/><Relationship Id="rId31" Type="http://schemas.openxmlformats.org/officeDocument/2006/relationships/image" Target="../media/image367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3.jpg"/><Relationship Id="rId4" Type="http://schemas.openxmlformats.org/officeDocument/2006/relationships/image" Target="../media/image368.png"/><Relationship Id="rId5" Type="http://schemas.openxmlformats.org/officeDocument/2006/relationships/image" Target="../media/image369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370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371.png"/><Relationship Id="rId4" Type="http://schemas.openxmlformats.org/officeDocument/2006/relationships/image" Target="../media/image37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373.png"/><Relationship Id="rId4" Type="http://schemas.openxmlformats.org/officeDocument/2006/relationships/image" Target="../media/image374.png"/><Relationship Id="rId5" Type="http://schemas.openxmlformats.org/officeDocument/2006/relationships/image" Target="../media/image375.png"/><Relationship Id="rId6" Type="http://schemas.openxmlformats.org/officeDocument/2006/relationships/image" Target="../media/image376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377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3.jp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378.jp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379.png"/><Relationship Id="rId4" Type="http://schemas.openxmlformats.org/officeDocument/2006/relationships/image" Target="../media/image380.png"/><Relationship Id="rId5" Type="http://schemas.openxmlformats.org/officeDocument/2006/relationships/image" Target="../media/image381.png"/><Relationship Id="rId6" Type="http://schemas.openxmlformats.org/officeDocument/2006/relationships/image" Target="../media/image382.png"/><Relationship Id="rId7" Type="http://schemas.openxmlformats.org/officeDocument/2006/relationships/image" Target="../media/image383.png"/><Relationship Id="rId8" Type="http://schemas.openxmlformats.org/officeDocument/2006/relationships/image" Target="../media/image197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384.pn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383.png"/><Relationship Id="rId4" Type="http://schemas.openxmlformats.org/officeDocument/2006/relationships/image" Target="../media/image4.png"/><Relationship Id="rId5" Type="http://schemas.openxmlformats.org/officeDocument/2006/relationships/image" Target="../media/image385.pn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386.png"/><Relationship Id="rId4" Type="http://schemas.openxmlformats.org/officeDocument/2006/relationships/image" Target="../media/image387.png"/><Relationship Id="rId5" Type="http://schemas.openxmlformats.org/officeDocument/2006/relationships/image" Target="../media/image388.png"/><Relationship Id="rId6" Type="http://schemas.openxmlformats.org/officeDocument/2006/relationships/image" Target="../media/image389.png"/><Relationship Id="rId7" Type="http://schemas.openxmlformats.org/officeDocument/2006/relationships/image" Target="../media/image390.png"/><Relationship Id="rId8" Type="http://schemas.openxmlformats.org/officeDocument/2006/relationships/image" Target="../media/image391.png"/><Relationship Id="rId9" Type="http://schemas.openxmlformats.org/officeDocument/2006/relationships/image" Target="../media/image392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393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3.jp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3.jp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394.png"/><Relationship Id="rId4" Type="http://schemas.openxmlformats.org/officeDocument/2006/relationships/image" Target="../media/image395.png"/><Relationship Id="rId5" Type="http://schemas.openxmlformats.org/officeDocument/2006/relationships/image" Target="../media/image396.png"/><Relationship Id="rId6" Type="http://schemas.openxmlformats.org/officeDocument/2006/relationships/image" Target="../media/image397.png"/><Relationship Id="rId7" Type="http://schemas.openxmlformats.org/officeDocument/2006/relationships/image" Target="../media/image398.png"/><Relationship Id="rId8" Type="http://schemas.openxmlformats.org/officeDocument/2006/relationships/image" Target="../media/image399.jpg"/><Relationship Id="rId9" Type="http://schemas.openxmlformats.org/officeDocument/2006/relationships/image" Target="../media/image400.jpg"/><Relationship Id="rId10" Type="http://schemas.openxmlformats.org/officeDocument/2006/relationships/image" Target="../media/image401.jpg"/><Relationship Id="rId11" Type="http://schemas.openxmlformats.org/officeDocument/2006/relationships/image" Target="../media/image402.pn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403.png"/><Relationship Id="rId4" Type="http://schemas.openxmlformats.org/officeDocument/2006/relationships/image" Target="../media/image404.png"/><Relationship Id="rId5" Type="http://schemas.openxmlformats.org/officeDocument/2006/relationships/image" Target="../media/image405.png"/><Relationship Id="rId6" Type="http://schemas.openxmlformats.org/officeDocument/2006/relationships/image" Target="../media/image406.png"/><Relationship Id="rId7" Type="http://schemas.openxmlformats.org/officeDocument/2006/relationships/image" Target="../media/image407.png"/><Relationship Id="rId8" Type="http://schemas.openxmlformats.org/officeDocument/2006/relationships/image" Target="../media/image408.png"/><Relationship Id="rId9" Type="http://schemas.openxmlformats.org/officeDocument/2006/relationships/image" Target="../media/image209.png"/><Relationship Id="rId10" Type="http://schemas.openxmlformats.org/officeDocument/2006/relationships/image" Target="../media/image409.png"/><Relationship Id="rId11" Type="http://schemas.openxmlformats.org/officeDocument/2006/relationships/image" Target="../media/image410.png"/><Relationship Id="rId12" Type="http://schemas.openxmlformats.org/officeDocument/2006/relationships/image" Target="../media/image411.png"/><Relationship Id="rId13" Type="http://schemas.openxmlformats.org/officeDocument/2006/relationships/image" Target="../media/image412.pn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413.png"/><Relationship Id="rId4" Type="http://schemas.openxmlformats.org/officeDocument/2006/relationships/image" Target="../media/image414.png"/><Relationship Id="rId5" Type="http://schemas.openxmlformats.org/officeDocument/2006/relationships/image" Target="../media/image415.png"/><Relationship Id="rId6" Type="http://schemas.openxmlformats.org/officeDocument/2006/relationships/image" Target="../media/image416.png"/><Relationship Id="rId7" Type="http://schemas.openxmlformats.org/officeDocument/2006/relationships/image" Target="../media/image417.png"/><Relationship Id="rId8" Type="http://schemas.openxmlformats.org/officeDocument/2006/relationships/image" Target="../media/image418.png"/><Relationship Id="rId9" Type="http://schemas.openxmlformats.org/officeDocument/2006/relationships/image" Target="../media/image419.png"/><Relationship Id="rId10" Type="http://schemas.openxmlformats.org/officeDocument/2006/relationships/image" Target="../media/image420.png"/><Relationship Id="rId11" Type="http://schemas.openxmlformats.org/officeDocument/2006/relationships/image" Target="../media/image421.pn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422.png"/><Relationship Id="rId4" Type="http://schemas.openxmlformats.org/officeDocument/2006/relationships/image" Target="../media/image423.png"/><Relationship Id="rId5" Type="http://schemas.openxmlformats.org/officeDocument/2006/relationships/image" Target="../media/image424.png"/><Relationship Id="rId6" Type="http://schemas.openxmlformats.org/officeDocument/2006/relationships/image" Target="../media/image425.png"/><Relationship Id="rId7" Type="http://schemas.openxmlformats.org/officeDocument/2006/relationships/image" Target="../media/image426.png"/><Relationship Id="rId8" Type="http://schemas.openxmlformats.org/officeDocument/2006/relationships/image" Target="../media/image427.png"/><Relationship Id="rId9" Type="http://schemas.openxmlformats.org/officeDocument/2006/relationships/image" Target="../media/image428.png"/><Relationship Id="rId10" Type="http://schemas.openxmlformats.org/officeDocument/2006/relationships/image" Target="../media/image429.png"/><Relationship Id="rId11" Type="http://schemas.openxmlformats.org/officeDocument/2006/relationships/image" Target="../media/image430.png"/><Relationship Id="rId12" Type="http://schemas.openxmlformats.org/officeDocument/2006/relationships/image" Target="../media/image431.png"/><Relationship Id="rId13" Type="http://schemas.openxmlformats.org/officeDocument/2006/relationships/image" Target="../media/image432.png"/><Relationship Id="rId14" Type="http://schemas.openxmlformats.org/officeDocument/2006/relationships/image" Target="../media/image433.png"/><Relationship Id="rId15" Type="http://schemas.openxmlformats.org/officeDocument/2006/relationships/image" Target="../media/image434.png"/><Relationship Id="rId16" Type="http://schemas.openxmlformats.org/officeDocument/2006/relationships/image" Target="../media/image435.png"/><Relationship Id="rId17" Type="http://schemas.openxmlformats.org/officeDocument/2006/relationships/image" Target="../media/image436.png"/><Relationship Id="rId18" Type="http://schemas.openxmlformats.org/officeDocument/2006/relationships/image" Target="../media/image437.png"/><Relationship Id="rId19" Type="http://schemas.openxmlformats.org/officeDocument/2006/relationships/image" Target="../media/image438.png"/><Relationship Id="rId20" Type="http://schemas.openxmlformats.org/officeDocument/2006/relationships/image" Target="../media/image439.png"/><Relationship Id="rId21" Type="http://schemas.openxmlformats.org/officeDocument/2006/relationships/image" Target="../media/image440.png"/><Relationship Id="rId22" Type="http://schemas.openxmlformats.org/officeDocument/2006/relationships/image" Target="../media/image441.png"/><Relationship Id="rId23" Type="http://schemas.openxmlformats.org/officeDocument/2006/relationships/image" Target="../media/image442.png"/><Relationship Id="rId24" Type="http://schemas.openxmlformats.org/officeDocument/2006/relationships/image" Target="../media/image443.png"/><Relationship Id="rId25" Type="http://schemas.openxmlformats.org/officeDocument/2006/relationships/image" Target="../media/image444.pn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3.jp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445.png"/><Relationship Id="rId4" Type="http://schemas.openxmlformats.org/officeDocument/2006/relationships/image" Target="../media/image446.png"/><Relationship Id="rId5" Type="http://schemas.openxmlformats.org/officeDocument/2006/relationships/image" Target="../media/image447.png"/><Relationship Id="rId6" Type="http://schemas.openxmlformats.org/officeDocument/2006/relationships/image" Target="../media/image440.png"/><Relationship Id="rId7" Type="http://schemas.openxmlformats.org/officeDocument/2006/relationships/image" Target="../media/image439.png"/><Relationship Id="rId8" Type="http://schemas.openxmlformats.org/officeDocument/2006/relationships/image" Target="../media/image44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6" Type="http://schemas.openxmlformats.org/officeDocument/2006/relationships/image" Target="../media/image9.jp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449.png"/><Relationship Id="rId4" Type="http://schemas.openxmlformats.org/officeDocument/2006/relationships/image" Target="../media/image450.png"/><Relationship Id="rId5" Type="http://schemas.openxmlformats.org/officeDocument/2006/relationships/image" Target="../media/image451.jp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452.png"/><Relationship Id="rId4" Type="http://schemas.openxmlformats.org/officeDocument/2006/relationships/image" Target="../media/image453.png"/><Relationship Id="rId5" Type="http://schemas.openxmlformats.org/officeDocument/2006/relationships/image" Target="../media/image454.png"/><Relationship Id="rId6" Type="http://schemas.openxmlformats.org/officeDocument/2006/relationships/image" Target="../media/image455.png"/><Relationship Id="rId7" Type="http://schemas.openxmlformats.org/officeDocument/2006/relationships/image" Target="../media/image456.png"/><Relationship Id="rId8" Type="http://schemas.openxmlformats.org/officeDocument/2006/relationships/image" Target="../media/image457.png"/><Relationship Id="rId9" Type="http://schemas.openxmlformats.org/officeDocument/2006/relationships/image" Target="../media/image458.png"/><Relationship Id="rId10" Type="http://schemas.openxmlformats.org/officeDocument/2006/relationships/image" Target="../media/image459.png"/><Relationship Id="rId11" Type="http://schemas.openxmlformats.org/officeDocument/2006/relationships/image" Target="../media/image460.png"/><Relationship Id="rId12" Type="http://schemas.openxmlformats.org/officeDocument/2006/relationships/image" Target="../media/image461.png"/><Relationship Id="rId13" Type="http://schemas.openxmlformats.org/officeDocument/2006/relationships/image" Target="../media/image462.png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463.png"/><Relationship Id="rId4" Type="http://schemas.openxmlformats.org/officeDocument/2006/relationships/image" Target="../media/image464.png"/><Relationship Id="rId5" Type="http://schemas.openxmlformats.org/officeDocument/2006/relationships/image" Target="../media/image465.png"/><Relationship Id="rId6" Type="http://schemas.openxmlformats.org/officeDocument/2006/relationships/image" Target="../media/image466.png"/><Relationship Id="rId7" Type="http://schemas.openxmlformats.org/officeDocument/2006/relationships/image" Target="../media/image467.png"/><Relationship Id="rId8" Type="http://schemas.openxmlformats.org/officeDocument/2006/relationships/image" Target="../media/image468.png"/><Relationship Id="rId9" Type="http://schemas.openxmlformats.org/officeDocument/2006/relationships/image" Target="../media/image469.png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3.jpg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470.png"/><Relationship Id="rId4" Type="http://schemas.openxmlformats.org/officeDocument/2006/relationships/image" Target="../media/image471.png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472.png"/></Relationships>
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473.png"/></Relationships>
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3.jpg"/></Relationships>
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47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6" Type="http://schemas.openxmlformats.org/officeDocument/2006/relationships/image" Target="../media/image12.jpg"/><Relationship Id="rId7" Type="http://schemas.openxmlformats.org/officeDocument/2006/relationships/image" Target="../media/image13.jpg"/><Relationship Id="rId8" Type="http://schemas.openxmlformats.org/officeDocument/2006/relationships/image" Target="../media/image14.jpg"/><Relationship Id="rId9" Type="http://schemas.openxmlformats.org/officeDocument/2006/relationships/image" Target="../media/image15.jpg"/><Relationship Id="rId10" Type="http://schemas.openxmlformats.org/officeDocument/2006/relationships/image" Target="../media/image16.jpg"/><Relationship Id="rId11" Type="http://schemas.openxmlformats.org/officeDocument/2006/relationships/image" Target="../media/image17.jpg"/><Relationship Id="rId12" Type="http://schemas.openxmlformats.org/officeDocument/2006/relationships/image" Target="../media/image18.jpg"/><Relationship Id="rId13" Type="http://schemas.openxmlformats.org/officeDocument/2006/relationships/image" Target="../media/image19.jpg"/><Relationship Id="rId14" Type="http://schemas.openxmlformats.org/officeDocument/2006/relationships/image" Target="../media/image20.jpg"/><Relationship Id="rId15" Type="http://schemas.openxmlformats.org/officeDocument/2006/relationships/image" Target="../media/image21.jpg"/><Relationship Id="rId16" Type="http://schemas.openxmlformats.org/officeDocument/2006/relationships/image" Target="../media/image22.jpg"/><Relationship Id="rId17" Type="http://schemas.openxmlformats.org/officeDocument/2006/relationships/image" Target="../media/image23.jpg"/><Relationship Id="rId18" Type="http://schemas.openxmlformats.org/officeDocument/2006/relationships/image" Target="../media/image24.png"/><Relationship Id="rId19" Type="http://schemas.openxmlformats.org/officeDocument/2006/relationships/image" Target="../media/image25.jp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22" Type="http://schemas.openxmlformats.org/officeDocument/2006/relationships/image" Target="../media/image28.jpg"/><Relationship Id="rId23" Type="http://schemas.openxmlformats.org/officeDocument/2006/relationships/image" Target="../media/image29.jpg"/><Relationship Id="rId24" Type="http://schemas.openxmlformats.org/officeDocument/2006/relationships/image" Target="../media/image30.jpg"/><Relationship Id="rId25" Type="http://schemas.openxmlformats.org/officeDocument/2006/relationships/image" Target="../media/image31.png"/><Relationship Id="rId26" Type="http://schemas.openxmlformats.org/officeDocument/2006/relationships/image" Target="../media/image32.png"/><Relationship Id="rId27" Type="http://schemas.openxmlformats.org/officeDocument/2006/relationships/image" Target="../media/image33.png"/><Relationship Id="rId28" Type="http://schemas.openxmlformats.org/officeDocument/2006/relationships/image" Target="../media/image34.png"/><Relationship Id="rId29" Type="http://schemas.openxmlformats.org/officeDocument/2006/relationships/image" Target="../media/image35.jpg"/><Relationship Id="rId30" Type="http://schemas.openxmlformats.org/officeDocument/2006/relationships/image" Target="../media/image36.jpg"/><Relationship Id="rId31" Type="http://schemas.openxmlformats.org/officeDocument/2006/relationships/image" Target="../media/image37.jpg"/><Relationship Id="rId32" Type="http://schemas.openxmlformats.org/officeDocument/2006/relationships/image" Target="../media/image38.jpg"/><Relationship Id="rId33" Type="http://schemas.openxmlformats.org/officeDocument/2006/relationships/image" Target="../media/image39.png"/><Relationship Id="rId34" Type="http://schemas.openxmlformats.org/officeDocument/2006/relationships/image" Target="../media/image40.jpg"/><Relationship Id="rId35" Type="http://schemas.openxmlformats.org/officeDocument/2006/relationships/image" Target="../media/image41.jpg"/><Relationship Id="rId36" Type="http://schemas.openxmlformats.org/officeDocument/2006/relationships/image" Target="../media/image42.jpg"/></Relationships>
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3.jpg"/></Relationships>
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475.png"/></Relationships>

</file>

<file path=ppt/slides/_rels/slide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476.png"/></Relationships>

</file>

<file path=ppt/slides/_rels/slide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
</file>

<file path=ppt/slides/_rels/slide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7.png"/><Relationship Id="rId3" Type="http://schemas.openxmlformats.org/officeDocument/2006/relationships/image" Target="../media/image478.png"/></Relationships>

</file>

<file path=ppt/slides/_rels/slide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
</file>

<file path=ppt/slides/_rels/slide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
</file>

<file path=ppt/slides/_rels/slide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49.png"/><Relationship Id="rId4" Type="http://schemas.openxmlformats.org/officeDocument/2006/relationships/image" Target="../media/image48.png"/><Relationship Id="rId5" Type="http://schemas.openxmlformats.org/officeDocument/2006/relationships/image" Target="../media/image61.png"/><Relationship Id="rId6" Type="http://schemas.openxmlformats.org/officeDocument/2006/relationships/image" Target="../media/image50.png"/><Relationship Id="rId7" Type="http://schemas.openxmlformats.org/officeDocument/2006/relationships/image" Target="../media/image479.png"/><Relationship Id="rId8" Type="http://schemas.openxmlformats.org/officeDocument/2006/relationships/image" Target="../media/image480.png"/><Relationship Id="rId9" Type="http://schemas.openxmlformats.org/officeDocument/2006/relationships/image" Target="../media/image481.png"/><Relationship Id="rId10" Type="http://schemas.openxmlformats.org/officeDocument/2006/relationships/image" Target="../media/image482.png"/><Relationship Id="rId11" Type="http://schemas.openxmlformats.org/officeDocument/2006/relationships/image" Target="../media/image483.png"/><Relationship Id="rId12" Type="http://schemas.openxmlformats.org/officeDocument/2006/relationships/image" Target="../media/image484.png"/><Relationship Id="rId13" Type="http://schemas.openxmlformats.org/officeDocument/2006/relationships/image" Target="../media/image485.png"/><Relationship Id="rId14" Type="http://schemas.openxmlformats.org/officeDocument/2006/relationships/image" Target="../media/image486.png"/><Relationship Id="rId15" Type="http://schemas.openxmlformats.org/officeDocument/2006/relationships/image" Target="../media/image487.png"/></Relationships>

</file>

<file path=ppt/slides/_rels/slide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488.png"/><Relationship Id="rId4" Type="http://schemas.openxmlformats.org/officeDocument/2006/relationships/image" Target="../media/image489.png"/><Relationship Id="rId5" Type="http://schemas.openxmlformats.org/officeDocument/2006/relationships/image" Target="../media/image490.png"/></Relationships>

</file>

<file path=ppt/slides/_rels/slide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Relationship Id="rId12" Type="http://schemas.openxmlformats.org/officeDocument/2006/relationships/image" Target="../media/image52.png"/><Relationship Id="rId13" Type="http://schemas.openxmlformats.org/officeDocument/2006/relationships/image" Target="../media/image53.png"/><Relationship Id="rId14" Type="http://schemas.openxmlformats.org/officeDocument/2006/relationships/image" Target="../media/image54.jpg"/><Relationship Id="rId15" Type="http://schemas.openxmlformats.org/officeDocument/2006/relationships/image" Target="../media/image55.png"/><Relationship Id="rId16" Type="http://schemas.openxmlformats.org/officeDocument/2006/relationships/image" Target="../media/image56.png"/><Relationship Id="rId17" Type="http://schemas.openxmlformats.org/officeDocument/2006/relationships/image" Target="../media/image57.png"/><Relationship Id="rId18" Type="http://schemas.openxmlformats.org/officeDocument/2006/relationships/image" Target="../media/image58.png"/></Relationships>

</file>

<file path=ppt/slides/_rels/slide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491.png"/></Relationships>

</file>

<file path=ppt/slides/_rels/slide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
</file>

<file path=ppt/slides/_rels/slide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492.png"/><Relationship Id="rId4" Type="http://schemas.openxmlformats.org/officeDocument/2006/relationships/image" Target="../media/image493.png"/><Relationship Id="rId5" Type="http://schemas.openxmlformats.org/officeDocument/2006/relationships/image" Target="../media/image494.jpg"/><Relationship Id="rId6" Type="http://schemas.openxmlformats.org/officeDocument/2006/relationships/image" Target="../media/image495.jpg"/></Relationships>

</file>

<file path=ppt/slides/_rels/slide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404.png"/><Relationship Id="rId4" Type="http://schemas.openxmlformats.org/officeDocument/2006/relationships/image" Target="../media/image403.png"/><Relationship Id="rId5" Type="http://schemas.openxmlformats.org/officeDocument/2006/relationships/image" Target="../media/image496.png"/><Relationship Id="rId6" Type="http://schemas.openxmlformats.org/officeDocument/2006/relationships/image" Target="../media/image209.png"/></Relationships>

</file>

<file path=ppt/slides/_rels/slide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415.png"/><Relationship Id="rId4" Type="http://schemas.openxmlformats.org/officeDocument/2006/relationships/image" Target="../media/image414.png"/><Relationship Id="rId5" Type="http://schemas.openxmlformats.org/officeDocument/2006/relationships/image" Target="../media/image413.png"/><Relationship Id="rId6" Type="http://schemas.openxmlformats.org/officeDocument/2006/relationships/image" Target="../media/image421.png"/></Relationships>

</file>

<file path=ppt/slides/_rels/slide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
</file>

<file path=ppt/slides/_rels/slide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3.jpg"/></Relationships>

</file>

<file path=ppt/slides/_rels/slide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hyperlink" Target="https://ir.aboutamazon.com/news-releases/news-release-details/amazoncom-announces-fourth-quarter-sales-21-874-billion" TargetMode="External"/><Relationship Id="rId4" Type="http://schemas.openxmlformats.org/officeDocument/2006/relationships/hyperlink" Target="https://www.usnews.com/news/business/articles/2020-03-17/tv-ratings-illustrate-hunger-for-news-on-coronavirus-threat" TargetMode="External"/><Relationship Id="rId5" Type="http://schemas.openxmlformats.org/officeDocument/2006/relationships/hyperlink" Target="https://www.mesalliance.org/2019/05/03/analyst-keeping-cbs-all-access-showtime-ott-separate-offerings-makes-sense/" TargetMode="External"/><Relationship Id="rId6" Type="http://schemas.openxmlformats.org/officeDocument/2006/relationships/hyperlink" Target="https://www.bloombergquint.com/business/netflix-will-go-bust-if-it-cant-curb-cash-burn-says-aswath-damodaran" TargetMode="External"/><Relationship Id="rId7" Type="http://schemas.openxmlformats.org/officeDocument/2006/relationships/hyperlink" Target="https://onezero.medium.com/amazon-is-becoming-more-powerful-than-you-realize-2093d6860886" TargetMode="External"/><Relationship Id="rId8" Type="http://schemas.openxmlformats.org/officeDocument/2006/relationships/hyperlink" Target="https://variety.com/2019/tv/news/netflix-more-2019-originals-than-entire-tv-industry-in-2005-1203441709/" TargetMode="External"/><Relationship Id="rId9" Type="http://schemas.openxmlformats.org/officeDocument/2006/relationships/hyperlink" Target="https://www.nytimes.com/2019/01/06/business/media/sony-movies-television-ces-playstation.html" TargetMode="External"/><Relationship Id="rId10" Type="http://schemas.openxmlformats.org/officeDocument/2006/relationships/hyperlink" Target="https://insight.factset.com/sp-500-earnings-preview-cy-2020" TargetMode="External"/><Relationship Id="rId11" Type="http://schemas.openxmlformats.org/officeDocument/2006/relationships/hyperlink" Target="https://www.investopedia.com/articles/investing/091015/overview-businesses-owned-amazon.asp" TargetMode="External"/><Relationship Id="rId12" Type="http://schemas.openxmlformats.org/officeDocument/2006/relationships/hyperlink" Target="https://www.businessinsider.in/finance/news/netflix-is-still-growing-wildly-but-its-market-share-has-fallen-to-an-estimated-19-as-new-competitors-emerge/articleshow/73587515.cms" TargetMode="External"/></Relationships>

</file>

<file path=ppt/slides/_rels/slide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hyperlink" Target="https://www.statista.com/statistics/672747/amazons-consolidated-net-revenue-by-segment/" TargetMode="External"/><Relationship Id="rId4" Type="http://schemas.openxmlformats.org/officeDocument/2006/relationships/hyperlink" Target="https://www.reuters.com/article/us-amazon-com-ratings-exclusive-idUSKCN1GR0FX" TargetMode="External"/><Relationship Id="rId5" Type="http://schemas.openxmlformats.org/officeDocument/2006/relationships/hyperlink" Target="https://www2.deloitte.com/content/dam/Deloitte/global/Documents/Technology-Media-Telecommunications/de-future-tv-and-video.pdf" TargetMode="External"/><Relationship Id="rId6" Type="http://schemas.openxmlformats.org/officeDocument/2006/relationships/hyperlink" Target="https://www.emmys.com/sites/default/files/Downloads/71st-nominations-totals-network-v2.pdf" TargetMode="External"/><Relationship Id="rId7" Type="http://schemas.openxmlformats.org/officeDocument/2006/relationships/hyperlink" Target="http://www.cnbc.com/2016/03/04/how-many-people-will-be-watching-house-of-cards.html" TargetMode="External"/><Relationship Id="rId8" Type="http://schemas.openxmlformats.org/officeDocument/2006/relationships/hyperlink" Target="https://thecollegeinvestor.com/20686/amazon-prime-vs-netflix-compare/" TargetMode="External"/><Relationship Id="rId9" Type="http://schemas.openxmlformats.org/officeDocument/2006/relationships/hyperlink" Target="https://www.businessinsider.in/retail/amazon-says-its-private-labels-are-only-1-of-its-business-but-new-data-shows-some-are-seeing-huge-growth/articleshow/69029693.cms" TargetMode="External"/></Relationships>

</file>

<file path=ppt/slides/_rels/slide9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hyperlink" Target="https://www.emarketer.com/chart/230941/us-internet-users-who-intend-subscribe-select-new-subscription-video-on-demand-svod-services-aug-2019-of-respondents" TargetMode="External"/><Relationship Id="rId4" Type="http://schemas.openxmlformats.org/officeDocument/2006/relationships/hyperlink" Target="https://www.investopedia.com/terms/h/hhi.asp" TargetMode="External"/><Relationship Id="rId5" Type="http://schemas.openxmlformats.org/officeDocument/2006/relationships/hyperlink" Target="https://in.reuters.com/article/uk-amazon-com-stocks/amazon-sales-forecast-slower-cloud-growth-disappoint-investors-idINKBN1X41MI" TargetMode="External"/><Relationship Id="rId6" Type="http://schemas.openxmlformats.org/officeDocument/2006/relationships/hyperlink" Target="https://www.businessofapps.com/data/netflix-statistics/#1" TargetMode="External"/><Relationship Id="rId7" Type="http://schemas.openxmlformats.org/officeDocument/2006/relationships/hyperlink" Target="https://observer.com/2019/08/netflix-amazon-hulu-the-office-friends-seinfeld-parks-and-recreation/" TargetMode="External"/><Relationship Id="rId8" Type="http://schemas.openxmlformats.org/officeDocument/2006/relationships/hyperlink" Target="https://www.investopedia.com/terms/a/anderseneffect.asp" TargetMode="External"/><Relationship Id="rId9" Type="http://schemas.openxmlformats.org/officeDocument/2006/relationships/hyperlink" Target="https://www.cnbc.com/2019/04/26/amazon-on-pace-to-spend-7-billion-on-video-and-music-content.html" TargetMode="External"/><Relationship Id="rId10" Type="http://schemas.openxmlformats.org/officeDocument/2006/relationships/hyperlink" Target="https://www.forbes.com/sites/kramermichael/2020/01/30/amazons-massive-earnings-beat-should-renew-its-growth-story/#74767a226e72" TargetMode="External"/><Relationship Id="rId11" Type="http://schemas.openxmlformats.org/officeDocument/2006/relationships/hyperlink" Target="https://www.fool.com/investing/2017/02/22/amazon-prime-instant-video-is-a-huge-loss-leader.aspx" TargetMode="External"/><Relationship Id="rId12" Type="http://schemas.openxmlformats.org/officeDocument/2006/relationships/hyperlink" Target="https://techcrunch.com/2017/10/16/netflixs-original-content-costs-are-ballooning/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0"/>
            <a:ext cx="12204700" cy="6864350"/>
            <a:chOff x="-6350" y="0"/>
            <a:chExt cx="12204700" cy="686435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350" y="0"/>
              <a:ext cx="12204700" cy="686434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21920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2192000" y="68580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00000">
                <a:alpha val="4901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31470" y="5122926"/>
              <a:ext cx="6624955" cy="1391920"/>
            </a:xfrm>
            <a:custGeom>
              <a:avLst/>
              <a:gdLst/>
              <a:ahLst/>
              <a:cxnLst/>
              <a:rect l="l" t="t" r="r" b="b"/>
              <a:pathLst>
                <a:path w="6624955" h="1391920">
                  <a:moveTo>
                    <a:pt x="6624828" y="0"/>
                  </a:moveTo>
                  <a:lnTo>
                    <a:pt x="0" y="0"/>
                  </a:lnTo>
                  <a:lnTo>
                    <a:pt x="0" y="1391412"/>
                  </a:lnTo>
                  <a:lnTo>
                    <a:pt x="6624828" y="1391412"/>
                  </a:lnTo>
                  <a:lnTo>
                    <a:pt x="6624828" y="0"/>
                  </a:lnTo>
                  <a:close/>
                </a:path>
              </a:pathLst>
            </a:custGeom>
            <a:solidFill>
              <a:srgbClr val="000000">
                <a:alpha val="6901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331470" y="5122926"/>
            <a:ext cx="6624955" cy="1391920"/>
          </a:xfrm>
          <a:prstGeom prst="rect">
            <a:avLst/>
          </a:prstGeom>
          <a:solidFill>
            <a:srgbClr val="000000">
              <a:alpha val="69018"/>
            </a:srgbClr>
          </a:solidFill>
          <a:ln w="38100">
            <a:solidFill>
              <a:srgbClr val="FFFFFF"/>
            </a:solidFill>
          </a:ln>
        </p:spPr>
        <p:txBody>
          <a:bodyPr wrap="square" lIns="0" tIns="19050" rIns="0" bIns="0" rtlCol="0" vert="horz">
            <a:spAutoFit/>
          </a:bodyPr>
          <a:lstStyle/>
          <a:p>
            <a:pPr marL="1679575" marR="277495" indent="-1398270">
              <a:lnSpc>
                <a:spcPct val="100000"/>
              </a:lnSpc>
              <a:spcBef>
                <a:spcPts val="150"/>
              </a:spcBef>
            </a:pPr>
            <a:r>
              <a:rPr dirty="0" sz="4400" spc="-670">
                <a:solidFill>
                  <a:srgbClr val="FFFFFF"/>
                </a:solidFill>
                <a:latin typeface="Trebuchet MS"/>
                <a:cs typeface="Trebuchet MS"/>
              </a:rPr>
              <a:t>Conquering</a:t>
            </a:r>
            <a:r>
              <a:rPr dirty="0" sz="4400" spc="-4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-72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4400" spc="-45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-565">
                <a:solidFill>
                  <a:srgbClr val="FFFFFF"/>
                </a:solidFill>
                <a:latin typeface="Trebuchet MS"/>
                <a:cs typeface="Trebuchet MS"/>
              </a:rPr>
              <a:t>Subscription</a:t>
            </a:r>
            <a:r>
              <a:rPr dirty="0" sz="4400" spc="-4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-755">
                <a:solidFill>
                  <a:srgbClr val="FFFFFF"/>
                </a:solidFill>
                <a:latin typeface="Trebuchet MS"/>
                <a:cs typeface="Trebuchet MS"/>
              </a:rPr>
              <a:t>Video </a:t>
            </a:r>
            <a:r>
              <a:rPr dirty="0" sz="4400" spc="-715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4400" spc="-4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-825">
                <a:solidFill>
                  <a:srgbClr val="FFFFFF"/>
                </a:solidFill>
                <a:latin typeface="Trebuchet MS"/>
                <a:cs typeface="Trebuchet MS"/>
              </a:rPr>
              <a:t>Demand</a:t>
            </a:r>
            <a:r>
              <a:rPr dirty="0" sz="4400" spc="-4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00" spc="-690">
                <a:solidFill>
                  <a:srgbClr val="FFFFFF"/>
                </a:solidFill>
                <a:latin typeface="Trebuchet MS"/>
                <a:cs typeface="Trebuchet MS"/>
              </a:rPr>
              <a:t>Market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166878" y="192786"/>
            <a:ext cx="11851005" cy="6513830"/>
          </a:xfrm>
          <a:custGeom>
            <a:avLst/>
            <a:gdLst/>
            <a:ahLst/>
            <a:cxnLst/>
            <a:rect l="l" t="t" r="r" b="b"/>
            <a:pathLst>
              <a:path w="11851005" h="6513830">
                <a:moveTo>
                  <a:pt x="0" y="6513576"/>
                </a:moveTo>
                <a:lnTo>
                  <a:pt x="11850624" y="6513576"/>
                </a:lnTo>
                <a:lnTo>
                  <a:pt x="11850624" y="0"/>
                </a:lnTo>
                <a:lnTo>
                  <a:pt x="0" y="0"/>
                </a:lnTo>
                <a:lnTo>
                  <a:pt x="0" y="6513576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331470" y="3284982"/>
            <a:ext cx="6624955" cy="1637030"/>
          </a:xfrm>
          <a:prstGeom prst="rect">
            <a:avLst/>
          </a:prstGeom>
          <a:solidFill>
            <a:srgbClr val="171717">
              <a:alpha val="69018"/>
            </a:srgbClr>
          </a:solidFill>
          <a:ln w="38100">
            <a:solidFill>
              <a:srgbClr val="FFFFFF"/>
            </a:solidFill>
          </a:ln>
        </p:spPr>
        <p:txBody>
          <a:bodyPr wrap="square" lIns="0" tIns="9144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720"/>
              </a:spcBef>
            </a:pPr>
            <a:r>
              <a:rPr dirty="0" sz="1800" spc="-25">
                <a:solidFill>
                  <a:srgbClr val="FFFFFF"/>
                </a:solidFill>
                <a:latin typeface="Calibri Light"/>
                <a:cs typeface="Calibri Light"/>
              </a:rPr>
              <a:t>Providentia</a:t>
            </a:r>
            <a:r>
              <a:rPr dirty="0" sz="1800" spc="-45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 Light"/>
                <a:cs typeface="Calibri Light"/>
              </a:rPr>
              <a:t>Capital</a:t>
            </a:r>
            <a:endParaRPr sz="1800">
              <a:latin typeface="Calibri Light"/>
              <a:cs typeface="Calibri Light"/>
            </a:endParaRPr>
          </a:p>
          <a:p>
            <a:pPr algn="ctr">
              <a:lnSpc>
                <a:spcPct val="100000"/>
              </a:lnSpc>
              <a:spcBef>
                <a:spcPts val="790"/>
              </a:spcBef>
            </a:pPr>
            <a:r>
              <a:rPr dirty="0" sz="1800" spc="-20">
                <a:solidFill>
                  <a:srgbClr val="FFFFFF"/>
                </a:solidFill>
                <a:latin typeface="Calibri Light"/>
                <a:cs typeface="Calibri Light"/>
              </a:rPr>
              <a:t>Aanand</a:t>
            </a:r>
            <a:r>
              <a:rPr dirty="0" sz="1800" spc="-75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 Light"/>
                <a:cs typeface="Calibri Light"/>
              </a:rPr>
              <a:t>Negi</a:t>
            </a:r>
            <a:r>
              <a:rPr dirty="0" sz="1800" spc="-5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libri Light"/>
                <a:cs typeface="Calibri Light"/>
              </a:rPr>
              <a:t>Kunal</a:t>
            </a:r>
            <a:r>
              <a:rPr dirty="0" sz="1800" spc="-6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dirty="0" sz="1800" spc="-45">
                <a:solidFill>
                  <a:srgbClr val="FFFFFF"/>
                </a:solidFill>
                <a:latin typeface="Calibri Light"/>
                <a:cs typeface="Calibri Light"/>
              </a:rPr>
              <a:t>Vats</a:t>
            </a:r>
            <a:r>
              <a:rPr dirty="0" sz="1800" spc="-5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dirty="0" sz="18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 Light"/>
                <a:cs typeface="Calibri Light"/>
              </a:rPr>
              <a:t>Ojas</a:t>
            </a:r>
            <a:r>
              <a:rPr dirty="0" sz="1800" spc="-5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libri Light"/>
                <a:cs typeface="Calibri Light"/>
              </a:rPr>
              <a:t>Jhamb</a:t>
            </a:r>
            <a:r>
              <a:rPr dirty="0" sz="1800" spc="-7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|</a:t>
            </a:r>
            <a:r>
              <a:rPr dirty="0" sz="1800" spc="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libri Light"/>
                <a:cs typeface="Calibri Light"/>
              </a:rPr>
              <a:t>Raghav</a:t>
            </a:r>
            <a:r>
              <a:rPr dirty="0" sz="1800" spc="-6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 Light"/>
                <a:cs typeface="Calibri Light"/>
              </a:rPr>
              <a:t>Nath</a:t>
            </a:r>
            <a:r>
              <a:rPr dirty="0" sz="1800" spc="-65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 Light"/>
                <a:cs typeface="Calibri Light"/>
              </a:rPr>
              <a:t>|</a:t>
            </a:r>
            <a:r>
              <a:rPr dirty="0" sz="1800" spc="-25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libri Light"/>
                <a:cs typeface="Calibri Light"/>
              </a:rPr>
              <a:t>Sparsh</a:t>
            </a:r>
            <a:r>
              <a:rPr dirty="0" sz="1800" spc="-6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 Light"/>
                <a:cs typeface="Calibri Light"/>
              </a:rPr>
              <a:t>Sehgal</a:t>
            </a:r>
            <a:endParaRPr sz="1800">
              <a:latin typeface="Calibri Light"/>
              <a:cs typeface="Calibri Light"/>
            </a:endParaRPr>
          </a:p>
          <a:p>
            <a:pPr algn="ctr" marL="401955" marR="394335">
              <a:lnSpc>
                <a:spcPct val="136100"/>
              </a:lnSpc>
              <a:spcBef>
                <a:spcPts val="5"/>
              </a:spcBef>
            </a:pPr>
            <a:r>
              <a:rPr dirty="0" sz="1800" spc="-20">
                <a:solidFill>
                  <a:srgbClr val="FFFFFF"/>
                </a:solidFill>
                <a:latin typeface="Calibri Light"/>
                <a:cs typeface="Calibri Light"/>
              </a:rPr>
              <a:t>Shaheed</a:t>
            </a:r>
            <a:r>
              <a:rPr dirty="0" sz="1800" spc="-5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libri Light"/>
                <a:cs typeface="Calibri Light"/>
              </a:rPr>
              <a:t>Sukhdev</a:t>
            </a:r>
            <a:r>
              <a:rPr dirty="0" sz="1800" spc="-5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libri Light"/>
                <a:cs typeface="Calibri Light"/>
              </a:rPr>
              <a:t>College</a:t>
            </a:r>
            <a:r>
              <a:rPr dirty="0" sz="1800" spc="-45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 Light"/>
                <a:cs typeface="Calibri Light"/>
              </a:rPr>
              <a:t>of</a:t>
            </a:r>
            <a:r>
              <a:rPr dirty="0" sz="1800" spc="-20">
                <a:solidFill>
                  <a:srgbClr val="FFFFFF"/>
                </a:solidFill>
                <a:latin typeface="Calibri Light"/>
                <a:cs typeface="Calibri Light"/>
              </a:rPr>
              <a:t> Business</a:t>
            </a:r>
            <a:r>
              <a:rPr dirty="0" sz="1800" spc="-4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 Light"/>
                <a:cs typeface="Calibri Light"/>
              </a:rPr>
              <a:t>Studies,</a:t>
            </a:r>
            <a:r>
              <a:rPr dirty="0" sz="1800" spc="-3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libri Light"/>
                <a:cs typeface="Calibri Light"/>
              </a:rPr>
              <a:t>University</a:t>
            </a:r>
            <a:r>
              <a:rPr dirty="0" sz="1800" spc="-55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 Light"/>
                <a:cs typeface="Calibri Light"/>
              </a:rPr>
              <a:t>of</a:t>
            </a:r>
            <a:r>
              <a:rPr dirty="0" sz="1800" spc="-10">
                <a:solidFill>
                  <a:srgbClr val="FFFFFF"/>
                </a:solidFill>
                <a:latin typeface="Calibri Light"/>
                <a:cs typeface="Calibri Light"/>
              </a:rPr>
              <a:t> Delhi New</a:t>
            </a:r>
            <a:r>
              <a:rPr dirty="0" sz="1800" spc="-85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 Light"/>
                <a:cs typeface="Calibri Light"/>
              </a:rPr>
              <a:t>Delhi,</a:t>
            </a:r>
            <a:r>
              <a:rPr dirty="0" sz="1800" spc="-75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 Light"/>
                <a:cs typeface="Calibri Light"/>
              </a:rPr>
              <a:t>20</a:t>
            </a:r>
            <a:r>
              <a:rPr dirty="0" baseline="25462" sz="1800">
                <a:solidFill>
                  <a:srgbClr val="FFFFFF"/>
                </a:solidFill>
                <a:latin typeface="Calibri Light"/>
                <a:cs typeface="Calibri Light"/>
              </a:rPr>
              <a:t>th</a:t>
            </a:r>
            <a:r>
              <a:rPr dirty="0" baseline="25462" sz="1800" spc="75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libri Light"/>
                <a:cs typeface="Calibri Light"/>
              </a:rPr>
              <a:t>March,</a:t>
            </a:r>
            <a:r>
              <a:rPr dirty="0" sz="1800" spc="-7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libri Light"/>
                <a:cs typeface="Calibri Light"/>
              </a:rPr>
              <a:t>2020</a:t>
            </a:r>
            <a:endParaRPr sz="18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6916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74320" marR="267335" indent="-3175">
              <a:lnSpc>
                <a:spcPct val="100000"/>
              </a:lnSpc>
              <a:spcBef>
                <a:spcPts val="240"/>
              </a:spcBef>
            </a:pP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70276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69875" marR="268605" indent="25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 Overview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69719" y="6303264"/>
            <a:ext cx="1231900" cy="55499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0480" rIns="0" bIns="0" rtlCol="0" vert="horz">
            <a:spAutoFit/>
          </a:bodyPr>
          <a:lstStyle/>
          <a:p>
            <a:pPr marL="309245" marR="302260" indent="-5080">
              <a:lnSpc>
                <a:spcPct val="100000"/>
              </a:lnSpc>
              <a:spcBef>
                <a:spcPts val="240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Industry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370832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521334" marR="294005" indent="-224154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771388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945" marR="292100" indent="-279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7194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53365" marR="207645" indent="-4318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 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5725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14960" marR="210185" indent="-100965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 Solution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9822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146050" rIns="0" bIns="0" rtlCol="0" vert="horz">
            <a:spAutoFit/>
          </a:bodyPr>
          <a:lstStyle/>
          <a:p>
            <a:pPr marL="206375">
              <a:lnSpc>
                <a:spcPct val="100000"/>
              </a:lnSpc>
              <a:spcBef>
                <a:spcPts val="115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1551919" y="642670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1"/>
                </a:lnTo>
                <a:lnTo>
                  <a:pt x="640079" y="294131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5158740" y="3411220"/>
            <a:ext cx="2938145" cy="2657475"/>
          </a:xfrm>
          <a:custGeom>
            <a:avLst/>
            <a:gdLst/>
            <a:ahLst/>
            <a:cxnLst/>
            <a:rect l="l" t="t" r="r" b="b"/>
            <a:pathLst>
              <a:path w="2938145" h="2657475">
                <a:moveTo>
                  <a:pt x="2938017" y="0"/>
                </a:moveTo>
                <a:lnTo>
                  <a:pt x="1173480" y="1448307"/>
                </a:lnTo>
                <a:lnTo>
                  <a:pt x="1173480" y="1206499"/>
                </a:lnTo>
                <a:lnTo>
                  <a:pt x="0" y="1206499"/>
                </a:lnTo>
                <a:lnTo>
                  <a:pt x="0" y="2657347"/>
                </a:lnTo>
                <a:lnTo>
                  <a:pt x="1173480" y="2657347"/>
                </a:lnTo>
                <a:lnTo>
                  <a:pt x="1173480" y="1811019"/>
                </a:lnTo>
                <a:lnTo>
                  <a:pt x="2938017" y="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5238750" y="4651628"/>
            <a:ext cx="1016000" cy="8648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u="sng" sz="1100" spc="-1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Cord-Nevers</a:t>
            </a:r>
            <a:r>
              <a:rPr dirty="0" sz="1100" spc="-10">
                <a:latin typeface="Calibri"/>
                <a:cs typeface="Calibri"/>
              </a:rPr>
              <a:t>: </a:t>
            </a:r>
            <a:r>
              <a:rPr dirty="0" sz="1100">
                <a:latin typeface="Calibri"/>
                <a:cs typeface="Calibri"/>
              </a:rPr>
              <a:t>Households</a:t>
            </a:r>
            <a:r>
              <a:rPr dirty="0" sz="1100" spc="46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that </a:t>
            </a:r>
            <a:r>
              <a:rPr dirty="0" sz="1100">
                <a:latin typeface="Calibri"/>
                <a:cs typeface="Calibri"/>
              </a:rPr>
              <a:t>never</a:t>
            </a:r>
            <a:r>
              <a:rPr dirty="0" sz="1100" spc="26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had</a:t>
            </a:r>
            <a:r>
              <a:rPr dirty="0" sz="1100" spc="26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Cable </a:t>
            </a:r>
            <a:r>
              <a:rPr dirty="0" sz="1100">
                <a:latin typeface="Calibri"/>
                <a:cs typeface="Calibri"/>
              </a:rPr>
              <a:t>TV</a:t>
            </a:r>
            <a:r>
              <a:rPr dirty="0" sz="1100" spc="175">
                <a:latin typeface="Calibri"/>
                <a:cs typeface="Calibri"/>
              </a:rPr>
              <a:t> 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170">
                <a:latin typeface="Calibri"/>
                <a:cs typeface="Calibri"/>
              </a:rPr>
              <a:t> 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175">
                <a:latin typeface="Calibri"/>
                <a:cs typeface="Calibri"/>
              </a:rPr>
              <a:t>  </a:t>
            </a:r>
            <a:r>
              <a:rPr dirty="0" sz="1100" spc="-20">
                <a:latin typeface="Calibri"/>
                <a:cs typeface="Calibri"/>
              </a:rPr>
              <a:t>first </a:t>
            </a:r>
            <a:r>
              <a:rPr dirty="0" sz="1100">
                <a:latin typeface="Calibri"/>
                <a:cs typeface="Calibri"/>
              </a:rPr>
              <a:t>place</a:t>
            </a:r>
            <a:r>
              <a:rPr dirty="0" sz="1100" spc="145">
                <a:latin typeface="Calibri"/>
                <a:cs typeface="Calibri"/>
              </a:rPr>
              <a:t> 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155">
                <a:latin typeface="Calibri"/>
                <a:cs typeface="Calibri"/>
              </a:rPr>
              <a:t>  </a:t>
            </a:r>
            <a:r>
              <a:rPr dirty="0" sz="1100" spc="-20">
                <a:latin typeface="Calibri"/>
                <a:cs typeface="Calibri"/>
              </a:rPr>
              <a:t>have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238750" y="5490159"/>
            <a:ext cx="10166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05485" algn="l"/>
              </a:tabLst>
            </a:pPr>
            <a:r>
              <a:rPr dirty="0" sz="1100" spc="-20">
                <a:latin typeface="Calibri"/>
                <a:cs typeface="Calibri"/>
              </a:rPr>
              <a:t>been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-20">
                <a:latin typeface="Calibri"/>
                <a:cs typeface="Calibri"/>
              </a:rPr>
              <a:t>using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238750" y="5657799"/>
            <a:ext cx="101663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Calibri"/>
                <a:cs typeface="Calibri"/>
              </a:rPr>
              <a:t>SVODs</a:t>
            </a:r>
            <a:r>
              <a:rPr dirty="0" sz="1100" spc="27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since</a:t>
            </a:r>
            <a:r>
              <a:rPr dirty="0" sz="1100" spc="265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the </a:t>
            </a:r>
            <a:r>
              <a:rPr dirty="0" sz="1100" spc="-10">
                <a:latin typeface="Calibri"/>
                <a:cs typeface="Calibri"/>
              </a:rPr>
              <a:t>beginning.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78739" y="9855"/>
            <a:ext cx="839533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382000" algn="l"/>
              </a:tabLst>
            </a:pPr>
            <a:r>
              <a:rPr dirty="0"/>
              <a:t>S</a:t>
            </a:r>
            <a:r>
              <a:rPr dirty="0" u="sng">
                <a:uFill>
                  <a:solidFill>
                    <a:srgbClr val="FFFFFF"/>
                  </a:solidFill>
                </a:uFill>
              </a:rPr>
              <a:t>VODs</a:t>
            </a:r>
            <a:r>
              <a:rPr dirty="0" u="sng" spc="-25"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u="sng">
                <a:uFill>
                  <a:solidFill>
                    <a:srgbClr val="FFFFFF"/>
                  </a:solidFill>
                </a:uFill>
              </a:rPr>
              <a:t>are</a:t>
            </a:r>
            <a:r>
              <a:rPr dirty="0" u="sng" spc="-50"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u="sng">
                <a:uFill>
                  <a:solidFill>
                    <a:srgbClr val="FFFFFF"/>
                  </a:solidFill>
                </a:uFill>
              </a:rPr>
              <a:t>Changing</a:t>
            </a:r>
            <a:r>
              <a:rPr dirty="0" u="sng" spc="-40"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u="sng">
                <a:uFill>
                  <a:solidFill>
                    <a:srgbClr val="FFFFFF"/>
                  </a:solidFill>
                </a:uFill>
              </a:rPr>
              <a:t>the</a:t>
            </a:r>
            <a:r>
              <a:rPr dirty="0" u="sng" spc="-40"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u="sng">
                <a:uFill>
                  <a:solidFill>
                    <a:srgbClr val="FFFFFF"/>
                  </a:solidFill>
                </a:uFill>
              </a:rPr>
              <a:t>Dynamics</a:t>
            </a:r>
            <a:r>
              <a:rPr dirty="0" u="sng" spc="-45"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u="sng">
                <a:uFill>
                  <a:solidFill>
                    <a:srgbClr val="FFFFFF"/>
                  </a:solidFill>
                </a:uFill>
              </a:rPr>
              <a:t>of</a:t>
            </a:r>
            <a:r>
              <a:rPr dirty="0" u="sng" spc="-35"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u="sng">
                <a:uFill>
                  <a:solidFill>
                    <a:srgbClr val="FFFFFF"/>
                  </a:solidFill>
                </a:uFill>
              </a:rPr>
              <a:t>the</a:t>
            </a:r>
            <a:r>
              <a:rPr dirty="0" u="sng" spc="-50"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u="sng">
                <a:uFill>
                  <a:solidFill>
                    <a:srgbClr val="FFFFFF"/>
                  </a:solidFill>
                </a:uFill>
              </a:rPr>
              <a:t>E&amp;M</a:t>
            </a:r>
            <a:r>
              <a:rPr dirty="0" u="sng" spc="-40"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u="sng" spc="-10">
                <a:uFill>
                  <a:solidFill>
                    <a:srgbClr val="FFFFFF"/>
                  </a:solidFill>
                </a:uFill>
              </a:rPr>
              <a:t>Industry</a:t>
            </a:r>
            <a:r>
              <a:rPr dirty="0" u="sng">
                <a:uFill>
                  <a:solidFill>
                    <a:srgbClr val="FFFFFF"/>
                  </a:solidFill>
                </a:uFill>
              </a:rPr>
              <a:t>	</a:t>
            </a:r>
          </a:p>
        </p:txBody>
      </p:sp>
      <p:sp>
        <p:nvSpPr>
          <p:cNvPr id="17" name="object 17" descr=""/>
          <p:cNvSpPr txBox="1"/>
          <p:nvPr/>
        </p:nvSpPr>
        <p:spPr>
          <a:xfrm>
            <a:off x="78739" y="474929"/>
            <a:ext cx="888238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USA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exemplifies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Changes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OTTs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bring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Incumbent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Traditional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Players…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114490" y="1089660"/>
            <a:ext cx="11963400" cy="1863725"/>
            <a:chOff x="114490" y="1089660"/>
            <a:chExt cx="11963400" cy="1863725"/>
          </a:xfrm>
        </p:grpSpPr>
        <p:sp>
          <p:nvSpPr>
            <p:cNvPr id="19" name="object 19" descr=""/>
            <p:cNvSpPr/>
            <p:nvPr/>
          </p:nvSpPr>
          <p:spPr>
            <a:xfrm>
              <a:off x="128778" y="2939033"/>
              <a:ext cx="11934825" cy="0"/>
            </a:xfrm>
            <a:custGeom>
              <a:avLst/>
              <a:gdLst/>
              <a:ahLst/>
              <a:cxnLst/>
              <a:rect l="l" t="t" r="r" b="b"/>
              <a:pathLst>
                <a:path w="11934825" h="0">
                  <a:moveTo>
                    <a:pt x="11934698" y="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4471C4"/>
              </a:solidFill>
              <a:prstDash val="sysDash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28016" y="1269492"/>
              <a:ext cx="6205855" cy="1513840"/>
            </a:xfrm>
            <a:custGeom>
              <a:avLst/>
              <a:gdLst/>
              <a:ahLst/>
              <a:cxnLst/>
              <a:rect l="l" t="t" r="r" b="b"/>
              <a:pathLst>
                <a:path w="6205855" h="1513839">
                  <a:moveTo>
                    <a:pt x="0" y="1513331"/>
                  </a:moveTo>
                  <a:lnTo>
                    <a:pt x="6205728" y="1513331"/>
                  </a:lnTo>
                  <a:lnTo>
                    <a:pt x="6205728" y="0"/>
                  </a:lnTo>
                  <a:lnTo>
                    <a:pt x="0" y="0"/>
                  </a:lnTo>
                  <a:lnTo>
                    <a:pt x="0" y="1513331"/>
                  </a:lnTo>
                  <a:close/>
                </a:path>
              </a:pathLst>
            </a:custGeom>
            <a:ln w="1270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97180" y="1089659"/>
              <a:ext cx="5697220" cy="1797050"/>
            </a:xfrm>
            <a:custGeom>
              <a:avLst/>
              <a:gdLst/>
              <a:ahLst/>
              <a:cxnLst/>
              <a:rect l="l" t="t" r="r" b="b"/>
              <a:pathLst>
                <a:path w="5697220" h="1797050">
                  <a:moveTo>
                    <a:pt x="2915412" y="15240"/>
                  </a:moveTo>
                  <a:lnTo>
                    <a:pt x="0" y="15240"/>
                  </a:lnTo>
                  <a:lnTo>
                    <a:pt x="0" y="374904"/>
                  </a:lnTo>
                  <a:lnTo>
                    <a:pt x="2915412" y="374904"/>
                  </a:lnTo>
                  <a:lnTo>
                    <a:pt x="2915412" y="15240"/>
                  </a:lnTo>
                  <a:close/>
                </a:path>
                <a:path w="5697220" h="1797050">
                  <a:moveTo>
                    <a:pt x="4145280" y="1556004"/>
                  </a:moveTo>
                  <a:lnTo>
                    <a:pt x="1723644" y="1556004"/>
                  </a:lnTo>
                  <a:lnTo>
                    <a:pt x="1723644" y="1796796"/>
                  </a:lnTo>
                  <a:lnTo>
                    <a:pt x="4145280" y="1796796"/>
                  </a:lnTo>
                  <a:lnTo>
                    <a:pt x="4145280" y="1556004"/>
                  </a:lnTo>
                  <a:close/>
                </a:path>
                <a:path w="5697220" h="1797050">
                  <a:moveTo>
                    <a:pt x="5696712" y="0"/>
                  </a:moveTo>
                  <a:lnTo>
                    <a:pt x="3491484" y="0"/>
                  </a:lnTo>
                  <a:lnTo>
                    <a:pt x="3491484" y="359664"/>
                  </a:lnTo>
                  <a:lnTo>
                    <a:pt x="5696712" y="359664"/>
                  </a:lnTo>
                  <a:lnTo>
                    <a:pt x="56967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425196" y="1479803"/>
              <a:ext cx="4304030" cy="1102360"/>
            </a:xfrm>
            <a:custGeom>
              <a:avLst/>
              <a:gdLst/>
              <a:ahLst/>
              <a:cxnLst/>
              <a:rect l="l" t="t" r="r" b="b"/>
              <a:pathLst>
                <a:path w="4304030" h="1102360">
                  <a:moveTo>
                    <a:pt x="1083564" y="553974"/>
                  </a:moveTo>
                  <a:lnTo>
                    <a:pt x="1081570" y="506704"/>
                  </a:lnTo>
                  <a:lnTo>
                    <a:pt x="1075715" y="460540"/>
                  </a:lnTo>
                  <a:lnTo>
                    <a:pt x="1066152" y="415658"/>
                  </a:lnTo>
                  <a:lnTo>
                    <a:pt x="1053033" y="372224"/>
                  </a:lnTo>
                  <a:lnTo>
                    <a:pt x="1036548" y="330403"/>
                  </a:lnTo>
                  <a:lnTo>
                    <a:pt x="1016838" y="290360"/>
                  </a:lnTo>
                  <a:lnTo>
                    <a:pt x="994079" y="252247"/>
                  </a:lnTo>
                  <a:lnTo>
                    <a:pt x="968425" y="216242"/>
                  </a:lnTo>
                  <a:lnTo>
                    <a:pt x="940041" y="182511"/>
                  </a:lnTo>
                  <a:lnTo>
                    <a:pt x="909078" y="151218"/>
                  </a:lnTo>
                  <a:lnTo>
                    <a:pt x="875728" y="122516"/>
                  </a:lnTo>
                  <a:lnTo>
                    <a:pt x="840117" y="96570"/>
                  </a:lnTo>
                  <a:lnTo>
                    <a:pt x="802436" y="73558"/>
                  </a:lnTo>
                  <a:lnTo>
                    <a:pt x="762838" y="53632"/>
                  </a:lnTo>
                  <a:lnTo>
                    <a:pt x="721487" y="36957"/>
                  </a:lnTo>
                  <a:lnTo>
                    <a:pt x="678535" y="23710"/>
                  </a:lnTo>
                  <a:lnTo>
                    <a:pt x="634161" y="14033"/>
                  </a:lnTo>
                  <a:lnTo>
                    <a:pt x="588518" y="8115"/>
                  </a:lnTo>
                  <a:lnTo>
                    <a:pt x="541782" y="6096"/>
                  </a:lnTo>
                  <a:lnTo>
                    <a:pt x="495033" y="8115"/>
                  </a:lnTo>
                  <a:lnTo>
                    <a:pt x="449389" y="14033"/>
                  </a:lnTo>
                  <a:lnTo>
                    <a:pt x="405015" y="23710"/>
                  </a:lnTo>
                  <a:lnTo>
                    <a:pt x="362064" y="36957"/>
                  </a:lnTo>
                  <a:lnTo>
                    <a:pt x="320713" y="53632"/>
                  </a:lnTo>
                  <a:lnTo>
                    <a:pt x="281114" y="73558"/>
                  </a:lnTo>
                  <a:lnTo>
                    <a:pt x="243433" y="96570"/>
                  </a:lnTo>
                  <a:lnTo>
                    <a:pt x="207822" y="122516"/>
                  </a:lnTo>
                  <a:lnTo>
                    <a:pt x="174472" y="151218"/>
                  </a:lnTo>
                  <a:lnTo>
                    <a:pt x="143510" y="182511"/>
                  </a:lnTo>
                  <a:lnTo>
                    <a:pt x="115125" y="216242"/>
                  </a:lnTo>
                  <a:lnTo>
                    <a:pt x="89471" y="252247"/>
                  </a:lnTo>
                  <a:lnTo>
                    <a:pt x="66713" y="290360"/>
                  </a:lnTo>
                  <a:lnTo>
                    <a:pt x="47002" y="330403"/>
                  </a:lnTo>
                  <a:lnTo>
                    <a:pt x="30518" y="372224"/>
                  </a:lnTo>
                  <a:lnTo>
                    <a:pt x="17399" y="415658"/>
                  </a:lnTo>
                  <a:lnTo>
                    <a:pt x="7835" y="460540"/>
                  </a:lnTo>
                  <a:lnTo>
                    <a:pt x="1981" y="506704"/>
                  </a:lnTo>
                  <a:lnTo>
                    <a:pt x="0" y="553974"/>
                  </a:lnTo>
                  <a:lnTo>
                    <a:pt x="1981" y="601256"/>
                  </a:lnTo>
                  <a:lnTo>
                    <a:pt x="7835" y="647420"/>
                  </a:lnTo>
                  <a:lnTo>
                    <a:pt x="17399" y="692302"/>
                  </a:lnTo>
                  <a:lnTo>
                    <a:pt x="30518" y="735736"/>
                  </a:lnTo>
                  <a:lnTo>
                    <a:pt x="47002" y="777557"/>
                  </a:lnTo>
                  <a:lnTo>
                    <a:pt x="66713" y="817600"/>
                  </a:lnTo>
                  <a:lnTo>
                    <a:pt x="89471" y="855713"/>
                  </a:lnTo>
                  <a:lnTo>
                    <a:pt x="115125" y="891717"/>
                  </a:lnTo>
                  <a:lnTo>
                    <a:pt x="143510" y="925449"/>
                  </a:lnTo>
                  <a:lnTo>
                    <a:pt x="174472" y="956741"/>
                  </a:lnTo>
                  <a:lnTo>
                    <a:pt x="207822" y="985443"/>
                  </a:lnTo>
                  <a:lnTo>
                    <a:pt x="243433" y="1011389"/>
                  </a:lnTo>
                  <a:lnTo>
                    <a:pt x="281114" y="1034402"/>
                  </a:lnTo>
                  <a:lnTo>
                    <a:pt x="320713" y="1054328"/>
                  </a:lnTo>
                  <a:lnTo>
                    <a:pt x="362064" y="1071003"/>
                  </a:lnTo>
                  <a:lnTo>
                    <a:pt x="405015" y="1084249"/>
                  </a:lnTo>
                  <a:lnTo>
                    <a:pt x="449389" y="1093927"/>
                  </a:lnTo>
                  <a:lnTo>
                    <a:pt x="495033" y="1099845"/>
                  </a:lnTo>
                  <a:lnTo>
                    <a:pt x="541782" y="1101852"/>
                  </a:lnTo>
                  <a:lnTo>
                    <a:pt x="588518" y="1099845"/>
                  </a:lnTo>
                  <a:lnTo>
                    <a:pt x="634161" y="1093927"/>
                  </a:lnTo>
                  <a:lnTo>
                    <a:pt x="678535" y="1084249"/>
                  </a:lnTo>
                  <a:lnTo>
                    <a:pt x="721487" y="1071003"/>
                  </a:lnTo>
                  <a:lnTo>
                    <a:pt x="762838" y="1054328"/>
                  </a:lnTo>
                  <a:lnTo>
                    <a:pt x="802436" y="1034402"/>
                  </a:lnTo>
                  <a:lnTo>
                    <a:pt x="840117" y="1011389"/>
                  </a:lnTo>
                  <a:lnTo>
                    <a:pt x="875728" y="985443"/>
                  </a:lnTo>
                  <a:lnTo>
                    <a:pt x="909078" y="956741"/>
                  </a:lnTo>
                  <a:lnTo>
                    <a:pt x="940041" y="925449"/>
                  </a:lnTo>
                  <a:lnTo>
                    <a:pt x="968425" y="891717"/>
                  </a:lnTo>
                  <a:lnTo>
                    <a:pt x="994079" y="855713"/>
                  </a:lnTo>
                  <a:lnTo>
                    <a:pt x="1016838" y="817600"/>
                  </a:lnTo>
                  <a:lnTo>
                    <a:pt x="1036548" y="777557"/>
                  </a:lnTo>
                  <a:lnTo>
                    <a:pt x="1053033" y="735736"/>
                  </a:lnTo>
                  <a:lnTo>
                    <a:pt x="1066152" y="692302"/>
                  </a:lnTo>
                  <a:lnTo>
                    <a:pt x="1075715" y="647420"/>
                  </a:lnTo>
                  <a:lnTo>
                    <a:pt x="1081570" y="601256"/>
                  </a:lnTo>
                  <a:lnTo>
                    <a:pt x="1083564" y="553974"/>
                  </a:lnTo>
                  <a:close/>
                </a:path>
                <a:path w="4304030" h="1102360">
                  <a:moveTo>
                    <a:pt x="4303776" y="547878"/>
                  </a:moveTo>
                  <a:lnTo>
                    <a:pt x="4301782" y="500608"/>
                  </a:lnTo>
                  <a:lnTo>
                    <a:pt x="4295940" y="454444"/>
                  </a:lnTo>
                  <a:lnTo>
                    <a:pt x="4286389" y="409562"/>
                  </a:lnTo>
                  <a:lnTo>
                    <a:pt x="4273296" y="366128"/>
                  </a:lnTo>
                  <a:lnTo>
                    <a:pt x="4256837" y="324307"/>
                  </a:lnTo>
                  <a:lnTo>
                    <a:pt x="4237152" y="284264"/>
                  </a:lnTo>
                  <a:lnTo>
                    <a:pt x="4214431" y="246151"/>
                  </a:lnTo>
                  <a:lnTo>
                    <a:pt x="4188815" y="210146"/>
                  </a:lnTo>
                  <a:lnTo>
                    <a:pt x="4160469" y="176415"/>
                  </a:lnTo>
                  <a:lnTo>
                    <a:pt x="4129557" y="145122"/>
                  </a:lnTo>
                  <a:lnTo>
                    <a:pt x="4096245" y="116420"/>
                  </a:lnTo>
                  <a:lnTo>
                    <a:pt x="4060698" y="90474"/>
                  </a:lnTo>
                  <a:lnTo>
                    <a:pt x="4023068" y="67462"/>
                  </a:lnTo>
                  <a:lnTo>
                    <a:pt x="3983520" y="47536"/>
                  </a:lnTo>
                  <a:lnTo>
                    <a:pt x="3942219" y="30861"/>
                  </a:lnTo>
                  <a:lnTo>
                    <a:pt x="3899331" y="17614"/>
                  </a:lnTo>
                  <a:lnTo>
                    <a:pt x="3855021" y="7937"/>
                  </a:lnTo>
                  <a:lnTo>
                    <a:pt x="3809441" y="2019"/>
                  </a:lnTo>
                  <a:lnTo>
                    <a:pt x="3762756" y="0"/>
                  </a:lnTo>
                  <a:lnTo>
                    <a:pt x="3716058" y="2019"/>
                  </a:lnTo>
                  <a:lnTo>
                    <a:pt x="3670477" y="7937"/>
                  </a:lnTo>
                  <a:lnTo>
                    <a:pt x="3626167" y="17614"/>
                  </a:lnTo>
                  <a:lnTo>
                    <a:pt x="3583279" y="30861"/>
                  </a:lnTo>
                  <a:lnTo>
                    <a:pt x="3541979" y="47536"/>
                  </a:lnTo>
                  <a:lnTo>
                    <a:pt x="3502431" y="67462"/>
                  </a:lnTo>
                  <a:lnTo>
                    <a:pt x="3464801" y="90474"/>
                  </a:lnTo>
                  <a:lnTo>
                    <a:pt x="3429254" y="116420"/>
                  </a:lnTo>
                  <a:lnTo>
                    <a:pt x="3395942" y="145122"/>
                  </a:lnTo>
                  <a:lnTo>
                    <a:pt x="3365030" y="176415"/>
                  </a:lnTo>
                  <a:lnTo>
                    <a:pt x="3336683" y="210146"/>
                  </a:lnTo>
                  <a:lnTo>
                    <a:pt x="3311067" y="246151"/>
                  </a:lnTo>
                  <a:lnTo>
                    <a:pt x="3288347" y="284264"/>
                  </a:lnTo>
                  <a:lnTo>
                    <a:pt x="3268662" y="324307"/>
                  </a:lnTo>
                  <a:lnTo>
                    <a:pt x="3252203" y="366128"/>
                  </a:lnTo>
                  <a:lnTo>
                    <a:pt x="3239109" y="409562"/>
                  </a:lnTo>
                  <a:lnTo>
                    <a:pt x="3229559" y="454444"/>
                  </a:lnTo>
                  <a:lnTo>
                    <a:pt x="3223717" y="500608"/>
                  </a:lnTo>
                  <a:lnTo>
                    <a:pt x="3221736" y="547878"/>
                  </a:lnTo>
                  <a:lnTo>
                    <a:pt x="3223717" y="595160"/>
                  </a:lnTo>
                  <a:lnTo>
                    <a:pt x="3229559" y="641324"/>
                  </a:lnTo>
                  <a:lnTo>
                    <a:pt x="3239109" y="686206"/>
                  </a:lnTo>
                  <a:lnTo>
                    <a:pt x="3252203" y="729640"/>
                  </a:lnTo>
                  <a:lnTo>
                    <a:pt x="3268662" y="771461"/>
                  </a:lnTo>
                  <a:lnTo>
                    <a:pt x="3288347" y="811504"/>
                  </a:lnTo>
                  <a:lnTo>
                    <a:pt x="3311067" y="849617"/>
                  </a:lnTo>
                  <a:lnTo>
                    <a:pt x="3336683" y="885621"/>
                  </a:lnTo>
                  <a:lnTo>
                    <a:pt x="3365030" y="919353"/>
                  </a:lnTo>
                  <a:lnTo>
                    <a:pt x="3395942" y="950645"/>
                  </a:lnTo>
                  <a:lnTo>
                    <a:pt x="3429254" y="979347"/>
                  </a:lnTo>
                  <a:lnTo>
                    <a:pt x="3464801" y="1005293"/>
                  </a:lnTo>
                  <a:lnTo>
                    <a:pt x="3502431" y="1028306"/>
                  </a:lnTo>
                  <a:lnTo>
                    <a:pt x="3541979" y="1048232"/>
                  </a:lnTo>
                  <a:lnTo>
                    <a:pt x="3583279" y="1064907"/>
                  </a:lnTo>
                  <a:lnTo>
                    <a:pt x="3626167" y="1078153"/>
                  </a:lnTo>
                  <a:lnTo>
                    <a:pt x="3670477" y="1087831"/>
                  </a:lnTo>
                  <a:lnTo>
                    <a:pt x="3716058" y="1093749"/>
                  </a:lnTo>
                  <a:lnTo>
                    <a:pt x="3762756" y="1095756"/>
                  </a:lnTo>
                  <a:lnTo>
                    <a:pt x="3809441" y="1093749"/>
                  </a:lnTo>
                  <a:lnTo>
                    <a:pt x="3855021" y="1087831"/>
                  </a:lnTo>
                  <a:lnTo>
                    <a:pt x="3899331" y="1078153"/>
                  </a:lnTo>
                  <a:lnTo>
                    <a:pt x="3942219" y="1064907"/>
                  </a:lnTo>
                  <a:lnTo>
                    <a:pt x="3983520" y="1048232"/>
                  </a:lnTo>
                  <a:lnTo>
                    <a:pt x="4023068" y="1028306"/>
                  </a:lnTo>
                  <a:lnTo>
                    <a:pt x="4060698" y="1005293"/>
                  </a:lnTo>
                  <a:lnTo>
                    <a:pt x="4096245" y="979347"/>
                  </a:lnTo>
                  <a:lnTo>
                    <a:pt x="4129557" y="950645"/>
                  </a:lnTo>
                  <a:lnTo>
                    <a:pt x="4160469" y="919353"/>
                  </a:lnTo>
                  <a:lnTo>
                    <a:pt x="4188815" y="885621"/>
                  </a:lnTo>
                  <a:lnTo>
                    <a:pt x="4214431" y="849617"/>
                  </a:lnTo>
                  <a:lnTo>
                    <a:pt x="4237152" y="811504"/>
                  </a:lnTo>
                  <a:lnTo>
                    <a:pt x="4256837" y="771461"/>
                  </a:lnTo>
                  <a:lnTo>
                    <a:pt x="4273296" y="729640"/>
                  </a:lnTo>
                  <a:lnTo>
                    <a:pt x="4286389" y="686206"/>
                  </a:lnTo>
                  <a:lnTo>
                    <a:pt x="4295940" y="641324"/>
                  </a:lnTo>
                  <a:lnTo>
                    <a:pt x="4301782" y="595160"/>
                  </a:lnTo>
                  <a:lnTo>
                    <a:pt x="4303776" y="547878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2179320" y="1641347"/>
              <a:ext cx="3918585" cy="739140"/>
            </a:xfrm>
            <a:custGeom>
              <a:avLst/>
              <a:gdLst/>
              <a:ahLst/>
              <a:cxnLst/>
              <a:rect l="l" t="t" r="r" b="b"/>
              <a:pathLst>
                <a:path w="3918585" h="739139">
                  <a:moveTo>
                    <a:pt x="725424" y="372618"/>
                  </a:moveTo>
                  <a:lnTo>
                    <a:pt x="722109" y="322884"/>
                  </a:lnTo>
                  <a:lnTo>
                    <a:pt x="712457" y="275183"/>
                  </a:lnTo>
                  <a:lnTo>
                    <a:pt x="696912" y="229946"/>
                  </a:lnTo>
                  <a:lnTo>
                    <a:pt x="675894" y="187629"/>
                  </a:lnTo>
                  <a:lnTo>
                    <a:pt x="649833" y="148653"/>
                  </a:lnTo>
                  <a:lnTo>
                    <a:pt x="619163" y="113449"/>
                  </a:lnTo>
                  <a:lnTo>
                    <a:pt x="584327" y="82473"/>
                  </a:lnTo>
                  <a:lnTo>
                    <a:pt x="545757" y="56146"/>
                  </a:lnTo>
                  <a:lnTo>
                    <a:pt x="503872" y="34899"/>
                  </a:lnTo>
                  <a:lnTo>
                    <a:pt x="459117" y="19189"/>
                  </a:lnTo>
                  <a:lnTo>
                    <a:pt x="411911" y="9448"/>
                  </a:lnTo>
                  <a:lnTo>
                    <a:pt x="362712" y="6096"/>
                  </a:lnTo>
                  <a:lnTo>
                    <a:pt x="313499" y="9448"/>
                  </a:lnTo>
                  <a:lnTo>
                    <a:pt x="266293" y="19189"/>
                  </a:lnTo>
                  <a:lnTo>
                    <a:pt x="221538" y="34899"/>
                  </a:lnTo>
                  <a:lnTo>
                    <a:pt x="179654" y="56134"/>
                  </a:lnTo>
                  <a:lnTo>
                    <a:pt x="141084" y="82473"/>
                  </a:lnTo>
                  <a:lnTo>
                    <a:pt x="106248" y="113449"/>
                  </a:lnTo>
                  <a:lnTo>
                    <a:pt x="75577" y="148653"/>
                  </a:lnTo>
                  <a:lnTo>
                    <a:pt x="49530" y="187629"/>
                  </a:lnTo>
                  <a:lnTo>
                    <a:pt x="28498" y="229946"/>
                  </a:lnTo>
                  <a:lnTo>
                    <a:pt x="12954" y="275183"/>
                  </a:lnTo>
                  <a:lnTo>
                    <a:pt x="3302" y="322884"/>
                  </a:lnTo>
                  <a:lnTo>
                    <a:pt x="0" y="372618"/>
                  </a:lnTo>
                  <a:lnTo>
                    <a:pt x="3302" y="422363"/>
                  </a:lnTo>
                  <a:lnTo>
                    <a:pt x="12954" y="470065"/>
                  </a:lnTo>
                  <a:lnTo>
                    <a:pt x="28498" y="515302"/>
                  </a:lnTo>
                  <a:lnTo>
                    <a:pt x="49530" y="557618"/>
                  </a:lnTo>
                  <a:lnTo>
                    <a:pt x="75577" y="596595"/>
                  </a:lnTo>
                  <a:lnTo>
                    <a:pt x="106248" y="631799"/>
                  </a:lnTo>
                  <a:lnTo>
                    <a:pt x="141084" y="662774"/>
                  </a:lnTo>
                  <a:lnTo>
                    <a:pt x="179654" y="689102"/>
                  </a:lnTo>
                  <a:lnTo>
                    <a:pt x="221538" y="710349"/>
                  </a:lnTo>
                  <a:lnTo>
                    <a:pt x="266293" y="726059"/>
                  </a:lnTo>
                  <a:lnTo>
                    <a:pt x="313499" y="735799"/>
                  </a:lnTo>
                  <a:lnTo>
                    <a:pt x="362712" y="739140"/>
                  </a:lnTo>
                  <a:lnTo>
                    <a:pt x="411911" y="735799"/>
                  </a:lnTo>
                  <a:lnTo>
                    <a:pt x="459117" y="726059"/>
                  </a:lnTo>
                  <a:lnTo>
                    <a:pt x="503872" y="710349"/>
                  </a:lnTo>
                  <a:lnTo>
                    <a:pt x="545757" y="689102"/>
                  </a:lnTo>
                  <a:lnTo>
                    <a:pt x="584327" y="662774"/>
                  </a:lnTo>
                  <a:lnTo>
                    <a:pt x="619163" y="631799"/>
                  </a:lnTo>
                  <a:lnTo>
                    <a:pt x="649833" y="596595"/>
                  </a:lnTo>
                  <a:lnTo>
                    <a:pt x="675894" y="557618"/>
                  </a:lnTo>
                  <a:lnTo>
                    <a:pt x="696912" y="515302"/>
                  </a:lnTo>
                  <a:lnTo>
                    <a:pt x="712457" y="470065"/>
                  </a:lnTo>
                  <a:lnTo>
                    <a:pt x="722109" y="422363"/>
                  </a:lnTo>
                  <a:lnTo>
                    <a:pt x="725424" y="372618"/>
                  </a:lnTo>
                  <a:close/>
                </a:path>
                <a:path w="3918585" h="739139">
                  <a:moveTo>
                    <a:pt x="3918204" y="367284"/>
                  </a:moveTo>
                  <a:lnTo>
                    <a:pt x="3914876" y="317461"/>
                  </a:lnTo>
                  <a:lnTo>
                    <a:pt x="3905212" y="269659"/>
                  </a:lnTo>
                  <a:lnTo>
                    <a:pt x="3889641" y="224332"/>
                  </a:lnTo>
                  <a:lnTo>
                    <a:pt x="3868585" y="181927"/>
                  </a:lnTo>
                  <a:lnTo>
                    <a:pt x="3842474" y="142862"/>
                  </a:lnTo>
                  <a:lnTo>
                    <a:pt x="3811752" y="107594"/>
                  </a:lnTo>
                  <a:lnTo>
                    <a:pt x="3776853" y="76542"/>
                  </a:lnTo>
                  <a:lnTo>
                    <a:pt x="3738194" y="50152"/>
                  </a:lnTo>
                  <a:lnTo>
                    <a:pt x="3696220" y="28867"/>
                  </a:lnTo>
                  <a:lnTo>
                    <a:pt x="3651364" y="13131"/>
                  </a:lnTo>
                  <a:lnTo>
                    <a:pt x="3604056" y="3365"/>
                  </a:lnTo>
                  <a:lnTo>
                    <a:pt x="3554730" y="0"/>
                  </a:lnTo>
                  <a:lnTo>
                    <a:pt x="3505390" y="3365"/>
                  </a:lnTo>
                  <a:lnTo>
                    <a:pt x="3458083" y="13131"/>
                  </a:lnTo>
                  <a:lnTo>
                    <a:pt x="3413226" y="28867"/>
                  </a:lnTo>
                  <a:lnTo>
                    <a:pt x="3371253" y="50152"/>
                  </a:lnTo>
                  <a:lnTo>
                    <a:pt x="3332594" y="76542"/>
                  </a:lnTo>
                  <a:lnTo>
                    <a:pt x="3297694" y="107594"/>
                  </a:lnTo>
                  <a:lnTo>
                    <a:pt x="3266973" y="142862"/>
                  </a:lnTo>
                  <a:lnTo>
                    <a:pt x="3240862" y="181927"/>
                  </a:lnTo>
                  <a:lnTo>
                    <a:pt x="3219805" y="224332"/>
                  </a:lnTo>
                  <a:lnTo>
                    <a:pt x="3204235" y="269659"/>
                  </a:lnTo>
                  <a:lnTo>
                    <a:pt x="3194570" y="317461"/>
                  </a:lnTo>
                  <a:lnTo>
                    <a:pt x="3191256" y="367284"/>
                  </a:lnTo>
                  <a:lnTo>
                    <a:pt x="3194570" y="417118"/>
                  </a:lnTo>
                  <a:lnTo>
                    <a:pt x="3204235" y="464921"/>
                  </a:lnTo>
                  <a:lnTo>
                    <a:pt x="3219805" y="510247"/>
                  </a:lnTo>
                  <a:lnTo>
                    <a:pt x="3240862" y="552653"/>
                  </a:lnTo>
                  <a:lnTo>
                    <a:pt x="3266973" y="591718"/>
                  </a:lnTo>
                  <a:lnTo>
                    <a:pt x="3297694" y="626986"/>
                  </a:lnTo>
                  <a:lnTo>
                    <a:pt x="3332594" y="658037"/>
                  </a:lnTo>
                  <a:lnTo>
                    <a:pt x="3371253" y="684428"/>
                  </a:lnTo>
                  <a:lnTo>
                    <a:pt x="3413226" y="705713"/>
                  </a:lnTo>
                  <a:lnTo>
                    <a:pt x="3458083" y="721448"/>
                  </a:lnTo>
                  <a:lnTo>
                    <a:pt x="3505390" y="731215"/>
                  </a:lnTo>
                  <a:lnTo>
                    <a:pt x="3554730" y="734568"/>
                  </a:lnTo>
                  <a:lnTo>
                    <a:pt x="3604056" y="731215"/>
                  </a:lnTo>
                  <a:lnTo>
                    <a:pt x="3651364" y="721448"/>
                  </a:lnTo>
                  <a:lnTo>
                    <a:pt x="3696220" y="705713"/>
                  </a:lnTo>
                  <a:lnTo>
                    <a:pt x="3738194" y="684428"/>
                  </a:lnTo>
                  <a:lnTo>
                    <a:pt x="3776853" y="658037"/>
                  </a:lnTo>
                  <a:lnTo>
                    <a:pt x="3811752" y="626986"/>
                  </a:lnTo>
                  <a:lnTo>
                    <a:pt x="3842474" y="591718"/>
                  </a:lnTo>
                  <a:lnTo>
                    <a:pt x="3868585" y="552653"/>
                  </a:lnTo>
                  <a:lnTo>
                    <a:pt x="3889641" y="510247"/>
                  </a:lnTo>
                  <a:lnTo>
                    <a:pt x="3905212" y="464921"/>
                  </a:lnTo>
                  <a:lnTo>
                    <a:pt x="3914876" y="417118"/>
                  </a:lnTo>
                  <a:lnTo>
                    <a:pt x="3918204" y="367284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674623" y="1865121"/>
            <a:ext cx="5943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82.0%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2340355" y="1908809"/>
            <a:ext cx="4057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FFFFFF"/>
                </a:solidFill>
                <a:latin typeface="Calibri"/>
                <a:cs typeface="Calibri"/>
              </a:rPr>
              <a:t>18.0%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3891534" y="1859407"/>
            <a:ext cx="5943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65.6%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5531865" y="1923415"/>
            <a:ext cx="4057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FFFFFF"/>
                </a:solidFill>
                <a:latin typeface="Calibri"/>
                <a:cs typeface="Calibri"/>
              </a:rPr>
              <a:t>34.4%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56366" y="1035177"/>
            <a:ext cx="6297295" cy="1822450"/>
            <a:chOff x="56366" y="1035177"/>
            <a:chExt cx="6297295" cy="1822450"/>
          </a:xfrm>
        </p:grpSpPr>
        <p:pic>
          <p:nvPicPr>
            <p:cNvPr id="29" name="object 2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62171" y="2699003"/>
              <a:ext cx="156972" cy="158496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2452" y="2699003"/>
              <a:ext cx="156972" cy="158496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3329939" y="1528572"/>
              <a:ext cx="0" cy="1001394"/>
            </a:xfrm>
            <a:custGeom>
              <a:avLst/>
              <a:gdLst/>
              <a:ahLst/>
              <a:cxnLst/>
              <a:rect l="l" t="t" r="r" b="b"/>
              <a:pathLst>
                <a:path w="0" h="1001394">
                  <a:moveTo>
                    <a:pt x="0" y="0"/>
                  </a:moveTo>
                  <a:lnTo>
                    <a:pt x="0" y="1001140"/>
                  </a:lnTo>
                </a:path>
              </a:pathLst>
            </a:custGeom>
            <a:ln w="635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56366" y="1035177"/>
              <a:ext cx="6297295" cy="12700"/>
            </a:xfrm>
            <a:custGeom>
              <a:avLst/>
              <a:gdLst/>
              <a:ahLst/>
              <a:cxnLst/>
              <a:rect l="l" t="t" r="r" b="b"/>
              <a:pathLst>
                <a:path w="6297295" h="12700">
                  <a:moveTo>
                    <a:pt x="6297189" y="0"/>
                  </a:moveTo>
                  <a:lnTo>
                    <a:pt x="0" y="0"/>
                  </a:lnTo>
                  <a:lnTo>
                    <a:pt x="0" y="12192"/>
                  </a:lnTo>
                  <a:lnTo>
                    <a:pt x="6297189" y="12192"/>
                  </a:lnTo>
                  <a:lnTo>
                    <a:pt x="6297189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43688" y="810895"/>
            <a:ext cx="632396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Majority</a:t>
            </a:r>
            <a:r>
              <a:rPr dirty="0" sz="15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5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American</a:t>
            </a:r>
            <a:r>
              <a:rPr dirty="0" sz="15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01F5F"/>
                </a:solidFill>
                <a:latin typeface="Calibri"/>
                <a:cs typeface="Calibri"/>
              </a:rPr>
              <a:t>Consumers</a:t>
            </a:r>
            <a:r>
              <a:rPr dirty="0" sz="15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already</a:t>
            </a:r>
            <a:r>
              <a:rPr dirty="0" sz="15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01F5F"/>
                </a:solidFill>
                <a:latin typeface="Calibri"/>
                <a:cs typeface="Calibri"/>
              </a:rPr>
              <a:t>prefer</a:t>
            </a:r>
            <a:r>
              <a:rPr dirty="0" sz="15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Online</a:t>
            </a:r>
            <a:r>
              <a:rPr dirty="0" sz="15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01F5F"/>
                </a:solidFill>
                <a:latin typeface="Calibri"/>
                <a:cs typeface="Calibri"/>
              </a:rPr>
              <a:t>Streaming</a:t>
            </a:r>
            <a:r>
              <a:rPr dirty="0" sz="15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over</a:t>
            </a:r>
            <a:r>
              <a:rPr dirty="0" sz="15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TV</a:t>
            </a:r>
            <a:r>
              <a:rPr dirty="0" sz="15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01F5F"/>
                </a:solidFill>
                <a:latin typeface="Calibri"/>
                <a:cs typeface="Calibri"/>
              </a:rPr>
              <a:t>Cable…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34" name="object 34" descr=""/>
          <p:cNvGrpSpPr/>
          <p:nvPr/>
        </p:nvGrpSpPr>
        <p:grpSpPr>
          <a:xfrm>
            <a:off x="0" y="1040891"/>
            <a:ext cx="12064365" cy="923925"/>
            <a:chOff x="0" y="1040891"/>
            <a:chExt cx="12064365" cy="923925"/>
          </a:xfrm>
        </p:grpSpPr>
        <p:sp>
          <p:nvSpPr>
            <p:cNvPr id="35" name="object 35" descr=""/>
            <p:cNvSpPr/>
            <p:nvPr/>
          </p:nvSpPr>
          <p:spPr>
            <a:xfrm>
              <a:off x="6320028" y="1040891"/>
              <a:ext cx="5744210" cy="923925"/>
            </a:xfrm>
            <a:custGeom>
              <a:avLst/>
              <a:gdLst/>
              <a:ahLst/>
              <a:cxnLst/>
              <a:rect l="l" t="t" r="r" b="b"/>
              <a:pathLst>
                <a:path w="5744209" h="923925">
                  <a:moveTo>
                    <a:pt x="5743956" y="0"/>
                  </a:moveTo>
                  <a:lnTo>
                    <a:pt x="246888" y="0"/>
                  </a:lnTo>
                  <a:lnTo>
                    <a:pt x="246888" y="538734"/>
                  </a:lnTo>
                  <a:lnTo>
                    <a:pt x="0" y="682371"/>
                  </a:lnTo>
                  <a:lnTo>
                    <a:pt x="246888" y="769620"/>
                  </a:lnTo>
                  <a:lnTo>
                    <a:pt x="246888" y="923544"/>
                  </a:lnTo>
                  <a:lnTo>
                    <a:pt x="5743956" y="923544"/>
                  </a:lnTo>
                  <a:lnTo>
                    <a:pt x="5743956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0" y="1085087"/>
              <a:ext cx="3855720" cy="376555"/>
            </a:xfrm>
            <a:custGeom>
              <a:avLst/>
              <a:gdLst/>
              <a:ahLst/>
              <a:cxnLst/>
              <a:rect l="l" t="t" r="r" b="b"/>
              <a:pathLst>
                <a:path w="3855720" h="376555">
                  <a:moveTo>
                    <a:pt x="371856" y="192024"/>
                  </a:moveTo>
                  <a:lnTo>
                    <a:pt x="366458" y="149745"/>
                  </a:lnTo>
                  <a:lnTo>
                    <a:pt x="351091" y="110934"/>
                  </a:lnTo>
                  <a:lnTo>
                    <a:pt x="326986" y="76695"/>
                  </a:lnTo>
                  <a:lnTo>
                    <a:pt x="295363" y="48133"/>
                  </a:lnTo>
                  <a:lnTo>
                    <a:pt x="257441" y="26365"/>
                  </a:lnTo>
                  <a:lnTo>
                    <a:pt x="214464" y="12496"/>
                  </a:lnTo>
                  <a:lnTo>
                    <a:pt x="167640" y="7620"/>
                  </a:lnTo>
                  <a:lnTo>
                    <a:pt x="120815" y="12496"/>
                  </a:lnTo>
                  <a:lnTo>
                    <a:pt x="77825" y="26365"/>
                  </a:lnTo>
                  <a:lnTo>
                    <a:pt x="39903" y="48133"/>
                  </a:lnTo>
                  <a:lnTo>
                    <a:pt x="8280" y="76695"/>
                  </a:lnTo>
                  <a:lnTo>
                    <a:pt x="0" y="88468"/>
                  </a:lnTo>
                  <a:lnTo>
                    <a:pt x="0" y="295592"/>
                  </a:lnTo>
                  <a:lnTo>
                    <a:pt x="39903" y="335927"/>
                  </a:lnTo>
                  <a:lnTo>
                    <a:pt x="77825" y="357695"/>
                  </a:lnTo>
                  <a:lnTo>
                    <a:pt x="120815" y="371563"/>
                  </a:lnTo>
                  <a:lnTo>
                    <a:pt x="167640" y="376428"/>
                  </a:lnTo>
                  <a:lnTo>
                    <a:pt x="214464" y="371563"/>
                  </a:lnTo>
                  <a:lnTo>
                    <a:pt x="257441" y="357695"/>
                  </a:lnTo>
                  <a:lnTo>
                    <a:pt x="295363" y="335927"/>
                  </a:lnTo>
                  <a:lnTo>
                    <a:pt x="326986" y="307365"/>
                  </a:lnTo>
                  <a:lnTo>
                    <a:pt x="351091" y="273126"/>
                  </a:lnTo>
                  <a:lnTo>
                    <a:pt x="366458" y="234315"/>
                  </a:lnTo>
                  <a:lnTo>
                    <a:pt x="371856" y="192024"/>
                  </a:lnTo>
                  <a:close/>
                </a:path>
                <a:path w="3855720" h="376555">
                  <a:moveTo>
                    <a:pt x="3855720" y="184404"/>
                  </a:moveTo>
                  <a:lnTo>
                    <a:pt x="3850322" y="142125"/>
                  </a:lnTo>
                  <a:lnTo>
                    <a:pt x="3834955" y="103314"/>
                  </a:lnTo>
                  <a:lnTo>
                    <a:pt x="3810851" y="69075"/>
                  </a:lnTo>
                  <a:lnTo>
                    <a:pt x="3779215" y="40513"/>
                  </a:lnTo>
                  <a:lnTo>
                    <a:pt x="3741305" y="18745"/>
                  </a:lnTo>
                  <a:lnTo>
                    <a:pt x="3698316" y="4876"/>
                  </a:lnTo>
                  <a:lnTo>
                    <a:pt x="3651504" y="0"/>
                  </a:lnTo>
                  <a:lnTo>
                    <a:pt x="3604679" y="4876"/>
                  </a:lnTo>
                  <a:lnTo>
                    <a:pt x="3561689" y="18745"/>
                  </a:lnTo>
                  <a:lnTo>
                    <a:pt x="3523780" y="40513"/>
                  </a:lnTo>
                  <a:lnTo>
                    <a:pt x="3492144" y="69075"/>
                  </a:lnTo>
                  <a:lnTo>
                    <a:pt x="3468039" y="103314"/>
                  </a:lnTo>
                  <a:lnTo>
                    <a:pt x="3452672" y="142125"/>
                  </a:lnTo>
                  <a:lnTo>
                    <a:pt x="3447288" y="184404"/>
                  </a:lnTo>
                  <a:lnTo>
                    <a:pt x="3452672" y="226695"/>
                  </a:lnTo>
                  <a:lnTo>
                    <a:pt x="3468039" y="265506"/>
                  </a:lnTo>
                  <a:lnTo>
                    <a:pt x="3492144" y="299745"/>
                  </a:lnTo>
                  <a:lnTo>
                    <a:pt x="3523780" y="328307"/>
                  </a:lnTo>
                  <a:lnTo>
                    <a:pt x="3561689" y="350075"/>
                  </a:lnTo>
                  <a:lnTo>
                    <a:pt x="3604679" y="363943"/>
                  </a:lnTo>
                  <a:lnTo>
                    <a:pt x="3651504" y="368808"/>
                  </a:lnTo>
                  <a:lnTo>
                    <a:pt x="3698316" y="363943"/>
                  </a:lnTo>
                  <a:lnTo>
                    <a:pt x="3741305" y="350075"/>
                  </a:lnTo>
                  <a:lnTo>
                    <a:pt x="3779215" y="328307"/>
                  </a:lnTo>
                  <a:lnTo>
                    <a:pt x="3810851" y="299745"/>
                  </a:lnTo>
                  <a:lnTo>
                    <a:pt x="3834955" y="265506"/>
                  </a:lnTo>
                  <a:lnTo>
                    <a:pt x="3850322" y="226695"/>
                  </a:lnTo>
                  <a:lnTo>
                    <a:pt x="3855720" y="184404"/>
                  </a:lnTo>
                  <a:close/>
                </a:path>
              </a:pathLst>
            </a:custGeom>
            <a:solidFill>
              <a:srgbClr val="ED852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 descr=""/>
          <p:cNvSpPr txBox="1"/>
          <p:nvPr/>
        </p:nvSpPr>
        <p:spPr>
          <a:xfrm>
            <a:off x="90931" y="1075689"/>
            <a:ext cx="574484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4640" algn="l"/>
                <a:tab pos="3495675" algn="l"/>
                <a:tab pos="3771900" algn="l"/>
              </a:tabLst>
            </a:pPr>
            <a:r>
              <a:rPr dirty="0" baseline="-4166" sz="3000" spc="-75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dirty="0" baseline="-4166" sz="3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baseline="3086" sz="2700" b="1">
                <a:solidFill>
                  <a:srgbClr val="001F5F"/>
                </a:solidFill>
                <a:latin typeface="Calibri"/>
                <a:cs typeface="Calibri"/>
              </a:rPr>
              <a:t>Online</a:t>
            </a:r>
            <a:r>
              <a:rPr dirty="0" baseline="3086" sz="2700" spc="-6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baseline="3086" sz="2700" b="1">
                <a:solidFill>
                  <a:srgbClr val="001F5F"/>
                </a:solidFill>
                <a:latin typeface="Calibri"/>
                <a:cs typeface="Calibri"/>
              </a:rPr>
              <a:t>Streaming</a:t>
            </a:r>
            <a:r>
              <a:rPr dirty="0" baseline="3086" sz="2700" spc="-52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baseline="3086" sz="2700" spc="-15" b="1">
                <a:solidFill>
                  <a:srgbClr val="001F5F"/>
                </a:solidFill>
                <a:latin typeface="Calibri"/>
                <a:cs typeface="Calibri"/>
              </a:rPr>
              <a:t>Subscribers</a:t>
            </a:r>
            <a:r>
              <a:rPr dirty="0" baseline="3086" sz="2700" b="1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baseline="-2777" sz="3000" spc="-75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dirty="0" baseline="-2777" sz="3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800" b="1">
                <a:solidFill>
                  <a:srgbClr val="001F5F"/>
                </a:solidFill>
                <a:latin typeface="Calibri"/>
                <a:cs typeface="Calibri"/>
              </a:rPr>
              <a:t>TV</a:t>
            </a:r>
            <a:r>
              <a:rPr dirty="0" sz="1800" spc="-3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1F5F"/>
                </a:solidFill>
                <a:latin typeface="Calibri"/>
                <a:cs typeface="Calibri"/>
              </a:rPr>
              <a:t>Cable</a:t>
            </a:r>
            <a:r>
              <a:rPr dirty="0" sz="1800" spc="-3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001F5F"/>
                </a:solidFill>
                <a:latin typeface="Calibri"/>
                <a:cs typeface="Calibri"/>
              </a:rPr>
              <a:t>Subscribers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8" name="object 38" descr=""/>
          <p:cNvGrpSpPr/>
          <p:nvPr/>
        </p:nvGrpSpPr>
        <p:grpSpPr>
          <a:xfrm>
            <a:off x="6341364" y="856488"/>
            <a:ext cx="5722620" cy="1908175"/>
            <a:chOff x="6341364" y="856488"/>
            <a:chExt cx="5722620" cy="1908175"/>
          </a:xfrm>
        </p:grpSpPr>
        <p:sp>
          <p:nvSpPr>
            <p:cNvPr id="39" name="object 39" descr=""/>
            <p:cNvSpPr/>
            <p:nvPr/>
          </p:nvSpPr>
          <p:spPr>
            <a:xfrm>
              <a:off x="6400800" y="856488"/>
              <a:ext cx="408940" cy="368935"/>
            </a:xfrm>
            <a:custGeom>
              <a:avLst/>
              <a:gdLst/>
              <a:ahLst/>
              <a:cxnLst/>
              <a:rect l="l" t="t" r="r" b="b"/>
              <a:pathLst>
                <a:path w="408940" h="368934">
                  <a:moveTo>
                    <a:pt x="204216" y="0"/>
                  </a:moveTo>
                  <a:lnTo>
                    <a:pt x="157394" y="4869"/>
                  </a:lnTo>
                  <a:lnTo>
                    <a:pt x="114411" y="18741"/>
                  </a:lnTo>
                  <a:lnTo>
                    <a:pt x="76493" y="40508"/>
                  </a:lnTo>
                  <a:lnTo>
                    <a:pt x="44866" y="69064"/>
                  </a:lnTo>
                  <a:lnTo>
                    <a:pt x="20758" y="103303"/>
                  </a:lnTo>
                  <a:lnTo>
                    <a:pt x="5393" y="142118"/>
                  </a:lnTo>
                  <a:lnTo>
                    <a:pt x="0" y="184403"/>
                  </a:lnTo>
                  <a:lnTo>
                    <a:pt x="5393" y="226689"/>
                  </a:lnTo>
                  <a:lnTo>
                    <a:pt x="20758" y="265504"/>
                  </a:lnTo>
                  <a:lnTo>
                    <a:pt x="44866" y="299743"/>
                  </a:lnTo>
                  <a:lnTo>
                    <a:pt x="76493" y="328299"/>
                  </a:lnTo>
                  <a:lnTo>
                    <a:pt x="114411" y="350066"/>
                  </a:lnTo>
                  <a:lnTo>
                    <a:pt x="157394" y="363938"/>
                  </a:lnTo>
                  <a:lnTo>
                    <a:pt x="204216" y="368808"/>
                  </a:lnTo>
                  <a:lnTo>
                    <a:pt x="251037" y="363938"/>
                  </a:lnTo>
                  <a:lnTo>
                    <a:pt x="294020" y="350066"/>
                  </a:lnTo>
                  <a:lnTo>
                    <a:pt x="331938" y="328299"/>
                  </a:lnTo>
                  <a:lnTo>
                    <a:pt x="363565" y="299743"/>
                  </a:lnTo>
                  <a:lnTo>
                    <a:pt x="387673" y="265504"/>
                  </a:lnTo>
                  <a:lnTo>
                    <a:pt x="403038" y="226689"/>
                  </a:lnTo>
                  <a:lnTo>
                    <a:pt x="408431" y="184403"/>
                  </a:lnTo>
                  <a:lnTo>
                    <a:pt x="403038" y="142118"/>
                  </a:lnTo>
                  <a:lnTo>
                    <a:pt x="387673" y="103303"/>
                  </a:lnTo>
                  <a:lnTo>
                    <a:pt x="363565" y="69064"/>
                  </a:lnTo>
                  <a:lnTo>
                    <a:pt x="331938" y="40508"/>
                  </a:lnTo>
                  <a:lnTo>
                    <a:pt x="294020" y="18741"/>
                  </a:lnTo>
                  <a:lnTo>
                    <a:pt x="251037" y="4869"/>
                  </a:lnTo>
                  <a:lnTo>
                    <a:pt x="204216" y="0"/>
                  </a:lnTo>
                  <a:close/>
                </a:path>
              </a:pathLst>
            </a:custGeom>
            <a:solidFill>
              <a:srgbClr val="ED85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6341364" y="2022348"/>
              <a:ext cx="5722620" cy="742315"/>
            </a:xfrm>
            <a:custGeom>
              <a:avLst/>
              <a:gdLst/>
              <a:ahLst/>
              <a:cxnLst/>
              <a:rect l="l" t="t" r="r" b="b"/>
              <a:pathLst>
                <a:path w="5722620" h="742314">
                  <a:moveTo>
                    <a:pt x="5722620" y="0"/>
                  </a:moveTo>
                  <a:lnTo>
                    <a:pt x="208787" y="0"/>
                  </a:lnTo>
                  <a:lnTo>
                    <a:pt x="208787" y="432942"/>
                  </a:lnTo>
                  <a:lnTo>
                    <a:pt x="0" y="548386"/>
                  </a:lnTo>
                  <a:lnTo>
                    <a:pt x="208787" y="618489"/>
                  </a:lnTo>
                  <a:lnTo>
                    <a:pt x="208787" y="742188"/>
                  </a:lnTo>
                  <a:lnTo>
                    <a:pt x="5722620" y="742188"/>
                  </a:lnTo>
                  <a:lnTo>
                    <a:pt x="5722620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6411468" y="1856232"/>
              <a:ext cx="408940" cy="370840"/>
            </a:xfrm>
            <a:custGeom>
              <a:avLst/>
              <a:gdLst/>
              <a:ahLst/>
              <a:cxnLst/>
              <a:rect l="l" t="t" r="r" b="b"/>
              <a:pathLst>
                <a:path w="408940" h="370839">
                  <a:moveTo>
                    <a:pt x="204215" y="0"/>
                  </a:moveTo>
                  <a:lnTo>
                    <a:pt x="157394" y="4891"/>
                  </a:lnTo>
                  <a:lnTo>
                    <a:pt x="114411" y="18825"/>
                  </a:lnTo>
                  <a:lnTo>
                    <a:pt x="76493" y="40688"/>
                  </a:lnTo>
                  <a:lnTo>
                    <a:pt x="44866" y="69366"/>
                  </a:lnTo>
                  <a:lnTo>
                    <a:pt x="20758" y="103747"/>
                  </a:lnTo>
                  <a:lnTo>
                    <a:pt x="5393" y="142718"/>
                  </a:lnTo>
                  <a:lnTo>
                    <a:pt x="0" y="185165"/>
                  </a:lnTo>
                  <a:lnTo>
                    <a:pt x="5393" y="227613"/>
                  </a:lnTo>
                  <a:lnTo>
                    <a:pt x="20758" y="266584"/>
                  </a:lnTo>
                  <a:lnTo>
                    <a:pt x="44866" y="300965"/>
                  </a:lnTo>
                  <a:lnTo>
                    <a:pt x="76493" y="329643"/>
                  </a:lnTo>
                  <a:lnTo>
                    <a:pt x="114411" y="351506"/>
                  </a:lnTo>
                  <a:lnTo>
                    <a:pt x="157394" y="365440"/>
                  </a:lnTo>
                  <a:lnTo>
                    <a:pt x="204215" y="370331"/>
                  </a:lnTo>
                  <a:lnTo>
                    <a:pt x="251037" y="365440"/>
                  </a:lnTo>
                  <a:lnTo>
                    <a:pt x="294020" y="351506"/>
                  </a:lnTo>
                  <a:lnTo>
                    <a:pt x="331938" y="329643"/>
                  </a:lnTo>
                  <a:lnTo>
                    <a:pt x="363565" y="300965"/>
                  </a:lnTo>
                  <a:lnTo>
                    <a:pt x="387673" y="266584"/>
                  </a:lnTo>
                  <a:lnTo>
                    <a:pt x="403038" y="227613"/>
                  </a:lnTo>
                  <a:lnTo>
                    <a:pt x="408432" y="185165"/>
                  </a:lnTo>
                  <a:lnTo>
                    <a:pt x="403038" y="142718"/>
                  </a:lnTo>
                  <a:lnTo>
                    <a:pt x="387673" y="103747"/>
                  </a:lnTo>
                  <a:lnTo>
                    <a:pt x="363565" y="69366"/>
                  </a:lnTo>
                  <a:lnTo>
                    <a:pt x="331938" y="40688"/>
                  </a:lnTo>
                  <a:lnTo>
                    <a:pt x="294020" y="18825"/>
                  </a:lnTo>
                  <a:lnTo>
                    <a:pt x="251037" y="4891"/>
                  </a:lnTo>
                  <a:lnTo>
                    <a:pt x="204215" y="0"/>
                  </a:lnTo>
                  <a:close/>
                </a:path>
              </a:pathLst>
            </a:custGeom>
            <a:solidFill>
              <a:srgbClr val="ED852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 descr=""/>
          <p:cNvSpPr txBox="1"/>
          <p:nvPr/>
        </p:nvSpPr>
        <p:spPr>
          <a:xfrm>
            <a:off x="6528561" y="859282"/>
            <a:ext cx="5456555" cy="17494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375"/>
              </a:lnSpc>
              <a:spcBef>
                <a:spcPts val="105"/>
              </a:spcBef>
            </a:pP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  <a:p>
            <a:pPr algn="just" marL="130810" marR="5080">
              <a:lnSpc>
                <a:spcPts val="1680"/>
              </a:lnSpc>
              <a:spcBef>
                <a:spcPts val="30"/>
              </a:spcBef>
            </a:pPr>
            <a:r>
              <a:rPr dirty="0" sz="1400">
                <a:latin typeface="Calibri"/>
                <a:cs typeface="Calibri"/>
              </a:rPr>
              <a:t>82%</a:t>
            </a:r>
            <a:r>
              <a:rPr dirty="0" sz="1400" spc="1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of</a:t>
            </a:r>
            <a:r>
              <a:rPr dirty="0" sz="1400" spc="1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the</a:t>
            </a:r>
            <a:r>
              <a:rPr dirty="0" sz="1400" spc="11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US</a:t>
            </a:r>
            <a:r>
              <a:rPr dirty="0" sz="1400" spc="1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Households</a:t>
            </a:r>
            <a:r>
              <a:rPr dirty="0" sz="1400" spc="1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surveyed</a:t>
            </a:r>
            <a:r>
              <a:rPr dirty="0" sz="1400" spc="1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by</a:t>
            </a:r>
            <a:r>
              <a:rPr dirty="0" sz="1400" spc="125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Flixed</a:t>
            </a:r>
            <a:r>
              <a:rPr dirty="0" sz="1400" spc="114" i="1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and</a:t>
            </a:r>
            <a:r>
              <a:rPr dirty="0" sz="1400" spc="114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BusinessOfApps</a:t>
            </a:r>
            <a:r>
              <a:rPr dirty="0" sz="1400" spc="125" i="1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that </a:t>
            </a:r>
            <a:r>
              <a:rPr dirty="0" sz="1400">
                <a:latin typeface="Calibri"/>
                <a:cs typeface="Calibri"/>
              </a:rPr>
              <a:t>had</a:t>
            </a:r>
            <a:r>
              <a:rPr dirty="0" sz="1400" spc="10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both</a:t>
            </a:r>
            <a:r>
              <a:rPr dirty="0" sz="1400" spc="9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Online</a:t>
            </a:r>
            <a:r>
              <a:rPr dirty="0" sz="1400" spc="9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Streaming</a:t>
            </a:r>
            <a:r>
              <a:rPr dirty="0" sz="1400" spc="9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and</a:t>
            </a:r>
            <a:r>
              <a:rPr dirty="0" sz="1400" spc="9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Cable</a:t>
            </a:r>
            <a:r>
              <a:rPr dirty="0" sz="1400" spc="10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TV</a:t>
            </a:r>
            <a:r>
              <a:rPr dirty="0" sz="1400" spc="10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Subscriptions</a:t>
            </a:r>
            <a:r>
              <a:rPr dirty="0" sz="1400" spc="9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stated</a:t>
            </a:r>
            <a:r>
              <a:rPr dirty="0" sz="1400" spc="10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that</a:t>
            </a:r>
            <a:r>
              <a:rPr dirty="0" sz="1400" spc="90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they </a:t>
            </a:r>
            <a:r>
              <a:rPr dirty="0" sz="1400">
                <a:latin typeface="Calibri"/>
                <a:cs typeface="Calibri"/>
              </a:rPr>
              <a:t>find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Online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Streaming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content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more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entertaining </a:t>
            </a:r>
            <a:r>
              <a:rPr dirty="0" sz="1400">
                <a:latin typeface="Calibri"/>
                <a:cs typeface="Calibri"/>
              </a:rPr>
              <a:t>than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TV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Cable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content.</a:t>
            </a:r>
            <a:endParaRPr sz="1400">
              <a:latin typeface="Calibri"/>
              <a:cs typeface="Calibri"/>
            </a:endParaRPr>
          </a:p>
          <a:p>
            <a:pPr marL="23495">
              <a:lnSpc>
                <a:spcPts val="2365"/>
              </a:lnSpc>
              <a:spcBef>
                <a:spcPts val="430"/>
              </a:spcBef>
            </a:pP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000">
              <a:latin typeface="Calibri"/>
              <a:cs typeface="Calibri"/>
            </a:endParaRPr>
          </a:p>
          <a:p>
            <a:pPr algn="just" marL="113030" marR="5080">
              <a:lnSpc>
                <a:spcPts val="1680"/>
              </a:lnSpc>
              <a:spcBef>
                <a:spcPts val="20"/>
              </a:spcBef>
            </a:pPr>
            <a:r>
              <a:rPr dirty="0" sz="1400">
                <a:latin typeface="Calibri"/>
                <a:cs typeface="Calibri"/>
              </a:rPr>
              <a:t>65.6%</a:t>
            </a:r>
            <a:r>
              <a:rPr dirty="0" sz="1400" spc="19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of</a:t>
            </a:r>
            <a:r>
              <a:rPr dirty="0" sz="1400" spc="19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only</a:t>
            </a:r>
            <a:r>
              <a:rPr dirty="0" sz="1400" spc="19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TV</a:t>
            </a:r>
            <a:r>
              <a:rPr dirty="0" sz="1400" spc="20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Cable</a:t>
            </a:r>
            <a:r>
              <a:rPr dirty="0" sz="1400" spc="18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Subscriber</a:t>
            </a:r>
            <a:r>
              <a:rPr dirty="0" sz="1400" spc="19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Households</a:t>
            </a:r>
            <a:r>
              <a:rPr dirty="0" sz="1400" spc="20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stated</a:t>
            </a:r>
            <a:r>
              <a:rPr dirty="0" sz="1400" spc="19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that</a:t>
            </a:r>
            <a:r>
              <a:rPr dirty="0" sz="1400" spc="20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they</a:t>
            </a:r>
            <a:r>
              <a:rPr dirty="0" sz="1400" spc="204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would </a:t>
            </a:r>
            <a:r>
              <a:rPr dirty="0" sz="1400">
                <a:latin typeface="Calibri"/>
                <a:cs typeface="Calibri"/>
              </a:rPr>
              <a:t>find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Online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Streaming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more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entertaining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than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their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TV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Cable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content.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3" name="object 43" descr=""/>
          <p:cNvGrpSpPr/>
          <p:nvPr/>
        </p:nvGrpSpPr>
        <p:grpSpPr>
          <a:xfrm>
            <a:off x="257556" y="3756659"/>
            <a:ext cx="4422775" cy="1917700"/>
            <a:chOff x="257556" y="3756659"/>
            <a:chExt cx="4422775" cy="1917700"/>
          </a:xfrm>
        </p:grpSpPr>
        <p:sp>
          <p:nvSpPr>
            <p:cNvPr id="44" name="object 44" descr=""/>
            <p:cNvSpPr/>
            <p:nvPr/>
          </p:nvSpPr>
          <p:spPr>
            <a:xfrm>
              <a:off x="510540" y="3756659"/>
              <a:ext cx="3916679" cy="1912620"/>
            </a:xfrm>
            <a:custGeom>
              <a:avLst/>
              <a:gdLst/>
              <a:ahLst/>
              <a:cxnLst/>
              <a:rect l="l" t="t" r="r" b="b"/>
              <a:pathLst>
                <a:path w="3916679" h="1912620">
                  <a:moveTo>
                    <a:pt x="379476" y="713232"/>
                  </a:moveTo>
                  <a:lnTo>
                    <a:pt x="0" y="713232"/>
                  </a:lnTo>
                  <a:lnTo>
                    <a:pt x="0" y="1912620"/>
                  </a:lnTo>
                  <a:lnTo>
                    <a:pt x="379476" y="1912620"/>
                  </a:lnTo>
                  <a:lnTo>
                    <a:pt x="379476" y="713232"/>
                  </a:lnTo>
                  <a:close/>
                </a:path>
                <a:path w="3916679" h="1912620">
                  <a:moveTo>
                    <a:pt x="1263396" y="525780"/>
                  </a:moveTo>
                  <a:lnTo>
                    <a:pt x="883920" y="525780"/>
                  </a:lnTo>
                  <a:lnTo>
                    <a:pt x="883920" y="1912620"/>
                  </a:lnTo>
                  <a:lnTo>
                    <a:pt x="1263396" y="1912620"/>
                  </a:lnTo>
                  <a:lnTo>
                    <a:pt x="1263396" y="525780"/>
                  </a:lnTo>
                  <a:close/>
                </a:path>
                <a:path w="3916679" h="1912620">
                  <a:moveTo>
                    <a:pt x="2148840" y="345948"/>
                  </a:moveTo>
                  <a:lnTo>
                    <a:pt x="1769364" y="345948"/>
                  </a:lnTo>
                  <a:lnTo>
                    <a:pt x="1769364" y="1912620"/>
                  </a:lnTo>
                  <a:lnTo>
                    <a:pt x="2148840" y="1912620"/>
                  </a:lnTo>
                  <a:lnTo>
                    <a:pt x="2148840" y="345948"/>
                  </a:lnTo>
                  <a:close/>
                </a:path>
                <a:path w="3916679" h="1912620">
                  <a:moveTo>
                    <a:pt x="3032760" y="170688"/>
                  </a:moveTo>
                  <a:lnTo>
                    <a:pt x="2653284" y="170688"/>
                  </a:lnTo>
                  <a:lnTo>
                    <a:pt x="2653284" y="1912620"/>
                  </a:lnTo>
                  <a:lnTo>
                    <a:pt x="3032760" y="1912620"/>
                  </a:lnTo>
                  <a:lnTo>
                    <a:pt x="3032760" y="170688"/>
                  </a:lnTo>
                  <a:close/>
                </a:path>
                <a:path w="3916679" h="1912620">
                  <a:moveTo>
                    <a:pt x="3916680" y="0"/>
                  </a:moveTo>
                  <a:lnTo>
                    <a:pt x="3537204" y="0"/>
                  </a:lnTo>
                  <a:lnTo>
                    <a:pt x="3537204" y="1912620"/>
                  </a:lnTo>
                  <a:lnTo>
                    <a:pt x="3916680" y="1912620"/>
                  </a:lnTo>
                  <a:lnTo>
                    <a:pt x="39166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257556" y="5669279"/>
              <a:ext cx="4422775" cy="0"/>
            </a:xfrm>
            <a:custGeom>
              <a:avLst/>
              <a:gdLst/>
              <a:ahLst/>
              <a:cxnLst/>
              <a:rect l="l" t="t" r="r" b="b"/>
              <a:pathLst>
                <a:path w="4422775" h="0">
                  <a:moveTo>
                    <a:pt x="0" y="0"/>
                  </a:moveTo>
                  <a:lnTo>
                    <a:pt x="4422648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2469641" y="4876037"/>
              <a:ext cx="883919" cy="78105"/>
            </a:xfrm>
            <a:custGeom>
              <a:avLst/>
              <a:gdLst/>
              <a:ahLst/>
              <a:cxnLst/>
              <a:rect l="l" t="t" r="r" b="b"/>
              <a:pathLst>
                <a:path w="883920" h="78104">
                  <a:moveTo>
                    <a:pt x="0" y="77724"/>
                  </a:moveTo>
                  <a:lnTo>
                    <a:pt x="883919" y="0"/>
                  </a:lnTo>
                </a:path>
              </a:pathLst>
            </a:custGeom>
            <a:ln w="317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700278" y="4802885"/>
              <a:ext cx="3537585" cy="314325"/>
            </a:xfrm>
            <a:custGeom>
              <a:avLst/>
              <a:gdLst/>
              <a:ahLst/>
              <a:cxnLst/>
              <a:rect l="l" t="t" r="r" b="b"/>
              <a:pathLst>
                <a:path w="3537585" h="314325">
                  <a:moveTo>
                    <a:pt x="0" y="313944"/>
                  </a:moveTo>
                  <a:lnTo>
                    <a:pt x="883919" y="230124"/>
                  </a:lnTo>
                  <a:lnTo>
                    <a:pt x="1769364" y="150875"/>
                  </a:lnTo>
                </a:path>
                <a:path w="3537585" h="314325">
                  <a:moveTo>
                    <a:pt x="2653284" y="73151"/>
                  </a:moveTo>
                  <a:lnTo>
                    <a:pt x="3537204" y="0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662317" y="5079237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74676" y="0"/>
                  </a:moveTo>
                  <a:lnTo>
                    <a:pt x="0" y="0"/>
                  </a:lnTo>
                  <a:lnTo>
                    <a:pt x="0" y="74675"/>
                  </a:lnTo>
                  <a:lnTo>
                    <a:pt x="74676" y="74675"/>
                  </a:lnTo>
                  <a:lnTo>
                    <a:pt x="746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662317" y="5079237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0" y="74675"/>
                  </a:moveTo>
                  <a:lnTo>
                    <a:pt x="74676" y="74675"/>
                  </a:lnTo>
                  <a:lnTo>
                    <a:pt x="74676" y="0"/>
                  </a:lnTo>
                  <a:lnTo>
                    <a:pt x="0" y="0"/>
                  </a:lnTo>
                  <a:lnTo>
                    <a:pt x="0" y="74675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1546225" y="4995417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30" h="74929">
                  <a:moveTo>
                    <a:pt x="74675" y="0"/>
                  </a:moveTo>
                  <a:lnTo>
                    <a:pt x="0" y="0"/>
                  </a:lnTo>
                  <a:lnTo>
                    <a:pt x="0" y="74675"/>
                  </a:lnTo>
                  <a:lnTo>
                    <a:pt x="74675" y="74675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1546225" y="4995417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30" h="74929">
                  <a:moveTo>
                    <a:pt x="0" y="74675"/>
                  </a:moveTo>
                  <a:lnTo>
                    <a:pt x="74675" y="74675"/>
                  </a:lnTo>
                  <a:lnTo>
                    <a:pt x="74675" y="0"/>
                  </a:lnTo>
                  <a:lnTo>
                    <a:pt x="0" y="0"/>
                  </a:lnTo>
                  <a:lnTo>
                    <a:pt x="0" y="74675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2431669" y="4916169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30" h="74929">
                  <a:moveTo>
                    <a:pt x="74675" y="0"/>
                  </a:moveTo>
                  <a:lnTo>
                    <a:pt x="0" y="0"/>
                  </a:lnTo>
                  <a:lnTo>
                    <a:pt x="0" y="74675"/>
                  </a:lnTo>
                  <a:lnTo>
                    <a:pt x="74675" y="74675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2431669" y="4916169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30" h="74929">
                  <a:moveTo>
                    <a:pt x="0" y="74675"/>
                  </a:moveTo>
                  <a:lnTo>
                    <a:pt x="74675" y="74675"/>
                  </a:lnTo>
                  <a:lnTo>
                    <a:pt x="74675" y="0"/>
                  </a:lnTo>
                  <a:lnTo>
                    <a:pt x="0" y="0"/>
                  </a:lnTo>
                  <a:lnTo>
                    <a:pt x="0" y="74675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4199509" y="4765293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74675" y="0"/>
                  </a:moveTo>
                  <a:lnTo>
                    <a:pt x="0" y="0"/>
                  </a:lnTo>
                  <a:lnTo>
                    <a:pt x="0" y="74675"/>
                  </a:lnTo>
                  <a:lnTo>
                    <a:pt x="74675" y="74675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4199509" y="4765293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0" y="74675"/>
                  </a:moveTo>
                  <a:lnTo>
                    <a:pt x="74675" y="74675"/>
                  </a:lnTo>
                  <a:lnTo>
                    <a:pt x="74675" y="0"/>
                  </a:lnTo>
                  <a:lnTo>
                    <a:pt x="0" y="0"/>
                  </a:lnTo>
                  <a:lnTo>
                    <a:pt x="0" y="74675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3315461" y="4837937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74675" y="0"/>
                  </a:moveTo>
                  <a:lnTo>
                    <a:pt x="0" y="0"/>
                  </a:lnTo>
                  <a:lnTo>
                    <a:pt x="0" y="74675"/>
                  </a:lnTo>
                  <a:lnTo>
                    <a:pt x="74675" y="74675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3315461" y="4837937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0" y="74675"/>
                  </a:moveTo>
                  <a:lnTo>
                    <a:pt x="74675" y="74675"/>
                  </a:lnTo>
                  <a:lnTo>
                    <a:pt x="74675" y="0"/>
                  </a:lnTo>
                  <a:lnTo>
                    <a:pt x="0" y="0"/>
                  </a:lnTo>
                  <a:lnTo>
                    <a:pt x="0" y="74675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 descr=""/>
          <p:cNvSpPr txBox="1"/>
          <p:nvPr/>
        </p:nvSpPr>
        <p:spPr>
          <a:xfrm>
            <a:off x="585927" y="4255134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404040"/>
                </a:solidFill>
                <a:latin typeface="Calibri"/>
                <a:cs typeface="Calibri"/>
              </a:rPr>
              <a:t>21.9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1470152" y="4068267"/>
            <a:ext cx="22987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404040"/>
                </a:solidFill>
                <a:latin typeface="Calibri"/>
                <a:cs typeface="Calibri"/>
              </a:rPr>
              <a:t>25.3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2354707" y="3887851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404040"/>
                </a:solidFill>
                <a:latin typeface="Calibri"/>
                <a:cs typeface="Calibri"/>
              </a:rPr>
              <a:t>28.6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3238880" y="3712591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404040"/>
                </a:solidFill>
                <a:latin typeface="Calibri"/>
                <a:cs typeface="Calibri"/>
              </a:rPr>
              <a:t>31.8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553821" y="3446526"/>
            <a:ext cx="382524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latin typeface="Calibri"/>
                <a:cs typeface="Calibri"/>
              </a:rPr>
              <a:t>Cord</a:t>
            </a:r>
            <a:r>
              <a:rPr dirty="0" sz="1400" spc="-50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Cutter</a:t>
            </a:r>
            <a:r>
              <a:rPr dirty="0" sz="1400" spc="-40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Households</a:t>
            </a:r>
            <a:r>
              <a:rPr dirty="0" sz="1400" spc="-55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in</a:t>
            </a:r>
            <a:r>
              <a:rPr dirty="0" sz="1400" spc="-25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the</a:t>
            </a:r>
            <a:r>
              <a:rPr dirty="0" sz="1400" spc="-30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USA</a:t>
            </a:r>
            <a:r>
              <a:rPr dirty="0" sz="1400" spc="-10" b="1">
                <a:latin typeface="Calibri"/>
                <a:cs typeface="Calibri"/>
              </a:rPr>
              <a:t> </a:t>
            </a:r>
            <a:r>
              <a:rPr dirty="0" sz="1400" b="1" i="1">
                <a:latin typeface="Calibri"/>
                <a:cs typeface="Calibri"/>
              </a:rPr>
              <a:t>(in</a:t>
            </a:r>
            <a:r>
              <a:rPr dirty="0" sz="1400" spc="-20" b="1" i="1">
                <a:latin typeface="Calibri"/>
                <a:cs typeface="Calibri"/>
              </a:rPr>
              <a:t> </a:t>
            </a:r>
            <a:r>
              <a:rPr dirty="0" sz="1400" b="1" i="1">
                <a:latin typeface="Calibri"/>
                <a:cs typeface="Calibri"/>
              </a:rPr>
              <a:t>millions)</a:t>
            </a:r>
            <a:r>
              <a:rPr dirty="0" sz="1400" spc="210" b="1" i="1">
                <a:latin typeface="Calibri"/>
                <a:cs typeface="Calibri"/>
              </a:rPr>
              <a:t> </a:t>
            </a:r>
            <a:r>
              <a:rPr dirty="0" baseline="-15432" sz="1350" spc="-30" b="1">
                <a:solidFill>
                  <a:srgbClr val="404040"/>
                </a:solidFill>
                <a:latin typeface="Calibri"/>
                <a:cs typeface="Calibri"/>
              </a:rPr>
              <a:t>34.9</a:t>
            </a:r>
            <a:endParaRPr baseline="-15432" sz="1350">
              <a:latin typeface="Calibri"/>
              <a:cs typeface="Calibri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543255" y="4864100"/>
            <a:ext cx="3130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17.3%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1427480" y="4780915"/>
            <a:ext cx="3130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19.9%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2312035" y="4701032"/>
            <a:ext cx="3130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22.4%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3196208" y="4624196"/>
            <a:ext cx="3130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24.8%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4080764" y="4550791"/>
            <a:ext cx="3130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27.1%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4773548" y="5575808"/>
            <a:ext cx="2520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Calibri"/>
                <a:cs typeface="Calibri"/>
              </a:rPr>
              <a:t>0.0%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4773548" y="5256021"/>
            <a:ext cx="30988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10.0%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4773548" y="4936617"/>
            <a:ext cx="30988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20.0%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4773548" y="4616957"/>
            <a:ext cx="30988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30.0%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4773548" y="4297171"/>
            <a:ext cx="30988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40.0%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4773548" y="3977385"/>
            <a:ext cx="30988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50.0%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4773548" y="3657727"/>
            <a:ext cx="30988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60.0%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68376" y="2694813"/>
            <a:ext cx="5936615" cy="739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49805">
              <a:lnSpc>
                <a:spcPct val="100000"/>
              </a:lnSpc>
              <a:spcBef>
                <a:spcPts val="100"/>
              </a:spcBef>
              <a:tabLst>
                <a:tab pos="3842385" algn="l"/>
              </a:tabLst>
            </a:pPr>
            <a:r>
              <a:rPr dirty="0" sz="900">
                <a:solidFill>
                  <a:srgbClr val="001F5F"/>
                </a:solidFill>
                <a:latin typeface="Calibri"/>
                <a:cs typeface="Calibri"/>
              </a:rPr>
              <a:t>Online</a:t>
            </a:r>
            <a:r>
              <a:rPr dirty="0" sz="900" spc="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001F5F"/>
                </a:solidFill>
                <a:latin typeface="Calibri"/>
                <a:cs typeface="Calibri"/>
              </a:rPr>
              <a:t>Streaming</a:t>
            </a:r>
            <a:r>
              <a:rPr dirty="0" sz="900" spc="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001F5F"/>
                </a:solidFill>
                <a:latin typeface="Calibri"/>
                <a:cs typeface="Calibri"/>
              </a:rPr>
              <a:t>Services</a:t>
            </a:r>
            <a:r>
              <a:rPr dirty="0" sz="900">
                <a:solidFill>
                  <a:srgbClr val="001F5F"/>
                </a:solidFill>
                <a:latin typeface="Calibri"/>
                <a:cs typeface="Calibri"/>
              </a:rPr>
              <a:t>	TV</a:t>
            </a:r>
            <a:r>
              <a:rPr dirty="0" sz="9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001F5F"/>
                </a:solidFill>
                <a:latin typeface="Calibri"/>
                <a:cs typeface="Calibri"/>
              </a:rPr>
              <a:t>Cable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9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…and</a:t>
            </a:r>
            <a:r>
              <a:rPr dirty="0" u="sng" sz="1400" spc="3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34.9</a:t>
            </a:r>
            <a:r>
              <a:rPr dirty="0" u="sng" sz="1400" spc="4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million</a:t>
            </a:r>
            <a:r>
              <a:rPr dirty="0" u="sng" sz="1400" spc="4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USA</a:t>
            </a:r>
            <a:r>
              <a:rPr dirty="0" u="sng" sz="1400" spc="4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Households</a:t>
            </a:r>
            <a:r>
              <a:rPr dirty="0" u="sng" sz="1400" spc="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are</a:t>
            </a:r>
            <a:r>
              <a:rPr dirty="0" u="sng" sz="1400" spc="4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expected</a:t>
            </a:r>
            <a:r>
              <a:rPr dirty="0" u="sng" sz="1400" spc="4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to</a:t>
            </a:r>
            <a:r>
              <a:rPr dirty="0" u="sng" sz="1400" spc="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“Cut</a:t>
            </a:r>
            <a:r>
              <a:rPr dirty="0" u="sng" sz="1400" spc="5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the</a:t>
            </a:r>
            <a:r>
              <a:rPr dirty="0" u="sng" sz="1400" spc="4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Cord”</a:t>
            </a:r>
            <a:r>
              <a:rPr dirty="0" u="sng" sz="1400" spc="4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to</a:t>
            </a:r>
            <a:r>
              <a:rPr dirty="0" u="sng" sz="1400" spc="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Traditional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Cable</a:t>
            </a:r>
            <a:r>
              <a:rPr dirty="0" u="sng" sz="1400" spc="-2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by</a:t>
            </a:r>
            <a:r>
              <a:rPr dirty="0" u="sng" sz="1400" spc="-3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2023</a:t>
            </a:r>
            <a:r>
              <a:rPr dirty="0" u="sng" sz="1400" spc="-3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and</a:t>
            </a:r>
            <a:r>
              <a:rPr dirty="0" u="sng" sz="1400" spc="-3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Switch</a:t>
            </a:r>
            <a:r>
              <a:rPr dirty="0" u="sng" sz="1400" spc="-4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wholly</a:t>
            </a:r>
            <a:r>
              <a:rPr dirty="0" u="sng" sz="1400" spc="-4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to</a:t>
            </a:r>
            <a:r>
              <a:rPr dirty="0" u="sng" sz="1400" spc="-3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OTT</a:t>
            </a:r>
            <a:r>
              <a:rPr dirty="0" u="sng" sz="1400" spc="-3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Driven</a:t>
            </a:r>
            <a:r>
              <a:rPr dirty="0" u="sng" sz="1400" spc="-4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Video</a:t>
            </a:r>
            <a:r>
              <a:rPr dirty="0" u="sng" sz="1400" spc="-2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on</a:t>
            </a:r>
            <a:r>
              <a:rPr dirty="0" u="sng" sz="1400" spc="-4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Demand</a:t>
            </a:r>
            <a:r>
              <a:rPr dirty="0" u="sng" sz="1400" spc="-3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Content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81483" y="5575808"/>
            <a:ext cx="83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81483" y="5301741"/>
            <a:ext cx="83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585858"/>
                </a:solidFill>
                <a:latin typeface="Calibri"/>
                <a:cs typeface="Calibri"/>
              </a:rPr>
              <a:t>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23571" y="5027803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10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23571" y="4753736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15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23571" y="4479797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20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23571" y="4205732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25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23571" y="3931666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30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23571" y="3657727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35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3206876" y="5698313"/>
            <a:ext cx="1160145" cy="381000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30480">
              <a:lnSpc>
                <a:spcPct val="100000"/>
              </a:lnSpc>
              <a:spcBef>
                <a:spcPts val="305"/>
              </a:spcBef>
              <a:tabLst>
                <a:tab pos="915035" algn="l"/>
              </a:tabLst>
            </a:pPr>
            <a:r>
              <a:rPr dirty="0" sz="900" spc="-20">
                <a:latin typeface="Calibri"/>
                <a:cs typeface="Calibri"/>
              </a:rPr>
              <a:t>2022</a:t>
            </a:r>
            <a:r>
              <a:rPr dirty="0" sz="900">
                <a:latin typeface="Calibri"/>
                <a:cs typeface="Calibri"/>
              </a:rPr>
              <a:t>	</a:t>
            </a:r>
            <a:r>
              <a:rPr dirty="0" sz="900" spc="-20">
                <a:latin typeface="Calibri"/>
                <a:cs typeface="Calibri"/>
              </a:rPr>
              <a:t>2023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 sz="1050">
                <a:latin typeface="Calibri"/>
                <a:cs typeface="Calibri"/>
              </a:rPr>
              <a:t>%</a:t>
            </a:r>
            <a:r>
              <a:rPr dirty="0" sz="1050" spc="-2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of</a:t>
            </a:r>
            <a:r>
              <a:rPr dirty="0" sz="1050" spc="-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US</a:t>
            </a:r>
            <a:r>
              <a:rPr dirty="0" sz="1050" spc="-10">
                <a:latin typeface="Calibri"/>
                <a:cs typeface="Calibri"/>
              </a:rPr>
              <a:t> households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85" name="object 85" descr=""/>
          <p:cNvSpPr/>
          <p:nvPr/>
        </p:nvSpPr>
        <p:spPr>
          <a:xfrm>
            <a:off x="1213103" y="5963411"/>
            <a:ext cx="243840" cy="73660"/>
          </a:xfrm>
          <a:custGeom>
            <a:avLst/>
            <a:gdLst/>
            <a:ahLst/>
            <a:cxnLst/>
            <a:rect l="l" t="t" r="r" b="b"/>
            <a:pathLst>
              <a:path w="243840" h="73660">
                <a:moveTo>
                  <a:pt x="243840" y="0"/>
                </a:moveTo>
                <a:lnTo>
                  <a:pt x="0" y="0"/>
                </a:lnTo>
                <a:lnTo>
                  <a:pt x="0" y="73151"/>
                </a:lnTo>
                <a:lnTo>
                  <a:pt x="243840" y="73151"/>
                </a:lnTo>
                <a:lnTo>
                  <a:pt x="2438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 descr=""/>
          <p:cNvSpPr txBox="1"/>
          <p:nvPr/>
        </p:nvSpPr>
        <p:spPr>
          <a:xfrm>
            <a:off x="172008" y="5698313"/>
            <a:ext cx="2620645" cy="565785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412115">
              <a:lnSpc>
                <a:spcPct val="100000"/>
              </a:lnSpc>
              <a:spcBef>
                <a:spcPts val="305"/>
              </a:spcBef>
              <a:tabLst>
                <a:tab pos="1296670" algn="l"/>
                <a:tab pos="2181225" algn="l"/>
              </a:tabLst>
            </a:pPr>
            <a:r>
              <a:rPr dirty="0" sz="900" spc="-20">
                <a:latin typeface="Calibri"/>
                <a:cs typeface="Calibri"/>
              </a:rPr>
              <a:t>2019</a:t>
            </a:r>
            <a:r>
              <a:rPr dirty="0" sz="900">
                <a:latin typeface="Calibri"/>
                <a:cs typeface="Calibri"/>
              </a:rPr>
              <a:t>	</a:t>
            </a:r>
            <a:r>
              <a:rPr dirty="0" sz="900" spc="-20">
                <a:latin typeface="Calibri"/>
                <a:cs typeface="Calibri"/>
              </a:rPr>
              <a:t>2020</a:t>
            </a:r>
            <a:r>
              <a:rPr dirty="0" sz="900">
                <a:latin typeface="Calibri"/>
                <a:cs typeface="Calibri"/>
              </a:rPr>
              <a:t>	</a:t>
            </a:r>
            <a:r>
              <a:rPr dirty="0" sz="900" spc="-20">
                <a:latin typeface="Calibri"/>
                <a:cs typeface="Calibri"/>
              </a:rPr>
              <a:t>2021</a:t>
            </a:r>
            <a:endParaRPr sz="900">
              <a:latin typeface="Calibri"/>
              <a:cs typeface="Calibri"/>
            </a:endParaRPr>
          </a:p>
          <a:p>
            <a:pPr marL="1310005">
              <a:lnSpc>
                <a:spcPct val="100000"/>
              </a:lnSpc>
              <a:spcBef>
                <a:spcPts val="250"/>
              </a:spcBef>
            </a:pPr>
            <a:r>
              <a:rPr dirty="0" sz="1050">
                <a:latin typeface="Calibri"/>
                <a:cs typeface="Calibri"/>
              </a:rPr>
              <a:t>Cord</a:t>
            </a:r>
            <a:r>
              <a:rPr dirty="0" sz="1050" spc="-2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Cutter</a:t>
            </a:r>
            <a:r>
              <a:rPr dirty="0" sz="1050" spc="-20">
                <a:latin typeface="Calibri"/>
                <a:cs typeface="Calibri"/>
              </a:rPr>
              <a:t> </a:t>
            </a:r>
            <a:r>
              <a:rPr dirty="0" sz="1050" spc="-10">
                <a:latin typeface="Calibri"/>
                <a:cs typeface="Calibri"/>
              </a:rPr>
              <a:t>Households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00" i="1">
                <a:latin typeface="Calibri"/>
                <a:cs typeface="Calibri"/>
              </a:rPr>
              <a:t>Sources:</a:t>
            </a:r>
            <a:r>
              <a:rPr dirty="0" sz="1100" spc="5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Emarketer;</a:t>
            </a:r>
            <a:r>
              <a:rPr dirty="0" sz="1100" spc="-25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BusinessOfApps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7" name="object 87" descr=""/>
          <p:cNvSpPr/>
          <p:nvPr/>
        </p:nvSpPr>
        <p:spPr>
          <a:xfrm>
            <a:off x="2949701" y="6000750"/>
            <a:ext cx="243840" cy="0"/>
          </a:xfrm>
          <a:custGeom>
            <a:avLst/>
            <a:gdLst/>
            <a:ahLst/>
            <a:cxnLst/>
            <a:rect l="l" t="t" r="r" b="b"/>
            <a:pathLst>
              <a:path w="243839" h="0">
                <a:moveTo>
                  <a:pt x="0" y="0"/>
                </a:moveTo>
                <a:lnTo>
                  <a:pt x="243840" y="0"/>
                </a:lnTo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88" name="object 88" descr=""/>
          <p:cNvGrpSpPr/>
          <p:nvPr/>
        </p:nvGrpSpPr>
        <p:grpSpPr>
          <a:xfrm>
            <a:off x="3023997" y="5953125"/>
            <a:ext cx="93980" cy="93980"/>
            <a:chOff x="3023997" y="5953125"/>
            <a:chExt cx="93980" cy="93980"/>
          </a:xfrm>
        </p:grpSpPr>
        <p:sp>
          <p:nvSpPr>
            <p:cNvPr id="89" name="object 89" descr=""/>
            <p:cNvSpPr/>
            <p:nvPr/>
          </p:nvSpPr>
          <p:spPr>
            <a:xfrm>
              <a:off x="3033522" y="5962650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30" h="74929">
                  <a:moveTo>
                    <a:pt x="74675" y="0"/>
                  </a:moveTo>
                  <a:lnTo>
                    <a:pt x="0" y="0"/>
                  </a:lnTo>
                  <a:lnTo>
                    <a:pt x="0" y="74675"/>
                  </a:lnTo>
                  <a:lnTo>
                    <a:pt x="74675" y="74675"/>
                  </a:lnTo>
                  <a:lnTo>
                    <a:pt x="7467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3033522" y="5962650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30" h="74929">
                  <a:moveTo>
                    <a:pt x="0" y="74675"/>
                  </a:moveTo>
                  <a:lnTo>
                    <a:pt x="74675" y="74675"/>
                  </a:lnTo>
                  <a:lnTo>
                    <a:pt x="74675" y="0"/>
                  </a:lnTo>
                  <a:lnTo>
                    <a:pt x="0" y="0"/>
                  </a:lnTo>
                  <a:lnTo>
                    <a:pt x="0" y="74675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1" name="object 91" descr=""/>
          <p:cNvGrpSpPr/>
          <p:nvPr/>
        </p:nvGrpSpPr>
        <p:grpSpPr>
          <a:xfrm>
            <a:off x="6961441" y="3951287"/>
            <a:ext cx="4965700" cy="1765935"/>
            <a:chOff x="6961441" y="3951287"/>
            <a:chExt cx="4965700" cy="1765935"/>
          </a:xfrm>
        </p:grpSpPr>
        <p:sp>
          <p:nvSpPr>
            <p:cNvPr id="92" name="object 92" descr=""/>
            <p:cNvSpPr/>
            <p:nvPr/>
          </p:nvSpPr>
          <p:spPr>
            <a:xfrm>
              <a:off x="6966204" y="5711951"/>
              <a:ext cx="4956175" cy="0"/>
            </a:xfrm>
            <a:custGeom>
              <a:avLst/>
              <a:gdLst/>
              <a:ahLst/>
              <a:cxnLst/>
              <a:rect l="l" t="t" r="r" b="b"/>
              <a:pathLst>
                <a:path w="4956175" h="0">
                  <a:moveTo>
                    <a:pt x="0" y="0"/>
                  </a:moveTo>
                  <a:lnTo>
                    <a:pt x="4956048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7190994" y="4007357"/>
              <a:ext cx="4505325" cy="471170"/>
            </a:xfrm>
            <a:custGeom>
              <a:avLst/>
              <a:gdLst/>
              <a:ahLst/>
              <a:cxnLst/>
              <a:rect l="l" t="t" r="r" b="b"/>
              <a:pathLst>
                <a:path w="4505325" h="471170">
                  <a:moveTo>
                    <a:pt x="0" y="0"/>
                  </a:moveTo>
                  <a:lnTo>
                    <a:pt x="451103" y="0"/>
                  </a:lnTo>
                  <a:lnTo>
                    <a:pt x="900683" y="15240"/>
                  </a:lnTo>
                  <a:lnTo>
                    <a:pt x="1351787" y="47244"/>
                  </a:lnTo>
                  <a:lnTo>
                    <a:pt x="1801367" y="105156"/>
                  </a:lnTo>
                  <a:lnTo>
                    <a:pt x="2252472" y="172212"/>
                  </a:lnTo>
                  <a:lnTo>
                    <a:pt x="2703576" y="236220"/>
                  </a:lnTo>
                  <a:lnTo>
                    <a:pt x="3153155" y="298704"/>
                  </a:lnTo>
                  <a:lnTo>
                    <a:pt x="3604259" y="358140"/>
                  </a:lnTo>
                  <a:lnTo>
                    <a:pt x="4055363" y="414528"/>
                  </a:lnTo>
                  <a:lnTo>
                    <a:pt x="4504944" y="47091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4" name="object 9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5812" y="3951287"/>
              <a:ext cx="111632" cy="111632"/>
            </a:xfrm>
            <a:prstGeom prst="rect">
              <a:avLst/>
            </a:prstGeom>
          </p:spPr>
        </p:pic>
        <p:pic>
          <p:nvPicPr>
            <p:cNvPr id="95" name="object 9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86916" y="3951287"/>
              <a:ext cx="111632" cy="111632"/>
            </a:xfrm>
            <a:prstGeom prst="rect">
              <a:avLst/>
            </a:prstGeom>
          </p:spPr>
        </p:pic>
        <p:pic>
          <p:nvPicPr>
            <p:cNvPr id="96" name="object 9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38020" y="3966527"/>
              <a:ext cx="111633" cy="111633"/>
            </a:xfrm>
            <a:prstGeom prst="rect">
              <a:avLst/>
            </a:prstGeom>
          </p:spPr>
        </p:pic>
        <p:pic>
          <p:nvPicPr>
            <p:cNvPr id="97" name="object 9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87600" y="3998531"/>
              <a:ext cx="111632" cy="111632"/>
            </a:xfrm>
            <a:prstGeom prst="rect">
              <a:avLst/>
            </a:prstGeom>
          </p:spPr>
        </p:pic>
        <p:pic>
          <p:nvPicPr>
            <p:cNvPr id="98" name="object 9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38704" y="4056443"/>
              <a:ext cx="111632" cy="111632"/>
            </a:xfrm>
            <a:prstGeom prst="rect">
              <a:avLst/>
            </a:prstGeom>
          </p:spPr>
        </p:pic>
        <p:pic>
          <p:nvPicPr>
            <p:cNvPr id="99" name="object 9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89808" y="4125023"/>
              <a:ext cx="111632" cy="111632"/>
            </a:xfrm>
            <a:prstGeom prst="rect">
              <a:avLst/>
            </a:prstGeom>
          </p:spPr>
        </p:pic>
        <p:pic>
          <p:nvPicPr>
            <p:cNvPr id="100" name="object 10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39388" y="4189031"/>
              <a:ext cx="111632" cy="111632"/>
            </a:xfrm>
            <a:prstGeom prst="rect">
              <a:avLst/>
            </a:prstGeom>
          </p:spPr>
        </p:pic>
        <p:pic>
          <p:nvPicPr>
            <p:cNvPr id="101" name="object 10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88333" y="4250245"/>
              <a:ext cx="111632" cy="111633"/>
            </a:xfrm>
            <a:prstGeom prst="rect">
              <a:avLst/>
            </a:prstGeom>
          </p:spPr>
        </p:pic>
        <p:pic>
          <p:nvPicPr>
            <p:cNvPr id="102" name="object 10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39437" y="4309681"/>
              <a:ext cx="111632" cy="111632"/>
            </a:xfrm>
            <a:prstGeom prst="rect">
              <a:avLst/>
            </a:prstGeom>
          </p:spPr>
        </p:pic>
        <p:pic>
          <p:nvPicPr>
            <p:cNvPr id="103" name="object 10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90541" y="4366069"/>
              <a:ext cx="111632" cy="111632"/>
            </a:xfrm>
            <a:prstGeom prst="rect">
              <a:avLst/>
            </a:prstGeom>
          </p:spPr>
        </p:pic>
        <p:pic>
          <p:nvPicPr>
            <p:cNvPr id="104" name="object 10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40121" y="4422457"/>
              <a:ext cx="111633" cy="111632"/>
            </a:xfrm>
            <a:prstGeom prst="rect">
              <a:avLst/>
            </a:prstGeom>
          </p:spPr>
        </p:pic>
        <p:sp>
          <p:nvSpPr>
            <p:cNvPr id="105" name="object 105" descr=""/>
            <p:cNvSpPr/>
            <p:nvPr/>
          </p:nvSpPr>
          <p:spPr>
            <a:xfrm>
              <a:off x="7190994" y="4760213"/>
              <a:ext cx="4505325" cy="601980"/>
            </a:xfrm>
            <a:custGeom>
              <a:avLst/>
              <a:gdLst/>
              <a:ahLst/>
              <a:cxnLst/>
              <a:rect l="l" t="t" r="r" b="b"/>
              <a:pathLst>
                <a:path w="4505325" h="601979">
                  <a:moveTo>
                    <a:pt x="0" y="601980"/>
                  </a:moveTo>
                  <a:lnTo>
                    <a:pt x="451103" y="579120"/>
                  </a:lnTo>
                  <a:lnTo>
                    <a:pt x="900683" y="551688"/>
                  </a:lnTo>
                  <a:lnTo>
                    <a:pt x="1351787" y="495300"/>
                  </a:lnTo>
                  <a:lnTo>
                    <a:pt x="1801367" y="416052"/>
                  </a:lnTo>
                  <a:lnTo>
                    <a:pt x="2252472" y="341375"/>
                  </a:lnTo>
                  <a:lnTo>
                    <a:pt x="2703576" y="269748"/>
                  </a:lnTo>
                  <a:lnTo>
                    <a:pt x="3153155" y="199644"/>
                  </a:lnTo>
                  <a:lnTo>
                    <a:pt x="3604259" y="132587"/>
                  </a:lnTo>
                  <a:lnTo>
                    <a:pt x="4055363" y="64008"/>
                  </a:lnTo>
                  <a:lnTo>
                    <a:pt x="4504944" y="0"/>
                  </a:lnTo>
                </a:path>
              </a:pathLst>
            </a:custGeom>
            <a:ln w="28575">
              <a:solidFill>
                <a:srgbClr val="FF9B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6" name="object 10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35812" y="5307647"/>
              <a:ext cx="111632" cy="111633"/>
            </a:xfrm>
            <a:prstGeom prst="rect">
              <a:avLst/>
            </a:prstGeom>
          </p:spPr>
        </p:pic>
        <p:pic>
          <p:nvPicPr>
            <p:cNvPr id="107" name="object 10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86916" y="5283263"/>
              <a:ext cx="111632" cy="111633"/>
            </a:xfrm>
            <a:prstGeom prst="rect">
              <a:avLst/>
            </a:prstGeom>
          </p:spPr>
        </p:pic>
        <p:pic>
          <p:nvPicPr>
            <p:cNvPr id="108" name="object 10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38020" y="5257355"/>
              <a:ext cx="111633" cy="111632"/>
            </a:xfrm>
            <a:prstGeom prst="rect">
              <a:avLst/>
            </a:prstGeom>
          </p:spPr>
        </p:pic>
        <p:pic>
          <p:nvPicPr>
            <p:cNvPr id="109" name="object 10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87600" y="5200967"/>
              <a:ext cx="111632" cy="111632"/>
            </a:xfrm>
            <a:prstGeom prst="rect">
              <a:avLst/>
            </a:prstGeom>
          </p:spPr>
        </p:pic>
        <p:pic>
          <p:nvPicPr>
            <p:cNvPr id="110" name="object 11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38704" y="5120195"/>
              <a:ext cx="111632" cy="111633"/>
            </a:xfrm>
            <a:prstGeom prst="rect">
              <a:avLst/>
            </a:prstGeom>
          </p:spPr>
        </p:pic>
        <p:pic>
          <p:nvPicPr>
            <p:cNvPr id="111" name="object 11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89808" y="5045519"/>
              <a:ext cx="111632" cy="111632"/>
            </a:xfrm>
            <a:prstGeom prst="rect">
              <a:avLst/>
            </a:prstGeom>
          </p:spPr>
        </p:pic>
        <p:pic>
          <p:nvPicPr>
            <p:cNvPr id="112" name="object 11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39388" y="4975415"/>
              <a:ext cx="111632" cy="111633"/>
            </a:xfrm>
            <a:prstGeom prst="rect">
              <a:avLst/>
            </a:prstGeom>
          </p:spPr>
        </p:pic>
        <p:pic>
          <p:nvPicPr>
            <p:cNvPr id="113" name="object 113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88333" y="4904041"/>
              <a:ext cx="111632" cy="111632"/>
            </a:xfrm>
            <a:prstGeom prst="rect">
              <a:avLst/>
            </a:prstGeom>
          </p:spPr>
        </p:pic>
        <p:pic>
          <p:nvPicPr>
            <p:cNvPr id="114" name="object 11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739437" y="4836985"/>
              <a:ext cx="111632" cy="111632"/>
            </a:xfrm>
            <a:prstGeom prst="rect">
              <a:avLst/>
            </a:prstGeom>
          </p:spPr>
        </p:pic>
        <p:pic>
          <p:nvPicPr>
            <p:cNvPr id="115" name="object 115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190541" y="4768405"/>
              <a:ext cx="111632" cy="111632"/>
            </a:xfrm>
            <a:prstGeom prst="rect">
              <a:avLst/>
            </a:prstGeom>
          </p:spPr>
        </p:pic>
        <p:pic>
          <p:nvPicPr>
            <p:cNvPr id="116" name="object 11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640121" y="4704397"/>
              <a:ext cx="111633" cy="111632"/>
            </a:xfrm>
            <a:prstGeom prst="rect">
              <a:avLst/>
            </a:prstGeom>
          </p:spPr>
        </p:pic>
      </p:grpSp>
      <p:sp>
        <p:nvSpPr>
          <p:cNvPr id="117" name="object 117" descr=""/>
          <p:cNvSpPr txBox="1"/>
          <p:nvPr/>
        </p:nvSpPr>
        <p:spPr>
          <a:xfrm>
            <a:off x="7048881" y="3741546"/>
            <a:ext cx="7366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2915" algn="l"/>
              </a:tabLst>
            </a:pPr>
            <a:r>
              <a:rPr dirty="0" sz="900" spc="-10">
                <a:latin typeface="Calibri"/>
                <a:cs typeface="Calibri"/>
              </a:rPr>
              <a:t>100.5</a:t>
            </a:r>
            <a:r>
              <a:rPr dirty="0" sz="900">
                <a:latin typeface="Calibri"/>
                <a:cs typeface="Calibri"/>
              </a:rPr>
              <a:t>	</a:t>
            </a:r>
            <a:r>
              <a:rPr dirty="0" sz="900" spc="-10">
                <a:latin typeface="Calibri"/>
                <a:cs typeface="Calibri"/>
              </a:rPr>
              <a:t>100.5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8" name="object 118" descr=""/>
          <p:cNvSpPr txBox="1"/>
          <p:nvPr/>
        </p:nvSpPr>
        <p:spPr>
          <a:xfrm>
            <a:off x="7979156" y="3756786"/>
            <a:ext cx="2286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Calibri"/>
                <a:cs typeface="Calibri"/>
              </a:rPr>
              <a:t>99.6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9" name="object 119" descr=""/>
          <p:cNvSpPr txBox="1"/>
          <p:nvPr/>
        </p:nvSpPr>
        <p:spPr>
          <a:xfrm>
            <a:off x="8429625" y="3789045"/>
            <a:ext cx="2286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Calibri"/>
                <a:cs typeface="Calibri"/>
              </a:rPr>
              <a:t>97.7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0" name="object 120" descr=""/>
          <p:cNvSpPr txBox="1"/>
          <p:nvPr/>
        </p:nvSpPr>
        <p:spPr>
          <a:xfrm>
            <a:off x="8880093" y="3846703"/>
            <a:ext cx="2286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Calibri"/>
                <a:cs typeface="Calibri"/>
              </a:rPr>
              <a:t>94.3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1" name="object 121" descr=""/>
          <p:cNvSpPr txBox="1"/>
          <p:nvPr/>
        </p:nvSpPr>
        <p:spPr>
          <a:xfrm>
            <a:off x="9330943" y="3914647"/>
            <a:ext cx="2286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Calibri"/>
                <a:cs typeface="Calibri"/>
              </a:rPr>
              <a:t>90.3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2" name="object 122" descr=""/>
          <p:cNvSpPr txBox="1"/>
          <p:nvPr/>
        </p:nvSpPr>
        <p:spPr>
          <a:xfrm>
            <a:off x="9781413" y="3978909"/>
            <a:ext cx="2286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Calibri"/>
                <a:cs typeface="Calibri"/>
              </a:rPr>
              <a:t>86.5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3" name="object 123" descr=""/>
          <p:cNvSpPr txBox="1"/>
          <p:nvPr/>
        </p:nvSpPr>
        <p:spPr>
          <a:xfrm>
            <a:off x="10231881" y="4040251"/>
            <a:ext cx="2286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Calibri"/>
                <a:cs typeface="Calibri"/>
              </a:rPr>
              <a:t>82.9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4" name="object 124" descr=""/>
          <p:cNvSpPr txBox="1"/>
          <p:nvPr/>
        </p:nvSpPr>
        <p:spPr>
          <a:xfrm>
            <a:off x="10682731" y="4099686"/>
            <a:ext cx="2286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Calibri"/>
                <a:cs typeface="Calibri"/>
              </a:rPr>
              <a:t>79.4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5" name="object 125" descr=""/>
          <p:cNvSpPr txBox="1"/>
          <p:nvPr/>
        </p:nvSpPr>
        <p:spPr>
          <a:xfrm>
            <a:off x="11175872" y="4157217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Calibri"/>
                <a:cs typeface="Calibri"/>
              </a:rPr>
              <a:t>76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6" name="object 126" descr=""/>
          <p:cNvSpPr txBox="1"/>
          <p:nvPr/>
        </p:nvSpPr>
        <p:spPr>
          <a:xfrm>
            <a:off x="11583669" y="4213352"/>
            <a:ext cx="2286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Calibri"/>
                <a:cs typeface="Calibri"/>
              </a:rPr>
              <a:t>72.7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7" name="object 127" descr=""/>
          <p:cNvSpPr txBox="1"/>
          <p:nvPr/>
        </p:nvSpPr>
        <p:spPr>
          <a:xfrm>
            <a:off x="7077836" y="5097907"/>
            <a:ext cx="2286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Calibri"/>
                <a:cs typeface="Calibri"/>
              </a:rPr>
              <a:t>20.6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8" name="object 128" descr=""/>
          <p:cNvSpPr txBox="1"/>
          <p:nvPr/>
        </p:nvSpPr>
        <p:spPr>
          <a:xfrm>
            <a:off x="7570978" y="5074157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Calibri"/>
                <a:cs typeface="Calibri"/>
              </a:rPr>
              <a:t>22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9" name="object 129" descr=""/>
          <p:cNvSpPr txBox="1"/>
          <p:nvPr/>
        </p:nvSpPr>
        <p:spPr>
          <a:xfrm>
            <a:off x="7979156" y="5046979"/>
            <a:ext cx="2286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Calibri"/>
                <a:cs typeface="Calibri"/>
              </a:rPr>
              <a:t>23.6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0" name="object 130" descr=""/>
          <p:cNvSpPr txBox="1"/>
          <p:nvPr/>
        </p:nvSpPr>
        <p:spPr>
          <a:xfrm>
            <a:off x="8429625" y="4990845"/>
            <a:ext cx="2286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Calibri"/>
                <a:cs typeface="Calibri"/>
              </a:rPr>
              <a:t>26.9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1" name="object 131" descr=""/>
          <p:cNvSpPr txBox="1"/>
          <p:nvPr/>
        </p:nvSpPr>
        <p:spPr>
          <a:xfrm>
            <a:off x="8880093" y="4911090"/>
            <a:ext cx="2286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Calibri"/>
                <a:cs typeface="Calibri"/>
              </a:rPr>
              <a:t>31.6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2" name="object 132" descr=""/>
          <p:cNvSpPr txBox="1"/>
          <p:nvPr/>
        </p:nvSpPr>
        <p:spPr>
          <a:xfrm>
            <a:off x="9373616" y="4836414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Calibri"/>
                <a:cs typeface="Calibri"/>
              </a:rPr>
              <a:t>36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3" name="object 133" descr=""/>
          <p:cNvSpPr txBox="1"/>
          <p:nvPr/>
        </p:nvSpPr>
        <p:spPr>
          <a:xfrm>
            <a:off x="9781413" y="4765040"/>
            <a:ext cx="2286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Calibri"/>
                <a:cs typeface="Calibri"/>
              </a:rPr>
              <a:t>40.2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4" name="object 134" descr=""/>
          <p:cNvSpPr txBox="1"/>
          <p:nvPr/>
        </p:nvSpPr>
        <p:spPr>
          <a:xfrm>
            <a:off x="10231881" y="5050917"/>
            <a:ext cx="2286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Calibri"/>
                <a:cs typeface="Calibri"/>
              </a:rPr>
              <a:t>44.3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5" name="object 135" descr=""/>
          <p:cNvSpPr txBox="1"/>
          <p:nvPr/>
        </p:nvSpPr>
        <p:spPr>
          <a:xfrm>
            <a:off x="10682731" y="4982667"/>
            <a:ext cx="22860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Calibri"/>
                <a:cs typeface="Calibri"/>
              </a:rPr>
              <a:t>48.3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6" name="object 136" descr=""/>
          <p:cNvSpPr txBox="1"/>
          <p:nvPr/>
        </p:nvSpPr>
        <p:spPr>
          <a:xfrm>
            <a:off x="11133201" y="4915280"/>
            <a:ext cx="2286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Calibri"/>
                <a:cs typeface="Calibri"/>
              </a:rPr>
              <a:t>52.3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7" name="object 137" descr=""/>
          <p:cNvSpPr txBox="1"/>
          <p:nvPr/>
        </p:nvSpPr>
        <p:spPr>
          <a:xfrm>
            <a:off x="11583669" y="4850638"/>
            <a:ext cx="2286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Calibri"/>
                <a:cs typeface="Calibri"/>
              </a:rPr>
              <a:t>56.1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8" name="object 138" descr=""/>
          <p:cNvSpPr txBox="1"/>
          <p:nvPr/>
        </p:nvSpPr>
        <p:spPr>
          <a:xfrm>
            <a:off x="6789801" y="5619089"/>
            <a:ext cx="83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latin typeface="Calibri"/>
                <a:cs typeface="Calibri"/>
              </a:rPr>
              <a:t>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9" name="object 139" descr=""/>
          <p:cNvSpPr txBox="1"/>
          <p:nvPr/>
        </p:nvSpPr>
        <p:spPr>
          <a:xfrm>
            <a:off x="6731889" y="5279516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Calibri"/>
                <a:cs typeface="Calibri"/>
              </a:rPr>
              <a:t>20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0" name="object 140" descr=""/>
          <p:cNvSpPr txBox="1"/>
          <p:nvPr/>
        </p:nvSpPr>
        <p:spPr>
          <a:xfrm>
            <a:off x="6731889" y="4940045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Calibri"/>
                <a:cs typeface="Calibri"/>
              </a:rPr>
              <a:t>40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1" name="object 141" descr=""/>
          <p:cNvSpPr txBox="1"/>
          <p:nvPr/>
        </p:nvSpPr>
        <p:spPr>
          <a:xfrm>
            <a:off x="6731889" y="4600447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Calibri"/>
                <a:cs typeface="Calibri"/>
              </a:rPr>
              <a:t>60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2" name="object 142" descr=""/>
          <p:cNvSpPr txBox="1"/>
          <p:nvPr/>
        </p:nvSpPr>
        <p:spPr>
          <a:xfrm>
            <a:off x="6731889" y="4260850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Calibri"/>
                <a:cs typeface="Calibri"/>
              </a:rPr>
              <a:t>80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3" name="object 143" descr=""/>
          <p:cNvSpPr txBox="1"/>
          <p:nvPr/>
        </p:nvSpPr>
        <p:spPr>
          <a:xfrm>
            <a:off x="6673977" y="3921379"/>
            <a:ext cx="1993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Calibri"/>
                <a:cs typeface="Calibri"/>
              </a:rPr>
              <a:t>100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4" name="object 144" descr=""/>
          <p:cNvSpPr txBox="1"/>
          <p:nvPr/>
        </p:nvSpPr>
        <p:spPr>
          <a:xfrm>
            <a:off x="6673977" y="3581780"/>
            <a:ext cx="1993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Calibri"/>
                <a:cs typeface="Calibri"/>
              </a:rPr>
              <a:t>120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5" name="object 145" descr=""/>
          <p:cNvSpPr txBox="1"/>
          <p:nvPr/>
        </p:nvSpPr>
        <p:spPr>
          <a:xfrm>
            <a:off x="7063231" y="5767832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Calibri"/>
                <a:cs typeface="Calibri"/>
              </a:rPr>
              <a:t>2013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6" name="object 146" descr=""/>
          <p:cNvSpPr txBox="1"/>
          <p:nvPr/>
        </p:nvSpPr>
        <p:spPr>
          <a:xfrm>
            <a:off x="7513701" y="5767832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Calibri"/>
                <a:cs typeface="Calibri"/>
              </a:rPr>
              <a:t>2014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7" name="object 147" descr=""/>
          <p:cNvSpPr txBox="1"/>
          <p:nvPr/>
        </p:nvSpPr>
        <p:spPr>
          <a:xfrm>
            <a:off x="7964169" y="5767832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Calibri"/>
                <a:cs typeface="Calibri"/>
              </a:rPr>
              <a:t>2015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8" name="object 148" descr=""/>
          <p:cNvSpPr txBox="1"/>
          <p:nvPr/>
        </p:nvSpPr>
        <p:spPr>
          <a:xfrm>
            <a:off x="8415019" y="5767832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Calibri"/>
                <a:cs typeface="Calibri"/>
              </a:rPr>
              <a:t>2016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9" name="object 149" descr=""/>
          <p:cNvSpPr txBox="1"/>
          <p:nvPr/>
        </p:nvSpPr>
        <p:spPr>
          <a:xfrm>
            <a:off x="9315957" y="5767832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Calibri"/>
                <a:cs typeface="Calibri"/>
              </a:rPr>
              <a:t>2018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50" name="object 150" descr=""/>
          <p:cNvSpPr txBox="1"/>
          <p:nvPr/>
        </p:nvSpPr>
        <p:spPr>
          <a:xfrm>
            <a:off x="10667745" y="5767832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Calibri"/>
                <a:cs typeface="Calibri"/>
              </a:rPr>
              <a:t>2021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51" name="object 151" descr=""/>
          <p:cNvSpPr txBox="1"/>
          <p:nvPr/>
        </p:nvSpPr>
        <p:spPr>
          <a:xfrm>
            <a:off x="11118595" y="5767832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Calibri"/>
                <a:cs typeface="Calibri"/>
              </a:rPr>
              <a:t>2022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52" name="object 152" descr=""/>
          <p:cNvSpPr txBox="1"/>
          <p:nvPr/>
        </p:nvSpPr>
        <p:spPr>
          <a:xfrm>
            <a:off x="11569065" y="5767832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Calibri"/>
                <a:cs typeface="Calibri"/>
              </a:rPr>
              <a:t>2023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53" name="object 153" descr=""/>
          <p:cNvSpPr txBox="1"/>
          <p:nvPr/>
        </p:nvSpPr>
        <p:spPr>
          <a:xfrm>
            <a:off x="6480175" y="3925346"/>
            <a:ext cx="177800" cy="154241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z="1200" spc="-10" b="1">
                <a:latin typeface="Calibri"/>
                <a:cs typeface="Calibri"/>
              </a:rPr>
              <a:t>Households </a:t>
            </a:r>
            <a:r>
              <a:rPr dirty="0" sz="1200" b="1" i="1">
                <a:latin typeface="Calibri"/>
                <a:cs typeface="Calibri"/>
              </a:rPr>
              <a:t>(in</a:t>
            </a:r>
            <a:r>
              <a:rPr dirty="0" sz="1200" spc="10" b="1" i="1">
                <a:latin typeface="Calibri"/>
                <a:cs typeface="Calibri"/>
              </a:rPr>
              <a:t> </a:t>
            </a:r>
            <a:r>
              <a:rPr dirty="0" sz="1200" spc="-10" b="1" i="1">
                <a:latin typeface="Calibri"/>
                <a:cs typeface="Calibri"/>
              </a:rPr>
              <a:t>millions)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4" name="object 154" descr=""/>
          <p:cNvSpPr txBox="1"/>
          <p:nvPr/>
        </p:nvSpPr>
        <p:spPr>
          <a:xfrm>
            <a:off x="7414386" y="3472052"/>
            <a:ext cx="382524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Calibri"/>
                <a:cs typeface="Calibri"/>
              </a:rPr>
              <a:t>Pay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TV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vs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Non-Pay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TV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Households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in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the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US,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2013-</a:t>
            </a:r>
            <a:r>
              <a:rPr dirty="0" sz="1400" spc="-25">
                <a:latin typeface="Calibri"/>
                <a:cs typeface="Calibri"/>
              </a:rPr>
              <a:t>23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55" name="object 155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420861" y="5981509"/>
            <a:ext cx="243840" cy="85725"/>
          </a:xfrm>
          <a:prstGeom prst="rect">
            <a:avLst/>
          </a:prstGeom>
        </p:spPr>
      </p:pic>
      <p:sp>
        <p:nvSpPr>
          <p:cNvPr id="156" name="object 156" descr=""/>
          <p:cNvSpPr txBox="1"/>
          <p:nvPr/>
        </p:nvSpPr>
        <p:spPr>
          <a:xfrm>
            <a:off x="8678671" y="5756661"/>
            <a:ext cx="443865" cy="34798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99390">
              <a:lnSpc>
                <a:spcPct val="100000"/>
              </a:lnSpc>
              <a:spcBef>
                <a:spcPts val="185"/>
              </a:spcBef>
            </a:pPr>
            <a:r>
              <a:rPr dirty="0" sz="900" spc="-20">
                <a:latin typeface="Calibri"/>
                <a:cs typeface="Calibri"/>
              </a:rPr>
              <a:t>2017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50">
                <a:solidFill>
                  <a:srgbClr val="585858"/>
                </a:solidFill>
                <a:latin typeface="Calibri"/>
                <a:cs typeface="Calibri"/>
              </a:rPr>
              <a:t>Pay</a:t>
            </a:r>
            <a:r>
              <a:rPr dirty="0" sz="1050" spc="-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50" spc="-25">
                <a:solidFill>
                  <a:srgbClr val="585858"/>
                </a:solidFill>
                <a:latin typeface="Calibri"/>
                <a:cs typeface="Calibri"/>
              </a:rPr>
              <a:t>TV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157" name="object 157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370314" y="5981509"/>
            <a:ext cx="243839" cy="85725"/>
          </a:xfrm>
          <a:prstGeom prst="rect">
            <a:avLst/>
          </a:prstGeom>
        </p:spPr>
      </p:pic>
      <p:sp>
        <p:nvSpPr>
          <p:cNvPr id="158" name="object 158" descr=""/>
          <p:cNvSpPr txBox="1"/>
          <p:nvPr/>
        </p:nvSpPr>
        <p:spPr>
          <a:xfrm>
            <a:off x="9627869" y="5756661"/>
            <a:ext cx="846455" cy="34798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51130">
              <a:lnSpc>
                <a:spcPct val="100000"/>
              </a:lnSpc>
              <a:spcBef>
                <a:spcPts val="185"/>
              </a:spcBef>
              <a:tabLst>
                <a:tab pos="601980" algn="l"/>
              </a:tabLst>
            </a:pPr>
            <a:r>
              <a:rPr dirty="0" sz="900" spc="-20">
                <a:latin typeface="Calibri"/>
                <a:cs typeface="Calibri"/>
              </a:rPr>
              <a:t>2019</a:t>
            </a:r>
            <a:r>
              <a:rPr dirty="0" sz="900">
                <a:latin typeface="Calibri"/>
                <a:cs typeface="Calibri"/>
              </a:rPr>
              <a:t>	</a:t>
            </a:r>
            <a:r>
              <a:rPr dirty="0" sz="900" spc="-20">
                <a:latin typeface="Calibri"/>
                <a:cs typeface="Calibri"/>
              </a:rPr>
              <a:t>2020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50" spc="-10">
                <a:solidFill>
                  <a:srgbClr val="585858"/>
                </a:solidFill>
                <a:latin typeface="Calibri"/>
                <a:cs typeface="Calibri"/>
              </a:rPr>
              <a:t>Non-</a:t>
            </a:r>
            <a:r>
              <a:rPr dirty="0" sz="1050">
                <a:solidFill>
                  <a:srgbClr val="585858"/>
                </a:solidFill>
                <a:latin typeface="Calibri"/>
                <a:cs typeface="Calibri"/>
              </a:rPr>
              <a:t>Pay</a:t>
            </a:r>
            <a:r>
              <a:rPr dirty="0" sz="1050" spc="1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50" spc="-25">
                <a:solidFill>
                  <a:srgbClr val="585858"/>
                </a:solidFill>
                <a:latin typeface="Calibri"/>
                <a:cs typeface="Calibri"/>
              </a:rPr>
              <a:t>TV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59" name="object 159" descr=""/>
          <p:cNvSpPr txBox="1"/>
          <p:nvPr/>
        </p:nvSpPr>
        <p:spPr>
          <a:xfrm>
            <a:off x="6411214" y="2981071"/>
            <a:ext cx="5681980" cy="4381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sng" sz="135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Non-</a:t>
            </a:r>
            <a:r>
              <a:rPr dirty="0" u="sng" sz="13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Pay</a:t>
            </a:r>
            <a:r>
              <a:rPr dirty="0" u="sng" sz="1350" spc="6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3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TV</a:t>
            </a:r>
            <a:r>
              <a:rPr dirty="0" u="sng" sz="1350" spc="6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3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Households</a:t>
            </a:r>
            <a:r>
              <a:rPr dirty="0" u="sng" sz="1350" spc="7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3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in</a:t>
            </a:r>
            <a:r>
              <a:rPr dirty="0" u="sng" sz="1350" spc="6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3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the</a:t>
            </a:r>
            <a:r>
              <a:rPr dirty="0" u="sng" sz="1350" spc="6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3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US</a:t>
            </a:r>
            <a:r>
              <a:rPr dirty="0" u="sng" sz="1350" spc="6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3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will</a:t>
            </a:r>
            <a:r>
              <a:rPr dirty="0" u="sng" sz="1350" spc="8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3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rise</a:t>
            </a:r>
            <a:r>
              <a:rPr dirty="0" u="sng" sz="1350" spc="6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3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to</a:t>
            </a:r>
            <a:r>
              <a:rPr dirty="0" u="sng" sz="1350" spc="7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3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56.1</a:t>
            </a:r>
            <a:r>
              <a:rPr dirty="0" u="sng" sz="1350" spc="6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3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million</a:t>
            </a:r>
            <a:r>
              <a:rPr dirty="0" u="sng" sz="1350" spc="7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3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by</a:t>
            </a:r>
            <a:r>
              <a:rPr dirty="0" u="sng" sz="1350" spc="7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3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2023,</a:t>
            </a:r>
            <a:r>
              <a:rPr dirty="0" u="sng" sz="1350" spc="7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3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this</a:t>
            </a:r>
            <a:r>
              <a:rPr dirty="0" u="sng" sz="1350" spc="6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35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includes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u="sng" sz="1350" spc="-2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“Cord-</a:t>
            </a:r>
            <a:r>
              <a:rPr dirty="0" u="sng" sz="135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Cutters”</a:t>
            </a:r>
            <a:r>
              <a:rPr dirty="0" u="sng" sz="1350" spc="-1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3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and</a:t>
            </a:r>
            <a:r>
              <a:rPr dirty="0" u="sng" sz="135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350" spc="-2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“Cord-</a:t>
            </a:r>
            <a:r>
              <a:rPr dirty="0" u="sng" sz="1350" spc="-2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Nevers”,</a:t>
            </a:r>
            <a:r>
              <a:rPr dirty="0" u="sng" sz="1350" spc="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3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ie</a:t>
            </a:r>
            <a:r>
              <a:rPr dirty="0" u="sng" sz="1350" spc="-2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3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new</a:t>
            </a:r>
            <a:r>
              <a:rPr dirty="0" u="sng" sz="1350" spc="-1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35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Households</a:t>
            </a:r>
            <a:r>
              <a:rPr dirty="0" u="sng" sz="1350" spc="-2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3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that</a:t>
            </a:r>
            <a:r>
              <a:rPr dirty="0" u="sng" sz="1350" spc="-3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3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Never had</a:t>
            </a:r>
            <a:r>
              <a:rPr dirty="0" u="sng" sz="1350" spc="-1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3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Cable</a:t>
            </a:r>
            <a:r>
              <a:rPr dirty="0" u="sng" sz="1350" spc="-1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350" spc="-2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TV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160" name="object 160" descr=""/>
          <p:cNvGrpSpPr/>
          <p:nvPr/>
        </p:nvGrpSpPr>
        <p:grpSpPr>
          <a:xfrm>
            <a:off x="4893564" y="3163061"/>
            <a:ext cx="1484630" cy="2947670"/>
            <a:chOff x="4893564" y="3163061"/>
            <a:chExt cx="1484630" cy="2947670"/>
          </a:xfrm>
        </p:grpSpPr>
        <p:sp>
          <p:nvSpPr>
            <p:cNvPr id="161" name="object 161" descr=""/>
            <p:cNvSpPr/>
            <p:nvPr/>
          </p:nvSpPr>
          <p:spPr>
            <a:xfrm>
              <a:off x="6363462" y="3163061"/>
              <a:ext cx="0" cy="2947670"/>
            </a:xfrm>
            <a:custGeom>
              <a:avLst/>
              <a:gdLst/>
              <a:ahLst/>
              <a:cxnLst/>
              <a:rect l="l" t="t" r="r" b="b"/>
              <a:pathLst>
                <a:path w="0" h="2947670">
                  <a:moveTo>
                    <a:pt x="0" y="0"/>
                  </a:moveTo>
                  <a:lnTo>
                    <a:pt x="0" y="2947377"/>
                  </a:lnTo>
                </a:path>
              </a:pathLst>
            </a:custGeom>
            <a:ln w="28575">
              <a:solidFill>
                <a:srgbClr val="4471C4"/>
              </a:solidFill>
              <a:prstDash val="sysDash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 descr=""/>
            <p:cNvSpPr/>
            <p:nvPr/>
          </p:nvSpPr>
          <p:spPr>
            <a:xfrm>
              <a:off x="4893564" y="3433698"/>
              <a:ext cx="1438910" cy="934085"/>
            </a:xfrm>
            <a:custGeom>
              <a:avLst/>
              <a:gdLst/>
              <a:ahLst/>
              <a:cxnLst/>
              <a:rect l="l" t="t" r="r" b="b"/>
              <a:pathLst>
                <a:path w="1438910" h="934085">
                  <a:moveTo>
                    <a:pt x="0" y="0"/>
                  </a:moveTo>
                  <a:lnTo>
                    <a:pt x="265175" y="433577"/>
                  </a:lnTo>
                  <a:lnTo>
                    <a:pt x="265175" y="934084"/>
                  </a:lnTo>
                  <a:lnTo>
                    <a:pt x="1438656" y="934084"/>
                  </a:lnTo>
                  <a:lnTo>
                    <a:pt x="1438656" y="76073"/>
                  </a:lnTo>
                  <a:lnTo>
                    <a:pt x="265175" y="76073"/>
                  </a:lnTo>
                  <a:lnTo>
                    <a:pt x="265175" y="21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3" name="object 163" descr=""/>
          <p:cNvSpPr txBox="1"/>
          <p:nvPr/>
        </p:nvSpPr>
        <p:spPr>
          <a:xfrm>
            <a:off x="5238750" y="3498596"/>
            <a:ext cx="1016000" cy="8642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u="sng" sz="1100" spc="-1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Cord-Cutters</a:t>
            </a:r>
            <a:r>
              <a:rPr dirty="0" sz="1100" spc="-10">
                <a:latin typeface="Calibri"/>
                <a:cs typeface="Calibri"/>
              </a:rPr>
              <a:t>: </a:t>
            </a:r>
            <a:r>
              <a:rPr dirty="0" sz="1100">
                <a:latin typeface="Calibri"/>
                <a:cs typeface="Calibri"/>
              </a:rPr>
              <a:t>Households</a:t>
            </a:r>
            <a:r>
              <a:rPr dirty="0" sz="1100" spc="46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that </a:t>
            </a:r>
            <a:r>
              <a:rPr dirty="0" sz="1100" i="1">
                <a:latin typeface="Calibri"/>
                <a:cs typeface="Calibri"/>
              </a:rPr>
              <a:t>had</a:t>
            </a:r>
            <a:r>
              <a:rPr dirty="0" sz="1100" spc="45" i="1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Cable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TV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but </a:t>
            </a:r>
            <a:r>
              <a:rPr dirty="0" sz="1100">
                <a:latin typeface="Calibri"/>
                <a:cs typeface="Calibri"/>
              </a:rPr>
              <a:t>switched</a:t>
            </a:r>
            <a:r>
              <a:rPr dirty="0" sz="1100" spc="165">
                <a:latin typeface="Calibri"/>
                <a:cs typeface="Calibri"/>
              </a:rPr>
              <a:t>  </a:t>
            </a:r>
            <a:r>
              <a:rPr dirty="0" sz="1100" spc="-10">
                <a:latin typeface="Calibri"/>
                <a:cs typeface="Calibri"/>
              </a:rPr>
              <a:t>wholly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-10">
                <a:latin typeface="Calibri"/>
                <a:cs typeface="Calibri"/>
              </a:rPr>
              <a:t> SVODs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1551919" y="643432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2"/>
                </a:lnTo>
                <a:lnTo>
                  <a:pt x="640079" y="294132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4826508" y="6167628"/>
            <a:ext cx="1231900" cy="55372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139065" rIns="0" bIns="0" rtlCol="0" vert="horz">
            <a:spAutoFit/>
          </a:bodyPr>
          <a:lstStyle/>
          <a:p>
            <a:pPr marL="261620">
              <a:lnSpc>
                <a:spcPct val="100000"/>
              </a:lnSpc>
              <a:spcBef>
                <a:spcPts val="109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Appendix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347459" y="6167628"/>
            <a:ext cx="1229995" cy="553720"/>
          </a:xfrm>
          <a:prstGeom prst="rect">
            <a:avLst/>
          </a:prstGeom>
          <a:solidFill>
            <a:srgbClr val="ED8524"/>
          </a:solidFill>
          <a:ln w="12700">
            <a:solidFill>
              <a:srgbClr val="2E528F"/>
            </a:solidFill>
          </a:ln>
        </p:spPr>
        <p:txBody>
          <a:bodyPr wrap="square" lIns="0" tIns="139065" rIns="0" bIns="0" rtlCol="0" vert="horz">
            <a:spAutoFit/>
          </a:bodyPr>
          <a:lstStyle/>
          <a:p>
            <a:pPr marL="149860">
              <a:lnSpc>
                <a:spcPct val="100000"/>
              </a:lnSpc>
              <a:spcBef>
                <a:spcPts val="1095"/>
              </a:spcBef>
            </a:pPr>
            <a:r>
              <a:rPr dirty="0" sz="1400" spc="-10" b="1">
                <a:latin typeface="Calibri"/>
                <a:cs typeface="Calibri"/>
              </a:rPr>
              <a:t>Bibliography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Bibliography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251561" y="925448"/>
            <a:ext cx="11640820" cy="4781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11328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Calibri"/>
                <a:cs typeface="Calibri"/>
              </a:rPr>
              <a:t>Macaulay,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 spc="-65">
                <a:latin typeface="Calibri"/>
                <a:cs typeface="Calibri"/>
              </a:rPr>
              <a:t>T.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(2018)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35">
                <a:latin typeface="Calibri"/>
                <a:cs typeface="Calibri"/>
              </a:rPr>
              <a:t>Ten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years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on: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How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Netflix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completed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historic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cloud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migration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with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AWS.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Computer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World,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September</a:t>
            </a:r>
            <a:r>
              <a:rPr dirty="0" sz="1200" spc="-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10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[online].</a:t>
            </a:r>
            <a:r>
              <a:rPr dirty="0" sz="1200" spc="-5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Available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at: 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3"/>
              </a:rPr>
              <a:t>https://www.computerworld.com/article/3427839/ten-</a:t>
            </a:r>
            <a:r>
              <a:rPr dirty="0" u="sng" sz="12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3"/>
              </a:rPr>
              <a:t>years-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3"/>
              </a:rPr>
              <a:t>on--how-netflix-completed-a-historic-cloud-migration-with-aws.html</a:t>
            </a:r>
            <a:r>
              <a:rPr dirty="0" sz="1200" spc="-10">
                <a:latin typeface="Calibri"/>
                <a:cs typeface="Calibri"/>
              </a:rPr>
              <a:t>(Accessed</a:t>
            </a:r>
            <a:r>
              <a:rPr dirty="0" sz="1200" spc="19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February</a:t>
            </a:r>
            <a:r>
              <a:rPr dirty="0" sz="1200" spc="120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25)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dirty="0" sz="1200" spc="-10">
                <a:latin typeface="Calibri"/>
                <a:cs typeface="Calibri"/>
              </a:rPr>
              <a:t>MarketPulse.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(2019)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Amazon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Private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Label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Brand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Report.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Market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Pulse,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May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24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[online].</a:t>
            </a:r>
            <a:r>
              <a:rPr dirty="0" sz="1200" spc="-5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Available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at:</a:t>
            </a:r>
            <a:r>
              <a:rPr dirty="0" sz="1200" spc="20">
                <a:latin typeface="Calibri"/>
                <a:cs typeface="Calibri"/>
              </a:rPr>
              <a:t> 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4"/>
              </a:rPr>
              <a:t>https://www.marketplacepulse.com/amazon-</a:t>
            </a:r>
            <a:r>
              <a:rPr dirty="0" u="sng" sz="12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4"/>
              </a:rPr>
              <a:t>private-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4"/>
              </a:rPr>
              <a:t>label-brands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(Accessed</a:t>
            </a:r>
            <a:r>
              <a:rPr dirty="0" sz="1200" spc="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March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8)</a:t>
            </a:r>
            <a:endParaRPr sz="1200">
              <a:latin typeface="Calibri"/>
              <a:cs typeface="Calibri"/>
            </a:endParaRPr>
          </a:p>
          <a:p>
            <a:pPr marL="12700" marR="720090">
              <a:lnSpc>
                <a:spcPct val="100000"/>
              </a:lnSpc>
              <a:spcBef>
                <a:spcPts val="1440"/>
              </a:spcBef>
            </a:pPr>
            <a:r>
              <a:rPr dirty="0" sz="1200">
                <a:latin typeface="Calibri"/>
                <a:cs typeface="Calibri"/>
              </a:rPr>
              <a:t>Mcalone,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N.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(2016)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Why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Netflix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thinks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its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personalized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recommendation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engine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is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worth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$1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billion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per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year. </a:t>
            </a:r>
            <a:r>
              <a:rPr dirty="0" sz="1200">
                <a:latin typeface="Calibri"/>
                <a:cs typeface="Calibri"/>
              </a:rPr>
              <a:t>Business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Insider,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June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15</a:t>
            </a:r>
            <a:r>
              <a:rPr dirty="0" sz="1200" spc="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[online].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Available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at: </a:t>
            </a:r>
            <a:r>
              <a:rPr dirty="0" u="sng" sz="12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5"/>
              </a:rPr>
              <a:t>https://www.businessinsider.in/tech/why-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5"/>
              </a:rPr>
              <a:t>netflix-</a:t>
            </a:r>
            <a:r>
              <a:rPr dirty="0" u="sng" sz="12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5"/>
              </a:rPr>
              <a:t>thinks-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5"/>
              </a:rPr>
              <a:t>its-personalized-recommendation-engine-is-worth-1-billion-per-year/articleshow/52754724.cms</a:t>
            </a:r>
            <a:r>
              <a:rPr dirty="0" sz="1200" spc="19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(Accessed</a:t>
            </a:r>
            <a:r>
              <a:rPr dirty="0" sz="1200" spc="28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February</a:t>
            </a:r>
            <a:r>
              <a:rPr dirty="0" sz="1200" spc="140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26)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dirty="0" sz="1200">
                <a:latin typeface="Calibri"/>
                <a:cs typeface="Calibri"/>
                <a:hlinkClick r:id="rId6"/>
              </a:rPr>
              <a:t>McKinsey</a:t>
            </a:r>
            <a:r>
              <a:rPr dirty="0" sz="1200" spc="-5">
                <a:latin typeface="Calibri"/>
                <a:cs typeface="Calibri"/>
                <a:hlinkClick r:id="rId6"/>
              </a:rPr>
              <a:t> </a:t>
            </a:r>
            <a:r>
              <a:rPr dirty="0" sz="1200">
                <a:latin typeface="Calibri"/>
                <a:cs typeface="Calibri"/>
                <a:hlinkClick r:id="rId6"/>
              </a:rPr>
              <a:t>&amp;</a:t>
            </a:r>
            <a:r>
              <a:rPr dirty="0" sz="1200" spc="-15">
                <a:latin typeface="Calibri"/>
                <a:cs typeface="Calibri"/>
                <a:hlinkClick r:id="rId6"/>
              </a:rPr>
              <a:t> </a:t>
            </a:r>
            <a:r>
              <a:rPr dirty="0" sz="1200" spc="-20">
                <a:latin typeface="Calibri"/>
                <a:cs typeface="Calibri"/>
                <a:hlinkClick r:id="rId6"/>
              </a:rPr>
              <a:t>Company.</a:t>
            </a:r>
            <a:r>
              <a:rPr dirty="0" sz="1200" spc="-15">
                <a:latin typeface="Calibri"/>
                <a:cs typeface="Calibri"/>
                <a:hlinkClick r:id="rId6"/>
              </a:rPr>
              <a:t> </a:t>
            </a:r>
            <a:r>
              <a:rPr dirty="0" sz="1200">
                <a:latin typeface="Calibri"/>
                <a:cs typeface="Calibri"/>
                <a:hlinkClick r:id="rId6"/>
              </a:rPr>
              <a:t>(2019)</a:t>
            </a:r>
            <a:r>
              <a:rPr dirty="0" sz="1200" spc="10">
                <a:latin typeface="Calibri"/>
                <a:cs typeface="Calibri"/>
                <a:hlinkClick r:id="rId6"/>
              </a:rPr>
              <a:t> </a:t>
            </a:r>
            <a:r>
              <a:rPr dirty="0" sz="1200">
                <a:latin typeface="Calibri"/>
                <a:cs typeface="Calibri"/>
                <a:hlinkClick r:id="rId6"/>
              </a:rPr>
              <a:t>Prime</a:t>
            </a:r>
            <a:r>
              <a:rPr dirty="0" sz="1200" spc="-5">
                <a:latin typeface="Calibri"/>
                <a:cs typeface="Calibri"/>
                <a:hlinkClick r:id="rId6"/>
              </a:rPr>
              <a:t> </a:t>
            </a:r>
            <a:r>
              <a:rPr dirty="0" sz="1200">
                <a:latin typeface="Calibri"/>
                <a:cs typeface="Calibri"/>
                <a:hlinkClick r:id="rId6"/>
              </a:rPr>
              <a:t>Day</a:t>
            </a:r>
            <a:r>
              <a:rPr dirty="0" sz="1200" spc="-5">
                <a:latin typeface="Calibri"/>
                <a:cs typeface="Calibri"/>
                <a:hlinkClick r:id="rId6"/>
              </a:rPr>
              <a:t> </a:t>
            </a:r>
            <a:r>
              <a:rPr dirty="0" sz="1200">
                <a:latin typeface="Calibri"/>
                <a:cs typeface="Calibri"/>
                <a:hlinkClick r:id="rId6"/>
              </a:rPr>
              <a:t>and</a:t>
            </a:r>
            <a:r>
              <a:rPr dirty="0" sz="1200" spc="-20">
                <a:latin typeface="Calibri"/>
                <a:cs typeface="Calibri"/>
                <a:hlinkClick r:id="rId6"/>
              </a:rPr>
              <a:t> </a:t>
            </a:r>
            <a:r>
              <a:rPr dirty="0" sz="1200">
                <a:latin typeface="Calibri"/>
                <a:cs typeface="Calibri"/>
                <a:hlinkClick r:id="rId6"/>
              </a:rPr>
              <a:t>the</a:t>
            </a:r>
            <a:r>
              <a:rPr dirty="0" sz="1200" spc="-20">
                <a:latin typeface="Calibri"/>
                <a:cs typeface="Calibri"/>
                <a:hlinkClick r:id="rId6"/>
              </a:rPr>
              <a:t> </a:t>
            </a:r>
            <a:r>
              <a:rPr dirty="0" sz="1200">
                <a:latin typeface="Calibri"/>
                <a:cs typeface="Calibri"/>
                <a:hlinkClick r:id="rId6"/>
              </a:rPr>
              <a:t>broad</a:t>
            </a:r>
            <a:r>
              <a:rPr dirty="0" sz="1200" spc="-15">
                <a:latin typeface="Calibri"/>
                <a:cs typeface="Calibri"/>
                <a:hlinkClick r:id="rId6"/>
              </a:rPr>
              <a:t> </a:t>
            </a:r>
            <a:r>
              <a:rPr dirty="0" sz="1200">
                <a:latin typeface="Calibri"/>
                <a:cs typeface="Calibri"/>
                <a:hlinkClick r:id="rId6"/>
              </a:rPr>
              <a:t>reach</a:t>
            </a:r>
            <a:r>
              <a:rPr dirty="0" sz="1200" spc="-20">
                <a:latin typeface="Calibri"/>
                <a:cs typeface="Calibri"/>
                <a:hlinkClick r:id="rId6"/>
              </a:rPr>
              <a:t> </a:t>
            </a:r>
            <a:r>
              <a:rPr dirty="0" sz="1200">
                <a:latin typeface="Calibri"/>
                <a:cs typeface="Calibri"/>
                <a:hlinkClick r:id="rId6"/>
              </a:rPr>
              <a:t>of</a:t>
            </a:r>
            <a:r>
              <a:rPr dirty="0" sz="1200" spc="5">
                <a:latin typeface="Calibri"/>
                <a:cs typeface="Calibri"/>
                <a:hlinkClick r:id="rId6"/>
              </a:rPr>
              <a:t> </a:t>
            </a:r>
            <a:r>
              <a:rPr dirty="0" sz="1200" spc="-10">
                <a:latin typeface="Calibri"/>
                <a:cs typeface="Calibri"/>
                <a:hlinkClick r:id="rId6"/>
              </a:rPr>
              <a:t>Amazon’s ecosystem.</a:t>
            </a:r>
            <a:r>
              <a:rPr dirty="0" sz="1200" spc="25">
                <a:latin typeface="Calibri"/>
                <a:cs typeface="Calibri"/>
                <a:hlinkClick r:id="rId6"/>
              </a:rPr>
              <a:t> </a:t>
            </a:r>
            <a:r>
              <a:rPr dirty="0" sz="1200" spc="-10">
                <a:latin typeface="Calibri"/>
                <a:cs typeface="Calibri"/>
                <a:hlinkClick r:id="rId6"/>
              </a:rPr>
              <a:t>McKinsey, </a:t>
            </a:r>
            <a:r>
              <a:rPr dirty="0" sz="1200">
                <a:latin typeface="Calibri"/>
                <a:cs typeface="Calibri"/>
                <a:hlinkClick r:id="rId6"/>
              </a:rPr>
              <a:t>August</a:t>
            </a:r>
            <a:r>
              <a:rPr dirty="0" sz="1200" spc="-20">
                <a:latin typeface="Calibri"/>
                <a:cs typeface="Calibri"/>
                <a:hlinkClick r:id="rId6"/>
              </a:rPr>
              <a:t> </a:t>
            </a:r>
            <a:r>
              <a:rPr dirty="0" sz="1200">
                <a:latin typeface="Calibri"/>
                <a:cs typeface="Calibri"/>
                <a:hlinkClick r:id="rId6"/>
              </a:rPr>
              <a:t>19[</a:t>
            </a:r>
            <a:r>
              <a:rPr dirty="0" sz="1200" spc="5">
                <a:latin typeface="Calibri"/>
                <a:cs typeface="Calibri"/>
                <a:hlinkClick r:id="rId6"/>
              </a:rPr>
              <a:t> </a:t>
            </a:r>
            <a:r>
              <a:rPr dirty="0" sz="1200">
                <a:latin typeface="Calibri"/>
                <a:cs typeface="Calibri"/>
                <a:hlinkClick r:id="rId6"/>
              </a:rPr>
              <a:t>online].</a:t>
            </a:r>
            <a:r>
              <a:rPr dirty="0" sz="1200" spc="-35">
                <a:latin typeface="Calibri"/>
                <a:cs typeface="Calibri"/>
                <a:hlinkClick r:id="rId6"/>
              </a:rPr>
              <a:t> </a:t>
            </a:r>
            <a:r>
              <a:rPr dirty="0" sz="1200" spc="-10">
                <a:latin typeface="Calibri"/>
                <a:cs typeface="Calibri"/>
                <a:hlinkClick r:id="rId6"/>
              </a:rPr>
              <a:t>Available</a:t>
            </a:r>
            <a:r>
              <a:rPr dirty="0" sz="1200" spc="-20">
                <a:latin typeface="Calibri"/>
                <a:cs typeface="Calibri"/>
                <a:hlinkClick r:id="rId6"/>
              </a:rPr>
              <a:t> </a:t>
            </a:r>
            <a:r>
              <a:rPr dirty="0" sz="1200">
                <a:latin typeface="Calibri"/>
                <a:cs typeface="Calibri"/>
                <a:hlinkClick r:id="rId6"/>
              </a:rPr>
              <a:t>at:</a:t>
            </a:r>
            <a:r>
              <a:rPr dirty="0" sz="1200" spc="55">
                <a:latin typeface="Calibri"/>
                <a:cs typeface="Calibri"/>
                <a:hlinkClick r:id="rId6"/>
              </a:rPr>
              <a:t> </a:t>
            </a:r>
            <a:r>
              <a:rPr dirty="0" u="sng" sz="12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6"/>
              </a:rPr>
              <a:t>https://www.mckinsey.com/business-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6"/>
              </a:rPr>
              <a:t>functions/marketing-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u="sng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6"/>
              </a:rPr>
              <a:t>and-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6"/>
              </a:rPr>
              <a:t>sales/our-insights/prime-</a:t>
            </a:r>
            <a:r>
              <a:rPr dirty="0" u="sng" sz="12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6"/>
              </a:rPr>
              <a:t>day-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6"/>
              </a:rPr>
              <a:t>and-the-broad-reach-of-amazons-</a:t>
            </a:r>
            <a:r>
              <a:rPr dirty="0" u="sng" sz="12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6"/>
              </a:rPr>
              <a:t>ecosystem?cid=soc-</a:t>
            </a:r>
            <a:r>
              <a:rPr dirty="0" u="sng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6"/>
              </a:rPr>
              <a:t>app</a:t>
            </a:r>
            <a:r>
              <a:rPr dirty="0" sz="1200" spc="55">
                <a:latin typeface="Calibri"/>
                <a:cs typeface="Calibri"/>
                <a:hlinkClick r:id="rId6"/>
              </a:rPr>
              <a:t> </a:t>
            </a:r>
            <a:r>
              <a:rPr dirty="0" sz="1200">
                <a:latin typeface="Calibri"/>
                <a:cs typeface="Calibri"/>
                <a:hlinkClick r:id="rId6"/>
              </a:rPr>
              <a:t>(Accessed</a:t>
            </a:r>
            <a:r>
              <a:rPr dirty="0" sz="1200" spc="130">
                <a:latin typeface="Calibri"/>
                <a:cs typeface="Calibri"/>
                <a:hlinkClick r:id="rId6"/>
              </a:rPr>
              <a:t> </a:t>
            </a:r>
            <a:r>
              <a:rPr dirty="0" sz="1200">
                <a:latin typeface="Calibri"/>
                <a:cs typeface="Calibri"/>
                <a:hlinkClick r:id="rId6"/>
              </a:rPr>
              <a:t>March</a:t>
            </a:r>
            <a:r>
              <a:rPr dirty="0" sz="1200" spc="70">
                <a:latin typeface="Calibri"/>
                <a:cs typeface="Calibri"/>
                <a:hlinkClick r:id="rId6"/>
              </a:rPr>
              <a:t> </a:t>
            </a:r>
            <a:r>
              <a:rPr dirty="0" sz="1200" spc="-25">
                <a:latin typeface="Calibri"/>
                <a:cs typeface="Calibri"/>
                <a:hlinkClick r:id="rId6"/>
              </a:rPr>
              <a:t>7)</a:t>
            </a:r>
            <a:endParaRPr sz="1200">
              <a:latin typeface="Calibri"/>
              <a:cs typeface="Calibri"/>
            </a:endParaRPr>
          </a:p>
          <a:p>
            <a:pPr marL="12700" marR="360045">
              <a:lnSpc>
                <a:spcPct val="100000"/>
              </a:lnSpc>
              <a:spcBef>
                <a:spcPts val="1440"/>
              </a:spcBef>
            </a:pPr>
            <a:r>
              <a:rPr dirty="0" sz="1200">
                <a:latin typeface="Calibri"/>
                <a:cs typeface="Calibri"/>
              </a:rPr>
              <a:t>McKinsey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&amp;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Company.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(2019) The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CEO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of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IRIS.TV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on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personalization</a:t>
            </a:r>
            <a:r>
              <a:rPr dirty="0" sz="1200" spc="-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and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keeping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audiences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engaged.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McKinsey,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April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19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[online].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Available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at: </a:t>
            </a:r>
            <a:r>
              <a:rPr dirty="0" u="sng" sz="12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7"/>
              </a:rPr>
              <a:t>https://www.mckinsey.com/industries/technology-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7"/>
              </a:rPr>
              <a:t>media-and-telecommunications/our-insights/connected-world-an-evolution-in-connectivity-beyond-the-5g-revolution?cid=soc-</a:t>
            </a:r>
            <a:r>
              <a:rPr dirty="0" u="sng" sz="1200" spc="-25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7"/>
              </a:rPr>
              <a:t>app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(Accessed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March</a:t>
            </a:r>
            <a:r>
              <a:rPr dirty="0" sz="1200" spc="-60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7)</a:t>
            </a:r>
            <a:endParaRPr sz="1200">
              <a:latin typeface="Calibri"/>
              <a:cs typeface="Calibri"/>
            </a:endParaRPr>
          </a:p>
          <a:p>
            <a:pPr marL="12700" marR="360045">
              <a:lnSpc>
                <a:spcPct val="100000"/>
              </a:lnSpc>
              <a:spcBef>
                <a:spcPts val="1440"/>
              </a:spcBef>
            </a:pPr>
            <a:r>
              <a:rPr dirty="0" sz="1200">
                <a:latin typeface="Calibri"/>
                <a:cs typeface="Calibri"/>
              </a:rPr>
              <a:t>McKinsey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&amp;</a:t>
            </a:r>
            <a:r>
              <a:rPr dirty="0" sz="1200" spc="-20">
                <a:latin typeface="Calibri"/>
                <a:cs typeface="Calibri"/>
              </a:rPr>
              <a:t> Company. </a:t>
            </a:r>
            <a:r>
              <a:rPr dirty="0" sz="1200">
                <a:latin typeface="Calibri"/>
                <a:cs typeface="Calibri"/>
              </a:rPr>
              <a:t>(2020) Connected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world: An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evolution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in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connectivity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beyond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5G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revolution.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McKinsey,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February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14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[online].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Available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at: </a:t>
            </a:r>
            <a:r>
              <a:rPr dirty="0" u="sng" sz="12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7"/>
              </a:rPr>
              <a:t>https://www.mckinsey.com/industries/technology-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7"/>
              </a:rPr>
              <a:t>media-and-telecommunications/our-insights/connected-world-an-evolution-in-connectivity-beyond-the-5g-revolution?cid=soc-</a:t>
            </a:r>
            <a:r>
              <a:rPr dirty="0" u="sng" sz="1200" spc="-25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7"/>
              </a:rPr>
              <a:t>app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(Accessed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March</a:t>
            </a:r>
            <a:r>
              <a:rPr dirty="0" sz="1200" spc="-60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6)</a:t>
            </a:r>
            <a:endParaRPr sz="1200">
              <a:latin typeface="Calibri"/>
              <a:cs typeface="Calibri"/>
            </a:endParaRPr>
          </a:p>
          <a:p>
            <a:pPr marL="12700" marR="36830">
              <a:lnSpc>
                <a:spcPct val="100000"/>
              </a:lnSpc>
              <a:spcBef>
                <a:spcPts val="1440"/>
              </a:spcBef>
            </a:pPr>
            <a:r>
              <a:rPr dirty="0" sz="1200" spc="-10">
                <a:latin typeface="Calibri"/>
                <a:cs typeface="Calibri"/>
                <a:hlinkClick r:id="rId8"/>
              </a:rPr>
              <a:t>Miller,</a:t>
            </a:r>
            <a:r>
              <a:rPr dirty="0" sz="1200" spc="-15">
                <a:latin typeface="Calibri"/>
                <a:cs typeface="Calibri"/>
                <a:hlinkClick r:id="rId8"/>
              </a:rPr>
              <a:t> </a:t>
            </a:r>
            <a:r>
              <a:rPr dirty="0" sz="1200">
                <a:latin typeface="Calibri"/>
                <a:cs typeface="Calibri"/>
                <a:hlinkClick r:id="rId8"/>
              </a:rPr>
              <a:t>R.</a:t>
            </a:r>
            <a:r>
              <a:rPr dirty="0" sz="1200" spc="-5">
                <a:latin typeface="Calibri"/>
                <a:cs typeface="Calibri"/>
                <a:hlinkClick r:id="rId8"/>
              </a:rPr>
              <a:t> </a:t>
            </a:r>
            <a:r>
              <a:rPr dirty="0" sz="1200">
                <a:latin typeface="Calibri"/>
                <a:cs typeface="Calibri"/>
                <a:hlinkClick r:id="rId8"/>
              </a:rPr>
              <a:t>(2016)</a:t>
            </a:r>
            <a:r>
              <a:rPr dirty="0" sz="1200" spc="15">
                <a:latin typeface="Calibri"/>
                <a:cs typeface="Calibri"/>
                <a:hlinkClick r:id="rId8"/>
              </a:rPr>
              <a:t> </a:t>
            </a:r>
            <a:r>
              <a:rPr dirty="0" sz="1200">
                <a:latin typeface="Calibri"/>
                <a:cs typeface="Calibri"/>
                <a:hlinkClick r:id="rId8"/>
              </a:rPr>
              <a:t>Mapping</a:t>
            </a:r>
            <a:r>
              <a:rPr dirty="0" sz="1200" spc="-35">
                <a:latin typeface="Calibri"/>
                <a:cs typeface="Calibri"/>
                <a:hlinkClick r:id="rId8"/>
              </a:rPr>
              <a:t> </a:t>
            </a:r>
            <a:r>
              <a:rPr dirty="0" sz="1200">
                <a:latin typeface="Calibri"/>
                <a:cs typeface="Calibri"/>
                <a:hlinkClick r:id="rId8"/>
              </a:rPr>
              <a:t>Netflix:</a:t>
            </a:r>
            <a:r>
              <a:rPr dirty="0" sz="1200" spc="-5">
                <a:latin typeface="Calibri"/>
                <a:cs typeface="Calibri"/>
                <a:hlinkClick r:id="rId8"/>
              </a:rPr>
              <a:t> </a:t>
            </a:r>
            <a:r>
              <a:rPr dirty="0" sz="1200">
                <a:latin typeface="Calibri"/>
                <a:cs typeface="Calibri"/>
                <a:hlinkClick r:id="rId8"/>
              </a:rPr>
              <a:t>Content</a:t>
            </a:r>
            <a:r>
              <a:rPr dirty="0" sz="1200" spc="-15">
                <a:latin typeface="Calibri"/>
                <a:cs typeface="Calibri"/>
                <a:hlinkClick r:id="rId8"/>
              </a:rPr>
              <a:t> </a:t>
            </a:r>
            <a:r>
              <a:rPr dirty="0" sz="1200">
                <a:latin typeface="Calibri"/>
                <a:cs typeface="Calibri"/>
                <a:hlinkClick r:id="rId8"/>
              </a:rPr>
              <a:t>Delivery</a:t>
            </a:r>
            <a:r>
              <a:rPr dirty="0" sz="1200" spc="-25">
                <a:latin typeface="Calibri"/>
                <a:cs typeface="Calibri"/>
                <a:hlinkClick r:id="rId8"/>
              </a:rPr>
              <a:t> </a:t>
            </a:r>
            <a:r>
              <a:rPr dirty="0" sz="1200">
                <a:latin typeface="Calibri"/>
                <a:cs typeface="Calibri"/>
                <a:hlinkClick r:id="rId8"/>
              </a:rPr>
              <a:t>Network</a:t>
            </a:r>
            <a:r>
              <a:rPr dirty="0" sz="1200" spc="10">
                <a:latin typeface="Calibri"/>
                <a:cs typeface="Calibri"/>
                <a:hlinkClick r:id="rId8"/>
              </a:rPr>
              <a:t> </a:t>
            </a:r>
            <a:r>
              <a:rPr dirty="0" sz="1200">
                <a:latin typeface="Calibri"/>
                <a:cs typeface="Calibri"/>
                <a:hlinkClick r:id="rId8"/>
              </a:rPr>
              <a:t>Spans</a:t>
            </a:r>
            <a:r>
              <a:rPr dirty="0" sz="1200" spc="-25">
                <a:latin typeface="Calibri"/>
                <a:cs typeface="Calibri"/>
                <a:hlinkClick r:id="rId8"/>
              </a:rPr>
              <a:t> </a:t>
            </a:r>
            <a:r>
              <a:rPr dirty="0" sz="1200">
                <a:latin typeface="Calibri"/>
                <a:cs typeface="Calibri"/>
                <a:hlinkClick r:id="rId8"/>
              </a:rPr>
              <a:t>233</a:t>
            </a:r>
            <a:r>
              <a:rPr dirty="0" sz="1200" spc="5">
                <a:latin typeface="Calibri"/>
                <a:cs typeface="Calibri"/>
                <a:hlinkClick r:id="rId8"/>
              </a:rPr>
              <a:t> </a:t>
            </a:r>
            <a:r>
              <a:rPr dirty="0" sz="1200">
                <a:latin typeface="Calibri"/>
                <a:cs typeface="Calibri"/>
                <a:hlinkClick r:id="rId8"/>
              </a:rPr>
              <a:t>Sites. Data</a:t>
            </a:r>
            <a:r>
              <a:rPr dirty="0" sz="1200" spc="20">
                <a:latin typeface="Calibri"/>
                <a:cs typeface="Calibri"/>
                <a:hlinkClick r:id="rId8"/>
              </a:rPr>
              <a:t> </a:t>
            </a:r>
            <a:r>
              <a:rPr dirty="0" sz="1200">
                <a:latin typeface="Calibri"/>
                <a:cs typeface="Calibri"/>
                <a:hlinkClick r:id="rId8"/>
              </a:rPr>
              <a:t>Center</a:t>
            </a:r>
            <a:r>
              <a:rPr dirty="0" sz="1200" spc="-15">
                <a:latin typeface="Calibri"/>
                <a:cs typeface="Calibri"/>
                <a:hlinkClick r:id="rId8"/>
              </a:rPr>
              <a:t> </a:t>
            </a:r>
            <a:r>
              <a:rPr dirty="0" sz="1200" spc="-20">
                <a:latin typeface="Calibri"/>
                <a:cs typeface="Calibri"/>
                <a:hlinkClick r:id="rId8"/>
              </a:rPr>
              <a:t>Frontier, </a:t>
            </a:r>
            <a:r>
              <a:rPr dirty="0" sz="1200">
                <a:latin typeface="Calibri"/>
                <a:cs typeface="Calibri"/>
                <a:hlinkClick r:id="rId8"/>
              </a:rPr>
              <a:t>August</a:t>
            </a:r>
            <a:r>
              <a:rPr dirty="0" sz="1200" spc="-15">
                <a:latin typeface="Calibri"/>
                <a:cs typeface="Calibri"/>
                <a:hlinkClick r:id="rId8"/>
              </a:rPr>
              <a:t> </a:t>
            </a:r>
            <a:r>
              <a:rPr dirty="0" sz="1200">
                <a:latin typeface="Calibri"/>
                <a:cs typeface="Calibri"/>
                <a:hlinkClick r:id="rId8"/>
              </a:rPr>
              <a:t>17</a:t>
            </a:r>
            <a:r>
              <a:rPr dirty="0" sz="1200" spc="5">
                <a:latin typeface="Calibri"/>
                <a:cs typeface="Calibri"/>
                <a:hlinkClick r:id="rId8"/>
              </a:rPr>
              <a:t> </a:t>
            </a:r>
            <a:r>
              <a:rPr dirty="0" sz="1200">
                <a:latin typeface="Calibri"/>
                <a:cs typeface="Calibri"/>
                <a:hlinkClick r:id="rId8"/>
              </a:rPr>
              <a:t>[online].</a:t>
            </a:r>
            <a:r>
              <a:rPr dirty="0" sz="1200" spc="-35">
                <a:latin typeface="Calibri"/>
                <a:cs typeface="Calibri"/>
                <a:hlinkClick r:id="rId8"/>
              </a:rPr>
              <a:t> </a:t>
            </a:r>
            <a:r>
              <a:rPr dirty="0" sz="1200" spc="-10">
                <a:latin typeface="Calibri"/>
                <a:cs typeface="Calibri"/>
                <a:hlinkClick r:id="rId8"/>
              </a:rPr>
              <a:t>Available</a:t>
            </a:r>
            <a:r>
              <a:rPr dirty="0" sz="1200" spc="-5">
                <a:latin typeface="Calibri"/>
                <a:cs typeface="Calibri"/>
                <a:hlinkClick r:id="rId8"/>
              </a:rPr>
              <a:t> </a:t>
            </a:r>
            <a:r>
              <a:rPr dirty="0" sz="1200">
                <a:latin typeface="Calibri"/>
                <a:cs typeface="Calibri"/>
                <a:hlinkClick r:id="rId8"/>
              </a:rPr>
              <a:t>at:</a:t>
            </a:r>
            <a:r>
              <a:rPr dirty="0" sz="1200" spc="15">
                <a:latin typeface="Calibri"/>
                <a:cs typeface="Calibri"/>
                <a:hlinkClick r:id="rId8"/>
              </a:rPr>
              <a:t> </a:t>
            </a:r>
            <a:r>
              <a:rPr dirty="0" u="sng" sz="12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8"/>
              </a:rPr>
              <a:t>https://datacenterfrontier.com/mapping-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8"/>
              </a:rPr>
              <a:t>netflix-content-</a:t>
            </a:r>
            <a:r>
              <a:rPr dirty="0" sz="1200" spc="-10">
                <a:latin typeface="Calibri"/>
                <a:cs typeface="Calibri"/>
                <a:hlinkClick r:id="rId8"/>
              </a:rPr>
              <a:t> 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8"/>
              </a:rPr>
              <a:t>delivery-network/</a:t>
            </a:r>
            <a:r>
              <a:rPr dirty="0" sz="1200" spc="-15">
                <a:latin typeface="Calibri"/>
                <a:cs typeface="Calibri"/>
                <a:hlinkClick r:id="rId8"/>
              </a:rPr>
              <a:t> </a:t>
            </a:r>
            <a:r>
              <a:rPr dirty="0" sz="1200">
                <a:latin typeface="Calibri"/>
                <a:cs typeface="Calibri"/>
                <a:hlinkClick r:id="rId8"/>
              </a:rPr>
              <a:t>(Accessed</a:t>
            </a:r>
            <a:r>
              <a:rPr dirty="0" sz="1200" spc="30">
                <a:latin typeface="Calibri"/>
                <a:cs typeface="Calibri"/>
                <a:hlinkClick r:id="rId8"/>
              </a:rPr>
              <a:t> </a:t>
            </a:r>
            <a:r>
              <a:rPr dirty="0" sz="1200">
                <a:latin typeface="Calibri"/>
                <a:cs typeface="Calibri"/>
                <a:hlinkClick r:id="rId8"/>
              </a:rPr>
              <a:t>February</a:t>
            </a:r>
            <a:r>
              <a:rPr dirty="0" sz="1200" spc="-35">
                <a:latin typeface="Calibri"/>
                <a:cs typeface="Calibri"/>
                <a:hlinkClick r:id="rId8"/>
              </a:rPr>
              <a:t> </a:t>
            </a:r>
            <a:r>
              <a:rPr dirty="0" sz="1200" spc="-25">
                <a:latin typeface="Calibri"/>
                <a:cs typeface="Calibri"/>
                <a:hlinkClick r:id="rId8"/>
              </a:rPr>
              <a:t>27)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dirty="0" sz="1200">
                <a:latin typeface="Calibri"/>
                <a:cs typeface="Calibri"/>
                <a:hlinkClick r:id="rId9"/>
              </a:rPr>
              <a:t>Morris,</a:t>
            </a:r>
            <a:r>
              <a:rPr dirty="0" sz="1200" spc="-25">
                <a:latin typeface="Calibri"/>
                <a:cs typeface="Calibri"/>
                <a:hlinkClick r:id="rId9"/>
              </a:rPr>
              <a:t> </a:t>
            </a:r>
            <a:r>
              <a:rPr dirty="0" sz="1200">
                <a:latin typeface="Calibri"/>
                <a:cs typeface="Calibri"/>
                <a:hlinkClick r:id="rId9"/>
              </a:rPr>
              <a:t>D.</a:t>
            </a:r>
            <a:r>
              <a:rPr dirty="0" sz="1200" spc="-30">
                <a:latin typeface="Calibri"/>
                <a:cs typeface="Calibri"/>
                <a:hlinkClick r:id="rId9"/>
              </a:rPr>
              <a:t> </a:t>
            </a:r>
            <a:r>
              <a:rPr dirty="0" sz="1200">
                <a:latin typeface="Calibri"/>
                <a:cs typeface="Calibri"/>
                <a:hlinkClick r:id="rId9"/>
              </a:rPr>
              <a:t>(2018)</a:t>
            </a:r>
            <a:r>
              <a:rPr dirty="0" sz="1200" spc="-20">
                <a:latin typeface="Calibri"/>
                <a:cs typeface="Calibri"/>
                <a:hlinkClick r:id="rId9"/>
              </a:rPr>
              <a:t> </a:t>
            </a:r>
            <a:r>
              <a:rPr dirty="0" sz="1200">
                <a:latin typeface="Calibri"/>
                <a:cs typeface="Calibri"/>
                <a:hlinkClick r:id="rId9"/>
              </a:rPr>
              <a:t>Netflix</a:t>
            </a:r>
            <a:r>
              <a:rPr dirty="0" sz="1200" spc="-30">
                <a:latin typeface="Calibri"/>
                <a:cs typeface="Calibri"/>
                <a:hlinkClick r:id="rId9"/>
              </a:rPr>
              <a:t> </a:t>
            </a:r>
            <a:r>
              <a:rPr dirty="0" sz="1200">
                <a:latin typeface="Calibri"/>
                <a:cs typeface="Calibri"/>
                <a:hlinkClick r:id="rId9"/>
              </a:rPr>
              <a:t>Original</a:t>
            </a:r>
            <a:r>
              <a:rPr dirty="0" sz="1200" spc="-20">
                <a:latin typeface="Calibri"/>
                <a:cs typeface="Calibri"/>
                <a:hlinkClick r:id="rId9"/>
              </a:rPr>
              <a:t> </a:t>
            </a:r>
            <a:r>
              <a:rPr dirty="0" sz="1200" spc="-10">
                <a:latin typeface="Calibri"/>
                <a:cs typeface="Calibri"/>
                <a:hlinkClick r:id="rId9"/>
              </a:rPr>
              <a:t>Content</a:t>
            </a:r>
            <a:r>
              <a:rPr dirty="0" sz="1200" spc="-40">
                <a:latin typeface="Calibri"/>
                <a:cs typeface="Calibri"/>
                <a:hlinkClick r:id="rId9"/>
              </a:rPr>
              <a:t> </a:t>
            </a:r>
            <a:r>
              <a:rPr dirty="0" sz="1200">
                <a:latin typeface="Calibri"/>
                <a:cs typeface="Calibri"/>
                <a:hlinkClick r:id="rId9"/>
              </a:rPr>
              <a:t>Has</a:t>
            </a:r>
            <a:r>
              <a:rPr dirty="0" sz="1200" spc="-5">
                <a:latin typeface="Calibri"/>
                <a:cs typeface="Calibri"/>
                <a:hlinkClick r:id="rId9"/>
              </a:rPr>
              <a:t> </a:t>
            </a:r>
            <a:r>
              <a:rPr dirty="0" sz="1200">
                <a:latin typeface="Calibri"/>
                <a:cs typeface="Calibri"/>
                <a:hlinkClick r:id="rId9"/>
              </a:rPr>
              <a:t>Grown</a:t>
            </a:r>
            <a:r>
              <a:rPr dirty="0" sz="1200" spc="-10">
                <a:latin typeface="Calibri"/>
                <a:cs typeface="Calibri"/>
                <a:hlinkClick r:id="rId9"/>
              </a:rPr>
              <a:t> </a:t>
            </a:r>
            <a:r>
              <a:rPr dirty="0" sz="1200">
                <a:latin typeface="Calibri"/>
                <a:cs typeface="Calibri"/>
                <a:hlinkClick r:id="rId9"/>
              </a:rPr>
              <a:t>By</a:t>
            </a:r>
            <a:r>
              <a:rPr dirty="0" sz="1200" spc="-20">
                <a:latin typeface="Calibri"/>
                <a:cs typeface="Calibri"/>
                <a:hlinkClick r:id="rId9"/>
              </a:rPr>
              <a:t> </a:t>
            </a:r>
            <a:r>
              <a:rPr dirty="0" sz="1200">
                <a:latin typeface="Calibri"/>
                <a:cs typeface="Calibri"/>
                <a:hlinkClick r:id="rId9"/>
              </a:rPr>
              <a:t>88%</a:t>
            </a:r>
            <a:r>
              <a:rPr dirty="0" sz="1200" spc="-10">
                <a:latin typeface="Calibri"/>
                <a:cs typeface="Calibri"/>
                <a:hlinkClick r:id="rId9"/>
              </a:rPr>
              <a:t> </a:t>
            </a:r>
            <a:r>
              <a:rPr dirty="0" sz="1200">
                <a:latin typeface="Calibri"/>
                <a:cs typeface="Calibri"/>
                <a:hlinkClick r:id="rId9"/>
              </a:rPr>
              <a:t>This</a:t>
            </a:r>
            <a:r>
              <a:rPr dirty="0" sz="1200" spc="-30">
                <a:latin typeface="Calibri"/>
                <a:cs typeface="Calibri"/>
                <a:hlinkClick r:id="rId9"/>
              </a:rPr>
              <a:t> </a:t>
            </a:r>
            <a:r>
              <a:rPr dirty="0" sz="1200" spc="-35">
                <a:latin typeface="Calibri"/>
                <a:cs typeface="Calibri"/>
                <a:hlinkClick r:id="rId9"/>
              </a:rPr>
              <a:t>Year,</a:t>
            </a:r>
            <a:r>
              <a:rPr dirty="0" sz="1200" spc="-15">
                <a:latin typeface="Calibri"/>
                <a:cs typeface="Calibri"/>
                <a:hlinkClick r:id="rId9"/>
              </a:rPr>
              <a:t> </a:t>
            </a:r>
            <a:r>
              <a:rPr dirty="0" sz="1200">
                <a:latin typeface="Calibri"/>
                <a:cs typeface="Calibri"/>
                <a:hlinkClick r:id="rId9"/>
              </a:rPr>
              <a:t>But</a:t>
            </a:r>
            <a:r>
              <a:rPr dirty="0" sz="1200" spc="-30">
                <a:latin typeface="Calibri"/>
                <a:cs typeface="Calibri"/>
                <a:hlinkClick r:id="rId9"/>
              </a:rPr>
              <a:t> </a:t>
            </a:r>
            <a:r>
              <a:rPr dirty="0" sz="1200">
                <a:latin typeface="Calibri"/>
                <a:cs typeface="Calibri"/>
                <a:hlinkClick r:id="rId9"/>
              </a:rPr>
              <a:t>Old</a:t>
            </a:r>
            <a:r>
              <a:rPr dirty="0" sz="1200" spc="-10">
                <a:latin typeface="Calibri"/>
                <a:cs typeface="Calibri"/>
                <a:hlinkClick r:id="rId9"/>
              </a:rPr>
              <a:t> </a:t>
            </a:r>
            <a:r>
              <a:rPr dirty="0" sz="1200">
                <a:latin typeface="Calibri"/>
                <a:cs typeface="Calibri"/>
                <a:hlinkClick r:id="rId9"/>
              </a:rPr>
              <a:t>TV</a:t>
            </a:r>
            <a:r>
              <a:rPr dirty="0" sz="1200" spc="-20">
                <a:latin typeface="Calibri"/>
                <a:cs typeface="Calibri"/>
                <a:hlinkClick r:id="rId9"/>
              </a:rPr>
              <a:t> </a:t>
            </a:r>
            <a:r>
              <a:rPr dirty="0" sz="1200">
                <a:latin typeface="Calibri"/>
                <a:cs typeface="Calibri"/>
                <a:hlinkClick r:id="rId9"/>
              </a:rPr>
              <a:t>Still</a:t>
            </a:r>
            <a:r>
              <a:rPr dirty="0" sz="1200" spc="-25">
                <a:latin typeface="Calibri"/>
                <a:cs typeface="Calibri"/>
                <a:hlinkClick r:id="rId9"/>
              </a:rPr>
              <a:t> </a:t>
            </a:r>
            <a:r>
              <a:rPr dirty="0" sz="1200">
                <a:latin typeface="Calibri"/>
                <a:cs typeface="Calibri"/>
                <a:hlinkClick r:id="rId9"/>
              </a:rPr>
              <a:t>Rules</a:t>
            </a:r>
            <a:r>
              <a:rPr dirty="0" sz="1200" spc="-25">
                <a:latin typeface="Calibri"/>
                <a:cs typeface="Calibri"/>
                <a:hlinkClick r:id="rId9"/>
              </a:rPr>
              <a:t> </a:t>
            </a:r>
            <a:r>
              <a:rPr dirty="0" sz="1200">
                <a:latin typeface="Calibri"/>
                <a:cs typeface="Calibri"/>
                <a:hlinkClick r:id="rId9"/>
              </a:rPr>
              <a:t>the</a:t>
            </a:r>
            <a:r>
              <a:rPr dirty="0" sz="1200" spc="-20">
                <a:latin typeface="Calibri"/>
                <a:cs typeface="Calibri"/>
                <a:hlinkClick r:id="rId9"/>
              </a:rPr>
              <a:t> </a:t>
            </a:r>
            <a:r>
              <a:rPr dirty="0" sz="1200" spc="-10">
                <a:latin typeface="Calibri"/>
                <a:cs typeface="Calibri"/>
                <a:hlinkClick r:id="rId9"/>
              </a:rPr>
              <a:t>Remote.</a:t>
            </a:r>
            <a:r>
              <a:rPr dirty="0" sz="1200" spc="-25">
                <a:latin typeface="Calibri"/>
                <a:cs typeface="Calibri"/>
                <a:hlinkClick r:id="rId9"/>
              </a:rPr>
              <a:t> </a:t>
            </a:r>
            <a:r>
              <a:rPr dirty="0" sz="1200">
                <a:latin typeface="Calibri"/>
                <a:cs typeface="Calibri"/>
                <a:hlinkClick r:id="rId9"/>
              </a:rPr>
              <a:t>Fortune,</a:t>
            </a:r>
            <a:r>
              <a:rPr dirty="0" sz="1200" spc="-45">
                <a:latin typeface="Calibri"/>
                <a:cs typeface="Calibri"/>
                <a:hlinkClick r:id="rId9"/>
              </a:rPr>
              <a:t> </a:t>
            </a:r>
            <a:r>
              <a:rPr dirty="0" sz="1200">
                <a:latin typeface="Calibri"/>
                <a:cs typeface="Calibri"/>
                <a:hlinkClick r:id="rId9"/>
              </a:rPr>
              <a:t>August</a:t>
            </a:r>
            <a:r>
              <a:rPr dirty="0" sz="1200" spc="-35">
                <a:latin typeface="Calibri"/>
                <a:cs typeface="Calibri"/>
                <a:hlinkClick r:id="rId9"/>
              </a:rPr>
              <a:t> </a:t>
            </a:r>
            <a:r>
              <a:rPr dirty="0" sz="1200">
                <a:latin typeface="Calibri"/>
                <a:cs typeface="Calibri"/>
                <a:hlinkClick r:id="rId9"/>
              </a:rPr>
              <a:t>13</a:t>
            </a:r>
            <a:r>
              <a:rPr dirty="0" sz="1200" spc="30">
                <a:latin typeface="Calibri"/>
                <a:cs typeface="Calibri"/>
                <a:hlinkClick r:id="rId9"/>
              </a:rPr>
              <a:t> </a:t>
            </a:r>
            <a:r>
              <a:rPr dirty="0" sz="1200">
                <a:latin typeface="Calibri"/>
                <a:cs typeface="Calibri"/>
                <a:hlinkClick r:id="rId9"/>
              </a:rPr>
              <a:t>[online].</a:t>
            </a:r>
            <a:r>
              <a:rPr dirty="0" sz="1200" spc="-50">
                <a:latin typeface="Calibri"/>
                <a:cs typeface="Calibri"/>
                <a:hlinkClick r:id="rId9"/>
              </a:rPr>
              <a:t> </a:t>
            </a:r>
            <a:r>
              <a:rPr dirty="0" sz="1200" spc="-10">
                <a:latin typeface="Calibri"/>
                <a:cs typeface="Calibri"/>
                <a:hlinkClick r:id="rId9"/>
              </a:rPr>
              <a:t>Available</a:t>
            </a:r>
            <a:r>
              <a:rPr dirty="0" sz="1200" spc="-25">
                <a:latin typeface="Calibri"/>
                <a:cs typeface="Calibri"/>
                <a:hlinkClick r:id="rId9"/>
              </a:rPr>
              <a:t> </a:t>
            </a:r>
            <a:r>
              <a:rPr dirty="0" sz="1200">
                <a:latin typeface="Calibri"/>
                <a:cs typeface="Calibri"/>
                <a:hlinkClick r:id="rId9"/>
              </a:rPr>
              <a:t>at:</a:t>
            </a:r>
            <a:r>
              <a:rPr dirty="0" sz="1200" spc="-10">
                <a:latin typeface="Calibri"/>
                <a:cs typeface="Calibri"/>
                <a:hlinkClick r:id="rId9"/>
              </a:rPr>
              <a:t> 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9"/>
              </a:rPr>
              <a:t>https://fortune.com/2018/08/12/netflix-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9"/>
              </a:rPr>
              <a:t>original-content-has-</a:t>
            </a:r>
            <a:r>
              <a:rPr dirty="0" u="sng" sz="12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9"/>
              </a:rPr>
              <a:t>grown-by-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9"/>
              </a:rPr>
              <a:t>88-this-year-but-old-tv-still-rules-the-remote/</a:t>
            </a:r>
            <a:r>
              <a:rPr dirty="0" sz="1200" spc="-10">
                <a:latin typeface="Calibri"/>
                <a:cs typeface="Calibri"/>
                <a:hlinkClick r:id="rId9"/>
              </a:rPr>
              <a:t>(Accessed</a:t>
            </a:r>
            <a:r>
              <a:rPr dirty="0" sz="1200" spc="145">
                <a:latin typeface="Calibri"/>
                <a:cs typeface="Calibri"/>
                <a:hlinkClick r:id="rId9"/>
              </a:rPr>
              <a:t> </a:t>
            </a:r>
            <a:r>
              <a:rPr dirty="0" sz="1200">
                <a:latin typeface="Calibri"/>
                <a:cs typeface="Calibri"/>
                <a:hlinkClick r:id="rId9"/>
              </a:rPr>
              <a:t>March</a:t>
            </a:r>
            <a:r>
              <a:rPr dirty="0" sz="1200" spc="145">
                <a:latin typeface="Calibri"/>
                <a:cs typeface="Calibri"/>
                <a:hlinkClick r:id="rId9"/>
              </a:rPr>
              <a:t> </a:t>
            </a:r>
            <a:r>
              <a:rPr dirty="0" sz="1200" spc="-25">
                <a:latin typeface="Calibri"/>
                <a:cs typeface="Calibri"/>
                <a:hlinkClick r:id="rId9"/>
              </a:rPr>
              <a:t>1)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dirty="0" sz="1200">
                <a:latin typeface="Calibri"/>
                <a:cs typeface="Calibri"/>
              </a:rPr>
              <a:t>Next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Level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Finance.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(2019)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Netflix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content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spend,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explained.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June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7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[online].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Available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at: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10"/>
              </a:rPr>
              <a:t>https://nextlevel.finance/netflix-content-spend/</a:t>
            </a:r>
            <a:r>
              <a:rPr dirty="0" sz="1200" spc="-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(Accessed</a:t>
            </a:r>
            <a:r>
              <a:rPr dirty="0" sz="1200" spc="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February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26)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6916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74320" marR="267335" indent="-3175">
              <a:lnSpc>
                <a:spcPct val="100000"/>
              </a:lnSpc>
              <a:spcBef>
                <a:spcPts val="240"/>
              </a:spcBef>
            </a:pP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70276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69875" marR="268605" indent="25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 Overview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69719" y="6303264"/>
            <a:ext cx="1231900" cy="55499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0480" rIns="0" bIns="0" rtlCol="0" vert="horz">
            <a:spAutoFit/>
          </a:bodyPr>
          <a:lstStyle/>
          <a:p>
            <a:pPr marL="309245" marR="302260" indent="-5080">
              <a:lnSpc>
                <a:spcPct val="100000"/>
              </a:lnSpc>
              <a:spcBef>
                <a:spcPts val="240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Industry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370832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521334" marR="294005" indent="-224154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771388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945" marR="292100" indent="-279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7194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53365" marR="207645" indent="-4318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 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5725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14960" marR="210185" indent="-100965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 Solution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9822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146050" rIns="0" bIns="0" rtlCol="0" vert="horz">
            <a:spAutoFit/>
          </a:bodyPr>
          <a:lstStyle/>
          <a:p>
            <a:pPr marL="206375">
              <a:lnSpc>
                <a:spcPct val="100000"/>
              </a:lnSpc>
              <a:spcBef>
                <a:spcPts val="115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1551919" y="642670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1"/>
                </a:lnTo>
                <a:lnTo>
                  <a:pt x="640079" y="294131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34213" y="7442"/>
            <a:ext cx="834009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326120" algn="l"/>
              </a:tabLst>
            </a:pPr>
            <a:r>
              <a:rPr dirty="0" spc="-340"/>
              <a:t>S</a:t>
            </a:r>
            <a:r>
              <a:rPr dirty="0" u="sng" spc="-330"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u="sng">
                <a:uFill>
                  <a:solidFill>
                    <a:srgbClr val="FFFFFF"/>
                  </a:solidFill>
                </a:uFill>
              </a:rPr>
              <a:t>VODs</a:t>
            </a:r>
            <a:r>
              <a:rPr dirty="0" u="sng" spc="-60"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u="sng">
                <a:uFill>
                  <a:solidFill>
                    <a:srgbClr val="FFFFFF"/>
                  </a:solidFill>
                </a:uFill>
              </a:rPr>
              <a:t>are</a:t>
            </a:r>
            <a:r>
              <a:rPr dirty="0" u="sng" spc="-55"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u="sng">
                <a:uFill>
                  <a:solidFill>
                    <a:srgbClr val="FFFFFF"/>
                  </a:solidFill>
                </a:uFill>
              </a:rPr>
              <a:t>Disrupting</a:t>
            </a:r>
            <a:r>
              <a:rPr dirty="0" u="sng" spc="-40"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u="sng">
                <a:uFill>
                  <a:solidFill>
                    <a:srgbClr val="FFFFFF"/>
                  </a:solidFill>
                </a:uFill>
              </a:rPr>
              <a:t>the</a:t>
            </a:r>
            <a:r>
              <a:rPr dirty="0" u="sng" spc="-40"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u="sng">
                <a:uFill>
                  <a:solidFill>
                    <a:srgbClr val="FFFFFF"/>
                  </a:solidFill>
                </a:uFill>
              </a:rPr>
              <a:t>Incumbent</a:t>
            </a:r>
            <a:r>
              <a:rPr dirty="0" u="sng" spc="-50"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u="sng">
                <a:uFill>
                  <a:solidFill>
                    <a:srgbClr val="FFFFFF"/>
                  </a:solidFill>
                </a:uFill>
              </a:rPr>
              <a:t>Media</a:t>
            </a:r>
            <a:r>
              <a:rPr dirty="0" u="sng" spc="-50"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u="sng" spc="-10">
                <a:uFill>
                  <a:solidFill>
                    <a:srgbClr val="FFFFFF"/>
                  </a:solidFill>
                </a:uFill>
              </a:rPr>
              <a:t>Players</a:t>
            </a:r>
            <a:r>
              <a:rPr dirty="0" u="sng">
                <a:uFill>
                  <a:solidFill>
                    <a:srgbClr val="FFFFFF"/>
                  </a:solidFill>
                </a:uFill>
              </a:rPr>
              <a:t>	</a:t>
            </a:r>
          </a:p>
        </p:txBody>
      </p:sp>
      <p:grpSp>
        <p:nvGrpSpPr>
          <p:cNvPr id="13" name="object 13" descr=""/>
          <p:cNvGrpSpPr/>
          <p:nvPr/>
        </p:nvGrpSpPr>
        <p:grpSpPr>
          <a:xfrm>
            <a:off x="318515" y="2087879"/>
            <a:ext cx="4270375" cy="824865"/>
            <a:chOff x="318515" y="2087879"/>
            <a:chExt cx="4270375" cy="824865"/>
          </a:xfrm>
        </p:grpSpPr>
        <p:sp>
          <p:nvSpPr>
            <p:cNvPr id="14" name="object 14" descr=""/>
            <p:cNvSpPr/>
            <p:nvPr/>
          </p:nvSpPr>
          <p:spPr>
            <a:xfrm>
              <a:off x="1135379" y="2087879"/>
              <a:ext cx="744220" cy="820419"/>
            </a:xfrm>
            <a:custGeom>
              <a:avLst/>
              <a:gdLst/>
              <a:ahLst/>
              <a:cxnLst/>
              <a:rect l="l" t="t" r="r" b="b"/>
              <a:pathLst>
                <a:path w="744219" h="820419">
                  <a:moveTo>
                    <a:pt x="743712" y="0"/>
                  </a:moveTo>
                  <a:lnTo>
                    <a:pt x="0" y="0"/>
                  </a:lnTo>
                  <a:lnTo>
                    <a:pt x="0" y="819912"/>
                  </a:lnTo>
                  <a:lnTo>
                    <a:pt x="743712" y="819912"/>
                  </a:lnTo>
                  <a:lnTo>
                    <a:pt x="74371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080260" y="2653283"/>
              <a:ext cx="745490" cy="254635"/>
            </a:xfrm>
            <a:custGeom>
              <a:avLst/>
              <a:gdLst/>
              <a:ahLst/>
              <a:cxnLst/>
              <a:rect l="l" t="t" r="r" b="b"/>
              <a:pathLst>
                <a:path w="745489" h="254635">
                  <a:moveTo>
                    <a:pt x="745236" y="0"/>
                  </a:moveTo>
                  <a:lnTo>
                    <a:pt x="0" y="0"/>
                  </a:lnTo>
                  <a:lnTo>
                    <a:pt x="0" y="254508"/>
                  </a:lnTo>
                  <a:lnTo>
                    <a:pt x="745236" y="254508"/>
                  </a:lnTo>
                  <a:lnTo>
                    <a:pt x="745236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026664" y="2741675"/>
              <a:ext cx="745490" cy="166370"/>
            </a:xfrm>
            <a:custGeom>
              <a:avLst/>
              <a:gdLst/>
              <a:ahLst/>
              <a:cxnLst/>
              <a:rect l="l" t="t" r="r" b="b"/>
              <a:pathLst>
                <a:path w="745489" h="166369">
                  <a:moveTo>
                    <a:pt x="745236" y="0"/>
                  </a:moveTo>
                  <a:lnTo>
                    <a:pt x="0" y="0"/>
                  </a:lnTo>
                  <a:lnTo>
                    <a:pt x="0" y="166115"/>
                  </a:lnTo>
                  <a:lnTo>
                    <a:pt x="745236" y="166115"/>
                  </a:lnTo>
                  <a:lnTo>
                    <a:pt x="745236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18515" y="2907791"/>
              <a:ext cx="4270375" cy="0"/>
            </a:xfrm>
            <a:custGeom>
              <a:avLst/>
              <a:gdLst/>
              <a:ahLst/>
              <a:cxnLst/>
              <a:rect l="l" t="t" r="r" b="b"/>
              <a:pathLst>
                <a:path w="4270375" h="0">
                  <a:moveTo>
                    <a:pt x="0" y="0"/>
                  </a:moveTo>
                  <a:lnTo>
                    <a:pt x="4270248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2309876" y="2437891"/>
            <a:ext cx="2863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404040"/>
                </a:solidFill>
                <a:latin typeface="Calibri"/>
                <a:cs typeface="Calibri"/>
              </a:rPr>
              <a:t>24.35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3256279" y="2526284"/>
            <a:ext cx="2863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404040"/>
                </a:solidFill>
                <a:latin typeface="Calibri"/>
                <a:cs typeface="Calibri"/>
              </a:rPr>
              <a:t>15.89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1284732" y="1429511"/>
            <a:ext cx="111760" cy="113030"/>
          </a:xfrm>
          <a:custGeom>
            <a:avLst/>
            <a:gdLst/>
            <a:ahLst/>
            <a:cxnLst/>
            <a:rect l="l" t="t" r="r" b="b"/>
            <a:pathLst>
              <a:path w="111759" h="113030">
                <a:moveTo>
                  <a:pt x="111252" y="0"/>
                </a:moveTo>
                <a:lnTo>
                  <a:pt x="0" y="0"/>
                </a:lnTo>
                <a:lnTo>
                  <a:pt x="0" y="112775"/>
                </a:lnTo>
                <a:lnTo>
                  <a:pt x="111252" y="112775"/>
                </a:lnTo>
                <a:lnTo>
                  <a:pt x="11125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2132076" y="1429511"/>
            <a:ext cx="113030" cy="113030"/>
          </a:xfrm>
          <a:custGeom>
            <a:avLst/>
            <a:gdLst/>
            <a:ahLst/>
            <a:cxnLst/>
            <a:rect l="l" t="t" r="r" b="b"/>
            <a:pathLst>
              <a:path w="113030" h="113030">
                <a:moveTo>
                  <a:pt x="112775" y="0"/>
                </a:moveTo>
                <a:lnTo>
                  <a:pt x="0" y="0"/>
                </a:lnTo>
                <a:lnTo>
                  <a:pt x="0" y="112775"/>
                </a:lnTo>
                <a:lnTo>
                  <a:pt x="112775" y="112775"/>
                </a:lnTo>
                <a:lnTo>
                  <a:pt x="112775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2988564" y="1429511"/>
            <a:ext cx="111760" cy="113030"/>
          </a:xfrm>
          <a:custGeom>
            <a:avLst/>
            <a:gdLst/>
            <a:ahLst/>
            <a:cxnLst/>
            <a:rect l="l" t="t" r="r" b="b"/>
            <a:pathLst>
              <a:path w="111760" h="113030">
                <a:moveTo>
                  <a:pt x="111251" y="0"/>
                </a:moveTo>
                <a:lnTo>
                  <a:pt x="0" y="0"/>
                </a:lnTo>
                <a:lnTo>
                  <a:pt x="0" y="112775"/>
                </a:lnTo>
                <a:lnTo>
                  <a:pt x="111251" y="112775"/>
                </a:lnTo>
                <a:lnTo>
                  <a:pt x="111251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251561" y="827913"/>
            <a:ext cx="4412615" cy="12084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Capital</a:t>
            </a:r>
            <a:r>
              <a:rPr dirty="0" u="sng" sz="1400" spc="26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Markets</a:t>
            </a:r>
            <a:r>
              <a:rPr dirty="0" u="sng" sz="1400" spc="27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Value</a:t>
            </a:r>
            <a:r>
              <a:rPr dirty="0" u="sng" sz="1400" spc="26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SVODs</a:t>
            </a:r>
            <a:r>
              <a:rPr dirty="0" u="sng" sz="1400" spc="26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such</a:t>
            </a:r>
            <a:r>
              <a:rPr dirty="0" u="sng" sz="1400" spc="26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as</a:t>
            </a:r>
            <a:r>
              <a:rPr dirty="0" u="sng" sz="1400" spc="28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Netflix</a:t>
            </a:r>
            <a:r>
              <a:rPr dirty="0" u="sng" sz="1400" spc="28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higher</a:t>
            </a:r>
            <a:r>
              <a:rPr dirty="0" u="sng" sz="1400" spc="27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 spc="-2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than</a:t>
            </a:r>
            <a:r>
              <a:rPr dirty="0" sz="14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u="sng" sz="14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Traditional</a:t>
            </a:r>
            <a:r>
              <a:rPr dirty="0" u="sng" sz="1400" spc="-4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Media</a:t>
            </a:r>
            <a:r>
              <a:rPr dirty="0" u="sng" sz="1400" spc="-4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Incumbents</a:t>
            </a:r>
            <a:r>
              <a:rPr dirty="0" u="sng" sz="1400" spc="-1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such</a:t>
            </a:r>
            <a:r>
              <a:rPr dirty="0" u="sng" sz="1400" spc="-6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as</a:t>
            </a:r>
            <a:r>
              <a:rPr dirty="0" u="sng" sz="1400" spc="-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Disney</a:t>
            </a:r>
            <a:r>
              <a:rPr dirty="0" u="sng" sz="1400" spc="-4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&amp;</a:t>
            </a:r>
            <a:r>
              <a:rPr dirty="0" u="sng" sz="1400" spc="-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Comcast…</a:t>
            </a:r>
            <a:endParaRPr sz="1400">
              <a:latin typeface="Calibri"/>
              <a:cs typeface="Calibri"/>
            </a:endParaRPr>
          </a:p>
          <a:p>
            <a:pPr algn="r" marR="796290">
              <a:lnSpc>
                <a:spcPct val="100000"/>
              </a:lnSpc>
              <a:spcBef>
                <a:spcPts val="575"/>
              </a:spcBef>
              <a:tabLst>
                <a:tab pos="847725" algn="l"/>
                <a:tab pos="1703705" algn="l"/>
              </a:tabLst>
            </a:pPr>
            <a:r>
              <a:rPr dirty="0" sz="1600" spc="-10">
                <a:solidFill>
                  <a:srgbClr val="585858"/>
                </a:solidFill>
                <a:latin typeface="Calibri"/>
                <a:cs typeface="Calibri"/>
              </a:rPr>
              <a:t>Netflix</a:t>
            </a:r>
            <a:r>
              <a:rPr dirty="0" sz="160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dirty="0" sz="1600" spc="-10">
                <a:solidFill>
                  <a:srgbClr val="585858"/>
                </a:solidFill>
                <a:latin typeface="Calibri"/>
                <a:cs typeface="Calibri"/>
              </a:rPr>
              <a:t>Disney</a:t>
            </a:r>
            <a:r>
              <a:rPr dirty="0" sz="160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dirty="0" sz="1600" spc="-10">
                <a:solidFill>
                  <a:srgbClr val="585858"/>
                </a:solidFill>
                <a:latin typeface="Calibri"/>
                <a:cs typeface="Calibri"/>
              </a:rPr>
              <a:t>Comcast</a:t>
            </a:r>
            <a:endParaRPr sz="1600">
              <a:latin typeface="Calibri"/>
              <a:cs typeface="Calibri"/>
            </a:endParaRPr>
          </a:p>
          <a:p>
            <a:pPr algn="r" marR="800100">
              <a:lnSpc>
                <a:spcPct val="100000"/>
              </a:lnSpc>
              <a:spcBef>
                <a:spcPts val="590"/>
              </a:spcBef>
            </a:pP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P/E</a:t>
            </a:r>
            <a:r>
              <a:rPr dirty="0" sz="1400" spc="-3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Ratios</a:t>
            </a:r>
            <a:r>
              <a:rPr dirty="0" sz="1400" spc="-3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of</a:t>
            </a:r>
            <a:r>
              <a:rPr dirty="0" sz="1400" spc="-2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Netflix,</a:t>
            </a:r>
            <a:r>
              <a:rPr dirty="0" sz="1400" spc="-4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Disney</a:t>
            </a:r>
            <a:r>
              <a:rPr dirty="0" sz="1400" spc="-2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&amp;</a:t>
            </a:r>
            <a:r>
              <a:rPr dirty="0" sz="1400" spc="-1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Comcast</a:t>
            </a:r>
            <a:endParaRPr sz="1400">
              <a:latin typeface="Calibri"/>
              <a:cs typeface="Calibri"/>
            </a:endParaRPr>
          </a:p>
          <a:p>
            <a:pPr marL="1124585">
              <a:lnSpc>
                <a:spcPct val="100000"/>
              </a:lnSpc>
              <a:spcBef>
                <a:spcPts val="105"/>
              </a:spcBef>
            </a:pPr>
            <a:r>
              <a:rPr dirty="0" sz="900" spc="-10">
                <a:solidFill>
                  <a:srgbClr val="404040"/>
                </a:solidFill>
                <a:latin typeface="Calibri"/>
                <a:cs typeface="Calibri"/>
              </a:rPr>
              <a:t>78.35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320040" y="3712464"/>
            <a:ext cx="4291965" cy="657225"/>
            <a:chOff x="320040" y="3712464"/>
            <a:chExt cx="4291965" cy="657225"/>
          </a:xfrm>
        </p:grpSpPr>
        <p:sp>
          <p:nvSpPr>
            <p:cNvPr id="25" name="object 25" descr=""/>
            <p:cNvSpPr/>
            <p:nvPr/>
          </p:nvSpPr>
          <p:spPr>
            <a:xfrm>
              <a:off x="1139951" y="3712464"/>
              <a:ext cx="749935" cy="652780"/>
            </a:xfrm>
            <a:custGeom>
              <a:avLst/>
              <a:gdLst/>
              <a:ahLst/>
              <a:cxnLst/>
              <a:rect l="l" t="t" r="r" b="b"/>
              <a:pathLst>
                <a:path w="749935" h="652779">
                  <a:moveTo>
                    <a:pt x="749808" y="0"/>
                  </a:moveTo>
                  <a:lnTo>
                    <a:pt x="0" y="0"/>
                  </a:lnTo>
                  <a:lnTo>
                    <a:pt x="0" y="652272"/>
                  </a:lnTo>
                  <a:lnTo>
                    <a:pt x="749808" y="652272"/>
                  </a:lnTo>
                  <a:lnTo>
                    <a:pt x="74980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2090928" y="4271772"/>
              <a:ext cx="749935" cy="93345"/>
            </a:xfrm>
            <a:custGeom>
              <a:avLst/>
              <a:gdLst/>
              <a:ahLst/>
              <a:cxnLst/>
              <a:rect l="l" t="t" r="r" b="b"/>
              <a:pathLst>
                <a:path w="749935" h="93345">
                  <a:moveTo>
                    <a:pt x="749807" y="0"/>
                  </a:moveTo>
                  <a:lnTo>
                    <a:pt x="0" y="0"/>
                  </a:lnTo>
                  <a:lnTo>
                    <a:pt x="0" y="92963"/>
                  </a:lnTo>
                  <a:lnTo>
                    <a:pt x="749807" y="92963"/>
                  </a:lnTo>
                  <a:lnTo>
                    <a:pt x="749807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3043428" y="4280916"/>
              <a:ext cx="748665" cy="83820"/>
            </a:xfrm>
            <a:custGeom>
              <a:avLst/>
              <a:gdLst/>
              <a:ahLst/>
              <a:cxnLst/>
              <a:rect l="l" t="t" r="r" b="b"/>
              <a:pathLst>
                <a:path w="748664" h="83820">
                  <a:moveTo>
                    <a:pt x="748284" y="0"/>
                  </a:moveTo>
                  <a:lnTo>
                    <a:pt x="0" y="0"/>
                  </a:lnTo>
                  <a:lnTo>
                    <a:pt x="0" y="83819"/>
                  </a:lnTo>
                  <a:lnTo>
                    <a:pt x="748284" y="83819"/>
                  </a:lnTo>
                  <a:lnTo>
                    <a:pt x="748284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320040" y="4364736"/>
              <a:ext cx="4291965" cy="0"/>
            </a:xfrm>
            <a:custGeom>
              <a:avLst/>
              <a:gdLst/>
              <a:ahLst/>
              <a:cxnLst/>
              <a:rect l="l" t="t" r="r" b="b"/>
              <a:pathLst>
                <a:path w="4291965" h="0">
                  <a:moveTo>
                    <a:pt x="0" y="0"/>
                  </a:moveTo>
                  <a:lnTo>
                    <a:pt x="4291584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993444" y="2952124"/>
            <a:ext cx="2942590" cy="2000885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algn="ctr" marR="14604">
              <a:lnSpc>
                <a:spcPct val="100000"/>
              </a:lnSpc>
              <a:spcBef>
                <a:spcPts val="175"/>
              </a:spcBef>
            </a:pP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P/E</a:t>
            </a:r>
            <a:r>
              <a:rPr dirty="0" sz="900" spc="-1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Ratio</a:t>
            </a:r>
            <a:endParaRPr sz="9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P/BV</a:t>
            </a:r>
            <a:r>
              <a:rPr dirty="0" sz="1400" spc="-3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Ratios</a:t>
            </a:r>
            <a:r>
              <a:rPr dirty="0" sz="1400" spc="-4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of</a:t>
            </a:r>
            <a:r>
              <a:rPr dirty="0" sz="1400" spc="-2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Netflix,</a:t>
            </a:r>
            <a:r>
              <a:rPr dirty="0" sz="1400" spc="-3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Disney</a:t>
            </a:r>
            <a:r>
              <a:rPr dirty="0" sz="1400" spc="-2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&amp;</a:t>
            </a:r>
            <a:r>
              <a:rPr dirty="0" sz="1400" spc="-2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Comcast</a:t>
            </a:r>
            <a:endParaRPr sz="1400">
              <a:latin typeface="Calibri"/>
              <a:cs typeface="Calibri"/>
            </a:endParaRPr>
          </a:p>
          <a:p>
            <a:pPr marL="389890">
              <a:lnSpc>
                <a:spcPct val="100000"/>
              </a:lnSpc>
              <a:spcBef>
                <a:spcPts val="1335"/>
              </a:spcBef>
            </a:pPr>
            <a:r>
              <a:rPr dirty="0" sz="900" spc="-10">
                <a:solidFill>
                  <a:srgbClr val="404040"/>
                </a:solidFill>
                <a:latin typeface="Calibri"/>
                <a:cs typeface="Calibri"/>
              </a:rPr>
              <a:t>19.28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900">
              <a:latin typeface="Calibri"/>
              <a:cs typeface="Calibri"/>
            </a:endParaRPr>
          </a:p>
          <a:p>
            <a:pPr marL="1370330">
              <a:lnSpc>
                <a:spcPct val="100000"/>
              </a:lnSpc>
              <a:tabLst>
                <a:tab pos="2321560" algn="l"/>
              </a:tabLst>
            </a:pPr>
            <a:r>
              <a:rPr dirty="0" baseline="6172" sz="1350" spc="-30">
                <a:solidFill>
                  <a:srgbClr val="404040"/>
                </a:solidFill>
                <a:latin typeface="Calibri"/>
                <a:cs typeface="Calibri"/>
              </a:rPr>
              <a:t>2.77</a:t>
            </a:r>
            <a:r>
              <a:rPr dirty="0" baseline="6172" sz="1350">
                <a:solidFill>
                  <a:srgbClr val="404040"/>
                </a:solidFill>
                <a:latin typeface="Calibri"/>
                <a:cs typeface="Calibri"/>
              </a:rPr>
              <a:t>	</a:t>
            </a:r>
            <a:r>
              <a:rPr dirty="0" sz="900" spc="-20">
                <a:solidFill>
                  <a:srgbClr val="404040"/>
                </a:solidFill>
                <a:latin typeface="Calibri"/>
                <a:cs typeface="Calibri"/>
              </a:rPr>
              <a:t>2.47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sz="900">
              <a:latin typeface="Calibri"/>
              <a:cs typeface="Calibri"/>
            </a:endParaRPr>
          </a:p>
          <a:p>
            <a:pPr algn="ctr" marL="2540">
              <a:lnSpc>
                <a:spcPct val="100000"/>
              </a:lnSpc>
            </a:pP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P/BV</a:t>
            </a: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Ratio</a:t>
            </a:r>
            <a:endParaRPr sz="900">
              <a:latin typeface="Calibri"/>
              <a:cs typeface="Calibri"/>
            </a:endParaRPr>
          </a:p>
          <a:p>
            <a:pPr algn="ctr" marL="23495">
              <a:lnSpc>
                <a:spcPct val="100000"/>
              </a:lnSpc>
              <a:spcBef>
                <a:spcPts val="85"/>
              </a:spcBef>
            </a:pPr>
            <a:r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P/S</a:t>
            </a:r>
            <a:r>
              <a:rPr dirty="0" sz="1400" spc="-2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Ratios</a:t>
            </a:r>
            <a:r>
              <a:rPr dirty="0" sz="1400" spc="-3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of</a:t>
            </a:r>
            <a:r>
              <a:rPr dirty="0" sz="1400" spc="-3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Netflix,</a:t>
            </a:r>
            <a:r>
              <a:rPr dirty="0" sz="1400" spc="-4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Disney</a:t>
            </a:r>
            <a:r>
              <a:rPr dirty="0" sz="1400" spc="-3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&amp;</a:t>
            </a:r>
            <a:r>
              <a:rPr dirty="0" sz="1400" spc="-2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Comcast</a:t>
            </a:r>
            <a:endParaRPr sz="1400">
              <a:latin typeface="Calibri"/>
              <a:cs typeface="Calibri"/>
            </a:endParaRPr>
          </a:p>
          <a:p>
            <a:pPr marL="429895">
              <a:lnSpc>
                <a:spcPct val="100000"/>
              </a:lnSpc>
              <a:spcBef>
                <a:spcPts val="70"/>
              </a:spcBef>
            </a:pPr>
            <a:r>
              <a:rPr dirty="0" sz="900" spc="-20">
                <a:solidFill>
                  <a:srgbClr val="404040"/>
                </a:solidFill>
                <a:latin typeface="Calibri"/>
                <a:cs typeface="Calibri"/>
              </a:rPr>
              <a:t>7.25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330708" y="5004815"/>
            <a:ext cx="4293235" cy="957580"/>
            <a:chOff x="330708" y="5004815"/>
            <a:chExt cx="4293235" cy="957580"/>
          </a:xfrm>
        </p:grpSpPr>
        <p:sp>
          <p:nvSpPr>
            <p:cNvPr id="31" name="object 31" descr=""/>
            <p:cNvSpPr/>
            <p:nvPr/>
          </p:nvSpPr>
          <p:spPr>
            <a:xfrm>
              <a:off x="1150619" y="5004815"/>
              <a:ext cx="749935" cy="952500"/>
            </a:xfrm>
            <a:custGeom>
              <a:avLst/>
              <a:gdLst/>
              <a:ahLst/>
              <a:cxnLst/>
              <a:rect l="l" t="t" r="r" b="b"/>
              <a:pathLst>
                <a:path w="749935" h="952500">
                  <a:moveTo>
                    <a:pt x="749807" y="0"/>
                  </a:moveTo>
                  <a:lnTo>
                    <a:pt x="0" y="0"/>
                  </a:lnTo>
                  <a:lnTo>
                    <a:pt x="0" y="952500"/>
                  </a:lnTo>
                  <a:lnTo>
                    <a:pt x="749807" y="952500"/>
                  </a:lnTo>
                  <a:lnTo>
                    <a:pt x="74980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2103119" y="5524499"/>
              <a:ext cx="748665" cy="433070"/>
            </a:xfrm>
            <a:custGeom>
              <a:avLst/>
              <a:gdLst/>
              <a:ahLst/>
              <a:cxnLst/>
              <a:rect l="l" t="t" r="r" b="b"/>
              <a:pathLst>
                <a:path w="748664" h="433070">
                  <a:moveTo>
                    <a:pt x="748283" y="0"/>
                  </a:moveTo>
                  <a:lnTo>
                    <a:pt x="0" y="0"/>
                  </a:lnTo>
                  <a:lnTo>
                    <a:pt x="0" y="432816"/>
                  </a:lnTo>
                  <a:lnTo>
                    <a:pt x="748283" y="432816"/>
                  </a:lnTo>
                  <a:lnTo>
                    <a:pt x="748283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3054096" y="5707379"/>
              <a:ext cx="748665" cy="250190"/>
            </a:xfrm>
            <a:custGeom>
              <a:avLst/>
              <a:gdLst/>
              <a:ahLst/>
              <a:cxnLst/>
              <a:rect l="l" t="t" r="r" b="b"/>
              <a:pathLst>
                <a:path w="748664" h="250189">
                  <a:moveTo>
                    <a:pt x="748283" y="0"/>
                  </a:moveTo>
                  <a:lnTo>
                    <a:pt x="0" y="0"/>
                  </a:lnTo>
                  <a:lnTo>
                    <a:pt x="0" y="249936"/>
                  </a:lnTo>
                  <a:lnTo>
                    <a:pt x="748283" y="249936"/>
                  </a:lnTo>
                  <a:lnTo>
                    <a:pt x="748283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330708" y="5957315"/>
              <a:ext cx="4293235" cy="0"/>
            </a:xfrm>
            <a:custGeom>
              <a:avLst/>
              <a:gdLst/>
              <a:ahLst/>
              <a:cxnLst/>
              <a:rect l="l" t="t" r="r" b="b"/>
              <a:pathLst>
                <a:path w="4293235" h="0">
                  <a:moveTo>
                    <a:pt x="0" y="0"/>
                  </a:moveTo>
                  <a:lnTo>
                    <a:pt x="4293108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 descr=""/>
          <p:cNvSpPr txBox="1"/>
          <p:nvPr/>
        </p:nvSpPr>
        <p:spPr>
          <a:xfrm>
            <a:off x="2391536" y="5309742"/>
            <a:ext cx="17018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404040"/>
                </a:solidFill>
                <a:latin typeface="Calibri"/>
                <a:cs typeface="Calibri"/>
              </a:rPr>
              <a:t>3.3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3342894" y="5494121"/>
            <a:ext cx="17018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404040"/>
                </a:solidFill>
                <a:latin typeface="Calibri"/>
                <a:cs typeface="Calibri"/>
              </a:rPr>
              <a:t>1.9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2253233" y="6013196"/>
            <a:ext cx="44830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P/S</a:t>
            </a:r>
            <a:r>
              <a:rPr dirty="0" sz="900" spc="-1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Ratio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8" name="object 38" descr=""/>
          <p:cNvSpPr/>
          <p:nvPr/>
        </p:nvSpPr>
        <p:spPr>
          <a:xfrm>
            <a:off x="4783073" y="1067561"/>
            <a:ext cx="0" cy="4881880"/>
          </a:xfrm>
          <a:custGeom>
            <a:avLst/>
            <a:gdLst/>
            <a:ahLst/>
            <a:cxnLst/>
            <a:rect l="l" t="t" r="r" b="b"/>
            <a:pathLst>
              <a:path w="0" h="4881880">
                <a:moveTo>
                  <a:pt x="0" y="0"/>
                </a:moveTo>
                <a:lnTo>
                  <a:pt x="0" y="4881422"/>
                </a:lnTo>
              </a:path>
            </a:pathLst>
          </a:custGeom>
          <a:ln w="28575">
            <a:solidFill>
              <a:srgbClr val="4471C4"/>
            </a:solidFill>
            <a:prstDash val="sysDashDot"/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 txBox="1"/>
          <p:nvPr/>
        </p:nvSpPr>
        <p:spPr>
          <a:xfrm>
            <a:off x="4931664" y="886967"/>
            <a:ext cx="7023100" cy="739140"/>
          </a:xfrm>
          <a:prstGeom prst="rect">
            <a:avLst/>
          </a:prstGeom>
          <a:solidFill>
            <a:srgbClr val="001F5F"/>
          </a:solidFill>
        </p:spPr>
        <p:txBody>
          <a:bodyPr wrap="square" lIns="0" tIns="33655" rIns="0" bIns="0" rtlCol="0" vert="horz">
            <a:spAutoFit/>
          </a:bodyPr>
          <a:lstStyle/>
          <a:p>
            <a:pPr algn="just" marL="168910" marR="82550">
              <a:lnSpc>
                <a:spcPct val="100000"/>
              </a:lnSpc>
              <a:spcBef>
                <a:spcPts val="265"/>
              </a:spcBef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Netflix</a:t>
            </a:r>
            <a:r>
              <a:rPr dirty="0" sz="1400" spc="3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was</a:t>
            </a:r>
            <a:r>
              <a:rPr dirty="0" sz="1400" spc="3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400" spc="3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best</a:t>
            </a:r>
            <a:r>
              <a:rPr dirty="0" sz="1400" spc="3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performing</a:t>
            </a:r>
            <a:r>
              <a:rPr dirty="0" sz="1400" spc="3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stock</a:t>
            </a:r>
            <a:r>
              <a:rPr dirty="0" sz="1400" spc="3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400" spc="3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400" spc="3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S&amp;P</a:t>
            </a:r>
            <a:r>
              <a:rPr dirty="0" sz="1400" spc="3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500</a:t>
            </a:r>
            <a:r>
              <a:rPr dirty="0" sz="1400" spc="3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400" spc="3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400" spc="3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decade</a:t>
            </a:r>
            <a:r>
              <a:rPr dirty="0" sz="1400" spc="3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2010-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19</a:t>
            </a:r>
            <a:r>
              <a:rPr dirty="0" sz="1400" spc="3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1400" spc="3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whopping</a:t>
            </a:r>
            <a:r>
              <a:rPr dirty="0" sz="1400" spc="1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return</a:t>
            </a:r>
            <a:r>
              <a:rPr dirty="0" sz="1400" spc="1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40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u="sng" sz="14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4181%</a:t>
            </a:r>
            <a:r>
              <a:rPr dirty="0" sz="1400" spc="1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against</a:t>
            </a:r>
            <a:r>
              <a:rPr dirty="0" sz="1400" spc="11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400" spc="1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index’s</a:t>
            </a:r>
            <a:r>
              <a:rPr dirty="0" sz="140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return</a:t>
            </a:r>
            <a:r>
              <a:rPr dirty="0" sz="1400" spc="1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400" spc="11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mere</a:t>
            </a:r>
            <a:r>
              <a:rPr dirty="0" sz="1400" spc="1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189%,</a:t>
            </a:r>
            <a:r>
              <a:rPr dirty="0" sz="1400" spc="1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exemplifying</a:t>
            </a:r>
            <a:r>
              <a:rPr dirty="0" sz="1400" spc="1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1400" spc="11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technology</a:t>
            </a:r>
            <a:r>
              <a:rPr dirty="0" sz="1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driven</a:t>
            </a:r>
            <a:r>
              <a:rPr dirty="0" sz="1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SVOD</a:t>
            </a:r>
            <a:r>
              <a:rPr dirty="0" sz="1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OTT</a:t>
            </a:r>
            <a:r>
              <a:rPr dirty="0" sz="1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Industries</a:t>
            </a:r>
            <a:r>
              <a:rPr dirty="0" sz="1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dirty="0" sz="1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highly</a:t>
            </a:r>
            <a:r>
              <a:rPr dirty="0" sz="1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valued</a:t>
            </a:r>
            <a:r>
              <a:rPr dirty="0" sz="1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dirty="0" sz="1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Capital</a:t>
            </a:r>
            <a:r>
              <a:rPr dirty="0" sz="1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Markets.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4958841" y="1625346"/>
            <a:ext cx="698309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Seeking</a:t>
            </a:r>
            <a:r>
              <a:rPr dirty="0" u="sng" sz="1600" spc="204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Greater</a:t>
            </a:r>
            <a:r>
              <a:rPr dirty="0" u="sng" sz="1600" spc="2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Shareholder</a:t>
            </a:r>
            <a:r>
              <a:rPr dirty="0" u="sng" sz="1600" spc="2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Wealth,</a:t>
            </a:r>
            <a:r>
              <a:rPr dirty="0" u="sng" sz="1600" spc="19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Tech</a:t>
            </a:r>
            <a:r>
              <a:rPr dirty="0" u="sng" sz="1600" spc="204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as</a:t>
            </a:r>
            <a:r>
              <a:rPr dirty="0" u="sng" sz="1600" spc="21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well</a:t>
            </a:r>
            <a:r>
              <a:rPr dirty="0" u="sng" sz="1600" spc="2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as</a:t>
            </a:r>
            <a:r>
              <a:rPr dirty="0" u="sng" sz="1600" spc="2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Media</a:t>
            </a:r>
            <a:r>
              <a:rPr dirty="0" u="sng" sz="1600" spc="204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Conglomerates</a:t>
            </a:r>
            <a:r>
              <a:rPr dirty="0" u="sng" sz="1600" spc="19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2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have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u="sng" sz="16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entered</a:t>
            </a:r>
            <a:r>
              <a:rPr dirty="0" u="sng" sz="1600" spc="-1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the</a:t>
            </a:r>
            <a:r>
              <a:rPr dirty="0" u="sng" sz="1600" spc="-3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OTT</a:t>
            </a:r>
            <a:r>
              <a:rPr dirty="0" u="sng" sz="1600" spc="-1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Industry</a:t>
            </a:r>
            <a:r>
              <a:rPr dirty="0" u="sng" sz="1600" spc="-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in</a:t>
            </a:r>
            <a:r>
              <a:rPr dirty="0" u="sng" sz="1600" spc="-4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2010s</a:t>
            </a:r>
            <a:r>
              <a:rPr dirty="0" u="sng" sz="1600" spc="-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or</a:t>
            </a:r>
            <a:r>
              <a:rPr dirty="0" u="sng" sz="1600" spc="-1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are</a:t>
            </a:r>
            <a:r>
              <a:rPr dirty="0" u="sng" sz="1600" spc="-1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soon</a:t>
            </a:r>
            <a:r>
              <a:rPr dirty="0" u="sng" sz="1600" spc="-2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planning</a:t>
            </a:r>
            <a:r>
              <a:rPr dirty="0" u="sng" sz="1600" spc="-7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to</a:t>
            </a:r>
            <a:r>
              <a:rPr dirty="0" u="sng" sz="1600" spc="-2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enter…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41" name="object 41" descr=""/>
          <p:cNvGrpSpPr/>
          <p:nvPr/>
        </p:nvGrpSpPr>
        <p:grpSpPr>
          <a:xfrm>
            <a:off x="4957571" y="2499360"/>
            <a:ext cx="6997065" cy="3390900"/>
            <a:chOff x="4957571" y="2499360"/>
            <a:chExt cx="6997065" cy="3390900"/>
          </a:xfrm>
        </p:grpSpPr>
        <p:sp>
          <p:nvSpPr>
            <p:cNvPr id="42" name="object 42" descr=""/>
            <p:cNvSpPr/>
            <p:nvPr/>
          </p:nvSpPr>
          <p:spPr>
            <a:xfrm>
              <a:off x="4957571" y="4849367"/>
              <a:ext cx="6997065" cy="1041400"/>
            </a:xfrm>
            <a:custGeom>
              <a:avLst/>
              <a:gdLst/>
              <a:ahLst/>
              <a:cxnLst/>
              <a:rect l="l" t="t" r="r" b="b"/>
              <a:pathLst>
                <a:path w="6997065" h="1041400">
                  <a:moveTo>
                    <a:pt x="6996683" y="0"/>
                  </a:moveTo>
                  <a:lnTo>
                    <a:pt x="0" y="0"/>
                  </a:lnTo>
                  <a:lnTo>
                    <a:pt x="0" y="1040891"/>
                  </a:lnTo>
                  <a:lnTo>
                    <a:pt x="6996683" y="1040891"/>
                  </a:lnTo>
                  <a:lnTo>
                    <a:pt x="6996683" y="0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4957571" y="2499360"/>
              <a:ext cx="6997065" cy="2350135"/>
            </a:xfrm>
            <a:custGeom>
              <a:avLst/>
              <a:gdLst/>
              <a:ahLst/>
              <a:cxnLst/>
              <a:rect l="l" t="t" r="r" b="b"/>
              <a:pathLst>
                <a:path w="6997065" h="2350135">
                  <a:moveTo>
                    <a:pt x="6996683" y="0"/>
                  </a:moveTo>
                  <a:lnTo>
                    <a:pt x="0" y="0"/>
                  </a:lnTo>
                  <a:lnTo>
                    <a:pt x="0" y="2350008"/>
                  </a:lnTo>
                  <a:lnTo>
                    <a:pt x="6996683" y="2350008"/>
                  </a:lnTo>
                  <a:lnTo>
                    <a:pt x="6996683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62599" y="4956048"/>
              <a:ext cx="972311" cy="37490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4455" y="5468111"/>
              <a:ext cx="292608" cy="34747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09559" y="5468111"/>
              <a:ext cx="1002792" cy="384047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91271" y="4975860"/>
              <a:ext cx="1062227" cy="32613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99831" y="4407408"/>
              <a:ext cx="1222248" cy="37490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12307" y="2636520"/>
              <a:ext cx="1002791" cy="42367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72983" y="2560320"/>
              <a:ext cx="1002792" cy="542543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54395" y="3183636"/>
              <a:ext cx="1187196" cy="50291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99887" y="3916680"/>
              <a:ext cx="1699260" cy="25298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32063" y="3749040"/>
              <a:ext cx="580644" cy="59283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34527" y="3233928"/>
              <a:ext cx="775716" cy="36423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75731" y="4351020"/>
              <a:ext cx="1246632" cy="486156"/>
            </a:xfrm>
            <a:prstGeom prst="rect">
              <a:avLst/>
            </a:prstGeom>
          </p:spPr>
        </p:pic>
      </p:grpSp>
      <p:graphicFrame>
        <p:nvGraphicFramePr>
          <p:cNvPr id="56" name="object 56" descr=""/>
          <p:cNvGraphicFramePr>
            <a:graphicFrameLocks noGrp="1"/>
          </p:cNvGraphicFramePr>
          <p:nvPr/>
        </p:nvGraphicFramePr>
        <p:xfrm>
          <a:off x="4955984" y="2191257"/>
          <a:ext cx="7076440" cy="3690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1070"/>
                <a:gridCol w="2440939"/>
                <a:gridCol w="2343150"/>
              </a:tblGrid>
              <a:tr h="296545">
                <a:tc>
                  <a:txBody>
                    <a:bodyPr/>
                    <a:lstStyle/>
                    <a:p>
                      <a:pPr marL="49720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1800" spc="-10">
                          <a:latin typeface="Calibri"/>
                          <a:cs typeface="Calibri"/>
                        </a:rPr>
                        <a:t>Conglomerate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5715">
                    <a:lnL w="3175">
                      <a:solidFill>
                        <a:srgbClr val="001F5F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001F5F"/>
                      </a:solidFill>
                      <a:prstDash val="solid"/>
                    </a:lnT>
                    <a:lnB w="12700">
                      <a:solidFill>
                        <a:srgbClr val="001F5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680720">
                        <a:lnSpc>
                          <a:spcPts val="2120"/>
                        </a:lnSpc>
                        <a:spcBef>
                          <a:spcPts val="12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OTT</a:t>
                      </a:r>
                      <a:r>
                        <a:rPr dirty="0" sz="18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Service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24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001F5F"/>
                      </a:solidFill>
                      <a:prstDash val="solid"/>
                    </a:lnT>
                    <a:lnB w="12700">
                      <a:solidFill>
                        <a:srgbClr val="001F5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601345">
                        <a:lnSpc>
                          <a:spcPts val="2120"/>
                        </a:lnSpc>
                        <a:spcBef>
                          <a:spcPts val="12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Launch</a:t>
                      </a:r>
                      <a:r>
                        <a:rPr dirty="0" sz="18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20">
                          <a:latin typeface="Calibri"/>
                          <a:cs typeface="Calibri"/>
                        </a:rPr>
                        <a:t>Date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240">
                    <a:lnL w="6350">
                      <a:solidFill>
                        <a:srgbClr val="4471C4"/>
                      </a:solidFill>
                      <a:prstDash val="solid"/>
                    </a:lnL>
                    <a:lnR w="3175">
                      <a:solidFill>
                        <a:srgbClr val="001F5F"/>
                      </a:solidFill>
                      <a:prstDash val="solid"/>
                    </a:lnR>
                    <a:lnT w="12700">
                      <a:solidFill>
                        <a:srgbClr val="001F5F"/>
                      </a:solidFill>
                      <a:prstDash val="solid"/>
                    </a:lnT>
                    <a:lnB w="12700">
                      <a:solidFill>
                        <a:srgbClr val="001F5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</a:tr>
              <a:tr h="6273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2E528F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001F5F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001F5F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835" marR="24447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12</a:t>
                      </a:r>
                      <a:r>
                        <a:rPr dirty="0" baseline="25641" sz="975">
                          <a:latin typeface="Calibri"/>
                          <a:cs typeface="Calibri"/>
                        </a:rPr>
                        <a:t>th</a:t>
                      </a:r>
                      <a:r>
                        <a:rPr dirty="0" baseline="25641" sz="975" spc="89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November</a:t>
                      </a:r>
                      <a:r>
                        <a:rPr dirty="0" sz="10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2019</a:t>
                      </a:r>
                      <a:r>
                        <a:rPr dirty="0" sz="10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for</a:t>
                      </a:r>
                      <a:r>
                        <a:rPr dirty="0" sz="10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USA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&amp;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Canada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12</a:t>
                      </a:r>
                      <a:r>
                        <a:rPr dirty="0" baseline="25641" sz="975">
                          <a:latin typeface="Calibri"/>
                          <a:cs typeface="Calibri"/>
                        </a:rPr>
                        <a:t>th</a:t>
                      </a:r>
                      <a:r>
                        <a:rPr dirty="0" baseline="25641" sz="975" spc="97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March</a:t>
                      </a:r>
                      <a:r>
                        <a:rPr dirty="0" sz="10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2020 for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India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marL="76835" marR="41910">
                        <a:lnSpc>
                          <a:spcPct val="10000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24</a:t>
                      </a:r>
                      <a:r>
                        <a:rPr dirty="0" baseline="25641" sz="975">
                          <a:latin typeface="Calibri"/>
                          <a:cs typeface="Calibri"/>
                        </a:rPr>
                        <a:t>th</a:t>
                      </a:r>
                      <a:r>
                        <a:rPr dirty="0" baseline="25641" sz="975" spc="2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March</a:t>
                      </a:r>
                      <a:r>
                        <a:rPr dirty="0" sz="1000" spc="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2020</a:t>
                      </a:r>
                      <a:r>
                        <a:rPr dirty="0" sz="1000" spc="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for</a:t>
                      </a:r>
                      <a:r>
                        <a:rPr dirty="0" sz="1000" spc="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UK,</a:t>
                      </a:r>
                      <a:r>
                        <a:rPr dirty="0" sz="1000" spc="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Germany,</a:t>
                      </a:r>
                      <a:r>
                        <a:rPr dirty="0" sz="1000" spc="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France 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etc.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24765">
                    <a:lnL w="6350">
                      <a:solidFill>
                        <a:srgbClr val="4471C4"/>
                      </a:solidFill>
                      <a:prstDash val="solid"/>
                    </a:lnL>
                    <a:lnR w="3175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001F5F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</a:tr>
              <a:tr h="6337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2E528F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76835">
                        <a:lnSpc>
                          <a:spcPct val="100000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May</a:t>
                      </a:r>
                      <a:r>
                        <a:rPr dirty="0" sz="12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2020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43815">
                    <a:lnL w="6350">
                      <a:solidFill>
                        <a:srgbClr val="4471C4"/>
                      </a:solidFill>
                      <a:prstDash val="solid"/>
                    </a:lnL>
                    <a:lnR w="3175">
                      <a:solidFill>
                        <a:srgbClr val="2E528F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</a:tr>
              <a:tr h="5772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2E528F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835" marR="194945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15</a:t>
                      </a:r>
                      <a:r>
                        <a:rPr dirty="0" baseline="27777" sz="1050">
                          <a:latin typeface="Calibri"/>
                          <a:cs typeface="Calibri"/>
                        </a:rPr>
                        <a:t>th</a:t>
                      </a:r>
                      <a:r>
                        <a:rPr dirty="0" baseline="27777" sz="1050" spc="1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April</a:t>
                      </a:r>
                      <a:r>
                        <a:rPr dirty="0" sz="11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2020</a:t>
                      </a:r>
                      <a:r>
                        <a:rPr dirty="0" sz="11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for</a:t>
                      </a:r>
                      <a:r>
                        <a:rPr dirty="0" sz="11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Xfinity</a:t>
                      </a:r>
                      <a:r>
                        <a:rPr dirty="0" sz="11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&amp; </a:t>
                      </a:r>
                      <a:r>
                        <a:rPr dirty="0" sz="1100" spc="-20">
                          <a:latin typeface="Calibri"/>
                          <a:cs typeface="Calibri"/>
                        </a:rPr>
                        <a:t>Flex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Customers;</a:t>
                      </a:r>
                      <a:r>
                        <a:rPr dirty="0" sz="11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15</a:t>
                      </a:r>
                      <a:r>
                        <a:rPr dirty="0" baseline="27777" sz="1050">
                          <a:latin typeface="Calibri"/>
                          <a:cs typeface="Calibri"/>
                        </a:rPr>
                        <a:t>th</a:t>
                      </a:r>
                      <a:r>
                        <a:rPr dirty="0" baseline="27777" sz="1050" spc="127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July</a:t>
                      </a:r>
                      <a:r>
                        <a:rPr dirty="0" sz="11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2020</a:t>
                      </a:r>
                      <a:r>
                        <a:rPr dirty="0" sz="11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for</a:t>
                      </a:r>
                      <a:r>
                        <a:rPr dirty="0" sz="11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11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25">
                          <a:latin typeface="Calibri"/>
                          <a:cs typeface="Calibri"/>
                        </a:rPr>
                        <a:t>US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108585">
                    <a:lnL w="6350">
                      <a:solidFill>
                        <a:srgbClr val="4471C4"/>
                      </a:solidFill>
                      <a:prstDash val="solid"/>
                    </a:lnL>
                    <a:lnR w="3175">
                      <a:solidFill>
                        <a:srgbClr val="2E528F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</a:tr>
              <a:tr h="5149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2E528F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3175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3175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1250"/>
                        </a:spcBef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September</a:t>
                      </a:r>
                      <a:r>
                        <a:rPr dirty="0" sz="1200" spc="-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2019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158750">
                    <a:lnL w="6350">
                      <a:solidFill>
                        <a:srgbClr val="4471C4"/>
                      </a:solidFill>
                      <a:prstDash val="solid"/>
                    </a:lnL>
                    <a:lnR w="3175">
                      <a:solidFill>
                        <a:srgbClr val="2E528F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3175">
                      <a:solidFill>
                        <a:srgbClr val="2E528F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</a:tr>
              <a:tr h="5454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2E528F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3175">
                      <a:solidFill>
                        <a:srgbClr val="2E528F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3175">
                      <a:solidFill>
                        <a:srgbClr val="2E528F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36830" marR="8128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050">
                          <a:latin typeface="Calibri"/>
                          <a:cs typeface="Calibri"/>
                        </a:rPr>
                        <a:t>7</a:t>
                      </a:r>
                      <a:r>
                        <a:rPr dirty="0" baseline="23809" sz="1050">
                          <a:latin typeface="Calibri"/>
                          <a:cs typeface="Calibri"/>
                        </a:rPr>
                        <a:t>th</a:t>
                      </a:r>
                      <a:r>
                        <a:rPr dirty="0" baseline="23809" sz="1050" spc="697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September</a:t>
                      </a:r>
                      <a:r>
                        <a:rPr dirty="0" sz="1050" spc="39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2006</a:t>
                      </a:r>
                      <a:r>
                        <a:rPr dirty="0" sz="1050" spc="3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for</a:t>
                      </a:r>
                      <a:r>
                        <a:rPr dirty="0" sz="1050" spc="3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 spc="-10">
                          <a:latin typeface="Calibri"/>
                          <a:cs typeface="Calibri"/>
                        </a:rPr>
                        <a:t>Downloading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Purchased</a:t>
                      </a:r>
                      <a:r>
                        <a:rPr dirty="0" sz="1050" spc="3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Content</a:t>
                      </a:r>
                      <a:r>
                        <a:rPr dirty="0" sz="1050" spc="3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1050" spc="3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22</a:t>
                      </a:r>
                      <a:r>
                        <a:rPr dirty="0" baseline="23809" sz="1050">
                          <a:latin typeface="Calibri"/>
                          <a:cs typeface="Calibri"/>
                        </a:rPr>
                        <a:t>nd</a:t>
                      </a:r>
                      <a:r>
                        <a:rPr dirty="0" baseline="23809" sz="1050" spc="6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 spc="-10">
                          <a:latin typeface="Calibri"/>
                          <a:cs typeface="Calibri"/>
                        </a:rPr>
                        <a:t>February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2011</a:t>
                      </a:r>
                      <a:r>
                        <a:rPr dirty="0" sz="105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for</a:t>
                      </a:r>
                      <a:r>
                        <a:rPr dirty="0" sz="105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rebranding</a:t>
                      </a:r>
                      <a:r>
                        <a:rPr dirty="0" sz="105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into</a:t>
                      </a:r>
                      <a:r>
                        <a:rPr dirty="0" sz="105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an</a:t>
                      </a:r>
                      <a:r>
                        <a:rPr dirty="0" sz="105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OTT</a:t>
                      </a:r>
                      <a:r>
                        <a:rPr dirty="0" sz="105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 spc="-10">
                          <a:latin typeface="Calibri"/>
                          <a:cs typeface="Calibri"/>
                        </a:rPr>
                        <a:t>Service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6350">
                      <a:solidFill>
                        <a:srgbClr val="4471C4"/>
                      </a:solidFill>
                      <a:prstDash val="solid"/>
                    </a:lnL>
                    <a:lnR w="3175">
                      <a:solidFill>
                        <a:srgbClr val="2E528F"/>
                      </a:solidFill>
                      <a:prstDash val="solid"/>
                    </a:lnR>
                    <a:lnT w="3175">
                      <a:solidFill>
                        <a:srgbClr val="2E528F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2E528F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3175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3175">
                      <a:solidFill>
                        <a:srgbClr val="2E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1</a:t>
                      </a:r>
                      <a:r>
                        <a:rPr dirty="0" baseline="24305" sz="1200">
                          <a:latin typeface="Calibri"/>
                          <a:cs typeface="Calibri"/>
                        </a:rPr>
                        <a:t>st</a:t>
                      </a:r>
                      <a:r>
                        <a:rPr dirty="0" baseline="24305" sz="1200" spc="127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November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2019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158115">
                    <a:lnL w="6350">
                      <a:solidFill>
                        <a:srgbClr val="4471C4"/>
                      </a:solidFill>
                      <a:prstDash val="solid"/>
                    </a:lnL>
                    <a:lnR w="3175">
                      <a:solidFill>
                        <a:srgbClr val="2E528F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3175">
                      <a:solidFill>
                        <a:srgbClr val="2E528F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</a:tr>
            </a:tbl>
          </a:graphicData>
        </a:graphic>
      </p:graphicFrame>
      <p:sp>
        <p:nvSpPr>
          <p:cNvPr id="57" name="object 57" descr=""/>
          <p:cNvSpPr txBox="1"/>
          <p:nvPr/>
        </p:nvSpPr>
        <p:spPr>
          <a:xfrm>
            <a:off x="6722364" y="5961888"/>
            <a:ext cx="1506220" cy="274320"/>
          </a:xfrm>
          <a:prstGeom prst="rect">
            <a:avLst/>
          </a:prstGeom>
          <a:solidFill>
            <a:srgbClr val="E1EFD9"/>
          </a:solidFill>
        </p:spPr>
        <p:txBody>
          <a:bodyPr wrap="square" lIns="0" tIns="37465" rIns="0" bIns="0" rtlCol="0" vert="horz">
            <a:spAutoFit/>
          </a:bodyPr>
          <a:lstStyle/>
          <a:p>
            <a:pPr marL="126364">
              <a:lnSpc>
                <a:spcPct val="100000"/>
              </a:lnSpc>
              <a:spcBef>
                <a:spcPts val="295"/>
              </a:spcBef>
            </a:pPr>
            <a:r>
              <a:rPr dirty="0" sz="1200" spc="-20">
                <a:latin typeface="Calibri"/>
                <a:cs typeface="Calibri"/>
              </a:rPr>
              <a:t>Tech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Conglomerates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4960620" y="5955791"/>
            <a:ext cx="1579245" cy="274320"/>
          </a:xfrm>
          <a:prstGeom prst="rect">
            <a:avLst/>
          </a:prstGeom>
          <a:solidFill>
            <a:srgbClr val="FFF1CC"/>
          </a:solidFill>
        </p:spPr>
        <p:txBody>
          <a:bodyPr wrap="square" lIns="0" tIns="38735" rIns="0" bIns="0" rtlCol="0" vert="horz">
            <a:spAutoFit/>
          </a:bodyPr>
          <a:lstStyle/>
          <a:p>
            <a:pPr marL="106680">
              <a:lnSpc>
                <a:spcPct val="100000"/>
              </a:lnSpc>
              <a:spcBef>
                <a:spcPts val="305"/>
              </a:spcBef>
            </a:pPr>
            <a:r>
              <a:rPr dirty="0" sz="1200">
                <a:latin typeface="Calibri"/>
                <a:cs typeface="Calibri"/>
              </a:rPr>
              <a:t>Media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Conglomerates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94284" y="503936"/>
            <a:ext cx="1075055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Media</a:t>
            </a:r>
            <a:r>
              <a:rPr dirty="0" sz="1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Tech</a:t>
            </a:r>
            <a:r>
              <a:rPr dirty="0" sz="1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Conglomerates</a:t>
            </a:r>
            <a:r>
              <a:rPr dirty="0" sz="1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dirty="0" sz="1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Launching</a:t>
            </a:r>
            <a:r>
              <a:rPr dirty="0" sz="1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their</a:t>
            </a:r>
            <a:r>
              <a:rPr dirty="0" sz="1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own</a:t>
            </a:r>
            <a:r>
              <a:rPr dirty="0" sz="1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Video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 OTTs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adapt</a:t>
            </a:r>
            <a:r>
              <a:rPr dirty="0" sz="1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Changing</a:t>
            </a:r>
            <a:r>
              <a:rPr dirty="0" sz="1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Market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Hop</a:t>
            </a:r>
            <a:r>
              <a:rPr dirty="0" sz="1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onto</a:t>
            </a:r>
            <a:r>
              <a:rPr dirty="0" sz="1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Wealth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Creation</a:t>
            </a:r>
            <a:r>
              <a:rPr dirty="0" sz="1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Bandwagon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6916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74320" marR="267335" indent="-3175">
              <a:lnSpc>
                <a:spcPct val="100000"/>
              </a:lnSpc>
              <a:spcBef>
                <a:spcPts val="240"/>
              </a:spcBef>
            </a:pP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70276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69875" marR="268605" indent="25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 Overview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69719" y="6303264"/>
            <a:ext cx="1231900" cy="55499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0480" rIns="0" bIns="0" rtlCol="0" vert="horz">
            <a:spAutoFit/>
          </a:bodyPr>
          <a:lstStyle/>
          <a:p>
            <a:pPr marL="309245" marR="302260" indent="-5080">
              <a:lnSpc>
                <a:spcPct val="100000"/>
              </a:lnSpc>
              <a:spcBef>
                <a:spcPts val="240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Industry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370832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521334" marR="294005" indent="-224154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771388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945" marR="292100" indent="-279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7194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53365" marR="207645" indent="-4318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 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5725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14960" marR="210185" indent="-100965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 Solution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9822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146050" rIns="0" bIns="0" rtlCol="0" vert="horz">
            <a:spAutoFit/>
          </a:bodyPr>
          <a:lstStyle/>
          <a:p>
            <a:pPr marL="206375">
              <a:lnSpc>
                <a:spcPct val="100000"/>
              </a:lnSpc>
              <a:spcBef>
                <a:spcPts val="115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1551919" y="642670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1"/>
                </a:lnTo>
                <a:lnTo>
                  <a:pt x="640079" y="294131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34213" y="7442"/>
            <a:ext cx="7528559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C</a:t>
            </a:r>
            <a:r>
              <a:rPr dirty="0" u="sng" spc="-10">
                <a:uFill>
                  <a:solidFill>
                    <a:srgbClr val="FFFFFF"/>
                  </a:solidFill>
                </a:uFill>
              </a:rPr>
              <a:t>ontent</a:t>
            </a:r>
            <a:r>
              <a:rPr dirty="0" u="sng" spc="-50"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u="sng">
                <a:uFill>
                  <a:solidFill>
                    <a:srgbClr val="FFFFFF"/>
                  </a:solidFill>
                </a:uFill>
              </a:rPr>
              <a:t>is</a:t>
            </a:r>
            <a:r>
              <a:rPr dirty="0" u="sng" spc="-50"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u="sng">
                <a:uFill>
                  <a:solidFill>
                    <a:srgbClr val="FFFFFF"/>
                  </a:solidFill>
                </a:uFill>
              </a:rPr>
              <a:t>King</a:t>
            </a:r>
            <a:r>
              <a:rPr dirty="0" u="sng" spc="-50"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u="sng">
                <a:uFill>
                  <a:solidFill>
                    <a:srgbClr val="FFFFFF"/>
                  </a:solidFill>
                </a:uFill>
              </a:rPr>
              <a:t>–</a:t>
            </a:r>
            <a:r>
              <a:rPr dirty="0" u="sng" spc="-35"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u="sng" spc="-10">
                <a:uFill>
                  <a:solidFill>
                    <a:srgbClr val="FFFFFF"/>
                  </a:solidFill>
                </a:uFill>
              </a:rPr>
              <a:t>Content</a:t>
            </a:r>
            <a:r>
              <a:rPr dirty="0" u="sng" spc="-50"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u="sng">
                <a:uFill>
                  <a:solidFill>
                    <a:srgbClr val="FFFFFF"/>
                  </a:solidFill>
                </a:uFill>
              </a:rPr>
              <a:t>is</a:t>
            </a:r>
            <a:r>
              <a:rPr dirty="0" u="sng" spc="-40"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u="sng">
                <a:uFill>
                  <a:solidFill>
                    <a:srgbClr val="FFFFFF"/>
                  </a:solidFill>
                </a:uFill>
              </a:rPr>
              <a:t>the</a:t>
            </a:r>
            <a:r>
              <a:rPr dirty="0" u="sng" spc="-55"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u="sng" spc="-10">
                <a:uFill>
                  <a:solidFill>
                    <a:srgbClr val="FFFFFF"/>
                  </a:solidFill>
                </a:uFill>
              </a:rPr>
              <a:t>Valuable</a:t>
            </a:r>
            <a:r>
              <a:rPr dirty="0" u="sng" spc="-55"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u="sng" spc="-10">
                <a:uFill>
                  <a:solidFill>
                    <a:srgbClr val="FFFFFF"/>
                  </a:solidFill>
                </a:uFill>
              </a:rPr>
              <a:t>Commodit</a:t>
            </a:r>
            <a:r>
              <a:rPr dirty="0" spc="-10"/>
              <a:t>y</a:t>
            </a:r>
          </a:p>
        </p:txBody>
      </p:sp>
      <p:grpSp>
        <p:nvGrpSpPr>
          <p:cNvPr id="13" name="object 13" descr=""/>
          <p:cNvGrpSpPr/>
          <p:nvPr/>
        </p:nvGrpSpPr>
        <p:grpSpPr>
          <a:xfrm>
            <a:off x="462152" y="1612772"/>
            <a:ext cx="4231640" cy="807085"/>
            <a:chOff x="462152" y="1612772"/>
            <a:chExt cx="4231640" cy="807085"/>
          </a:xfrm>
        </p:grpSpPr>
        <p:sp>
          <p:nvSpPr>
            <p:cNvPr id="14" name="object 14" descr=""/>
            <p:cNvSpPr/>
            <p:nvPr/>
          </p:nvSpPr>
          <p:spPr>
            <a:xfrm>
              <a:off x="471677" y="1622297"/>
              <a:ext cx="4212590" cy="788035"/>
            </a:xfrm>
            <a:custGeom>
              <a:avLst/>
              <a:gdLst/>
              <a:ahLst/>
              <a:cxnLst/>
              <a:rect l="l" t="t" r="r" b="b"/>
              <a:pathLst>
                <a:path w="4212590" h="788035">
                  <a:moveTo>
                    <a:pt x="4212336" y="0"/>
                  </a:moveTo>
                  <a:lnTo>
                    <a:pt x="0" y="0"/>
                  </a:lnTo>
                  <a:lnTo>
                    <a:pt x="0" y="787908"/>
                  </a:lnTo>
                  <a:lnTo>
                    <a:pt x="4212336" y="787908"/>
                  </a:lnTo>
                  <a:lnTo>
                    <a:pt x="4212336" y="0"/>
                  </a:lnTo>
                  <a:close/>
                </a:path>
              </a:pathLst>
            </a:custGeom>
            <a:solidFill>
              <a:srgbClr val="008F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71677" y="1622297"/>
              <a:ext cx="4212590" cy="788035"/>
            </a:xfrm>
            <a:custGeom>
              <a:avLst/>
              <a:gdLst/>
              <a:ahLst/>
              <a:cxnLst/>
              <a:rect l="l" t="t" r="r" b="b"/>
              <a:pathLst>
                <a:path w="4212590" h="788035">
                  <a:moveTo>
                    <a:pt x="0" y="787908"/>
                  </a:moveTo>
                  <a:lnTo>
                    <a:pt x="4212336" y="787908"/>
                  </a:lnTo>
                  <a:lnTo>
                    <a:pt x="4212336" y="0"/>
                  </a:lnTo>
                  <a:lnTo>
                    <a:pt x="0" y="0"/>
                  </a:lnTo>
                  <a:lnTo>
                    <a:pt x="0" y="787908"/>
                  </a:lnTo>
                  <a:close/>
                </a:path>
              </a:pathLst>
            </a:custGeom>
            <a:ln w="19050">
              <a:solidFill>
                <a:srgbClr val="96B9FF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549960" y="1671320"/>
            <a:ext cx="4053840" cy="666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“Netflix</a:t>
            </a:r>
            <a:r>
              <a:rPr dirty="0" sz="1400" spc="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dirty="0" sz="1400" spc="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lose</a:t>
            </a:r>
            <a:r>
              <a:rPr dirty="0" sz="1400" spc="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dirty="0" sz="1400" spc="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400" spc="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dirty="0" sz="1400" spc="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most</a:t>
            </a:r>
            <a:r>
              <a:rPr dirty="0" sz="1400" spc="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streamed</a:t>
            </a:r>
            <a:r>
              <a:rPr dirty="0" sz="1400" spc="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shows,</a:t>
            </a:r>
            <a:r>
              <a:rPr dirty="0" sz="1400" spc="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“The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Office”</a:t>
            </a:r>
            <a:r>
              <a:rPr dirty="0" sz="1400" spc="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400" spc="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NBC</a:t>
            </a:r>
            <a:r>
              <a:rPr dirty="0" sz="1400" spc="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400" spc="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dirty="0" sz="1400" spc="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dirty="0" sz="1400" spc="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Streaming</a:t>
            </a:r>
            <a:r>
              <a:rPr dirty="0" sz="1400" spc="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r>
              <a:rPr dirty="0" sz="1400" spc="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Peacock.”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dirty="0" sz="1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Verge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462152" y="3052952"/>
            <a:ext cx="4231640" cy="1119505"/>
            <a:chOff x="462152" y="3052952"/>
            <a:chExt cx="4231640" cy="1119505"/>
          </a:xfrm>
        </p:grpSpPr>
        <p:sp>
          <p:nvSpPr>
            <p:cNvPr id="18" name="object 18" descr=""/>
            <p:cNvSpPr/>
            <p:nvPr/>
          </p:nvSpPr>
          <p:spPr>
            <a:xfrm>
              <a:off x="471677" y="3062477"/>
              <a:ext cx="4212590" cy="1100455"/>
            </a:xfrm>
            <a:custGeom>
              <a:avLst/>
              <a:gdLst/>
              <a:ahLst/>
              <a:cxnLst/>
              <a:rect l="l" t="t" r="r" b="b"/>
              <a:pathLst>
                <a:path w="4212590" h="1100454">
                  <a:moveTo>
                    <a:pt x="4212336" y="0"/>
                  </a:moveTo>
                  <a:lnTo>
                    <a:pt x="0" y="0"/>
                  </a:lnTo>
                  <a:lnTo>
                    <a:pt x="0" y="1100328"/>
                  </a:lnTo>
                  <a:lnTo>
                    <a:pt x="4212336" y="1100328"/>
                  </a:lnTo>
                  <a:lnTo>
                    <a:pt x="4212336" y="0"/>
                  </a:lnTo>
                  <a:close/>
                </a:path>
              </a:pathLst>
            </a:custGeom>
            <a:solidFill>
              <a:srgbClr val="1F38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471677" y="3062477"/>
              <a:ext cx="4212590" cy="1100455"/>
            </a:xfrm>
            <a:custGeom>
              <a:avLst/>
              <a:gdLst/>
              <a:ahLst/>
              <a:cxnLst/>
              <a:rect l="l" t="t" r="r" b="b"/>
              <a:pathLst>
                <a:path w="4212590" h="1100454">
                  <a:moveTo>
                    <a:pt x="0" y="1100328"/>
                  </a:moveTo>
                  <a:lnTo>
                    <a:pt x="4212336" y="1100328"/>
                  </a:lnTo>
                  <a:lnTo>
                    <a:pt x="4212336" y="0"/>
                  </a:lnTo>
                  <a:lnTo>
                    <a:pt x="0" y="0"/>
                  </a:lnTo>
                  <a:lnTo>
                    <a:pt x="0" y="1100328"/>
                  </a:lnTo>
                  <a:close/>
                </a:path>
              </a:pathLst>
            </a:custGeom>
            <a:ln w="19050">
              <a:solidFill>
                <a:srgbClr val="96B9FF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549960" y="3054476"/>
            <a:ext cx="4054475" cy="1093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“Disney</a:t>
            </a:r>
            <a:r>
              <a:rPr dirty="0" sz="1400" spc="2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dirty="0" sz="1400" spc="2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dirty="0" sz="14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dirty="0" sz="1400" spc="2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renewing</a:t>
            </a:r>
            <a:r>
              <a:rPr dirty="0" sz="1400" spc="2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dirty="0" sz="1400" spc="2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  <a:r>
              <a:rPr dirty="0" sz="1400" spc="2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contract</a:t>
            </a:r>
            <a:r>
              <a:rPr dirty="0" sz="1400" spc="2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Netflix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gave</a:t>
            </a:r>
            <a:r>
              <a:rPr dirty="0" sz="1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streaming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Disney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movies</a:t>
            </a:r>
            <a:r>
              <a:rPr dirty="0" sz="1400" spc="10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including</a:t>
            </a:r>
            <a:r>
              <a:rPr dirty="0" sz="1400" spc="10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“Pirates</a:t>
            </a:r>
            <a:r>
              <a:rPr dirty="0" sz="1400" spc="10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400" spc="11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400" spc="10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Caribbean,”</a:t>
            </a:r>
            <a:r>
              <a:rPr dirty="0" sz="1400" spc="114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“The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Incredibles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2,”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 “Thor,”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several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“Star</a:t>
            </a:r>
            <a:r>
              <a:rPr dirty="0" sz="1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Wars”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films.”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Calibri"/>
                <a:cs typeface="Calibri"/>
              </a:rPr>
              <a:t>–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USC</a:t>
            </a:r>
            <a:r>
              <a:rPr dirty="0" sz="1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Annenberg</a:t>
            </a:r>
            <a:r>
              <a:rPr dirty="0" sz="1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Media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462152" y="4776596"/>
            <a:ext cx="4231640" cy="842010"/>
            <a:chOff x="462152" y="4776596"/>
            <a:chExt cx="4231640" cy="842010"/>
          </a:xfrm>
        </p:grpSpPr>
        <p:sp>
          <p:nvSpPr>
            <p:cNvPr id="22" name="object 22" descr=""/>
            <p:cNvSpPr/>
            <p:nvPr/>
          </p:nvSpPr>
          <p:spPr>
            <a:xfrm>
              <a:off x="471677" y="4786121"/>
              <a:ext cx="4212590" cy="822960"/>
            </a:xfrm>
            <a:custGeom>
              <a:avLst/>
              <a:gdLst/>
              <a:ahLst/>
              <a:cxnLst/>
              <a:rect l="l" t="t" r="r" b="b"/>
              <a:pathLst>
                <a:path w="4212590" h="822960">
                  <a:moveTo>
                    <a:pt x="4212336" y="0"/>
                  </a:moveTo>
                  <a:lnTo>
                    <a:pt x="0" y="0"/>
                  </a:lnTo>
                  <a:lnTo>
                    <a:pt x="0" y="822959"/>
                  </a:lnTo>
                  <a:lnTo>
                    <a:pt x="4212336" y="822959"/>
                  </a:lnTo>
                  <a:lnTo>
                    <a:pt x="42123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471677" y="4786121"/>
              <a:ext cx="4212590" cy="822960"/>
            </a:xfrm>
            <a:custGeom>
              <a:avLst/>
              <a:gdLst/>
              <a:ahLst/>
              <a:cxnLst/>
              <a:rect l="l" t="t" r="r" b="b"/>
              <a:pathLst>
                <a:path w="4212590" h="822960">
                  <a:moveTo>
                    <a:pt x="0" y="822959"/>
                  </a:moveTo>
                  <a:lnTo>
                    <a:pt x="4212336" y="822959"/>
                  </a:lnTo>
                  <a:lnTo>
                    <a:pt x="4212336" y="0"/>
                  </a:lnTo>
                  <a:lnTo>
                    <a:pt x="0" y="0"/>
                  </a:lnTo>
                  <a:lnTo>
                    <a:pt x="0" y="822959"/>
                  </a:lnTo>
                  <a:close/>
                </a:path>
              </a:pathLst>
            </a:custGeom>
            <a:ln w="19050">
              <a:solidFill>
                <a:srgbClr val="96B9FF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549960" y="4852796"/>
            <a:ext cx="4051935" cy="666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“FRIENDS</a:t>
            </a:r>
            <a:r>
              <a:rPr dirty="0" sz="1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won’t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available on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Netflix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starting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2020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as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dirty="0" sz="140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dirty="0" sz="140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dirty="0" sz="140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available</a:t>
            </a:r>
            <a:r>
              <a:rPr dirty="0" sz="140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1400" spc="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WarnerMedia</a:t>
            </a:r>
            <a:r>
              <a:rPr dirty="0" sz="1400" spc="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(AT&amp;T)’s</a:t>
            </a:r>
            <a:r>
              <a:rPr dirty="0" sz="140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streaming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r>
              <a:rPr dirty="0" sz="1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HBO</a:t>
            </a:r>
            <a:r>
              <a:rPr dirty="0" sz="1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r>
              <a:rPr dirty="0" sz="1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1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dirty="0" sz="1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2020”</a:t>
            </a: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dirty="0" sz="1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CNBC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5" name="object 25" descr=""/>
          <p:cNvSpPr/>
          <p:nvPr/>
        </p:nvSpPr>
        <p:spPr>
          <a:xfrm>
            <a:off x="4789170" y="898397"/>
            <a:ext cx="0" cy="5338445"/>
          </a:xfrm>
          <a:custGeom>
            <a:avLst/>
            <a:gdLst/>
            <a:ahLst/>
            <a:cxnLst/>
            <a:rect l="l" t="t" r="r" b="b"/>
            <a:pathLst>
              <a:path w="0" h="5338445">
                <a:moveTo>
                  <a:pt x="0" y="0"/>
                </a:moveTo>
                <a:lnTo>
                  <a:pt x="0" y="5338419"/>
                </a:lnTo>
              </a:path>
            </a:pathLst>
          </a:custGeom>
          <a:ln w="28575">
            <a:solidFill>
              <a:srgbClr val="4471C4"/>
            </a:solidFill>
            <a:prstDash val="sysDashDot"/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 txBox="1"/>
          <p:nvPr/>
        </p:nvSpPr>
        <p:spPr>
          <a:xfrm>
            <a:off x="78739" y="503936"/>
            <a:ext cx="11943715" cy="86614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Media</a:t>
            </a: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Conglomerates</a:t>
            </a:r>
            <a:r>
              <a:rPr dirty="0" sz="1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launching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their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own</a:t>
            </a:r>
            <a:r>
              <a:rPr dirty="0" sz="1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Video</a:t>
            </a: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35">
                <a:solidFill>
                  <a:srgbClr val="FFFFFF"/>
                </a:solidFill>
                <a:latin typeface="Calibri"/>
                <a:cs typeface="Calibri"/>
              </a:rPr>
              <a:t>OTTs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lead</a:t>
            </a:r>
            <a:r>
              <a:rPr dirty="0" sz="1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Content</a:t>
            </a:r>
            <a:r>
              <a:rPr dirty="0" sz="1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Wars</a:t>
            </a:r>
            <a:r>
              <a:rPr dirty="0" sz="1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Exclusivity</a:t>
            </a:r>
            <a:endParaRPr sz="1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330"/>
              </a:spcBef>
              <a:tabLst>
                <a:tab pos="4906645" algn="l"/>
              </a:tabLst>
            </a:pPr>
            <a:r>
              <a:rPr dirty="0" u="sng" sz="15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Media</a:t>
            </a:r>
            <a:r>
              <a:rPr dirty="0" u="sng" sz="1500" spc="2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5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Conglomerates</a:t>
            </a:r>
            <a:r>
              <a:rPr dirty="0" u="sng" sz="1500" spc="2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5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pose</a:t>
            </a:r>
            <a:r>
              <a:rPr dirty="0" u="sng" sz="1500" spc="2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5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a</a:t>
            </a:r>
            <a:r>
              <a:rPr dirty="0" u="sng" sz="1500" spc="2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5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Threat</a:t>
            </a:r>
            <a:r>
              <a:rPr dirty="0" u="sng" sz="1500" spc="3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5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to</a:t>
            </a:r>
            <a:r>
              <a:rPr dirty="0" u="sng" sz="1500" spc="1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5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Streamers</a:t>
            </a:r>
            <a:r>
              <a:rPr dirty="0" u="sng" sz="1500" spc="2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5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such</a:t>
            </a:r>
            <a:r>
              <a:rPr dirty="0" u="sng" sz="1500" spc="3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500" spc="-2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as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u="sng" sz="15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Media</a:t>
            </a:r>
            <a:r>
              <a:rPr dirty="0" u="sng" sz="1500" spc="-2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5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Houses</a:t>
            </a:r>
            <a:r>
              <a:rPr dirty="0" u="sng" sz="1500" spc="-2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5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have</a:t>
            </a:r>
            <a:r>
              <a:rPr dirty="0" u="sng" sz="1500" spc="-2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5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a</a:t>
            </a:r>
            <a:r>
              <a:rPr dirty="0" u="sng" sz="1500" spc="-3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5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Large</a:t>
            </a:r>
            <a:r>
              <a:rPr dirty="0" u="sng" sz="1500" spc="-4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5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Scale</a:t>
            </a:r>
            <a:r>
              <a:rPr dirty="0" u="sng" sz="1500" spc="-2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5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of</a:t>
            </a:r>
            <a:r>
              <a:rPr dirty="0" u="sng" sz="1500" spc="-2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5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Operations</a:t>
            </a:r>
            <a:r>
              <a:rPr dirty="0" u="sng" sz="1500" spc="-4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5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as</a:t>
            </a:r>
            <a:r>
              <a:rPr dirty="0" u="sng" sz="1500" spc="-2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5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they</a:t>
            </a:r>
            <a:r>
              <a:rPr dirty="0" u="sng" sz="1500" spc="-2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5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own</a:t>
            </a:r>
            <a:r>
              <a:rPr dirty="0" u="sng" sz="1500" spc="-2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5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Gigantic</a:t>
            </a:r>
            <a:r>
              <a:rPr dirty="0" u="sng" sz="1500" spc="-4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5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Amounts</a:t>
            </a:r>
            <a:r>
              <a:rPr dirty="0" u="sng" sz="1500" spc="-4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5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of</a:t>
            </a:r>
            <a:r>
              <a:rPr dirty="0" u="sng" sz="1500" spc="-3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5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Content…</a:t>
            </a:r>
            <a:r>
              <a:rPr dirty="0" sz="1500" spc="-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u="sng" sz="15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Netflix</a:t>
            </a:r>
            <a:r>
              <a:rPr dirty="0" u="sng" sz="1500" spc="-2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5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and</a:t>
            </a:r>
            <a:r>
              <a:rPr dirty="0" u="sng" sz="1500" spc="-3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5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Prime</a:t>
            </a:r>
            <a:r>
              <a:rPr dirty="0" u="sng" sz="1500" spc="-2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5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Video…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208279" y="5937910"/>
            <a:ext cx="429641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 i="1">
                <a:latin typeface="Calibri"/>
                <a:cs typeface="Calibri"/>
              </a:rPr>
              <a:t>Note:</a:t>
            </a:r>
            <a:r>
              <a:rPr dirty="0" sz="1100" spc="-20" i="1">
                <a:latin typeface="Calibri"/>
                <a:cs typeface="Calibri"/>
              </a:rPr>
              <a:t> </a:t>
            </a:r>
            <a:r>
              <a:rPr dirty="0" sz="1100" i="1">
                <a:latin typeface="Calibri"/>
                <a:cs typeface="Calibri"/>
              </a:rPr>
              <a:t>Map</a:t>
            </a:r>
            <a:r>
              <a:rPr dirty="0" sz="1100" spc="-20" i="1">
                <a:latin typeface="Calibri"/>
                <a:cs typeface="Calibri"/>
              </a:rPr>
              <a:t> </a:t>
            </a:r>
            <a:r>
              <a:rPr dirty="0" sz="1100" i="1">
                <a:latin typeface="Calibri"/>
                <a:cs typeface="Calibri"/>
              </a:rPr>
              <a:t>of</a:t>
            </a:r>
            <a:r>
              <a:rPr dirty="0" sz="1100" spc="-10" i="1">
                <a:latin typeface="Calibri"/>
                <a:cs typeface="Calibri"/>
              </a:rPr>
              <a:t> </a:t>
            </a:r>
            <a:r>
              <a:rPr dirty="0" sz="1100" i="1">
                <a:latin typeface="Calibri"/>
                <a:cs typeface="Calibri"/>
              </a:rPr>
              <a:t>Disney</a:t>
            </a:r>
            <a:r>
              <a:rPr dirty="0" sz="1100" spc="-45" i="1">
                <a:latin typeface="Calibri"/>
                <a:cs typeface="Calibri"/>
              </a:rPr>
              <a:t> </a:t>
            </a:r>
            <a:r>
              <a:rPr dirty="0" sz="1100" i="1">
                <a:latin typeface="Calibri"/>
                <a:cs typeface="Calibri"/>
              </a:rPr>
              <a:t>is</a:t>
            </a:r>
            <a:r>
              <a:rPr dirty="0" sz="1100" spc="-20" i="1">
                <a:latin typeface="Calibri"/>
                <a:cs typeface="Calibri"/>
              </a:rPr>
              <a:t> </a:t>
            </a:r>
            <a:r>
              <a:rPr dirty="0" sz="1100" i="1">
                <a:latin typeface="Calibri"/>
                <a:cs typeface="Calibri"/>
              </a:rPr>
              <a:t>not</a:t>
            </a:r>
            <a:r>
              <a:rPr dirty="0" sz="1100" spc="-15" i="1">
                <a:latin typeface="Calibri"/>
                <a:cs typeface="Calibri"/>
              </a:rPr>
              <a:t> </a:t>
            </a:r>
            <a:r>
              <a:rPr dirty="0" sz="1100" i="1">
                <a:latin typeface="Calibri"/>
                <a:cs typeface="Calibri"/>
              </a:rPr>
              <a:t>Exhaustive</a:t>
            </a:r>
            <a:r>
              <a:rPr dirty="0" sz="1100" spc="-45" i="1">
                <a:latin typeface="Calibri"/>
                <a:cs typeface="Calibri"/>
              </a:rPr>
              <a:t> </a:t>
            </a:r>
            <a:r>
              <a:rPr dirty="0" sz="1100" i="1">
                <a:latin typeface="Calibri"/>
                <a:cs typeface="Calibri"/>
              </a:rPr>
              <a:t>and</a:t>
            </a:r>
            <a:r>
              <a:rPr dirty="0" sz="1100" spc="-20" i="1">
                <a:latin typeface="Calibri"/>
                <a:cs typeface="Calibri"/>
              </a:rPr>
              <a:t> </a:t>
            </a:r>
            <a:r>
              <a:rPr dirty="0" sz="1100" i="1">
                <a:latin typeface="Calibri"/>
                <a:cs typeface="Calibri"/>
              </a:rPr>
              <a:t>only</a:t>
            </a:r>
            <a:r>
              <a:rPr dirty="0" sz="1100" spc="-25" i="1">
                <a:latin typeface="Calibri"/>
                <a:cs typeface="Calibri"/>
              </a:rPr>
              <a:t> </a:t>
            </a:r>
            <a:r>
              <a:rPr dirty="0" sz="1100" i="1">
                <a:latin typeface="Calibri"/>
                <a:cs typeface="Calibri"/>
              </a:rPr>
              <a:t>covers</a:t>
            </a:r>
            <a:r>
              <a:rPr dirty="0" sz="1100" spc="-15" i="1">
                <a:latin typeface="Calibri"/>
                <a:cs typeface="Calibri"/>
              </a:rPr>
              <a:t> </a:t>
            </a:r>
            <a:r>
              <a:rPr dirty="0" sz="1100" i="1">
                <a:latin typeface="Calibri"/>
                <a:cs typeface="Calibri"/>
              </a:rPr>
              <a:t>major</a:t>
            </a:r>
            <a:r>
              <a:rPr dirty="0" sz="1100" spc="-30" i="1">
                <a:latin typeface="Calibri"/>
                <a:cs typeface="Calibri"/>
              </a:rPr>
              <a:t> </a:t>
            </a:r>
            <a:r>
              <a:rPr dirty="0" sz="1100" i="1">
                <a:latin typeface="Calibri"/>
                <a:cs typeface="Calibri"/>
              </a:rPr>
              <a:t>Content</a:t>
            </a:r>
            <a:r>
              <a:rPr dirty="0" sz="1100" spc="-25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Assets </a:t>
            </a:r>
            <a:r>
              <a:rPr dirty="0" sz="1100" i="1">
                <a:latin typeface="Calibri"/>
                <a:cs typeface="Calibri"/>
              </a:rPr>
              <a:t>that</a:t>
            </a:r>
            <a:r>
              <a:rPr dirty="0" sz="1100" spc="-25" i="1">
                <a:latin typeface="Calibri"/>
                <a:cs typeface="Calibri"/>
              </a:rPr>
              <a:t> </a:t>
            </a:r>
            <a:r>
              <a:rPr dirty="0" sz="1100" i="1">
                <a:latin typeface="Calibri"/>
                <a:cs typeface="Calibri"/>
              </a:rPr>
              <a:t>may</a:t>
            </a:r>
            <a:r>
              <a:rPr dirty="0" sz="1100" spc="-20" i="1">
                <a:latin typeface="Calibri"/>
                <a:cs typeface="Calibri"/>
              </a:rPr>
              <a:t> </a:t>
            </a:r>
            <a:r>
              <a:rPr dirty="0" sz="1100" i="1">
                <a:latin typeface="Calibri"/>
                <a:cs typeface="Calibri"/>
              </a:rPr>
              <a:t>be</a:t>
            </a:r>
            <a:r>
              <a:rPr dirty="0" sz="1100" spc="-5" i="1">
                <a:latin typeface="Calibri"/>
                <a:cs typeface="Calibri"/>
              </a:rPr>
              <a:t> </a:t>
            </a:r>
            <a:r>
              <a:rPr dirty="0" sz="1100" i="1">
                <a:latin typeface="Calibri"/>
                <a:cs typeface="Calibri"/>
              </a:rPr>
              <a:t>jointly</a:t>
            </a:r>
            <a:r>
              <a:rPr dirty="0" sz="1100" spc="-30" i="1">
                <a:latin typeface="Calibri"/>
                <a:cs typeface="Calibri"/>
              </a:rPr>
              <a:t> </a:t>
            </a:r>
            <a:r>
              <a:rPr dirty="0" sz="1100" i="1">
                <a:latin typeface="Calibri"/>
                <a:cs typeface="Calibri"/>
              </a:rPr>
              <a:t>or</a:t>
            </a:r>
            <a:r>
              <a:rPr dirty="0" sz="1100" spc="-15" i="1">
                <a:latin typeface="Calibri"/>
                <a:cs typeface="Calibri"/>
              </a:rPr>
              <a:t> </a:t>
            </a:r>
            <a:r>
              <a:rPr dirty="0" sz="1100" i="1">
                <a:latin typeface="Calibri"/>
                <a:cs typeface="Calibri"/>
              </a:rPr>
              <a:t>wholly</a:t>
            </a:r>
            <a:r>
              <a:rPr dirty="0" sz="1100" spc="-30" i="1">
                <a:latin typeface="Calibri"/>
                <a:cs typeface="Calibri"/>
              </a:rPr>
              <a:t> </a:t>
            </a:r>
            <a:r>
              <a:rPr dirty="0" sz="1100" spc="-10" i="1">
                <a:latin typeface="Calibri"/>
                <a:cs typeface="Calibri"/>
              </a:rPr>
              <a:t>owned.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9273556" y="1365503"/>
            <a:ext cx="2758440" cy="1037590"/>
            <a:chOff x="9273556" y="1365503"/>
            <a:chExt cx="2758440" cy="1037590"/>
          </a:xfrm>
        </p:grpSpPr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73556" y="1406723"/>
              <a:ext cx="839707" cy="29253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27760" y="1365503"/>
              <a:ext cx="1904219" cy="103707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87673" y="1853183"/>
              <a:ext cx="664046" cy="528827"/>
            </a:xfrm>
            <a:prstGeom prst="rect">
              <a:avLst/>
            </a:prstGeom>
          </p:spPr>
        </p:pic>
      </p:grpSp>
      <p:pic>
        <p:nvPicPr>
          <p:cNvPr id="32" name="object 3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30140" y="1386839"/>
            <a:ext cx="495300" cy="448055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99276" y="2484120"/>
            <a:ext cx="545592" cy="374903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092695" y="2456688"/>
            <a:ext cx="461772" cy="548639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299447" y="3470147"/>
            <a:ext cx="552738" cy="556014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320783" y="2510027"/>
            <a:ext cx="611124" cy="486156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144189" y="2534993"/>
            <a:ext cx="728951" cy="381361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971288" y="3204972"/>
            <a:ext cx="675132" cy="374848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203042" y="3769124"/>
            <a:ext cx="681049" cy="170170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525000" y="3249167"/>
            <a:ext cx="1132331" cy="161544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317480" y="3515882"/>
            <a:ext cx="478535" cy="472425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503164" y="1406867"/>
            <a:ext cx="455675" cy="391236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203947" y="1953767"/>
            <a:ext cx="419100" cy="419100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399276" y="2023872"/>
            <a:ext cx="608076" cy="313943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998775" y="2536161"/>
            <a:ext cx="476890" cy="322674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615940" y="2488692"/>
            <a:ext cx="601979" cy="408431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1554968" y="2488692"/>
            <a:ext cx="449579" cy="473963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020055" y="2083862"/>
            <a:ext cx="1218438" cy="202553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1397995" y="3204972"/>
            <a:ext cx="381000" cy="434339"/>
          </a:xfrm>
          <a:prstGeom prst="rect">
            <a:avLst/>
          </a:prstGeom>
        </p:spPr>
      </p:pic>
      <p:grpSp>
        <p:nvGrpSpPr>
          <p:cNvPr id="50" name="object 50" descr=""/>
          <p:cNvGrpSpPr/>
          <p:nvPr/>
        </p:nvGrpSpPr>
        <p:grpSpPr>
          <a:xfrm>
            <a:off x="6036564" y="1389888"/>
            <a:ext cx="1681480" cy="478790"/>
            <a:chOff x="6036564" y="1389888"/>
            <a:chExt cx="1681480" cy="478790"/>
          </a:xfrm>
        </p:grpSpPr>
        <p:pic>
          <p:nvPicPr>
            <p:cNvPr id="51" name="object 5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176565" y="1399032"/>
              <a:ext cx="540958" cy="469391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036564" y="1389888"/>
              <a:ext cx="1144524" cy="434339"/>
            </a:xfrm>
            <a:prstGeom prst="rect">
              <a:avLst/>
            </a:prstGeom>
          </p:spPr>
        </p:pic>
      </p:grpSp>
      <p:grpSp>
        <p:nvGrpSpPr>
          <p:cNvPr id="53" name="object 53" descr=""/>
          <p:cNvGrpSpPr/>
          <p:nvPr/>
        </p:nvGrpSpPr>
        <p:grpSpPr>
          <a:xfrm>
            <a:off x="5018532" y="3224783"/>
            <a:ext cx="2702560" cy="763905"/>
            <a:chOff x="5018532" y="3224783"/>
            <a:chExt cx="2702560" cy="763905"/>
          </a:xfrm>
        </p:grpSpPr>
        <p:pic>
          <p:nvPicPr>
            <p:cNvPr id="54" name="object 5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998464" y="3617975"/>
              <a:ext cx="947928" cy="370331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014972" y="3224783"/>
              <a:ext cx="705612" cy="490727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416040" y="3270503"/>
              <a:ext cx="559308" cy="316991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727192" y="3292826"/>
              <a:ext cx="688848" cy="262701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018532" y="3659123"/>
              <a:ext cx="874776" cy="30480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033272" y="3821352"/>
              <a:ext cx="563867" cy="134391"/>
            </a:xfrm>
            <a:prstGeom prst="rect">
              <a:avLst/>
            </a:prstGeom>
          </p:spPr>
        </p:pic>
      </p:grpSp>
      <p:pic>
        <p:nvPicPr>
          <p:cNvPr id="60" name="object 60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5018532" y="2446020"/>
            <a:ext cx="484632" cy="483108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7832964" y="1926335"/>
            <a:ext cx="685450" cy="638224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8179030" y="2894436"/>
            <a:ext cx="683029" cy="271432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8574023" y="1990702"/>
            <a:ext cx="490761" cy="639721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8199436" y="3299459"/>
            <a:ext cx="656550" cy="313944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8043819" y="3745195"/>
            <a:ext cx="936966" cy="166229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6148278" y="5146040"/>
            <a:ext cx="1046262" cy="376258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8682228" y="5576315"/>
            <a:ext cx="443483" cy="464819"/>
          </a:xfrm>
          <a:prstGeom prst="rect">
            <a:avLst/>
          </a:prstGeom>
        </p:spPr>
      </p:pic>
      <p:grpSp>
        <p:nvGrpSpPr>
          <p:cNvPr id="68" name="object 68" descr=""/>
          <p:cNvGrpSpPr/>
          <p:nvPr/>
        </p:nvGrpSpPr>
        <p:grpSpPr>
          <a:xfrm>
            <a:off x="9873995" y="5053584"/>
            <a:ext cx="2139950" cy="972819"/>
            <a:chOff x="9873995" y="5053584"/>
            <a:chExt cx="2139950" cy="972819"/>
          </a:xfrm>
        </p:grpSpPr>
        <p:pic>
          <p:nvPicPr>
            <p:cNvPr id="69" name="object 6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873995" y="5053584"/>
              <a:ext cx="804672" cy="544067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554967" y="5567172"/>
              <a:ext cx="458724" cy="458723"/>
            </a:xfrm>
            <a:prstGeom prst="rect">
              <a:avLst/>
            </a:prstGeom>
          </p:spPr>
        </p:pic>
      </p:grpSp>
      <p:pic>
        <p:nvPicPr>
          <p:cNvPr id="71" name="object 71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0744200" y="5699759"/>
            <a:ext cx="749807" cy="307847"/>
          </a:xfrm>
          <a:prstGeom prst="rect">
            <a:avLst/>
          </a:prstGeom>
        </p:spPr>
      </p:pic>
      <p:grpSp>
        <p:nvGrpSpPr>
          <p:cNvPr id="72" name="object 72" descr=""/>
          <p:cNvGrpSpPr/>
          <p:nvPr/>
        </p:nvGrpSpPr>
        <p:grpSpPr>
          <a:xfrm>
            <a:off x="9189719" y="5673852"/>
            <a:ext cx="1485900" cy="326390"/>
            <a:chOff x="9189719" y="5673852"/>
            <a:chExt cx="1485900" cy="326390"/>
          </a:xfrm>
        </p:grpSpPr>
        <p:pic>
          <p:nvPicPr>
            <p:cNvPr id="73" name="object 73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0026395" y="5699760"/>
              <a:ext cx="649224" cy="300228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189719" y="5673852"/>
              <a:ext cx="827531" cy="307847"/>
            </a:xfrm>
            <a:prstGeom prst="rect">
              <a:avLst/>
            </a:prstGeom>
          </p:spPr>
        </p:pic>
      </p:grpSp>
      <p:grpSp>
        <p:nvGrpSpPr>
          <p:cNvPr id="75" name="object 75" descr=""/>
          <p:cNvGrpSpPr/>
          <p:nvPr/>
        </p:nvGrpSpPr>
        <p:grpSpPr>
          <a:xfrm>
            <a:off x="7927847" y="5123688"/>
            <a:ext cx="599440" cy="954405"/>
            <a:chOff x="7927847" y="5123688"/>
            <a:chExt cx="599440" cy="954405"/>
          </a:xfrm>
        </p:grpSpPr>
        <p:sp>
          <p:nvSpPr>
            <p:cNvPr id="76" name="object 76" descr=""/>
            <p:cNvSpPr/>
            <p:nvPr/>
          </p:nvSpPr>
          <p:spPr>
            <a:xfrm>
              <a:off x="8523731" y="5123688"/>
              <a:ext cx="0" cy="954405"/>
            </a:xfrm>
            <a:custGeom>
              <a:avLst/>
              <a:gdLst/>
              <a:ahLst/>
              <a:cxnLst/>
              <a:rect l="l" t="t" r="r" b="b"/>
              <a:pathLst>
                <a:path w="0" h="954404">
                  <a:moveTo>
                    <a:pt x="0" y="0"/>
                  </a:moveTo>
                  <a:lnTo>
                    <a:pt x="0" y="953795"/>
                  </a:lnTo>
                </a:path>
              </a:pathLst>
            </a:custGeom>
            <a:ln w="635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7" name="object 7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927847" y="5561076"/>
              <a:ext cx="551688" cy="516636"/>
            </a:xfrm>
            <a:prstGeom prst="rect">
              <a:avLst/>
            </a:prstGeom>
          </p:spPr>
        </p:pic>
      </p:grpSp>
      <p:grpSp>
        <p:nvGrpSpPr>
          <p:cNvPr id="78" name="object 78" descr=""/>
          <p:cNvGrpSpPr/>
          <p:nvPr/>
        </p:nvGrpSpPr>
        <p:grpSpPr>
          <a:xfrm>
            <a:off x="5518403" y="5582411"/>
            <a:ext cx="2334895" cy="536575"/>
            <a:chOff x="5518403" y="5582411"/>
            <a:chExt cx="2334895" cy="536575"/>
          </a:xfrm>
        </p:grpSpPr>
        <p:pic>
          <p:nvPicPr>
            <p:cNvPr id="79" name="object 79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222268" y="5605310"/>
              <a:ext cx="630870" cy="353529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367271" y="5582411"/>
              <a:ext cx="854964" cy="536447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518403" y="5620511"/>
              <a:ext cx="810768" cy="432816"/>
            </a:xfrm>
            <a:prstGeom prst="rect">
              <a:avLst/>
            </a:prstGeom>
          </p:spPr>
        </p:pic>
      </p:grpSp>
      <p:pic>
        <p:nvPicPr>
          <p:cNvPr id="82" name="object 82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4948530" y="5622527"/>
            <a:ext cx="510335" cy="383556"/>
          </a:xfrm>
          <a:prstGeom prst="rect">
            <a:avLst/>
          </a:prstGeom>
        </p:spPr>
      </p:pic>
      <p:pic>
        <p:nvPicPr>
          <p:cNvPr id="83" name="object 83" descr="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0454830" y="4874831"/>
            <a:ext cx="1677542" cy="653796"/>
          </a:xfrm>
          <a:prstGeom prst="rect">
            <a:avLst/>
          </a:prstGeom>
        </p:spPr>
      </p:pic>
      <p:graphicFrame>
        <p:nvGraphicFramePr>
          <p:cNvPr id="84" name="object 84" descr=""/>
          <p:cNvGraphicFramePr>
            <a:graphicFrameLocks noGrp="1"/>
          </p:cNvGraphicFramePr>
          <p:nvPr/>
        </p:nvGraphicFramePr>
        <p:xfrm>
          <a:off x="4855400" y="1193990"/>
          <a:ext cx="7341234" cy="50082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10840"/>
                <a:gridCol w="48894"/>
                <a:gridCol w="1373505"/>
                <a:gridCol w="2929255"/>
              </a:tblGrid>
              <a:tr h="67310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01F5F"/>
                      </a:solidFill>
                      <a:prstDash val="lgDash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1F5F"/>
                      </a:solidFill>
                      <a:prstDash val="lgDash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1F5F"/>
                      </a:solidFill>
                      <a:prstDash val="lgDash"/>
                    </a:lnT>
                  </a:tcPr>
                </a:tc>
                <a:tc>
                  <a:txBody>
                    <a:bodyPr/>
                    <a:lstStyle/>
                    <a:p>
                      <a:pPr algn="ctr" marL="111125" marR="113664" indent="-254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Disney</a:t>
                      </a:r>
                      <a:r>
                        <a:rPr dirty="0" sz="1400" spc="-5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2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Owns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Several</a:t>
                      </a:r>
                      <a:r>
                        <a:rPr dirty="0" sz="1400" spc="-8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1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Content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Assets</a:t>
                      </a:r>
                      <a:r>
                        <a:rPr dirty="0" sz="1400" spc="-3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&amp;</a:t>
                      </a:r>
                      <a:r>
                        <a:rPr dirty="0" sz="1400" spc="-4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1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Rights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18415">
                    <a:lnR w="31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1F5F"/>
                      </a:solidFill>
                      <a:prstDash val="lgDash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1F5F"/>
                      </a:solidFill>
                      <a:prstDash val="lgDash"/>
                    </a:lnR>
                    <a:lnT w="38100">
                      <a:solidFill>
                        <a:srgbClr val="001F5F"/>
                      </a:solidFill>
                      <a:prstDash val="lgDash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3507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001F5F"/>
                      </a:solidFill>
                      <a:prstDash val="lgDash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1F5F"/>
                      </a:solidFill>
                      <a:prstDash val="lgDash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1F5F"/>
                      </a:solidFill>
                      <a:prstDash val="lgDash"/>
                    </a:lnT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1F5F"/>
                      </a:solidFill>
                      <a:prstDash val="lgDash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1F5F"/>
                      </a:solidFill>
                      <a:prstDash val="lgDash"/>
                    </a:lnR>
                    <a:lnT w="38100">
                      <a:solidFill>
                        <a:srgbClr val="001F5F"/>
                      </a:solidFill>
                      <a:prstDash val="lgDash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29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01F5F"/>
                      </a:solidFill>
                      <a:prstDash val="lgDash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1F5F"/>
                      </a:solidFill>
                      <a:prstDash val="lg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1F5F"/>
                      </a:solidFill>
                      <a:prstDash val="lgDash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1F5F"/>
                      </a:solidFill>
                      <a:prstDash val="lg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1F5F"/>
                      </a:solidFill>
                      <a:prstDash val="lgDash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1F5F"/>
                      </a:solidFill>
                      <a:prstDash val="lgDash"/>
                    </a:lnB>
                  </a:tcPr>
                </a:tc>
              </a:tr>
              <a:tr h="503555">
                <a:tc gridSpan="4">
                  <a:txBody>
                    <a:bodyPr/>
                    <a:lstStyle/>
                    <a:p>
                      <a:pPr marL="831850" marR="349885" indent="-47942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60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Disney+</a:t>
                      </a:r>
                      <a:r>
                        <a:rPr dirty="0" sz="1600" spc="-3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has</a:t>
                      </a:r>
                      <a:r>
                        <a:rPr dirty="0" sz="1600" spc="-4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Gained</a:t>
                      </a:r>
                      <a:r>
                        <a:rPr dirty="0" sz="1600" spc="-3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28.6</a:t>
                      </a:r>
                      <a:r>
                        <a:rPr dirty="0" sz="1600" spc="-3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million</a:t>
                      </a:r>
                      <a:r>
                        <a:rPr dirty="0" sz="1600" spc="-6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subscribers</a:t>
                      </a:r>
                      <a:r>
                        <a:rPr dirty="0" sz="1600" spc="-1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</a:t>
                      </a:r>
                      <a:r>
                        <a:rPr dirty="0" sz="1600" spc="-5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its</a:t>
                      </a:r>
                      <a:r>
                        <a:rPr dirty="0" sz="1600" spc="-3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first</a:t>
                      </a:r>
                      <a:r>
                        <a:rPr dirty="0" sz="1600" spc="-5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90</a:t>
                      </a:r>
                      <a:r>
                        <a:rPr dirty="0" sz="1600" spc="-3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days</a:t>
                      </a:r>
                      <a:r>
                        <a:rPr dirty="0" sz="1600" spc="-3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1600" spc="-5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could</a:t>
                      </a:r>
                      <a:r>
                        <a:rPr dirty="0" sz="1600" spc="-3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disrupt </a:t>
                      </a:r>
                      <a:r>
                        <a:rPr dirty="0" sz="160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Netflix</a:t>
                      </a:r>
                      <a:r>
                        <a:rPr dirty="0" sz="1600" spc="-4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1600" spc="-3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other</a:t>
                      </a:r>
                      <a:r>
                        <a:rPr dirty="0" sz="1600" spc="-1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Video</a:t>
                      </a:r>
                      <a:r>
                        <a:rPr dirty="0" sz="1600" spc="-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Streamers</a:t>
                      </a:r>
                      <a:r>
                        <a:rPr dirty="0" sz="1600" spc="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if</a:t>
                      </a:r>
                      <a:r>
                        <a:rPr dirty="0" sz="1600" spc="-3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all</a:t>
                      </a:r>
                      <a:r>
                        <a:rPr dirty="0" sz="1600" spc="-3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its</a:t>
                      </a:r>
                      <a:r>
                        <a:rPr dirty="0" sz="1600" spc="-3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Content</a:t>
                      </a:r>
                      <a:r>
                        <a:rPr dirty="0" sz="1600" spc="-2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is</a:t>
                      </a:r>
                      <a:r>
                        <a:rPr dirty="0" sz="1600" spc="-3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put</a:t>
                      </a:r>
                      <a:r>
                        <a:rPr dirty="0" sz="1600" spc="-1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on</a:t>
                      </a:r>
                      <a:r>
                        <a:rPr dirty="0" sz="1600" spc="-2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Disney+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17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1F5F"/>
                      </a:solidFill>
                      <a:prstDash val="lgDash"/>
                    </a:lnT>
                    <a:solidFill>
                      <a:srgbClr val="4471C4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66875">
                <a:tc gridSpan="4">
                  <a:txBody>
                    <a:bodyPr/>
                    <a:lstStyle/>
                    <a:p>
                      <a:pPr marL="109855" marR="279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dirty="0" u="sng" sz="1500" spc="-10">
                          <a:solidFill>
                            <a:srgbClr val="001F5F"/>
                          </a:solidFill>
                          <a:uFill>
                            <a:solidFill>
                              <a:srgbClr val="001F5F"/>
                            </a:solidFill>
                          </a:uFill>
                          <a:latin typeface="Calibri"/>
                          <a:cs typeface="Calibri"/>
                        </a:rPr>
                        <a:t>Similarly,</a:t>
                      </a:r>
                      <a:r>
                        <a:rPr dirty="0" u="sng" sz="1500" spc="-30">
                          <a:solidFill>
                            <a:srgbClr val="001F5F"/>
                          </a:solidFill>
                          <a:uFill>
                            <a:solidFill>
                              <a:srgbClr val="001F5F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u="sng" sz="1500">
                          <a:solidFill>
                            <a:srgbClr val="001F5F"/>
                          </a:solidFill>
                          <a:uFill>
                            <a:solidFill>
                              <a:srgbClr val="001F5F"/>
                            </a:solidFill>
                          </a:uFill>
                          <a:latin typeface="Calibri"/>
                          <a:cs typeface="Calibri"/>
                        </a:rPr>
                        <a:t>Giants</a:t>
                      </a:r>
                      <a:r>
                        <a:rPr dirty="0" u="sng" sz="1500" spc="-25">
                          <a:solidFill>
                            <a:srgbClr val="001F5F"/>
                          </a:solidFill>
                          <a:uFill>
                            <a:solidFill>
                              <a:srgbClr val="001F5F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u="sng" sz="1500">
                          <a:solidFill>
                            <a:srgbClr val="001F5F"/>
                          </a:solidFill>
                          <a:uFill>
                            <a:solidFill>
                              <a:srgbClr val="001F5F"/>
                            </a:solidFill>
                          </a:uFill>
                          <a:latin typeface="Calibri"/>
                          <a:cs typeface="Calibri"/>
                        </a:rPr>
                        <a:t>such</a:t>
                      </a:r>
                      <a:r>
                        <a:rPr dirty="0" u="sng" sz="1500" spc="-20">
                          <a:solidFill>
                            <a:srgbClr val="001F5F"/>
                          </a:solidFill>
                          <a:uFill>
                            <a:solidFill>
                              <a:srgbClr val="001F5F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u="sng" sz="1500">
                          <a:solidFill>
                            <a:srgbClr val="001F5F"/>
                          </a:solidFill>
                          <a:uFill>
                            <a:solidFill>
                              <a:srgbClr val="001F5F"/>
                            </a:solidFill>
                          </a:uFill>
                          <a:latin typeface="Calibri"/>
                          <a:cs typeface="Calibri"/>
                        </a:rPr>
                        <a:t>as</a:t>
                      </a:r>
                      <a:r>
                        <a:rPr dirty="0" u="sng" sz="1500" spc="-25">
                          <a:solidFill>
                            <a:srgbClr val="001F5F"/>
                          </a:solidFill>
                          <a:uFill>
                            <a:solidFill>
                              <a:srgbClr val="001F5F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u="sng" sz="1500">
                          <a:solidFill>
                            <a:srgbClr val="001F5F"/>
                          </a:solidFill>
                          <a:uFill>
                            <a:solidFill>
                              <a:srgbClr val="001F5F"/>
                            </a:solidFill>
                          </a:uFill>
                          <a:latin typeface="Calibri"/>
                          <a:cs typeface="Calibri"/>
                        </a:rPr>
                        <a:t>Comcast</a:t>
                      </a:r>
                      <a:r>
                        <a:rPr dirty="0" u="sng" sz="1500" spc="-25">
                          <a:solidFill>
                            <a:srgbClr val="001F5F"/>
                          </a:solidFill>
                          <a:uFill>
                            <a:solidFill>
                              <a:srgbClr val="001F5F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u="sng" sz="1500">
                          <a:solidFill>
                            <a:srgbClr val="001F5F"/>
                          </a:solidFill>
                          <a:uFill>
                            <a:solidFill>
                              <a:srgbClr val="001F5F"/>
                            </a:solidFill>
                          </a:uFill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u="sng" sz="1500" spc="-25">
                          <a:solidFill>
                            <a:srgbClr val="001F5F"/>
                          </a:solidFill>
                          <a:uFill>
                            <a:solidFill>
                              <a:srgbClr val="001F5F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u="sng" sz="1500" spc="-20">
                          <a:solidFill>
                            <a:srgbClr val="001F5F"/>
                          </a:solidFill>
                          <a:uFill>
                            <a:solidFill>
                              <a:srgbClr val="001F5F"/>
                            </a:solidFill>
                          </a:uFill>
                          <a:latin typeface="Calibri"/>
                          <a:cs typeface="Calibri"/>
                        </a:rPr>
                        <a:t>AT&amp;T</a:t>
                      </a:r>
                      <a:r>
                        <a:rPr dirty="0" u="sng" sz="1500" spc="-30">
                          <a:solidFill>
                            <a:srgbClr val="001F5F"/>
                          </a:solidFill>
                          <a:uFill>
                            <a:solidFill>
                              <a:srgbClr val="001F5F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u="sng" sz="1500">
                          <a:solidFill>
                            <a:srgbClr val="001F5F"/>
                          </a:solidFill>
                          <a:uFill>
                            <a:solidFill>
                              <a:srgbClr val="001F5F"/>
                            </a:solidFill>
                          </a:uFill>
                          <a:latin typeface="Calibri"/>
                          <a:cs typeface="Calibri"/>
                        </a:rPr>
                        <a:t>owned</a:t>
                      </a:r>
                      <a:r>
                        <a:rPr dirty="0" u="sng" sz="1500" spc="-25">
                          <a:solidFill>
                            <a:srgbClr val="001F5F"/>
                          </a:solidFill>
                          <a:uFill>
                            <a:solidFill>
                              <a:srgbClr val="001F5F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u="sng" sz="1500" spc="-10">
                          <a:solidFill>
                            <a:srgbClr val="001F5F"/>
                          </a:solidFill>
                          <a:uFill>
                            <a:solidFill>
                              <a:srgbClr val="001F5F"/>
                            </a:solidFill>
                          </a:uFill>
                          <a:latin typeface="Calibri"/>
                          <a:cs typeface="Calibri"/>
                        </a:rPr>
                        <a:t>WarnerMedia</a:t>
                      </a:r>
                      <a:r>
                        <a:rPr dirty="0" u="sng" sz="1500" spc="-35">
                          <a:solidFill>
                            <a:srgbClr val="001F5F"/>
                          </a:solidFill>
                          <a:uFill>
                            <a:solidFill>
                              <a:srgbClr val="001F5F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u="sng" sz="1500">
                          <a:solidFill>
                            <a:srgbClr val="001F5F"/>
                          </a:solidFill>
                          <a:uFill>
                            <a:solidFill>
                              <a:srgbClr val="001F5F"/>
                            </a:solidFill>
                          </a:uFill>
                          <a:latin typeface="Calibri"/>
                          <a:cs typeface="Calibri"/>
                        </a:rPr>
                        <a:t>could</a:t>
                      </a:r>
                      <a:r>
                        <a:rPr dirty="0" u="sng" sz="1500" spc="-20">
                          <a:solidFill>
                            <a:srgbClr val="001F5F"/>
                          </a:solidFill>
                          <a:uFill>
                            <a:solidFill>
                              <a:srgbClr val="001F5F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u="sng" sz="1500">
                          <a:solidFill>
                            <a:srgbClr val="001F5F"/>
                          </a:solidFill>
                          <a:uFill>
                            <a:solidFill>
                              <a:srgbClr val="001F5F"/>
                            </a:solidFill>
                          </a:uFill>
                          <a:latin typeface="Calibri"/>
                          <a:cs typeface="Calibri"/>
                        </a:rPr>
                        <a:t>also</a:t>
                      </a:r>
                      <a:r>
                        <a:rPr dirty="0" u="sng" sz="1500" spc="-25">
                          <a:solidFill>
                            <a:srgbClr val="001F5F"/>
                          </a:solidFill>
                          <a:uFill>
                            <a:solidFill>
                              <a:srgbClr val="001F5F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u="sng" sz="1500">
                          <a:solidFill>
                            <a:srgbClr val="001F5F"/>
                          </a:solidFill>
                          <a:uFill>
                            <a:solidFill>
                              <a:srgbClr val="001F5F"/>
                            </a:solidFill>
                          </a:uFill>
                          <a:latin typeface="Calibri"/>
                          <a:cs typeface="Calibri"/>
                        </a:rPr>
                        <a:t>pull</a:t>
                      </a:r>
                      <a:r>
                        <a:rPr dirty="0" u="sng" sz="1500" spc="-20">
                          <a:solidFill>
                            <a:srgbClr val="001F5F"/>
                          </a:solidFill>
                          <a:uFill>
                            <a:solidFill>
                              <a:srgbClr val="001F5F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u="sng" sz="1500">
                          <a:solidFill>
                            <a:srgbClr val="001F5F"/>
                          </a:solidFill>
                          <a:uFill>
                            <a:solidFill>
                              <a:srgbClr val="001F5F"/>
                            </a:solidFill>
                          </a:uFill>
                          <a:latin typeface="Calibri"/>
                          <a:cs typeface="Calibri"/>
                        </a:rPr>
                        <a:t>off</a:t>
                      </a:r>
                      <a:r>
                        <a:rPr dirty="0" u="sng" sz="1500" spc="-20">
                          <a:solidFill>
                            <a:srgbClr val="001F5F"/>
                          </a:solidFill>
                          <a:uFill>
                            <a:solidFill>
                              <a:srgbClr val="001F5F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u="sng" sz="1500" spc="-10">
                          <a:solidFill>
                            <a:srgbClr val="001F5F"/>
                          </a:solidFill>
                          <a:uFill>
                            <a:solidFill>
                              <a:srgbClr val="001F5F"/>
                            </a:solidFill>
                          </a:uFill>
                          <a:latin typeface="Calibri"/>
                          <a:cs typeface="Calibri"/>
                        </a:rPr>
                        <a:t>Content</a:t>
                      </a:r>
                      <a:r>
                        <a:rPr dirty="0" sz="1500" spc="-1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u="sng" sz="1500">
                          <a:solidFill>
                            <a:srgbClr val="001F5F"/>
                          </a:solidFill>
                          <a:uFill>
                            <a:solidFill>
                              <a:srgbClr val="001F5F"/>
                            </a:solidFill>
                          </a:uFill>
                          <a:latin typeface="Calibri"/>
                          <a:cs typeface="Calibri"/>
                        </a:rPr>
                        <a:t>for</a:t>
                      </a:r>
                      <a:r>
                        <a:rPr dirty="0" u="sng" sz="1500" spc="-20">
                          <a:solidFill>
                            <a:srgbClr val="001F5F"/>
                          </a:solidFill>
                          <a:uFill>
                            <a:solidFill>
                              <a:srgbClr val="001F5F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u="sng" sz="1500">
                          <a:solidFill>
                            <a:srgbClr val="001F5F"/>
                          </a:solidFill>
                          <a:uFill>
                            <a:solidFill>
                              <a:srgbClr val="001F5F"/>
                            </a:solidFill>
                          </a:uFill>
                          <a:latin typeface="Calibri"/>
                          <a:cs typeface="Calibri"/>
                        </a:rPr>
                        <a:t>their</a:t>
                      </a:r>
                      <a:r>
                        <a:rPr dirty="0" u="sng" sz="1500" spc="-20">
                          <a:solidFill>
                            <a:srgbClr val="001F5F"/>
                          </a:solidFill>
                          <a:uFill>
                            <a:solidFill>
                              <a:srgbClr val="001F5F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u="sng" sz="1500" spc="-10">
                          <a:solidFill>
                            <a:srgbClr val="001F5F"/>
                          </a:solidFill>
                          <a:uFill>
                            <a:solidFill>
                              <a:srgbClr val="001F5F"/>
                            </a:solidFill>
                          </a:uFill>
                          <a:latin typeface="Calibri"/>
                          <a:cs typeface="Calibri"/>
                        </a:rPr>
                        <a:t>Streaming</a:t>
                      </a:r>
                      <a:r>
                        <a:rPr dirty="0" u="sng" sz="1500" spc="-30">
                          <a:solidFill>
                            <a:srgbClr val="001F5F"/>
                          </a:solidFill>
                          <a:uFill>
                            <a:solidFill>
                              <a:srgbClr val="001F5F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u="sng" sz="1500">
                          <a:solidFill>
                            <a:srgbClr val="001F5F"/>
                          </a:solidFill>
                          <a:uFill>
                            <a:solidFill>
                              <a:srgbClr val="001F5F"/>
                            </a:solidFill>
                          </a:uFill>
                          <a:latin typeface="Calibri"/>
                          <a:cs typeface="Calibri"/>
                        </a:rPr>
                        <a:t>Services</a:t>
                      </a:r>
                      <a:r>
                        <a:rPr dirty="0" u="sng" sz="1500" spc="5">
                          <a:solidFill>
                            <a:srgbClr val="001F5F"/>
                          </a:solidFill>
                          <a:uFill>
                            <a:solidFill>
                              <a:srgbClr val="001F5F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u="sng" sz="1500" spc="-10">
                          <a:solidFill>
                            <a:srgbClr val="001F5F"/>
                          </a:solidFill>
                          <a:uFill>
                            <a:solidFill>
                              <a:srgbClr val="001F5F"/>
                            </a:solidFill>
                          </a:uFill>
                          <a:latin typeface="Calibri"/>
                          <a:cs typeface="Calibri"/>
                        </a:rPr>
                        <a:t>Peacock</a:t>
                      </a:r>
                      <a:r>
                        <a:rPr dirty="0" u="sng" sz="1500" spc="-35">
                          <a:solidFill>
                            <a:srgbClr val="001F5F"/>
                          </a:solidFill>
                          <a:uFill>
                            <a:solidFill>
                              <a:srgbClr val="001F5F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u="sng" sz="1500">
                          <a:solidFill>
                            <a:srgbClr val="001F5F"/>
                          </a:solidFill>
                          <a:uFill>
                            <a:solidFill>
                              <a:srgbClr val="001F5F"/>
                            </a:solidFill>
                          </a:uFill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u="sng" sz="1500" spc="-25">
                          <a:solidFill>
                            <a:srgbClr val="001F5F"/>
                          </a:solidFill>
                          <a:uFill>
                            <a:solidFill>
                              <a:srgbClr val="001F5F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u="sng" sz="1500">
                          <a:solidFill>
                            <a:srgbClr val="001F5F"/>
                          </a:solidFill>
                          <a:uFill>
                            <a:solidFill>
                              <a:srgbClr val="001F5F"/>
                            </a:solidFill>
                          </a:uFill>
                          <a:latin typeface="Calibri"/>
                          <a:cs typeface="Calibri"/>
                        </a:rPr>
                        <a:t>HBO</a:t>
                      </a:r>
                      <a:r>
                        <a:rPr dirty="0" u="sng" sz="1500" spc="-35">
                          <a:solidFill>
                            <a:srgbClr val="001F5F"/>
                          </a:solidFill>
                          <a:uFill>
                            <a:solidFill>
                              <a:srgbClr val="001F5F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u="sng" sz="1500">
                          <a:solidFill>
                            <a:srgbClr val="001F5F"/>
                          </a:solidFill>
                          <a:uFill>
                            <a:solidFill>
                              <a:srgbClr val="001F5F"/>
                            </a:solidFill>
                          </a:uFill>
                          <a:latin typeface="Calibri"/>
                          <a:cs typeface="Calibri"/>
                        </a:rPr>
                        <a:t>MAX</a:t>
                      </a:r>
                      <a:r>
                        <a:rPr dirty="0" u="sng" sz="1500" spc="-25">
                          <a:solidFill>
                            <a:srgbClr val="001F5F"/>
                          </a:solidFill>
                          <a:uFill>
                            <a:solidFill>
                              <a:srgbClr val="001F5F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u="sng" sz="1500" spc="-10">
                          <a:solidFill>
                            <a:srgbClr val="001F5F"/>
                          </a:solidFill>
                          <a:uFill>
                            <a:solidFill>
                              <a:srgbClr val="001F5F"/>
                            </a:solidFill>
                          </a:uFill>
                          <a:latin typeface="Calibri"/>
                          <a:cs typeface="Calibri"/>
                        </a:rPr>
                        <a:t>respectively…</a:t>
                      </a:r>
                      <a:endParaRPr sz="15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2673985">
                        <a:lnSpc>
                          <a:spcPct val="100000"/>
                        </a:lnSpc>
                        <a:tabLst>
                          <a:tab pos="6210935" algn="l"/>
                        </a:tabLst>
                      </a:pPr>
                      <a:r>
                        <a:rPr dirty="0" sz="1100" i="1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1100" spc="-25" i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i="1">
                          <a:latin typeface="Calibri"/>
                          <a:cs typeface="Calibri"/>
                        </a:rPr>
                        <a:t>much</a:t>
                      </a:r>
                      <a:r>
                        <a:rPr dirty="0" sz="1100" spc="-25" i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 i="1">
                          <a:latin typeface="Calibri"/>
                          <a:cs typeface="Calibri"/>
                        </a:rPr>
                        <a:t>more…</a:t>
                      </a:r>
                      <a:r>
                        <a:rPr dirty="0" sz="1100" i="1">
                          <a:latin typeface="Calibri"/>
                          <a:cs typeface="Calibri"/>
                        </a:rPr>
                        <a:t>	</a:t>
                      </a:r>
                      <a:r>
                        <a:rPr dirty="0" baseline="2525" sz="1650" i="1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baseline="2525" sz="1650" spc="-37" i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2525" sz="1650" i="1">
                          <a:latin typeface="Calibri"/>
                          <a:cs typeface="Calibri"/>
                        </a:rPr>
                        <a:t>much</a:t>
                      </a:r>
                      <a:r>
                        <a:rPr dirty="0" baseline="2525" sz="1650" spc="-37" i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2525" sz="1650" spc="-15" i="1">
                          <a:latin typeface="Calibri"/>
                          <a:cs typeface="Calibri"/>
                        </a:rPr>
                        <a:t>more…</a:t>
                      </a:r>
                      <a:endParaRPr baseline="2525" sz="1650">
                        <a:latin typeface="Calibri"/>
                        <a:cs typeface="Calibri"/>
                      </a:endParaRPr>
                    </a:p>
                  </a:txBody>
                  <a:tcPr marL="0" marR="0" marB="0" marT="36195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grpSp>
        <p:nvGrpSpPr>
          <p:cNvPr id="85" name="object 85" descr=""/>
          <p:cNvGrpSpPr/>
          <p:nvPr/>
        </p:nvGrpSpPr>
        <p:grpSpPr>
          <a:xfrm>
            <a:off x="63627" y="1365059"/>
            <a:ext cx="4691380" cy="4467860"/>
            <a:chOff x="63627" y="1365059"/>
            <a:chExt cx="4691380" cy="4467860"/>
          </a:xfrm>
        </p:grpSpPr>
        <p:pic>
          <p:nvPicPr>
            <p:cNvPr id="86" name="object 8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89916" y="4549139"/>
              <a:ext cx="963168" cy="339851"/>
            </a:xfrm>
            <a:prstGeom prst="rect">
              <a:avLst/>
            </a:prstGeom>
          </p:spPr>
        </p:pic>
        <p:sp>
          <p:nvSpPr>
            <p:cNvPr id="87" name="object 87" descr=""/>
            <p:cNvSpPr/>
            <p:nvPr/>
          </p:nvSpPr>
          <p:spPr>
            <a:xfrm>
              <a:off x="85153" y="4544314"/>
              <a:ext cx="972819" cy="349885"/>
            </a:xfrm>
            <a:custGeom>
              <a:avLst/>
              <a:gdLst/>
              <a:ahLst/>
              <a:cxnLst/>
              <a:rect l="l" t="t" r="r" b="b"/>
              <a:pathLst>
                <a:path w="972819" h="349885">
                  <a:moveTo>
                    <a:pt x="100964" y="0"/>
                  </a:moveTo>
                  <a:lnTo>
                    <a:pt x="872172" y="0"/>
                  </a:lnTo>
                  <a:lnTo>
                    <a:pt x="892340" y="2159"/>
                  </a:lnTo>
                  <a:lnTo>
                    <a:pt x="928192" y="17525"/>
                  </a:lnTo>
                  <a:lnTo>
                    <a:pt x="955687" y="44577"/>
                  </a:lnTo>
                  <a:lnTo>
                    <a:pt x="970686" y="80899"/>
                  </a:lnTo>
                  <a:lnTo>
                    <a:pt x="972743" y="100965"/>
                  </a:lnTo>
                  <a:lnTo>
                    <a:pt x="972743" y="248793"/>
                  </a:lnTo>
                  <a:lnTo>
                    <a:pt x="964857" y="288036"/>
                  </a:lnTo>
                  <a:lnTo>
                    <a:pt x="943152" y="320167"/>
                  </a:lnTo>
                  <a:lnTo>
                    <a:pt x="911136" y="341756"/>
                  </a:lnTo>
                  <a:lnTo>
                    <a:pt x="872172" y="349758"/>
                  </a:lnTo>
                  <a:lnTo>
                    <a:pt x="100964" y="349758"/>
                  </a:lnTo>
                  <a:lnTo>
                    <a:pt x="62026" y="341756"/>
                  </a:lnTo>
                  <a:lnTo>
                    <a:pt x="29554" y="320167"/>
                  </a:lnTo>
                  <a:lnTo>
                    <a:pt x="7896" y="288036"/>
                  </a:lnTo>
                  <a:lnTo>
                    <a:pt x="0" y="248793"/>
                  </a:lnTo>
                  <a:lnTo>
                    <a:pt x="0" y="100965"/>
                  </a:lnTo>
                  <a:lnTo>
                    <a:pt x="7896" y="62103"/>
                  </a:lnTo>
                  <a:lnTo>
                    <a:pt x="29554" y="29591"/>
                  </a:lnTo>
                  <a:lnTo>
                    <a:pt x="62026" y="8000"/>
                  </a:lnTo>
                  <a:lnTo>
                    <a:pt x="100964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8" name="object 88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3152" y="1374648"/>
              <a:ext cx="989076" cy="347472"/>
            </a:xfrm>
            <a:prstGeom prst="rect">
              <a:avLst/>
            </a:prstGeom>
          </p:spPr>
        </p:pic>
        <p:sp>
          <p:nvSpPr>
            <p:cNvPr id="89" name="object 89" descr=""/>
            <p:cNvSpPr/>
            <p:nvPr/>
          </p:nvSpPr>
          <p:spPr>
            <a:xfrm>
              <a:off x="68389" y="1369822"/>
              <a:ext cx="999490" cy="357505"/>
            </a:xfrm>
            <a:custGeom>
              <a:avLst/>
              <a:gdLst/>
              <a:ahLst/>
              <a:cxnLst/>
              <a:rect l="l" t="t" r="r" b="b"/>
              <a:pathLst>
                <a:path w="999490" h="357505">
                  <a:moveTo>
                    <a:pt x="82702" y="0"/>
                  </a:moveTo>
                  <a:lnTo>
                    <a:pt x="916228" y="0"/>
                  </a:lnTo>
                  <a:lnTo>
                    <a:pt x="932459" y="1777"/>
                  </a:lnTo>
                  <a:lnTo>
                    <a:pt x="974534" y="24511"/>
                  </a:lnTo>
                  <a:lnTo>
                    <a:pt x="997267" y="66548"/>
                  </a:lnTo>
                  <a:lnTo>
                    <a:pt x="998931" y="82803"/>
                  </a:lnTo>
                  <a:lnTo>
                    <a:pt x="998931" y="274574"/>
                  </a:lnTo>
                  <a:lnTo>
                    <a:pt x="984643" y="320675"/>
                  </a:lnTo>
                  <a:lnTo>
                    <a:pt x="948016" y="350900"/>
                  </a:lnTo>
                  <a:lnTo>
                    <a:pt x="916228" y="357250"/>
                  </a:lnTo>
                  <a:lnTo>
                    <a:pt x="82702" y="357250"/>
                  </a:lnTo>
                  <a:lnTo>
                    <a:pt x="36588" y="342900"/>
                  </a:lnTo>
                  <a:lnTo>
                    <a:pt x="6719" y="306704"/>
                  </a:lnTo>
                  <a:lnTo>
                    <a:pt x="0" y="274574"/>
                  </a:lnTo>
                  <a:lnTo>
                    <a:pt x="0" y="82803"/>
                  </a:lnTo>
                  <a:lnTo>
                    <a:pt x="14276" y="36702"/>
                  </a:lnTo>
                  <a:lnTo>
                    <a:pt x="50921" y="6730"/>
                  </a:lnTo>
                  <a:lnTo>
                    <a:pt x="82702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0" name="object 90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3152" y="2770632"/>
              <a:ext cx="900684" cy="338327"/>
            </a:xfrm>
            <a:prstGeom prst="rect">
              <a:avLst/>
            </a:prstGeom>
          </p:spPr>
        </p:pic>
        <p:sp>
          <p:nvSpPr>
            <p:cNvPr id="91" name="object 91" descr=""/>
            <p:cNvSpPr/>
            <p:nvPr/>
          </p:nvSpPr>
          <p:spPr>
            <a:xfrm>
              <a:off x="68389" y="2765805"/>
              <a:ext cx="910590" cy="348615"/>
            </a:xfrm>
            <a:custGeom>
              <a:avLst/>
              <a:gdLst/>
              <a:ahLst/>
              <a:cxnLst/>
              <a:rect l="l" t="t" r="r" b="b"/>
              <a:pathLst>
                <a:path w="910590" h="348614">
                  <a:moveTo>
                    <a:pt x="81915" y="0"/>
                  </a:moveTo>
                  <a:lnTo>
                    <a:pt x="828522" y="0"/>
                  </a:lnTo>
                  <a:lnTo>
                    <a:pt x="844689" y="1778"/>
                  </a:lnTo>
                  <a:lnTo>
                    <a:pt x="886434" y="24003"/>
                  </a:lnTo>
                  <a:lnTo>
                    <a:pt x="908773" y="65786"/>
                  </a:lnTo>
                  <a:lnTo>
                    <a:pt x="910424" y="81915"/>
                  </a:lnTo>
                  <a:lnTo>
                    <a:pt x="910424" y="266192"/>
                  </a:lnTo>
                  <a:lnTo>
                    <a:pt x="896531" y="311912"/>
                  </a:lnTo>
                  <a:lnTo>
                    <a:pt x="860285" y="341884"/>
                  </a:lnTo>
                  <a:lnTo>
                    <a:pt x="828522" y="348107"/>
                  </a:lnTo>
                  <a:lnTo>
                    <a:pt x="81915" y="348107"/>
                  </a:lnTo>
                  <a:lnTo>
                    <a:pt x="36210" y="334264"/>
                  </a:lnTo>
                  <a:lnTo>
                    <a:pt x="6294" y="297942"/>
                  </a:lnTo>
                  <a:lnTo>
                    <a:pt x="0" y="266192"/>
                  </a:lnTo>
                  <a:lnTo>
                    <a:pt x="0" y="81915"/>
                  </a:lnTo>
                  <a:lnTo>
                    <a:pt x="13897" y="36322"/>
                  </a:lnTo>
                  <a:lnTo>
                    <a:pt x="50151" y="6350"/>
                  </a:lnTo>
                  <a:lnTo>
                    <a:pt x="81915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2" name="object 92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828287" y="5398007"/>
              <a:ext cx="917448" cy="431292"/>
            </a:xfrm>
            <a:prstGeom prst="rect">
              <a:avLst/>
            </a:prstGeom>
          </p:spPr>
        </p:pic>
        <p:sp>
          <p:nvSpPr>
            <p:cNvPr id="93" name="object 93" descr=""/>
            <p:cNvSpPr/>
            <p:nvPr/>
          </p:nvSpPr>
          <p:spPr>
            <a:xfrm>
              <a:off x="3826636" y="5396420"/>
              <a:ext cx="920750" cy="434975"/>
            </a:xfrm>
            <a:custGeom>
              <a:avLst/>
              <a:gdLst/>
              <a:ahLst/>
              <a:cxnLst/>
              <a:rect l="l" t="t" r="r" b="b"/>
              <a:pathLst>
                <a:path w="920750" h="434975">
                  <a:moveTo>
                    <a:pt x="0" y="434467"/>
                  </a:moveTo>
                  <a:lnTo>
                    <a:pt x="920623" y="434467"/>
                  </a:lnTo>
                  <a:lnTo>
                    <a:pt x="920623" y="0"/>
                  </a:lnTo>
                  <a:lnTo>
                    <a:pt x="0" y="0"/>
                  </a:lnTo>
                  <a:lnTo>
                    <a:pt x="0" y="43446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4" name="object 94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820667" y="3979164"/>
              <a:ext cx="931163" cy="502919"/>
            </a:xfrm>
            <a:prstGeom prst="rect">
              <a:avLst/>
            </a:prstGeom>
          </p:spPr>
        </p:pic>
        <p:sp>
          <p:nvSpPr>
            <p:cNvPr id="95" name="object 95" descr=""/>
            <p:cNvSpPr/>
            <p:nvPr/>
          </p:nvSpPr>
          <p:spPr>
            <a:xfrm>
              <a:off x="3819017" y="3977513"/>
              <a:ext cx="934719" cy="506095"/>
            </a:xfrm>
            <a:custGeom>
              <a:avLst/>
              <a:gdLst/>
              <a:ahLst/>
              <a:cxnLst/>
              <a:rect l="l" t="t" r="r" b="b"/>
              <a:pathLst>
                <a:path w="934720" h="506095">
                  <a:moveTo>
                    <a:pt x="0" y="506094"/>
                  </a:moveTo>
                  <a:lnTo>
                    <a:pt x="934338" y="506094"/>
                  </a:lnTo>
                  <a:lnTo>
                    <a:pt x="934338" y="0"/>
                  </a:lnTo>
                  <a:lnTo>
                    <a:pt x="0" y="0"/>
                  </a:lnTo>
                  <a:lnTo>
                    <a:pt x="0" y="5060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6" name="object 9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553967" y="2263139"/>
              <a:ext cx="1185672" cy="391667"/>
            </a:xfrm>
            <a:prstGeom prst="rect">
              <a:avLst/>
            </a:prstGeom>
          </p:spPr>
        </p:pic>
        <p:sp>
          <p:nvSpPr>
            <p:cNvPr id="97" name="object 97" descr=""/>
            <p:cNvSpPr/>
            <p:nvPr/>
          </p:nvSpPr>
          <p:spPr>
            <a:xfrm>
              <a:off x="3552317" y="2261488"/>
              <a:ext cx="1189355" cy="394970"/>
            </a:xfrm>
            <a:custGeom>
              <a:avLst/>
              <a:gdLst/>
              <a:ahLst/>
              <a:cxnLst/>
              <a:rect l="l" t="t" r="r" b="b"/>
              <a:pathLst>
                <a:path w="1189354" h="394969">
                  <a:moveTo>
                    <a:pt x="0" y="394842"/>
                  </a:moveTo>
                  <a:lnTo>
                    <a:pt x="1188847" y="394842"/>
                  </a:lnTo>
                  <a:lnTo>
                    <a:pt x="1188847" y="0"/>
                  </a:lnTo>
                  <a:lnTo>
                    <a:pt x="0" y="0"/>
                  </a:lnTo>
                  <a:lnTo>
                    <a:pt x="0" y="39484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6916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74320" marR="267335" indent="-3175">
              <a:lnSpc>
                <a:spcPct val="100000"/>
              </a:lnSpc>
              <a:spcBef>
                <a:spcPts val="240"/>
              </a:spcBef>
            </a:pP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70276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69875" marR="268605" indent="25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 Overview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69719" y="6303264"/>
            <a:ext cx="1231900" cy="55499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0480" rIns="0" bIns="0" rtlCol="0" vert="horz">
            <a:spAutoFit/>
          </a:bodyPr>
          <a:lstStyle/>
          <a:p>
            <a:pPr marL="309245" marR="302260" indent="-5080">
              <a:lnSpc>
                <a:spcPct val="100000"/>
              </a:lnSpc>
              <a:spcBef>
                <a:spcPts val="240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Industry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370832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521334" marR="294005" indent="-224154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771388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945" marR="292100" indent="-279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7194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53365" marR="207645" indent="-4318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 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5725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14960" marR="210185" indent="-100965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 Solution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9822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146050" rIns="0" bIns="0" rtlCol="0" vert="horz">
            <a:spAutoFit/>
          </a:bodyPr>
          <a:lstStyle/>
          <a:p>
            <a:pPr marL="206375">
              <a:lnSpc>
                <a:spcPct val="100000"/>
              </a:lnSpc>
              <a:spcBef>
                <a:spcPts val="115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1551919" y="642670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1"/>
                </a:lnTo>
                <a:lnTo>
                  <a:pt x="640079" y="294131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 descr=""/>
          <p:cNvGrpSpPr/>
          <p:nvPr/>
        </p:nvGrpSpPr>
        <p:grpSpPr>
          <a:xfrm>
            <a:off x="5638800" y="2336800"/>
            <a:ext cx="2859405" cy="3050540"/>
            <a:chOff x="5638800" y="2336800"/>
            <a:chExt cx="2859405" cy="3050540"/>
          </a:xfrm>
        </p:grpSpPr>
        <p:sp>
          <p:nvSpPr>
            <p:cNvPr id="13" name="object 13" descr=""/>
            <p:cNvSpPr/>
            <p:nvPr/>
          </p:nvSpPr>
          <p:spPr>
            <a:xfrm>
              <a:off x="5638800" y="2336800"/>
              <a:ext cx="2859405" cy="3050540"/>
            </a:xfrm>
            <a:custGeom>
              <a:avLst/>
              <a:gdLst/>
              <a:ahLst/>
              <a:cxnLst/>
              <a:rect l="l" t="t" r="r" b="b"/>
              <a:pathLst>
                <a:path w="2859404" h="3050540">
                  <a:moveTo>
                    <a:pt x="2013839" y="0"/>
                  </a:moveTo>
                  <a:lnTo>
                    <a:pt x="1667764" y="252475"/>
                  </a:lnTo>
                  <a:lnTo>
                    <a:pt x="0" y="252475"/>
                  </a:lnTo>
                  <a:lnTo>
                    <a:pt x="0" y="3050540"/>
                  </a:lnTo>
                  <a:lnTo>
                    <a:pt x="2859024" y="3050540"/>
                  </a:lnTo>
                  <a:lnTo>
                    <a:pt x="2859024" y="252475"/>
                  </a:lnTo>
                  <a:lnTo>
                    <a:pt x="2382520" y="252475"/>
                  </a:lnTo>
                  <a:lnTo>
                    <a:pt x="2013839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5996304" y="3163061"/>
              <a:ext cx="2020570" cy="2021205"/>
            </a:xfrm>
            <a:custGeom>
              <a:avLst/>
              <a:gdLst/>
              <a:ahLst/>
              <a:cxnLst/>
              <a:rect l="l" t="t" r="r" b="b"/>
              <a:pathLst>
                <a:path w="2020570" h="2021204">
                  <a:moveTo>
                    <a:pt x="1009903" y="0"/>
                  </a:moveTo>
                  <a:lnTo>
                    <a:pt x="1009903" y="1010665"/>
                  </a:lnTo>
                  <a:lnTo>
                    <a:pt x="0" y="1051433"/>
                  </a:lnTo>
                  <a:lnTo>
                    <a:pt x="3029" y="1098933"/>
                  </a:lnTo>
                  <a:lnTo>
                    <a:pt x="8208" y="1145796"/>
                  </a:lnTo>
                  <a:lnTo>
                    <a:pt x="15486" y="1191972"/>
                  </a:lnTo>
                  <a:lnTo>
                    <a:pt x="24813" y="1237413"/>
                  </a:lnTo>
                  <a:lnTo>
                    <a:pt x="36140" y="1282072"/>
                  </a:lnTo>
                  <a:lnTo>
                    <a:pt x="49416" y="1325900"/>
                  </a:lnTo>
                  <a:lnTo>
                    <a:pt x="64591" y="1368851"/>
                  </a:lnTo>
                  <a:lnTo>
                    <a:pt x="81616" y="1410874"/>
                  </a:lnTo>
                  <a:lnTo>
                    <a:pt x="100441" y="1451924"/>
                  </a:lnTo>
                  <a:lnTo>
                    <a:pt x="121015" y="1491951"/>
                  </a:lnTo>
                  <a:lnTo>
                    <a:pt x="143289" y="1530907"/>
                  </a:lnTo>
                  <a:lnTo>
                    <a:pt x="167213" y="1568746"/>
                  </a:lnTo>
                  <a:lnTo>
                    <a:pt x="192736" y="1605418"/>
                  </a:lnTo>
                  <a:lnTo>
                    <a:pt x="219810" y="1640877"/>
                  </a:lnTo>
                  <a:lnTo>
                    <a:pt x="248384" y="1675073"/>
                  </a:lnTo>
                  <a:lnTo>
                    <a:pt x="278408" y="1707959"/>
                  </a:lnTo>
                  <a:lnTo>
                    <a:pt x="309832" y="1739487"/>
                  </a:lnTo>
                  <a:lnTo>
                    <a:pt x="342606" y="1769609"/>
                  </a:lnTo>
                  <a:lnTo>
                    <a:pt x="376681" y="1798277"/>
                  </a:lnTo>
                  <a:lnTo>
                    <a:pt x="412007" y="1825443"/>
                  </a:lnTo>
                  <a:lnTo>
                    <a:pt x="448532" y="1851059"/>
                  </a:lnTo>
                  <a:lnTo>
                    <a:pt x="486209" y="1875077"/>
                  </a:lnTo>
                  <a:lnTo>
                    <a:pt x="524986" y="1897450"/>
                  </a:lnTo>
                  <a:lnTo>
                    <a:pt x="564814" y="1918128"/>
                  </a:lnTo>
                  <a:lnTo>
                    <a:pt x="605643" y="1937065"/>
                  </a:lnTo>
                  <a:lnTo>
                    <a:pt x="647423" y="1954213"/>
                  </a:lnTo>
                  <a:lnTo>
                    <a:pt x="690103" y="1969522"/>
                  </a:lnTo>
                  <a:lnTo>
                    <a:pt x="733635" y="1982946"/>
                  </a:lnTo>
                  <a:lnTo>
                    <a:pt x="777968" y="1994436"/>
                  </a:lnTo>
                  <a:lnTo>
                    <a:pt x="823053" y="2003945"/>
                  </a:lnTo>
                  <a:lnTo>
                    <a:pt x="868838" y="2011424"/>
                  </a:lnTo>
                  <a:lnTo>
                    <a:pt x="915275" y="2016826"/>
                  </a:lnTo>
                  <a:lnTo>
                    <a:pt x="962314" y="2020102"/>
                  </a:lnTo>
                  <a:lnTo>
                    <a:pt x="1009903" y="2021205"/>
                  </a:lnTo>
                  <a:lnTo>
                    <a:pt x="1057479" y="2020105"/>
                  </a:lnTo>
                  <a:lnTo>
                    <a:pt x="1104489" y="2016838"/>
                  </a:lnTo>
                  <a:lnTo>
                    <a:pt x="1150884" y="2011452"/>
                  </a:lnTo>
                  <a:lnTo>
                    <a:pt x="1196616" y="2003996"/>
                  </a:lnTo>
                  <a:lnTo>
                    <a:pt x="1241637" y="1994519"/>
                  </a:lnTo>
                  <a:lnTo>
                    <a:pt x="1285897" y="1983068"/>
                  </a:lnTo>
                  <a:lnTo>
                    <a:pt x="1329348" y="1969692"/>
                  </a:lnTo>
                  <a:lnTo>
                    <a:pt x="1371942" y="1954441"/>
                  </a:lnTo>
                  <a:lnTo>
                    <a:pt x="1413630" y="1937361"/>
                  </a:lnTo>
                  <a:lnTo>
                    <a:pt x="1454364" y="1918503"/>
                  </a:lnTo>
                  <a:lnTo>
                    <a:pt x="1494095" y="1897913"/>
                  </a:lnTo>
                  <a:lnTo>
                    <a:pt x="1532775" y="1875642"/>
                  </a:lnTo>
                  <a:lnTo>
                    <a:pt x="1570354" y="1851737"/>
                  </a:lnTo>
                  <a:lnTo>
                    <a:pt x="1606785" y="1826246"/>
                  </a:lnTo>
                  <a:lnTo>
                    <a:pt x="1642019" y="1799219"/>
                  </a:lnTo>
                  <a:lnTo>
                    <a:pt x="1676008" y="1770704"/>
                  </a:lnTo>
                  <a:lnTo>
                    <a:pt x="1708702" y="1740749"/>
                  </a:lnTo>
                  <a:lnTo>
                    <a:pt x="1740053" y="1709403"/>
                  </a:lnTo>
                  <a:lnTo>
                    <a:pt x="1770014" y="1676714"/>
                  </a:lnTo>
                  <a:lnTo>
                    <a:pt x="1798534" y="1642731"/>
                  </a:lnTo>
                  <a:lnTo>
                    <a:pt x="1825567" y="1607503"/>
                  </a:lnTo>
                  <a:lnTo>
                    <a:pt x="1851062" y="1571077"/>
                  </a:lnTo>
                  <a:lnTo>
                    <a:pt x="1874972" y="1533502"/>
                  </a:lnTo>
                  <a:lnTo>
                    <a:pt x="1897249" y="1494827"/>
                  </a:lnTo>
                  <a:lnTo>
                    <a:pt x="1917842" y="1455101"/>
                  </a:lnTo>
                  <a:lnTo>
                    <a:pt x="1936705" y="1414372"/>
                  </a:lnTo>
                  <a:lnTo>
                    <a:pt x="1953789" y="1372687"/>
                  </a:lnTo>
                  <a:lnTo>
                    <a:pt x="1969044" y="1330097"/>
                  </a:lnTo>
                  <a:lnTo>
                    <a:pt x="1982423" y="1286649"/>
                  </a:lnTo>
                  <a:lnTo>
                    <a:pt x="1993877" y="1242392"/>
                  </a:lnTo>
                  <a:lnTo>
                    <a:pt x="2003357" y="1197374"/>
                  </a:lnTo>
                  <a:lnTo>
                    <a:pt x="2010814" y="1151644"/>
                  </a:lnTo>
                  <a:lnTo>
                    <a:pt x="2016202" y="1105250"/>
                  </a:lnTo>
                  <a:lnTo>
                    <a:pt x="2019469" y="1058241"/>
                  </a:lnTo>
                  <a:lnTo>
                    <a:pt x="2020570" y="1010665"/>
                  </a:lnTo>
                  <a:lnTo>
                    <a:pt x="2019469" y="963090"/>
                  </a:lnTo>
                  <a:lnTo>
                    <a:pt x="2016202" y="916080"/>
                  </a:lnTo>
                  <a:lnTo>
                    <a:pt x="2010814" y="869685"/>
                  </a:lnTo>
                  <a:lnTo>
                    <a:pt x="2003357" y="823953"/>
                  </a:lnTo>
                  <a:lnTo>
                    <a:pt x="1993877" y="778932"/>
                  </a:lnTo>
                  <a:lnTo>
                    <a:pt x="1982423" y="734672"/>
                  </a:lnTo>
                  <a:lnTo>
                    <a:pt x="1969044" y="691221"/>
                  </a:lnTo>
                  <a:lnTo>
                    <a:pt x="1953789" y="648627"/>
                  </a:lnTo>
                  <a:lnTo>
                    <a:pt x="1936705" y="606939"/>
                  </a:lnTo>
                  <a:lnTo>
                    <a:pt x="1917842" y="566205"/>
                  </a:lnTo>
                  <a:lnTo>
                    <a:pt x="1897249" y="526474"/>
                  </a:lnTo>
                  <a:lnTo>
                    <a:pt x="1874972" y="487794"/>
                  </a:lnTo>
                  <a:lnTo>
                    <a:pt x="1851062" y="450215"/>
                  </a:lnTo>
                  <a:lnTo>
                    <a:pt x="1825567" y="413784"/>
                  </a:lnTo>
                  <a:lnTo>
                    <a:pt x="1798534" y="378550"/>
                  </a:lnTo>
                  <a:lnTo>
                    <a:pt x="1770014" y="344561"/>
                  </a:lnTo>
                  <a:lnTo>
                    <a:pt x="1740053" y="311867"/>
                  </a:lnTo>
                  <a:lnTo>
                    <a:pt x="1708702" y="280516"/>
                  </a:lnTo>
                  <a:lnTo>
                    <a:pt x="1676008" y="250555"/>
                  </a:lnTo>
                  <a:lnTo>
                    <a:pt x="1642019" y="222035"/>
                  </a:lnTo>
                  <a:lnTo>
                    <a:pt x="1606785" y="195002"/>
                  </a:lnTo>
                  <a:lnTo>
                    <a:pt x="1570354" y="169507"/>
                  </a:lnTo>
                  <a:lnTo>
                    <a:pt x="1532775" y="145597"/>
                  </a:lnTo>
                  <a:lnTo>
                    <a:pt x="1494095" y="123320"/>
                  </a:lnTo>
                  <a:lnTo>
                    <a:pt x="1454364" y="102727"/>
                  </a:lnTo>
                  <a:lnTo>
                    <a:pt x="1413630" y="83864"/>
                  </a:lnTo>
                  <a:lnTo>
                    <a:pt x="1371942" y="66780"/>
                  </a:lnTo>
                  <a:lnTo>
                    <a:pt x="1329348" y="51525"/>
                  </a:lnTo>
                  <a:lnTo>
                    <a:pt x="1285897" y="38146"/>
                  </a:lnTo>
                  <a:lnTo>
                    <a:pt x="1241637" y="26692"/>
                  </a:lnTo>
                  <a:lnTo>
                    <a:pt x="1196616" y="17212"/>
                  </a:lnTo>
                  <a:lnTo>
                    <a:pt x="1150884" y="9755"/>
                  </a:lnTo>
                  <a:lnTo>
                    <a:pt x="1104489" y="4367"/>
                  </a:lnTo>
                  <a:lnTo>
                    <a:pt x="1057479" y="1100"/>
                  </a:lnTo>
                  <a:lnTo>
                    <a:pt x="100990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5980999" y="3148965"/>
              <a:ext cx="1010919" cy="1051560"/>
            </a:xfrm>
            <a:custGeom>
              <a:avLst/>
              <a:gdLst/>
              <a:ahLst/>
              <a:cxnLst/>
              <a:rect l="l" t="t" r="r" b="b"/>
              <a:pathLst>
                <a:path w="1010920" h="1051560">
                  <a:moveTo>
                    <a:pt x="1010604" y="0"/>
                  </a:moveTo>
                  <a:lnTo>
                    <a:pt x="969710" y="888"/>
                  </a:lnTo>
                  <a:lnTo>
                    <a:pt x="922222" y="3914"/>
                  </a:lnTo>
                  <a:lnTo>
                    <a:pt x="875387" y="9082"/>
                  </a:lnTo>
                  <a:lnTo>
                    <a:pt x="829251" y="16342"/>
                  </a:lnTo>
                  <a:lnTo>
                    <a:pt x="783862" y="25643"/>
                  </a:lnTo>
                  <a:lnTo>
                    <a:pt x="739265" y="36935"/>
                  </a:lnTo>
                  <a:lnTo>
                    <a:pt x="695508" y="50168"/>
                  </a:lnTo>
                  <a:lnTo>
                    <a:pt x="652636" y="65292"/>
                  </a:lnTo>
                  <a:lnTo>
                    <a:pt x="610696" y="82255"/>
                  </a:lnTo>
                  <a:lnTo>
                    <a:pt x="569736" y="101008"/>
                  </a:lnTo>
                  <a:lnTo>
                    <a:pt x="529801" y="121499"/>
                  </a:lnTo>
                  <a:lnTo>
                    <a:pt x="490937" y="143680"/>
                  </a:lnTo>
                  <a:lnTo>
                    <a:pt x="453193" y="167498"/>
                  </a:lnTo>
                  <a:lnTo>
                    <a:pt x="416613" y="192905"/>
                  </a:lnTo>
                  <a:lnTo>
                    <a:pt x="381245" y="219849"/>
                  </a:lnTo>
                  <a:lnTo>
                    <a:pt x="347135" y="248280"/>
                  </a:lnTo>
                  <a:lnTo>
                    <a:pt x="314330" y="278147"/>
                  </a:lnTo>
                  <a:lnTo>
                    <a:pt x="282876" y="309401"/>
                  </a:lnTo>
                  <a:lnTo>
                    <a:pt x="252819" y="341991"/>
                  </a:lnTo>
                  <a:lnTo>
                    <a:pt x="224208" y="375866"/>
                  </a:lnTo>
                  <a:lnTo>
                    <a:pt x="197087" y="410976"/>
                  </a:lnTo>
                  <a:lnTo>
                    <a:pt x="171503" y="447271"/>
                  </a:lnTo>
                  <a:lnTo>
                    <a:pt x="147503" y="484700"/>
                  </a:lnTo>
                  <a:lnTo>
                    <a:pt x="125134" y="523213"/>
                  </a:lnTo>
                  <a:lnTo>
                    <a:pt x="104442" y="562759"/>
                  </a:lnTo>
                  <a:lnTo>
                    <a:pt x="85474" y="603289"/>
                  </a:lnTo>
                  <a:lnTo>
                    <a:pt x="68275" y="644751"/>
                  </a:lnTo>
                  <a:lnTo>
                    <a:pt x="52894" y="687095"/>
                  </a:lnTo>
                  <a:lnTo>
                    <a:pt x="39375" y="730271"/>
                  </a:lnTo>
                  <a:lnTo>
                    <a:pt x="27767" y="774228"/>
                  </a:lnTo>
                  <a:lnTo>
                    <a:pt x="18114" y="818917"/>
                  </a:lnTo>
                  <a:lnTo>
                    <a:pt x="10465" y="864286"/>
                  </a:lnTo>
                  <a:lnTo>
                    <a:pt x="4865" y="910285"/>
                  </a:lnTo>
                  <a:lnTo>
                    <a:pt x="1361" y="956864"/>
                  </a:lnTo>
                  <a:lnTo>
                    <a:pt x="0" y="1003972"/>
                  </a:lnTo>
                  <a:lnTo>
                    <a:pt x="827" y="1051560"/>
                  </a:lnTo>
                  <a:lnTo>
                    <a:pt x="1010604" y="1010666"/>
                  </a:lnTo>
                  <a:lnTo>
                    <a:pt x="101060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 descr=""/>
          <p:cNvGrpSpPr/>
          <p:nvPr/>
        </p:nvGrpSpPr>
        <p:grpSpPr>
          <a:xfrm>
            <a:off x="8730995" y="1168908"/>
            <a:ext cx="3214370" cy="3048000"/>
            <a:chOff x="8730995" y="1168908"/>
            <a:chExt cx="3214370" cy="3048000"/>
          </a:xfrm>
        </p:grpSpPr>
        <p:sp>
          <p:nvSpPr>
            <p:cNvPr id="17" name="object 17" descr=""/>
            <p:cNvSpPr/>
            <p:nvPr/>
          </p:nvSpPr>
          <p:spPr>
            <a:xfrm>
              <a:off x="8730995" y="1168908"/>
              <a:ext cx="3214370" cy="3048000"/>
            </a:xfrm>
            <a:custGeom>
              <a:avLst/>
              <a:gdLst/>
              <a:ahLst/>
              <a:cxnLst/>
              <a:rect l="l" t="t" r="r" b="b"/>
              <a:pathLst>
                <a:path w="3214370" h="3048000">
                  <a:moveTo>
                    <a:pt x="3214115" y="0"/>
                  </a:moveTo>
                  <a:lnTo>
                    <a:pt x="0" y="0"/>
                  </a:lnTo>
                  <a:lnTo>
                    <a:pt x="0" y="2746247"/>
                  </a:lnTo>
                  <a:lnTo>
                    <a:pt x="1874901" y="2746247"/>
                  </a:lnTo>
                  <a:lnTo>
                    <a:pt x="2306574" y="3047999"/>
                  </a:lnTo>
                  <a:lnTo>
                    <a:pt x="2678429" y="2746247"/>
                  </a:lnTo>
                  <a:lnTo>
                    <a:pt x="3214115" y="2746247"/>
                  </a:lnTo>
                  <a:lnTo>
                    <a:pt x="3214115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0412856" y="1551686"/>
              <a:ext cx="1029335" cy="1358900"/>
            </a:xfrm>
            <a:custGeom>
              <a:avLst/>
              <a:gdLst/>
              <a:ahLst/>
              <a:cxnLst/>
              <a:rect l="l" t="t" r="r" b="b"/>
              <a:pathLst>
                <a:path w="1029334" h="1358900">
                  <a:moveTo>
                    <a:pt x="0" y="0"/>
                  </a:moveTo>
                  <a:lnTo>
                    <a:pt x="0" y="1029335"/>
                  </a:lnTo>
                  <a:lnTo>
                    <a:pt x="975233" y="1358646"/>
                  </a:lnTo>
                  <a:lnTo>
                    <a:pt x="989506" y="1312892"/>
                  </a:lnTo>
                  <a:lnTo>
                    <a:pt x="1001620" y="1266578"/>
                  </a:lnTo>
                  <a:lnTo>
                    <a:pt x="1011562" y="1219783"/>
                  </a:lnTo>
                  <a:lnTo>
                    <a:pt x="1019317" y="1172583"/>
                  </a:lnTo>
                  <a:lnTo>
                    <a:pt x="1024874" y="1125056"/>
                  </a:lnTo>
                  <a:lnTo>
                    <a:pt x="1028217" y="1077281"/>
                  </a:lnTo>
                  <a:lnTo>
                    <a:pt x="1029335" y="1029335"/>
                  </a:lnTo>
                  <a:lnTo>
                    <a:pt x="1028214" y="980882"/>
                  </a:lnTo>
                  <a:lnTo>
                    <a:pt x="1024886" y="933005"/>
                  </a:lnTo>
                  <a:lnTo>
                    <a:pt x="1019399" y="885755"/>
                  </a:lnTo>
                  <a:lnTo>
                    <a:pt x="1011803" y="839179"/>
                  </a:lnTo>
                  <a:lnTo>
                    <a:pt x="1002147" y="793328"/>
                  </a:lnTo>
                  <a:lnTo>
                    <a:pt x="990482" y="748251"/>
                  </a:lnTo>
                  <a:lnTo>
                    <a:pt x="976855" y="703998"/>
                  </a:lnTo>
                  <a:lnTo>
                    <a:pt x="961317" y="660618"/>
                  </a:lnTo>
                  <a:lnTo>
                    <a:pt x="943918" y="618160"/>
                  </a:lnTo>
                  <a:lnTo>
                    <a:pt x="924706" y="576674"/>
                  </a:lnTo>
                  <a:lnTo>
                    <a:pt x="903731" y="536209"/>
                  </a:lnTo>
                  <a:lnTo>
                    <a:pt x="881042" y="496815"/>
                  </a:lnTo>
                  <a:lnTo>
                    <a:pt x="856690" y="458541"/>
                  </a:lnTo>
                  <a:lnTo>
                    <a:pt x="830723" y="421437"/>
                  </a:lnTo>
                  <a:lnTo>
                    <a:pt x="803190" y="385552"/>
                  </a:lnTo>
                  <a:lnTo>
                    <a:pt x="774142" y="350936"/>
                  </a:lnTo>
                  <a:lnTo>
                    <a:pt x="743628" y="317637"/>
                  </a:lnTo>
                  <a:lnTo>
                    <a:pt x="711697" y="285706"/>
                  </a:lnTo>
                  <a:lnTo>
                    <a:pt x="678398" y="255192"/>
                  </a:lnTo>
                  <a:lnTo>
                    <a:pt x="643782" y="226144"/>
                  </a:lnTo>
                  <a:lnTo>
                    <a:pt x="607897" y="198611"/>
                  </a:lnTo>
                  <a:lnTo>
                    <a:pt x="570793" y="172644"/>
                  </a:lnTo>
                  <a:lnTo>
                    <a:pt x="532519" y="148292"/>
                  </a:lnTo>
                  <a:lnTo>
                    <a:pt x="493125" y="125603"/>
                  </a:lnTo>
                  <a:lnTo>
                    <a:pt x="452660" y="104628"/>
                  </a:lnTo>
                  <a:lnTo>
                    <a:pt x="411174" y="85416"/>
                  </a:lnTo>
                  <a:lnTo>
                    <a:pt x="368716" y="68017"/>
                  </a:lnTo>
                  <a:lnTo>
                    <a:pt x="325336" y="52479"/>
                  </a:lnTo>
                  <a:lnTo>
                    <a:pt x="281083" y="38852"/>
                  </a:lnTo>
                  <a:lnTo>
                    <a:pt x="236006" y="27187"/>
                  </a:lnTo>
                  <a:lnTo>
                    <a:pt x="190155" y="17531"/>
                  </a:lnTo>
                  <a:lnTo>
                    <a:pt x="143579" y="9935"/>
                  </a:lnTo>
                  <a:lnTo>
                    <a:pt x="96329" y="4448"/>
                  </a:lnTo>
                  <a:lnTo>
                    <a:pt x="48452" y="1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9383257" y="1551686"/>
              <a:ext cx="2005330" cy="2059305"/>
            </a:xfrm>
            <a:custGeom>
              <a:avLst/>
              <a:gdLst/>
              <a:ahLst/>
              <a:cxnLst/>
              <a:rect l="l" t="t" r="r" b="b"/>
              <a:pathLst>
                <a:path w="2005329" h="2059304">
                  <a:moveTo>
                    <a:pt x="1029599" y="0"/>
                  </a:moveTo>
                  <a:lnTo>
                    <a:pt x="980747" y="1151"/>
                  </a:lnTo>
                  <a:lnTo>
                    <a:pt x="932361" y="4577"/>
                  </a:lnTo>
                  <a:lnTo>
                    <a:pt x="884503" y="10233"/>
                  </a:lnTo>
                  <a:lnTo>
                    <a:pt x="837234" y="18075"/>
                  </a:lnTo>
                  <a:lnTo>
                    <a:pt x="790617" y="28058"/>
                  </a:lnTo>
                  <a:lnTo>
                    <a:pt x="744711" y="40139"/>
                  </a:lnTo>
                  <a:lnTo>
                    <a:pt x="699580" y="54273"/>
                  </a:lnTo>
                  <a:lnTo>
                    <a:pt x="655285" y="70416"/>
                  </a:lnTo>
                  <a:lnTo>
                    <a:pt x="611886" y="88523"/>
                  </a:lnTo>
                  <a:lnTo>
                    <a:pt x="569447" y="108551"/>
                  </a:lnTo>
                  <a:lnTo>
                    <a:pt x="528028" y="130455"/>
                  </a:lnTo>
                  <a:lnTo>
                    <a:pt x="487691" y="154192"/>
                  </a:lnTo>
                  <a:lnTo>
                    <a:pt x="448498" y="179716"/>
                  </a:lnTo>
                  <a:lnTo>
                    <a:pt x="410510" y="206984"/>
                  </a:lnTo>
                  <a:lnTo>
                    <a:pt x="373788" y="235951"/>
                  </a:lnTo>
                  <a:lnTo>
                    <a:pt x="338395" y="266574"/>
                  </a:lnTo>
                  <a:lnTo>
                    <a:pt x="304393" y="298807"/>
                  </a:lnTo>
                  <a:lnTo>
                    <a:pt x="271841" y="332608"/>
                  </a:lnTo>
                  <a:lnTo>
                    <a:pt x="240803" y="367931"/>
                  </a:lnTo>
                  <a:lnTo>
                    <a:pt x="211340" y="404732"/>
                  </a:lnTo>
                  <a:lnTo>
                    <a:pt x="183513" y="442968"/>
                  </a:lnTo>
                  <a:lnTo>
                    <a:pt x="157384" y="482593"/>
                  </a:lnTo>
                  <a:lnTo>
                    <a:pt x="133015" y="523565"/>
                  </a:lnTo>
                  <a:lnTo>
                    <a:pt x="110467" y="565838"/>
                  </a:lnTo>
                  <a:lnTo>
                    <a:pt x="89802" y="609368"/>
                  </a:lnTo>
                  <a:lnTo>
                    <a:pt x="71081" y="654111"/>
                  </a:lnTo>
                  <a:lnTo>
                    <a:pt x="54366" y="700024"/>
                  </a:lnTo>
                  <a:lnTo>
                    <a:pt x="39926" y="746291"/>
                  </a:lnTo>
                  <a:lnTo>
                    <a:pt x="27762" y="792718"/>
                  </a:lnTo>
                  <a:lnTo>
                    <a:pt x="17843" y="839243"/>
                  </a:lnTo>
                  <a:lnTo>
                    <a:pt x="10139" y="885802"/>
                  </a:lnTo>
                  <a:lnTo>
                    <a:pt x="4617" y="932334"/>
                  </a:lnTo>
                  <a:lnTo>
                    <a:pt x="1248" y="978774"/>
                  </a:lnTo>
                  <a:lnTo>
                    <a:pt x="0" y="1025062"/>
                  </a:lnTo>
                  <a:lnTo>
                    <a:pt x="841" y="1071134"/>
                  </a:lnTo>
                  <a:lnTo>
                    <a:pt x="3742" y="1116928"/>
                  </a:lnTo>
                  <a:lnTo>
                    <a:pt x="8671" y="1162380"/>
                  </a:lnTo>
                  <a:lnTo>
                    <a:pt x="15597" y="1207428"/>
                  </a:lnTo>
                  <a:lnTo>
                    <a:pt x="24489" y="1252010"/>
                  </a:lnTo>
                  <a:lnTo>
                    <a:pt x="35315" y="1296063"/>
                  </a:lnTo>
                  <a:lnTo>
                    <a:pt x="48046" y="1339524"/>
                  </a:lnTo>
                  <a:lnTo>
                    <a:pt x="62650" y="1382331"/>
                  </a:lnTo>
                  <a:lnTo>
                    <a:pt x="79096" y="1424421"/>
                  </a:lnTo>
                  <a:lnTo>
                    <a:pt x="97352" y="1465731"/>
                  </a:lnTo>
                  <a:lnTo>
                    <a:pt x="117389" y="1506199"/>
                  </a:lnTo>
                  <a:lnTo>
                    <a:pt x="139174" y="1545762"/>
                  </a:lnTo>
                  <a:lnTo>
                    <a:pt x="162678" y="1584357"/>
                  </a:lnTo>
                  <a:lnTo>
                    <a:pt x="187868" y="1621922"/>
                  </a:lnTo>
                  <a:lnTo>
                    <a:pt x="214714" y="1658394"/>
                  </a:lnTo>
                  <a:lnTo>
                    <a:pt x="243185" y="1693710"/>
                  </a:lnTo>
                  <a:lnTo>
                    <a:pt x="273250" y="1727808"/>
                  </a:lnTo>
                  <a:lnTo>
                    <a:pt x="304878" y="1760625"/>
                  </a:lnTo>
                  <a:lnTo>
                    <a:pt x="338037" y="1792099"/>
                  </a:lnTo>
                  <a:lnTo>
                    <a:pt x="372698" y="1822167"/>
                  </a:lnTo>
                  <a:lnTo>
                    <a:pt x="408828" y="1850765"/>
                  </a:lnTo>
                  <a:lnTo>
                    <a:pt x="446397" y="1877833"/>
                  </a:lnTo>
                  <a:lnTo>
                    <a:pt x="485373" y="1903306"/>
                  </a:lnTo>
                  <a:lnTo>
                    <a:pt x="525727" y="1927122"/>
                  </a:lnTo>
                  <a:lnTo>
                    <a:pt x="567426" y="1949219"/>
                  </a:lnTo>
                  <a:lnTo>
                    <a:pt x="610440" y="1969534"/>
                  </a:lnTo>
                  <a:lnTo>
                    <a:pt x="654737" y="1988005"/>
                  </a:lnTo>
                  <a:lnTo>
                    <a:pt x="700288" y="2004567"/>
                  </a:lnTo>
                  <a:lnTo>
                    <a:pt x="746555" y="2019007"/>
                  </a:lnTo>
                  <a:lnTo>
                    <a:pt x="792982" y="2031171"/>
                  </a:lnTo>
                  <a:lnTo>
                    <a:pt x="839507" y="2041090"/>
                  </a:lnTo>
                  <a:lnTo>
                    <a:pt x="886066" y="2048794"/>
                  </a:lnTo>
                  <a:lnTo>
                    <a:pt x="932598" y="2054316"/>
                  </a:lnTo>
                  <a:lnTo>
                    <a:pt x="979039" y="2057685"/>
                  </a:lnTo>
                  <a:lnTo>
                    <a:pt x="1025326" y="2058934"/>
                  </a:lnTo>
                  <a:lnTo>
                    <a:pt x="1071398" y="2058092"/>
                  </a:lnTo>
                  <a:lnTo>
                    <a:pt x="1117192" y="2055191"/>
                  </a:lnTo>
                  <a:lnTo>
                    <a:pt x="1162644" y="2050262"/>
                  </a:lnTo>
                  <a:lnTo>
                    <a:pt x="1207692" y="2043336"/>
                  </a:lnTo>
                  <a:lnTo>
                    <a:pt x="1252274" y="2034445"/>
                  </a:lnTo>
                  <a:lnTo>
                    <a:pt x="1296327" y="2023618"/>
                  </a:lnTo>
                  <a:lnTo>
                    <a:pt x="1339789" y="2010887"/>
                  </a:lnTo>
                  <a:lnTo>
                    <a:pt x="1382595" y="1996283"/>
                  </a:lnTo>
                  <a:lnTo>
                    <a:pt x="1424685" y="1979838"/>
                  </a:lnTo>
                  <a:lnTo>
                    <a:pt x="1465995" y="1961581"/>
                  </a:lnTo>
                  <a:lnTo>
                    <a:pt x="1506463" y="1941544"/>
                  </a:lnTo>
                  <a:lnTo>
                    <a:pt x="1546026" y="1919759"/>
                  </a:lnTo>
                  <a:lnTo>
                    <a:pt x="1584621" y="1896255"/>
                  </a:lnTo>
                  <a:lnTo>
                    <a:pt x="1622186" y="1871065"/>
                  </a:lnTo>
                  <a:lnTo>
                    <a:pt x="1658658" y="1844219"/>
                  </a:lnTo>
                  <a:lnTo>
                    <a:pt x="1693974" y="1815748"/>
                  </a:lnTo>
                  <a:lnTo>
                    <a:pt x="1728072" y="1785683"/>
                  </a:lnTo>
                  <a:lnTo>
                    <a:pt x="1760889" y="1754055"/>
                  </a:lnTo>
                  <a:lnTo>
                    <a:pt x="1792363" y="1720896"/>
                  </a:lnTo>
                  <a:lnTo>
                    <a:pt x="1822431" y="1686236"/>
                  </a:lnTo>
                  <a:lnTo>
                    <a:pt x="1851030" y="1650105"/>
                  </a:lnTo>
                  <a:lnTo>
                    <a:pt x="1878097" y="1612537"/>
                  </a:lnTo>
                  <a:lnTo>
                    <a:pt x="1903570" y="1573560"/>
                  </a:lnTo>
                  <a:lnTo>
                    <a:pt x="1927387" y="1533206"/>
                  </a:lnTo>
                  <a:lnTo>
                    <a:pt x="1949484" y="1491507"/>
                  </a:lnTo>
                  <a:lnTo>
                    <a:pt x="1969798" y="1448493"/>
                  </a:lnTo>
                  <a:lnTo>
                    <a:pt x="1988269" y="1404196"/>
                  </a:lnTo>
                  <a:lnTo>
                    <a:pt x="2004832" y="1358646"/>
                  </a:lnTo>
                  <a:lnTo>
                    <a:pt x="1029599" y="1029335"/>
                  </a:lnTo>
                  <a:lnTo>
                    <a:pt x="10295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34213" y="7442"/>
            <a:ext cx="81692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</a:t>
            </a:r>
            <a:r>
              <a:rPr dirty="0" u="sng">
                <a:uFill>
                  <a:solidFill>
                    <a:srgbClr val="FFFFFF"/>
                  </a:solidFill>
                </a:uFill>
              </a:rPr>
              <a:t>treaming</a:t>
            </a:r>
            <a:r>
              <a:rPr dirty="0" u="sng" spc="-70"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u="sng">
                <a:uFill>
                  <a:solidFill>
                    <a:srgbClr val="FFFFFF"/>
                  </a:solidFill>
                </a:uFill>
              </a:rPr>
              <a:t>Companies</a:t>
            </a:r>
            <a:r>
              <a:rPr dirty="0" u="sng" spc="-60"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u="sng">
                <a:uFill>
                  <a:solidFill>
                    <a:srgbClr val="FFFFFF"/>
                  </a:solidFill>
                </a:uFill>
              </a:rPr>
              <a:t>are</a:t>
            </a:r>
            <a:r>
              <a:rPr dirty="0" u="sng" spc="-80"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u="sng">
                <a:uFill>
                  <a:solidFill>
                    <a:srgbClr val="FFFFFF"/>
                  </a:solidFill>
                </a:uFill>
              </a:rPr>
              <a:t>turning</a:t>
            </a:r>
            <a:r>
              <a:rPr dirty="0" u="sng" spc="-65"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u="sng">
                <a:uFill>
                  <a:solidFill>
                    <a:srgbClr val="FFFFFF"/>
                  </a:solidFill>
                </a:uFill>
              </a:rPr>
              <a:t>into</a:t>
            </a:r>
            <a:r>
              <a:rPr dirty="0" u="sng" spc="-70"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u="sng" spc="-10">
                <a:uFill>
                  <a:solidFill>
                    <a:srgbClr val="FFFFFF"/>
                  </a:solidFill>
                </a:uFill>
              </a:rPr>
              <a:t>Content</a:t>
            </a:r>
            <a:r>
              <a:rPr dirty="0" u="sng" spc="-65"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u="sng" spc="-10">
                <a:uFill>
                  <a:solidFill>
                    <a:srgbClr val="FFFFFF"/>
                  </a:solidFill>
                </a:uFill>
              </a:rPr>
              <a:t>Prod</a:t>
            </a:r>
            <a:r>
              <a:rPr dirty="0" spc="-10"/>
              <a:t>ucers</a:t>
            </a:r>
          </a:p>
        </p:txBody>
      </p:sp>
      <p:sp>
        <p:nvSpPr>
          <p:cNvPr id="21" name="object 21" descr=""/>
          <p:cNvSpPr txBox="1"/>
          <p:nvPr/>
        </p:nvSpPr>
        <p:spPr>
          <a:xfrm>
            <a:off x="168046" y="503936"/>
            <a:ext cx="765937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Media</a:t>
            </a:r>
            <a:r>
              <a:rPr dirty="0" sz="1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Conglomerates</a:t>
            </a:r>
            <a:r>
              <a:rPr dirty="0" sz="1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launching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their</a:t>
            </a:r>
            <a:r>
              <a:rPr dirty="0" sz="1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own</a:t>
            </a:r>
            <a:r>
              <a:rPr dirty="0" sz="1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Video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35">
                <a:solidFill>
                  <a:srgbClr val="FFFFFF"/>
                </a:solidFill>
                <a:latin typeface="Calibri"/>
                <a:cs typeface="Calibri"/>
              </a:rPr>
              <a:t>OTTs</a:t>
            </a:r>
            <a:r>
              <a:rPr dirty="0" sz="1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dirty="0" sz="1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Compelled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Streamers</a:t>
            </a:r>
            <a:r>
              <a:rPr dirty="0" sz="1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Invest</a:t>
            </a:r>
            <a:r>
              <a:rPr dirty="0" sz="1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Content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1063561" y="1673161"/>
            <a:ext cx="3478529" cy="3278504"/>
            <a:chOff x="1063561" y="1673161"/>
            <a:chExt cx="3478529" cy="3278504"/>
          </a:xfrm>
        </p:grpSpPr>
        <p:sp>
          <p:nvSpPr>
            <p:cNvPr id="23" name="object 23" descr=""/>
            <p:cNvSpPr/>
            <p:nvPr/>
          </p:nvSpPr>
          <p:spPr>
            <a:xfrm>
              <a:off x="1068324" y="4581143"/>
              <a:ext cx="3473450" cy="295910"/>
            </a:xfrm>
            <a:custGeom>
              <a:avLst/>
              <a:gdLst/>
              <a:ahLst/>
              <a:cxnLst/>
              <a:rect l="l" t="t" r="r" b="b"/>
              <a:pathLst>
                <a:path w="3473450" h="295910">
                  <a:moveTo>
                    <a:pt x="1924812" y="0"/>
                  </a:moveTo>
                  <a:lnTo>
                    <a:pt x="0" y="0"/>
                  </a:lnTo>
                  <a:lnTo>
                    <a:pt x="0" y="77724"/>
                  </a:lnTo>
                  <a:lnTo>
                    <a:pt x="1924812" y="77724"/>
                  </a:lnTo>
                  <a:lnTo>
                    <a:pt x="1924812" y="0"/>
                  </a:lnTo>
                  <a:close/>
                </a:path>
                <a:path w="3473450" h="295910">
                  <a:moveTo>
                    <a:pt x="3473196" y="217932"/>
                  </a:moveTo>
                  <a:lnTo>
                    <a:pt x="0" y="217932"/>
                  </a:lnTo>
                  <a:lnTo>
                    <a:pt x="0" y="295656"/>
                  </a:lnTo>
                  <a:lnTo>
                    <a:pt x="3473196" y="295656"/>
                  </a:lnTo>
                  <a:lnTo>
                    <a:pt x="3473196" y="2179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068324" y="4363211"/>
              <a:ext cx="1874520" cy="78105"/>
            </a:xfrm>
            <a:custGeom>
              <a:avLst/>
              <a:gdLst/>
              <a:ahLst/>
              <a:cxnLst/>
              <a:rect l="l" t="t" r="r" b="b"/>
              <a:pathLst>
                <a:path w="1874520" h="78104">
                  <a:moveTo>
                    <a:pt x="1874520" y="0"/>
                  </a:moveTo>
                  <a:lnTo>
                    <a:pt x="0" y="0"/>
                  </a:lnTo>
                  <a:lnTo>
                    <a:pt x="0" y="77724"/>
                  </a:lnTo>
                  <a:lnTo>
                    <a:pt x="1874520" y="77724"/>
                  </a:lnTo>
                  <a:lnTo>
                    <a:pt x="187452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068324" y="3927347"/>
              <a:ext cx="1874520" cy="295910"/>
            </a:xfrm>
            <a:custGeom>
              <a:avLst/>
              <a:gdLst/>
              <a:ahLst/>
              <a:cxnLst/>
              <a:rect l="l" t="t" r="r" b="b"/>
              <a:pathLst>
                <a:path w="1874520" h="295910">
                  <a:moveTo>
                    <a:pt x="1773936" y="0"/>
                  </a:moveTo>
                  <a:lnTo>
                    <a:pt x="0" y="0"/>
                  </a:lnTo>
                  <a:lnTo>
                    <a:pt x="0" y="77724"/>
                  </a:lnTo>
                  <a:lnTo>
                    <a:pt x="1773936" y="77724"/>
                  </a:lnTo>
                  <a:lnTo>
                    <a:pt x="1773936" y="0"/>
                  </a:lnTo>
                  <a:close/>
                </a:path>
                <a:path w="1874520" h="295910">
                  <a:moveTo>
                    <a:pt x="1874520" y="217932"/>
                  </a:moveTo>
                  <a:lnTo>
                    <a:pt x="0" y="217932"/>
                  </a:lnTo>
                  <a:lnTo>
                    <a:pt x="0" y="295656"/>
                  </a:lnTo>
                  <a:lnTo>
                    <a:pt x="1874520" y="295656"/>
                  </a:lnTo>
                  <a:lnTo>
                    <a:pt x="1874520" y="2179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068324" y="3491483"/>
              <a:ext cx="812800" cy="295910"/>
            </a:xfrm>
            <a:custGeom>
              <a:avLst/>
              <a:gdLst/>
              <a:ahLst/>
              <a:cxnLst/>
              <a:rect l="l" t="t" r="r" b="b"/>
              <a:pathLst>
                <a:path w="812800" h="295910">
                  <a:moveTo>
                    <a:pt x="749808" y="0"/>
                  </a:moveTo>
                  <a:lnTo>
                    <a:pt x="0" y="0"/>
                  </a:lnTo>
                  <a:lnTo>
                    <a:pt x="0" y="77736"/>
                  </a:lnTo>
                  <a:lnTo>
                    <a:pt x="749808" y="77736"/>
                  </a:lnTo>
                  <a:lnTo>
                    <a:pt x="749808" y="0"/>
                  </a:lnTo>
                  <a:close/>
                </a:path>
                <a:path w="812800" h="295910">
                  <a:moveTo>
                    <a:pt x="812292" y="217932"/>
                  </a:moveTo>
                  <a:lnTo>
                    <a:pt x="0" y="217932"/>
                  </a:lnTo>
                  <a:lnTo>
                    <a:pt x="0" y="295656"/>
                  </a:lnTo>
                  <a:lnTo>
                    <a:pt x="812292" y="295656"/>
                  </a:lnTo>
                  <a:lnTo>
                    <a:pt x="812292" y="21793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068324" y="2837687"/>
              <a:ext cx="711835" cy="513715"/>
            </a:xfrm>
            <a:custGeom>
              <a:avLst/>
              <a:gdLst/>
              <a:ahLst/>
              <a:cxnLst/>
              <a:rect l="l" t="t" r="r" b="b"/>
              <a:pathLst>
                <a:path w="711835" h="513714">
                  <a:moveTo>
                    <a:pt x="338328" y="0"/>
                  </a:moveTo>
                  <a:lnTo>
                    <a:pt x="0" y="0"/>
                  </a:lnTo>
                  <a:lnTo>
                    <a:pt x="0" y="77724"/>
                  </a:lnTo>
                  <a:lnTo>
                    <a:pt x="338328" y="77724"/>
                  </a:lnTo>
                  <a:lnTo>
                    <a:pt x="338328" y="0"/>
                  </a:lnTo>
                  <a:close/>
                </a:path>
                <a:path w="711835" h="513714">
                  <a:moveTo>
                    <a:pt x="574548" y="217932"/>
                  </a:moveTo>
                  <a:lnTo>
                    <a:pt x="0" y="217932"/>
                  </a:lnTo>
                  <a:lnTo>
                    <a:pt x="0" y="295656"/>
                  </a:lnTo>
                  <a:lnTo>
                    <a:pt x="574548" y="295656"/>
                  </a:lnTo>
                  <a:lnTo>
                    <a:pt x="574548" y="217932"/>
                  </a:lnTo>
                  <a:close/>
                </a:path>
                <a:path w="711835" h="513714">
                  <a:moveTo>
                    <a:pt x="711708" y="435864"/>
                  </a:moveTo>
                  <a:lnTo>
                    <a:pt x="0" y="435864"/>
                  </a:lnTo>
                  <a:lnTo>
                    <a:pt x="0" y="513588"/>
                  </a:lnTo>
                  <a:lnTo>
                    <a:pt x="711708" y="513588"/>
                  </a:lnTo>
                  <a:lnTo>
                    <a:pt x="711708" y="4358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068324" y="2619755"/>
              <a:ext cx="312420" cy="78105"/>
            </a:xfrm>
            <a:custGeom>
              <a:avLst/>
              <a:gdLst/>
              <a:ahLst/>
              <a:cxnLst/>
              <a:rect l="l" t="t" r="r" b="b"/>
              <a:pathLst>
                <a:path w="312419" h="78105">
                  <a:moveTo>
                    <a:pt x="312419" y="0"/>
                  </a:moveTo>
                  <a:lnTo>
                    <a:pt x="0" y="0"/>
                  </a:lnTo>
                  <a:lnTo>
                    <a:pt x="0" y="77724"/>
                  </a:lnTo>
                  <a:lnTo>
                    <a:pt x="312419" y="77724"/>
                  </a:lnTo>
                  <a:lnTo>
                    <a:pt x="31241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068324" y="2183891"/>
              <a:ext cx="288290" cy="295910"/>
            </a:xfrm>
            <a:custGeom>
              <a:avLst/>
              <a:gdLst/>
              <a:ahLst/>
              <a:cxnLst/>
              <a:rect l="l" t="t" r="r" b="b"/>
              <a:pathLst>
                <a:path w="288290" h="295910">
                  <a:moveTo>
                    <a:pt x="137160" y="0"/>
                  </a:moveTo>
                  <a:lnTo>
                    <a:pt x="0" y="0"/>
                  </a:lnTo>
                  <a:lnTo>
                    <a:pt x="0" y="77724"/>
                  </a:lnTo>
                  <a:lnTo>
                    <a:pt x="137160" y="77724"/>
                  </a:lnTo>
                  <a:lnTo>
                    <a:pt x="137160" y="0"/>
                  </a:lnTo>
                  <a:close/>
                </a:path>
                <a:path w="288290" h="295910">
                  <a:moveTo>
                    <a:pt x="288036" y="217932"/>
                  </a:moveTo>
                  <a:lnTo>
                    <a:pt x="0" y="217932"/>
                  </a:lnTo>
                  <a:lnTo>
                    <a:pt x="0" y="295656"/>
                  </a:lnTo>
                  <a:lnTo>
                    <a:pt x="288036" y="295656"/>
                  </a:lnTo>
                  <a:lnTo>
                    <a:pt x="288036" y="2179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068324" y="1965959"/>
              <a:ext cx="113030" cy="78105"/>
            </a:xfrm>
            <a:custGeom>
              <a:avLst/>
              <a:gdLst/>
              <a:ahLst/>
              <a:cxnLst/>
              <a:rect l="l" t="t" r="r" b="b"/>
              <a:pathLst>
                <a:path w="113030" h="78105">
                  <a:moveTo>
                    <a:pt x="112775" y="0"/>
                  </a:moveTo>
                  <a:lnTo>
                    <a:pt x="0" y="0"/>
                  </a:lnTo>
                  <a:lnTo>
                    <a:pt x="0" y="77724"/>
                  </a:lnTo>
                  <a:lnTo>
                    <a:pt x="112775" y="77724"/>
                  </a:lnTo>
                  <a:lnTo>
                    <a:pt x="11277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068324" y="1749551"/>
              <a:ext cx="100965" cy="76200"/>
            </a:xfrm>
            <a:custGeom>
              <a:avLst/>
              <a:gdLst/>
              <a:ahLst/>
              <a:cxnLst/>
              <a:rect l="l" t="t" r="r" b="b"/>
              <a:pathLst>
                <a:path w="100965" h="76200">
                  <a:moveTo>
                    <a:pt x="100584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100584" y="76200"/>
                  </a:lnTo>
                  <a:lnTo>
                    <a:pt x="1005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068324" y="1677923"/>
              <a:ext cx="0" cy="3268979"/>
            </a:xfrm>
            <a:custGeom>
              <a:avLst/>
              <a:gdLst/>
              <a:ahLst/>
              <a:cxnLst/>
              <a:rect l="l" t="t" r="r" b="b"/>
              <a:pathLst>
                <a:path w="0" h="3268979">
                  <a:moveTo>
                    <a:pt x="0" y="3268979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3056001" y="4532503"/>
            <a:ext cx="2286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Calibri"/>
                <a:cs typeface="Calibri"/>
              </a:rPr>
              <a:t>15.4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3005454" y="4314570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Calibri"/>
                <a:cs typeface="Calibri"/>
              </a:rPr>
              <a:t>15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3005454" y="4096639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Calibri"/>
                <a:cs typeface="Calibri"/>
              </a:rPr>
              <a:t>15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2906395" y="3878707"/>
            <a:ext cx="2286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Calibri"/>
                <a:cs typeface="Calibri"/>
              </a:rPr>
              <a:t>14.2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944116" y="3660775"/>
            <a:ext cx="17018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Calibri"/>
                <a:cs typeface="Calibri"/>
              </a:rPr>
              <a:t>6.5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1880997" y="3442842"/>
            <a:ext cx="83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latin typeface="Calibri"/>
                <a:cs typeface="Calibri"/>
              </a:rPr>
              <a:t>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1844167" y="3224910"/>
            <a:ext cx="17018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Calibri"/>
                <a:cs typeface="Calibri"/>
              </a:rPr>
              <a:t>5.7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1706626" y="3006978"/>
            <a:ext cx="17018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Calibri"/>
                <a:cs typeface="Calibri"/>
              </a:rPr>
              <a:t>4.6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1469263" y="2789046"/>
            <a:ext cx="17018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Calibri"/>
                <a:cs typeface="Calibri"/>
              </a:rPr>
              <a:t>2.7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1444244" y="2571115"/>
            <a:ext cx="17018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Calibri"/>
                <a:cs typeface="Calibri"/>
              </a:rPr>
              <a:t>2.5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1419225" y="2353183"/>
            <a:ext cx="17018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Calibri"/>
                <a:cs typeface="Calibri"/>
              </a:rPr>
              <a:t>2.3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1244295" y="1836547"/>
            <a:ext cx="195580" cy="461645"/>
          </a:xfrm>
          <a:prstGeom prst="rect">
            <a:avLst/>
          </a:prstGeom>
        </p:spPr>
        <p:txBody>
          <a:bodyPr wrap="square" lIns="0" tIns="933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dirty="0" sz="900" spc="-25">
                <a:latin typeface="Calibri"/>
                <a:cs typeface="Calibri"/>
              </a:rPr>
              <a:t>0.9</a:t>
            </a:r>
            <a:endParaRPr sz="900">
              <a:latin typeface="Calibri"/>
              <a:cs typeface="Calibri"/>
            </a:endParaRPr>
          </a:p>
          <a:p>
            <a:pPr marL="37465">
              <a:lnSpc>
                <a:spcPct val="100000"/>
              </a:lnSpc>
              <a:spcBef>
                <a:spcPts val="635"/>
              </a:spcBef>
            </a:pPr>
            <a:r>
              <a:rPr dirty="0" sz="900" spc="-25">
                <a:latin typeface="Calibri"/>
                <a:cs typeface="Calibri"/>
              </a:rPr>
              <a:t>1.1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639876" y="4750434"/>
            <a:ext cx="4194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78275" algn="l"/>
              </a:tabLst>
            </a:pPr>
            <a:r>
              <a:rPr dirty="0" baseline="3086" sz="1350" spc="-15">
                <a:latin typeface="Calibri"/>
                <a:cs typeface="Calibri"/>
              </a:rPr>
              <a:t>Disney</a:t>
            </a:r>
            <a:r>
              <a:rPr dirty="0" baseline="3086" sz="1350">
                <a:latin typeface="Calibri"/>
                <a:cs typeface="Calibri"/>
              </a:rPr>
              <a:t>	</a:t>
            </a:r>
            <a:r>
              <a:rPr dirty="0" sz="900" spc="-20">
                <a:latin typeface="Calibri"/>
                <a:cs typeface="Calibri"/>
              </a:rPr>
              <a:t>27.8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682244" y="1699386"/>
            <a:ext cx="7200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1975" algn="l"/>
              </a:tabLst>
            </a:pPr>
            <a:r>
              <a:rPr dirty="0" baseline="3086" sz="1350" spc="-37">
                <a:latin typeface="Calibri"/>
                <a:cs typeface="Calibri"/>
              </a:rPr>
              <a:t>MGM</a:t>
            </a:r>
            <a:r>
              <a:rPr dirty="0" baseline="3086" sz="1350">
                <a:latin typeface="Calibri"/>
                <a:cs typeface="Calibri"/>
              </a:rPr>
              <a:t>	</a:t>
            </a:r>
            <a:r>
              <a:rPr dirty="0" sz="900" spc="-25">
                <a:latin typeface="Calibri"/>
                <a:cs typeface="Calibri"/>
              </a:rPr>
              <a:t>0.8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1026972" y="5001514"/>
            <a:ext cx="38608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6905" algn="l"/>
                <a:tab pos="1233170" algn="l"/>
                <a:tab pos="1857375" algn="l"/>
                <a:tab pos="2482215" algn="l"/>
                <a:tab pos="3107055" algn="l"/>
                <a:tab pos="3731895" algn="l"/>
              </a:tabLst>
            </a:pPr>
            <a:r>
              <a:rPr dirty="0" sz="900" spc="-50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dirty="0" sz="900" spc="-50">
                <a:solidFill>
                  <a:srgbClr val="585858"/>
                </a:solidFill>
                <a:latin typeface="Calibri"/>
                <a:cs typeface="Calibri"/>
              </a:rPr>
              <a:t>5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10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15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20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25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30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551484" y="4526026"/>
            <a:ext cx="4235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Comcast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428650" y="3791457"/>
            <a:ext cx="547370" cy="679450"/>
          </a:xfrm>
          <a:prstGeom prst="rect">
            <a:avLst/>
          </a:prstGeom>
        </p:spPr>
        <p:txBody>
          <a:bodyPr wrap="square" lIns="0" tIns="9334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735"/>
              </a:spcBef>
            </a:pPr>
            <a:r>
              <a:rPr dirty="0" sz="900" spc="-20">
                <a:latin typeface="Calibri"/>
                <a:cs typeface="Calibri"/>
              </a:rPr>
              <a:t>AT&amp;T</a:t>
            </a:r>
            <a:endParaRPr sz="9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635"/>
              </a:spcBef>
            </a:pPr>
            <a:r>
              <a:rPr dirty="0" sz="900" spc="-10">
                <a:latin typeface="Calibri"/>
                <a:cs typeface="Calibri"/>
              </a:rPr>
              <a:t>ViacomCBS</a:t>
            </a:r>
            <a:endParaRPr sz="900">
              <a:latin typeface="Calibri"/>
              <a:cs typeface="Calibri"/>
            </a:endParaRPr>
          </a:p>
          <a:p>
            <a:pPr marL="227965">
              <a:lnSpc>
                <a:spcPct val="100000"/>
              </a:lnSpc>
              <a:spcBef>
                <a:spcPts val="635"/>
              </a:spcBef>
            </a:pPr>
            <a:r>
              <a:rPr dirty="0" sz="900" spc="-10">
                <a:latin typeface="Calibri"/>
                <a:cs typeface="Calibri"/>
              </a:rPr>
              <a:t>Netflix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572211" y="3654297"/>
            <a:ext cx="4025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Amazon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680415" y="3436365"/>
            <a:ext cx="2940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Apple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787704" y="3218434"/>
            <a:ext cx="18796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Calibri"/>
                <a:cs typeface="Calibri"/>
              </a:rPr>
              <a:t>Fox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499973" y="3000502"/>
            <a:ext cx="4756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Discovery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325932" y="2483866"/>
            <a:ext cx="649605" cy="4616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78435">
              <a:lnSpc>
                <a:spcPct val="1589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Facebook</a:t>
            </a:r>
            <a:r>
              <a:rPr dirty="0" sz="900" spc="50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Sony</a:t>
            </a:r>
            <a:r>
              <a:rPr dirty="0" sz="900" spc="-35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Pictures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506983" y="2346705"/>
            <a:ext cx="4679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Lionsgate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725220" y="2128773"/>
            <a:ext cx="2508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Calibri"/>
                <a:cs typeface="Calibri"/>
              </a:rPr>
              <a:t>AMC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133908" y="1910841"/>
            <a:ext cx="8413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libri"/>
                <a:cs typeface="Calibri"/>
              </a:rPr>
              <a:t>Google</a:t>
            </a:r>
            <a:r>
              <a:rPr dirty="0" sz="900" spc="-45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(Youtube)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78739" y="849884"/>
            <a:ext cx="5164455" cy="6711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Streaming</a:t>
            </a:r>
            <a:r>
              <a:rPr dirty="0" u="sng" sz="1600" spc="1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Companies</a:t>
            </a:r>
            <a:r>
              <a:rPr dirty="0" u="sng" sz="1600" spc="9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are</a:t>
            </a:r>
            <a:r>
              <a:rPr dirty="0" u="sng" sz="1600" spc="10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now</a:t>
            </a:r>
            <a:r>
              <a:rPr dirty="0" u="sng" sz="1600" spc="1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Investing</a:t>
            </a:r>
            <a:r>
              <a:rPr dirty="0" u="sng" sz="1600" spc="10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Heavily</a:t>
            </a:r>
            <a:r>
              <a:rPr dirty="0" u="sng" sz="1600" spc="1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into</a:t>
            </a:r>
            <a:r>
              <a:rPr dirty="0" u="sng" sz="1600" spc="1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Original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ts val="1700"/>
              </a:lnSpc>
            </a:pPr>
            <a:r>
              <a:rPr dirty="0" u="sng" sz="16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Content…</a:t>
            </a:r>
            <a:endParaRPr sz="1600">
              <a:latin typeface="Calibri"/>
              <a:cs typeface="Calibri"/>
            </a:endParaRPr>
          </a:p>
          <a:p>
            <a:pPr marL="1023619">
              <a:lnSpc>
                <a:spcPts val="1460"/>
              </a:lnSpc>
            </a:pPr>
            <a:r>
              <a:rPr dirty="0" sz="1400">
                <a:latin typeface="Calibri"/>
                <a:cs typeface="Calibri"/>
              </a:rPr>
              <a:t>Original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Content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Spending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in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2019</a:t>
            </a:r>
            <a:r>
              <a:rPr dirty="0" sz="1400" spc="-70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(in</a:t>
            </a:r>
            <a:r>
              <a:rPr dirty="0" sz="1400" spc="-4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USD</a:t>
            </a:r>
            <a:r>
              <a:rPr dirty="0" sz="1400" spc="-40" i="1">
                <a:latin typeface="Calibri"/>
                <a:cs typeface="Calibri"/>
              </a:rPr>
              <a:t> </a:t>
            </a:r>
            <a:r>
              <a:rPr dirty="0" sz="1400" spc="-10" i="1">
                <a:latin typeface="Calibri"/>
                <a:cs typeface="Calibri"/>
              </a:rPr>
              <a:t>billion)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9" name="object 59" descr=""/>
          <p:cNvGrpSpPr/>
          <p:nvPr/>
        </p:nvGrpSpPr>
        <p:grpSpPr>
          <a:xfrm>
            <a:off x="2665476" y="1754123"/>
            <a:ext cx="2583180" cy="2610485"/>
            <a:chOff x="2665476" y="1754123"/>
            <a:chExt cx="2583180" cy="2610485"/>
          </a:xfrm>
        </p:grpSpPr>
        <p:sp>
          <p:nvSpPr>
            <p:cNvPr id="60" name="object 60" descr=""/>
            <p:cNvSpPr/>
            <p:nvPr/>
          </p:nvSpPr>
          <p:spPr>
            <a:xfrm>
              <a:off x="2665476" y="1754123"/>
              <a:ext cx="163195" cy="128270"/>
            </a:xfrm>
            <a:custGeom>
              <a:avLst/>
              <a:gdLst/>
              <a:ahLst/>
              <a:cxnLst/>
              <a:rect l="l" t="t" r="r" b="b"/>
              <a:pathLst>
                <a:path w="163194" h="128269">
                  <a:moveTo>
                    <a:pt x="163068" y="0"/>
                  </a:moveTo>
                  <a:lnTo>
                    <a:pt x="0" y="0"/>
                  </a:lnTo>
                  <a:lnTo>
                    <a:pt x="0" y="128015"/>
                  </a:lnTo>
                  <a:lnTo>
                    <a:pt x="163068" y="128015"/>
                  </a:lnTo>
                  <a:lnTo>
                    <a:pt x="16306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2665476" y="1975103"/>
              <a:ext cx="163195" cy="129539"/>
            </a:xfrm>
            <a:custGeom>
              <a:avLst/>
              <a:gdLst/>
              <a:ahLst/>
              <a:cxnLst/>
              <a:rect l="l" t="t" r="r" b="b"/>
              <a:pathLst>
                <a:path w="163194" h="129539">
                  <a:moveTo>
                    <a:pt x="163068" y="0"/>
                  </a:moveTo>
                  <a:lnTo>
                    <a:pt x="0" y="0"/>
                  </a:lnTo>
                  <a:lnTo>
                    <a:pt x="0" y="129539"/>
                  </a:lnTo>
                  <a:lnTo>
                    <a:pt x="163068" y="129539"/>
                  </a:lnTo>
                  <a:lnTo>
                    <a:pt x="1630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3165602" y="2295143"/>
              <a:ext cx="2083435" cy="2069464"/>
            </a:xfrm>
            <a:custGeom>
              <a:avLst/>
              <a:gdLst/>
              <a:ahLst/>
              <a:cxnLst/>
              <a:rect l="l" t="t" r="r" b="b"/>
              <a:pathLst>
                <a:path w="2083435" h="2069464">
                  <a:moveTo>
                    <a:pt x="2083053" y="0"/>
                  </a:moveTo>
                  <a:lnTo>
                    <a:pt x="57658" y="0"/>
                  </a:lnTo>
                  <a:lnTo>
                    <a:pt x="57658" y="1603247"/>
                  </a:lnTo>
                  <a:lnTo>
                    <a:pt x="395224" y="1603247"/>
                  </a:lnTo>
                  <a:lnTo>
                    <a:pt x="0" y="2069083"/>
                  </a:lnTo>
                  <a:lnTo>
                    <a:pt x="901573" y="1603247"/>
                  </a:lnTo>
                  <a:lnTo>
                    <a:pt x="2083053" y="1603247"/>
                  </a:lnTo>
                  <a:lnTo>
                    <a:pt x="2083053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 descr=""/>
          <p:cNvSpPr txBox="1"/>
          <p:nvPr/>
        </p:nvSpPr>
        <p:spPr>
          <a:xfrm>
            <a:off x="2911855" y="1673453"/>
            <a:ext cx="1694814" cy="450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240" marR="5080" indent="-3175">
              <a:lnSpc>
                <a:spcPct val="126699"/>
              </a:lnSpc>
              <a:spcBef>
                <a:spcPts val="100"/>
              </a:spcBef>
            </a:pPr>
            <a:r>
              <a:rPr dirty="0" sz="1100">
                <a:latin typeface="Calibri"/>
                <a:cs typeface="Calibri"/>
              </a:rPr>
              <a:t>Streaming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Companies </a:t>
            </a:r>
            <a:r>
              <a:rPr dirty="0" sz="1100">
                <a:latin typeface="Calibri"/>
                <a:cs typeface="Calibri"/>
              </a:rPr>
              <a:t>Traditional</a:t>
            </a:r>
            <a:r>
              <a:rPr dirty="0" sz="1100" spc="-5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Media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Companies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7267447" y="4430395"/>
            <a:ext cx="55816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74.36%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6162294" y="3658615"/>
            <a:ext cx="56007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25.64%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5948553" y="2670810"/>
            <a:ext cx="2242185" cy="457834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89230" marR="5080" indent="-177165">
              <a:lnSpc>
                <a:spcPct val="102299"/>
              </a:lnSpc>
              <a:spcBef>
                <a:spcPts val="65"/>
              </a:spcBef>
            </a:pPr>
            <a:r>
              <a:rPr dirty="0" sz="1400" spc="-20">
                <a:latin typeface="Calibri"/>
                <a:cs typeface="Calibri"/>
              </a:rPr>
              <a:t>Percentage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of</a:t>
            </a:r>
            <a:r>
              <a:rPr dirty="0" sz="1400" spc="-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Original</a:t>
            </a:r>
            <a:r>
              <a:rPr dirty="0" sz="1400" spc="-10">
                <a:latin typeface="Calibri"/>
                <a:cs typeface="Calibri"/>
              </a:rPr>
              <a:t> Content Expenditure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by</a:t>
            </a:r>
            <a:r>
              <a:rPr dirty="0" sz="1400" spc="-10">
                <a:latin typeface="Calibri"/>
                <a:cs typeface="Calibri"/>
              </a:rPr>
              <a:t> Streamers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7" name="object 67" descr=""/>
          <p:cNvGrpSpPr/>
          <p:nvPr/>
        </p:nvGrpSpPr>
        <p:grpSpPr>
          <a:xfrm>
            <a:off x="6362700" y="5248655"/>
            <a:ext cx="818515" cy="73660"/>
            <a:chOff x="6362700" y="5248655"/>
            <a:chExt cx="818515" cy="73660"/>
          </a:xfrm>
        </p:grpSpPr>
        <p:sp>
          <p:nvSpPr>
            <p:cNvPr id="68" name="object 68" descr=""/>
            <p:cNvSpPr/>
            <p:nvPr/>
          </p:nvSpPr>
          <p:spPr>
            <a:xfrm>
              <a:off x="6362700" y="5248655"/>
              <a:ext cx="73660" cy="73660"/>
            </a:xfrm>
            <a:custGeom>
              <a:avLst/>
              <a:gdLst/>
              <a:ahLst/>
              <a:cxnLst/>
              <a:rect l="l" t="t" r="r" b="b"/>
              <a:pathLst>
                <a:path w="73660" h="73660">
                  <a:moveTo>
                    <a:pt x="73151" y="0"/>
                  </a:moveTo>
                  <a:lnTo>
                    <a:pt x="0" y="0"/>
                  </a:lnTo>
                  <a:lnTo>
                    <a:pt x="0" y="73152"/>
                  </a:lnTo>
                  <a:lnTo>
                    <a:pt x="73151" y="73152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7107936" y="5248655"/>
              <a:ext cx="73660" cy="73660"/>
            </a:xfrm>
            <a:custGeom>
              <a:avLst/>
              <a:gdLst/>
              <a:ahLst/>
              <a:cxnLst/>
              <a:rect l="l" t="t" r="r" b="b"/>
              <a:pathLst>
                <a:path w="73659" h="73660">
                  <a:moveTo>
                    <a:pt x="73151" y="0"/>
                  </a:moveTo>
                  <a:lnTo>
                    <a:pt x="0" y="0"/>
                  </a:lnTo>
                  <a:lnTo>
                    <a:pt x="0" y="73152"/>
                  </a:lnTo>
                  <a:lnTo>
                    <a:pt x="73151" y="73152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 descr=""/>
          <p:cNvSpPr txBox="1"/>
          <p:nvPr/>
        </p:nvSpPr>
        <p:spPr>
          <a:xfrm>
            <a:off x="6456426" y="5177154"/>
            <a:ext cx="132334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56285" algn="l"/>
              </a:tabLst>
            </a:pPr>
            <a:r>
              <a:rPr dirty="0" sz="1050" spc="-10">
                <a:latin typeface="Calibri"/>
                <a:cs typeface="Calibri"/>
              </a:rPr>
              <a:t>Traditional</a:t>
            </a:r>
            <a:r>
              <a:rPr dirty="0" sz="1050">
                <a:latin typeface="Calibri"/>
                <a:cs typeface="Calibri"/>
              </a:rPr>
              <a:t>	</a:t>
            </a:r>
            <a:r>
              <a:rPr dirty="0" sz="1050" spc="-10">
                <a:latin typeface="Calibri"/>
                <a:cs typeface="Calibri"/>
              </a:rPr>
              <a:t>Streamers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1" name="object 71" descr=""/>
          <p:cNvSpPr/>
          <p:nvPr/>
        </p:nvSpPr>
        <p:spPr>
          <a:xfrm>
            <a:off x="5439917" y="1017269"/>
            <a:ext cx="0" cy="5186680"/>
          </a:xfrm>
          <a:custGeom>
            <a:avLst/>
            <a:gdLst/>
            <a:ahLst/>
            <a:cxnLst/>
            <a:rect l="l" t="t" r="r" b="b"/>
            <a:pathLst>
              <a:path w="0" h="5186680">
                <a:moveTo>
                  <a:pt x="0" y="0"/>
                </a:moveTo>
                <a:lnTo>
                  <a:pt x="0" y="5186299"/>
                </a:lnTo>
              </a:path>
            </a:pathLst>
          </a:custGeom>
          <a:ln w="28575">
            <a:solidFill>
              <a:srgbClr val="4471C4"/>
            </a:solidFill>
            <a:prstDash val="sysDashDot"/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 descr=""/>
          <p:cNvSpPr txBox="1"/>
          <p:nvPr/>
        </p:nvSpPr>
        <p:spPr>
          <a:xfrm>
            <a:off x="4516882" y="2325751"/>
            <a:ext cx="65278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latin typeface="Calibri"/>
                <a:cs typeface="Calibri"/>
              </a:rPr>
              <a:t>Amazon,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3302000" y="2325751"/>
            <a:ext cx="759460" cy="666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latin typeface="Calibri"/>
                <a:cs typeface="Calibri"/>
              </a:rPr>
              <a:t>Facebook, Apple, Google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4079240" y="2539111"/>
            <a:ext cx="109093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03275" algn="l"/>
              </a:tabLst>
            </a:pPr>
            <a:r>
              <a:rPr dirty="0" sz="1400" spc="-10">
                <a:latin typeface="Calibri"/>
                <a:cs typeface="Calibri"/>
              </a:rPr>
              <a:t>Netflix</a:t>
            </a:r>
            <a:r>
              <a:rPr dirty="0" sz="1400">
                <a:latin typeface="Calibri"/>
                <a:cs typeface="Calibri"/>
              </a:rPr>
              <a:t>	</a:t>
            </a:r>
            <a:r>
              <a:rPr dirty="0" sz="1400" spc="-25">
                <a:latin typeface="Calibri"/>
                <a:cs typeface="Calibri"/>
              </a:rPr>
              <a:t>and</a:t>
            </a:r>
            <a:endParaRPr sz="1400">
              <a:latin typeface="Calibri"/>
              <a:cs typeface="Calibri"/>
            </a:endParaRPr>
          </a:p>
          <a:p>
            <a:pPr marL="504825">
              <a:lnSpc>
                <a:spcPct val="100000"/>
              </a:lnSpc>
            </a:pPr>
            <a:r>
              <a:rPr dirty="0" sz="1400" spc="-10" b="1">
                <a:latin typeface="Calibri"/>
                <a:cs typeface="Calibri"/>
              </a:rPr>
              <a:t>(FAANG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3302000" y="2966085"/>
            <a:ext cx="186880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latin typeface="Calibri"/>
                <a:cs typeface="Calibri"/>
              </a:rPr>
              <a:t>Companies)</a:t>
            </a:r>
            <a:r>
              <a:rPr dirty="0" sz="1400" spc="295" b="1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invested</a:t>
            </a:r>
            <a:r>
              <a:rPr dirty="0" sz="1400" spc="285">
                <a:latin typeface="Calibri"/>
                <a:cs typeface="Calibri"/>
              </a:rPr>
              <a:t> </a:t>
            </a:r>
            <a:r>
              <a:rPr dirty="0" sz="1400" spc="-25">
                <a:latin typeface="Calibri"/>
                <a:cs typeface="Calibri"/>
              </a:rPr>
              <a:t>an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4576317" y="3179445"/>
            <a:ext cx="593725" cy="4527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4445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Calibri"/>
                <a:cs typeface="Calibri"/>
              </a:rPr>
              <a:t>of</a:t>
            </a:r>
            <a:r>
              <a:rPr dirty="0" sz="1400" spc="105">
                <a:latin typeface="Calibri"/>
                <a:cs typeface="Calibri"/>
              </a:rPr>
              <a:t>  </a:t>
            </a:r>
            <a:r>
              <a:rPr dirty="0" sz="1400" spc="-25">
                <a:latin typeface="Calibri"/>
                <a:cs typeface="Calibri"/>
              </a:rPr>
              <a:t>USD </a:t>
            </a:r>
            <a:r>
              <a:rPr dirty="0" sz="1400" spc="-10">
                <a:latin typeface="Calibri"/>
                <a:cs typeface="Calibri"/>
              </a:rPr>
              <a:t>Original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3302000" y="3179445"/>
            <a:ext cx="1226185" cy="666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Calibri"/>
                <a:cs typeface="Calibri"/>
              </a:rPr>
              <a:t>estimated</a:t>
            </a:r>
            <a:r>
              <a:rPr dirty="0" sz="1400" spc="434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total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Calibri"/>
                <a:cs typeface="Calibri"/>
              </a:rPr>
              <a:t>30.9</a:t>
            </a:r>
            <a:r>
              <a:rPr dirty="0" sz="1400" spc="484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Billion</a:t>
            </a:r>
            <a:r>
              <a:rPr dirty="0" sz="1400" spc="495">
                <a:latin typeface="Calibri"/>
                <a:cs typeface="Calibri"/>
              </a:rPr>
              <a:t> </a:t>
            </a:r>
            <a:r>
              <a:rPr dirty="0" sz="1400" spc="-25">
                <a:latin typeface="Calibri"/>
                <a:cs typeface="Calibri"/>
              </a:rPr>
              <a:t>on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Calibri"/>
                <a:cs typeface="Calibri"/>
              </a:rPr>
              <a:t>Content </a:t>
            </a:r>
            <a:r>
              <a:rPr dirty="0" sz="1400">
                <a:latin typeface="Calibri"/>
                <a:cs typeface="Calibri"/>
              </a:rPr>
              <a:t>in</a:t>
            </a:r>
            <a:r>
              <a:rPr dirty="0" sz="1400" spc="-20">
                <a:latin typeface="Calibri"/>
                <a:cs typeface="Calibri"/>
              </a:rPr>
              <a:t> 2019.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10933556" y="1995932"/>
            <a:ext cx="2927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 b="1">
                <a:solidFill>
                  <a:srgbClr val="FFFFFF"/>
                </a:solidFill>
                <a:latin typeface="Calibri"/>
                <a:cs typeface="Calibri"/>
              </a:rPr>
              <a:t>30%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9599803" y="2948685"/>
            <a:ext cx="2927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 b="1">
                <a:solidFill>
                  <a:srgbClr val="FFFFFF"/>
                </a:solidFill>
                <a:latin typeface="Calibri"/>
                <a:cs typeface="Calibri"/>
              </a:rPr>
              <a:t>70%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8786621" y="1175130"/>
            <a:ext cx="306324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latin typeface="Calibri"/>
                <a:cs typeface="Calibri"/>
              </a:rPr>
              <a:t>Emmy</a:t>
            </a:r>
            <a:r>
              <a:rPr dirty="0" sz="1500" spc="-4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Nominations</a:t>
            </a:r>
            <a:r>
              <a:rPr dirty="0" sz="1500" spc="-50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-</a:t>
            </a:r>
            <a:r>
              <a:rPr dirty="0" sz="1500" spc="-3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OTT</a:t>
            </a:r>
            <a:r>
              <a:rPr dirty="0" sz="1500" spc="-3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vs</a:t>
            </a:r>
            <a:r>
              <a:rPr dirty="0" sz="1500" spc="-25">
                <a:latin typeface="Calibri"/>
                <a:cs typeface="Calibri"/>
              </a:rPr>
              <a:t> </a:t>
            </a:r>
            <a:r>
              <a:rPr dirty="0" sz="1500" spc="-10">
                <a:latin typeface="Calibri"/>
                <a:cs typeface="Calibri"/>
              </a:rPr>
              <a:t>Traditional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81" name="object 81" descr=""/>
          <p:cNvSpPr/>
          <p:nvPr/>
        </p:nvSpPr>
        <p:spPr>
          <a:xfrm>
            <a:off x="9535668" y="3681984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103" y="0"/>
                </a:moveTo>
                <a:lnTo>
                  <a:pt x="0" y="0"/>
                </a:lnTo>
                <a:lnTo>
                  <a:pt x="0" y="70104"/>
                </a:lnTo>
                <a:lnTo>
                  <a:pt x="70103" y="70104"/>
                </a:lnTo>
                <a:lnTo>
                  <a:pt x="7010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 descr=""/>
          <p:cNvSpPr txBox="1"/>
          <p:nvPr/>
        </p:nvSpPr>
        <p:spPr>
          <a:xfrm>
            <a:off x="9624441" y="3614673"/>
            <a:ext cx="35242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%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OTT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3" name="object 83" descr=""/>
          <p:cNvSpPr/>
          <p:nvPr/>
        </p:nvSpPr>
        <p:spPr>
          <a:xfrm>
            <a:off x="10123931" y="3681984"/>
            <a:ext cx="68580" cy="70485"/>
          </a:xfrm>
          <a:custGeom>
            <a:avLst/>
            <a:gdLst/>
            <a:ahLst/>
            <a:cxnLst/>
            <a:rect l="l" t="t" r="r" b="b"/>
            <a:pathLst>
              <a:path w="68579" h="70485">
                <a:moveTo>
                  <a:pt x="68579" y="0"/>
                </a:moveTo>
                <a:lnTo>
                  <a:pt x="0" y="0"/>
                </a:lnTo>
                <a:lnTo>
                  <a:pt x="0" y="70104"/>
                </a:lnTo>
                <a:lnTo>
                  <a:pt x="68579" y="70104"/>
                </a:lnTo>
                <a:lnTo>
                  <a:pt x="685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 descr=""/>
          <p:cNvSpPr txBox="1"/>
          <p:nvPr/>
        </p:nvSpPr>
        <p:spPr>
          <a:xfrm>
            <a:off x="10211816" y="3614673"/>
            <a:ext cx="12217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% </a:t>
            </a:r>
            <a:r>
              <a:rPr dirty="0" sz="1000" spc="-10">
                <a:latin typeface="Calibri"/>
                <a:cs typeface="Calibri"/>
              </a:rPr>
              <a:t>Non-OTT(traditional)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5" name="object 85" descr=""/>
          <p:cNvSpPr/>
          <p:nvPr/>
        </p:nvSpPr>
        <p:spPr>
          <a:xfrm>
            <a:off x="5638800" y="1429511"/>
            <a:ext cx="2859405" cy="954405"/>
          </a:xfrm>
          <a:custGeom>
            <a:avLst/>
            <a:gdLst/>
            <a:ahLst/>
            <a:cxnLst/>
            <a:rect l="l" t="t" r="r" b="b"/>
            <a:pathLst>
              <a:path w="2859404" h="954405">
                <a:moveTo>
                  <a:pt x="0" y="954024"/>
                </a:moveTo>
                <a:lnTo>
                  <a:pt x="2859024" y="954024"/>
                </a:lnTo>
                <a:lnTo>
                  <a:pt x="2859024" y="0"/>
                </a:lnTo>
                <a:lnTo>
                  <a:pt x="0" y="0"/>
                </a:lnTo>
                <a:lnTo>
                  <a:pt x="0" y="954024"/>
                </a:lnTo>
                <a:close/>
              </a:path>
            </a:pathLst>
          </a:custGeom>
          <a:ln w="9525">
            <a:solidFill>
              <a:srgbClr val="122D5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 descr=""/>
          <p:cNvSpPr txBox="1"/>
          <p:nvPr/>
        </p:nvSpPr>
        <p:spPr>
          <a:xfrm>
            <a:off x="5643562" y="1450339"/>
            <a:ext cx="2849880" cy="8801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86995" marR="79375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400" spc="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put</a:t>
            </a:r>
            <a:r>
              <a:rPr dirty="0" sz="1400" spc="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things</a:t>
            </a:r>
            <a:r>
              <a:rPr dirty="0" sz="1400" spc="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into</a:t>
            </a:r>
            <a:r>
              <a:rPr dirty="0" sz="1400" spc="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Perspective,</a:t>
            </a:r>
            <a:r>
              <a:rPr dirty="0" sz="1400" spc="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001F5F"/>
                </a:solidFill>
                <a:latin typeface="Calibri"/>
                <a:cs typeface="Calibri"/>
              </a:rPr>
              <a:t>more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than</a:t>
            </a:r>
            <a:r>
              <a:rPr dirty="0" sz="1400" spc="229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one</a:t>
            </a:r>
            <a:r>
              <a:rPr dirty="0" sz="1400" spc="229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fourth</a:t>
            </a:r>
            <a:r>
              <a:rPr dirty="0" sz="1400" spc="229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400" spc="23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all</a:t>
            </a:r>
            <a:r>
              <a:rPr dirty="0" sz="1400" spc="23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Content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Production</a:t>
            </a:r>
            <a:r>
              <a:rPr dirty="0" sz="14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Investment</a:t>
            </a:r>
            <a:r>
              <a:rPr dirty="0" sz="14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in</a:t>
            </a:r>
            <a:r>
              <a:rPr dirty="0" sz="14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2019</a:t>
            </a:r>
            <a:r>
              <a:rPr dirty="0" sz="14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001F5F"/>
                </a:solidFill>
                <a:latin typeface="Calibri"/>
                <a:cs typeface="Calibri"/>
              </a:rPr>
              <a:t>came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from</a:t>
            </a:r>
            <a:r>
              <a:rPr dirty="0" sz="1400" spc="-7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001F5F"/>
                </a:solidFill>
                <a:latin typeface="Calibri"/>
                <a:cs typeface="Calibri"/>
              </a:rPr>
              <a:t>Tech</a:t>
            </a:r>
            <a:r>
              <a:rPr dirty="0" sz="14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Streaming</a:t>
            </a:r>
            <a:r>
              <a:rPr dirty="0" sz="14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companies.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7" name="object 87" descr=""/>
          <p:cNvSpPr txBox="1"/>
          <p:nvPr/>
        </p:nvSpPr>
        <p:spPr>
          <a:xfrm>
            <a:off x="5638800" y="1150619"/>
            <a:ext cx="2859405" cy="283845"/>
          </a:xfrm>
          <a:prstGeom prst="rect">
            <a:avLst/>
          </a:prstGeom>
          <a:solidFill>
            <a:srgbClr val="122D56"/>
          </a:solidFill>
        </p:spPr>
        <p:txBody>
          <a:bodyPr wrap="square" lIns="0" tIns="29209" rIns="0" bIns="0" rtlCol="0" vert="horz">
            <a:spAutoFit/>
          </a:bodyPr>
          <a:lstStyle/>
          <a:p>
            <a:pPr marL="160655">
              <a:lnSpc>
                <a:spcPct val="100000"/>
              </a:lnSpc>
              <a:spcBef>
                <a:spcPts val="229"/>
              </a:spcBef>
            </a:pP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Share</a:t>
            </a:r>
            <a:r>
              <a:rPr dirty="0" sz="13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3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Original</a:t>
            </a:r>
            <a:r>
              <a:rPr dirty="0" sz="13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Content</a:t>
            </a:r>
            <a:r>
              <a:rPr dirty="0" sz="13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Expenditure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88" name="object 88" descr=""/>
          <p:cNvSpPr/>
          <p:nvPr/>
        </p:nvSpPr>
        <p:spPr>
          <a:xfrm>
            <a:off x="8730995" y="4431791"/>
            <a:ext cx="3214370" cy="954405"/>
          </a:xfrm>
          <a:custGeom>
            <a:avLst/>
            <a:gdLst/>
            <a:ahLst/>
            <a:cxnLst/>
            <a:rect l="l" t="t" r="r" b="b"/>
            <a:pathLst>
              <a:path w="3214370" h="954404">
                <a:moveTo>
                  <a:pt x="0" y="954024"/>
                </a:moveTo>
                <a:lnTo>
                  <a:pt x="3214116" y="954024"/>
                </a:lnTo>
                <a:lnTo>
                  <a:pt x="3214116" y="0"/>
                </a:lnTo>
                <a:lnTo>
                  <a:pt x="0" y="0"/>
                </a:lnTo>
                <a:lnTo>
                  <a:pt x="0" y="954024"/>
                </a:lnTo>
                <a:close/>
              </a:path>
            </a:pathLst>
          </a:custGeom>
          <a:ln w="9525">
            <a:solidFill>
              <a:srgbClr val="122D5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 descr=""/>
          <p:cNvSpPr txBox="1"/>
          <p:nvPr/>
        </p:nvSpPr>
        <p:spPr>
          <a:xfrm>
            <a:off x="8735758" y="4453890"/>
            <a:ext cx="3204845" cy="880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87630" marR="78105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In</a:t>
            </a:r>
            <a:r>
              <a:rPr dirty="0" sz="1400" spc="204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2019,</a:t>
            </a:r>
            <a:r>
              <a:rPr dirty="0" sz="1400" spc="2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Tech</a:t>
            </a:r>
            <a:r>
              <a:rPr dirty="0" sz="1400" spc="204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Streaming</a:t>
            </a:r>
            <a:r>
              <a:rPr dirty="0" sz="1400" spc="2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Companies</a:t>
            </a:r>
            <a:r>
              <a:rPr dirty="0" sz="1400" spc="2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001F5F"/>
                </a:solidFill>
                <a:latin typeface="Calibri"/>
                <a:cs typeface="Calibri"/>
              </a:rPr>
              <a:t>got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30%</a:t>
            </a:r>
            <a:r>
              <a:rPr dirty="0" sz="1400" spc="-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400" spc="-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Emmy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 Nominations,</a:t>
            </a:r>
            <a:r>
              <a:rPr dirty="0" sz="14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indicating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that</a:t>
            </a:r>
            <a:r>
              <a:rPr dirty="0" sz="1400" spc="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they</a:t>
            </a:r>
            <a:r>
              <a:rPr dirty="0" sz="1400" spc="8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are</a:t>
            </a:r>
            <a:r>
              <a:rPr dirty="0" sz="1400" spc="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becoming</a:t>
            </a:r>
            <a:r>
              <a:rPr dirty="0" sz="1400" spc="7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1400" spc="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major</a:t>
            </a:r>
            <a:r>
              <a:rPr dirty="0" sz="1400" spc="7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player</a:t>
            </a:r>
            <a:r>
              <a:rPr dirty="0" sz="1400" spc="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001F5F"/>
                </a:solidFill>
                <a:latin typeface="Calibri"/>
                <a:cs typeface="Calibri"/>
              </a:rPr>
              <a:t>in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4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Quality</a:t>
            </a:r>
            <a:r>
              <a:rPr dirty="0" sz="14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Content Production</a:t>
            </a:r>
            <a:r>
              <a:rPr dirty="0" sz="14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Market.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0" name="object 90" descr=""/>
          <p:cNvSpPr txBox="1"/>
          <p:nvPr/>
        </p:nvSpPr>
        <p:spPr>
          <a:xfrm>
            <a:off x="8730995" y="4140708"/>
            <a:ext cx="3214370" cy="295910"/>
          </a:xfrm>
          <a:prstGeom prst="rect">
            <a:avLst/>
          </a:prstGeom>
          <a:solidFill>
            <a:srgbClr val="122D56"/>
          </a:solidFill>
        </p:spPr>
        <p:txBody>
          <a:bodyPr wrap="square" lIns="0" tIns="35560" rIns="0" bIns="0" rtlCol="0" vert="horz">
            <a:spAutoFit/>
          </a:bodyPr>
          <a:lstStyle/>
          <a:p>
            <a:pPr marL="661035">
              <a:lnSpc>
                <a:spcPct val="100000"/>
              </a:lnSpc>
              <a:spcBef>
                <a:spcPts val="280"/>
              </a:spcBef>
            </a:pP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Share</a:t>
            </a:r>
            <a:r>
              <a:rPr dirty="0" sz="13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3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Emmy</a:t>
            </a:r>
            <a:r>
              <a:rPr dirty="0" sz="13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Nominations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91" name="object 9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62323" y="1579308"/>
            <a:ext cx="1677670" cy="653795"/>
          </a:xfrm>
          <a:prstGeom prst="rect">
            <a:avLst/>
          </a:prstGeom>
        </p:spPr>
      </p:pic>
      <p:sp>
        <p:nvSpPr>
          <p:cNvPr id="92" name="object 92" descr=""/>
          <p:cNvSpPr txBox="1"/>
          <p:nvPr/>
        </p:nvSpPr>
        <p:spPr>
          <a:xfrm>
            <a:off x="5635752" y="5423915"/>
            <a:ext cx="6556375" cy="779145"/>
          </a:xfrm>
          <a:prstGeom prst="rect">
            <a:avLst/>
          </a:prstGeom>
          <a:solidFill>
            <a:srgbClr val="4471C4"/>
          </a:solidFill>
        </p:spPr>
        <p:txBody>
          <a:bodyPr wrap="square" lIns="0" tIns="34925" rIns="0" bIns="0" rtlCol="0" vert="horz">
            <a:spAutoFit/>
          </a:bodyPr>
          <a:lstStyle/>
          <a:p>
            <a:pPr algn="ctr" marL="217170" marR="215900">
              <a:lnSpc>
                <a:spcPct val="100000"/>
              </a:lnSpc>
              <a:spcBef>
                <a:spcPts val="275"/>
              </a:spcBef>
            </a:pP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FAANG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Spending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Original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Content</a:t>
            </a:r>
            <a:r>
              <a:rPr dirty="0" sz="15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Driven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Netflix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5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Amazon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which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dirty="0" sz="15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been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producing</a:t>
            </a:r>
            <a:r>
              <a:rPr dirty="0" sz="15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originals</a:t>
            </a:r>
            <a:r>
              <a:rPr dirty="0" sz="15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since</a:t>
            </a:r>
            <a:r>
              <a:rPr dirty="0" sz="15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2014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5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reduce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dependence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15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Traditional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Media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Companies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due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their</a:t>
            </a:r>
            <a:r>
              <a:rPr dirty="0" sz="15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anticipation</a:t>
            </a:r>
            <a:r>
              <a:rPr dirty="0" sz="15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Content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Wars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latter.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93" name="object 93" descr=""/>
          <p:cNvSpPr txBox="1"/>
          <p:nvPr/>
        </p:nvSpPr>
        <p:spPr>
          <a:xfrm>
            <a:off x="0" y="5423915"/>
            <a:ext cx="5248910" cy="779145"/>
          </a:xfrm>
          <a:prstGeom prst="rect">
            <a:avLst/>
          </a:prstGeom>
          <a:solidFill>
            <a:srgbClr val="4471C4"/>
          </a:solidFill>
        </p:spPr>
        <p:txBody>
          <a:bodyPr wrap="square" lIns="0" tIns="34925" rIns="0" bIns="0" rtlCol="0" vert="horz">
            <a:spAutoFit/>
          </a:bodyPr>
          <a:lstStyle/>
          <a:p>
            <a:pPr marL="100965" marR="97155" indent="202565">
              <a:lnSpc>
                <a:spcPct val="100000"/>
              </a:lnSpc>
              <a:spcBef>
                <a:spcPts val="275"/>
              </a:spcBef>
            </a:pP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While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Disney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remains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largest</a:t>
            </a:r>
            <a:r>
              <a:rPr dirty="0" sz="15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content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spender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huge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margin,</a:t>
            </a:r>
            <a:r>
              <a:rPr dirty="0" sz="15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FAANG</a:t>
            </a:r>
            <a:r>
              <a:rPr dirty="0" sz="15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Companies</a:t>
            </a:r>
            <a:r>
              <a:rPr dirty="0" sz="15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increased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their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spending</a:t>
            </a:r>
            <a:r>
              <a:rPr dirty="0" sz="15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well.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Netflix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Amazon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dirty="0" sz="15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largest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Streamers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among</a:t>
            </a:r>
            <a:r>
              <a:rPr dirty="0" sz="15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FAANG.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94" name="object 94" descr=""/>
          <p:cNvSpPr txBox="1"/>
          <p:nvPr/>
        </p:nvSpPr>
        <p:spPr>
          <a:xfrm>
            <a:off x="17475" y="5091176"/>
            <a:ext cx="5162550" cy="346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050" i="1">
                <a:latin typeface="Calibri"/>
                <a:cs typeface="Calibri"/>
              </a:rPr>
              <a:t>Note:</a:t>
            </a:r>
            <a:r>
              <a:rPr dirty="0" sz="1050" spc="-35" i="1">
                <a:latin typeface="Calibri"/>
                <a:cs typeface="Calibri"/>
              </a:rPr>
              <a:t> </a:t>
            </a:r>
            <a:r>
              <a:rPr dirty="0" sz="1050" i="1">
                <a:latin typeface="Calibri"/>
                <a:cs typeface="Calibri"/>
              </a:rPr>
              <a:t>The</a:t>
            </a:r>
            <a:r>
              <a:rPr dirty="0" sz="1050" spc="-30" i="1">
                <a:latin typeface="Calibri"/>
                <a:cs typeface="Calibri"/>
              </a:rPr>
              <a:t> </a:t>
            </a:r>
            <a:r>
              <a:rPr dirty="0" sz="1050" i="1">
                <a:latin typeface="Calibri"/>
                <a:cs typeface="Calibri"/>
              </a:rPr>
              <a:t>Charts</a:t>
            </a:r>
            <a:r>
              <a:rPr dirty="0" sz="1050" spc="-30" i="1">
                <a:latin typeface="Calibri"/>
                <a:cs typeface="Calibri"/>
              </a:rPr>
              <a:t> </a:t>
            </a:r>
            <a:r>
              <a:rPr dirty="0" sz="1050" i="1">
                <a:latin typeface="Calibri"/>
                <a:cs typeface="Calibri"/>
              </a:rPr>
              <a:t>Contain</a:t>
            </a:r>
            <a:r>
              <a:rPr dirty="0" sz="1050" spc="-25" i="1">
                <a:latin typeface="Calibri"/>
                <a:cs typeface="Calibri"/>
              </a:rPr>
              <a:t> </a:t>
            </a:r>
            <a:r>
              <a:rPr dirty="0" sz="1050" i="1">
                <a:latin typeface="Calibri"/>
                <a:cs typeface="Calibri"/>
              </a:rPr>
              <a:t>Original</a:t>
            </a:r>
            <a:r>
              <a:rPr dirty="0" sz="1050" spc="-40" i="1">
                <a:latin typeface="Calibri"/>
                <a:cs typeface="Calibri"/>
              </a:rPr>
              <a:t> </a:t>
            </a:r>
            <a:r>
              <a:rPr dirty="0" sz="1050" i="1">
                <a:latin typeface="Calibri"/>
                <a:cs typeface="Calibri"/>
              </a:rPr>
              <a:t>Content</a:t>
            </a:r>
            <a:r>
              <a:rPr dirty="0" sz="1050" spc="-30" i="1">
                <a:latin typeface="Calibri"/>
                <a:cs typeface="Calibri"/>
              </a:rPr>
              <a:t> </a:t>
            </a:r>
            <a:r>
              <a:rPr dirty="0" sz="1050" i="1">
                <a:latin typeface="Calibri"/>
                <a:cs typeface="Calibri"/>
              </a:rPr>
              <a:t>Spending</a:t>
            </a:r>
            <a:r>
              <a:rPr dirty="0" sz="1050" spc="-40" i="1">
                <a:latin typeface="Calibri"/>
                <a:cs typeface="Calibri"/>
              </a:rPr>
              <a:t> </a:t>
            </a:r>
            <a:r>
              <a:rPr dirty="0" sz="1050" i="1">
                <a:latin typeface="Calibri"/>
                <a:cs typeface="Calibri"/>
              </a:rPr>
              <a:t>only;</a:t>
            </a:r>
            <a:r>
              <a:rPr dirty="0" sz="1050" spc="-20" i="1">
                <a:latin typeface="Calibri"/>
                <a:cs typeface="Calibri"/>
              </a:rPr>
              <a:t> </a:t>
            </a:r>
            <a:r>
              <a:rPr dirty="0" sz="1050" i="1">
                <a:latin typeface="Calibri"/>
                <a:cs typeface="Calibri"/>
              </a:rPr>
              <a:t>leasing</a:t>
            </a:r>
            <a:r>
              <a:rPr dirty="0" sz="1050" spc="-30" i="1">
                <a:latin typeface="Calibri"/>
                <a:cs typeface="Calibri"/>
              </a:rPr>
              <a:t> </a:t>
            </a:r>
            <a:r>
              <a:rPr dirty="0" sz="1050" i="1">
                <a:latin typeface="Calibri"/>
                <a:cs typeface="Calibri"/>
              </a:rPr>
              <a:t>expenditures</a:t>
            </a:r>
            <a:r>
              <a:rPr dirty="0" sz="1050" spc="-40" i="1">
                <a:latin typeface="Calibri"/>
                <a:cs typeface="Calibri"/>
              </a:rPr>
              <a:t> </a:t>
            </a:r>
            <a:r>
              <a:rPr dirty="0" sz="1050" i="1">
                <a:latin typeface="Calibri"/>
                <a:cs typeface="Calibri"/>
              </a:rPr>
              <a:t>remain</a:t>
            </a:r>
            <a:r>
              <a:rPr dirty="0" sz="1050" spc="-50" i="1">
                <a:latin typeface="Calibri"/>
                <a:cs typeface="Calibri"/>
              </a:rPr>
              <a:t> </a:t>
            </a:r>
            <a:r>
              <a:rPr dirty="0" sz="1050" spc="-10" i="1">
                <a:latin typeface="Calibri"/>
                <a:cs typeface="Calibri"/>
              </a:rPr>
              <a:t>separate </a:t>
            </a:r>
            <a:r>
              <a:rPr dirty="0" sz="1050" i="1">
                <a:latin typeface="Calibri"/>
                <a:cs typeface="Calibri"/>
              </a:rPr>
              <a:t>Source:</a:t>
            </a:r>
            <a:r>
              <a:rPr dirty="0" sz="1050" spc="-40" i="1">
                <a:latin typeface="Calibri"/>
                <a:cs typeface="Calibri"/>
              </a:rPr>
              <a:t> </a:t>
            </a:r>
            <a:r>
              <a:rPr dirty="0" sz="1050" i="1">
                <a:latin typeface="Calibri"/>
                <a:cs typeface="Calibri"/>
              </a:rPr>
              <a:t>Variety</a:t>
            </a:r>
            <a:r>
              <a:rPr dirty="0" sz="1050" spc="-10" i="1">
                <a:latin typeface="Calibri"/>
                <a:cs typeface="Calibri"/>
              </a:rPr>
              <a:t> </a:t>
            </a:r>
            <a:r>
              <a:rPr dirty="0" sz="1050" i="1">
                <a:latin typeface="Calibri"/>
                <a:cs typeface="Calibri"/>
              </a:rPr>
              <a:t>Business</a:t>
            </a:r>
            <a:r>
              <a:rPr dirty="0" sz="1050" spc="-10" i="1">
                <a:latin typeface="Calibri"/>
                <a:cs typeface="Calibri"/>
              </a:rPr>
              <a:t> </a:t>
            </a:r>
            <a:r>
              <a:rPr dirty="0" sz="1050" i="1">
                <a:latin typeface="Calibri"/>
                <a:cs typeface="Calibri"/>
              </a:rPr>
              <a:t>Intelligence;</a:t>
            </a:r>
            <a:r>
              <a:rPr dirty="0" sz="1050" spc="-45" i="1">
                <a:latin typeface="Calibri"/>
                <a:cs typeface="Calibri"/>
              </a:rPr>
              <a:t> </a:t>
            </a:r>
            <a:r>
              <a:rPr dirty="0" sz="1050" i="1">
                <a:latin typeface="Calibri"/>
                <a:cs typeface="Calibri"/>
              </a:rPr>
              <a:t>Own</a:t>
            </a:r>
            <a:r>
              <a:rPr dirty="0" sz="1050" spc="-30" i="1">
                <a:latin typeface="Calibri"/>
                <a:cs typeface="Calibri"/>
              </a:rPr>
              <a:t> </a:t>
            </a:r>
            <a:r>
              <a:rPr dirty="0" sz="1050" spc="-10" i="1">
                <a:latin typeface="Calibri"/>
                <a:cs typeface="Calibri"/>
              </a:rPr>
              <a:t>Analysis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5" name="object 95" descr=""/>
          <p:cNvSpPr txBox="1"/>
          <p:nvPr/>
        </p:nvSpPr>
        <p:spPr>
          <a:xfrm>
            <a:off x="5684901" y="849884"/>
            <a:ext cx="52438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…and</a:t>
            </a:r>
            <a:r>
              <a:rPr dirty="0" u="sng" sz="1600" spc="-4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are</a:t>
            </a:r>
            <a:r>
              <a:rPr dirty="0" u="sng" sz="1600" spc="-2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Quickly</a:t>
            </a:r>
            <a:r>
              <a:rPr dirty="0" u="sng" sz="1600" spc="-3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Becoming</a:t>
            </a:r>
            <a:r>
              <a:rPr dirty="0" u="sng" sz="1600" spc="-2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a</a:t>
            </a:r>
            <a:r>
              <a:rPr dirty="0" u="sng" sz="1600" spc="-3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Major</a:t>
            </a:r>
            <a:r>
              <a:rPr dirty="0" u="sng" sz="1600" spc="-2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Player</a:t>
            </a:r>
            <a:r>
              <a:rPr dirty="0" u="sng" sz="1600" spc="-3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in</a:t>
            </a:r>
            <a:r>
              <a:rPr dirty="0" u="sng" sz="1600" spc="-4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the</a:t>
            </a:r>
            <a:r>
              <a:rPr dirty="0" u="sng" sz="1600" spc="-4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E&amp;M</a:t>
            </a:r>
            <a:r>
              <a:rPr dirty="0" u="sng" sz="1600" spc="-2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Industry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30351" y="6378016"/>
            <a:ext cx="11167745" cy="3917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35"/>
              </a:lnSpc>
              <a:tabLst>
                <a:tab pos="1534795" algn="l"/>
                <a:tab pos="2982595" algn="l"/>
                <a:tab pos="4497705" algn="l"/>
                <a:tab pos="5985510" algn="l"/>
                <a:tab pos="7392034" algn="l"/>
                <a:tab pos="8886190" algn="l"/>
              </a:tabLst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Executive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</a:t>
            </a:r>
            <a:endParaRPr sz="1400">
              <a:latin typeface="Calibri"/>
              <a:cs typeface="Calibri"/>
            </a:endParaRPr>
          </a:p>
          <a:p>
            <a:pPr marL="2540">
              <a:lnSpc>
                <a:spcPct val="100000"/>
              </a:lnSpc>
              <a:tabLst>
                <a:tab pos="1540510" algn="l"/>
                <a:tab pos="2979420" algn="l"/>
                <a:tab pos="4721860" algn="l"/>
                <a:tab pos="6012815" algn="l"/>
                <a:tab pos="7435215" algn="l"/>
                <a:tab pos="8986520" algn="l"/>
                <a:tab pos="10377805" algn="l"/>
              </a:tabLst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Overview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Feasibility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Solution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baseline="29761" sz="2100" spc="-15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baseline="29761" sz="2100">
              <a:latin typeface="Calibri"/>
              <a:cs typeface="Calibri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233673" y="6296914"/>
            <a:ext cx="1244600" cy="567690"/>
            <a:chOff x="3233673" y="6296914"/>
            <a:chExt cx="1244600" cy="567690"/>
          </a:xfrm>
        </p:grpSpPr>
        <p:sp>
          <p:nvSpPr>
            <p:cNvPr id="4" name="object 4" descr=""/>
            <p:cNvSpPr/>
            <p:nvPr/>
          </p:nvSpPr>
          <p:spPr>
            <a:xfrm>
              <a:off x="3240023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1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1" y="554736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240023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1" y="554736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244595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1743201" y="6296914"/>
            <a:ext cx="1244600" cy="567690"/>
            <a:chOff x="1743201" y="6296914"/>
            <a:chExt cx="1244600" cy="567690"/>
          </a:xfrm>
        </p:grpSpPr>
        <p:sp>
          <p:nvSpPr>
            <p:cNvPr id="8" name="object 8" descr=""/>
            <p:cNvSpPr/>
            <p:nvPr/>
          </p:nvSpPr>
          <p:spPr>
            <a:xfrm>
              <a:off x="1749551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1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1" y="554736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749551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1" y="554736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754123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4724146" y="6296914"/>
            <a:ext cx="1244600" cy="567690"/>
            <a:chOff x="4724146" y="6296914"/>
            <a:chExt cx="1244600" cy="567690"/>
          </a:xfrm>
        </p:grpSpPr>
        <p:sp>
          <p:nvSpPr>
            <p:cNvPr id="12" name="object 12" descr=""/>
            <p:cNvSpPr/>
            <p:nvPr/>
          </p:nvSpPr>
          <p:spPr>
            <a:xfrm>
              <a:off x="4730496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1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1" y="554736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730496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1" y="554736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735068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 descr=""/>
          <p:cNvGrpSpPr/>
          <p:nvPr/>
        </p:nvGrpSpPr>
        <p:grpSpPr>
          <a:xfrm>
            <a:off x="6214617" y="6296914"/>
            <a:ext cx="1244600" cy="567690"/>
            <a:chOff x="6214617" y="6296914"/>
            <a:chExt cx="1244600" cy="567690"/>
          </a:xfrm>
        </p:grpSpPr>
        <p:sp>
          <p:nvSpPr>
            <p:cNvPr id="16" name="object 16" descr=""/>
            <p:cNvSpPr/>
            <p:nvPr/>
          </p:nvSpPr>
          <p:spPr>
            <a:xfrm>
              <a:off x="6220967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1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1" y="554736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6220967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1" y="554736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225539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 descr=""/>
          <p:cNvGrpSpPr/>
          <p:nvPr/>
        </p:nvGrpSpPr>
        <p:grpSpPr>
          <a:xfrm>
            <a:off x="7705090" y="6296914"/>
            <a:ext cx="1244600" cy="567690"/>
            <a:chOff x="7705090" y="6296914"/>
            <a:chExt cx="1244600" cy="567690"/>
          </a:xfrm>
        </p:grpSpPr>
        <p:sp>
          <p:nvSpPr>
            <p:cNvPr id="20" name="object 20" descr=""/>
            <p:cNvSpPr/>
            <p:nvPr/>
          </p:nvSpPr>
          <p:spPr>
            <a:xfrm>
              <a:off x="7711440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2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2" y="554736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7711440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2" y="554736"/>
                  </a:lnTo>
                  <a:lnTo>
                    <a:pt x="1231392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7716012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 descr=""/>
          <p:cNvGrpSpPr/>
          <p:nvPr/>
        </p:nvGrpSpPr>
        <p:grpSpPr>
          <a:xfrm>
            <a:off x="9195561" y="6296914"/>
            <a:ext cx="1244600" cy="567690"/>
            <a:chOff x="9195561" y="6296914"/>
            <a:chExt cx="1244600" cy="567690"/>
          </a:xfrm>
        </p:grpSpPr>
        <p:sp>
          <p:nvSpPr>
            <p:cNvPr id="24" name="object 24" descr=""/>
            <p:cNvSpPr/>
            <p:nvPr/>
          </p:nvSpPr>
          <p:spPr>
            <a:xfrm>
              <a:off x="9201911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2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2" y="554736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9201911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2" y="554736"/>
                  </a:lnTo>
                  <a:lnTo>
                    <a:pt x="1231392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9206483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 descr=""/>
          <p:cNvGrpSpPr/>
          <p:nvPr/>
        </p:nvGrpSpPr>
        <p:grpSpPr>
          <a:xfrm>
            <a:off x="10692383" y="6296914"/>
            <a:ext cx="1247140" cy="567690"/>
            <a:chOff x="10692383" y="6296914"/>
            <a:chExt cx="1247140" cy="567690"/>
          </a:xfrm>
        </p:grpSpPr>
        <p:sp>
          <p:nvSpPr>
            <p:cNvPr id="28" name="object 28" descr=""/>
            <p:cNvSpPr/>
            <p:nvPr/>
          </p:nvSpPr>
          <p:spPr>
            <a:xfrm>
              <a:off x="10701527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2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2" y="554736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0701527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2" y="554736"/>
                  </a:lnTo>
                  <a:lnTo>
                    <a:pt x="1231392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0692383" y="6414516"/>
              <a:ext cx="1219200" cy="306705"/>
            </a:xfrm>
            <a:custGeom>
              <a:avLst/>
              <a:gdLst/>
              <a:ahLst/>
              <a:cxnLst/>
              <a:rect l="l" t="t" r="r" b="b"/>
              <a:pathLst>
                <a:path w="1219200" h="306704">
                  <a:moveTo>
                    <a:pt x="1219200" y="0"/>
                  </a:moveTo>
                  <a:lnTo>
                    <a:pt x="0" y="0"/>
                  </a:lnTo>
                  <a:lnTo>
                    <a:pt x="0" y="306324"/>
                  </a:lnTo>
                  <a:lnTo>
                    <a:pt x="1219200" y="306324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 descr=""/>
          <p:cNvGrpSpPr/>
          <p:nvPr/>
        </p:nvGrpSpPr>
        <p:grpSpPr>
          <a:xfrm>
            <a:off x="0" y="12189"/>
            <a:ext cx="12192000" cy="6845934"/>
            <a:chOff x="0" y="12189"/>
            <a:chExt cx="12192000" cy="6845934"/>
          </a:xfrm>
        </p:grpSpPr>
        <p:pic>
          <p:nvPicPr>
            <p:cNvPr id="32" name="object 3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75264" y="18287"/>
              <a:ext cx="1144524" cy="75590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189"/>
              <a:ext cx="12192000" cy="6845810"/>
            </a:xfrm>
            <a:prstGeom prst="rect">
              <a:avLst/>
            </a:prstGeom>
          </p:spPr>
        </p:pic>
      </p:grpSp>
      <p:sp>
        <p:nvSpPr>
          <p:cNvPr id="34" name="object 34" descr=""/>
          <p:cNvSpPr/>
          <p:nvPr/>
        </p:nvSpPr>
        <p:spPr>
          <a:xfrm>
            <a:off x="10667" y="0"/>
            <a:ext cx="12181840" cy="6858000"/>
          </a:xfrm>
          <a:custGeom>
            <a:avLst/>
            <a:gdLst/>
            <a:ahLst/>
            <a:cxnLst/>
            <a:rect l="l" t="t" r="r" b="b"/>
            <a:pathLst>
              <a:path w="12181840" h="6858000">
                <a:moveTo>
                  <a:pt x="0" y="0"/>
                </a:moveTo>
                <a:lnTo>
                  <a:pt x="0" y="6858000"/>
                </a:lnTo>
                <a:lnTo>
                  <a:pt x="12181332" y="6858000"/>
                </a:lnTo>
                <a:lnTo>
                  <a:pt x="1218133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1F5F">
              <a:alpha val="7607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/>
          <p:nvPr/>
        </p:nvSpPr>
        <p:spPr>
          <a:xfrm>
            <a:off x="10667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8000"/>
                </a:lnTo>
              </a:path>
            </a:pathLst>
          </a:custGeom>
          <a:ln w="12700">
            <a:solidFill>
              <a:srgbClr val="0013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/>
          <p:nvPr/>
        </p:nvSpPr>
        <p:spPr>
          <a:xfrm>
            <a:off x="214122" y="172973"/>
            <a:ext cx="11849100" cy="6513830"/>
          </a:xfrm>
          <a:custGeom>
            <a:avLst/>
            <a:gdLst/>
            <a:ahLst/>
            <a:cxnLst/>
            <a:rect l="l" t="t" r="r" b="b"/>
            <a:pathLst>
              <a:path w="11849100" h="6513830">
                <a:moveTo>
                  <a:pt x="0" y="6513576"/>
                </a:moveTo>
                <a:lnTo>
                  <a:pt x="11849100" y="6513576"/>
                </a:lnTo>
                <a:lnTo>
                  <a:pt x="11849100" y="0"/>
                </a:lnTo>
                <a:lnTo>
                  <a:pt x="0" y="0"/>
                </a:lnTo>
                <a:lnTo>
                  <a:pt x="0" y="6513576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2737230" y="1607642"/>
            <a:ext cx="7060565" cy="12458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0" spc="-894">
                <a:latin typeface="Trebuchet MS"/>
                <a:cs typeface="Trebuchet MS"/>
              </a:rPr>
              <a:t>III.</a:t>
            </a:r>
            <a:r>
              <a:rPr dirty="0" sz="8000" spc="-830">
                <a:latin typeface="Trebuchet MS"/>
                <a:cs typeface="Trebuchet MS"/>
              </a:rPr>
              <a:t> </a:t>
            </a:r>
            <a:r>
              <a:rPr dirty="0" sz="8000" spc="-1410">
                <a:latin typeface="Trebuchet MS"/>
                <a:cs typeface="Trebuchet MS"/>
              </a:rPr>
              <a:t>Company</a:t>
            </a:r>
            <a:r>
              <a:rPr dirty="0" sz="8000" spc="-825">
                <a:latin typeface="Trebuchet MS"/>
                <a:cs typeface="Trebuchet MS"/>
              </a:rPr>
              <a:t> </a:t>
            </a:r>
            <a:r>
              <a:rPr dirty="0" sz="8000" spc="-1300">
                <a:latin typeface="Trebuchet MS"/>
                <a:cs typeface="Trebuchet MS"/>
              </a:rPr>
              <a:t>Overview</a:t>
            </a:r>
            <a:endParaRPr sz="8000">
              <a:latin typeface="Trebuchet MS"/>
              <a:cs typeface="Trebuchet MS"/>
            </a:endParaRPr>
          </a:p>
        </p:txBody>
      </p:sp>
      <p:grpSp>
        <p:nvGrpSpPr>
          <p:cNvPr id="38" name="object 38" descr=""/>
          <p:cNvGrpSpPr/>
          <p:nvPr/>
        </p:nvGrpSpPr>
        <p:grpSpPr>
          <a:xfrm>
            <a:off x="2124455" y="2874264"/>
            <a:ext cx="8100695" cy="2220595"/>
            <a:chOff x="2124455" y="2874264"/>
            <a:chExt cx="8100695" cy="2220595"/>
          </a:xfrm>
        </p:grpSpPr>
        <p:sp>
          <p:nvSpPr>
            <p:cNvPr id="39" name="object 39" descr=""/>
            <p:cNvSpPr/>
            <p:nvPr/>
          </p:nvSpPr>
          <p:spPr>
            <a:xfrm>
              <a:off x="2124455" y="2912364"/>
              <a:ext cx="8100695" cy="0"/>
            </a:xfrm>
            <a:custGeom>
              <a:avLst/>
              <a:gdLst/>
              <a:ahLst/>
              <a:cxnLst/>
              <a:rect l="l" t="t" r="r" b="b"/>
              <a:pathLst>
                <a:path w="8100695" h="0">
                  <a:moveTo>
                    <a:pt x="0" y="0"/>
                  </a:moveTo>
                  <a:lnTo>
                    <a:pt x="8100314" y="0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3120" y="3730752"/>
              <a:ext cx="891540" cy="101041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43371" y="4677156"/>
              <a:ext cx="1306068" cy="312419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7894320" y="3813048"/>
              <a:ext cx="1175385" cy="1282065"/>
            </a:xfrm>
            <a:custGeom>
              <a:avLst/>
              <a:gdLst/>
              <a:ahLst/>
              <a:cxnLst/>
              <a:rect l="l" t="t" r="r" b="b"/>
              <a:pathLst>
                <a:path w="1175384" h="1282064">
                  <a:moveTo>
                    <a:pt x="1175003" y="0"/>
                  </a:moveTo>
                  <a:lnTo>
                    <a:pt x="0" y="0"/>
                  </a:lnTo>
                  <a:lnTo>
                    <a:pt x="0" y="1281683"/>
                  </a:lnTo>
                  <a:lnTo>
                    <a:pt x="1175003" y="1281683"/>
                  </a:lnTo>
                  <a:lnTo>
                    <a:pt x="1175003" y="0"/>
                  </a:lnTo>
                  <a:close/>
                </a:path>
              </a:pathLst>
            </a:custGeom>
            <a:solidFill>
              <a:srgbClr val="001F5F">
                <a:alpha val="76077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6916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74320" marR="267335" indent="-3175">
              <a:lnSpc>
                <a:spcPct val="100000"/>
              </a:lnSpc>
              <a:spcBef>
                <a:spcPts val="240"/>
              </a:spcBef>
            </a:pP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70276" y="6303264"/>
            <a:ext cx="1231900" cy="55499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0480" rIns="0" bIns="0" rtlCol="0" vert="horz">
            <a:spAutoFit/>
          </a:bodyPr>
          <a:lstStyle/>
          <a:p>
            <a:pPr marL="259079" marR="257175" indent="5715">
              <a:lnSpc>
                <a:spcPct val="100000"/>
              </a:lnSpc>
              <a:spcBef>
                <a:spcPts val="240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Company Overview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69719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310" marR="311150" indent="-635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370832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521334" marR="294005" indent="-224154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771388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945" marR="292100" indent="-279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7194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53365" marR="207645" indent="-4318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 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5725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14960" marR="210185" indent="-100965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 Solution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9822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146050" rIns="0" bIns="0" rtlCol="0" vert="horz">
            <a:spAutoFit/>
          </a:bodyPr>
          <a:lstStyle/>
          <a:p>
            <a:pPr marL="206375">
              <a:lnSpc>
                <a:spcPct val="100000"/>
              </a:lnSpc>
              <a:spcBef>
                <a:spcPts val="115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1551919" y="643432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2"/>
                </a:lnTo>
                <a:lnTo>
                  <a:pt x="640079" y="294132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51561" y="-15798"/>
            <a:ext cx="72294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216140" algn="l"/>
              </a:tabLst>
            </a:pPr>
            <a:r>
              <a:rPr dirty="0" u="sng">
                <a:uFill>
                  <a:solidFill>
                    <a:srgbClr val="FFFFFF"/>
                  </a:solidFill>
                </a:uFill>
              </a:rPr>
              <a:t>Amazon</a:t>
            </a:r>
            <a:r>
              <a:rPr dirty="0" u="sng" spc="-55"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u="sng">
                <a:uFill>
                  <a:solidFill>
                    <a:srgbClr val="FFFFFF"/>
                  </a:solidFill>
                </a:uFill>
              </a:rPr>
              <a:t>is</a:t>
            </a:r>
            <a:r>
              <a:rPr dirty="0" u="sng" spc="-50"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u="sng">
                <a:uFill>
                  <a:solidFill>
                    <a:srgbClr val="FFFFFF"/>
                  </a:solidFill>
                </a:uFill>
              </a:rPr>
              <a:t>Pivoting</a:t>
            </a:r>
            <a:r>
              <a:rPr dirty="0" u="sng" spc="-50"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u="sng">
                <a:uFill>
                  <a:solidFill>
                    <a:srgbClr val="FFFFFF"/>
                  </a:solidFill>
                </a:uFill>
              </a:rPr>
              <a:t>into</a:t>
            </a:r>
            <a:r>
              <a:rPr dirty="0" u="sng" spc="-55"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u="sng">
                <a:uFill>
                  <a:solidFill>
                    <a:srgbClr val="FFFFFF"/>
                  </a:solidFill>
                </a:uFill>
              </a:rPr>
              <a:t>an</a:t>
            </a:r>
            <a:r>
              <a:rPr dirty="0" u="sng" spc="-70"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u="sng">
                <a:uFill>
                  <a:solidFill>
                    <a:srgbClr val="FFFFFF"/>
                  </a:solidFill>
                </a:uFill>
              </a:rPr>
              <a:t>“Everything”</a:t>
            </a:r>
            <a:r>
              <a:rPr dirty="0" u="sng" spc="-25"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u="sng" spc="-10">
                <a:uFill>
                  <a:solidFill>
                    <a:srgbClr val="FFFFFF"/>
                  </a:solidFill>
                </a:uFill>
              </a:rPr>
              <a:t>Company</a:t>
            </a:r>
            <a:r>
              <a:rPr dirty="0" u="sng">
                <a:uFill>
                  <a:solidFill>
                    <a:srgbClr val="FFFFFF"/>
                  </a:solidFill>
                </a:uFill>
              </a:rPr>
              <a:t>	</a:t>
            </a:r>
          </a:p>
        </p:txBody>
      </p:sp>
      <p:grpSp>
        <p:nvGrpSpPr>
          <p:cNvPr id="13" name="object 13" descr=""/>
          <p:cNvGrpSpPr/>
          <p:nvPr/>
        </p:nvGrpSpPr>
        <p:grpSpPr>
          <a:xfrm>
            <a:off x="1653730" y="3625786"/>
            <a:ext cx="4242435" cy="1255395"/>
            <a:chOff x="1653730" y="3625786"/>
            <a:chExt cx="4242435" cy="1255395"/>
          </a:xfrm>
        </p:grpSpPr>
        <p:sp>
          <p:nvSpPr>
            <p:cNvPr id="14" name="object 14" descr=""/>
            <p:cNvSpPr/>
            <p:nvPr/>
          </p:nvSpPr>
          <p:spPr>
            <a:xfrm>
              <a:off x="1668017" y="3640073"/>
              <a:ext cx="4213860" cy="1226820"/>
            </a:xfrm>
            <a:custGeom>
              <a:avLst/>
              <a:gdLst/>
              <a:ahLst/>
              <a:cxnLst/>
              <a:rect l="l" t="t" r="r" b="b"/>
              <a:pathLst>
                <a:path w="4213860" h="1226820">
                  <a:moveTo>
                    <a:pt x="0" y="1226820"/>
                  </a:moveTo>
                  <a:lnTo>
                    <a:pt x="4213859" y="1226820"/>
                  </a:lnTo>
                  <a:lnTo>
                    <a:pt x="4213859" y="0"/>
                  </a:lnTo>
                  <a:lnTo>
                    <a:pt x="0" y="0"/>
                  </a:lnTo>
                  <a:lnTo>
                    <a:pt x="0" y="122682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40279" y="3738371"/>
              <a:ext cx="411480" cy="41605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47506" y="3764870"/>
              <a:ext cx="763882" cy="74750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48443" y="4322368"/>
              <a:ext cx="572813" cy="351332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5459" y="4221479"/>
              <a:ext cx="800100" cy="390144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00427" y="4346487"/>
              <a:ext cx="944343" cy="32140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42487" y="3777995"/>
              <a:ext cx="1316736" cy="441959"/>
            </a:xfrm>
            <a:prstGeom prst="rect">
              <a:avLst/>
            </a:prstGeom>
          </p:spPr>
        </p:pic>
      </p:grpSp>
      <p:grpSp>
        <p:nvGrpSpPr>
          <p:cNvPr id="21" name="object 21" descr=""/>
          <p:cNvGrpSpPr/>
          <p:nvPr/>
        </p:nvGrpSpPr>
        <p:grpSpPr>
          <a:xfrm>
            <a:off x="7740586" y="2312098"/>
            <a:ext cx="4267200" cy="1255395"/>
            <a:chOff x="7740586" y="2312098"/>
            <a:chExt cx="4267200" cy="1255395"/>
          </a:xfrm>
        </p:grpSpPr>
        <p:sp>
          <p:nvSpPr>
            <p:cNvPr id="22" name="object 22" descr=""/>
            <p:cNvSpPr/>
            <p:nvPr/>
          </p:nvSpPr>
          <p:spPr>
            <a:xfrm>
              <a:off x="7754873" y="2326385"/>
              <a:ext cx="4238625" cy="1226820"/>
            </a:xfrm>
            <a:custGeom>
              <a:avLst/>
              <a:gdLst/>
              <a:ahLst/>
              <a:cxnLst/>
              <a:rect l="l" t="t" r="r" b="b"/>
              <a:pathLst>
                <a:path w="4238625" h="1226820">
                  <a:moveTo>
                    <a:pt x="0" y="1226820"/>
                  </a:moveTo>
                  <a:lnTo>
                    <a:pt x="4238244" y="1226820"/>
                  </a:lnTo>
                  <a:lnTo>
                    <a:pt x="4238244" y="0"/>
                  </a:lnTo>
                  <a:lnTo>
                    <a:pt x="0" y="0"/>
                  </a:lnTo>
                  <a:lnTo>
                    <a:pt x="0" y="122682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18219" y="2493263"/>
              <a:ext cx="1175003" cy="34594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39568" y="2462783"/>
              <a:ext cx="671801" cy="85635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78467" y="3003803"/>
              <a:ext cx="641603" cy="29413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60774" y="2564946"/>
              <a:ext cx="1424863" cy="74817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00775" y="2582041"/>
              <a:ext cx="353279" cy="811520"/>
            </a:xfrm>
            <a:prstGeom prst="rect">
              <a:avLst/>
            </a:prstGeom>
          </p:spPr>
        </p:pic>
      </p:grpSp>
      <p:grpSp>
        <p:nvGrpSpPr>
          <p:cNvPr id="28" name="object 28" descr=""/>
          <p:cNvGrpSpPr/>
          <p:nvPr/>
        </p:nvGrpSpPr>
        <p:grpSpPr>
          <a:xfrm>
            <a:off x="7740586" y="4980622"/>
            <a:ext cx="4267200" cy="1255395"/>
            <a:chOff x="7740586" y="4980622"/>
            <a:chExt cx="4267200" cy="1255395"/>
          </a:xfrm>
        </p:grpSpPr>
        <p:sp>
          <p:nvSpPr>
            <p:cNvPr id="29" name="object 29" descr=""/>
            <p:cNvSpPr/>
            <p:nvPr/>
          </p:nvSpPr>
          <p:spPr>
            <a:xfrm>
              <a:off x="7754873" y="4994909"/>
              <a:ext cx="4238625" cy="1226820"/>
            </a:xfrm>
            <a:custGeom>
              <a:avLst/>
              <a:gdLst/>
              <a:ahLst/>
              <a:cxnLst/>
              <a:rect l="l" t="t" r="r" b="b"/>
              <a:pathLst>
                <a:path w="4238625" h="1226820">
                  <a:moveTo>
                    <a:pt x="0" y="1226820"/>
                  </a:moveTo>
                  <a:lnTo>
                    <a:pt x="4238244" y="1226820"/>
                  </a:lnTo>
                  <a:lnTo>
                    <a:pt x="4238244" y="0"/>
                  </a:lnTo>
                  <a:lnTo>
                    <a:pt x="0" y="0"/>
                  </a:lnTo>
                  <a:lnTo>
                    <a:pt x="0" y="122682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85337" y="5405035"/>
              <a:ext cx="652805" cy="65345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05927" y="5044439"/>
              <a:ext cx="1914144" cy="56540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587227" y="5062727"/>
              <a:ext cx="1319783" cy="49834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316467" y="5724361"/>
              <a:ext cx="1127936" cy="26299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863641" y="5612891"/>
              <a:ext cx="822390" cy="381000"/>
            </a:xfrm>
            <a:prstGeom prst="rect">
              <a:avLst/>
            </a:prstGeom>
          </p:spPr>
        </p:pic>
      </p:grpSp>
      <p:pic>
        <p:nvPicPr>
          <p:cNvPr id="35" name="object 3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828800" y="2948939"/>
            <a:ext cx="1008888" cy="294021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055876" y="2473451"/>
            <a:ext cx="429768" cy="429768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892581" y="2554441"/>
            <a:ext cx="1793684" cy="409330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703828" y="3136669"/>
            <a:ext cx="2069287" cy="287454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033541" y="2382011"/>
            <a:ext cx="800330" cy="611380"/>
          </a:xfrm>
          <a:prstGeom prst="rect">
            <a:avLst/>
          </a:prstGeom>
        </p:spPr>
      </p:pic>
      <p:grpSp>
        <p:nvGrpSpPr>
          <p:cNvPr id="40" name="object 40" descr=""/>
          <p:cNvGrpSpPr/>
          <p:nvPr/>
        </p:nvGrpSpPr>
        <p:grpSpPr>
          <a:xfrm>
            <a:off x="1824227" y="5026152"/>
            <a:ext cx="2598420" cy="681355"/>
            <a:chOff x="1824227" y="5026152"/>
            <a:chExt cx="2598420" cy="681355"/>
          </a:xfrm>
        </p:grpSpPr>
        <p:pic>
          <p:nvPicPr>
            <p:cNvPr id="41" name="object 4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198622" y="5152121"/>
              <a:ext cx="1223721" cy="46059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824227" y="5026152"/>
              <a:ext cx="1412748" cy="681228"/>
            </a:xfrm>
            <a:prstGeom prst="rect">
              <a:avLst/>
            </a:prstGeom>
          </p:spPr>
        </p:pic>
      </p:grpSp>
      <p:pic>
        <p:nvPicPr>
          <p:cNvPr id="43" name="object 43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5026190" y="5157231"/>
            <a:ext cx="707058" cy="444977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827107" y="5788869"/>
            <a:ext cx="1158408" cy="339134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3960876" y="5779008"/>
            <a:ext cx="1767839" cy="385572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2284719" y="950975"/>
            <a:ext cx="380538" cy="399288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3230936" y="1153741"/>
            <a:ext cx="972255" cy="271198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806212" y="1603247"/>
            <a:ext cx="427726" cy="455675"/>
          </a:xfrm>
          <a:prstGeom prst="rect">
            <a:avLst/>
          </a:prstGeom>
        </p:spPr>
      </p:pic>
      <p:grpSp>
        <p:nvGrpSpPr>
          <p:cNvPr id="49" name="object 49" descr=""/>
          <p:cNvGrpSpPr/>
          <p:nvPr/>
        </p:nvGrpSpPr>
        <p:grpSpPr>
          <a:xfrm>
            <a:off x="427990" y="827532"/>
            <a:ext cx="11564620" cy="1274445"/>
            <a:chOff x="427990" y="827532"/>
            <a:chExt cx="11564620" cy="1274445"/>
          </a:xfrm>
        </p:grpSpPr>
        <p:pic>
          <p:nvPicPr>
            <p:cNvPr id="50" name="object 5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199882" y="1955292"/>
              <a:ext cx="718065" cy="12486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200143" y="1552956"/>
              <a:ext cx="1118615" cy="42367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558284" y="827532"/>
              <a:ext cx="1146048" cy="91592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520695" y="1508760"/>
              <a:ext cx="1200911" cy="565403"/>
            </a:xfrm>
            <a:prstGeom prst="rect">
              <a:avLst/>
            </a:prstGeom>
          </p:spPr>
        </p:pic>
        <p:sp>
          <p:nvSpPr>
            <p:cNvPr id="54" name="object 54" descr=""/>
            <p:cNvSpPr/>
            <p:nvPr/>
          </p:nvSpPr>
          <p:spPr>
            <a:xfrm>
              <a:off x="434340" y="1252728"/>
              <a:ext cx="805180" cy="806450"/>
            </a:xfrm>
            <a:custGeom>
              <a:avLst/>
              <a:gdLst/>
              <a:ahLst/>
              <a:cxnLst/>
              <a:rect l="l" t="t" r="r" b="b"/>
              <a:pathLst>
                <a:path w="805180" h="806450">
                  <a:moveTo>
                    <a:pt x="402335" y="0"/>
                  </a:moveTo>
                  <a:lnTo>
                    <a:pt x="355416" y="2711"/>
                  </a:lnTo>
                  <a:lnTo>
                    <a:pt x="310085" y="10645"/>
                  </a:lnTo>
                  <a:lnTo>
                    <a:pt x="266646" y="23499"/>
                  </a:lnTo>
                  <a:lnTo>
                    <a:pt x="225400" y="40970"/>
                  </a:lnTo>
                  <a:lnTo>
                    <a:pt x="186650" y="62756"/>
                  </a:lnTo>
                  <a:lnTo>
                    <a:pt x="150697" y="88554"/>
                  </a:lnTo>
                  <a:lnTo>
                    <a:pt x="117843" y="118062"/>
                  </a:lnTo>
                  <a:lnTo>
                    <a:pt x="88390" y="150978"/>
                  </a:lnTo>
                  <a:lnTo>
                    <a:pt x="62640" y="186999"/>
                  </a:lnTo>
                  <a:lnTo>
                    <a:pt x="40894" y="225823"/>
                  </a:lnTo>
                  <a:lnTo>
                    <a:pt x="23456" y="267147"/>
                  </a:lnTo>
                  <a:lnTo>
                    <a:pt x="10626" y="310669"/>
                  </a:lnTo>
                  <a:lnTo>
                    <a:pt x="2706" y="356087"/>
                  </a:lnTo>
                  <a:lnTo>
                    <a:pt x="0" y="403098"/>
                  </a:lnTo>
                  <a:lnTo>
                    <a:pt x="2706" y="450108"/>
                  </a:lnTo>
                  <a:lnTo>
                    <a:pt x="10626" y="495526"/>
                  </a:lnTo>
                  <a:lnTo>
                    <a:pt x="23456" y="539048"/>
                  </a:lnTo>
                  <a:lnTo>
                    <a:pt x="40894" y="580372"/>
                  </a:lnTo>
                  <a:lnTo>
                    <a:pt x="62640" y="619196"/>
                  </a:lnTo>
                  <a:lnTo>
                    <a:pt x="88390" y="655217"/>
                  </a:lnTo>
                  <a:lnTo>
                    <a:pt x="117843" y="688133"/>
                  </a:lnTo>
                  <a:lnTo>
                    <a:pt x="150697" y="717641"/>
                  </a:lnTo>
                  <a:lnTo>
                    <a:pt x="186650" y="743439"/>
                  </a:lnTo>
                  <a:lnTo>
                    <a:pt x="225400" y="765225"/>
                  </a:lnTo>
                  <a:lnTo>
                    <a:pt x="266646" y="782696"/>
                  </a:lnTo>
                  <a:lnTo>
                    <a:pt x="310085" y="795550"/>
                  </a:lnTo>
                  <a:lnTo>
                    <a:pt x="355416" y="803484"/>
                  </a:lnTo>
                  <a:lnTo>
                    <a:pt x="402335" y="806196"/>
                  </a:lnTo>
                  <a:lnTo>
                    <a:pt x="449255" y="803484"/>
                  </a:lnTo>
                  <a:lnTo>
                    <a:pt x="494586" y="795550"/>
                  </a:lnTo>
                  <a:lnTo>
                    <a:pt x="538025" y="782696"/>
                  </a:lnTo>
                  <a:lnTo>
                    <a:pt x="579271" y="765225"/>
                  </a:lnTo>
                  <a:lnTo>
                    <a:pt x="618021" y="743439"/>
                  </a:lnTo>
                  <a:lnTo>
                    <a:pt x="653974" y="717641"/>
                  </a:lnTo>
                  <a:lnTo>
                    <a:pt x="686828" y="688133"/>
                  </a:lnTo>
                  <a:lnTo>
                    <a:pt x="716281" y="655217"/>
                  </a:lnTo>
                  <a:lnTo>
                    <a:pt x="742031" y="619196"/>
                  </a:lnTo>
                  <a:lnTo>
                    <a:pt x="763777" y="580372"/>
                  </a:lnTo>
                  <a:lnTo>
                    <a:pt x="781215" y="539048"/>
                  </a:lnTo>
                  <a:lnTo>
                    <a:pt x="794045" y="495526"/>
                  </a:lnTo>
                  <a:lnTo>
                    <a:pt x="801965" y="450108"/>
                  </a:lnTo>
                  <a:lnTo>
                    <a:pt x="804672" y="403098"/>
                  </a:lnTo>
                  <a:lnTo>
                    <a:pt x="801965" y="356087"/>
                  </a:lnTo>
                  <a:lnTo>
                    <a:pt x="794045" y="310669"/>
                  </a:lnTo>
                  <a:lnTo>
                    <a:pt x="781215" y="267147"/>
                  </a:lnTo>
                  <a:lnTo>
                    <a:pt x="763777" y="225823"/>
                  </a:lnTo>
                  <a:lnTo>
                    <a:pt x="742031" y="186999"/>
                  </a:lnTo>
                  <a:lnTo>
                    <a:pt x="716281" y="150978"/>
                  </a:lnTo>
                  <a:lnTo>
                    <a:pt x="686828" y="118062"/>
                  </a:lnTo>
                  <a:lnTo>
                    <a:pt x="653974" y="88554"/>
                  </a:lnTo>
                  <a:lnTo>
                    <a:pt x="618021" y="62756"/>
                  </a:lnTo>
                  <a:lnTo>
                    <a:pt x="579271" y="40970"/>
                  </a:lnTo>
                  <a:lnTo>
                    <a:pt x="538025" y="23499"/>
                  </a:lnTo>
                  <a:lnTo>
                    <a:pt x="494586" y="10645"/>
                  </a:lnTo>
                  <a:lnTo>
                    <a:pt x="449255" y="2711"/>
                  </a:lnTo>
                  <a:lnTo>
                    <a:pt x="402335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434340" y="1252728"/>
              <a:ext cx="805180" cy="806450"/>
            </a:xfrm>
            <a:custGeom>
              <a:avLst/>
              <a:gdLst/>
              <a:ahLst/>
              <a:cxnLst/>
              <a:rect l="l" t="t" r="r" b="b"/>
              <a:pathLst>
                <a:path w="805180" h="806450">
                  <a:moveTo>
                    <a:pt x="0" y="403098"/>
                  </a:moveTo>
                  <a:lnTo>
                    <a:pt x="2706" y="356087"/>
                  </a:lnTo>
                  <a:lnTo>
                    <a:pt x="10626" y="310669"/>
                  </a:lnTo>
                  <a:lnTo>
                    <a:pt x="23456" y="267147"/>
                  </a:lnTo>
                  <a:lnTo>
                    <a:pt x="40894" y="225823"/>
                  </a:lnTo>
                  <a:lnTo>
                    <a:pt x="62640" y="186999"/>
                  </a:lnTo>
                  <a:lnTo>
                    <a:pt x="88390" y="150978"/>
                  </a:lnTo>
                  <a:lnTo>
                    <a:pt x="117843" y="118062"/>
                  </a:lnTo>
                  <a:lnTo>
                    <a:pt x="150697" y="88554"/>
                  </a:lnTo>
                  <a:lnTo>
                    <a:pt x="186650" y="62756"/>
                  </a:lnTo>
                  <a:lnTo>
                    <a:pt x="225400" y="40970"/>
                  </a:lnTo>
                  <a:lnTo>
                    <a:pt x="266646" y="23499"/>
                  </a:lnTo>
                  <a:lnTo>
                    <a:pt x="310085" y="10645"/>
                  </a:lnTo>
                  <a:lnTo>
                    <a:pt x="355416" y="2711"/>
                  </a:lnTo>
                  <a:lnTo>
                    <a:pt x="402335" y="0"/>
                  </a:lnTo>
                  <a:lnTo>
                    <a:pt x="449255" y="2711"/>
                  </a:lnTo>
                  <a:lnTo>
                    <a:pt x="494586" y="10645"/>
                  </a:lnTo>
                  <a:lnTo>
                    <a:pt x="538025" y="23499"/>
                  </a:lnTo>
                  <a:lnTo>
                    <a:pt x="579271" y="40970"/>
                  </a:lnTo>
                  <a:lnTo>
                    <a:pt x="618021" y="62756"/>
                  </a:lnTo>
                  <a:lnTo>
                    <a:pt x="653974" y="88554"/>
                  </a:lnTo>
                  <a:lnTo>
                    <a:pt x="686828" y="118062"/>
                  </a:lnTo>
                  <a:lnTo>
                    <a:pt x="716281" y="150978"/>
                  </a:lnTo>
                  <a:lnTo>
                    <a:pt x="742031" y="186999"/>
                  </a:lnTo>
                  <a:lnTo>
                    <a:pt x="763777" y="225823"/>
                  </a:lnTo>
                  <a:lnTo>
                    <a:pt x="781215" y="267147"/>
                  </a:lnTo>
                  <a:lnTo>
                    <a:pt x="794045" y="310669"/>
                  </a:lnTo>
                  <a:lnTo>
                    <a:pt x="801965" y="356087"/>
                  </a:lnTo>
                  <a:lnTo>
                    <a:pt x="804672" y="403098"/>
                  </a:lnTo>
                  <a:lnTo>
                    <a:pt x="801965" y="450108"/>
                  </a:lnTo>
                  <a:lnTo>
                    <a:pt x="794045" y="495526"/>
                  </a:lnTo>
                  <a:lnTo>
                    <a:pt x="781215" y="539048"/>
                  </a:lnTo>
                  <a:lnTo>
                    <a:pt x="763777" y="580372"/>
                  </a:lnTo>
                  <a:lnTo>
                    <a:pt x="742031" y="619196"/>
                  </a:lnTo>
                  <a:lnTo>
                    <a:pt x="716281" y="655217"/>
                  </a:lnTo>
                  <a:lnTo>
                    <a:pt x="686828" y="688133"/>
                  </a:lnTo>
                  <a:lnTo>
                    <a:pt x="653974" y="717641"/>
                  </a:lnTo>
                  <a:lnTo>
                    <a:pt x="618021" y="743439"/>
                  </a:lnTo>
                  <a:lnTo>
                    <a:pt x="579271" y="765225"/>
                  </a:lnTo>
                  <a:lnTo>
                    <a:pt x="538025" y="782696"/>
                  </a:lnTo>
                  <a:lnTo>
                    <a:pt x="494586" y="795550"/>
                  </a:lnTo>
                  <a:lnTo>
                    <a:pt x="449255" y="803484"/>
                  </a:lnTo>
                  <a:lnTo>
                    <a:pt x="402335" y="806196"/>
                  </a:lnTo>
                  <a:lnTo>
                    <a:pt x="355416" y="803484"/>
                  </a:lnTo>
                  <a:lnTo>
                    <a:pt x="310085" y="795550"/>
                  </a:lnTo>
                  <a:lnTo>
                    <a:pt x="266646" y="782696"/>
                  </a:lnTo>
                  <a:lnTo>
                    <a:pt x="225400" y="765225"/>
                  </a:lnTo>
                  <a:lnTo>
                    <a:pt x="186650" y="743439"/>
                  </a:lnTo>
                  <a:lnTo>
                    <a:pt x="150697" y="717641"/>
                  </a:lnTo>
                  <a:lnTo>
                    <a:pt x="117843" y="688133"/>
                  </a:lnTo>
                  <a:lnTo>
                    <a:pt x="88390" y="655217"/>
                  </a:lnTo>
                  <a:lnTo>
                    <a:pt x="62640" y="619196"/>
                  </a:lnTo>
                  <a:lnTo>
                    <a:pt x="40894" y="580372"/>
                  </a:lnTo>
                  <a:lnTo>
                    <a:pt x="23456" y="539048"/>
                  </a:lnTo>
                  <a:lnTo>
                    <a:pt x="10626" y="495526"/>
                  </a:lnTo>
                  <a:lnTo>
                    <a:pt x="2706" y="450108"/>
                  </a:lnTo>
                  <a:lnTo>
                    <a:pt x="0" y="40309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493776" y="1312164"/>
              <a:ext cx="684530" cy="684530"/>
            </a:xfrm>
            <a:custGeom>
              <a:avLst/>
              <a:gdLst/>
              <a:ahLst/>
              <a:cxnLst/>
              <a:rect l="l" t="t" r="r" b="b"/>
              <a:pathLst>
                <a:path w="684530" h="684530">
                  <a:moveTo>
                    <a:pt x="342137" y="0"/>
                  </a:moveTo>
                  <a:lnTo>
                    <a:pt x="295710" y="3122"/>
                  </a:lnTo>
                  <a:lnTo>
                    <a:pt x="251182" y="12220"/>
                  </a:lnTo>
                  <a:lnTo>
                    <a:pt x="208960" y="26884"/>
                  </a:lnTo>
                  <a:lnTo>
                    <a:pt x="169451" y="46707"/>
                  </a:lnTo>
                  <a:lnTo>
                    <a:pt x="133065" y="71283"/>
                  </a:lnTo>
                  <a:lnTo>
                    <a:pt x="100207" y="100203"/>
                  </a:lnTo>
                  <a:lnTo>
                    <a:pt x="71287" y="133059"/>
                  </a:lnTo>
                  <a:lnTo>
                    <a:pt x="46710" y="169446"/>
                  </a:lnTo>
                  <a:lnTo>
                    <a:pt x="26886" y="208954"/>
                  </a:lnTo>
                  <a:lnTo>
                    <a:pt x="12221" y="251177"/>
                  </a:lnTo>
                  <a:lnTo>
                    <a:pt x="3123" y="295708"/>
                  </a:lnTo>
                  <a:lnTo>
                    <a:pt x="0" y="342138"/>
                  </a:lnTo>
                  <a:lnTo>
                    <a:pt x="3123" y="388567"/>
                  </a:lnTo>
                  <a:lnTo>
                    <a:pt x="12221" y="433098"/>
                  </a:lnTo>
                  <a:lnTo>
                    <a:pt x="26886" y="475321"/>
                  </a:lnTo>
                  <a:lnTo>
                    <a:pt x="46710" y="514829"/>
                  </a:lnTo>
                  <a:lnTo>
                    <a:pt x="71287" y="551216"/>
                  </a:lnTo>
                  <a:lnTo>
                    <a:pt x="100207" y="584073"/>
                  </a:lnTo>
                  <a:lnTo>
                    <a:pt x="133065" y="612992"/>
                  </a:lnTo>
                  <a:lnTo>
                    <a:pt x="169451" y="637568"/>
                  </a:lnTo>
                  <a:lnTo>
                    <a:pt x="208960" y="657391"/>
                  </a:lnTo>
                  <a:lnTo>
                    <a:pt x="251182" y="672055"/>
                  </a:lnTo>
                  <a:lnTo>
                    <a:pt x="295710" y="681153"/>
                  </a:lnTo>
                  <a:lnTo>
                    <a:pt x="342137" y="684276"/>
                  </a:lnTo>
                  <a:lnTo>
                    <a:pt x="388565" y="681153"/>
                  </a:lnTo>
                  <a:lnTo>
                    <a:pt x="433093" y="672055"/>
                  </a:lnTo>
                  <a:lnTo>
                    <a:pt x="475315" y="657391"/>
                  </a:lnTo>
                  <a:lnTo>
                    <a:pt x="514824" y="637568"/>
                  </a:lnTo>
                  <a:lnTo>
                    <a:pt x="551210" y="612992"/>
                  </a:lnTo>
                  <a:lnTo>
                    <a:pt x="584068" y="584072"/>
                  </a:lnTo>
                  <a:lnTo>
                    <a:pt x="612988" y="551216"/>
                  </a:lnTo>
                  <a:lnTo>
                    <a:pt x="637565" y="514829"/>
                  </a:lnTo>
                  <a:lnTo>
                    <a:pt x="657389" y="475321"/>
                  </a:lnTo>
                  <a:lnTo>
                    <a:pt x="672054" y="433098"/>
                  </a:lnTo>
                  <a:lnTo>
                    <a:pt x="681152" y="388567"/>
                  </a:lnTo>
                  <a:lnTo>
                    <a:pt x="684276" y="342138"/>
                  </a:lnTo>
                  <a:lnTo>
                    <a:pt x="681152" y="295708"/>
                  </a:lnTo>
                  <a:lnTo>
                    <a:pt x="672054" y="251177"/>
                  </a:lnTo>
                  <a:lnTo>
                    <a:pt x="657389" y="208954"/>
                  </a:lnTo>
                  <a:lnTo>
                    <a:pt x="637565" y="169446"/>
                  </a:lnTo>
                  <a:lnTo>
                    <a:pt x="612988" y="133059"/>
                  </a:lnTo>
                  <a:lnTo>
                    <a:pt x="584068" y="100202"/>
                  </a:lnTo>
                  <a:lnTo>
                    <a:pt x="551210" y="71283"/>
                  </a:lnTo>
                  <a:lnTo>
                    <a:pt x="514824" y="46707"/>
                  </a:lnTo>
                  <a:lnTo>
                    <a:pt x="475315" y="26884"/>
                  </a:lnTo>
                  <a:lnTo>
                    <a:pt x="433093" y="12220"/>
                  </a:lnTo>
                  <a:lnTo>
                    <a:pt x="388565" y="3122"/>
                  </a:lnTo>
                  <a:lnTo>
                    <a:pt x="3421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38912" y="1217676"/>
              <a:ext cx="760476" cy="785113"/>
            </a:xfrm>
            <a:prstGeom prst="rect">
              <a:avLst/>
            </a:prstGeom>
          </p:spPr>
        </p:pic>
        <p:sp>
          <p:nvSpPr>
            <p:cNvPr id="58" name="object 58" descr=""/>
            <p:cNvSpPr/>
            <p:nvPr/>
          </p:nvSpPr>
          <p:spPr>
            <a:xfrm>
              <a:off x="6408419" y="1263396"/>
              <a:ext cx="806450" cy="805180"/>
            </a:xfrm>
            <a:custGeom>
              <a:avLst/>
              <a:gdLst/>
              <a:ahLst/>
              <a:cxnLst/>
              <a:rect l="l" t="t" r="r" b="b"/>
              <a:pathLst>
                <a:path w="806450" h="805180">
                  <a:moveTo>
                    <a:pt x="403098" y="0"/>
                  </a:moveTo>
                  <a:lnTo>
                    <a:pt x="356087" y="2706"/>
                  </a:lnTo>
                  <a:lnTo>
                    <a:pt x="310669" y="10623"/>
                  </a:lnTo>
                  <a:lnTo>
                    <a:pt x="267147" y="23450"/>
                  </a:lnTo>
                  <a:lnTo>
                    <a:pt x="225823" y="40885"/>
                  </a:lnTo>
                  <a:lnTo>
                    <a:pt x="186999" y="62627"/>
                  </a:lnTo>
                  <a:lnTo>
                    <a:pt x="150978" y="88374"/>
                  </a:lnTo>
                  <a:lnTo>
                    <a:pt x="118062" y="117824"/>
                  </a:lnTo>
                  <a:lnTo>
                    <a:pt x="88554" y="150676"/>
                  </a:lnTo>
                  <a:lnTo>
                    <a:pt x="62756" y="186628"/>
                  </a:lnTo>
                  <a:lnTo>
                    <a:pt x="40970" y="225378"/>
                  </a:lnTo>
                  <a:lnTo>
                    <a:pt x="23499" y="266626"/>
                  </a:lnTo>
                  <a:lnTo>
                    <a:pt x="10645" y="310069"/>
                  </a:lnTo>
                  <a:lnTo>
                    <a:pt x="2711" y="355406"/>
                  </a:lnTo>
                  <a:lnTo>
                    <a:pt x="0" y="402336"/>
                  </a:lnTo>
                  <a:lnTo>
                    <a:pt x="2711" y="449265"/>
                  </a:lnTo>
                  <a:lnTo>
                    <a:pt x="10645" y="494602"/>
                  </a:lnTo>
                  <a:lnTo>
                    <a:pt x="23499" y="538045"/>
                  </a:lnTo>
                  <a:lnTo>
                    <a:pt x="40970" y="579293"/>
                  </a:lnTo>
                  <a:lnTo>
                    <a:pt x="62756" y="618043"/>
                  </a:lnTo>
                  <a:lnTo>
                    <a:pt x="88554" y="653995"/>
                  </a:lnTo>
                  <a:lnTo>
                    <a:pt x="118062" y="686847"/>
                  </a:lnTo>
                  <a:lnTo>
                    <a:pt x="150978" y="716297"/>
                  </a:lnTo>
                  <a:lnTo>
                    <a:pt x="186999" y="742044"/>
                  </a:lnTo>
                  <a:lnTo>
                    <a:pt x="225823" y="763786"/>
                  </a:lnTo>
                  <a:lnTo>
                    <a:pt x="267147" y="781221"/>
                  </a:lnTo>
                  <a:lnTo>
                    <a:pt x="310669" y="794048"/>
                  </a:lnTo>
                  <a:lnTo>
                    <a:pt x="356087" y="801965"/>
                  </a:lnTo>
                  <a:lnTo>
                    <a:pt x="403098" y="804671"/>
                  </a:lnTo>
                  <a:lnTo>
                    <a:pt x="450108" y="801965"/>
                  </a:lnTo>
                  <a:lnTo>
                    <a:pt x="495526" y="794048"/>
                  </a:lnTo>
                  <a:lnTo>
                    <a:pt x="539048" y="781221"/>
                  </a:lnTo>
                  <a:lnTo>
                    <a:pt x="580372" y="763786"/>
                  </a:lnTo>
                  <a:lnTo>
                    <a:pt x="619196" y="742044"/>
                  </a:lnTo>
                  <a:lnTo>
                    <a:pt x="655217" y="716297"/>
                  </a:lnTo>
                  <a:lnTo>
                    <a:pt x="688133" y="686847"/>
                  </a:lnTo>
                  <a:lnTo>
                    <a:pt x="717641" y="653995"/>
                  </a:lnTo>
                  <a:lnTo>
                    <a:pt x="743439" y="618043"/>
                  </a:lnTo>
                  <a:lnTo>
                    <a:pt x="765225" y="579293"/>
                  </a:lnTo>
                  <a:lnTo>
                    <a:pt x="782696" y="538045"/>
                  </a:lnTo>
                  <a:lnTo>
                    <a:pt x="795550" y="494602"/>
                  </a:lnTo>
                  <a:lnTo>
                    <a:pt x="803484" y="449265"/>
                  </a:lnTo>
                  <a:lnTo>
                    <a:pt x="806196" y="402336"/>
                  </a:lnTo>
                  <a:lnTo>
                    <a:pt x="803484" y="355406"/>
                  </a:lnTo>
                  <a:lnTo>
                    <a:pt x="795550" y="310069"/>
                  </a:lnTo>
                  <a:lnTo>
                    <a:pt x="782696" y="266626"/>
                  </a:lnTo>
                  <a:lnTo>
                    <a:pt x="765225" y="225378"/>
                  </a:lnTo>
                  <a:lnTo>
                    <a:pt x="743439" y="186628"/>
                  </a:lnTo>
                  <a:lnTo>
                    <a:pt x="717641" y="150676"/>
                  </a:lnTo>
                  <a:lnTo>
                    <a:pt x="688133" y="117824"/>
                  </a:lnTo>
                  <a:lnTo>
                    <a:pt x="655217" y="88374"/>
                  </a:lnTo>
                  <a:lnTo>
                    <a:pt x="619196" y="62627"/>
                  </a:lnTo>
                  <a:lnTo>
                    <a:pt x="580372" y="40885"/>
                  </a:lnTo>
                  <a:lnTo>
                    <a:pt x="539048" y="23450"/>
                  </a:lnTo>
                  <a:lnTo>
                    <a:pt x="495526" y="10623"/>
                  </a:lnTo>
                  <a:lnTo>
                    <a:pt x="450108" y="2706"/>
                  </a:lnTo>
                  <a:lnTo>
                    <a:pt x="403098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6408419" y="1263396"/>
              <a:ext cx="806450" cy="805180"/>
            </a:xfrm>
            <a:custGeom>
              <a:avLst/>
              <a:gdLst/>
              <a:ahLst/>
              <a:cxnLst/>
              <a:rect l="l" t="t" r="r" b="b"/>
              <a:pathLst>
                <a:path w="806450" h="805180">
                  <a:moveTo>
                    <a:pt x="0" y="402336"/>
                  </a:moveTo>
                  <a:lnTo>
                    <a:pt x="2711" y="355406"/>
                  </a:lnTo>
                  <a:lnTo>
                    <a:pt x="10645" y="310069"/>
                  </a:lnTo>
                  <a:lnTo>
                    <a:pt x="23499" y="266626"/>
                  </a:lnTo>
                  <a:lnTo>
                    <a:pt x="40970" y="225378"/>
                  </a:lnTo>
                  <a:lnTo>
                    <a:pt x="62756" y="186628"/>
                  </a:lnTo>
                  <a:lnTo>
                    <a:pt x="88554" y="150676"/>
                  </a:lnTo>
                  <a:lnTo>
                    <a:pt x="118062" y="117824"/>
                  </a:lnTo>
                  <a:lnTo>
                    <a:pt x="150978" y="88374"/>
                  </a:lnTo>
                  <a:lnTo>
                    <a:pt x="186999" y="62627"/>
                  </a:lnTo>
                  <a:lnTo>
                    <a:pt x="225823" y="40885"/>
                  </a:lnTo>
                  <a:lnTo>
                    <a:pt x="267147" y="23450"/>
                  </a:lnTo>
                  <a:lnTo>
                    <a:pt x="310669" y="10623"/>
                  </a:lnTo>
                  <a:lnTo>
                    <a:pt x="356087" y="2706"/>
                  </a:lnTo>
                  <a:lnTo>
                    <a:pt x="403098" y="0"/>
                  </a:lnTo>
                  <a:lnTo>
                    <a:pt x="450108" y="2706"/>
                  </a:lnTo>
                  <a:lnTo>
                    <a:pt x="495526" y="10623"/>
                  </a:lnTo>
                  <a:lnTo>
                    <a:pt x="539048" y="23450"/>
                  </a:lnTo>
                  <a:lnTo>
                    <a:pt x="580372" y="40885"/>
                  </a:lnTo>
                  <a:lnTo>
                    <a:pt x="619196" y="62627"/>
                  </a:lnTo>
                  <a:lnTo>
                    <a:pt x="655217" y="88374"/>
                  </a:lnTo>
                  <a:lnTo>
                    <a:pt x="688133" y="117824"/>
                  </a:lnTo>
                  <a:lnTo>
                    <a:pt x="717641" y="150676"/>
                  </a:lnTo>
                  <a:lnTo>
                    <a:pt x="743439" y="186628"/>
                  </a:lnTo>
                  <a:lnTo>
                    <a:pt x="765225" y="225378"/>
                  </a:lnTo>
                  <a:lnTo>
                    <a:pt x="782696" y="266626"/>
                  </a:lnTo>
                  <a:lnTo>
                    <a:pt x="795550" y="310069"/>
                  </a:lnTo>
                  <a:lnTo>
                    <a:pt x="803484" y="355406"/>
                  </a:lnTo>
                  <a:lnTo>
                    <a:pt x="806196" y="402336"/>
                  </a:lnTo>
                  <a:lnTo>
                    <a:pt x="803484" y="449265"/>
                  </a:lnTo>
                  <a:lnTo>
                    <a:pt x="795550" y="494602"/>
                  </a:lnTo>
                  <a:lnTo>
                    <a:pt x="782696" y="538045"/>
                  </a:lnTo>
                  <a:lnTo>
                    <a:pt x="765225" y="579293"/>
                  </a:lnTo>
                  <a:lnTo>
                    <a:pt x="743439" y="618043"/>
                  </a:lnTo>
                  <a:lnTo>
                    <a:pt x="717641" y="653995"/>
                  </a:lnTo>
                  <a:lnTo>
                    <a:pt x="688133" y="686847"/>
                  </a:lnTo>
                  <a:lnTo>
                    <a:pt x="655217" y="716297"/>
                  </a:lnTo>
                  <a:lnTo>
                    <a:pt x="619196" y="742044"/>
                  </a:lnTo>
                  <a:lnTo>
                    <a:pt x="580372" y="763786"/>
                  </a:lnTo>
                  <a:lnTo>
                    <a:pt x="539048" y="781221"/>
                  </a:lnTo>
                  <a:lnTo>
                    <a:pt x="495526" y="794048"/>
                  </a:lnTo>
                  <a:lnTo>
                    <a:pt x="450108" y="801965"/>
                  </a:lnTo>
                  <a:lnTo>
                    <a:pt x="403098" y="804671"/>
                  </a:lnTo>
                  <a:lnTo>
                    <a:pt x="356087" y="801965"/>
                  </a:lnTo>
                  <a:lnTo>
                    <a:pt x="310669" y="794048"/>
                  </a:lnTo>
                  <a:lnTo>
                    <a:pt x="267147" y="781221"/>
                  </a:lnTo>
                  <a:lnTo>
                    <a:pt x="225823" y="763786"/>
                  </a:lnTo>
                  <a:lnTo>
                    <a:pt x="186999" y="742044"/>
                  </a:lnTo>
                  <a:lnTo>
                    <a:pt x="150978" y="716297"/>
                  </a:lnTo>
                  <a:lnTo>
                    <a:pt x="118062" y="686847"/>
                  </a:lnTo>
                  <a:lnTo>
                    <a:pt x="88554" y="653995"/>
                  </a:lnTo>
                  <a:lnTo>
                    <a:pt x="62756" y="618043"/>
                  </a:lnTo>
                  <a:lnTo>
                    <a:pt x="40970" y="579293"/>
                  </a:lnTo>
                  <a:lnTo>
                    <a:pt x="23499" y="538045"/>
                  </a:lnTo>
                  <a:lnTo>
                    <a:pt x="10645" y="494602"/>
                  </a:lnTo>
                  <a:lnTo>
                    <a:pt x="2711" y="449265"/>
                  </a:lnTo>
                  <a:lnTo>
                    <a:pt x="0" y="4023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6469380" y="1322832"/>
              <a:ext cx="684530" cy="684530"/>
            </a:xfrm>
            <a:custGeom>
              <a:avLst/>
              <a:gdLst/>
              <a:ahLst/>
              <a:cxnLst/>
              <a:rect l="l" t="t" r="r" b="b"/>
              <a:pathLst>
                <a:path w="684529" h="684530">
                  <a:moveTo>
                    <a:pt x="342138" y="0"/>
                  </a:moveTo>
                  <a:lnTo>
                    <a:pt x="295708" y="3122"/>
                  </a:lnTo>
                  <a:lnTo>
                    <a:pt x="251177" y="12220"/>
                  </a:lnTo>
                  <a:lnTo>
                    <a:pt x="208954" y="26884"/>
                  </a:lnTo>
                  <a:lnTo>
                    <a:pt x="169446" y="46707"/>
                  </a:lnTo>
                  <a:lnTo>
                    <a:pt x="133059" y="71283"/>
                  </a:lnTo>
                  <a:lnTo>
                    <a:pt x="100202" y="100203"/>
                  </a:lnTo>
                  <a:lnTo>
                    <a:pt x="71283" y="133059"/>
                  </a:lnTo>
                  <a:lnTo>
                    <a:pt x="46707" y="169446"/>
                  </a:lnTo>
                  <a:lnTo>
                    <a:pt x="26884" y="208954"/>
                  </a:lnTo>
                  <a:lnTo>
                    <a:pt x="12220" y="251177"/>
                  </a:lnTo>
                  <a:lnTo>
                    <a:pt x="3122" y="295708"/>
                  </a:lnTo>
                  <a:lnTo>
                    <a:pt x="0" y="342138"/>
                  </a:lnTo>
                  <a:lnTo>
                    <a:pt x="3122" y="388567"/>
                  </a:lnTo>
                  <a:lnTo>
                    <a:pt x="12220" y="433098"/>
                  </a:lnTo>
                  <a:lnTo>
                    <a:pt x="26884" y="475321"/>
                  </a:lnTo>
                  <a:lnTo>
                    <a:pt x="46707" y="514829"/>
                  </a:lnTo>
                  <a:lnTo>
                    <a:pt x="71283" y="551216"/>
                  </a:lnTo>
                  <a:lnTo>
                    <a:pt x="100202" y="584073"/>
                  </a:lnTo>
                  <a:lnTo>
                    <a:pt x="133059" y="612992"/>
                  </a:lnTo>
                  <a:lnTo>
                    <a:pt x="169446" y="637568"/>
                  </a:lnTo>
                  <a:lnTo>
                    <a:pt x="208954" y="657391"/>
                  </a:lnTo>
                  <a:lnTo>
                    <a:pt x="251177" y="672055"/>
                  </a:lnTo>
                  <a:lnTo>
                    <a:pt x="295708" y="681153"/>
                  </a:lnTo>
                  <a:lnTo>
                    <a:pt x="342138" y="684276"/>
                  </a:lnTo>
                  <a:lnTo>
                    <a:pt x="388567" y="681153"/>
                  </a:lnTo>
                  <a:lnTo>
                    <a:pt x="433098" y="672055"/>
                  </a:lnTo>
                  <a:lnTo>
                    <a:pt x="475321" y="657391"/>
                  </a:lnTo>
                  <a:lnTo>
                    <a:pt x="514829" y="637568"/>
                  </a:lnTo>
                  <a:lnTo>
                    <a:pt x="551216" y="612992"/>
                  </a:lnTo>
                  <a:lnTo>
                    <a:pt x="584072" y="584072"/>
                  </a:lnTo>
                  <a:lnTo>
                    <a:pt x="612992" y="551216"/>
                  </a:lnTo>
                  <a:lnTo>
                    <a:pt x="637568" y="514829"/>
                  </a:lnTo>
                  <a:lnTo>
                    <a:pt x="657391" y="475321"/>
                  </a:lnTo>
                  <a:lnTo>
                    <a:pt x="672055" y="433098"/>
                  </a:lnTo>
                  <a:lnTo>
                    <a:pt x="681153" y="388567"/>
                  </a:lnTo>
                  <a:lnTo>
                    <a:pt x="684276" y="342138"/>
                  </a:lnTo>
                  <a:lnTo>
                    <a:pt x="681153" y="295708"/>
                  </a:lnTo>
                  <a:lnTo>
                    <a:pt x="672055" y="251177"/>
                  </a:lnTo>
                  <a:lnTo>
                    <a:pt x="657391" y="208954"/>
                  </a:lnTo>
                  <a:lnTo>
                    <a:pt x="637568" y="169446"/>
                  </a:lnTo>
                  <a:lnTo>
                    <a:pt x="612992" y="133059"/>
                  </a:lnTo>
                  <a:lnTo>
                    <a:pt x="584073" y="100202"/>
                  </a:lnTo>
                  <a:lnTo>
                    <a:pt x="551216" y="71283"/>
                  </a:lnTo>
                  <a:lnTo>
                    <a:pt x="514829" y="46707"/>
                  </a:lnTo>
                  <a:lnTo>
                    <a:pt x="475321" y="26884"/>
                  </a:lnTo>
                  <a:lnTo>
                    <a:pt x="433098" y="12220"/>
                  </a:lnTo>
                  <a:lnTo>
                    <a:pt x="388567" y="3122"/>
                  </a:lnTo>
                  <a:lnTo>
                    <a:pt x="3421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6469380" y="1322832"/>
              <a:ext cx="684530" cy="684530"/>
            </a:xfrm>
            <a:custGeom>
              <a:avLst/>
              <a:gdLst/>
              <a:ahLst/>
              <a:cxnLst/>
              <a:rect l="l" t="t" r="r" b="b"/>
              <a:pathLst>
                <a:path w="684529" h="684530">
                  <a:moveTo>
                    <a:pt x="0" y="342138"/>
                  </a:moveTo>
                  <a:lnTo>
                    <a:pt x="3122" y="295708"/>
                  </a:lnTo>
                  <a:lnTo>
                    <a:pt x="12220" y="251177"/>
                  </a:lnTo>
                  <a:lnTo>
                    <a:pt x="26884" y="208954"/>
                  </a:lnTo>
                  <a:lnTo>
                    <a:pt x="46707" y="169446"/>
                  </a:lnTo>
                  <a:lnTo>
                    <a:pt x="71283" y="133059"/>
                  </a:lnTo>
                  <a:lnTo>
                    <a:pt x="100202" y="100203"/>
                  </a:lnTo>
                  <a:lnTo>
                    <a:pt x="133059" y="71283"/>
                  </a:lnTo>
                  <a:lnTo>
                    <a:pt x="169446" y="46707"/>
                  </a:lnTo>
                  <a:lnTo>
                    <a:pt x="208954" y="26884"/>
                  </a:lnTo>
                  <a:lnTo>
                    <a:pt x="251177" y="12220"/>
                  </a:lnTo>
                  <a:lnTo>
                    <a:pt x="295708" y="3122"/>
                  </a:lnTo>
                  <a:lnTo>
                    <a:pt x="342138" y="0"/>
                  </a:lnTo>
                  <a:lnTo>
                    <a:pt x="388567" y="3122"/>
                  </a:lnTo>
                  <a:lnTo>
                    <a:pt x="433098" y="12220"/>
                  </a:lnTo>
                  <a:lnTo>
                    <a:pt x="475321" y="26884"/>
                  </a:lnTo>
                  <a:lnTo>
                    <a:pt x="514829" y="46707"/>
                  </a:lnTo>
                  <a:lnTo>
                    <a:pt x="551216" y="71283"/>
                  </a:lnTo>
                  <a:lnTo>
                    <a:pt x="584073" y="100202"/>
                  </a:lnTo>
                  <a:lnTo>
                    <a:pt x="612992" y="133059"/>
                  </a:lnTo>
                  <a:lnTo>
                    <a:pt x="637568" y="169446"/>
                  </a:lnTo>
                  <a:lnTo>
                    <a:pt x="657391" y="208954"/>
                  </a:lnTo>
                  <a:lnTo>
                    <a:pt x="672055" y="251177"/>
                  </a:lnTo>
                  <a:lnTo>
                    <a:pt x="681153" y="295708"/>
                  </a:lnTo>
                  <a:lnTo>
                    <a:pt x="684276" y="342138"/>
                  </a:lnTo>
                  <a:lnTo>
                    <a:pt x="681153" y="388567"/>
                  </a:lnTo>
                  <a:lnTo>
                    <a:pt x="672055" y="433098"/>
                  </a:lnTo>
                  <a:lnTo>
                    <a:pt x="657391" y="475321"/>
                  </a:lnTo>
                  <a:lnTo>
                    <a:pt x="637568" y="514829"/>
                  </a:lnTo>
                  <a:lnTo>
                    <a:pt x="612992" y="551216"/>
                  </a:lnTo>
                  <a:lnTo>
                    <a:pt x="584072" y="584072"/>
                  </a:lnTo>
                  <a:lnTo>
                    <a:pt x="551216" y="612992"/>
                  </a:lnTo>
                  <a:lnTo>
                    <a:pt x="514829" y="637568"/>
                  </a:lnTo>
                  <a:lnTo>
                    <a:pt x="475321" y="657391"/>
                  </a:lnTo>
                  <a:lnTo>
                    <a:pt x="433098" y="672055"/>
                  </a:lnTo>
                  <a:lnTo>
                    <a:pt x="388567" y="681153"/>
                  </a:lnTo>
                  <a:lnTo>
                    <a:pt x="342138" y="684276"/>
                  </a:lnTo>
                  <a:lnTo>
                    <a:pt x="295708" y="681153"/>
                  </a:lnTo>
                  <a:lnTo>
                    <a:pt x="251177" y="672055"/>
                  </a:lnTo>
                  <a:lnTo>
                    <a:pt x="208954" y="657391"/>
                  </a:lnTo>
                  <a:lnTo>
                    <a:pt x="169446" y="637568"/>
                  </a:lnTo>
                  <a:lnTo>
                    <a:pt x="133059" y="612992"/>
                  </a:lnTo>
                  <a:lnTo>
                    <a:pt x="100202" y="584073"/>
                  </a:lnTo>
                  <a:lnTo>
                    <a:pt x="71283" y="551216"/>
                  </a:lnTo>
                  <a:lnTo>
                    <a:pt x="46707" y="514829"/>
                  </a:lnTo>
                  <a:lnTo>
                    <a:pt x="26884" y="475321"/>
                  </a:lnTo>
                  <a:lnTo>
                    <a:pt x="12220" y="433098"/>
                  </a:lnTo>
                  <a:lnTo>
                    <a:pt x="3122" y="388567"/>
                  </a:lnTo>
                  <a:lnTo>
                    <a:pt x="0" y="34213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473951" y="1479804"/>
              <a:ext cx="679703" cy="385572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764011" y="1257300"/>
              <a:ext cx="1228344" cy="84429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075308" y="1089660"/>
              <a:ext cx="600187" cy="728472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282683" y="1635252"/>
              <a:ext cx="807720" cy="400812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822692" y="1001268"/>
              <a:ext cx="1510283" cy="885443"/>
            </a:xfrm>
            <a:prstGeom prst="rect">
              <a:avLst/>
            </a:prstGeom>
          </p:spPr>
        </p:pic>
      </p:grpSp>
      <p:sp>
        <p:nvSpPr>
          <p:cNvPr id="67" name="object 67" descr=""/>
          <p:cNvSpPr txBox="1"/>
          <p:nvPr/>
        </p:nvSpPr>
        <p:spPr>
          <a:xfrm>
            <a:off x="284784" y="962659"/>
            <a:ext cx="10960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Delivery</a:t>
            </a:r>
            <a:r>
              <a:rPr dirty="0" sz="1200" spc="-6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spc="-10" b="1">
                <a:solidFill>
                  <a:srgbClr val="001F5F"/>
                </a:solidFill>
                <a:latin typeface="Calibri"/>
                <a:cs typeface="Calibri"/>
              </a:rPr>
              <a:t>Services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68" name="object 68" descr=""/>
          <p:cNvGrpSpPr/>
          <p:nvPr/>
        </p:nvGrpSpPr>
        <p:grpSpPr>
          <a:xfrm>
            <a:off x="411226" y="2651505"/>
            <a:ext cx="819150" cy="819150"/>
            <a:chOff x="411226" y="2651505"/>
            <a:chExt cx="819150" cy="819150"/>
          </a:xfrm>
        </p:grpSpPr>
        <p:sp>
          <p:nvSpPr>
            <p:cNvPr id="69" name="object 69" descr=""/>
            <p:cNvSpPr/>
            <p:nvPr/>
          </p:nvSpPr>
          <p:spPr>
            <a:xfrm>
              <a:off x="417576" y="2657855"/>
              <a:ext cx="806450" cy="806450"/>
            </a:xfrm>
            <a:custGeom>
              <a:avLst/>
              <a:gdLst/>
              <a:ahLst/>
              <a:cxnLst/>
              <a:rect l="l" t="t" r="r" b="b"/>
              <a:pathLst>
                <a:path w="806450" h="806450">
                  <a:moveTo>
                    <a:pt x="403098" y="0"/>
                  </a:moveTo>
                  <a:lnTo>
                    <a:pt x="356087" y="2711"/>
                  </a:lnTo>
                  <a:lnTo>
                    <a:pt x="310669" y="10645"/>
                  </a:lnTo>
                  <a:lnTo>
                    <a:pt x="267147" y="23499"/>
                  </a:lnTo>
                  <a:lnTo>
                    <a:pt x="225823" y="40970"/>
                  </a:lnTo>
                  <a:lnTo>
                    <a:pt x="186999" y="62756"/>
                  </a:lnTo>
                  <a:lnTo>
                    <a:pt x="150978" y="88554"/>
                  </a:lnTo>
                  <a:lnTo>
                    <a:pt x="118062" y="118062"/>
                  </a:lnTo>
                  <a:lnTo>
                    <a:pt x="88554" y="150978"/>
                  </a:lnTo>
                  <a:lnTo>
                    <a:pt x="62756" y="186999"/>
                  </a:lnTo>
                  <a:lnTo>
                    <a:pt x="40970" y="225823"/>
                  </a:lnTo>
                  <a:lnTo>
                    <a:pt x="23499" y="267147"/>
                  </a:lnTo>
                  <a:lnTo>
                    <a:pt x="10645" y="310669"/>
                  </a:lnTo>
                  <a:lnTo>
                    <a:pt x="2711" y="356087"/>
                  </a:lnTo>
                  <a:lnTo>
                    <a:pt x="0" y="403098"/>
                  </a:lnTo>
                  <a:lnTo>
                    <a:pt x="2711" y="450108"/>
                  </a:lnTo>
                  <a:lnTo>
                    <a:pt x="10645" y="495526"/>
                  </a:lnTo>
                  <a:lnTo>
                    <a:pt x="23499" y="539048"/>
                  </a:lnTo>
                  <a:lnTo>
                    <a:pt x="40970" y="580372"/>
                  </a:lnTo>
                  <a:lnTo>
                    <a:pt x="62756" y="619196"/>
                  </a:lnTo>
                  <a:lnTo>
                    <a:pt x="88554" y="655217"/>
                  </a:lnTo>
                  <a:lnTo>
                    <a:pt x="118062" y="688133"/>
                  </a:lnTo>
                  <a:lnTo>
                    <a:pt x="150978" y="717641"/>
                  </a:lnTo>
                  <a:lnTo>
                    <a:pt x="186999" y="743439"/>
                  </a:lnTo>
                  <a:lnTo>
                    <a:pt x="225823" y="765225"/>
                  </a:lnTo>
                  <a:lnTo>
                    <a:pt x="267147" y="782696"/>
                  </a:lnTo>
                  <a:lnTo>
                    <a:pt x="310669" y="795550"/>
                  </a:lnTo>
                  <a:lnTo>
                    <a:pt x="356087" y="803484"/>
                  </a:lnTo>
                  <a:lnTo>
                    <a:pt x="403098" y="806196"/>
                  </a:lnTo>
                  <a:lnTo>
                    <a:pt x="450108" y="803484"/>
                  </a:lnTo>
                  <a:lnTo>
                    <a:pt x="495526" y="795550"/>
                  </a:lnTo>
                  <a:lnTo>
                    <a:pt x="539048" y="782696"/>
                  </a:lnTo>
                  <a:lnTo>
                    <a:pt x="580372" y="765225"/>
                  </a:lnTo>
                  <a:lnTo>
                    <a:pt x="619196" y="743439"/>
                  </a:lnTo>
                  <a:lnTo>
                    <a:pt x="655217" y="717641"/>
                  </a:lnTo>
                  <a:lnTo>
                    <a:pt x="688133" y="688133"/>
                  </a:lnTo>
                  <a:lnTo>
                    <a:pt x="717641" y="655217"/>
                  </a:lnTo>
                  <a:lnTo>
                    <a:pt x="743439" y="619196"/>
                  </a:lnTo>
                  <a:lnTo>
                    <a:pt x="765225" y="580372"/>
                  </a:lnTo>
                  <a:lnTo>
                    <a:pt x="782696" y="539048"/>
                  </a:lnTo>
                  <a:lnTo>
                    <a:pt x="795550" y="495526"/>
                  </a:lnTo>
                  <a:lnTo>
                    <a:pt x="803484" y="450108"/>
                  </a:lnTo>
                  <a:lnTo>
                    <a:pt x="806196" y="403098"/>
                  </a:lnTo>
                  <a:lnTo>
                    <a:pt x="803484" y="356087"/>
                  </a:lnTo>
                  <a:lnTo>
                    <a:pt x="795550" y="310669"/>
                  </a:lnTo>
                  <a:lnTo>
                    <a:pt x="782696" y="267147"/>
                  </a:lnTo>
                  <a:lnTo>
                    <a:pt x="765225" y="225823"/>
                  </a:lnTo>
                  <a:lnTo>
                    <a:pt x="743439" y="186999"/>
                  </a:lnTo>
                  <a:lnTo>
                    <a:pt x="717641" y="150978"/>
                  </a:lnTo>
                  <a:lnTo>
                    <a:pt x="688133" y="118062"/>
                  </a:lnTo>
                  <a:lnTo>
                    <a:pt x="655217" y="88554"/>
                  </a:lnTo>
                  <a:lnTo>
                    <a:pt x="619196" y="62756"/>
                  </a:lnTo>
                  <a:lnTo>
                    <a:pt x="580372" y="40970"/>
                  </a:lnTo>
                  <a:lnTo>
                    <a:pt x="539048" y="23499"/>
                  </a:lnTo>
                  <a:lnTo>
                    <a:pt x="495526" y="10645"/>
                  </a:lnTo>
                  <a:lnTo>
                    <a:pt x="450108" y="2711"/>
                  </a:lnTo>
                  <a:lnTo>
                    <a:pt x="403098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417576" y="2657855"/>
              <a:ext cx="806450" cy="806450"/>
            </a:xfrm>
            <a:custGeom>
              <a:avLst/>
              <a:gdLst/>
              <a:ahLst/>
              <a:cxnLst/>
              <a:rect l="l" t="t" r="r" b="b"/>
              <a:pathLst>
                <a:path w="806450" h="806450">
                  <a:moveTo>
                    <a:pt x="0" y="403098"/>
                  </a:moveTo>
                  <a:lnTo>
                    <a:pt x="2711" y="356087"/>
                  </a:lnTo>
                  <a:lnTo>
                    <a:pt x="10645" y="310669"/>
                  </a:lnTo>
                  <a:lnTo>
                    <a:pt x="23499" y="267147"/>
                  </a:lnTo>
                  <a:lnTo>
                    <a:pt x="40970" y="225823"/>
                  </a:lnTo>
                  <a:lnTo>
                    <a:pt x="62756" y="186999"/>
                  </a:lnTo>
                  <a:lnTo>
                    <a:pt x="88554" y="150978"/>
                  </a:lnTo>
                  <a:lnTo>
                    <a:pt x="118062" y="118062"/>
                  </a:lnTo>
                  <a:lnTo>
                    <a:pt x="150978" y="88554"/>
                  </a:lnTo>
                  <a:lnTo>
                    <a:pt x="186999" y="62756"/>
                  </a:lnTo>
                  <a:lnTo>
                    <a:pt x="225823" y="40970"/>
                  </a:lnTo>
                  <a:lnTo>
                    <a:pt x="267147" y="23499"/>
                  </a:lnTo>
                  <a:lnTo>
                    <a:pt x="310669" y="10645"/>
                  </a:lnTo>
                  <a:lnTo>
                    <a:pt x="356087" y="2711"/>
                  </a:lnTo>
                  <a:lnTo>
                    <a:pt x="403098" y="0"/>
                  </a:lnTo>
                  <a:lnTo>
                    <a:pt x="450108" y="2711"/>
                  </a:lnTo>
                  <a:lnTo>
                    <a:pt x="495526" y="10645"/>
                  </a:lnTo>
                  <a:lnTo>
                    <a:pt x="539048" y="23499"/>
                  </a:lnTo>
                  <a:lnTo>
                    <a:pt x="580372" y="40970"/>
                  </a:lnTo>
                  <a:lnTo>
                    <a:pt x="619196" y="62756"/>
                  </a:lnTo>
                  <a:lnTo>
                    <a:pt x="655217" y="88554"/>
                  </a:lnTo>
                  <a:lnTo>
                    <a:pt x="688133" y="118062"/>
                  </a:lnTo>
                  <a:lnTo>
                    <a:pt x="717641" y="150978"/>
                  </a:lnTo>
                  <a:lnTo>
                    <a:pt x="743439" y="186999"/>
                  </a:lnTo>
                  <a:lnTo>
                    <a:pt x="765225" y="225823"/>
                  </a:lnTo>
                  <a:lnTo>
                    <a:pt x="782696" y="267147"/>
                  </a:lnTo>
                  <a:lnTo>
                    <a:pt x="795550" y="310669"/>
                  </a:lnTo>
                  <a:lnTo>
                    <a:pt x="803484" y="356087"/>
                  </a:lnTo>
                  <a:lnTo>
                    <a:pt x="806196" y="403098"/>
                  </a:lnTo>
                  <a:lnTo>
                    <a:pt x="803484" y="450108"/>
                  </a:lnTo>
                  <a:lnTo>
                    <a:pt x="795550" y="495526"/>
                  </a:lnTo>
                  <a:lnTo>
                    <a:pt x="782696" y="539048"/>
                  </a:lnTo>
                  <a:lnTo>
                    <a:pt x="765225" y="580372"/>
                  </a:lnTo>
                  <a:lnTo>
                    <a:pt x="743439" y="619196"/>
                  </a:lnTo>
                  <a:lnTo>
                    <a:pt x="717641" y="655217"/>
                  </a:lnTo>
                  <a:lnTo>
                    <a:pt x="688133" y="688133"/>
                  </a:lnTo>
                  <a:lnTo>
                    <a:pt x="655217" y="717641"/>
                  </a:lnTo>
                  <a:lnTo>
                    <a:pt x="619196" y="743439"/>
                  </a:lnTo>
                  <a:lnTo>
                    <a:pt x="580372" y="765225"/>
                  </a:lnTo>
                  <a:lnTo>
                    <a:pt x="539048" y="782696"/>
                  </a:lnTo>
                  <a:lnTo>
                    <a:pt x="495526" y="795550"/>
                  </a:lnTo>
                  <a:lnTo>
                    <a:pt x="450108" y="803484"/>
                  </a:lnTo>
                  <a:lnTo>
                    <a:pt x="403098" y="806196"/>
                  </a:lnTo>
                  <a:lnTo>
                    <a:pt x="356087" y="803484"/>
                  </a:lnTo>
                  <a:lnTo>
                    <a:pt x="310669" y="795550"/>
                  </a:lnTo>
                  <a:lnTo>
                    <a:pt x="267147" y="782696"/>
                  </a:lnTo>
                  <a:lnTo>
                    <a:pt x="225823" y="765225"/>
                  </a:lnTo>
                  <a:lnTo>
                    <a:pt x="186999" y="743439"/>
                  </a:lnTo>
                  <a:lnTo>
                    <a:pt x="150978" y="717641"/>
                  </a:lnTo>
                  <a:lnTo>
                    <a:pt x="118062" y="688133"/>
                  </a:lnTo>
                  <a:lnTo>
                    <a:pt x="88554" y="655217"/>
                  </a:lnTo>
                  <a:lnTo>
                    <a:pt x="62756" y="619196"/>
                  </a:lnTo>
                  <a:lnTo>
                    <a:pt x="40970" y="580372"/>
                  </a:lnTo>
                  <a:lnTo>
                    <a:pt x="23499" y="539048"/>
                  </a:lnTo>
                  <a:lnTo>
                    <a:pt x="10645" y="495526"/>
                  </a:lnTo>
                  <a:lnTo>
                    <a:pt x="2711" y="450108"/>
                  </a:lnTo>
                  <a:lnTo>
                    <a:pt x="0" y="40309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1" name="object 71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72186" y="2712465"/>
              <a:ext cx="696976" cy="696976"/>
            </a:xfrm>
            <a:prstGeom prst="rect">
              <a:avLst/>
            </a:prstGeom>
          </p:spPr>
        </p:pic>
      </p:grpSp>
      <p:grpSp>
        <p:nvGrpSpPr>
          <p:cNvPr id="72" name="object 72" descr=""/>
          <p:cNvGrpSpPr/>
          <p:nvPr/>
        </p:nvGrpSpPr>
        <p:grpSpPr>
          <a:xfrm>
            <a:off x="403606" y="3985005"/>
            <a:ext cx="819150" cy="817880"/>
            <a:chOff x="403606" y="3985005"/>
            <a:chExt cx="819150" cy="817880"/>
          </a:xfrm>
        </p:grpSpPr>
        <p:sp>
          <p:nvSpPr>
            <p:cNvPr id="73" name="object 73" descr=""/>
            <p:cNvSpPr/>
            <p:nvPr/>
          </p:nvSpPr>
          <p:spPr>
            <a:xfrm>
              <a:off x="409956" y="3991355"/>
              <a:ext cx="806450" cy="805180"/>
            </a:xfrm>
            <a:custGeom>
              <a:avLst/>
              <a:gdLst/>
              <a:ahLst/>
              <a:cxnLst/>
              <a:rect l="l" t="t" r="r" b="b"/>
              <a:pathLst>
                <a:path w="806450" h="805179">
                  <a:moveTo>
                    <a:pt x="403097" y="0"/>
                  </a:moveTo>
                  <a:lnTo>
                    <a:pt x="356087" y="2706"/>
                  </a:lnTo>
                  <a:lnTo>
                    <a:pt x="310669" y="10623"/>
                  </a:lnTo>
                  <a:lnTo>
                    <a:pt x="267147" y="23450"/>
                  </a:lnTo>
                  <a:lnTo>
                    <a:pt x="225823" y="40885"/>
                  </a:lnTo>
                  <a:lnTo>
                    <a:pt x="186999" y="62627"/>
                  </a:lnTo>
                  <a:lnTo>
                    <a:pt x="150978" y="88374"/>
                  </a:lnTo>
                  <a:lnTo>
                    <a:pt x="118062" y="117824"/>
                  </a:lnTo>
                  <a:lnTo>
                    <a:pt x="88554" y="150676"/>
                  </a:lnTo>
                  <a:lnTo>
                    <a:pt x="62756" y="186628"/>
                  </a:lnTo>
                  <a:lnTo>
                    <a:pt x="40970" y="225378"/>
                  </a:lnTo>
                  <a:lnTo>
                    <a:pt x="23499" y="266626"/>
                  </a:lnTo>
                  <a:lnTo>
                    <a:pt x="10645" y="310069"/>
                  </a:lnTo>
                  <a:lnTo>
                    <a:pt x="2711" y="355406"/>
                  </a:lnTo>
                  <a:lnTo>
                    <a:pt x="0" y="402336"/>
                  </a:lnTo>
                  <a:lnTo>
                    <a:pt x="2711" y="449265"/>
                  </a:lnTo>
                  <a:lnTo>
                    <a:pt x="10645" y="494602"/>
                  </a:lnTo>
                  <a:lnTo>
                    <a:pt x="23499" y="538045"/>
                  </a:lnTo>
                  <a:lnTo>
                    <a:pt x="40970" y="579293"/>
                  </a:lnTo>
                  <a:lnTo>
                    <a:pt x="62756" y="618043"/>
                  </a:lnTo>
                  <a:lnTo>
                    <a:pt x="88554" y="653995"/>
                  </a:lnTo>
                  <a:lnTo>
                    <a:pt x="118062" y="686847"/>
                  </a:lnTo>
                  <a:lnTo>
                    <a:pt x="150978" y="716297"/>
                  </a:lnTo>
                  <a:lnTo>
                    <a:pt x="186999" y="742044"/>
                  </a:lnTo>
                  <a:lnTo>
                    <a:pt x="225823" y="763786"/>
                  </a:lnTo>
                  <a:lnTo>
                    <a:pt x="267147" y="781221"/>
                  </a:lnTo>
                  <a:lnTo>
                    <a:pt x="310669" y="794048"/>
                  </a:lnTo>
                  <a:lnTo>
                    <a:pt x="356087" y="801965"/>
                  </a:lnTo>
                  <a:lnTo>
                    <a:pt x="403097" y="804672"/>
                  </a:lnTo>
                  <a:lnTo>
                    <a:pt x="450108" y="801965"/>
                  </a:lnTo>
                  <a:lnTo>
                    <a:pt x="495526" y="794048"/>
                  </a:lnTo>
                  <a:lnTo>
                    <a:pt x="539048" y="781221"/>
                  </a:lnTo>
                  <a:lnTo>
                    <a:pt x="580372" y="763786"/>
                  </a:lnTo>
                  <a:lnTo>
                    <a:pt x="619196" y="742044"/>
                  </a:lnTo>
                  <a:lnTo>
                    <a:pt x="655217" y="716297"/>
                  </a:lnTo>
                  <a:lnTo>
                    <a:pt x="688133" y="686847"/>
                  </a:lnTo>
                  <a:lnTo>
                    <a:pt x="717641" y="653995"/>
                  </a:lnTo>
                  <a:lnTo>
                    <a:pt x="743439" y="618043"/>
                  </a:lnTo>
                  <a:lnTo>
                    <a:pt x="765225" y="579293"/>
                  </a:lnTo>
                  <a:lnTo>
                    <a:pt x="782696" y="538045"/>
                  </a:lnTo>
                  <a:lnTo>
                    <a:pt x="795550" y="494602"/>
                  </a:lnTo>
                  <a:lnTo>
                    <a:pt x="803484" y="449265"/>
                  </a:lnTo>
                  <a:lnTo>
                    <a:pt x="806196" y="402336"/>
                  </a:lnTo>
                  <a:lnTo>
                    <a:pt x="803484" y="355406"/>
                  </a:lnTo>
                  <a:lnTo>
                    <a:pt x="795550" y="310069"/>
                  </a:lnTo>
                  <a:lnTo>
                    <a:pt x="782696" y="266626"/>
                  </a:lnTo>
                  <a:lnTo>
                    <a:pt x="765225" y="225378"/>
                  </a:lnTo>
                  <a:lnTo>
                    <a:pt x="743439" y="186628"/>
                  </a:lnTo>
                  <a:lnTo>
                    <a:pt x="717641" y="150676"/>
                  </a:lnTo>
                  <a:lnTo>
                    <a:pt x="688133" y="117824"/>
                  </a:lnTo>
                  <a:lnTo>
                    <a:pt x="655217" y="88374"/>
                  </a:lnTo>
                  <a:lnTo>
                    <a:pt x="619196" y="62627"/>
                  </a:lnTo>
                  <a:lnTo>
                    <a:pt x="580372" y="40885"/>
                  </a:lnTo>
                  <a:lnTo>
                    <a:pt x="539048" y="23450"/>
                  </a:lnTo>
                  <a:lnTo>
                    <a:pt x="495526" y="10623"/>
                  </a:lnTo>
                  <a:lnTo>
                    <a:pt x="450108" y="2706"/>
                  </a:lnTo>
                  <a:lnTo>
                    <a:pt x="403097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409956" y="3991355"/>
              <a:ext cx="806450" cy="805180"/>
            </a:xfrm>
            <a:custGeom>
              <a:avLst/>
              <a:gdLst/>
              <a:ahLst/>
              <a:cxnLst/>
              <a:rect l="l" t="t" r="r" b="b"/>
              <a:pathLst>
                <a:path w="806450" h="805179">
                  <a:moveTo>
                    <a:pt x="0" y="402336"/>
                  </a:moveTo>
                  <a:lnTo>
                    <a:pt x="2711" y="355406"/>
                  </a:lnTo>
                  <a:lnTo>
                    <a:pt x="10645" y="310069"/>
                  </a:lnTo>
                  <a:lnTo>
                    <a:pt x="23499" y="266626"/>
                  </a:lnTo>
                  <a:lnTo>
                    <a:pt x="40970" y="225378"/>
                  </a:lnTo>
                  <a:lnTo>
                    <a:pt x="62756" y="186628"/>
                  </a:lnTo>
                  <a:lnTo>
                    <a:pt x="88554" y="150676"/>
                  </a:lnTo>
                  <a:lnTo>
                    <a:pt x="118062" y="117824"/>
                  </a:lnTo>
                  <a:lnTo>
                    <a:pt x="150978" y="88374"/>
                  </a:lnTo>
                  <a:lnTo>
                    <a:pt x="186999" y="62627"/>
                  </a:lnTo>
                  <a:lnTo>
                    <a:pt x="225823" y="40885"/>
                  </a:lnTo>
                  <a:lnTo>
                    <a:pt x="267147" y="23450"/>
                  </a:lnTo>
                  <a:lnTo>
                    <a:pt x="310669" y="10623"/>
                  </a:lnTo>
                  <a:lnTo>
                    <a:pt x="356087" y="2706"/>
                  </a:lnTo>
                  <a:lnTo>
                    <a:pt x="403097" y="0"/>
                  </a:lnTo>
                  <a:lnTo>
                    <a:pt x="450108" y="2706"/>
                  </a:lnTo>
                  <a:lnTo>
                    <a:pt x="495526" y="10623"/>
                  </a:lnTo>
                  <a:lnTo>
                    <a:pt x="539048" y="23450"/>
                  </a:lnTo>
                  <a:lnTo>
                    <a:pt x="580372" y="40885"/>
                  </a:lnTo>
                  <a:lnTo>
                    <a:pt x="619196" y="62627"/>
                  </a:lnTo>
                  <a:lnTo>
                    <a:pt x="655217" y="88374"/>
                  </a:lnTo>
                  <a:lnTo>
                    <a:pt x="688133" y="117824"/>
                  </a:lnTo>
                  <a:lnTo>
                    <a:pt x="717641" y="150676"/>
                  </a:lnTo>
                  <a:lnTo>
                    <a:pt x="743439" y="186628"/>
                  </a:lnTo>
                  <a:lnTo>
                    <a:pt x="765225" y="225378"/>
                  </a:lnTo>
                  <a:lnTo>
                    <a:pt x="782696" y="266626"/>
                  </a:lnTo>
                  <a:lnTo>
                    <a:pt x="795550" y="310069"/>
                  </a:lnTo>
                  <a:lnTo>
                    <a:pt x="803484" y="355406"/>
                  </a:lnTo>
                  <a:lnTo>
                    <a:pt x="806196" y="402336"/>
                  </a:lnTo>
                  <a:lnTo>
                    <a:pt x="803484" y="449265"/>
                  </a:lnTo>
                  <a:lnTo>
                    <a:pt x="795550" y="494602"/>
                  </a:lnTo>
                  <a:lnTo>
                    <a:pt x="782696" y="538045"/>
                  </a:lnTo>
                  <a:lnTo>
                    <a:pt x="765225" y="579293"/>
                  </a:lnTo>
                  <a:lnTo>
                    <a:pt x="743439" y="618043"/>
                  </a:lnTo>
                  <a:lnTo>
                    <a:pt x="717641" y="653995"/>
                  </a:lnTo>
                  <a:lnTo>
                    <a:pt x="688133" y="686847"/>
                  </a:lnTo>
                  <a:lnTo>
                    <a:pt x="655217" y="716297"/>
                  </a:lnTo>
                  <a:lnTo>
                    <a:pt x="619196" y="742044"/>
                  </a:lnTo>
                  <a:lnTo>
                    <a:pt x="580372" y="763786"/>
                  </a:lnTo>
                  <a:lnTo>
                    <a:pt x="539048" y="781221"/>
                  </a:lnTo>
                  <a:lnTo>
                    <a:pt x="495526" y="794048"/>
                  </a:lnTo>
                  <a:lnTo>
                    <a:pt x="450108" y="801965"/>
                  </a:lnTo>
                  <a:lnTo>
                    <a:pt x="403097" y="804672"/>
                  </a:lnTo>
                  <a:lnTo>
                    <a:pt x="356087" y="801965"/>
                  </a:lnTo>
                  <a:lnTo>
                    <a:pt x="310669" y="794048"/>
                  </a:lnTo>
                  <a:lnTo>
                    <a:pt x="267147" y="781221"/>
                  </a:lnTo>
                  <a:lnTo>
                    <a:pt x="225823" y="763786"/>
                  </a:lnTo>
                  <a:lnTo>
                    <a:pt x="186999" y="742044"/>
                  </a:lnTo>
                  <a:lnTo>
                    <a:pt x="150978" y="716297"/>
                  </a:lnTo>
                  <a:lnTo>
                    <a:pt x="118062" y="686847"/>
                  </a:lnTo>
                  <a:lnTo>
                    <a:pt x="88554" y="653995"/>
                  </a:lnTo>
                  <a:lnTo>
                    <a:pt x="62756" y="618043"/>
                  </a:lnTo>
                  <a:lnTo>
                    <a:pt x="40970" y="579293"/>
                  </a:lnTo>
                  <a:lnTo>
                    <a:pt x="23499" y="538045"/>
                  </a:lnTo>
                  <a:lnTo>
                    <a:pt x="10645" y="494602"/>
                  </a:lnTo>
                  <a:lnTo>
                    <a:pt x="2711" y="449265"/>
                  </a:lnTo>
                  <a:lnTo>
                    <a:pt x="0" y="4023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470916" y="4050791"/>
              <a:ext cx="684530" cy="684530"/>
            </a:xfrm>
            <a:custGeom>
              <a:avLst/>
              <a:gdLst/>
              <a:ahLst/>
              <a:cxnLst/>
              <a:rect l="l" t="t" r="r" b="b"/>
              <a:pathLst>
                <a:path w="684530" h="684529">
                  <a:moveTo>
                    <a:pt x="342138" y="0"/>
                  </a:moveTo>
                  <a:lnTo>
                    <a:pt x="295710" y="3122"/>
                  </a:lnTo>
                  <a:lnTo>
                    <a:pt x="251182" y="12220"/>
                  </a:lnTo>
                  <a:lnTo>
                    <a:pt x="208960" y="26884"/>
                  </a:lnTo>
                  <a:lnTo>
                    <a:pt x="169451" y="46707"/>
                  </a:lnTo>
                  <a:lnTo>
                    <a:pt x="133065" y="71283"/>
                  </a:lnTo>
                  <a:lnTo>
                    <a:pt x="100207" y="100202"/>
                  </a:lnTo>
                  <a:lnTo>
                    <a:pt x="71287" y="133059"/>
                  </a:lnTo>
                  <a:lnTo>
                    <a:pt x="46710" y="169446"/>
                  </a:lnTo>
                  <a:lnTo>
                    <a:pt x="26886" y="208954"/>
                  </a:lnTo>
                  <a:lnTo>
                    <a:pt x="12221" y="251177"/>
                  </a:lnTo>
                  <a:lnTo>
                    <a:pt x="3123" y="295708"/>
                  </a:lnTo>
                  <a:lnTo>
                    <a:pt x="0" y="342137"/>
                  </a:lnTo>
                  <a:lnTo>
                    <a:pt x="3123" y="388567"/>
                  </a:lnTo>
                  <a:lnTo>
                    <a:pt x="12221" y="433098"/>
                  </a:lnTo>
                  <a:lnTo>
                    <a:pt x="26886" y="475321"/>
                  </a:lnTo>
                  <a:lnTo>
                    <a:pt x="46710" y="514829"/>
                  </a:lnTo>
                  <a:lnTo>
                    <a:pt x="71287" y="551216"/>
                  </a:lnTo>
                  <a:lnTo>
                    <a:pt x="100207" y="584072"/>
                  </a:lnTo>
                  <a:lnTo>
                    <a:pt x="133065" y="612992"/>
                  </a:lnTo>
                  <a:lnTo>
                    <a:pt x="169451" y="637568"/>
                  </a:lnTo>
                  <a:lnTo>
                    <a:pt x="208960" y="657391"/>
                  </a:lnTo>
                  <a:lnTo>
                    <a:pt x="251182" y="672055"/>
                  </a:lnTo>
                  <a:lnTo>
                    <a:pt x="295710" y="681153"/>
                  </a:lnTo>
                  <a:lnTo>
                    <a:pt x="342138" y="684275"/>
                  </a:lnTo>
                  <a:lnTo>
                    <a:pt x="388565" y="681153"/>
                  </a:lnTo>
                  <a:lnTo>
                    <a:pt x="433093" y="672055"/>
                  </a:lnTo>
                  <a:lnTo>
                    <a:pt x="475315" y="657391"/>
                  </a:lnTo>
                  <a:lnTo>
                    <a:pt x="514824" y="637568"/>
                  </a:lnTo>
                  <a:lnTo>
                    <a:pt x="551210" y="612992"/>
                  </a:lnTo>
                  <a:lnTo>
                    <a:pt x="584068" y="584072"/>
                  </a:lnTo>
                  <a:lnTo>
                    <a:pt x="612988" y="551216"/>
                  </a:lnTo>
                  <a:lnTo>
                    <a:pt x="637565" y="514829"/>
                  </a:lnTo>
                  <a:lnTo>
                    <a:pt x="657389" y="475321"/>
                  </a:lnTo>
                  <a:lnTo>
                    <a:pt x="672054" y="433098"/>
                  </a:lnTo>
                  <a:lnTo>
                    <a:pt x="681152" y="388567"/>
                  </a:lnTo>
                  <a:lnTo>
                    <a:pt x="684276" y="342137"/>
                  </a:lnTo>
                  <a:lnTo>
                    <a:pt x="681152" y="295708"/>
                  </a:lnTo>
                  <a:lnTo>
                    <a:pt x="672054" y="251177"/>
                  </a:lnTo>
                  <a:lnTo>
                    <a:pt x="657389" y="208954"/>
                  </a:lnTo>
                  <a:lnTo>
                    <a:pt x="637565" y="169446"/>
                  </a:lnTo>
                  <a:lnTo>
                    <a:pt x="612988" y="133059"/>
                  </a:lnTo>
                  <a:lnTo>
                    <a:pt x="584068" y="100203"/>
                  </a:lnTo>
                  <a:lnTo>
                    <a:pt x="551210" y="71283"/>
                  </a:lnTo>
                  <a:lnTo>
                    <a:pt x="514824" y="46707"/>
                  </a:lnTo>
                  <a:lnTo>
                    <a:pt x="475315" y="26884"/>
                  </a:lnTo>
                  <a:lnTo>
                    <a:pt x="433093" y="12220"/>
                  </a:lnTo>
                  <a:lnTo>
                    <a:pt x="388565" y="3122"/>
                  </a:lnTo>
                  <a:lnTo>
                    <a:pt x="3421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470916" y="4050791"/>
              <a:ext cx="684530" cy="684530"/>
            </a:xfrm>
            <a:custGeom>
              <a:avLst/>
              <a:gdLst/>
              <a:ahLst/>
              <a:cxnLst/>
              <a:rect l="l" t="t" r="r" b="b"/>
              <a:pathLst>
                <a:path w="684530" h="684529">
                  <a:moveTo>
                    <a:pt x="0" y="342137"/>
                  </a:moveTo>
                  <a:lnTo>
                    <a:pt x="3123" y="295708"/>
                  </a:lnTo>
                  <a:lnTo>
                    <a:pt x="12221" y="251177"/>
                  </a:lnTo>
                  <a:lnTo>
                    <a:pt x="26886" y="208954"/>
                  </a:lnTo>
                  <a:lnTo>
                    <a:pt x="46710" y="169446"/>
                  </a:lnTo>
                  <a:lnTo>
                    <a:pt x="71287" y="133059"/>
                  </a:lnTo>
                  <a:lnTo>
                    <a:pt x="100207" y="100202"/>
                  </a:lnTo>
                  <a:lnTo>
                    <a:pt x="133065" y="71283"/>
                  </a:lnTo>
                  <a:lnTo>
                    <a:pt x="169451" y="46707"/>
                  </a:lnTo>
                  <a:lnTo>
                    <a:pt x="208960" y="26884"/>
                  </a:lnTo>
                  <a:lnTo>
                    <a:pt x="251182" y="12220"/>
                  </a:lnTo>
                  <a:lnTo>
                    <a:pt x="295710" y="3122"/>
                  </a:lnTo>
                  <a:lnTo>
                    <a:pt x="342138" y="0"/>
                  </a:lnTo>
                  <a:lnTo>
                    <a:pt x="388565" y="3122"/>
                  </a:lnTo>
                  <a:lnTo>
                    <a:pt x="433093" y="12220"/>
                  </a:lnTo>
                  <a:lnTo>
                    <a:pt x="475315" y="26884"/>
                  </a:lnTo>
                  <a:lnTo>
                    <a:pt x="514824" y="46707"/>
                  </a:lnTo>
                  <a:lnTo>
                    <a:pt x="551210" y="71283"/>
                  </a:lnTo>
                  <a:lnTo>
                    <a:pt x="584068" y="100203"/>
                  </a:lnTo>
                  <a:lnTo>
                    <a:pt x="612988" y="133059"/>
                  </a:lnTo>
                  <a:lnTo>
                    <a:pt x="637565" y="169446"/>
                  </a:lnTo>
                  <a:lnTo>
                    <a:pt x="657389" y="208954"/>
                  </a:lnTo>
                  <a:lnTo>
                    <a:pt x="672054" y="251177"/>
                  </a:lnTo>
                  <a:lnTo>
                    <a:pt x="681152" y="295708"/>
                  </a:lnTo>
                  <a:lnTo>
                    <a:pt x="684276" y="342137"/>
                  </a:lnTo>
                  <a:lnTo>
                    <a:pt x="681152" y="388567"/>
                  </a:lnTo>
                  <a:lnTo>
                    <a:pt x="672054" y="433098"/>
                  </a:lnTo>
                  <a:lnTo>
                    <a:pt x="657389" y="475321"/>
                  </a:lnTo>
                  <a:lnTo>
                    <a:pt x="637565" y="514829"/>
                  </a:lnTo>
                  <a:lnTo>
                    <a:pt x="612988" y="551216"/>
                  </a:lnTo>
                  <a:lnTo>
                    <a:pt x="584068" y="584072"/>
                  </a:lnTo>
                  <a:lnTo>
                    <a:pt x="551210" y="612992"/>
                  </a:lnTo>
                  <a:lnTo>
                    <a:pt x="514824" y="637568"/>
                  </a:lnTo>
                  <a:lnTo>
                    <a:pt x="475315" y="657391"/>
                  </a:lnTo>
                  <a:lnTo>
                    <a:pt x="433093" y="672055"/>
                  </a:lnTo>
                  <a:lnTo>
                    <a:pt x="388565" y="681153"/>
                  </a:lnTo>
                  <a:lnTo>
                    <a:pt x="342138" y="684275"/>
                  </a:lnTo>
                  <a:lnTo>
                    <a:pt x="295710" y="681153"/>
                  </a:lnTo>
                  <a:lnTo>
                    <a:pt x="251182" y="672055"/>
                  </a:lnTo>
                  <a:lnTo>
                    <a:pt x="208960" y="657391"/>
                  </a:lnTo>
                  <a:lnTo>
                    <a:pt x="169451" y="637568"/>
                  </a:lnTo>
                  <a:lnTo>
                    <a:pt x="133065" y="612992"/>
                  </a:lnTo>
                  <a:lnTo>
                    <a:pt x="100207" y="584072"/>
                  </a:lnTo>
                  <a:lnTo>
                    <a:pt x="71287" y="551216"/>
                  </a:lnTo>
                  <a:lnTo>
                    <a:pt x="46710" y="514829"/>
                  </a:lnTo>
                  <a:lnTo>
                    <a:pt x="26886" y="475321"/>
                  </a:lnTo>
                  <a:lnTo>
                    <a:pt x="12221" y="433098"/>
                  </a:lnTo>
                  <a:lnTo>
                    <a:pt x="3123" y="388567"/>
                  </a:lnTo>
                  <a:lnTo>
                    <a:pt x="0" y="34213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7" name="object 77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07492" y="4082795"/>
              <a:ext cx="623315" cy="623315"/>
            </a:xfrm>
            <a:prstGeom prst="rect">
              <a:avLst/>
            </a:prstGeom>
          </p:spPr>
        </p:pic>
      </p:grpSp>
      <p:grpSp>
        <p:nvGrpSpPr>
          <p:cNvPr id="78" name="object 78" descr=""/>
          <p:cNvGrpSpPr/>
          <p:nvPr/>
        </p:nvGrpSpPr>
        <p:grpSpPr>
          <a:xfrm>
            <a:off x="400558" y="5341365"/>
            <a:ext cx="819150" cy="817880"/>
            <a:chOff x="400558" y="5341365"/>
            <a:chExt cx="819150" cy="817880"/>
          </a:xfrm>
        </p:grpSpPr>
        <p:sp>
          <p:nvSpPr>
            <p:cNvPr id="79" name="object 79" descr=""/>
            <p:cNvSpPr/>
            <p:nvPr/>
          </p:nvSpPr>
          <p:spPr>
            <a:xfrm>
              <a:off x="406908" y="5347715"/>
              <a:ext cx="806450" cy="805180"/>
            </a:xfrm>
            <a:custGeom>
              <a:avLst/>
              <a:gdLst/>
              <a:ahLst/>
              <a:cxnLst/>
              <a:rect l="l" t="t" r="r" b="b"/>
              <a:pathLst>
                <a:path w="806450" h="805179">
                  <a:moveTo>
                    <a:pt x="403098" y="0"/>
                  </a:moveTo>
                  <a:lnTo>
                    <a:pt x="356087" y="2706"/>
                  </a:lnTo>
                  <a:lnTo>
                    <a:pt x="310669" y="10623"/>
                  </a:lnTo>
                  <a:lnTo>
                    <a:pt x="267147" y="23450"/>
                  </a:lnTo>
                  <a:lnTo>
                    <a:pt x="225823" y="40885"/>
                  </a:lnTo>
                  <a:lnTo>
                    <a:pt x="186999" y="62627"/>
                  </a:lnTo>
                  <a:lnTo>
                    <a:pt x="150978" y="88374"/>
                  </a:lnTo>
                  <a:lnTo>
                    <a:pt x="118062" y="117824"/>
                  </a:lnTo>
                  <a:lnTo>
                    <a:pt x="88554" y="150676"/>
                  </a:lnTo>
                  <a:lnTo>
                    <a:pt x="62756" y="186628"/>
                  </a:lnTo>
                  <a:lnTo>
                    <a:pt x="40970" y="225378"/>
                  </a:lnTo>
                  <a:lnTo>
                    <a:pt x="23499" y="266626"/>
                  </a:lnTo>
                  <a:lnTo>
                    <a:pt x="10645" y="310069"/>
                  </a:lnTo>
                  <a:lnTo>
                    <a:pt x="2711" y="355406"/>
                  </a:lnTo>
                  <a:lnTo>
                    <a:pt x="0" y="402336"/>
                  </a:lnTo>
                  <a:lnTo>
                    <a:pt x="2711" y="449255"/>
                  </a:lnTo>
                  <a:lnTo>
                    <a:pt x="10645" y="494586"/>
                  </a:lnTo>
                  <a:lnTo>
                    <a:pt x="23499" y="538025"/>
                  </a:lnTo>
                  <a:lnTo>
                    <a:pt x="40970" y="579271"/>
                  </a:lnTo>
                  <a:lnTo>
                    <a:pt x="62756" y="618021"/>
                  </a:lnTo>
                  <a:lnTo>
                    <a:pt x="88554" y="653974"/>
                  </a:lnTo>
                  <a:lnTo>
                    <a:pt x="118062" y="686828"/>
                  </a:lnTo>
                  <a:lnTo>
                    <a:pt x="150978" y="716281"/>
                  </a:lnTo>
                  <a:lnTo>
                    <a:pt x="186999" y="742031"/>
                  </a:lnTo>
                  <a:lnTo>
                    <a:pt x="225823" y="763777"/>
                  </a:lnTo>
                  <a:lnTo>
                    <a:pt x="267147" y="781215"/>
                  </a:lnTo>
                  <a:lnTo>
                    <a:pt x="310669" y="794045"/>
                  </a:lnTo>
                  <a:lnTo>
                    <a:pt x="356087" y="801965"/>
                  </a:lnTo>
                  <a:lnTo>
                    <a:pt x="403098" y="804672"/>
                  </a:lnTo>
                  <a:lnTo>
                    <a:pt x="450108" y="801965"/>
                  </a:lnTo>
                  <a:lnTo>
                    <a:pt x="495526" y="794045"/>
                  </a:lnTo>
                  <a:lnTo>
                    <a:pt x="539048" y="781215"/>
                  </a:lnTo>
                  <a:lnTo>
                    <a:pt x="580372" y="763777"/>
                  </a:lnTo>
                  <a:lnTo>
                    <a:pt x="619196" y="742031"/>
                  </a:lnTo>
                  <a:lnTo>
                    <a:pt x="655217" y="716281"/>
                  </a:lnTo>
                  <a:lnTo>
                    <a:pt x="688133" y="686828"/>
                  </a:lnTo>
                  <a:lnTo>
                    <a:pt x="717641" y="653974"/>
                  </a:lnTo>
                  <a:lnTo>
                    <a:pt x="743439" y="618021"/>
                  </a:lnTo>
                  <a:lnTo>
                    <a:pt x="765225" y="579271"/>
                  </a:lnTo>
                  <a:lnTo>
                    <a:pt x="782696" y="538025"/>
                  </a:lnTo>
                  <a:lnTo>
                    <a:pt x="795550" y="494586"/>
                  </a:lnTo>
                  <a:lnTo>
                    <a:pt x="803484" y="449255"/>
                  </a:lnTo>
                  <a:lnTo>
                    <a:pt x="806196" y="402336"/>
                  </a:lnTo>
                  <a:lnTo>
                    <a:pt x="803484" y="355406"/>
                  </a:lnTo>
                  <a:lnTo>
                    <a:pt x="795550" y="310069"/>
                  </a:lnTo>
                  <a:lnTo>
                    <a:pt x="782696" y="266626"/>
                  </a:lnTo>
                  <a:lnTo>
                    <a:pt x="765225" y="225378"/>
                  </a:lnTo>
                  <a:lnTo>
                    <a:pt x="743439" y="186628"/>
                  </a:lnTo>
                  <a:lnTo>
                    <a:pt x="717641" y="150676"/>
                  </a:lnTo>
                  <a:lnTo>
                    <a:pt x="688133" y="117824"/>
                  </a:lnTo>
                  <a:lnTo>
                    <a:pt x="655217" y="88374"/>
                  </a:lnTo>
                  <a:lnTo>
                    <a:pt x="619196" y="62627"/>
                  </a:lnTo>
                  <a:lnTo>
                    <a:pt x="580372" y="40885"/>
                  </a:lnTo>
                  <a:lnTo>
                    <a:pt x="539048" y="23450"/>
                  </a:lnTo>
                  <a:lnTo>
                    <a:pt x="495526" y="10623"/>
                  </a:lnTo>
                  <a:lnTo>
                    <a:pt x="450108" y="2706"/>
                  </a:lnTo>
                  <a:lnTo>
                    <a:pt x="403098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406908" y="5347715"/>
              <a:ext cx="806450" cy="805180"/>
            </a:xfrm>
            <a:custGeom>
              <a:avLst/>
              <a:gdLst/>
              <a:ahLst/>
              <a:cxnLst/>
              <a:rect l="l" t="t" r="r" b="b"/>
              <a:pathLst>
                <a:path w="806450" h="805179">
                  <a:moveTo>
                    <a:pt x="0" y="402336"/>
                  </a:moveTo>
                  <a:lnTo>
                    <a:pt x="2711" y="355406"/>
                  </a:lnTo>
                  <a:lnTo>
                    <a:pt x="10645" y="310069"/>
                  </a:lnTo>
                  <a:lnTo>
                    <a:pt x="23499" y="266626"/>
                  </a:lnTo>
                  <a:lnTo>
                    <a:pt x="40970" y="225378"/>
                  </a:lnTo>
                  <a:lnTo>
                    <a:pt x="62756" y="186628"/>
                  </a:lnTo>
                  <a:lnTo>
                    <a:pt x="88554" y="150676"/>
                  </a:lnTo>
                  <a:lnTo>
                    <a:pt x="118062" y="117824"/>
                  </a:lnTo>
                  <a:lnTo>
                    <a:pt x="150978" y="88374"/>
                  </a:lnTo>
                  <a:lnTo>
                    <a:pt x="186999" y="62627"/>
                  </a:lnTo>
                  <a:lnTo>
                    <a:pt x="225823" y="40885"/>
                  </a:lnTo>
                  <a:lnTo>
                    <a:pt x="267147" y="23450"/>
                  </a:lnTo>
                  <a:lnTo>
                    <a:pt x="310669" y="10623"/>
                  </a:lnTo>
                  <a:lnTo>
                    <a:pt x="356087" y="2706"/>
                  </a:lnTo>
                  <a:lnTo>
                    <a:pt x="403098" y="0"/>
                  </a:lnTo>
                  <a:lnTo>
                    <a:pt x="450108" y="2706"/>
                  </a:lnTo>
                  <a:lnTo>
                    <a:pt x="495526" y="10623"/>
                  </a:lnTo>
                  <a:lnTo>
                    <a:pt x="539048" y="23450"/>
                  </a:lnTo>
                  <a:lnTo>
                    <a:pt x="580372" y="40885"/>
                  </a:lnTo>
                  <a:lnTo>
                    <a:pt x="619196" y="62627"/>
                  </a:lnTo>
                  <a:lnTo>
                    <a:pt x="655217" y="88374"/>
                  </a:lnTo>
                  <a:lnTo>
                    <a:pt x="688133" y="117824"/>
                  </a:lnTo>
                  <a:lnTo>
                    <a:pt x="717641" y="150676"/>
                  </a:lnTo>
                  <a:lnTo>
                    <a:pt x="743439" y="186628"/>
                  </a:lnTo>
                  <a:lnTo>
                    <a:pt x="765225" y="225378"/>
                  </a:lnTo>
                  <a:lnTo>
                    <a:pt x="782696" y="266626"/>
                  </a:lnTo>
                  <a:lnTo>
                    <a:pt x="795550" y="310069"/>
                  </a:lnTo>
                  <a:lnTo>
                    <a:pt x="803484" y="355406"/>
                  </a:lnTo>
                  <a:lnTo>
                    <a:pt x="806196" y="402336"/>
                  </a:lnTo>
                  <a:lnTo>
                    <a:pt x="803484" y="449255"/>
                  </a:lnTo>
                  <a:lnTo>
                    <a:pt x="795550" y="494586"/>
                  </a:lnTo>
                  <a:lnTo>
                    <a:pt x="782696" y="538025"/>
                  </a:lnTo>
                  <a:lnTo>
                    <a:pt x="765225" y="579271"/>
                  </a:lnTo>
                  <a:lnTo>
                    <a:pt x="743439" y="618021"/>
                  </a:lnTo>
                  <a:lnTo>
                    <a:pt x="717641" y="653974"/>
                  </a:lnTo>
                  <a:lnTo>
                    <a:pt x="688133" y="686828"/>
                  </a:lnTo>
                  <a:lnTo>
                    <a:pt x="655217" y="716281"/>
                  </a:lnTo>
                  <a:lnTo>
                    <a:pt x="619196" y="742031"/>
                  </a:lnTo>
                  <a:lnTo>
                    <a:pt x="580372" y="763777"/>
                  </a:lnTo>
                  <a:lnTo>
                    <a:pt x="539048" y="781215"/>
                  </a:lnTo>
                  <a:lnTo>
                    <a:pt x="495526" y="794045"/>
                  </a:lnTo>
                  <a:lnTo>
                    <a:pt x="450108" y="801965"/>
                  </a:lnTo>
                  <a:lnTo>
                    <a:pt x="403098" y="804672"/>
                  </a:lnTo>
                  <a:lnTo>
                    <a:pt x="356087" y="801965"/>
                  </a:lnTo>
                  <a:lnTo>
                    <a:pt x="310669" y="794045"/>
                  </a:lnTo>
                  <a:lnTo>
                    <a:pt x="267147" y="781215"/>
                  </a:lnTo>
                  <a:lnTo>
                    <a:pt x="225823" y="763777"/>
                  </a:lnTo>
                  <a:lnTo>
                    <a:pt x="186999" y="742031"/>
                  </a:lnTo>
                  <a:lnTo>
                    <a:pt x="150978" y="716281"/>
                  </a:lnTo>
                  <a:lnTo>
                    <a:pt x="118062" y="686828"/>
                  </a:lnTo>
                  <a:lnTo>
                    <a:pt x="88554" y="653974"/>
                  </a:lnTo>
                  <a:lnTo>
                    <a:pt x="62756" y="618021"/>
                  </a:lnTo>
                  <a:lnTo>
                    <a:pt x="40970" y="579271"/>
                  </a:lnTo>
                  <a:lnTo>
                    <a:pt x="23499" y="538025"/>
                  </a:lnTo>
                  <a:lnTo>
                    <a:pt x="10645" y="494586"/>
                  </a:lnTo>
                  <a:lnTo>
                    <a:pt x="2711" y="449255"/>
                  </a:lnTo>
                  <a:lnTo>
                    <a:pt x="0" y="4023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1" name="object 81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61518" y="5400801"/>
              <a:ext cx="696976" cy="696976"/>
            </a:xfrm>
            <a:prstGeom prst="rect">
              <a:avLst/>
            </a:prstGeom>
          </p:spPr>
        </p:pic>
      </p:grpSp>
      <p:sp>
        <p:nvSpPr>
          <p:cNvPr id="82" name="object 82" descr=""/>
          <p:cNvSpPr txBox="1"/>
          <p:nvPr/>
        </p:nvSpPr>
        <p:spPr>
          <a:xfrm>
            <a:off x="216204" y="2347340"/>
            <a:ext cx="12261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Books</a:t>
            </a:r>
            <a:r>
              <a:rPr dirty="0" sz="1200" spc="-3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200" spc="-2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spc="-10" b="1">
                <a:solidFill>
                  <a:srgbClr val="001F5F"/>
                </a:solidFill>
                <a:latin typeface="Calibri"/>
                <a:cs typeface="Calibri"/>
              </a:rPr>
              <a:t>Reading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357936" y="3670172"/>
            <a:ext cx="9436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001F5F"/>
                </a:solidFill>
                <a:latin typeface="Calibri"/>
                <a:cs typeface="Calibri"/>
              </a:rPr>
              <a:t>Entertainment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260095" y="5034788"/>
            <a:ext cx="11239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Cloud</a:t>
            </a:r>
            <a:r>
              <a:rPr dirty="0" sz="1200" spc="-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spc="-10" b="1">
                <a:solidFill>
                  <a:srgbClr val="001F5F"/>
                </a:solidFill>
                <a:latin typeface="Calibri"/>
                <a:cs typeface="Calibri"/>
              </a:rPr>
              <a:t>Computing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5" name="object 85" descr=""/>
          <p:cNvGrpSpPr/>
          <p:nvPr/>
        </p:nvGrpSpPr>
        <p:grpSpPr>
          <a:xfrm>
            <a:off x="6423405" y="2596642"/>
            <a:ext cx="817880" cy="817880"/>
            <a:chOff x="6423405" y="2596642"/>
            <a:chExt cx="817880" cy="817880"/>
          </a:xfrm>
        </p:grpSpPr>
        <p:sp>
          <p:nvSpPr>
            <p:cNvPr id="86" name="object 86" descr=""/>
            <p:cNvSpPr/>
            <p:nvPr/>
          </p:nvSpPr>
          <p:spPr>
            <a:xfrm>
              <a:off x="6429755" y="2602992"/>
              <a:ext cx="805180" cy="805180"/>
            </a:xfrm>
            <a:custGeom>
              <a:avLst/>
              <a:gdLst/>
              <a:ahLst/>
              <a:cxnLst/>
              <a:rect l="l" t="t" r="r" b="b"/>
              <a:pathLst>
                <a:path w="805179" h="805179">
                  <a:moveTo>
                    <a:pt x="402336" y="0"/>
                  </a:moveTo>
                  <a:lnTo>
                    <a:pt x="355406" y="2706"/>
                  </a:lnTo>
                  <a:lnTo>
                    <a:pt x="310069" y="10623"/>
                  </a:lnTo>
                  <a:lnTo>
                    <a:pt x="266626" y="23450"/>
                  </a:lnTo>
                  <a:lnTo>
                    <a:pt x="225378" y="40885"/>
                  </a:lnTo>
                  <a:lnTo>
                    <a:pt x="186628" y="62627"/>
                  </a:lnTo>
                  <a:lnTo>
                    <a:pt x="150676" y="88374"/>
                  </a:lnTo>
                  <a:lnTo>
                    <a:pt x="117824" y="117824"/>
                  </a:lnTo>
                  <a:lnTo>
                    <a:pt x="88374" y="150676"/>
                  </a:lnTo>
                  <a:lnTo>
                    <a:pt x="62627" y="186628"/>
                  </a:lnTo>
                  <a:lnTo>
                    <a:pt x="40885" y="225378"/>
                  </a:lnTo>
                  <a:lnTo>
                    <a:pt x="23450" y="266626"/>
                  </a:lnTo>
                  <a:lnTo>
                    <a:pt x="10623" y="310069"/>
                  </a:lnTo>
                  <a:lnTo>
                    <a:pt x="2706" y="355406"/>
                  </a:lnTo>
                  <a:lnTo>
                    <a:pt x="0" y="402336"/>
                  </a:lnTo>
                  <a:lnTo>
                    <a:pt x="2706" y="449265"/>
                  </a:lnTo>
                  <a:lnTo>
                    <a:pt x="10623" y="494602"/>
                  </a:lnTo>
                  <a:lnTo>
                    <a:pt x="23450" y="538045"/>
                  </a:lnTo>
                  <a:lnTo>
                    <a:pt x="40885" y="579293"/>
                  </a:lnTo>
                  <a:lnTo>
                    <a:pt x="62627" y="618043"/>
                  </a:lnTo>
                  <a:lnTo>
                    <a:pt x="88374" y="653995"/>
                  </a:lnTo>
                  <a:lnTo>
                    <a:pt x="117824" y="686847"/>
                  </a:lnTo>
                  <a:lnTo>
                    <a:pt x="150676" y="716297"/>
                  </a:lnTo>
                  <a:lnTo>
                    <a:pt x="186628" y="742044"/>
                  </a:lnTo>
                  <a:lnTo>
                    <a:pt x="225378" y="763786"/>
                  </a:lnTo>
                  <a:lnTo>
                    <a:pt x="266626" y="781221"/>
                  </a:lnTo>
                  <a:lnTo>
                    <a:pt x="310069" y="794048"/>
                  </a:lnTo>
                  <a:lnTo>
                    <a:pt x="355406" y="801965"/>
                  </a:lnTo>
                  <a:lnTo>
                    <a:pt x="402336" y="804672"/>
                  </a:lnTo>
                  <a:lnTo>
                    <a:pt x="449265" y="801965"/>
                  </a:lnTo>
                  <a:lnTo>
                    <a:pt x="494602" y="794048"/>
                  </a:lnTo>
                  <a:lnTo>
                    <a:pt x="538045" y="781221"/>
                  </a:lnTo>
                  <a:lnTo>
                    <a:pt x="579293" y="763786"/>
                  </a:lnTo>
                  <a:lnTo>
                    <a:pt x="618043" y="742044"/>
                  </a:lnTo>
                  <a:lnTo>
                    <a:pt x="653995" y="716297"/>
                  </a:lnTo>
                  <a:lnTo>
                    <a:pt x="686847" y="686847"/>
                  </a:lnTo>
                  <a:lnTo>
                    <a:pt x="716297" y="653995"/>
                  </a:lnTo>
                  <a:lnTo>
                    <a:pt x="742044" y="618043"/>
                  </a:lnTo>
                  <a:lnTo>
                    <a:pt x="763786" y="579293"/>
                  </a:lnTo>
                  <a:lnTo>
                    <a:pt x="781221" y="538045"/>
                  </a:lnTo>
                  <a:lnTo>
                    <a:pt x="794048" y="494602"/>
                  </a:lnTo>
                  <a:lnTo>
                    <a:pt x="801965" y="449265"/>
                  </a:lnTo>
                  <a:lnTo>
                    <a:pt x="804672" y="402336"/>
                  </a:lnTo>
                  <a:lnTo>
                    <a:pt x="801965" y="355406"/>
                  </a:lnTo>
                  <a:lnTo>
                    <a:pt x="794048" y="310069"/>
                  </a:lnTo>
                  <a:lnTo>
                    <a:pt x="781221" y="266626"/>
                  </a:lnTo>
                  <a:lnTo>
                    <a:pt x="763786" y="225378"/>
                  </a:lnTo>
                  <a:lnTo>
                    <a:pt x="742044" y="186628"/>
                  </a:lnTo>
                  <a:lnTo>
                    <a:pt x="716297" y="150676"/>
                  </a:lnTo>
                  <a:lnTo>
                    <a:pt x="686847" y="117824"/>
                  </a:lnTo>
                  <a:lnTo>
                    <a:pt x="653995" y="88374"/>
                  </a:lnTo>
                  <a:lnTo>
                    <a:pt x="618043" y="62627"/>
                  </a:lnTo>
                  <a:lnTo>
                    <a:pt x="579293" y="40885"/>
                  </a:lnTo>
                  <a:lnTo>
                    <a:pt x="538045" y="23450"/>
                  </a:lnTo>
                  <a:lnTo>
                    <a:pt x="494602" y="10623"/>
                  </a:lnTo>
                  <a:lnTo>
                    <a:pt x="449265" y="2706"/>
                  </a:lnTo>
                  <a:lnTo>
                    <a:pt x="402336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6429755" y="2602992"/>
              <a:ext cx="805180" cy="805180"/>
            </a:xfrm>
            <a:custGeom>
              <a:avLst/>
              <a:gdLst/>
              <a:ahLst/>
              <a:cxnLst/>
              <a:rect l="l" t="t" r="r" b="b"/>
              <a:pathLst>
                <a:path w="805179" h="805179">
                  <a:moveTo>
                    <a:pt x="0" y="402336"/>
                  </a:moveTo>
                  <a:lnTo>
                    <a:pt x="2706" y="355406"/>
                  </a:lnTo>
                  <a:lnTo>
                    <a:pt x="10623" y="310069"/>
                  </a:lnTo>
                  <a:lnTo>
                    <a:pt x="23450" y="266626"/>
                  </a:lnTo>
                  <a:lnTo>
                    <a:pt x="40885" y="225378"/>
                  </a:lnTo>
                  <a:lnTo>
                    <a:pt x="62627" y="186628"/>
                  </a:lnTo>
                  <a:lnTo>
                    <a:pt x="88374" y="150676"/>
                  </a:lnTo>
                  <a:lnTo>
                    <a:pt x="117824" y="117824"/>
                  </a:lnTo>
                  <a:lnTo>
                    <a:pt x="150676" y="88374"/>
                  </a:lnTo>
                  <a:lnTo>
                    <a:pt x="186628" y="62627"/>
                  </a:lnTo>
                  <a:lnTo>
                    <a:pt x="225378" y="40885"/>
                  </a:lnTo>
                  <a:lnTo>
                    <a:pt x="266626" y="23450"/>
                  </a:lnTo>
                  <a:lnTo>
                    <a:pt x="310069" y="10623"/>
                  </a:lnTo>
                  <a:lnTo>
                    <a:pt x="355406" y="2706"/>
                  </a:lnTo>
                  <a:lnTo>
                    <a:pt x="402336" y="0"/>
                  </a:lnTo>
                  <a:lnTo>
                    <a:pt x="449265" y="2706"/>
                  </a:lnTo>
                  <a:lnTo>
                    <a:pt x="494602" y="10623"/>
                  </a:lnTo>
                  <a:lnTo>
                    <a:pt x="538045" y="23450"/>
                  </a:lnTo>
                  <a:lnTo>
                    <a:pt x="579293" y="40885"/>
                  </a:lnTo>
                  <a:lnTo>
                    <a:pt x="618043" y="62627"/>
                  </a:lnTo>
                  <a:lnTo>
                    <a:pt x="653995" y="88374"/>
                  </a:lnTo>
                  <a:lnTo>
                    <a:pt x="686847" y="117824"/>
                  </a:lnTo>
                  <a:lnTo>
                    <a:pt x="716297" y="150676"/>
                  </a:lnTo>
                  <a:lnTo>
                    <a:pt x="742044" y="186628"/>
                  </a:lnTo>
                  <a:lnTo>
                    <a:pt x="763786" y="225378"/>
                  </a:lnTo>
                  <a:lnTo>
                    <a:pt x="781221" y="266626"/>
                  </a:lnTo>
                  <a:lnTo>
                    <a:pt x="794048" y="310069"/>
                  </a:lnTo>
                  <a:lnTo>
                    <a:pt x="801965" y="355406"/>
                  </a:lnTo>
                  <a:lnTo>
                    <a:pt x="804672" y="402336"/>
                  </a:lnTo>
                  <a:lnTo>
                    <a:pt x="801965" y="449265"/>
                  </a:lnTo>
                  <a:lnTo>
                    <a:pt x="794048" y="494602"/>
                  </a:lnTo>
                  <a:lnTo>
                    <a:pt x="781221" y="538045"/>
                  </a:lnTo>
                  <a:lnTo>
                    <a:pt x="763786" y="579293"/>
                  </a:lnTo>
                  <a:lnTo>
                    <a:pt x="742044" y="618043"/>
                  </a:lnTo>
                  <a:lnTo>
                    <a:pt x="716297" y="653995"/>
                  </a:lnTo>
                  <a:lnTo>
                    <a:pt x="686847" y="686847"/>
                  </a:lnTo>
                  <a:lnTo>
                    <a:pt x="653995" y="716297"/>
                  </a:lnTo>
                  <a:lnTo>
                    <a:pt x="618043" y="742044"/>
                  </a:lnTo>
                  <a:lnTo>
                    <a:pt x="579293" y="763786"/>
                  </a:lnTo>
                  <a:lnTo>
                    <a:pt x="538045" y="781221"/>
                  </a:lnTo>
                  <a:lnTo>
                    <a:pt x="494602" y="794048"/>
                  </a:lnTo>
                  <a:lnTo>
                    <a:pt x="449265" y="801965"/>
                  </a:lnTo>
                  <a:lnTo>
                    <a:pt x="402336" y="804672"/>
                  </a:lnTo>
                  <a:lnTo>
                    <a:pt x="355406" y="801965"/>
                  </a:lnTo>
                  <a:lnTo>
                    <a:pt x="310069" y="794048"/>
                  </a:lnTo>
                  <a:lnTo>
                    <a:pt x="266626" y="781221"/>
                  </a:lnTo>
                  <a:lnTo>
                    <a:pt x="225378" y="763786"/>
                  </a:lnTo>
                  <a:lnTo>
                    <a:pt x="186628" y="742044"/>
                  </a:lnTo>
                  <a:lnTo>
                    <a:pt x="150676" y="716297"/>
                  </a:lnTo>
                  <a:lnTo>
                    <a:pt x="117824" y="686847"/>
                  </a:lnTo>
                  <a:lnTo>
                    <a:pt x="88374" y="653995"/>
                  </a:lnTo>
                  <a:lnTo>
                    <a:pt x="62627" y="618043"/>
                  </a:lnTo>
                  <a:lnTo>
                    <a:pt x="40885" y="579293"/>
                  </a:lnTo>
                  <a:lnTo>
                    <a:pt x="23450" y="538045"/>
                  </a:lnTo>
                  <a:lnTo>
                    <a:pt x="10623" y="494602"/>
                  </a:lnTo>
                  <a:lnTo>
                    <a:pt x="2706" y="449265"/>
                  </a:lnTo>
                  <a:lnTo>
                    <a:pt x="0" y="4023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8" name="object 88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484365" y="2656078"/>
              <a:ext cx="701294" cy="696976"/>
            </a:xfrm>
            <a:prstGeom prst="rect">
              <a:avLst/>
            </a:prstGeom>
          </p:spPr>
        </p:pic>
      </p:grpSp>
      <p:grpSp>
        <p:nvGrpSpPr>
          <p:cNvPr id="89" name="object 89" descr=""/>
          <p:cNvGrpSpPr/>
          <p:nvPr/>
        </p:nvGrpSpPr>
        <p:grpSpPr>
          <a:xfrm>
            <a:off x="6420358" y="3995673"/>
            <a:ext cx="817880" cy="817880"/>
            <a:chOff x="6420358" y="3995673"/>
            <a:chExt cx="817880" cy="817880"/>
          </a:xfrm>
        </p:grpSpPr>
        <p:sp>
          <p:nvSpPr>
            <p:cNvPr id="90" name="object 90" descr=""/>
            <p:cNvSpPr/>
            <p:nvPr/>
          </p:nvSpPr>
          <p:spPr>
            <a:xfrm>
              <a:off x="6426708" y="4002023"/>
              <a:ext cx="805180" cy="805180"/>
            </a:xfrm>
            <a:custGeom>
              <a:avLst/>
              <a:gdLst/>
              <a:ahLst/>
              <a:cxnLst/>
              <a:rect l="l" t="t" r="r" b="b"/>
              <a:pathLst>
                <a:path w="805179" h="805179">
                  <a:moveTo>
                    <a:pt x="402336" y="0"/>
                  </a:moveTo>
                  <a:lnTo>
                    <a:pt x="355406" y="2706"/>
                  </a:lnTo>
                  <a:lnTo>
                    <a:pt x="310069" y="10623"/>
                  </a:lnTo>
                  <a:lnTo>
                    <a:pt x="266626" y="23450"/>
                  </a:lnTo>
                  <a:lnTo>
                    <a:pt x="225378" y="40885"/>
                  </a:lnTo>
                  <a:lnTo>
                    <a:pt x="186628" y="62627"/>
                  </a:lnTo>
                  <a:lnTo>
                    <a:pt x="150676" y="88374"/>
                  </a:lnTo>
                  <a:lnTo>
                    <a:pt x="117824" y="117824"/>
                  </a:lnTo>
                  <a:lnTo>
                    <a:pt x="88374" y="150676"/>
                  </a:lnTo>
                  <a:lnTo>
                    <a:pt x="62627" y="186628"/>
                  </a:lnTo>
                  <a:lnTo>
                    <a:pt x="40885" y="225378"/>
                  </a:lnTo>
                  <a:lnTo>
                    <a:pt x="23450" y="266626"/>
                  </a:lnTo>
                  <a:lnTo>
                    <a:pt x="10623" y="310069"/>
                  </a:lnTo>
                  <a:lnTo>
                    <a:pt x="2706" y="355406"/>
                  </a:lnTo>
                  <a:lnTo>
                    <a:pt x="0" y="402336"/>
                  </a:lnTo>
                  <a:lnTo>
                    <a:pt x="2706" y="449265"/>
                  </a:lnTo>
                  <a:lnTo>
                    <a:pt x="10623" y="494602"/>
                  </a:lnTo>
                  <a:lnTo>
                    <a:pt x="23450" y="538045"/>
                  </a:lnTo>
                  <a:lnTo>
                    <a:pt x="40885" y="579293"/>
                  </a:lnTo>
                  <a:lnTo>
                    <a:pt x="62627" y="618043"/>
                  </a:lnTo>
                  <a:lnTo>
                    <a:pt x="88374" y="653995"/>
                  </a:lnTo>
                  <a:lnTo>
                    <a:pt x="117824" y="686847"/>
                  </a:lnTo>
                  <a:lnTo>
                    <a:pt x="150676" y="716297"/>
                  </a:lnTo>
                  <a:lnTo>
                    <a:pt x="186628" y="742044"/>
                  </a:lnTo>
                  <a:lnTo>
                    <a:pt x="225378" y="763786"/>
                  </a:lnTo>
                  <a:lnTo>
                    <a:pt x="266626" y="781221"/>
                  </a:lnTo>
                  <a:lnTo>
                    <a:pt x="310069" y="794048"/>
                  </a:lnTo>
                  <a:lnTo>
                    <a:pt x="355406" y="801965"/>
                  </a:lnTo>
                  <a:lnTo>
                    <a:pt x="402336" y="804671"/>
                  </a:lnTo>
                  <a:lnTo>
                    <a:pt x="449265" y="801965"/>
                  </a:lnTo>
                  <a:lnTo>
                    <a:pt x="494602" y="794048"/>
                  </a:lnTo>
                  <a:lnTo>
                    <a:pt x="538045" y="781221"/>
                  </a:lnTo>
                  <a:lnTo>
                    <a:pt x="579293" y="763786"/>
                  </a:lnTo>
                  <a:lnTo>
                    <a:pt x="618043" y="742044"/>
                  </a:lnTo>
                  <a:lnTo>
                    <a:pt x="653995" y="716297"/>
                  </a:lnTo>
                  <a:lnTo>
                    <a:pt x="686847" y="686847"/>
                  </a:lnTo>
                  <a:lnTo>
                    <a:pt x="716297" y="653995"/>
                  </a:lnTo>
                  <a:lnTo>
                    <a:pt x="742044" y="618043"/>
                  </a:lnTo>
                  <a:lnTo>
                    <a:pt x="763786" y="579293"/>
                  </a:lnTo>
                  <a:lnTo>
                    <a:pt x="781221" y="538045"/>
                  </a:lnTo>
                  <a:lnTo>
                    <a:pt x="794048" y="494602"/>
                  </a:lnTo>
                  <a:lnTo>
                    <a:pt x="801965" y="449265"/>
                  </a:lnTo>
                  <a:lnTo>
                    <a:pt x="804671" y="402336"/>
                  </a:lnTo>
                  <a:lnTo>
                    <a:pt x="801965" y="355406"/>
                  </a:lnTo>
                  <a:lnTo>
                    <a:pt x="794048" y="310069"/>
                  </a:lnTo>
                  <a:lnTo>
                    <a:pt x="781221" y="266626"/>
                  </a:lnTo>
                  <a:lnTo>
                    <a:pt x="763786" y="225378"/>
                  </a:lnTo>
                  <a:lnTo>
                    <a:pt x="742044" y="186628"/>
                  </a:lnTo>
                  <a:lnTo>
                    <a:pt x="716297" y="150676"/>
                  </a:lnTo>
                  <a:lnTo>
                    <a:pt x="686847" y="117824"/>
                  </a:lnTo>
                  <a:lnTo>
                    <a:pt x="653995" y="88374"/>
                  </a:lnTo>
                  <a:lnTo>
                    <a:pt x="618043" y="62627"/>
                  </a:lnTo>
                  <a:lnTo>
                    <a:pt x="579293" y="40885"/>
                  </a:lnTo>
                  <a:lnTo>
                    <a:pt x="538045" y="23450"/>
                  </a:lnTo>
                  <a:lnTo>
                    <a:pt x="494602" y="10623"/>
                  </a:lnTo>
                  <a:lnTo>
                    <a:pt x="449265" y="2706"/>
                  </a:lnTo>
                  <a:lnTo>
                    <a:pt x="402336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6426708" y="4002023"/>
              <a:ext cx="805180" cy="805180"/>
            </a:xfrm>
            <a:custGeom>
              <a:avLst/>
              <a:gdLst/>
              <a:ahLst/>
              <a:cxnLst/>
              <a:rect l="l" t="t" r="r" b="b"/>
              <a:pathLst>
                <a:path w="805179" h="805179">
                  <a:moveTo>
                    <a:pt x="0" y="402336"/>
                  </a:moveTo>
                  <a:lnTo>
                    <a:pt x="2706" y="355406"/>
                  </a:lnTo>
                  <a:lnTo>
                    <a:pt x="10623" y="310069"/>
                  </a:lnTo>
                  <a:lnTo>
                    <a:pt x="23450" y="266626"/>
                  </a:lnTo>
                  <a:lnTo>
                    <a:pt x="40885" y="225378"/>
                  </a:lnTo>
                  <a:lnTo>
                    <a:pt x="62627" y="186628"/>
                  </a:lnTo>
                  <a:lnTo>
                    <a:pt x="88374" y="150676"/>
                  </a:lnTo>
                  <a:lnTo>
                    <a:pt x="117824" y="117824"/>
                  </a:lnTo>
                  <a:lnTo>
                    <a:pt x="150676" y="88374"/>
                  </a:lnTo>
                  <a:lnTo>
                    <a:pt x="186628" y="62627"/>
                  </a:lnTo>
                  <a:lnTo>
                    <a:pt x="225378" y="40885"/>
                  </a:lnTo>
                  <a:lnTo>
                    <a:pt x="266626" y="23450"/>
                  </a:lnTo>
                  <a:lnTo>
                    <a:pt x="310069" y="10623"/>
                  </a:lnTo>
                  <a:lnTo>
                    <a:pt x="355406" y="2706"/>
                  </a:lnTo>
                  <a:lnTo>
                    <a:pt x="402336" y="0"/>
                  </a:lnTo>
                  <a:lnTo>
                    <a:pt x="449265" y="2706"/>
                  </a:lnTo>
                  <a:lnTo>
                    <a:pt x="494602" y="10623"/>
                  </a:lnTo>
                  <a:lnTo>
                    <a:pt x="538045" y="23450"/>
                  </a:lnTo>
                  <a:lnTo>
                    <a:pt x="579293" y="40885"/>
                  </a:lnTo>
                  <a:lnTo>
                    <a:pt x="618043" y="62627"/>
                  </a:lnTo>
                  <a:lnTo>
                    <a:pt x="653995" y="88374"/>
                  </a:lnTo>
                  <a:lnTo>
                    <a:pt x="686847" y="117824"/>
                  </a:lnTo>
                  <a:lnTo>
                    <a:pt x="716297" y="150676"/>
                  </a:lnTo>
                  <a:lnTo>
                    <a:pt x="742044" y="186628"/>
                  </a:lnTo>
                  <a:lnTo>
                    <a:pt x="763786" y="225378"/>
                  </a:lnTo>
                  <a:lnTo>
                    <a:pt x="781221" y="266626"/>
                  </a:lnTo>
                  <a:lnTo>
                    <a:pt x="794048" y="310069"/>
                  </a:lnTo>
                  <a:lnTo>
                    <a:pt x="801965" y="355406"/>
                  </a:lnTo>
                  <a:lnTo>
                    <a:pt x="804671" y="402336"/>
                  </a:lnTo>
                  <a:lnTo>
                    <a:pt x="801965" y="449265"/>
                  </a:lnTo>
                  <a:lnTo>
                    <a:pt x="794048" y="494602"/>
                  </a:lnTo>
                  <a:lnTo>
                    <a:pt x="781221" y="538045"/>
                  </a:lnTo>
                  <a:lnTo>
                    <a:pt x="763786" y="579293"/>
                  </a:lnTo>
                  <a:lnTo>
                    <a:pt x="742044" y="618043"/>
                  </a:lnTo>
                  <a:lnTo>
                    <a:pt x="716297" y="653995"/>
                  </a:lnTo>
                  <a:lnTo>
                    <a:pt x="686847" y="686847"/>
                  </a:lnTo>
                  <a:lnTo>
                    <a:pt x="653995" y="716297"/>
                  </a:lnTo>
                  <a:lnTo>
                    <a:pt x="618043" y="742044"/>
                  </a:lnTo>
                  <a:lnTo>
                    <a:pt x="579293" y="763786"/>
                  </a:lnTo>
                  <a:lnTo>
                    <a:pt x="538045" y="781221"/>
                  </a:lnTo>
                  <a:lnTo>
                    <a:pt x="494602" y="794048"/>
                  </a:lnTo>
                  <a:lnTo>
                    <a:pt x="449265" y="801965"/>
                  </a:lnTo>
                  <a:lnTo>
                    <a:pt x="402336" y="804671"/>
                  </a:lnTo>
                  <a:lnTo>
                    <a:pt x="355406" y="801965"/>
                  </a:lnTo>
                  <a:lnTo>
                    <a:pt x="310069" y="794048"/>
                  </a:lnTo>
                  <a:lnTo>
                    <a:pt x="266626" y="781221"/>
                  </a:lnTo>
                  <a:lnTo>
                    <a:pt x="225378" y="763786"/>
                  </a:lnTo>
                  <a:lnTo>
                    <a:pt x="186628" y="742044"/>
                  </a:lnTo>
                  <a:lnTo>
                    <a:pt x="150676" y="716297"/>
                  </a:lnTo>
                  <a:lnTo>
                    <a:pt x="117824" y="686847"/>
                  </a:lnTo>
                  <a:lnTo>
                    <a:pt x="88374" y="653995"/>
                  </a:lnTo>
                  <a:lnTo>
                    <a:pt x="62627" y="618043"/>
                  </a:lnTo>
                  <a:lnTo>
                    <a:pt x="40885" y="579293"/>
                  </a:lnTo>
                  <a:lnTo>
                    <a:pt x="23450" y="538045"/>
                  </a:lnTo>
                  <a:lnTo>
                    <a:pt x="10623" y="494602"/>
                  </a:lnTo>
                  <a:lnTo>
                    <a:pt x="2706" y="449265"/>
                  </a:lnTo>
                  <a:lnTo>
                    <a:pt x="0" y="4023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6487668" y="4061459"/>
              <a:ext cx="684530" cy="684530"/>
            </a:xfrm>
            <a:custGeom>
              <a:avLst/>
              <a:gdLst/>
              <a:ahLst/>
              <a:cxnLst/>
              <a:rect l="l" t="t" r="r" b="b"/>
              <a:pathLst>
                <a:path w="684529" h="684529">
                  <a:moveTo>
                    <a:pt x="342138" y="0"/>
                  </a:moveTo>
                  <a:lnTo>
                    <a:pt x="295708" y="3122"/>
                  </a:lnTo>
                  <a:lnTo>
                    <a:pt x="251177" y="12220"/>
                  </a:lnTo>
                  <a:lnTo>
                    <a:pt x="208954" y="26884"/>
                  </a:lnTo>
                  <a:lnTo>
                    <a:pt x="169446" y="46707"/>
                  </a:lnTo>
                  <a:lnTo>
                    <a:pt x="133059" y="71283"/>
                  </a:lnTo>
                  <a:lnTo>
                    <a:pt x="100203" y="100203"/>
                  </a:lnTo>
                  <a:lnTo>
                    <a:pt x="71283" y="133059"/>
                  </a:lnTo>
                  <a:lnTo>
                    <a:pt x="46707" y="169446"/>
                  </a:lnTo>
                  <a:lnTo>
                    <a:pt x="26884" y="208954"/>
                  </a:lnTo>
                  <a:lnTo>
                    <a:pt x="12220" y="251177"/>
                  </a:lnTo>
                  <a:lnTo>
                    <a:pt x="3122" y="295708"/>
                  </a:lnTo>
                  <a:lnTo>
                    <a:pt x="0" y="342138"/>
                  </a:lnTo>
                  <a:lnTo>
                    <a:pt x="3122" y="388567"/>
                  </a:lnTo>
                  <a:lnTo>
                    <a:pt x="12220" y="433098"/>
                  </a:lnTo>
                  <a:lnTo>
                    <a:pt x="26884" y="475321"/>
                  </a:lnTo>
                  <a:lnTo>
                    <a:pt x="46707" y="514829"/>
                  </a:lnTo>
                  <a:lnTo>
                    <a:pt x="71283" y="551216"/>
                  </a:lnTo>
                  <a:lnTo>
                    <a:pt x="100202" y="584072"/>
                  </a:lnTo>
                  <a:lnTo>
                    <a:pt x="133059" y="612992"/>
                  </a:lnTo>
                  <a:lnTo>
                    <a:pt x="169446" y="637568"/>
                  </a:lnTo>
                  <a:lnTo>
                    <a:pt x="208954" y="657391"/>
                  </a:lnTo>
                  <a:lnTo>
                    <a:pt x="251177" y="672055"/>
                  </a:lnTo>
                  <a:lnTo>
                    <a:pt x="295708" y="681153"/>
                  </a:lnTo>
                  <a:lnTo>
                    <a:pt x="342138" y="684276"/>
                  </a:lnTo>
                  <a:lnTo>
                    <a:pt x="388567" y="681153"/>
                  </a:lnTo>
                  <a:lnTo>
                    <a:pt x="433098" y="672055"/>
                  </a:lnTo>
                  <a:lnTo>
                    <a:pt x="475321" y="657391"/>
                  </a:lnTo>
                  <a:lnTo>
                    <a:pt x="514829" y="637568"/>
                  </a:lnTo>
                  <a:lnTo>
                    <a:pt x="551216" y="612992"/>
                  </a:lnTo>
                  <a:lnTo>
                    <a:pt x="584072" y="584072"/>
                  </a:lnTo>
                  <a:lnTo>
                    <a:pt x="612992" y="551216"/>
                  </a:lnTo>
                  <a:lnTo>
                    <a:pt x="637568" y="514829"/>
                  </a:lnTo>
                  <a:lnTo>
                    <a:pt x="657391" y="475321"/>
                  </a:lnTo>
                  <a:lnTo>
                    <a:pt x="672055" y="433098"/>
                  </a:lnTo>
                  <a:lnTo>
                    <a:pt x="681153" y="388567"/>
                  </a:lnTo>
                  <a:lnTo>
                    <a:pt x="684276" y="342138"/>
                  </a:lnTo>
                  <a:lnTo>
                    <a:pt x="681153" y="295708"/>
                  </a:lnTo>
                  <a:lnTo>
                    <a:pt x="672055" y="251177"/>
                  </a:lnTo>
                  <a:lnTo>
                    <a:pt x="657391" y="208954"/>
                  </a:lnTo>
                  <a:lnTo>
                    <a:pt x="637568" y="169446"/>
                  </a:lnTo>
                  <a:lnTo>
                    <a:pt x="612992" y="133059"/>
                  </a:lnTo>
                  <a:lnTo>
                    <a:pt x="584073" y="100203"/>
                  </a:lnTo>
                  <a:lnTo>
                    <a:pt x="551216" y="71283"/>
                  </a:lnTo>
                  <a:lnTo>
                    <a:pt x="514829" y="46707"/>
                  </a:lnTo>
                  <a:lnTo>
                    <a:pt x="475321" y="26884"/>
                  </a:lnTo>
                  <a:lnTo>
                    <a:pt x="433098" y="12220"/>
                  </a:lnTo>
                  <a:lnTo>
                    <a:pt x="388567" y="3122"/>
                  </a:lnTo>
                  <a:lnTo>
                    <a:pt x="3421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6487668" y="4061459"/>
              <a:ext cx="684530" cy="684530"/>
            </a:xfrm>
            <a:custGeom>
              <a:avLst/>
              <a:gdLst/>
              <a:ahLst/>
              <a:cxnLst/>
              <a:rect l="l" t="t" r="r" b="b"/>
              <a:pathLst>
                <a:path w="684529" h="684529">
                  <a:moveTo>
                    <a:pt x="0" y="342138"/>
                  </a:moveTo>
                  <a:lnTo>
                    <a:pt x="3122" y="295708"/>
                  </a:lnTo>
                  <a:lnTo>
                    <a:pt x="12220" y="251177"/>
                  </a:lnTo>
                  <a:lnTo>
                    <a:pt x="26884" y="208954"/>
                  </a:lnTo>
                  <a:lnTo>
                    <a:pt x="46707" y="169446"/>
                  </a:lnTo>
                  <a:lnTo>
                    <a:pt x="71283" y="133059"/>
                  </a:lnTo>
                  <a:lnTo>
                    <a:pt x="100203" y="100203"/>
                  </a:lnTo>
                  <a:lnTo>
                    <a:pt x="133059" y="71283"/>
                  </a:lnTo>
                  <a:lnTo>
                    <a:pt x="169446" y="46707"/>
                  </a:lnTo>
                  <a:lnTo>
                    <a:pt x="208954" y="26884"/>
                  </a:lnTo>
                  <a:lnTo>
                    <a:pt x="251177" y="12220"/>
                  </a:lnTo>
                  <a:lnTo>
                    <a:pt x="295708" y="3122"/>
                  </a:lnTo>
                  <a:lnTo>
                    <a:pt x="342138" y="0"/>
                  </a:lnTo>
                  <a:lnTo>
                    <a:pt x="388567" y="3122"/>
                  </a:lnTo>
                  <a:lnTo>
                    <a:pt x="433098" y="12220"/>
                  </a:lnTo>
                  <a:lnTo>
                    <a:pt x="475321" y="26884"/>
                  </a:lnTo>
                  <a:lnTo>
                    <a:pt x="514829" y="46707"/>
                  </a:lnTo>
                  <a:lnTo>
                    <a:pt x="551216" y="71283"/>
                  </a:lnTo>
                  <a:lnTo>
                    <a:pt x="584073" y="100203"/>
                  </a:lnTo>
                  <a:lnTo>
                    <a:pt x="612992" y="133059"/>
                  </a:lnTo>
                  <a:lnTo>
                    <a:pt x="637568" y="169446"/>
                  </a:lnTo>
                  <a:lnTo>
                    <a:pt x="657391" y="208954"/>
                  </a:lnTo>
                  <a:lnTo>
                    <a:pt x="672055" y="251177"/>
                  </a:lnTo>
                  <a:lnTo>
                    <a:pt x="681153" y="295708"/>
                  </a:lnTo>
                  <a:lnTo>
                    <a:pt x="684276" y="342138"/>
                  </a:lnTo>
                  <a:lnTo>
                    <a:pt x="681153" y="388567"/>
                  </a:lnTo>
                  <a:lnTo>
                    <a:pt x="672055" y="433098"/>
                  </a:lnTo>
                  <a:lnTo>
                    <a:pt x="657391" y="475321"/>
                  </a:lnTo>
                  <a:lnTo>
                    <a:pt x="637568" y="514829"/>
                  </a:lnTo>
                  <a:lnTo>
                    <a:pt x="612992" y="551216"/>
                  </a:lnTo>
                  <a:lnTo>
                    <a:pt x="584072" y="584072"/>
                  </a:lnTo>
                  <a:lnTo>
                    <a:pt x="551216" y="612992"/>
                  </a:lnTo>
                  <a:lnTo>
                    <a:pt x="514829" y="637568"/>
                  </a:lnTo>
                  <a:lnTo>
                    <a:pt x="475321" y="657391"/>
                  </a:lnTo>
                  <a:lnTo>
                    <a:pt x="433098" y="672055"/>
                  </a:lnTo>
                  <a:lnTo>
                    <a:pt x="388567" y="681153"/>
                  </a:lnTo>
                  <a:lnTo>
                    <a:pt x="342138" y="684276"/>
                  </a:lnTo>
                  <a:lnTo>
                    <a:pt x="295708" y="681153"/>
                  </a:lnTo>
                  <a:lnTo>
                    <a:pt x="251177" y="672055"/>
                  </a:lnTo>
                  <a:lnTo>
                    <a:pt x="208954" y="657391"/>
                  </a:lnTo>
                  <a:lnTo>
                    <a:pt x="169446" y="637568"/>
                  </a:lnTo>
                  <a:lnTo>
                    <a:pt x="133059" y="612992"/>
                  </a:lnTo>
                  <a:lnTo>
                    <a:pt x="100202" y="584072"/>
                  </a:lnTo>
                  <a:lnTo>
                    <a:pt x="71283" y="551216"/>
                  </a:lnTo>
                  <a:lnTo>
                    <a:pt x="46707" y="514829"/>
                  </a:lnTo>
                  <a:lnTo>
                    <a:pt x="26884" y="475321"/>
                  </a:lnTo>
                  <a:lnTo>
                    <a:pt x="12220" y="433098"/>
                  </a:lnTo>
                  <a:lnTo>
                    <a:pt x="3122" y="388567"/>
                  </a:lnTo>
                  <a:lnTo>
                    <a:pt x="0" y="342138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4" name="object 94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569964" y="4146803"/>
              <a:ext cx="502920" cy="502919"/>
            </a:xfrm>
            <a:prstGeom prst="rect">
              <a:avLst/>
            </a:prstGeom>
          </p:spPr>
        </p:pic>
      </p:grpSp>
      <p:grpSp>
        <p:nvGrpSpPr>
          <p:cNvPr id="95" name="object 95" descr=""/>
          <p:cNvGrpSpPr/>
          <p:nvPr/>
        </p:nvGrpSpPr>
        <p:grpSpPr>
          <a:xfrm>
            <a:off x="6443217" y="5350509"/>
            <a:ext cx="819150" cy="819150"/>
            <a:chOff x="6443217" y="5350509"/>
            <a:chExt cx="819150" cy="819150"/>
          </a:xfrm>
        </p:grpSpPr>
        <p:sp>
          <p:nvSpPr>
            <p:cNvPr id="96" name="object 96" descr=""/>
            <p:cNvSpPr/>
            <p:nvPr/>
          </p:nvSpPr>
          <p:spPr>
            <a:xfrm>
              <a:off x="6449567" y="5356859"/>
              <a:ext cx="806450" cy="806450"/>
            </a:xfrm>
            <a:custGeom>
              <a:avLst/>
              <a:gdLst/>
              <a:ahLst/>
              <a:cxnLst/>
              <a:rect l="l" t="t" r="r" b="b"/>
              <a:pathLst>
                <a:path w="806450" h="806450">
                  <a:moveTo>
                    <a:pt x="403098" y="0"/>
                  </a:moveTo>
                  <a:lnTo>
                    <a:pt x="356087" y="2711"/>
                  </a:lnTo>
                  <a:lnTo>
                    <a:pt x="310669" y="10645"/>
                  </a:lnTo>
                  <a:lnTo>
                    <a:pt x="267147" y="23499"/>
                  </a:lnTo>
                  <a:lnTo>
                    <a:pt x="225823" y="40970"/>
                  </a:lnTo>
                  <a:lnTo>
                    <a:pt x="186999" y="62756"/>
                  </a:lnTo>
                  <a:lnTo>
                    <a:pt x="150978" y="88554"/>
                  </a:lnTo>
                  <a:lnTo>
                    <a:pt x="118062" y="118062"/>
                  </a:lnTo>
                  <a:lnTo>
                    <a:pt x="88554" y="150978"/>
                  </a:lnTo>
                  <a:lnTo>
                    <a:pt x="62756" y="186999"/>
                  </a:lnTo>
                  <a:lnTo>
                    <a:pt x="40970" y="225823"/>
                  </a:lnTo>
                  <a:lnTo>
                    <a:pt x="23499" y="267147"/>
                  </a:lnTo>
                  <a:lnTo>
                    <a:pt x="10645" y="310669"/>
                  </a:lnTo>
                  <a:lnTo>
                    <a:pt x="2711" y="356087"/>
                  </a:lnTo>
                  <a:lnTo>
                    <a:pt x="0" y="403097"/>
                  </a:lnTo>
                  <a:lnTo>
                    <a:pt x="2711" y="450106"/>
                  </a:lnTo>
                  <a:lnTo>
                    <a:pt x="10645" y="495522"/>
                  </a:lnTo>
                  <a:lnTo>
                    <a:pt x="23499" y="539043"/>
                  </a:lnTo>
                  <a:lnTo>
                    <a:pt x="40970" y="580367"/>
                  </a:lnTo>
                  <a:lnTo>
                    <a:pt x="62756" y="619191"/>
                  </a:lnTo>
                  <a:lnTo>
                    <a:pt x="88554" y="655212"/>
                  </a:lnTo>
                  <a:lnTo>
                    <a:pt x="118062" y="688128"/>
                  </a:lnTo>
                  <a:lnTo>
                    <a:pt x="150978" y="717637"/>
                  </a:lnTo>
                  <a:lnTo>
                    <a:pt x="186999" y="743436"/>
                  </a:lnTo>
                  <a:lnTo>
                    <a:pt x="225823" y="765223"/>
                  </a:lnTo>
                  <a:lnTo>
                    <a:pt x="267147" y="782695"/>
                  </a:lnTo>
                  <a:lnTo>
                    <a:pt x="310669" y="795549"/>
                  </a:lnTo>
                  <a:lnTo>
                    <a:pt x="356087" y="803483"/>
                  </a:lnTo>
                  <a:lnTo>
                    <a:pt x="403098" y="806195"/>
                  </a:lnTo>
                  <a:lnTo>
                    <a:pt x="450108" y="803483"/>
                  </a:lnTo>
                  <a:lnTo>
                    <a:pt x="495526" y="795549"/>
                  </a:lnTo>
                  <a:lnTo>
                    <a:pt x="539048" y="782695"/>
                  </a:lnTo>
                  <a:lnTo>
                    <a:pt x="580372" y="765223"/>
                  </a:lnTo>
                  <a:lnTo>
                    <a:pt x="619196" y="743436"/>
                  </a:lnTo>
                  <a:lnTo>
                    <a:pt x="655217" y="717637"/>
                  </a:lnTo>
                  <a:lnTo>
                    <a:pt x="688133" y="688128"/>
                  </a:lnTo>
                  <a:lnTo>
                    <a:pt x="717641" y="655212"/>
                  </a:lnTo>
                  <a:lnTo>
                    <a:pt x="743439" y="619191"/>
                  </a:lnTo>
                  <a:lnTo>
                    <a:pt x="765225" y="580367"/>
                  </a:lnTo>
                  <a:lnTo>
                    <a:pt x="782696" y="539043"/>
                  </a:lnTo>
                  <a:lnTo>
                    <a:pt x="795550" y="495522"/>
                  </a:lnTo>
                  <a:lnTo>
                    <a:pt x="803484" y="450106"/>
                  </a:lnTo>
                  <a:lnTo>
                    <a:pt x="806196" y="403097"/>
                  </a:lnTo>
                  <a:lnTo>
                    <a:pt x="803484" y="356087"/>
                  </a:lnTo>
                  <a:lnTo>
                    <a:pt x="795550" y="310669"/>
                  </a:lnTo>
                  <a:lnTo>
                    <a:pt x="782696" y="267147"/>
                  </a:lnTo>
                  <a:lnTo>
                    <a:pt x="765225" y="225823"/>
                  </a:lnTo>
                  <a:lnTo>
                    <a:pt x="743439" y="186999"/>
                  </a:lnTo>
                  <a:lnTo>
                    <a:pt x="717641" y="150978"/>
                  </a:lnTo>
                  <a:lnTo>
                    <a:pt x="688133" y="118062"/>
                  </a:lnTo>
                  <a:lnTo>
                    <a:pt x="655217" y="88554"/>
                  </a:lnTo>
                  <a:lnTo>
                    <a:pt x="619196" y="62756"/>
                  </a:lnTo>
                  <a:lnTo>
                    <a:pt x="580372" y="40970"/>
                  </a:lnTo>
                  <a:lnTo>
                    <a:pt x="539048" y="23499"/>
                  </a:lnTo>
                  <a:lnTo>
                    <a:pt x="495526" y="10645"/>
                  </a:lnTo>
                  <a:lnTo>
                    <a:pt x="450108" y="2711"/>
                  </a:lnTo>
                  <a:lnTo>
                    <a:pt x="403098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 descr=""/>
            <p:cNvSpPr/>
            <p:nvPr/>
          </p:nvSpPr>
          <p:spPr>
            <a:xfrm>
              <a:off x="6449567" y="5356859"/>
              <a:ext cx="806450" cy="806450"/>
            </a:xfrm>
            <a:custGeom>
              <a:avLst/>
              <a:gdLst/>
              <a:ahLst/>
              <a:cxnLst/>
              <a:rect l="l" t="t" r="r" b="b"/>
              <a:pathLst>
                <a:path w="806450" h="806450">
                  <a:moveTo>
                    <a:pt x="0" y="403097"/>
                  </a:moveTo>
                  <a:lnTo>
                    <a:pt x="2711" y="356087"/>
                  </a:lnTo>
                  <a:lnTo>
                    <a:pt x="10645" y="310669"/>
                  </a:lnTo>
                  <a:lnTo>
                    <a:pt x="23499" y="267147"/>
                  </a:lnTo>
                  <a:lnTo>
                    <a:pt x="40970" y="225823"/>
                  </a:lnTo>
                  <a:lnTo>
                    <a:pt x="62756" y="186999"/>
                  </a:lnTo>
                  <a:lnTo>
                    <a:pt x="88554" y="150978"/>
                  </a:lnTo>
                  <a:lnTo>
                    <a:pt x="118062" y="118062"/>
                  </a:lnTo>
                  <a:lnTo>
                    <a:pt x="150978" y="88554"/>
                  </a:lnTo>
                  <a:lnTo>
                    <a:pt x="186999" y="62756"/>
                  </a:lnTo>
                  <a:lnTo>
                    <a:pt x="225823" y="40970"/>
                  </a:lnTo>
                  <a:lnTo>
                    <a:pt x="267147" y="23499"/>
                  </a:lnTo>
                  <a:lnTo>
                    <a:pt x="310669" y="10645"/>
                  </a:lnTo>
                  <a:lnTo>
                    <a:pt x="356087" y="2711"/>
                  </a:lnTo>
                  <a:lnTo>
                    <a:pt x="403098" y="0"/>
                  </a:lnTo>
                  <a:lnTo>
                    <a:pt x="450108" y="2711"/>
                  </a:lnTo>
                  <a:lnTo>
                    <a:pt x="495526" y="10645"/>
                  </a:lnTo>
                  <a:lnTo>
                    <a:pt x="539048" y="23499"/>
                  </a:lnTo>
                  <a:lnTo>
                    <a:pt x="580372" y="40970"/>
                  </a:lnTo>
                  <a:lnTo>
                    <a:pt x="619196" y="62756"/>
                  </a:lnTo>
                  <a:lnTo>
                    <a:pt x="655217" y="88554"/>
                  </a:lnTo>
                  <a:lnTo>
                    <a:pt x="688133" y="118062"/>
                  </a:lnTo>
                  <a:lnTo>
                    <a:pt x="717641" y="150978"/>
                  </a:lnTo>
                  <a:lnTo>
                    <a:pt x="743439" y="186999"/>
                  </a:lnTo>
                  <a:lnTo>
                    <a:pt x="765225" y="225823"/>
                  </a:lnTo>
                  <a:lnTo>
                    <a:pt x="782696" y="267147"/>
                  </a:lnTo>
                  <a:lnTo>
                    <a:pt x="795550" y="310669"/>
                  </a:lnTo>
                  <a:lnTo>
                    <a:pt x="803484" y="356087"/>
                  </a:lnTo>
                  <a:lnTo>
                    <a:pt x="806196" y="403097"/>
                  </a:lnTo>
                  <a:lnTo>
                    <a:pt x="803484" y="450106"/>
                  </a:lnTo>
                  <a:lnTo>
                    <a:pt x="795550" y="495522"/>
                  </a:lnTo>
                  <a:lnTo>
                    <a:pt x="782696" y="539043"/>
                  </a:lnTo>
                  <a:lnTo>
                    <a:pt x="765225" y="580367"/>
                  </a:lnTo>
                  <a:lnTo>
                    <a:pt x="743439" y="619191"/>
                  </a:lnTo>
                  <a:lnTo>
                    <a:pt x="717641" y="655212"/>
                  </a:lnTo>
                  <a:lnTo>
                    <a:pt x="688133" y="688128"/>
                  </a:lnTo>
                  <a:lnTo>
                    <a:pt x="655217" y="717637"/>
                  </a:lnTo>
                  <a:lnTo>
                    <a:pt x="619196" y="743436"/>
                  </a:lnTo>
                  <a:lnTo>
                    <a:pt x="580372" y="765223"/>
                  </a:lnTo>
                  <a:lnTo>
                    <a:pt x="539048" y="782695"/>
                  </a:lnTo>
                  <a:lnTo>
                    <a:pt x="495526" y="795549"/>
                  </a:lnTo>
                  <a:lnTo>
                    <a:pt x="450108" y="803483"/>
                  </a:lnTo>
                  <a:lnTo>
                    <a:pt x="403098" y="806195"/>
                  </a:lnTo>
                  <a:lnTo>
                    <a:pt x="356087" y="803483"/>
                  </a:lnTo>
                  <a:lnTo>
                    <a:pt x="310669" y="795549"/>
                  </a:lnTo>
                  <a:lnTo>
                    <a:pt x="267147" y="782695"/>
                  </a:lnTo>
                  <a:lnTo>
                    <a:pt x="225823" y="765223"/>
                  </a:lnTo>
                  <a:lnTo>
                    <a:pt x="186999" y="743436"/>
                  </a:lnTo>
                  <a:lnTo>
                    <a:pt x="150978" y="717637"/>
                  </a:lnTo>
                  <a:lnTo>
                    <a:pt x="118062" y="688128"/>
                  </a:lnTo>
                  <a:lnTo>
                    <a:pt x="88554" y="655212"/>
                  </a:lnTo>
                  <a:lnTo>
                    <a:pt x="62756" y="619191"/>
                  </a:lnTo>
                  <a:lnTo>
                    <a:pt x="40970" y="580367"/>
                  </a:lnTo>
                  <a:lnTo>
                    <a:pt x="23499" y="539043"/>
                  </a:lnTo>
                  <a:lnTo>
                    <a:pt x="10645" y="495522"/>
                  </a:lnTo>
                  <a:lnTo>
                    <a:pt x="2711" y="450106"/>
                  </a:lnTo>
                  <a:lnTo>
                    <a:pt x="0" y="40309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8" name="object 98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504177" y="5411469"/>
              <a:ext cx="696976" cy="696976"/>
            </a:xfrm>
            <a:prstGeom prst="rect">
              <a:avLst/>
            </a:prstGeom>
          </p:spPr>
        </p:pic>
      </p:grpSp>
      <p:sp>
        <p:nvSpPr>
          <p:cNvPr id="99" name="object 99" descr=""/>
          <p:cNvSpPr txBox="1"/>
          <p:nvPr/>
        </p:nvSpPr>
        <p:spPr>
          <a:xfrm>
            <a:off x="6510908" y="956309"/>
            <a:ext cx="6407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001F5F"/>
                </a:solidFill>
                <a:latin typeface="Calibri"/>
                <a:cs typeface="Calibri"/>
              </a:rPr>
              <a:t>Payments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0" name="object 100" descr=""/>
          <p:cNvSpPr txBox="1"/>
          <p:nvPr/>
        </p:nvSpPr>
        <p:spPr>
          <a:xfrm>
            <a:off x="6391147" y="2330958"/>
            <a:ext cx="8153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Smart</a:t>
            </a:r>
            <a:r>
              <a:rPr dirty="0" sz="1200" spc="-2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spc="-20" b="1">
                <a:solidFill>
                  <a:srgbClr val="001F5F"/>
                </a:solidFill>
                <a:latin typeface="Calibri"/>
                <a:cs typeface="Calibri"/>
              </a:rPr>
              <a:t>Home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1" name="object 101" descr=""/>
          <p:cNvSpPr txBox="1"/>
          <p:nvPr/>
        </p:nvSpPr>
        <p:spPr>
          <a:xfrm>
            <a:off x="6522466" y="3633596"/>
            <a:ext cx="6184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001F5F"/>
                </a:solidFill>
                <a:latin typeface="Calibri"/>
                <a:cs typeface="Calibri"/>
              </a:rPr>
              <a:t>Shopping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2" name="object 102" descr=""/>
          <p:cNvSpPr txBox="1"/>
          <p:nvPr/>
        </p:nvSpPr>
        <p:spPr>
          <a:xfrm>
            <a:off x="6340855" y="5007991"/>
            <a:ext cx="9607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001F5F"/>
                </a:solidFill>
                <a:latin typeface="Calibri"/>
                <a:cs typeface="Calibri"/>
              </a:rPr>
              <a:t>Physical</a:t>
            </a: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spc="-10" b="1">
                <a:solidFill>
                  <a:srgbClr val="001F5F"/>
                </a:solidFill>
                <a:latin typeface="Calibri"/>
                <a:cs typeface="Calibri"/>
              </a:rPr>
              <a:t>Stores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03" name="object 103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0730483" y="3769363"/>
            <a:ext cx="1173479" cy="520248"/>
          </a:xfrm>
          <a:prstGeom prst="rect">
            <a:avLst/>
          </a:prstGeom>
        </p:spPr>
      </p:pic>
      <p:pic>
        <p:nvPicPr>
          <p:cNvPr id="104" name="object 104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7822692" y="4491228"/>
            <a:ext cx="1459992" cy="297180"/>
          </a:xfrm>
          <a:prstGeom prst="rect">
            <a:avLst/>
          </a:prstGeom>
        </p:spPr>
      </p:pic>
      <p:pic>
        <p:nvPicPr>
          <p:cNvPr id="105" name="object 105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0354056" y="4337303"/>
            <a:ext cx="1534668" cy="455675"/>
          </a:xfrm>
          <a:prstGeom prst="rect">
            <a:avLst/>
          </a:prstGeom>
        </p:spPr>
      </p:pic>
      <p:pic>
        <p:nvPicPr>
          <p:cNvPr id="106" name="object 106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7865364" y="3733800"/>
            <a:ext cx="612388" cy="615607"/>
          </a:xfrm>
          <a:prstGeom prst="rect">
            <a:avLst/>
          </a:prstGeom>
        </p:spPr>
      </p:pic>
      <p:grpSp>
        <p:nvGrpSpPr>
          <p:cNvPr id="107" name="object 107" descr=""/>
          <p:cNvGrpSpPr/>
          <p:nvPr/>
        </p:nvGrpSpPr>
        <p:grpSpPr>
          <a:xfrm>
            <a:off x="8638678" y="3752411"/>
            <a:ext cx="1457960" cy="772795"/>
            <a:chOff x="8638678" y="3752411"/>
            <a:chExt cx="1457960" cy="772795"/>
          </a:xfrm>
        </p:grpSpPr>
        <p:pic>
          <p:nvPicPr>
            <p:cNvPr id="108" name="object 108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638678" y="3752411"/>
              <a:ext cx="1282951" cy="298180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9605771" y="4035552"/>
              <a:ext cx="490727" cy="489204"/>
            </a:xfrm>
            <a:prstGeom prst="rect">
              <a:avLst/>
            </a:prstGeom>
          </p:spPr>
        </p:pic>
      </p:grpSp>
      <p:sp>
        <p:nvSpPr>
          <p:cNvPr id="110" name="object 110" descr=""/>
          <p:cNvSpPr txBox="1"/>
          <p:nvPr/>
        </p:nvSpPr>
        <p:spPr>
          <a:xfrm>
            <a:off x="1668017" y="4996434"/>
            <a:ext cx="4213860" cy="1226820"/>
          </a:xfrm>
          <a:prstGeom prst="rect">
            <a:avLst/>
          </a:prstGeom>
          <a:ln w="28575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00">
              <a:latin typeface="Times New Roman"/>
              <a:cs typeface="Times New Roman"/>
            </a:endParaRPr>
          </a:p>
          <a:p>
            <a:pPr marL="173355">
              <a:lnSpc>
                <a:spcPct val="100000"/>
              </a:lnSpc>
            </a:pP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Amazon</a:t>
            </a:r>
            <a:r>
              <a:rPr dirty="0" sz="1200" spc="-3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spc="-20" b="1">
                <a:solidFill>
                  <a:srgbClr val="001F5F"/>
                </a:solidFill>
                <a:latin typeface="Calibri"/>
                <a:cs typeface="Calibri"/>
              </a:rPr>
              <a:t>Gov.</a:t>
            </a:r>
            <a:r>
              <a:rPr dirty="0" sz="1200" spc="-3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spc="-20" b="1">
                <a:solidFill>
                  <a:srgbClr val="001F5F"/>
                </a:solidFill>
                <a:latin typeface="Calibri"/>
                <a:cs typeface="Calibri"/>
              </a:rPr>
              <a:t>Cloud</a:t>
            </a:r>
            <a:endParaRPr sz="1200">
              <a:latin typeface="Calibri"/>
              <a:cs typeface="Calibri"/>
            </a:endParaRPr>
          </a:p>
          <a:p>
            <a:pPr algn="ctr" marR="619125">
              <a:lnSpc>
                <a:spcPct val="100000"/>
              </a:lnSpc>
              <a:spcBef>
                <a:spcPts val="440"/>
              </a:spcBef>
            </a:pP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VR,</a:t>
            </a:r>
            <a:r>
              <a:rPr dirty="0" sz="1100" spc="-1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AR</a:t>
            </a:r>
            <a:r>
              <a:rPr dirty="0" sz="1100" spc="-2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spc="-50" b="1">
                <a:solidFill>
                  <a:srgbClr val="001F5F"/>
                </a:solidFill>
                <a:latin typeface="Calibri"/>
                <a:cs typeface="Calibri"/>
              </a:rPr>
              <a:t>&amp;</a:t>
            </a:r>
            <a:endParaRPr sz="1100">
              <a:latin typeface="Calibri"/>
              <a:cs typeface="Calibri"/>
            </a:endParaRPr>
          </a:p>
          <a:p>
            <a:pPr algn="ctr" marR="619125">
              <a:lnSpc>
                <a:spcPct val="100000"/>
              </a:lnSpc>
            </a:pP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3D</a:t>
            </a:r>
            <a:r>
              <a:rPr dirty="0" sz="1100" spc="-1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spc="-20" b="1">
                <a:solidFill>
                  <a:srgbClr val="001F5F"/>
                </a:solidFill>
                <a:latin typeface="Calibri"/>
                <a:cs typeface="Calibri"/>
              </a:rPr>
              <a:t>Apps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1" name="object 111" descr=""/>
          <p:cNvSpPr txBox="1"/>
          <p:nvPr/>
        </p:nvSpPr>
        <p:spPr>
          <a:xfrm>
            <a:off x="2854198" y="4620514"/>
            <a:ext cx="10642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Game</a:t>
            </a:r>
            <a:r>
              <a:rPr dirty="0" sz="1200" spc="-1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spc="-10" b="1">
                <a:solidFill>
                  <a:srgbClr val="001F5F"/>
                </a:solidFill>
                <a:latin typeface="Calibri"/>
                <a:cs typeface="Calibri"/>
              </a:rPr>
              <a:t>Streaming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2" name="object 112" descr=""/>
          <p:cNvSpPr txBox="1"/>
          <p:nvPr/>
        </p:nvSpPr>
        <p:spPr>
          <a:xfrm>
            <a:off x="1799589" y="4578222"/>
            <a:ext cx="8528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Movie</a:t>
            </a:r>
            <a:r>
              <a:rPr dirty="0" sz="1200" spc="-4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spc="-10" b="1">
                <a:solidFill>
                  <a:srgbClr val="001F5F"/>
                </a:solidFill>
                <a:latin typeface="Calibri"/>
                <a:cs typeface="Calibri"/>
              </a:rPr>
              <a:t>Rating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3" name="object 113" descr=""/>
          <p:cNvSpPr txBox="1"/>
          <p:nvPr/>
        </p:nvSpPr>
        <p:spPr>
          <a:xfrm>
            <a:off x="1668017" y="2327910"/>
            <a:ext cx="4213860" cy="1226820"/>
          </a:xfrm>
          <a:prstGeom prst="rect">
            <a:avLst/>
          </a:prstGeom>
          <a:ln w="28575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55"/>
              </a:spcBef>
            </a:pPr>
            <a:endParaRPr sz="1200">
              <a:latin typeface="Times New Roman"/>
              <a:cs typeface="Times New Roman"/>
            </a:endParaRPr>
          </a:p>
          <a:p>
            <a:pPr marL="2171700">
              <a:lnSpc>
                <a:spcPct val="100000"/>
              </a:lnSpc>
            </a:pP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Book</a:t>
            </a:r>
            <a:r>
              <a:rPr dirty="0" sz="1200" spc="-2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spc="-10" b="1">
                <a:solidFill>
                  <a:srgbClr val="001F5F"/>
                </a:solidFill>
                <a:latin typeface="Calibri"/>
                <a:cs typeface="Calibri"/>
              </a:rPr>
              <a:t>Rating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90"/>
              </a:spcBef>
            </a:pPr>
            <a:endParaRPr sz="1200">
              <a:latin typeface="Calibri"/>
              <a:cs typeface="Calibri"/>
            </a:endParaRPr>
          </a:p>
          <a:p>
            <a:pPr marL="236220">
              <a:lnSpc>
                <a:spcPct val="100000"/>
              </a:lnSpc>
            </a:pP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Audio</a:t>
            </a:r>
            <a:r>
              <a:rPr dirty="0" sz="1200" spc="-2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spc="-10" b="1">
                <a:solidFill>
                  <a:srgbClr val="001F5F"/>
                </a:solidFill>
                <a:latin typeface="Calibri"/>
                <a:cs typeface="Calibri"/>
              </a:rPr>
              <a:t>Books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4" name="object 114" descr=""/>
          <p:cNvSpPr txBox="1"/>
          <p:nvPr/>
        </p:nvSpPr>
        <p:spPr>
          <a:xfrm>
            <a:off x="168046" y="503936"/>
            <a:ext cx="932434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Through</a:t>
            </a:r>
            <a:r>
              <a:rPr dirty="0" sz="1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Continual</a:t>
            </a:r>
            <a:r>
              <a:rPr dirty="0" sz="1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Expansion</a:t>
            </a:r>
            <a:r>
              <a:rPr dirty="0" sz="1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1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well</a:t>
            </a:r>
            <a:r>
              <a:rPr dirty="0" sz="1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1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Vertical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Integration,</a:t>
            </a:r>
            <a:r>
              <a:rPr dirty="0" sz="1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</a:t>
            </a:r>
            <a:r>
              <a:rPr dirty="0" sz="1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wants</a:t>
            </a:r>
            <a:r>
              <a:rPr dirty="0" sz="1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Leverage</a:t>
            </a:r>
            <a:r>
              <a:rPr dirty="0" sz="1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dirty="0" sz="1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Scale</a:t>
            </a:r>
            <a:r>
              <a:rPr dirty="0" sz="1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Achieve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Omnipresence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5" name="object 115" descr=""/>
          <p:cNvSpPr txBox="1"/>
          <p:nvPr/>
        </p:nvSpPr>
        <p:spPr>
          <a:xfrm>
            <a:off x="1668017" y="939546"/>
            <a:ext cx="4213860" cy="1228725"/>
          </a:xfrm>
          <a:prstGeom prst="rect">
            <a:avLst/>
          </a:prstGeom>
          <a:ln w="28575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sz="1200">
              <a:latin typeface="Times New Roman"/>
              <a:cs typeface="Times New Roman"/>
            </a:endParaRPr>
          </a:p>
          <a:p>
            <a:pPr marL="483234">
              <a:lnSpc>
                <a:spcPct val="100000"/>
              </a:lnSpc>
            </a:pPr>
            <a:r>
              <a:rPr dirty="0" sz="1200" spc="-10" b="1">
                <a:solidFill>
                  <a:srgbClr val="001F5F"/>
                </a:solidFill>
                <a:latin typeface="Calibri"/>
                <a:cs typeface="Calibri"/>
              </a:rPr>
              <a:t>Fulfilment</a:t>
            </a:r>
            <a:endParaRPr sz="1200">
              <a:latin typeface="Calibri"/>
              <a:cs typeface="Calibri"/>
            </a:endParaRPr>
          </a:p>
          <a:p>
            <a:pPr marL="552450">
              <a:lnSpc>
                <a:spcPct val="100000"/>
              </a:lnSpc>
              <a:spcBef>
                <a:spcPts val="5"/>
              </a:spcBef>
            </a:pPr>
            <a:r>
              <a:rPr dirty="0" sz="1200" spc="-10" b="1">
                <a:solidFill>
                  <a:srgbClr val="001F5F"/>
                </a:solidFill>
                <a:latin typeface="Calibri"/>
                <a:cs typeface="Calibri"/>
              </a:rPr>
              <a:t>Systems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6" name="object 116" descr=""/>
          <p:cNvSpPr txBox="1"/>
          <p:nvPr/>
        </p:nvSpPr>
        <p:spPr>
          <a:xfrm>
            <a:off x="7754873" y="938022"/>
            <a:ext cx="4238625" cy="1228725"/>
          </a:xfrm>
          <a:prstGeom prst="rect">
            <a:avLst/>
          </a:prstGeom>
          <a:ln w="28575">
            <a:solidFill>
              <a:srgbClr val="000000"/>
            </a:solidFill>
          </a:ln>
        </p:spPr>
        <p:txBody>
          <a:bodyPr wrap="square" lIns="0" tIns="123189" rIns="0" bIns="0" rtlCol="0" vert="horz">
            <a:spAutoFit/>
          </a:bodyPr>
          <a:lstStyle/>
          <a:p>
            <a:pPr algn="r" marR="130810">
              <a:lnSpc>
                <a:spcPct val="100000"/>
              </a:lnSpc>
              <a:spcBef>
                <a:spcPts val="969"/>
              </a:spcBef>
            </a:pP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Prime</a:t>
            </a:r>
            <a:r>
              <a:rPr dirty="0" sz="1200" spc="-2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spc="-10" b="1">
                <a:solidFill>
                  <a:srgbClr val="001F5F"/>
                </a:solidFill>
                <a:latin typeface="Calibri"/>
                <a:cs typeface="Calibri"/>
              </a:rPr>
              <a:t>Rewards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0"/>
              </a:spcBef>
            </a:pPr>
            <a:endParaRPr sz="1200">
              <a:latin typeface="Calibri"/>
              <a:cs typeface="Calibri"/>
            </a:endParaRPr>
          </a:p>
          <a:p>
            <a:pPr marL="2282190">
              <a:lnSpc>
                <a:spcPct val="100000"/>
              </a:lnSpc>
            </a:pP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Store</a:t>
            </a:r>
            <a:r>
              <a:rPr dirty="0" sz="1200" spc="-5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spc="-20" b="1">
                <a:solidFill>
                  <a:srgbClr val="001F5F"/>
                </a:solidFill>
                <a:latin typeface="Calibri"/>
                <a:cs typeface="Calibri"/>
              </a:rPr>
              <a:t>Card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7" name="object 117" descr=""/>
          <p:cNvSpPr txBox="1"/>
          <p:nvPr/>
        </p:nvSpPr>
        <p:spPr>
          <a:xfrm>
            <a:off x="7754873" y="3638550"/>
            <a:ext cx="4238625" cy="1226820"/>
          </a:xfrm>
          <a:prstGeom prst="rect">
            <a:avLst/>
          </a:prstGeom>
          <a:ln w="28575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60"/>
              </a:spcBef>
            </a:pPr>
            <a:endParaRPr sz="1200">
              <a:latin typeface="Times New Roman"/>
              <a:cs typeface="Times New Roman"/>
            </a:endParaRPr>
          </a:p>
          <a:p>
            <a:pPr algn="ctr" marL="2176780">
              <a:lnSpc>
                <a:spcPts val="1275"/>
              </a:lnSpc>
            </a:pPr>
            <a:r>
              <a:rPr dirty="0" sz="1200" spc="-10" b="1">
                <a:solidFill>
                  <a:srgbClr val="001F5F"/>
                </a:solidFill>
                <a:latin typeface="Calibri"/>
                <a:cs typeface="Calibri"/>
              </a:rPr>
              <a:t>Fashion</a:t>
            </a:r>
            <a:endParaRPr sz="1200">
              <a:latin typeface="Calibri"/>
              <a:cs typeface="Calibri"/>
            </a:endParaRPr>
          </a:p>
          <a:p>
            <a:pPr algn="ctr" marR="3411220">
              <a:lnSpc>
                <a:spcPts val="1275"/>
              </a:lnSpc>
            </a:pPr>
            <a:r>
              <a:rPr dirty="0" sz="1200" spc="-10" b="1">
                <a:solidFill>
                  <a:srgbClr val="001F5F"/>
                </a:solidFill>
                <a:latin typeface="Calibri"/>
                <a:cs typeface="Calibri"/>
              </a:rPr>
              <a:t>Pharma</a:t>
            </a:r>
            <a:endParaRPr sz="1200">
              <a:latin typeface="Calibri"/>
              <a:cs typeface="Calibri"/>
            </a:endParaRPr>
          </a:p>
          <a:p>
            <a:pPr algn="ctr" marR="107314">
              <a:lnSpc>
                <a:spcPct val="100000"/>
              </a:lnSpc>
              <a:spcBef>
                <a:spcPts val="90"/>
              </a:spcBef>
            </a:pP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Arabic</a:t>
            </a:r>
            <a:r>
              <a:rPr dirty="0" sz="1200" spc="-5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spc="-10" b="1">
                <a:solidFill>
                  <a:srgbClr val="001F5F"/>
                </a:solidFill>
                <a:latin typeface="Calibri"/>
                <a:cs typeface="Calibri"/>
              </a:rPr>
              <a:t>Langauge</a:t>
            </a:r>
            <a:endParaRPr sz="1200">
              <a:latin typeface="Calibri"/>
              <a:cs typeface="Calibri"/>
            </a:endParaRPr>
          </a:p>
          <a:p>
            <a:pPr algn="ctr" marR="107950">
              <a:lnSpc>
                <a:spcPct val="100000"/>
              </a:lnSpc>
            </a:pPr>
            <a:r>
              <a:rPr dirty="0" sz="1200" spc="-10" b="1">
                <a:solidFill>
                  <a:srgbClr val="001F5F"/>
                </a:solidFill>
                <a:latin typeface="Calibri"/>
                <a:cs typeface="Calibri"/>
              </a:rPr>
              <a:t>Ecomm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6916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74320" marR="267335" indent="-3175">
              <a:lnSpc>
                <a:spcPct val="100000"/>
              </a:lnSpc>
              <a:spcBef>
                <a:spcPts val="240"/>
              </a:spcBef>
            </a:pP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70276" y="6303264"/>
            <a:ext cx="1231900" cy="55499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0480" rIns="0" bIns="0" rtlCol="0" vert="horz">
            <a:spAutoFit/>
          </a:bodyPr>
          <a:lstStyle/>
          <a:p>
            <a:pPr marL="259079" marR="257175" indent="5715">
              <a:lnSpc>
                <a:spcPct val="100000"/>
              </a:lnSpc>
              <a:spcBef>
                <a:spcPts val="240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Company Overview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69719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310" marR="311150" indent="-635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370832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521334" marR="294005" indent="-224154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771388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945" marR="292100" indent="-279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7194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53365" marR="207645" indent="-4318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 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5725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14960" marR="210185" indent="-100965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 Solution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9822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146050" rIns="0" bIns="0" rtlCol="0" vert="horz">
            <a:spAutoFit/>
          </a:bodyPr>
          <a:lstStyle/>
          <a:p>
            <a:pPr marL="206375">
              <a:lnSpc>
                <a:spcPct val="100000"/>
              </a:lnSpc>
              <a:spcBef>
                <a:spcPts val="115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1551919" y="643432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2"/>
                </a:lnTo>
                <a:lnTo>
                  <a:pt x="640079" y="294132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0"/>
              <a:t>Amazon’s</a:t>
            </a:r>
            <a:r>
              <a:rPr dirty="0" spc="-75"/>
              <a:t> </a:t>
            </a:r>
            <a:r>
              <a:rPr dirty="0"/>
              <a:t>Presence</a:t>
            </a:r>
            <a:r>
              <a:rPr dirty="0" spc="-50"/>
              <a:t> </a:t>
            </a:r>
            <a:r>
              <a:rPr dirty="0"/>
              <a:t>in</a:t>
            </a:r>
            <a:r>
              <a:rPr dirty="0" spc="-90"/>
              <a:t> </a:t>
            </a:r>
            <a:r>
              <a:rPr dirty="0"/>
              <a:t>the</a:t>
            </a:r>
            <a:r>
              <a:rPr dirty="0" spc="-80"/>
              <a:t> </a:t>
            </a:r>
            <a:r>
              <a:rPr dirty="0"/>
              <a:t>Video</a:t>
            </a:r>
            <a:r>
              <a:rPr dirty="0" spc="-65"/>
              <a:t> </a:t>
            </a:r>
            <a:r>
              <a:rPr dirty="0"/>
              <a:t>OTT</a:t>
            </a:r>
            <a:r>
              <a:rPr dirty="0" spc="-65"/>
              <a:t> </a:t>
            </a:r>
            <a:r>
              <a:rPr dirty="0" spc="-10"/>
              <a:t>Market</a:t>
            </a:r>
          </a:p>
        </p:txBody>
      </p:sp>
      <p:pic>
        <p:nvPicPr>
          <p:cNvPr id="13" name="object 1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33399" y="1385365"/>
            <a:ext cx="4362426" cy="4711358"/>
          </a:xfrm>
          <a:prstGeom prst="rect">
            <a:avLst/>
          </a:prstGeom>
        </p:spPr>
      </p:pic>
      <p:grpSp>
        <p:nvGrpSpPr>
          <p:cNvPr id="14" name="object 14" descr=""/>
          <p:cNvGrpSpPr/>
          <p:nvPr/>
        </p:nvGrpSpPr>
        <p:grpSpPr>
          <a:xfrm>
            <a:off x="11004550" y="2584450"/>
            <a:ext cx="1193800" cy="2797175"/>
            <a:chOff x="11004550" y="2584450"/>
            <a:chExt cx="1193800" cy="2797175"/>
          </a:xfrm>
        </p:grpSpPr>
        <p:sp>
          <p:nvSpPr>
            <p:cNvPr id="15" name="object 15" descr=""/>
            <p:cNvSpPr/>
            <p:nvPr/>
          </p:nvSpPr>
          <p:spPr>
            <a:xfrm>
              <a:off x="11108436" y="3448811"/>
              <a:ext cx="1066800" cy="1066800"/>
            </a:xfrm>
            <a:custGeom>
              <a:avLst/>
              <a:gdLst/>
              <a:ahLst/>
              <a:cxnLst/>
              <a:rect l="l" t="t" r="r" b="b"/>
              <a:pathLst>
                <a:path w="1066800" h="1066800">
                  <a:moveTo>
                    <a:pt x="533400" y="0"/>
                  </a:moveTo>
                  <a:lnTo>
                    <a:pt x="484842" y="2179"/>
                  </a:lnTo>
                  <a:lnTo>
                    <a:pt x="437507" y="8592"/>
                  </a:lnTo>
                  <a:lnTo>
                    <a:pt x="391583" y="19050"/>
                  </a:lnTo>
                  <a:lnTo>
                    <a:pt x="347258" y="33364"/>
                  </a:lnTo>
                  <a:lnTo>
                    <a:pt x="304721" y="51348"/>
                  </a:lnTo>
                  <a:lnTo>
                    <a:pt x="264160" y="72813"/>
                  </a:lnTo>
                  <a:lnTo>
                    <a:pt x="225762" y="97570"/>
                  </a:lnTo>
                  <a:lnTo>
                    <a:pt x="189716" y="125432"/>
                  </a:lnTo>
                  <a:lnTo>
                    <a:pt x="156210" y="156210"/>
                  </a:lnTo>
                  <a:lnTo>
                    <a:pt x="125432" y="189716"/>
                  </a:lnTo>
                  <a:lnTo>
                    <a:pt x="97570" y="225762"/>
                  </a:lnTo>
                  <a:lnTo>
                    <a:pt x="72813" y="264159"/>
                  </a:lnTo>
                  <a:lnTo>
                    <a:pt x="51348" y="304721"/>
                  </a:lnTo>
                  <a:lnTo>
                    <a:pt x="33364" y="347258"/>
                  </a:lnTo>
                  <a:lnTo>
                    <a:pt x="19050" y="391583"/>
                  </a:lnTo>
                  <a:lnTo>
                    <a:pt x="8592" y="437507"/>
                  </a:lnTo>
                  <a:lnTo>
                    <a:pt x="2179" y="484842"/>
                  </a:lnTo>
                  <a:lnTo>
                    <a:pt x="0" y="533400"/>
                  </a:lnTo>
                  <a:lnTo>
                    <a:pt x="2179" y="581957"/>
                  </a:lnTo>
                  <a:lnTo>
                    <a:pt x="8592" y="629292"/>
                  </a:lnTo>
                  <a:lnTo>
                    <a:pt x="19049" y="675216"/>
                  </a:lnTo>
                  <a:lnTo>
                    <a:pt x="33364" y="719541"/>
                  </a:lnTo>
                  <a:lnTo>
                    <a:pt x="51348" y="762078"/>
                  </a:lnTo>
                  <a:lnTo>
                    <a:pt x="72813" y="802640"/>
                  </a:lnTo>
                  <a:lnTo>
                    <a:pt x="97570" y="841037"/>
                  </a:lnTo>
                  <a:lnTo>
                    <a:pt x="125432" y="877083"/>
                  </a:lnTo>
                  <a:lnTo>
                    <a:pt x="156210" y="910590"/>
                  </a:lnTo>
                  <a:lnTo>
                    <a:pt x="189716" y="941367"/>
                  </a:lnTo>
                  <a:lnTo>
                    <a:pt x="225762" y="969229"/>
                  </a:lnTo>
                  <a:lnTo>
                    <a:pt x="264160" y="993986"/>
                  </a:lnTo>
                  <a:lnTo>
                    <a:pt x="304721" y="1015451"/>
                  </a:lnTo>
                  <a:lnTo>
                    <a:pt x="347258" y="1033435"/>
                  </a:lnTo>
                  <a:lnTo>
                    <a:pt x="391583" y="1047750"/>
                  </a:lnTo>
                  <a:lnTo>
                    <a:pt x="437507" y="1058207"/>
                  </a:lnTo>
                  <a:lnTo>
                    <a:pt x="484842" y="1064620"/>
                  </a:lnTo>
                  <a:lnTo>
                    <a:pt x="533400" y="1066800"/>
                  </a:lnTo>
                  <a:lnTo>
                    <a:pt x="581957" y="1064620"/>
                  </a:lnTo>
                  <a:lnTo>
                    <a:pt x="629292" y="1058207"/>
                  </a:lnTo>
                  <a:lnTo>
                    <a:pt x="675216" y="1047749"/>
                  </a:lnTo>
                  <a:lnTo>
                    <a:pt x="719541" y="1033435"/>
                  </a:lnTo>
                  <a:lnTo>
                    <a:pt x="762078" y="1015451"/>
                  </a:lnTo>
                  <a:lnTo>
                    <a:pt x="802639" y="993986"/>
                  </a:lnTo>
                  <a:lnTo>
                    <a:pt x="841037" y="969229"/>
                  </a:lnTo>
                  <a:lnTo>
                    <a:pt x="877083" y="941367"/>
                  </a:lnTo>
                  <a:lnTo>
                    <a:pt x="910589" y="910589"/>
                  </a:lnTo>
                  <a:lnTo>
                    <a:pt x="941367" y="877083"/>
                  </a:lnTo>
                  <a:lnTo>
                    <a:pt x="969229" y="841037"/>
                  </a:lnTo>
                  <a:lnTo>
                    <a:pt x="993986" y="802640"/>
                  </a:lnTo>
                  <a:lnTo>
                    <a:pt x="1015451" y="762078"/>
                  </a:lnTo>
                  <a:lnTo>
                    <a:pt x="1033435" y="719541"/>
                  </a:lnTo>
                  <a:lnTo>
                    <a:pt x="1047750" y="675216"/>
                  </a:lnTo>
                  <a:lnTo>
                    <a:pt x="1058207" y="629292"/>
                  </a:lnTo>
                  <a:lnTo>
                    <a:pt x="1064620" y="581957"/>
                  </a:lnTo>
                  <a:lnTo>
                    <a:pt x="1066800" y="533400"/>
                  </a:lnTo>
                  <a:lnTo>
                    <a:pt x="1064620" y="484842"/>
                  </a:lnTo>
                  <a:lnTo>
                    <a:pt x="1058207" y="437507"/>
                  </a:lnTo>
                  <a:lnTo>
                    <a:pt x="1047750" y="391583"/>
                  </a:lnTo>
                  <a:lnTo>
                    <a:pt x="1033435" y="347258"/>
                  </a:lnTo>
                  <a:lnTo>
                    <a:pt x="1015451" y="304721"/>
                  </a:lnTo>
                  <a:lnTo>
                    <a:pt x="993986" y="264159"/>
                  </a:lnTo>
                  <a:lnTo>
                    <a:pt x="969229" y="225762"/>
                  </a:lnTo>
                  <a:lnTo>
                    <a:pt x="941367" y="189716"/>
                  </a:lnTo>
                  <a:lnTo>
                    <a:pt x="910589" y="156209"/>
                  </a:lnTo>
                  <a:lnTo>
                    <a:pt x="877083" y="125432"/>
                  </a:lnTo>
                  <a:lnTo>
                    <a:pt x="841037" y="97570"/>
                  </a:lnTo>
                  <a:lnTo>
                    <a:pt x="802639" y="72813"/>
                  </a:lnTo>
                  <a:lnTo>
                    <a:pt x="762078" y="51348"/>
                  </a:lnTo>
                  <a:lnTo>
                    <a:pt x="719541" y="33364"/>
                  </a:lnTo>
                  <a:lnTo>
                    <a:pt x="675216" y="19050"/>
                  </a:lnTo>
                  <a:lnTo>
                    <a:pt x="629292" y="8592"/>
                  </a:lnTo>
                  <a:lnTo>
                    <a:pt x="581957" y="2179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1108436" y="3448811"/>
              <a:ext cx="1066800" cy="1066800"/>
            </a:xfrm>
            <a:custGeom>
              <a:avLst/>
              <a:gdLst/>
              <a:ahLst/>
              <a:cxnLst/>
              <a:rect l="l" t="t" r="r" b="b"/>
              <a:pathLst>
                <a:path w="1066800" h="1066800">
                  <a:moveTo>
                    <a:pt x="0" y="533400"/>
                  </a:moveTo>
                  <a:lnTo>
                    <a:pt x="2179" y="484842"/>
                  </a:lnTo>
                  <a:lnTo>
                    <a:pt x="8592" y="437507"/>
                  </a:lnTo>
                  <a:lnTo>
                    <a:pt x="19050" y="391583"/>
                  </a:lnTo>
                  <a:lnTo>
                    <a:pt x="33364" y="347258"/>
                  </a:lnTo>
                  <a:lnTo>
                    <a:pt x="51348" y="304721"/>
                  </a:lnTo>
                  <a:lnTo>
                    <a:pt x="72813" y="264159"/>
                  </a:lnTo>
                  <a:lnTo>
                    <a:pt x="97570" y="225762"/>
                  </a:lnTo>
                  <a:lnTo>
                    <a:pt x="125432" y="189716"/>
                  </a:lnTo>
                  <a:lnTo>
                    <a:pt x="156210" y="156210"/>
                  </a:lnTo>
                  <a:lnTo>
                    <a:pt x="189716" y="125432"/>
                  </a:lnTo>
                  <a:lnTo>
                    <a:pt x="225762" y="97570"/>
                  </a:lnTo>
                  <a:lnTo>
                    <a:pt x="264160" y="72813"/>
                  </a:lnTo>
                  <a:lnTo>
                    <a:pt x="304721" y="51348"/>
                  </a:lnTo>
                  <a:lnTo>
                    <a:pt x="347258" y="33364"/>
                  </a:lnTo>
                  <a:lnTo>
                    <a:pt x="391583" y="19050"/>
                  </a:lnTo>
                  <a:lnTo>
                    <a:pt x="437507" y="8592"/>
                  </a:lnTo>
                  <a:lnTo>
                    <a:pt x="484842" y="2179"/>
                  </a:lnTo>
                  <a:lnTo>
                    <a:pt x="533400" y="0"/>
                  </a:lnTo>
                  <a:lnTo>
                    <a:pt x="581957" y="2179"/>
                  </a:lnTo>
                  <a:lnTo>
                    <a:pt x="629292" y="8592"/>
                  </a:lnTo>
                  <a:lnTo>
                    <a:pt x="675216" y="19050"/>
                  </a:lnTo>
                  <a:lnTo>
                    <a:pt x="719541" y="33364"/>
                  </a:lnTo>
                  <a:lnTo>
                    <a:pt x="762078" y="51348"/>
                  </a:lnTo>
                  <a:lnTo>
                    <a:pt x="802639" y="72813"/>
                  </a:lnTo>
                  <a:lnTo>
                    <a:pt x="841037" y="97570"/>
                  </a:lnTo>
                  <a:lnTo>
                    <a:pt x="877083" y="125432"/>
                  </a:lnTo>
                  <a:lnTo>
                    <a:pt x="910589" y="156209"/>
                  </a:lnTo>
                  <a:lnTo>
                    <a:pt x="941367" y="189716"/>
                  </a:lnTo>
                  <a:lnTo>
                    <a:pt x="969229" y="225762"/>
                  </a:lnTo>
                  <a:lnTo>
                    <a:pt x="993986" y="264159"/>
                  </a:lnTo>
                  <a:lnTo>
                    <a:pt x="1015451" y="304721"/>
                  </a:lnTo>
                  <a:lnTo>
                    <a:pt x="1033435" y="347258"/>
                  </a:lnTo>
                  <a:lnTo>
                    <a:pt x="1047750" y="391583"/>
                  </a:lnTo>
                  <a:lnTo>
                    <a:pt x="1058207" y="437507"/>
                  </a:lnTo>
                  <a:lnTo>
                    <a:pt x="1064620" y="484842"/>
                  </a:lnTo>
                  <a:lnTo>
                    <a:pt x="1066800" y="533400"/>
                  </a:lnTo>
                  <a:lnTo>
                    <a:pt x="1064620" y="581957"/>
                  </a:lnTo>
                  <a:lnTo>
                    <a:pt x="1058207" y="629292"/>
                  </a:lnTo>
                  <a:lnTo>
                    <a:pt x="1047750" y="675216"/>
                  </a:lnTo>
                  <a:lnTo>
                    <a:pt x="1033435" y="719541"/>
                  </a:lnTo>
                  <a:lnTo>
                    <a:pt x="1015451" y="762078"/>
                  </a:lnTo>
                  <a:lnTo>
                    <a:pt x="993986" y="802640"/>
                  </a:lnTo>
                  <a:lnTo>
                    <a:pt x="969229" y="841037"/>
                  </a:lnTo>
                  <a:lnTo>
                    <a:pt x="941367" y="877083"/>
                  </a:lnTo>
                  <a:lnTo>
                    <a:pt x="910589" y="910589"/>
                  </a:lnTo>
                  <a:lnTo>
                    <a:pt x="877083" y="941367"/>
                  </a:lnTo>
                  <a:lnTo>
                    <a:pt x="841037" y="969229"/>
                  </a:lnTo>
                  <a:lnTo>
                    <a:pt x="802639" y="993986"/>
                  </a:lnTo>
                  <a:lnTo>
                    <a:pt x="762078" y="1015451"/>
                  </a:lnTo>
                  <a:lnTo>
                    <a:pt x="719541" y="1033435"/>
                  </a:lnTo>
                  <a:lnTo>
                    <a:pt x="675216" y="1047749"/>
                  </a:lnTo>
                  <a:lnTo>
                    <a:pt x="629292" y="1058207"/>
                  </a:lnTo>
                  <a:lnTo>
                    <a:pt x="581957" y="1064620"/>
                  </a:lnTo>
                  <a:lnTo>
                    <a:pt x="533400" y="1066800"/>
                  </a:lnTo>
                  <a:lnTo>
                    <a:pt x="484842" y="1064620"/>
                  </a:lnTo>
                  <a:lnTo>
                    <a:pt x="437507" y="1058207"/>
                  </a:lnTo>
                  <a:lnTo>
                    <a:pt x="391583" y="1047750"/>
                  </a:lnTo>
                  <a:lnTo>
                    <a:pt x="347258" y="1033435"/>
                  </a:lnTo>
                  <a:lnTo>
                    <a:pt x="304721" y="1015451"/>
                  </a:lnTo>
                  <a:lnTo>
                    <a:pt x="264160" y="993986"/>
                  </a:lnTo>
                  <a:lnTo>
                    <a:pt x="225762" y="969229"/>
                  </a:lnTo>
                  <a:lnTo>
                    <a:pt x="189716" y="941367"/>
                  </a:lnTo>
                  <a:lnTo>
                    <a:pt x="156210" y="910590"/>
                  </a:lnTo>
                  <a:lnTo>
                    <a:pt x="125432" y="877083"/>
                  </a:lnTo>
                  <a:lnTo>
                    <a:pt x="97570" y="841037"/>
                  </a:lnTo>
                  <a:lnTo>
                    <a:pt x="72813" y="802640"/>
                  </a:lnTo>
                  <a:lnTo>
                    <a:pt x="51348" y="762078"/>
                  </a:lnTo>
                  <a:lnTo>
                    <a:pt x="33364" y="719541"/>
                  </a:lnTo>
                  <a:lnTo>
                    <a:pt x="19049" y="675216"/>
                  </a:lnTo>
                  <a:lnTo>
                    <a:pt x="8592" y="629292"/>
                  </a:lnTo>
                  <a:lnTo>
                    <a:pt x="2179" y="581957"/>
                  </a:lnTo>
                  <a:lnTo>
                    <a:pt x="0" y="533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17808" y="3774947"/>
              <a:ext cx="446532" cy="446531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11417808" y="3774947"/>
              <a:ext cx="447040" cy="447040"/>
            </a:xfrm>
            <a:custGeom>
              <a:avLst/>
              <a:gdLst/>
              <a:ahLst/>
              <a:cxnLst/>
              <a:rect l="l" t="t" r="r" b="b"/>
              <a:pathLst>
                <a:path w="447040" h="447039">
                  <a:moveTo>
                    <a:pt x="0" y="223265"/>
                  </a:moveTo>
                  <a:lnTo>
                    <a:pt x="4535" y="178267"/>
                  </a:lnTo>
                  <a:lnTo>
                    <a:pt x="17543" y="136356"/>
                  </a:lnTo>
                  <a:lnTo>
                    <a:pt x="38127" y="98431"/>
                  </a:lnTo>
                  <a:lnTo>
                    <a:pt x="65389" y="65389"/>
                  </a:lnTo>
                  <a:lnTo>
                    <a:pt x="98431" y="38127"/>
                  </a:lnTo>
                  <a:lnTo>
                    <a:pt x="136356" y="17543"/>
                  </a:lnTo>
                  <a:lnTo>
                    <a:pt x="178267" y="4535"/>
                  </a:lnTo>
                  <a:lnTo>
                    <a:pt x="223266" y="0"/>
                  </a:lnTo>
                  <a:lnTo>
                    <a:pt x="268264" y="4535"/>
                  </a:lnTo>
                  <a:lnTo>
                    <a:pt x="310175" y="17543"/>
                  </a:lnTo>
                  <a:lnTo>
                    <a:pt x="348100" y="38127"/>
                  </a:lnTo>
                  <a:lnTo>
                    <a:pt x="381142" y="65389"/>
                  </a:lnTo>
                  <a:lnTo>
                    <a:pt x="408404" y="98431"/>
                  </a:lnTo>
                  <a:lnTo>
                    <a:pt x="428988" y="136356"/>
                  </a:lnTo>
                  <a:lnTo>
                    <a:pt x="441996" y="178267"/>
                  </a:lnTo>
                  <a:lnTo>
                    <a:pt x="446532" y="223265"/>
                  </a:lnTo>
                  <a:lnTo>
                    <a:pt x="441996" y="268264"/>
                  </a:lnTo>
                  <a:lnTo>
                    <a:pt x="428988" y="310175"/>
                  </a:lnTo>
                  <a:lnTo>
                    <a:pt x="408404" y="348100"/>
                  </a:lnTo>
                  <a:lnTo>
                    <a:pt x="381142" y="381142"/>
                  </a:lnTo>
                  <a:lnTo>
                    <a:pt x="348100" y="408404"/>
                  </a:lnTo>
                  <a:lnTo>
                    <a:pt x="310175" y="428988"/>
                  </a:lnTo>
                  <a:lnTo>
                    <a:pt x="268264" y="441996"/>
                  </a:lnTo>
                  <a:lnTo>
                    <a:pt x="223266" y="446531"/>
                  </a:lnTo>
                  <a:lnTo>
                    <a:pt x="178267" y="441996"/>
                  </a:lnTo>
                  <a:lnTo>
                    <a:pt x="136356" y="428988"/>
                  </a:lnTo>
                  <a:lnTo>
                    <a:pt x="98431" y="408404"/>
                  </a:lnTo>
                  <a:lnTo>
                    <a:pt x="65389" y="381142"/>
                  </a:lnTo>
                  <a:lnTo>
                    <a:pt x="38127" y="348100"/>
                  </a:lnTo>
                  <a:lnTo>
                    <a:pt x="17543" y="310175"/>
                  </a:lnTo>
                  <a:lnTo>
                    <a:pt x="4535" y="268264"/>
                  </a:lnTo>
                  <a:lnTo>
                    <a:pt x="0" y="22326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1010900" y="2590800"/>
              <a:ext cx="1066800" cy="988694"/>
            </a:xfrm>
            <a:custGeom>
              <a:avLst/>
              <a:gdLst/>
              <a:ahLst/>
              <a:cxnLst/>
              <a:rect l="l" t="t" r="r" b="b"/>
              <a:pathLst>
                <a:path w="1066800" h="988695">
                  <a:moveTo>
                    <a:pt x="444500" y="777239"/>
                  </a:moveTo>
                  <a:lnTo>
                    <a:pt x="177800" y="777239"/>
                  </a:lnTo>
                  <a:lnTo>
                    <a:pt x="215392" y="988440"/>
                  </a:lnTo>
                  <a:lnTo>
                    <a:pt x="444500" y="777239"/>
                  </a:lnTo>
                  <a:close/>
                </a:path>
                <a:path w="1066800" h="988695">
                  <a:moveTo>
                    <a:pt x="937259" y="0"/>
                  </a:moveTo>
                  <a:lnTo>
                    <a:pt x="129540" y="0"/>
                  </a:lnTo>
                  <a:lnTo>
                    <a:pt x="79134" y="10185"/>
                  </a:lnTo>
                  <a:lnTo>
                    <a:pt x="37957" y="37957"/>
                  </a:lnTo>
                  <a:lnTo>
                    <a:pt x="10185" y="79134"/>
                  </a:lnTo>
                  <a:lnTo>
                    <a:pt x="0" y="129539"/>
                  </a:lnTo>
                  <a:lnTo>
                    <a:pt x="0" y="647700"/>
                  </a:lnTo>
                  <a:lnTo>
                    <a:pt x="10185" y="698105"/>
                  </a:lnTo>
                  <a:lnTo>
                    <a:pt x="37957" y="739282"/>
                  </a:lnTo>
                  <a:lnTo>
                    <a:pt x="79134" y="767054"/>
                  </a:lnTo>
                  <a:lnTo>
                    <a:pt x="129540" y="777239"/>
                  </a:lnTo>
                  <a:lnTo>
                    <a:pt x="937259" y="777239"/>
                  </a:lnTo>
                  <a:lnTo>
                    <a:pt x="987665" y="767054"/>
                  </a:lnTo>
                  <a:lnTo>
                    <a:pt x="1028842" y="739282"/>
                  </a:lnTo>
                  <a:lnTo>
                    <a:pt x="1056614" y="698105"/>
                  </a:lnTo>
                  <a:lnTo>
                    <a:pt x="1066800" y="647700"/>
                  </a:lnTo>
                  <a:lnTo>
                    <a:pt x="1066800" y="129539"/>
                  </a:lnTo>
                  <a:lnTo>
                    <a:pt x="1056614" y="79134"/>
                  </a:lnTo>
                  <a:lnTo>
                    <a:pt x="1028842" y="37957"/>
                  </a:lnTo>
                  <a:lnTo>
                    <a:pt x="987665" y="10185"/>
                  </a:lnTo>
                  <a:lnTo>
                    <a:pt x="937259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1010900" y="2590800"/>
              <a:ext cx="1066800" cy="988694"/>
            </a:xfrm>
            <a:custGeom>
              <a:avLst/>
              <a:gdLst/>
              <a:ahLst/>
              <a:cxnLst/>
              <a:rect l="l" t="t" r="r" b="b"/>
              <a:pathLst>
                <a:path w="1066800" h="988695">
                  <a:moveTo>
                    <a:pt x="0" y="129539"/>
                  </a:moveTo>
                  <a:lnTo>
                    <a:pt x="10185" y="79134"/>
                  </a:lnTo>
                  <a:lnTo>
                    <a:pt x="37957" y="37957"/>
                  </a:lnTo>
                  <a:lnTo>
                    <a:pt x="79134" y="10185"/>
                  </a:lnTo>
                  <a:lnTo>
                    <a:pt x="129540" y="0"/>
                  </a:lnTo>
                  <a:lnTo>
                    <a:pt x="177800" y="0"/>
                  </a:lnTo>
                  <a:lnTo>
                    <a:pt x="444500" y="0"/>
                  </a:lnTo>
                  <a:lnTo>
                    <a:pt x="937259" y="0"/>
                  </a:lnTo>
                  <a:lnTo>
                    <a:pt x="987665" y="10185"/>
                  </a:lnTo>
                  <a:lnTo>
                    <a:pt x="1028842" y="37957"/>
                  </a:lnTo>
                  <a:lnTo>
                    <a:pt x="1056614" y="79134"/>
                  </a:lnTo>
                  <a:lnTo>
                    <a:pt x="1066800" y="129539"/>
                  </a:lnTo>
                  <a:lnTo>
                    <a:pt x="1066800" y="453389"/>
                  </a:lnTo>
                  <a:lnTo>
                    <a:pt x="1066800" y="647700"/>
                  </a:lnTo>
                  <a:lnTo>
                    <a:pt x="1056614" y="698105"/>
                  </a:lnTo>
                  <a:lnTo>
                    <a:pt x="1028842" y="739282"/>
                  </a:lnTo>
                  <a:lnTo>
                    <a:pt x="987665" y="767054"/>
                  </a:lnTo>
                  <a:lnTo>
                    <a:pt x="937259" y="777239"/>
                  </a:lnTo>
                  <a:lnTo>
                    <a:pt x="444500" y="777239"/>
                  </a:lnTo>
                  <a:lnTo>
                    <a:pt x="215392" y="988440"/>
                  </a:lnTo>
                  <a:lnTo>
                    <a:pt x="177800" y="777239"/>
                  </a:lnTo>
                  <a:lnTo>
                    <a:pt x="129540" y="777239"/>
                  </a:lnTo>
                  <a:lnTo>
                    <a:pt x="79134" y="767054"/>
                  </a:lnTo>
                  <a:lnTo>
                    <a:pt x="37957" y="739282"/>
                  </a:lnTo>
                  <a:lnTo>
                    <a:pt x="10185" y="698105"/>
                  </a:lnTo>
                  <a:lnTo>
                    <a:pt x="0" y="647700"/>
                  </a:lnTo>
                  <a:lnTo>
                    <a:pt x="0" y="453389"/>
                  </a:lnTo>
                  <a:lnTo>
                    <a:pt x="0" y="12953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46536" y="4433570"/>
              <a:ext cx="1045464" cy="941578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11146536" y="4433570"/>
              <a:ext cx="1045844" cy="941705"/>
            </a:xfrm>
            <a:custGeom>
              <a:avLst/>
              <a:gdLst/>
              <a:ahLst/>
              <a:cxnLst/>
              <a:rect l="l" t="t" r="r" b="b"/>
              <a:pathLst>
                <a:path w="1045845" h="941704">
                  <a:moveTo>
                    <a:pt x="1045464" y="816355"/>
                  </a:moveTo>
                  <a:lnTo>
                    <a:pt x="1035631" y="865122"/>
                  </a:lnTo>
                  <a:lnTo>
                    <a:pt x="1008808" y="904922"/>
                  </a:lnTo>
                  <a:lnTo>
                    <a:pt x="969008" y="931745"/>
                  </a:lnTo>
                  <a:lnTo>
                    <a:pt x="920242" y="941577"/>
                  </a:lnTo>
                  <a:lnTo>
                    <a:pt x="871220" y="941577"/>
                  </a:lnTo>
                  <a:lnTo>
                    <a:pt x="609854" y="941577"/>
                  </a:lnTo>
                  <a:lnTo>
                    <a:pt x="125222" y="941577"/>
                  </a:lnTo>
                  <a:lnTo>
                    <a:pt x="76455" y="931745"/>
                  </a:lnTo>
                  <a:lnTo>
                    <a:pt x="36655" y="904922"/>
                  </a:lnTo>
                  <a:lnTo>
                    <a:pt x="9832" y="865122"/>
                  </a:lnTo>
                  <a:lnTo>
                    <a:pt x="0" y="816355"/>
                  </a:lnTo>
                  <a:lnTo>
                    <a:pt x="0" y="503300"/>
                  </a:lnTo>
                  <a:lnTo>
                    <a:pt x="0" y="315467"/>
                  </a:lnTo>
                  <a:lnTo>
                    <a:pt x="9832" y="266701"/>
                  </a:lnTo>
                  <a:lnTo>
                    <a:pt x="36655" y="226901"/>
                  </a:lnTo>
                  <a:lnTo>
                    <a:pt x="76455" y="200078"/>
                  </a:lnTo>
                  <a:lnTo>
                    <a:pt x="125222" y="190245"/>
                  </a:lnTo>
                  <a:lnTo>
                    <a:pt x="609854" y="190245"/>
                  </a:lnTo>
                  <a:lnTo>
                    <a:pt x="847979" y="0"/>
                  </a:lnTo>
                  <a:lnTo>
                    <a:pt x="871220" y="190245"/>
                  </a:lnTo>
                  <a:lnTo>
                    <a:pt x="920242" y="190245"/>
                  </a:lnTo>
                  <a:lnTo>
                    <a:pt x="969008" y="200078"/>
                  </a:lnTo>
                  <a:lnTo>
                    <a:pt x="1008808" y="226901"/>
                  </a:lnTo>
                  <a:lnTo>
                    <a:pt x="1035631" y="266701"/>
                  </a:lnTo>
                  <a:lnTo>
                    <a:pt x="1045464" y="315467"/>
                  </a:lnTo>
                  <a:lnTo>
                    <a:pt x="1045464" y="503300"/>
                  </a:lnTo>
                  <a:lnTo>
                    <a:pt x="1045464" y="81635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11264645" y="4660772"/>
            <a:ext cx="831850" cy="697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100" spc="-20" b="1">
                <a:solidFill>
                  <a:srgbClr val="001F5F"/>
                </a:solidFill>
                <a:latin typeface="Calibri"/>
                <a:cs typeface="Calibri"/>
              </a:rPr>
              <a:t>$119</a:t>
            </a:r>
            <a:endParaRPr sz="1100">
              <a:latin typeface="Calibri"/>
              <a:cs typeface="Calibri"/>
            </a:endParaRPr>
          </a:p>
          <a:p>
            <a:pPr algn="ctr" marL="12065" marR="5080">
              <a:lnSpc>
                <a:spcPct val="100000"/>
              </a:lnSpc>
            </a:pP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Actual</a:t>
            </a:r>
            <a:r>
              <a:rPr dirty="0" sz="1100" spc="-3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Cost</a:t>
            </a:r>
            <a:r>
              <a:rPr dirty="0" sz="1100" spc="-3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spc="-25" b="1">
                <a:solidFill>
                  <a:srgbClr val="001F5F"/>
                </a:solidFill>
                <a:latin typeface="Calibri"/>
                <a:cs typeface="Calibri"/>
              </a:rPr>
              <a:t>of </a:t>
            </a:r>
            <a:r>
              <a:rPr dirty="0" sz="1100" spc="-10" b="1">
                <a:solidFill>
                  <a:srgbClr val="001F5F"/>
                </a:solidFill>
                <a:latin typeface="Calibri"/>
                <a:cs typeface="Calibri"/>
              </a:rPr>
              <a:t>Amazon</a:t>
            </a:r>
            <a:r>
              <a:rPr dirty="0" sz="1100" spc="50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001F5F"/>
                </a:solidFill>
                <a:latin typeface="Calibri"/>
                <a:cs typeface="Calibri"/>
              </a:rPr>
              <a:t>Prime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1331956" y="2661285"/>
            <a:ext cx="439420" cy="666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0005">
              <a:lnSpc>
                <a:spcPct val="100000"/>
              </a:lnSpc>
              <a:spcBef>
                <a:spcPts val="105"/>
              </a:spcBef>
            </a:pPr>
            <a:r>
              <a:rPr dirty="0" sz="1400" spc="-20" b="1">
                <a:solidFill>
                  <a:srgbClr val="001F5F"/>
                </a:solidFill>
                <a:latin typeface="Calibri"/>
                <a:cs typeface="Calibri"/>
              </a:rPr>
              <a:t>$784</a:t>
            </a:r>
            <a:endParaRPr sz="1400">
              <a:latin typeface="Calibri"/>
              <a:cs typeface="Calibri"/>
            </a:endParaRPr>
          </a:p>
          <a:p>
            <a:pPr marL="12700" marR="5080" indent="25400">
              <a:lnSpc>
                <a:spcPct val="100000"/>
              </a:lnSpc>
            </a:pPr>
            <a:r>
              <a:rPr dirty="0" sz="1400" spc="-10" b="1">
                <a:solidFill>
                  <a:srgbClr val="001F5F"/>
                </a:solidFill>
                <a:latin typeface="Calibri"/>
                <a:cs typeface="Calibri"/>
              </a:rPr>
              <a:t>Total </a:t>
            </a:r>
            <a:r>
              <a:rPr dirty="0" sz="1400" spc="-25" b="1">
                <a:solidFill>
                  <a:srgbClr val="001F5F"/>
                </a:solidFill>
                <a:latin typeface="Calibri"/>
                <a:cs typeface="Calibri"/>
              </a:rPr>
              <a:t>Value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1513311" y="3893311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001F5F"/>
                </a:solidFill>
                <a:latin typeface="Calibri"/>
                <a:cs typeface="Calibri"/>
              </a:rPr>
              <a:t>$119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1470005" y="3509898"/>
            <a:ext cx="31242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20" b="1">
                <a:solidFill>
                  <a:srgbClr val="001F5F"/>
                </a:solidFill>
                <a:latin typeface="Calibri"/>
                <a:cs typeface="Calibri"/>
              </a:rPr>
              <a:t>$784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72973" y="936497"/>
            <a:ext cx="5791200" cy="375285"/>
          </a:xfrm>
          <a:prstGeom prst="rect">
            <a:avLst/>
          </a:prstGeom>
          <a:ln w="19050">
            <a:solidFill>
              <a:srgbClr val="C00000"/>
            </a:solidFill>
          </a:ln>
        </p:spPr>
        <p:txBody>
          <a:bodyPr wrap="square" lIns="0" tIns="34925" rIns="0" bIns="0" rtlCol="0" vert="horz">
            <a:spAutoFit/>
          </a:bodyPr>
          <a:lstStyle/>
          <a:p>
            <a:pPr marL="407034">
              <a:lnSpc>
                <a:spcPct val="100000"/>
              </a:lnSpc>
              <a:spcBef>
                <a:spcPts val="275"/>
              </a:spcBef>
            </a:pP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Prime</a:t>
            </a:r>
            <a:r>
              <a:rPr dirty="0" sz="18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Video</a:t>
            </a:r>
            <a:r>
              <a:rPr dirty="0" sz="18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+</a:t>
            </a:r>
            <a:r>
              <a:rPr dirty="0" sz="18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Twitch</a:t>
            </a:r>
            <a:r>
              <a:rPr dirty="0" sz="18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=</a:t>
            </a:r>
            <a:r>
              <a:rPr dirty="0" sz="18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001F5F"/>
                </a:solidFill>
                <a:latin typeface="Calibri"/>
                <a:cs typeface="Calibri"/>
              </a:rPr>
              <a:t>Amazon’s</a:t>
            </a:r>
            <a:r>
              <a:rPr dirty="0" sz="18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Video</a:t>
            </a:r>
            <a:r>
              <a:rPr dirty="0" sz="18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OTT</a:t>
            </a:r>
            <a:r>
              <a:rPr dirty="0" sz="18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Presence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70179" y="1355852"/>
            <a:ext cx="571373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Amazon’s</a:t>
            </a:r>
            <a:r>
              <a:rPr dirty="0" u="sng" sz="1600" spc="33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Presence</a:t>
            </a:r>
            <a:r>
              <a:rPr dirty="0" u="sng" sz="1600" spc="34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in</a:t>
            </a:r>
            <a:r>
              <a:rPr dirty="0" u="sng" sz="1600" spc="34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the</a:t>
            </a:r>
            <a:r>
              <a:rPr dirty="0" u="sng" sz="1600" spc="34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Video</a:t>
            </a:r>
            <a:r>
              <a:rPr dirty="0" u="sng" sz="1600" spc="34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OTT</a:t>
            </a:r>
            <a:r>
              <a:rPr dirty="0" u="sng" sz="1600" spc="34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Domain</a:t>
            </a:r>
            <a:r>
              <a:rPr dirty="0" u="sng" sz="1600" spc="33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is</a:t>
            </a:r>
            <a:r>
              <a:rPr dirty="0" u="sng" sz="1600" spc="34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marked</a:t>
            </a:r>
            <a:r>
              <a:rPr dirty="0" u="sng" sz="1600" spc="34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through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Prime</a:t>
            </a:r>
            <a:r>
              <a:rPr dirty="0" u="sng" sz="1600" spc="-3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Video…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9" name="object 29" descr=""/>
          <p:cNvSpPr/>
          <p:nvPr/>
        </p:nvSpPr>
        <p:spPr>
          <a:xfrm>
            <a:off x="534923" y="5044440"/>
            <a:ext cx="5631180" cy="0"/>
          </a:xfrm>
          <a:custGeom>
            <a:avLst/>
            <a:gdLst/>
            <a:ahLst/>
            <a:cxnLst/>
            <a:rect l="l" t="t" r="r" b="b"/>
            <a:pathLst>
              <a:path w="5631180" h="0">
                <a:moveTo>
                  <a:pt x="0" y="0"/>
                </a:moveTo>
                <a:lnTo>
                  <a:pt x="5631180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 txBox="1"/>
          <p:nvPr/>
        </p:nvSpPr>
        <p:spPr>
          <a:xfrm>
            <a:off x="798576" y="4585715"/>
            <a:ext cx="277495" cy="459105"/>
          </a:xfrm>
          <a:prstGeom prst="rect">
            <a:avLst/>
          </a:prstGeom>
          <a:solidFill>
            <a:srgbClr val="00AFEF"/>
          </a:solidFill>
        </p:spPr>
        <p:txBody>
          <a:bodyPr wrap="square" lIns="0" tIns="142240" rIns="0" bIns="0" rtlCol="0" vert="horz">
            <a:spAutoFit/>
          </a:bodyPr>
          <a:lstStyle/>
          <a:p>
            <a:pPr marL="69215">
              <a:lnSpc>
                <a:spcPct val="100000"/>
              </a:lnSpc>
              <a:spcBef>
                <a:spcPts val="1120"/>
              </a:spcBef>
            </a:pPr>
            <a:r>
              <a:rPr dirty="0" sz="1050" spc="-25" b="1">
                <a:solidFill>
                  <a:srgbClr val="FFFFFF"/>
                </a:solidFill>
                <a:latin typeface="Calibri"/>
                <a:cs typeface="Calibri"/>
              </a:rPr>
              <a:t>25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603247" y="4309871"/>
            <a:ext cx="277495" cy="734695"/>
          </a:xfrm>
          <a:prstGeom prst="rect">
            <a:avLst/>
          </a:prstGeom>
          <a:solidFill>
            <a:srgbClr val="00AFEF"/>
          </a:solidFill>
        </p:spPr>
        <p:txBody>
          <a:bodyPr wrap="square" lIns="0" tIns="12636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94"/>
              </a:spcBef>
            </a:pPr>
            <a:endParaRPr sz="1050">
              <a:latin typeface="Times New Roman"/>
              <a:cs typeface="Times New Roman"/>
            </a:endParaRPr>
          </a:p>
          <a:p>
            <a:pPr marL="69215">
              <a:lnSpc>
                <a:spcPct val="100000"/>
              </a:lnSpc>
              <a:spcBef>
                <a:spcPts val="5"/>
              </a:spcBef>
            </a:pPr>
            <a:r>
              <a:rPr dirty="0" sz="1050" spc="-25" b="1">
                <a:solidFill>
                  <a:srgbClr val="FFFFFF"/>
                </a:solidFill>
                <a:latin typeface="Calibri"/>
                <a:cs typeface="Calibri"/>
              </a:rPr>
              <a:t>40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2407920" y="4052315"/>
            <a:ext cx="277495" cy="992505"/>
          </a:xfrm>
          <a:prstGeom prst="rect">
            <a:avLst/>
          </a:prstGeom>
          <a:solidFill>
            <a:srgbClr val="00AFEF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0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05"/>
              </a:spcBef>
            </a:pPr>
            <a:endParaRPr sz="1050">
              <a:latin typeface="Times New Roman"/>
              <a:cs typeface="Times New Roman"/>
            </a:endParaRPr>
          </a:p>
          <a:p>
            <a:pPr marL="69215">
              <a:lnSpc>
                <a:spcPct val="100000"/>
              </a:lnSpc>
            </a:pPr>
            <a:r>
              <a:rPr dirty="0" sz="1050" spc="-25" b="1">
                <a:solidFill>
                  <a:srgbClr val="FFFFFF"/>
                </a:solidFill>
                <a:latin typeface="Calibri"/>
                <a:cs typeface="Calibri"/>
              </a:rPr>
              <a:t>54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3211067" y="3849623"/>
            <a:ext cx="277495" cy="1195070"/>
          </a:xfrm>
          <a:prstGeom prst="rect">
            <a:avLst/>
          </a:prstGeom>
          <a:solidFill>
            <a:srgbClr val="00AFEF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0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95"/>
              </a:spcBef>
            </a:pPr>
            <a:endParaRPr sz="1050">
              <a:latin typeface="Times New Roman"/>
              <a:cs typeface="Times New Roman"/>
            </a:endParaRPr>
          </a:p>
          <a:p>
            <a:pPr marL="69850">
              <a:lnSpc>
                <a:spcPct val="100000"/>
              </a:lnSpc>
            </a:pPr>
            <a:r>
              <a:rPr dirty="0" sz="1050" spc="-25" b="1">
                <a:solidFill>
                  <a:srgbClr val="FFFFFF"/>
                </a:solidFill>
                <a:latin typeface="Calibri"/>
                <a:cs typeface="Calibri"/>
              </a:rPr>
              <a:t>65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4015740" y="3390900"/>
            <a:ext cx="277495" cy="1653539"/>
          </a:xfrm>
          <a:prstGeom prst="rect">
            <a:avLst/>
          </a:prstGeom>
          <a:solidFill>
            <a:srgbClr val="00AFEF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0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90"/>
              </a:spcBef>
            </a:pPr>
            <a:endParaRPr sz="1050">
              <a:latin typeface="Times New Roman"/>
              <a:cs typeface="Times New Roman"/>
            </a:endParaRPr>
          </a:p>
          <a:p>
            <a:pPr marL="69850">
              <a:lnSpc>
                <a:spcPct val="100000"/>
              </a:lnSpc>
              <a:spcBef>
                <a:spcPts val="5"/>
              </a:spcBef>
            </a:pPr>
            <a:r>
              <a:rPr dirty="0" sz="1050" spc="-25" b="1">
                <a:solidFill>
                  <a:srgbClr val="FFFFFF"/>
                </a:solidFill>
                <a:latin typeface="Calibri"/>
                <a:cs typeface="Calibri"/>
              </a:rPr>
              <a:t>90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4820411" y="3208020"/>
            <a:ext cx="277495" cy="1836420"/>
          </a:xfrm>
          <a:prstGeom prst="rect">
            <a:avLst/>
          </a:prstGeom>
          <a:solidFill>
            <a:srgbClr val="00AFEF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0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endParaRPr sz="1050">
              <a:latin typeface="Times New Roman"/>
              <a:cs typeface="Times New Roman"/>
            </a:endParaRPr>
          </a:p>
          <a:p>
            <a:pPr marL="36195">
              <a:lnSpc>
                <a:spcPct val="100000"/>
              </a:lnSpc>
              <a:spcBef>
                <a:spcPts val="5"/>
              </a:spcBef>
            </a:pPr>
            <a:r>
              <a:rPr dirty="0" sz="1050" spc="-25" b="1">
                <a:solidFill>
                  <a:srgbClr val="FFFFFF"/>
                </a:solidFill>
                <a:latin typeface="Calibri"/>
                <a:cs typeface="Calibri"/>
              </a:rPr>
              <a:t>100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5625084" y="2289048"/>
            <a:ext cx="277495" cy="2755900"/>
          </a:xfrm>
          <a:prstGeom prst="rect">
            <a:avLst/>
          </a:prstGeom>
          <a:solidFill>
            <a:srgbClr val="00AFEF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0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endParaRPr sz="1050">
              <a:latin typeface="Times New Roman"/>
              <a:cs typeface="Times New Roman"/>
            </a:endParaRPr>
          </a:p>
          <a:p>
            <a:pPr marL="36195">
              <a:lnSpc>
                <a:spcPct val="100000"/>
              </a:lnSpc>
            </a:pPr>
            <a:r>
              <a:rPr dirty="0" sz="1050" spc="-25" b="1">
                <a:solidFill>
                  <a:srgbClr val="FFFFFF"/>
                </a:solidFill>
                <a:latin typeface="Calibri"/>
                <a:cs typeface="Calibri"/>
              </a:rPr>
              <a:t>150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358546" y="4950967"/>
            <a:ext cx="83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171717"/>
                </a:solidFill>
                <a:latin typeface="Calibri"/>
                <a:cs typeface="Calibri"/>
              </a:rPr>
              <a:t>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300634" y="4583429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171717"/>
                </a:solidFill>
                <a:latin typeface="Calibri"/>
                <a:cs typeface="Calibri"/>
              </a:rPr>
              <a:t>20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300634" y="4215765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171717"/>
                </a:solidFill>
                <a:latin typeface="Calibri"/>
                <a:cs typeface="Calibri"/>
              </a:rPr>
              <a:t>40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300634" y="3848480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171717"/>
                </a:solidFill>
                <a:latin typeface="Calibri"/>
                <a:cs typeface="Calibri"/>
              </a:rPr>
              <a:t>60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300634" y="3480942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171717"/>
                </a:solidFill>
                <a:latin typeface="Calibri"/>
                <a:cs typeface="Calibri"/>
              </a:rPr>
              <a:t>80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242722" y="3113278"/>
            <a:ext cx="1993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171717"/>
                </a:solidFill>
                <a:latin typeface="Calibri"/>
                <a:cs typeface="Calibri"/>
              </a:rPr>
              <a:t>100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242722" y="2745740"/>
            <a:ext cx="1993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171717"/>
                </a:solidFill>
                <a:latin typeface="Calibri"/>
                <a:cs typeface="Calibri"/>
              </a:rPr>
              <a:t>120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242722" y="2378202"/>
            <a:ext cx="1993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171717"/>
                </a:solidFill>
                <a:latin typeface="Calibri"/>
                <a:cs typeface="Calibri"/>
              </a:rPr>
              <a:t>140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242722" y="2010536"/>
            <a:ext cx="1993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171717"/>
                </a:solidFill>
                <a:latin typeface="Calibri"/>
                <a:cs typeface="Calibri"/>
              </a:rPr>
              <a:t>160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789533" y="5110352"/>
            <a:ext cx="512318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16610" algn="l"/>
                <a:tab pos="1621155" algn="l"/>
                <a:tab pos="2425700" algn="l"/>
                <a:tab pos="3230245" algn="l"/>
                <a:tab pos="4034154" algn="l"/>
                <a:tab pos="4839335" algn="l"/>
              </a:tabLst>
            </a:pPr>
            <a:r>
              <a:rPr dirty="0" sz="1050" spc="-20">
                <a:solidFill>
                  <a:srgbClr val="171717"/>
                </a:solidFill>
                <a:latin typeface="Calibri"/>
                <a:cs typeface="Calibri"/>
              </a:rPr>
              <a:t>2013</a:t>
            </a:r>
            <a:r>
              <a:rPr dirty="0" sz="1050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1050" spc="-20">
                <a:solidFill>
                  <a:srgbClr val="171717"/>
                </a:solidFill>
                <a:latin typeface="Calibri"/>
                <a:cs typeface="Calibri"/>
              </a:rPr>
              <a:t>2014</a:t>
            </a:r>
            <a:r>
              <a:rPr dirty="0" sz="1050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1050" spc="-20">
                <a:solidFill>
                  <a:srgbClr val="171717"/>
                </a:solidFill>
                <a:latin typeface="Calibri"/>
                <a:cs typeface="Calibri"/>
              </a:rPr>
              <a:t>2015</a:t>
            </a:r>
            <a:r>
              <a:rPr dirty="0" sz="1050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1050" spc="-20">
                <a:solidFill>
                  <a:srgbClr val="171717"/>
                </a:solidFill>
                <a:latin typeface="Calibri"/>
                <a:cs typeface="Calibri"/>
              </a:rPr>
              <a:t>2016</a:t>
            </a:r>
            <a:r>
              <a:rPr dirty="0" sz="1050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1050" spc="-20">
                <a:solidFill>
                  <a:srgbClr val="171717"/>
                </a:solidFill>
                <a:latin typeface="Calibri"/>
                <a:cs typeface="Calibri"/>
              </a:rPr>
              <a:t>2017</a:t>
            </a:r>
            <a:r>
              <a:rPr dirty="0" sz="1050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1050" spc="-20">
                <a:solidFill>
                  <a:srgbClr val="171717"/>
                </a:solidFill>
                <a:latin typeface="Calibri"/>
                <a:cs typeface="Calibri"/>
              </a:rPr>
              <a:t>2018</a:t>
            </a:r>
            <a:r>
              <a:rPr dirty="0" sz="1050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1050" spc="-20">
                <a:solidFill>
                  <a:srgbClr val="171717"/>
                </a:solidFill>
                <a:latin typeface="Calibri"/>
                <a:cs typeface="Calibri"/>
              </a:rPr>
              <a:t>2019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1463802" y="1803908"/>
            <a:ext cx="35521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585858"/>
                </a:solidFill>
                <a:latin typeface="Calibri"/>
                <a:cs typeface="Calibri"/>
              </a:rPr>
              <a:t>Amazon</a:t>
            </a:r>
            <a:r>
              <a:rPr dirty="0" sz="1200" spc="-30" b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585858"/>
                </a:solidFill>
                <a:latin typeface="Calibri"/>
                <a:cs typeface="Calibri"/>
              </a:rPr>
              <a:t>Prime</a:t>
            </a:r>
            <a:r>
              <a:rPr dirty="0" sz="1200" spc="-25" b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585858"/>
                </a:solidFill>
                <a:latin typeface="Calibri"/>
                <a:cs typeface="Calibri"/>
              </a:rPr>
              <a:t>Video's</a:t>
            </a:r>
            <a:r>
              <a:rPr dirty="0" sz="1200" spc="-30" b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200" spc="-10" b="1">
                <a:solidFill>
                  <a:srgbClr val="585858"/>
                </a:solidFill>
                <a:latin typeface="Calibri"/>
                <a:cs typeface="Calibri"/>
              </a:rPr>
              <a:t>subscriber</a:t>
            </a:r>
            <a:r>
              <a:rPr dirty="0" sz="1200" spc="-50" b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585858"/>
                </a:solidFill>
                <a:latin typeface="Calibri"/>
                <a:cs typeface="Calibri"/>
              </a:rPr>
              <a:t>growth</a:t>
            </a:r>
            <a:r>
              <a:rPr dirty="0" sz="1200" spc="-35" b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585858"/>
                </a:solidFill>
                <a:latin typeface="Calibri"/>
                <a:cs typeface="Calibri"/>
              </a:rPr>
              <a:t>rate</a:t>
            </a:r>
            <a:r>
              <a:rPr dirty="0" sz="1200" spc="-35" b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585858"/>
                </a:solidFill>
                <a:latin typeface="Calibri"/>
                <a:cs typeface="Calibri"/>
              </a:rPr>
              <a:t>(2013-</a:t>
            </a:r>
            <a:r>
              <a:rPr dirty="0" sz="1200" spc="-25" b="1">
                <a:solidFill>
                  <a:srgbClr val="585858"/>
                </a:solidFill>
                <a:latin typeface="Calibri"/>
                <a:cs typeface="Calibri"/>
              </a:rPr>
              <a:t>18)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8" name="object 48" descr=""/>
          <p:cNvGrpSpPr/>
          <p:nvPr/>
        </p:nvGrpSpPr>
        <p:grpSpPr>
          <a:xfrm>
            <a:off x="920369" y="3954653"/>
            <a:ext cx="757555" cy="610870"/>
            <a:chOff x="920369" y="3954653"/>
            <a:chExt cx="757555" cy="610870"/>
          </a:xfrm>
        </p:grpSpPr>
        <p:sp>
          <p:nvSpPr>
            <p:cNvPr id="49" name="object 49" descr=""/>
            <p:cNvSpPr/>
            <p:nvPr/>
          </p:nvSpPr>
          <p:spPr>
            <a:xfrm>
              <a:off x="923544" y="4079748"/>
              <a:ext cx="716280" cy="485775"/>
            </a:xfrm>
            <a:custGeom>
              <a:avLst/>
              <a:gdLst/>
              <a:ahLst/>
              <a:cxnLst/>
              <a:rect l="l" t="t" r="r" b="b"/>
              <a:pathLst>
                <a:path w="716280" h="485775">
                  <a:moveTo>
                    <a:pt x="0" y="485775"/>
                  </a:moveTo>
                  <a:lnTo>
                    <a:pt x="0" y="0"/>
                  </a:lnTo>
                </a:path>
                <a:path w="716280" h="485775">
                  <a:moveTo>
                    <a:pt x="0" y="0"/>
                  </a:moveTo>
                  <a:lnTo>
                    <a:pt x="716280" y="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1724" y="4079748"/>
              <a:ext cx="76200" cy="242824"/>
            </a:xfrm>
            <a:prstGeom prst="rect">
              <a:avLst/>
            </a:prstGeom>
          </p:spPr>
        </p:pic>
        <p:sp>
          <p:nvSpPr>
            <p:cNvPr id="51" name="object 51" descr=""/>
            <p:cNvSpPr/>
            <p:nvPr/>
          </p:nvSpPr>
          <p:spPr>
            <a:xfrm>
              <a:off x="1150620" y="3957828"/>
              <a:ext cx="287020" cy="243840"/>
            </a:xfrm>
            <a:custGeom>
              <a:avLst/>
              <a:gdLst/>
              <a:ahLst/>
              <a:cxnLst/>
              <a:rect l="l" t="t" r="r" b="b"/>
              <a:pathLst>
                <a:path w="287019" h="243839">
                  <a:moveTo>
                    <a:pt x="143256" y="0"/>
                  </a:moveTo>
                  <a:lnTo>
                    <a:pt x="97974" y="6217"/>
                  </a:lnTo>
                  <a:lnTo>
                    <a:pt x="58649" y="23530"/>
                  </a:lnTo>
                  <a:lnTo>
                    <a:pt x="27639" y="49926"/>
                  </a:lnTo>
                  <a:lnTo>
                    <a:pt x="7303" y="83393"/>
                  </a:lnTo>
                  <a:lnTo>
                    <a:pt x="0" y="121920"/>
                  </a:lnTo>
                  <a:lnTo>
                    <a:pt x="7303" y="160446"/>
                  </a:lnTo>
                  <a:lnTo>
                    <a:pt x="27639" y="193913"/>
                  </a:lnTo>
                  <a:lnTo>
                    <a:pt x="58649" y="220309"/>
                  </a:lnTo>
                  <a:lnTo>
                    <a:pt x="97974" y="237622"/>
                  </a:lnTo>
                  <a:lnTo>
                    <a:pt x="143256" y="243840"/>
                  </a:lnTo>
                  <a:lnTo>
                    <a:pt x="188537" y="237622"/>
                  </a:lnTo>
                  <a:lnTo>
                    <a:pt x="227862" y="220309"/>
                  </a:lnTo>
                  <a:lnTo>
                    <a:pt x="258872" y="193913"/>
                  </a:lnTo>
                  <a:lnTo>
                    <a:pt x="279208" y="160446"/>
                  </a:lnTo>
                  <a:lnTo>
                    <a:pt x="286512" y="121920"/>
                  </a:lnTo>
                  <a:lnTo>
                    <a:pt x="279208" y="83393"/>
                  </a:lnTo>
                  <a:lnTo>
                    <a:pt x="258872" y="49926"/>
                  </a:lnTo>
                  <a:lnTo>
                    <a:pt x="227862" y="23530"/>
                  </a:lnTo>
                  <a:lnTo>
                    <a:pt x="188537" y="6217"/>
                  </a:lnTo>
                  <a:lnTo>
                    <a:pt x="1432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1150620" y="3957828"/>
              <a:ext cx="287020" cy="243840"/>
            </a:xfrm>
            <a:custGeom>
              <a:avLst/>
              <a:gdLst/>
              <a:ahLst/>
              <a:cxnLst/>
              <a:rect l="l" t="t" r="r" b="b"/>
              <a:pathLst>
                <a:path w="287019" h="243839">
                  <a:moveTo>
                    <a:pt x="0" y="121920"/>
                  </a:moveTo>
                  <a:lnTo>
                    <a:pt x="7303" y="83393"/>
                  </a:lnTo>
                  <a:lnTo>
                    <a:pt x="27639" y="49926"/>
                  </a:lnTo>
                  <a:lnTo>
                    <a:pt x="58649" y="23530"/>
                  </a:lnTo>
                  <a:lnTo>
                    <a:pt x="97974" y="6217"/>
                  </a:lnTo>
                  <a:lnTo>
                    <a:pt x="143256" y="0"/>
                  </a:lnTo>
                  <a:lnTo>
                    <a:pt x="188537" y="6217"/>
                  </a:lnTo>
                  <a:lnTo>
                    <a:pt x="227862" y="23530"/>
                  </a:lnTo>
                  <a:lnTo>
                    <a:pt x="258872" y="49926"/>
                  </a:lnTo>
                  <a:lnTo>
                    <a:pt x="279208" y="83393"/>
                  </a:lnTo>
                  <a:lnTo>
                    <a:pt x="286512" y="121920"/>
                  </a:lnTo>
                  <a:lnTo>
                    <a:pt x="279208" y="160446"/>
                  </a:lnTo>
                  <a:lnTo>
                    <a:pt x="258872" y="193913"/>
                  </a:lnTo>
                  <a:lnTo>
                    <a:pt x="227862" y="220309"/>
                  </a:lnTo>
                  <a:lnTo>
                    <a:pt x="188537" y="237622"/>
                  </a:lnTo>
                  <a:lnTo>
                    <a:pt x="143256" y="243840"/>
                  </a:lnTo>
                  <a:lnTo>
                    <a:pt x="97974" y="237622"/>
                  </a:lnTo>
                  <a:lnTo>
                    <a:pt x="58649" y="220309"/>
                  </a:lnTo>
                  <a:lnTo>
                    <a:pt x="27639" y="193913"/>
                  </a:lnTo>
                  <a:lnTo>
                    <a:pt x="7303" y="160446"/>
                  </a:lnTo>
                  <a:lnTo>
                    <a:pt x="0" y="121920"/>
                  </a:lnTo>
                  <a:close/>
                </a:path>
              </a:pathLst>
            </a:custGeom>
            <a:ln w="635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 descr=""/>
          <p:cNvSpPr txBox="1"/>
          <p:nvPr/>
        </p:nvSpPr>
        <p:spPr>
          <a:xfrm>
            <a:off x="1189431" y="3990289"/>
            <a:ext cx="22352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001F5F"/>
                </a:solidFill>
                <a:latin typeface="Calibri"/>
                <a:cs typeface="Calibri"/>
              </a:rPr>
              <a:t>60%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54" name="object 54" descr=""/>
          <p:cNvGrpSpPr/>
          <p:nvPr/>
        </p:nvGrpSpPr>
        <p:grpSpPr>
          <a:xfrm>
            <a:off x="1763141" y="3637660"/>
            <a:ext cx="757555" cy="614045"/>
            <a:chOff x="1763141" y="3637660"/>
            <a:chExt cx="757555" cy="614045"/>
          </a:xfrm>
        </p:grpSpPr>
        <p:sp>
          <p:nvSpPr>
            <p:cNvPr id="55" name="object 55" descr=""/>
            <p:cNvSpPr/>
            <p:nvPr/>
          </p:nvSpPr>
          <p:spPr>
            <a:xfrm>
              <a:off x="1766316" y="3762755"/>
              <a:ext cx="716280" cy="485775"/>
            </a:xfrm>
            <a:custGeom>
              <a:avLst/>
              <a:gdLst/>
              <a:ahLst/>
              <a:cxnLst/>
              <a:rect l="l" t="t" r="r" b="b"/>
              <a:pathLst>
                <a:path w="716280" h="485775">
                  <a:moveTo>
                    <a:pt x="0" y="485775"/>
                  </a:moveTo>
                  <a:lnTo>
                    <a:pt x="0" y="0"/>
                  </a:lnTo>
                </a:path>
                <a:path w="716280" h="485775">
                  <a:moveTo>
                    <a:pt x="0" y="0"/>
                  </a:moveTo>
                  <a:lnTo>
                    <a:pt x="716279" y="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44496" y="3762755"/>
              <a:ext cx="76200" cy="242824"/>
            </a:xfrm>
            <a:prstGeom prst="rect">
              <a:avLst/>
            </a:prstGeom>
          </p:spPr>
        </p:pic>
        <p:sp>
          <p:nvSpPr>
            <p:cNvPr id="57" name="object 57" descr=""/>
            <p:cNvSpPr/>
            <p:nvPr/>
          </p:nvSpPr>
          <p:spPr>
            <a:xfrm>
              <a:off x="1993392" y="3640835"/>
              <a:ext cx="287020" cy="243840"/>
            </a:xfrm>
            <a:custGeom>
              <a:avLst/>
              <a:gdLst/>
              <a:ahLst/>
              <a:cxnLst/>
              <a:rect l="l" t="t" r="r" b="b"/>
              <a:pathLst>
                <a:path w="287019" h="243839">
                  <a:moveTo>
                    <a:pt x="143256" y="0"/>
                  </a:moveTo>
                  <a:lnTo>
                    <a:pt x="97974" y="6217"/>
                  </a:lnTo>
                  <a:lnTo>
                    <a:pt x="58649" y="23530"/>
                  </a:lnTo>
                  <a:lnTo>
                    <a:pt x="27639" y="49926"/>
                  </a:lnTo>
                  <a:lnTo>
                    <a:pt x="7303" y="83393"/>
                  </a:lnTo>
                  <a:lnTo>
                    <a:pt x="0" y="121919"/>
                  </a:lnTo>
                  <a:lnTo>
                    <a:pt x="7303" y="160446"/>
                  </a:lnTo>
                  <a:lnTo>
                    <a:pt x="27639" y="193913"/>
                  </a:lnTo>
                  <a:lnTo>
                    <a:pt x="58649" y="220309"/>
                  </a:lnTo>
                  <a:lnTo>
                    <a:pt x="97974" y="237622"/>
                  </a:lnTo>
                  <a:lnTo>
                    <a:pt x="143256" y="243839"/>
                  </a:lnTo>
                  <a:lnTo>
                    <a:pt x="188537" y="237622"/>
                  </a:lnTo>
                  <a:lnTo>
                    <a:pt x="227862" y="220309"/>
                  </a:lnTo>
                  <a:lnTo>
                    <a:pt x="258872" y="193913"/>
                  </a:lnTo>
                  <a:lnTo>
                    <a:pt x="279208" y="160446"/>
                  </a:lnTo>
                  <a:lnTo>
                    <a:pt x="286512" y="121919"/>
                  </a:lnTo>
                  <a:lnTo>
                    <a:pt x="279208" y="83393"/>
                  </a:lnTo>
                  <a:lnTo>
                    <a:pt x="258872" y="49926"/>
                  </a:lnTo>
                  <a:lnTo>
                    <a:pt x="227862" y="23530"/>
                  </a:lnTo>
                  <a:lnTo>
                    <a:pt x="188537" y="6217"/>
                  </a:lnTo>
                  <a:lnTo>
                    <a:pt x="1432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1993392" y="3640835"/>
              <a:ext cx="287020" cy="243840"/>
            </a:xfrm>
            <a:custGeom>
              <a:avLst/>
              <a:gdLst/>
              <a:ahLst/>
              <a:cxnLst/>
              <a:rect l="l" t="t" r="r" b="b"/>
              <a:pathLst>
                <a:path w="287019" h="243839">
                  <a:moveTo>
                    <a:pt x="0" y="121919"/>
                  </a:moveTo>
                  <a:lnTo>
                    <a:pt x="7303" y="83393"/>
                  </a:lnTo>
                  <a:lnTo>
                    <a:pt x="27639" y="49926"/>
                  </a:lnTo>
                  <a:lnTo>
                    <a:pt x="58649" y="23530"/>
                  </a:lnTo>
                  <a:lnTo>
                    <a:pt x="97974" y="6217"/>
                  </a:lnTo>
                  <a:lnTo>
                    <a:pt x="143256" y="0"/>
                  </a:lnTo>
                  <a:lnTo>
                    <a:pt x="188537" y="6217"/>
                  </a:lnTo>
                  <a:lnTo>
                    <a:pt x="227862" y="23530"/>
                  </a:lnTo>
                  <a:lnTo>
                    <a:pt x="258872" y="49926"/>
                  </a:lnTo>
                  <a:lnTo>
                    <a:pt x="279208" y="83393"/>
                  </a:lnTo>
                  <a:lnTo>
                    <a:pt x="286512" y="121919"/>
                  </a:lnTo>
                  <a:lnTo>
                    <a:pt x="279208" y="160446"/>
                  </a:lnTo>
                  <a:lnTo>
                    <a:pt x="258872" y="193913"/>
                  </a:lnTo>
                  <a:lnTo>
                    <a:pt x="227862" y="220309"/>
                  </a:lnTo>
                  <a:lnTo>
                    <a:pt x="188537" y="237622"/>
                  </a:lnTo>
                  <a:lnTo>
                    <a:pt x="143256" y="243839"/>
                  </a:lnTo>
                  <a:lnTo>
                    <a:pt x="97974" y="237622"/>
                  </a:lnTo>
                  <a:lnTo>
                    <a:pt x="58649" y="220309"/>
                  </a:lnTo>
                  <a:lnTo>
                    <a:pt x="27639" y="193913"/>
                  </a:lnTo>
                  <a:lnTo>
                    <a:pt x="7303" y="160446"/>
                  </a:lnTo>
                  <a:lnTo>
                    <a:pt x="0" y="121919"/>
                  </a:lnTo>
                  <a:close/>
                </a:path>
              </a:pathLst>
            </a:custGeom>
            <a:ln w="635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 descr=""/>
          <p:cNvSpPr txBox="1"/>
          <p:nvPr/>
        </p:nvSpPr>
        <p:spPr>
          <a:xfrm>
            <a:off x="2033397" y="3673602"/>
            <a:ext cx="2235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001F5F"/>
                </a:solidFill>
                <a:latin typeface="Calibri"/>
                <a:cs typeface="Calibri"/>
              </a:rPr>
              <a:t>35%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60" name="object 60" descr=""/>
          <p:cNvGrpSpPr/>
          <p:nvPr/>
        </p:nvGrpSpPr>
        <p:grpSpPr>
          <a:xfrm>
            <a:off x="2564764" y="3415157"/>
            <a:ext cx="757555" cy="544195"/>
            <a:chOff x="2564764" y="3415157"/>
            <a:chExt cx="757555" cy="544195"/>
          </a:xfrm>
        </p:grpSpPr>
        <p:sp>
          <p:nvSpPr>
            <p:cNvPr id="61" name="object 61" descr=""/>
            <p:cNvSpPr/>
            <p:nvPr/>
          </p:nvSpPr>
          <p:spPr>
            <a:xfrm>
              <a:off x="2567939" y="3540252"/>
              <a:ext cx="716280" cy="419100"/>
            </a:xfrm>
            <a:custGeom>
              <a:avLst/>
              <a:gdLst/>
              <a:ahLst/>
              <a:cxnLst/>
              <a:rect l="l" t="t" r="r" b="b"/>
              <a:pathLst>
                <a:path w="716279" h="419100">
                  <a:moveTo>
                    <a:pt x="0" y="418719"/>
                  </a:moveTo>
                  <a:lnTo>
                    <a:pt x="0" y="0"/>
                  </a:lnTo>
                </a:path>
                <a:path w="716279" h="419100">
                  <a:moveTo>
                    <a:pt x="0" y="0"/>
                  </a:moveTo>
                  <a:lnTo>
                    <a:pt x="716280" y="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46119" y="3538728"/>
              <a:ext cx="76200" cy="176276"/>
            </a:xfrm>
            <a:prstGeom prst="rect">
              <a:avLst/>
            </a:prstGeom>
          </p:spPr>
        </p:pic>
        <p:sp>
          <p:nvSpPr>
            <p:cNvPr id="63" name="object 63" descr=""/>
            <p:cNvSpPr/>
            <p:nvPr/>
          </p:nvSpPr>
          <p:spPr>
            <a:xfrm>
              <a:off x="2795015" y="3418332"/>
              <a:ext cx="287020" cy="242570"/>
            </a:xfrm>
            <a:custGeom>
              <a:avLst/>
              <a:gdLst/>
              <a:ahLst/>
              <a:cxnLst/>
              <a:rect l="l" t="t" r="r" b="b"/>
              <a:pathLst>
                <a:path w="287019" h="242570">
                  <a:moveTo>
                    <a:pt x="143256" y="0"/>
                  </a:moveTo>
                  <a:lnTo>
                    <a:pt x="97974" y="6175"/>
                  </a:lnTo>
                  <a:lnTo>
                    <a:pt x="58649" y="23372"/>
                  </a:lnTo>
                  <a:lnTo>
                    <a:pt x="27639" y="49597"/>
                  </a:lnTo>
                  <a:lnTo>
                    <a:pt x="7303" y="82856"/>
                  </a:lnTo>
                  <a:lnTo>
                    <a:pt x="0" y="121157"/>
                  </a:lnTo>
                  <a:lnTo>
                    <a:pt x="7303" y="159459"/>
                  </a:lnTo>
                  <a:lnTo>
                    <a:pt x="27639" y="192718"/>
                  </a:lnTo>
                  <a:lnTo>
                    <a:pt x="58649" y="218943"/>
                  </a:lnTo>
                  <a:lnTo>
                    <a:pt x="97974" y="236140"/>
                  </a:lnTo>
                  <a:lnTo>
                    <a:pt x="143256" y="242315"/>
                  </a:lnTo>
                  <a:lnTo>
                    <a:pt x="188537" y="236140"/>
                  </a:lnTo>
                  <a:lnTo>
                    <a:pt x="227862" y="218943"/>
                  </a:lnTo>
                  <a:lnTo>
                    <a:pt x="258872" y="192718"/>
                  </a:lnTo>
                  <a:lnTo>
                    <a:pt x="279208" y="159459"/>
                  </a:lnTo>
                  <a:lnTo>
                    <a:pt x="286511" y="121157"/>
                  </a:lnTo>
                  <a:lnTo>
                    <a:pt x="279208" y="82856"/>
                  </a:lnTo>
                  <a:lnTo>
                    <a:pt x="258872" y="49597"/>
                  </a:lnTo>
                  <a:lnTo>
                    <a:pt x="227862" y="23372"/>
                  </a:lnTo>
                  <a:lnTo>
                    <a:pt x="188537" y="6175"/>
                  </a:lnTo>
                  <a:lnTo>
                    <a:pt x="1432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2795015" y="3418332"/>
              <a:ext cx="287020" cy="242570"/>
            </a:xfrm>
            <a:custGeom>
              <a:avLst/>
              <a:gdLst/>
              <a:ahLst/>
              <a:cxnLst/>
              <a:rect l="l" t="t" r="r" b="b"/>
              <a:pathLst>
                <a:path w="287019" h="242570">
                  <a:moveTo>
                    <a:pt x="0" y="121157"/>
                  </a:moveTo>
                  <a:lnTo>
                    <a:pt x="7303" y="82856"/>
                  </a:lnTo>
                  <a:lnTo>
                    <a:pt x="27639" y="49597"/>
                  </a:lnTo>
                  <a:lnTo>
                    <a:pt x="58649" y="23372"/>
                  </a:lnTo>
                  <a:lnTo>
                    <a:pt x="97974" y="6175"/>
                  </a:lnTo>
                  <a:lnTo>
                    <a:pt x="143256" y="0"/>
                  </a:lnTo>
                  <a:lnTo>
                    <a:pt x="188537" y="6175"/>
                  </a:lnTo>
                  <a:lnTo>
                    <a:pt x="227862" y="23372"/>
                  </a:lnTo>
                  <a:lnTo>
                    <a:pt x="258872" y="49597"/>
                  </a:lnTo>
                  <a:lnTo>
                    <a:pt x="279208" y="82856"/>
                  </a:lnTo>
                  <a:lnTo>
                    <a:pt x="286511" y="121157"/>
                  </a:lnTo>
                  <a:lnTo>
                    <a:pt x="279208" y="159459"/>
                  </a:lnTo>
                  <a:lnTo>
                    <a:pt x="258872" y="192718"/>
                  </a:lnTo>
                  <a:lnTo>
                    <a:pt x="227862" y="218943"/>
                  </a:lnTo>
                  <a:lnTo>
                    <a:pt x="188537" y="236140"/>
                  </a:lnTo>
                  <a:lnTo>
                    <a:pt x="143256" y="242315"/>
                  </a:lnTo>
                  <a:lnTo>
                    <a:pt x="97974" y="236140"/>
                  </a:lnTo>
                  <a:lnTo>
                    <a:pt x="58649" y="218943"/>
                  </a:lnTo>
                  <a:lnTo>
                    <a:pt x="27639" y="192718"/>
                  </a:lnTo>
                  <a:lnTo>
                    <a:pt x="7303" y="159459"/>
                  </a:lnTo>
                  <a:lnTo>
                    <a:pt x="0" y="121157"/>
                  </a:lnTo>
                  <a:close/>
                </a:path>
              </a:pathLst>
            </a:custGeom>
            <a:ln w="635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 descr=""/>
          <p:cNvSpPr txBox="1"/>
          <p:nvPr/>
        </p:nvSpPr>
        <p:spPr>
          <a:xfrm>
            <a:off x="2801239" y="3459226"/>
            <a:ext cx="28003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10">
                <a:solidFill>
                  <a:srgbClr val="001F5F"/>
                </a:solidFill>
                <a:latin typeface="Calibri"/>
                <a:cs typeface="Calibri"/>
              </a:rPr>
              <a:t>20.4%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66" name="object 66" descr=""/>
          <p:cNvGrpSpPr/>
          <p:nvPr/>
        </p:nvGrpSpPr>
        <p:grpSpPr>
          <a:xfrm>
            <a:off x="3377057" y="2976245"/>
            <a:ext cx="757555" cy="732790"/>
            <a:chOff x="3377057" y="2976245"/>
            <a:chExt cx="757555" cy="732790"/>
          </a:xfrm>
        </p:grpSpPr>
        <p:sp>
          <p:nvSpPr>
            <p:cNvPr id="67" name="object 67" descr=""/>
            <p:cNvSpPr/>
            <p:nvPr/>
          </p:nvSpPr>
          <p:spPr>
            <a:xfrm>
              <a:off x="3380232" y="3104388"/>
              <a:ext cx="716280" cy="604520"/>
            </a:xfrm>
            <a:custGeom>
              <a:avLst/>
              <a:gdLst/>
              <a:ahLst/>
              <a:cxnLst/>
              <a:rect l="l" t="t" r="r" b="b"/>
              <a:pathLst>
                <a:path w="716279" h="604520">
                  <a:moveTo>
                    <a:pt x="0" y="604138"/>
                  </a:moveTo>
                  <a:lnTo>
                    <a:pt x="0" y="0"/>
                  </a:lnTo>
                </a:path>
                <a:path w="716279" h="604520">
                  <a:moveTo>
                    <a:pt x="0" y="0"/>
                  </a:moveTo>
                  <a:lnTo>
                    <a:pt x="716279" y="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58412" y="3102864"/>
              <a:ext cx="76200" cy="166243"/>
            </a:xfrm>
            <a:prstGeom prst="rect">
              <a:avLst/>
            </a:prstGeom>
          </p:spPr>
        </p:pic>
        <p:sp>
          <p:nvSpPr>
            <p:cNvPr id="69" name="object 69" descr=""/>
            <p:cNvSpPr/>
            <p:nvPr/>
          </p:nvSpPr>
          <p:spPr>
            <a:xfrm>
              <a:off x="3608832" y="2979420"/>
              <a:ext cx="287020" cy="243840"/>
            </a:xfrm>
            <a:custGeom>
              <a:avLst/>
              <a:gdLst/>
              <a:ahLst/>
              <a:cxnLst/>
              <a:rect l="l" t="t" r="r" b="b"/>
              <a:pathLst>
                <a:path w="287020" h="243839">
                  <a:moveTo>
                    <a:pt x="143255" y="0"/>
                  </a:moveTo>
                  <a:lnTo>
                    <a:pt x="97974" y="6217"/>
                  </a:lnTo>
                  <a:lnTo>
                    <a:pt x="58649" y="23530"/>
                  </a:lnTo>
                  <a:lnTo>
                    <a:pt x="27639" y="49926"/>
                  </a:lnTo>
                  <a:lnTo>
                    <a:pt x="7303" y="83393"/>
                  </a:lnTo>
                  <a:lnTo>
                    <a:pt x="0" y="121919"/>
                  </a:lnTo>
                  <a:lnTo>
                    <a:pt x="7303" y="160446"/>
                  </a:lnTo>
                  <a:lnTo>
                    <a:pt x="27639" y="193913"/>
                  </a:lnTo>
                  <a:lnTo>
                    <a:pt x="58649" y="220309"/>
                  </a:lnTo>
                  <a:lnTo>
                    <a:pt x="97974" y="237622"/>
                  </a:lnTo>
                  <a:lnTo>
                    <a:pt x="143255" y="243839"/>
                  </a:lnTo>
                  <a:lnTo>
                    <a:pt x="188537" y="237622"/>
                  </a:lnTo>
                  <a:lnTo>
                    <a:pt x="227862" y="220309"/>
                  </a:lnTo>
                  <a:lnTo>
                    <a:pt x="258872" y="193913"/>
                  </a:lnTo>
                  <a:lnTo>
                    <a:pt x="279208" y="160446"/>
                  </a:lnTo>
                  <a:lnTo>
                    <a:pt x="286512" y="121919"/>
                  </a:lnTo>
                  <a:lnTo>
                    <a:pt x="279208" y="83393"/>
                  </a:lnTo>
                  <a:lnTo>
                    <a:pt x="258872" y="49926"/>
                  </a:lnTo>
                  <a:lnTo>
                    <a:pt x="227862" y="23530"/>
                  </a:lnTo>
                  <a:lnTo>
                    <a:pt x="188537" y="6217"/>
                  </a:lnTo>
                  <a:lnTo>
                    <a:pt x="1432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3608832" y="2979420"/>
              <a:ext cx="287020" cy="243840"/>
            </a:xfrm>
            <a:custGeom>
              <a:avLst/>
              <a:gdLst/>
              <a:ahLst/>
              <a:cxnLst/>
              <a:rect l="l" t="t" r="r" b="b"/>
              <a:pathLst>
                <a:path w="287020" h="243839">
                  <a:moveTo>
                    <a:pt x="0" y="121919"/>
                  </a:moveTo>
                  <a:lnTo>
                    <a:pt x="7303" y="83393"/>
                  </a:lnTo>
                  <a:lnTo>
                    <a:pt x="27639" y="49926"/>
                  </a:lnTo>
                  <a:lnTo>
                    <a:pt x="58649" y="23530"/>
                  </a:lnTo>
                  <a:lnTo>
                    <a:pt x="97974" y="6217"/>
                  </a:lnTo>
                  <a:lnTo>
                    <a:pt x="143255" y="0"/>
                  </a:lnTo>
                  <a:lnTo>
                    <a:pt x="188537" y="6217"/>
                  </a:lnTo>
                  <a:lnTo>
                    <a:pt x="227862" y="23530"/>
                  </a:lnTo>
                  <a:lnTo>
                    <a:pt x="258872" y="49926"/>
                  </a:lnTo>
                  <a:lnTo>
                    <a:pt x="279208" y="83393"/>
                  </a:lnTo>
                  <a:lnTo>
                    <a:pt x="286512" y="121919"/>
                  </a:lnTo>
                  <a:lnTo>
                    <a:pt x="279208" y="160446"/>
                  </a:lnTo>
                  <a:lnTo>
                    <a:pt x="258872" y="193913"/>
                  </a:lnTo>
                  <a:lnTo>
                    <a:pt x="227862" y="220309"/>
                  </a:lnTo>
                  <a:lnTo>
                    <a:pt x="188537" y="237622"/>
                  </a:lnTo>
                  <a:lnTo>
                    <a:pt x="143255" y="243839"/>
                  </a:lnTo>
                  <a:lnTo>
                    <a:pt x="97974" y="237622"/>
                  </a:lnTo>
                  <a:lnTo>
                    <a:pt x="58649" y="220309"/>
                  </a:lnTo>
                  <a:lnTo>
                    <a:pt x="27639" y="193913"/>
                  </a:lnTo>
                  <a:lnTo>
                    <a:pt x="7303" y="160446"/>
                  </a:lnTo>
                  <a:lnTo>
                    <a:pt x="0" y="121919"/>
                  </a:lnTo>
                  <a:close/>
                </a:path>
              </a:pathLst>
            </a:custGeom>
            <a:ln w="635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 descr=""/>
          <p:cNvSpPr txBox="1"/>
          <p:nvPr/>
        </p:nvSpPr>
        <p:spPr>
          <a:xfrm>
            <a:off x="3618738" y="3021330"/>
            <a:ext cx="28003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10">
                <a:solidFill>
                  <a:srgbClr val="001F5F"/>
                </a:solidFill>
                <a:latin typeface="Calibri"/>
                <a:cs typeface="Calibri"/>
              </a:rPr>
              <a:t>38.5%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72" name="object 72" descr=""/>
          <p:cNvGrpSpPr/>
          <p:nvPr/>
        </p:nvGrpSpPr>
        <p:grpSpPr>
          <a:xfrm>
            <a:off x="4186301" y="2704973"/>
            <a:ext cx="757555" cy="544195"/>
            <a:chOff x="4186301" y="2704973"/>
            <a:chExt cx="757555" cy="544195"/>
          </a:xfrm>
        </p:grpSpPr>
        <p:sp>
          <p:nvSpPr>
            <p:cNvPr id="73" name="object 73" descr=""/>
            <p:cNvSpPr/>
            <p:nvPr/>
          </p:nvSpPr>
          <p:spPr>
            <a:xfrm>
              <a:off x="4189476" y="2830068"/>
              <a:ext cx="716280" cy="419100"/>
            </a:xfrm>
            <a:custGeom>
              <a:avLst/>
              <a:gdLst/>
              <a:ahLst/>
              <a:cxnLst/>
              <a:rect l="l" t="t" r="r" b="b"/>
              <a:pathLst>
                <a:path w="716279" h="419100">
                  <a:moveTo>
                    <a:pt x="0" y="418719"/>
                  </a:moveTo>
                  <a:lnTo>
                    <a:pt x="0" y="0"/>
                  </a:lnTo>
                </a:path>
                <a:path w="716279" h="419100">
                  <a:moveTo>
                    <a:pt x="0" y="0"/>
                  </a:moveTo>
                  <a:lnTo>
                    <a:pt x="716279" y="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67656" y="2828544"/>
              <a:ext cx="76200" cy="176275"/>
            </a:xfrm>
            <a:prstGeom prst="rect">
              <a:avLst/>
            </a:prstGeom>
          </p:spPr>
        </p:pic>
        <p:sp>
          <p:nvSpPr>
            <p:cNvPr id="75" name="object 75" descr=""/>
            <p:cNvSpPr/>
            <p:nvPr/>
          </p:nvSpPr>
          <p:spPr>
            <a:xfrm>
              <a:off x="4416552" y="2708148"/>
              <a:ext cx="287020" cy="242570"/>
            </a:xfrm>
            <a:custGeom>
              <a:avLst/>
              <a:gdLst/>
              <a:ahLst/>
              <a:cxnLst/>
              <a:rect l="l" t="t" r="r" b="b"/>
              <a:pathLst>
                <a:path w="287020" h="242569">
                  <a:moveTo>
                    <a:pt x="143256" y="0"/>
                  </a:moveTo>
                  <a:lnTo>
                    <a:pt x="97974" y="6175"/>
                  </a:lnTo>
                  <a:lnTo>
                    <a:pt x="58649" y="23372"/>
                  </a:lnTo>
                  <a:lnTo>
                    <a:pt x="27639" y="49597"/>
                  </a:lnTo>
                  <a:lnTo>
                    <a:pt x="7303" y="82856"/>
                  </a:lnTo>
                  <a:lnTo>
                    <a:pt x="0" y="121157"/>
                  </a:lnTo>
                  <a:lnTo>
                    <a:pt x="7303" y="159459"/>
                  </a:lnTo>
                  <a:lnTo>
                    <a:pt x="27639" y="192718"/>
                  </a:lnTo>
                  <a:lnTo>
                    <a:pt x="58649" y="218943"/>
                  </a:lnTo>
                  <a:lnTo>
                    <a:pt x="97974" y="236140"/>
                  </a:lnTo>
                  <a:lnTo>
                    <a:pt x="143256" y="242315"/>
                  </a:lnTo>
                  <a:lnTo>
                    <a:pt x="188537" y="236140"/>
                  </a:lnTo>
                  <a:lnTo>
                    <a:pt x="227862" y="218943"/>
                  </a:lnTo>
                  <a:lnTo>
                    <a:pt x="258872" y="192718"/>
                  </a:lnTo>
                  <a:lnTo>
                    <a:pt x="279208" y="159459"/>
                  </a:lnTo>
                  <a:lnTo>
                    <a:pt x="286512" y="121157"/>
                  </a:lnTo>
                  <a:lnTo>
                    <a:pt x="279208" y="82856"/>
                  </a:lnTo>
                  <a:lnTo>
                    <a:pt x="258872" y="49597"/>
                  </a:lnTo>
                  <a:lnTo>
                    <a:pt x="227862" y="23372"/>
                  </a:lnTo>
                  <a:lnTo>
                    <a:pt x="188537" y="6175"/>
                  </a:lnTo>
                  <a:lnTo>
                    <a:pt x="1432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4416552" y="2708148"/>
              <a:ext cx="287020" cy="242570"/>
            </a:xfrm>
            <a:custGeom>
              <a:avLst/>
              <a:gdLst/>
              <a:ahLst/>
              <a:cxnLst/>
              <a:rect l="l" t="t" r="r" b="b"/>
              <a:pathLst>
                <a:path w="287020" h="242569">
                  <a:moveTo>
                    <a:pt x="0" y="121157"/>
                  </a:moveTo>
                  <a:lnTo>
                    <a:pt x="7303" y="82856"/>
                  </a:lnTo>
                  <a:lnTo>
                    <a:pt x="27639" y="49597"/>
                  </a:lnTo>
                  <a:lnTo>
                    <a:pt x="58649" y="23372"/>
                  </a:lnTo>
                  <a:lnTo>
                    <a:pt x="97974" y="6175"/>
                  </a:lnTo>
                  <a:lnTo>
                    <a:pt x="143256" y="0"/>
                  </a:lnTo>
                  <a:lnTo>
                    <a:pt x="188537" y="6175"/>
                  </a:lnTo>
                  <a:lnTo>
                    <a:pt x="227862" y="23372"/>
                  </a:lnTo>
                  <a:lnTo>
                    <a:pt x="258872" y="49597"/>
                  </a:lnTo>
                  <a:lnTo>
                    <a:pt x="279208" y="82856"/>
                  </a:lnTo>
                  <a:lnTo>
                    <a:pt x="286512" y="121157"/>
                  </a:lnTo>
                  <a:lnTo>
                    <a:pt x="279208" y="159459"/>
                  </a:lnTo>
                  <a:lnTo>
                    <a:pt x="258872" y="192718"/>
                  </a:lnTo>
                  <a:lnTo>
                    <a:pt x="227862" y="218943"/>
                  </a:lnTo>
                  <a:lnTo>
                    <a:pt x="188537" y="236140"/>
                  </a:lnTo>
                  <a:lnTo>
                    <a:pt x="143256" y="242315"/>
                  </a:lnTo>
                  <a:lnTo>
                    <a:pt x="97974" y="236140"/>
                  </a:lnTo>
                  <a:lnTo>
                    <a:pt x="58649" y="218943"/>
                  </a:lnTo>
                  <a:lnTo>
                    <a:pt x="27639" y="192718"/>
                  </a:lnTo>
                  <a:lnTo>
                    <a:pt x="7303" y="159459"/>
                  </a:lnTo>
                  <a:lnTo>
                    <a:pt x="0" y="121157"/>
                  </a:lnTo>
                  <a:close/>
                </a:path>
              </a:pathLst>
            </a:custGeom>
            <a:ln w="635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7" name="object 77" descr=""/>
          <p:cNvSpPr txBox="1"/>
          <p:nvPr/>
        </p:nvSpPr>
        <p:spPr>
          <a:xfrm>
            <a:off x="4425822" y="2749042"/>
            <a:ext cx="28003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10">
                <a:solidFill>
                  <a:srgbClr val="001F5F"/>
                </a:solidFill>
                <a:latin typeface="Calibri"/>
                <a:cs typeface="Calibri"/>
              </a:rPr>
              <a:t>11.1%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78" name="object 78" descr=""/>
          <p:cNvGrpSpPr/>
          <p:nvPr/>
        </p:nvGrpSpPr>
        <p:grpSpPr>
          <a:xfrm>
            <a:off x="5041265" y="1869820"/>
            <a:ext cx="757555" cy="1125855"/>
            <a:chOff x="5041265" y="1869820"/>
            <a:chExt cx="757555" cy="1125855"/>
          </a:xfrm>
        </p:grpSpPr>
        <p:sp>
          <p:nvSpPr>
            <p:cNvPr id="79" name="object 79" descr=""/>
            <p:cNvSpPr/>
            <p:nvPr/>
          </p:nvSpPr>
          <p:spPr>
            <a:xfrm>
              <a:off x="5044440" y="1994915"/>
              <a:ext cx="716280" cy="1000760"/>
            </a:xfrm>
            <a:custGeom>
              <a:avLst/>
              <a:gdLst/>
              <a:ahLst/>
              <a:cxnLst/>
              <a:rect l="l" t="t" r="r" b="b"/>
              <a:pathLst>
                <a:path w="716279" h="1000760">
                  <a:moveTo>
                    <a:pt x="0" y="1000251"/>
                  </a:moveTo>
                  <a:lnTo>
                    <a:pt x="0" y="0"/>
                  </a:lnTo>
                </a:path>
                <a:path w="716279" h="1000760">
                  <a:moveTo>
                    <a:pt x="0" y="0"/>
                  </a:moveTo>
                  <a:lnTo>
                    <a:pt x="716280" y="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0" name="object 8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22620" y="1994915"/>
              <a:ext cx="76200" cy="176275"/>
            </a:xfrm>
            <a:prstGeom prst="rect">
              <a:avLst/>
            </a:prstGeom>
          </p:spPr>
        </p:pic>
        <p:sp>
          <p:nvSpPr>
            <p:cNvPr id="81" name="object 81" descr=""/>
            <p:cNvSpPr/>
            <p:nvPr/>
          </p:nvSpPr>
          <p:spPr>
            <a:xfrm>
              <a:off x="5271516" y="1872995"/>
              <a:ext cx="287020" cy="243840"/>
            </a:xfrm>
            <a:custGeom>
              <a:avLst/>
              <a:gdLst/>
              <a:ahLst/>
              <a:cxnLst/>
              <a:rect l="l" t="t" r="r" b="b"/>
              <a:pathLst>
                <a:path w="287020" h="243839">
                  <a:moveTo>
                    <a:pt x="143256" y="0"/>
                  </a:moveTo>
                  <a:lnTo>
                    <a:pt x="97974" y="6217"/>
                  </a:lnTo>
                  <a:lnTo>
                    <a:pt x="58649" y="23530"/>
                  </a:lnTo>
                  <a:lnTo>
                    <a:pt x="27639" y="49926"/>
                  </a:lnTo>
                  <a:lnTo>
                    <a:pt x="7303" y="83393"/>
                  </a:lnTo>
                  <a:lnTo>
                    <a:pt x="0" y="121919"/>
                  </a:lnTo>
                  <a:lnTo>
                    <a:pt x="7303" y="160446"/>
                  </a:lnTo>
                  <a:lnTo>
                    <a:pt x="27639" y="193913"/>
                  </a:lnTo>
                  <a:lnTo>
                    <a:pt x="58649" y="220309"/>
                  </a:lnTo>
                  <a:lnTo>
                    <a:pt x="97974" y="237622"/>
                  </a:lnTo>
                  <a:lnTo>
                    <a:pt x="143256" y="243839"/>
                  </a:lnTo>
                  <a:lnTo>
                    <a:pt x="188537" y="237622"/>
                  </a:lnTo>
                  <a:lnTo>
                    <a:pt x="227862" y="220309"/>
                  </a:lnTo>
                  <a:lnTo>
                    <a:pt x="258872" y="193913"/>
                  </a:lnTo>
                  <a:lnTo>
                    <a:pt x="279208" y="160446"/>
                  </a:lnTo>
                  <a:lnTo>
                    <a:pt x="286512" y="121919"/>
                  </a:lnTo>
                  <a:lnTo>
                    <a:pt x="279208" y="83393"/>
                  </a:lnTo>
                  <a:lnTo>
                    <a:pt x="258872" y="49926"/>
                  </a:lnTo>
                  <a:lnTo>
                    <a:pt x="227862" y="23530"/>
                  </a:lnTo>
                  <a:lnTo>
                    <a:pt x="188537" y="6217"/>
                  </a:lnTo>
                  <a:lnTo>
                    <a:pt x="1432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5271516" y="1872995"/>
              <a:ext cx="287020" cy="243840"/>
            </a:xfrm>
            <a:custGeom>
              <a:avLst/>
              <a:gdLst/>
              <a:ahLst/>
              <a:cxnLst/>
              <a:rect l="l" t="t" r="r" b="b"/>
              <a:pathLst>
                <a:path w="287020" h="243839">
                  <a:moveTo>
                    <a:pt x="0" y="121919"/>
                  </a:moveTo>
                  <a:lnTo>
                    <a:pt x="7303" y="83393"/>
                  </a:lnTo>
                  <a:lnTo>
                    <a:pt x="27639" y="49926"/>
                  </a:lnTo>
                  <a:lnTo>
                    <a:pt x="58649" y="23530"/>
                  </a:lnTo>
                  <a:lnTo>
                    <a:pt x="97974" y="6217"/>
                  </a:lnTo>
                  <a:lnTo>
                    <a:pt x="143256" y="0"/>
                  </a:lnTo>
                  <a:lnTo>
                    <a:pt x="188537" y="6217"/>
                  </a:lnTo>
                  <a:lnTo>
                    <a:pt x="227862" y="23530"/>
                  </a:lnTo>
                  <a:lnTo>
                    <a:pt x="258872" y="49926"/>
                  </a:lnTo>
                  <a:lnTo>
                    <a:pt x="279208" y="83393"/>
                  </a:lnTo>
                  <a:lnTo>
                    <a:pt x="286512" y="121919"/>
                  </a:lnTo>
                  <a:lnTo>
                    <a:pt x="279208" y="160446"/>
                  </a:lnTo>
                  <a:lnTo>
                    <a:pt x="258872" y="193913"/>
                  </a:lnTo>
                  <a:lnTo>
                    <a:pt x="227862" y="220309"/>
                  </a:lnTo>
                  <a:lnTo>
                    <a:pt x="188537" y="237622"/>
                  </a:lnTo>
                  <a:lnTo>
                    <a:pt x="143256" y="243839"/>
                  </a:lnTo>
                  <a:lnTo>
                    <a:pt x="97974" y="237622"/>
                  </a:lnTo>
                  <a:lnTo>
                    <a:pt x="58649" y="220309"/>
                  </a:lnTo>
                  <a:lnTo>
                    <a:pt x="27639" y="193913"/>
                  </a:lnTo>
                  <a:lnTo>
                    <a:pt x="7303" y="160446"/>
                  </a:lnTo>
                  <a:lnTo>
                    <a:pt x="0" y="121919"/>
                  </a:lnTo>
                  <a:close/>
                </a:path>
              </a:pathLst>
            </a:custGeom>
            <a:ln w="635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 descr=""/>
          <p:cNvSpPr txBox="1"/>
          <p:nvPr/>
        </p:nvSpPr>
        <p:spPr>
          <a:xfrm>
            <a:off x="5324602" y="1914525"/>
            <a:ext cx="20256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25">
                <a:solidFill>
                  <a:srgbClr val="001F5F"/>
                </a:solidFill>
                <a:latin typeface="Calibri"/>
                <a:cs typeface="Calibri"/>
              </a:rPr>
              <a:t>50%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0" y="5350764"/>
            <a:ext cx="6304915" cy="736600"/>
          </a:xfrm>
          <a:prstGeom prst="rect">
            <a:avLst/>
          </a:prstGeom>
          <a:solidFill>
            <a:srgbClr val="4471C4"/>
          </a:solidFill>
        </p:spPr>
        <p:txBody>
          <a:bodyPr wrap="square" lIns="0" tIns="37465" rIns="0" bIns="0" rtlCol="0" vert="horz">
            <a:spAutoFit/>
          </a:bodyPr>
          <a:lstStyle/>
          <a:p>
            <a:pPr algn="just" marL="91440" marR="82550">
              <a:lnSpc>
                <a:spcPct val="100000"/>
              </a:lnSpc>
              <a:spcBef>
                <a:spcPts val="295"/>
              </a:spcBef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400" spc="3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most</a:t>
            </a:r>
            <a:r>
              <a:rPr dirty="0" sz="1400" spc="3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countries,</a:t>
            </a:r>
            <a:r>
              <a:rPr dirty="0" sz="1400" spc="3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Prime</a:t>
            </a:r>
            <a:r>
              <a:rPr dirty="0" sz="1400" spc="3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Video</a:t>
            </a:r>
            <a:r>
              <a:rPr dirty="0" sz="1400" spc="3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comes</a:t>
            </a:r>
            <a:r>
              <a:rPr dirty="0" sz="1400" spc="3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bundled</a:t>
            </a:r>
            <a:r>
              <a:rPr dirty="0" sz="1400" spc="3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1400" spc="3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Amazon</a:t>
            </a:r>
            <a:r>
              <a:rPr dirty="0" sz="1400" spc="3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Prime,</a:t>
            </a:r>
            <a:r>
              <a:rPr dirty="0" sz="1400" spc="3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400" spc="3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flagship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membership</a:t>
            </a:r>
            <a:r>
              <a:rPr dirty="0" sz="1400" spc="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programme</a:t>
            </a:r>
            <a:r>
              <a:rPr dirty="0" sz="1400" spc="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400" spc="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400" spc="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company;</a:t>
            </a:r>
            <a:r>
              <a:rPr dirty="0" sz="1400" spc="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Prime</a:t>
            </a:r>
            <a:r>
              <a:rPr dirty="0" sz="1400" spc="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Video</a:t>
            </a:r>
            <a:r>
              <a:rPr dirty="0" sz="1400" spc="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400" spc="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also</a:t>
            </a:r>
            <a:r>
              <a:rPr dirty="0" sz="1400" spc="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offered</a:t>
            </a:r>
            <a:r>
              <a:rPr dirty="0" sz="1400" spc="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separately</a:t>
            </a:r>
            <a:r>
              <a:rPr dirty="0" sz="1400" spc="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at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relatively reasonable</a:t>
            </a:r>
            <a:r>
              <a:rPr dirty="0" sz="1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monthly</a:t>
            </a: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prices</a:t>
            </a:r>
            <a:r>
              <a:rPr dirty="0" sz="1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markets</a:t>
            </a: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such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1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USA</a:t>
            </a:r>
            <a:r>
              <a:rPr dirty="0" sz="1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India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6453378" y="820292"/>
            <a:ext cx="556895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Owing</a:t>
            </a:r>
            <a:r>
              <a:rPr dirty="0" u="sng" sz="16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to</a:t>
            </a:r>
            <a:r>
              <a:rPr dirty="0" u="sng" sz="16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Bundling,</a:t>
            </a:r>
            <a:r>
              <a:rPr dirty="0" u="sng" sz="1600" spc="-2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Amazon</a:t>
            </a:r>
            <a:r>
              <a:rPr dirty="0" u="sng" sz="1600" spc="-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offers</a:t>
            </a:r>
            <a:r>
              <a:rPr dirty="0" u="sng" sz="1600" spc="-2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a</a:t>
            </a:r>
            <a:r>
              <a:rPr dirty="0" u="sng" sz="1600" spc="-1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lot of</a:t>
            </a:r>
            <a:r>
              <a:rPr dirty="0" u="sng" sz="1600" spc="-1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Value</a:t>
            </a:r>
            <a:r>
              <a:rPr dirty="0" u="sng" sz="1600" spc="-2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against</a:t>
            </a:r>
            <a:r>
              <a:rPr dirty="0" u="sng" sz="1600" spc="-2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the</a:t>
            </a:r>
            <a:r>
              <a:rPr dirty="0" u="sng" sz="1600" spc="-2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Annual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Subscription</a:t>
            </a:r>
            <a:r>
              <a:rPr dirty="0" u="sng" sz="1600" spc="-4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of</a:t>
            </a:r>
            <a:r>
              <a:rPr dirty="0" u="sng" sz="1600" spc="-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Prime</a:t>
            </a:r>
            <a:r>
              <a:rPr dirty="0" u="sng" sz="1600" spc="-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Membership…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6" name="object 86" descr=""/>
          <p:cNvSpPr/>
          <p:nvPr/>
        </p:nvSpPr>
        <p:spPr>
          <a:xfrm>
            <a:off x="6374129" y="1091946"/>
            <a:ext cx="0" cy="5111115"/>
          </a:xfrm>
          <a:custGeom>
            <a:avLst/>
            <a:gdLst/>
            <a:ahLst/>
            <a:cxnLst/>
            <a:rect l="l" t="t" r="r" b="b"/>
            <a:pathLst>
              <a:path w="0" h="5111115">
                <a:moveTo>
                  <a:pt x="0" y="0"/>
                </a:moveTo>
                <a:lnTo>
                  <a:pt x="0" y="5111038"/>
                </a:lnTo>
              </a:path>
            </a:pathLst>
          </a:custGeom>
          <a:ln w="28575">
            <a:solidFill>
              <a:srgbClr val="4471C4"/>
            </a:solidFill>
            <a:prstDash val="sysDashDot"/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6916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74320" marR="267335" indent="-3175">
              <a:lnSpc>
                <a:spcPct val="100000"/>
              </a:lnSpc>
              <a:spcBef>
                <a:spcPts val="240"/>
              </a:spcBef>
            </a:pP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70276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69875" marR="268605" indent="25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 Overview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69719" y="6303264"/>
            <a:ext cx="1231900" cy="55499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0480" rIns="0" bIns="0" rtlCol="0" vert="horz">
            <a:spAutoFit/>
          </a:bodyPr>
          <a:lstStyle/>
          <a:p>
            <a:pPr marL="309245" marR="302260" indent="-5080">
              <a:lnSpc>
                <a:spcPct val="100000"/>
              </a:lnSpc>
              <a:spcBef>
                <a:spcPts val="240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Industry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370832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521334" marR="294005" indent="-224154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771388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945" marR="292100" indent="-279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7194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53365" marR="207645" indent="-4318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 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5725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14960" marR="210185" indent="-100965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 Solution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9822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146050" rIns="0" bIns="0" rtlCol="0" vert="horz">
            <a:spAutoFit/>
          </a:bodyPr>
          <a:lstStyle/>
          <a:p>
            <a:pPr marL="206375">
              <a:lnSpc>
                <a:spcPct val="100000"/>
              </a:lnSpc>
              <a:spcBef>
                <a:spcPts val="115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1551919" y="642670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1"/>
                </a:lnTo>
                <a:lnTo>
                  <a:pt x="640079" y="294131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0"/>
              <a:t>Amazon’s</a:t>
            </a:r>
            <a:r>
              <a:rPr dirty="0" spc="-90"/>
              <a:t> </a:t>
            </a:r>
            <a:r>
              <a:rPr dirty="0"/>
              <a:t>Bundled</a:t>
            </a:r>
            <a:r>
              <a:rPr dirty="0" spc="-90"/>
              <a:t> </a:t>
            </a:r>
            <a:r>
              <a:rPr dirty="0"/>
              <a:t>Subscriptions</a:t>
            </a:r>
            <a:r>
              <a:rPr dirty="0" spc="-85"/>
              <a:t> </a:t>
            </a:r>
            <a:r>
              <a:rPr dirty="0"/>
              <a:t>are</a:t>
            </a:r>
            <a:r>
              <a:rPr dirty="0" spc="-95"/>
              <a:t> </a:t>
            </a:r>
            <a:r>
              <a:rPr dirty="0"/>
              <a:t>a</a:t>
            </a:r>
            <a:r>
              <a:rPr dirty="0" spc="-90"/>
              <a:t> </a:t>
            </a:r>
            <a:r>
              <a:rPr dirty="0"/>
              <a:t>Key</a:t>
            </a:r>
            <a:r>
              <a:rPr dirty="0" spc="-80"/>
              <a:t> </a:t>
            </a:r>
            <a:r>
              <a:rPr dirty="0"/>
              <a:t>Growth</a:t>
            </a:r>
            <a:r>
              <a:rPr dirty="0" spc="-75"/>
              <a:t> </a:t>
            </a:r>
            <a:r>
              <a:rPr dirty="0" spc="-10"/>
              <a:t>Driver</a:t>
            </a:r>
          </a:p>
        </p:txBody>
      </p:sp>
      <p:grpSp>
        <p:nvGrpSpPr>
          <p:cNvPr id="13" name="object 13" descr=""/>
          <p:cNvGrpSpPr/>
          <p:nvPr/>
        </p:nvGrpSpPr>
        <p:grpSpPr>
          <a:xfrm>
            <a:off x="716089" y="3624071"/>
            <a:ext cx="5922645" cy="1093470"/>
            <a:chOff x="716089" y="3624071"/>
            <a:chExt cx="5922645" cy="1093470"/>
          </a:xfrm>
        </p:grpSpPr>
        <p:sp>
          <p:nvSpPr>
            <p:cNvPr id="14" name="object 14" descr=""/>
            <p:cNvSpPr/>
            <p:nvPr/>
          </p:nvSpPr>
          <p:spPr>
            <a:xfrm>
              <a:off x="1027175" y="4015739"/>
              <a:ext cx="408940" cy="696595"/>
            </a:xfrm>
            <a:custGeom>
              <a:avLst/>
              <a:gdLst/>
              <a:ahLst/>
              <a:cxnLst/>
              <a:rect l="l" t="t" r="r" b="b"/>
              <a:pathLst>
                <a:path w="408940" h="696595">
                  <a:moveTo>
                    <a:pt x="408432" y="0"/>
                  </a:moveTo>
                  <a:lnTo>
                    <a:pt x="0" y="0"/>
                  </a:lnTo>
                  <a:lnTo>
                    <a:pt x="0" y="696468"/>
                  </a:lnTo>
                  <a:lnTo>
                    <a:pt x="408432" y="696468"/>
                  </a:lnTo>
                  <a:lnTo>
                    <a:pt x="40843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027176" y="3767327"/>
              <a:ext cx="1428115" cy="248920"/>
            </a:xfrm>
            <a:custGeom>
              <a:avLst/>
              <a:gdLst/>
              <a:ahLst/>
              <a:cxnLst/>
              <a:rect l="l" t="t" r="r" b="b"/>
              <a:pathLst>
                <a:path w="1428114" h="248920">
                  <a:moveTo>
                    <a:pt x="408432" y="128016"/>
                  </a:moveTo>
                  <a:lnTo>
                    <a:pt x="0" y="128016"/>
                  </a:lnTo>
                  <a:lnTo>
                    <a:pt x="0" y="248412"/>
                  </a:lnTo>
                  <a:lnTo>
                    <a:pt x="408432" y="248412"/>
                  </a:lnTo>
                  <a:lnTo>
                    <a:pt x="408432" y="128016"/>
                  </a:lnTo>
                  <a:close/>
                </a:path>
                <a:path w="1428114" h="248920">
                  <a:moveTo>
                    <a:pt x="1427988" y="0"/>
                  </a:moveTo>
                  <a:lnTo>
                    <a:pt x="1019556" y="0"/>
                  </a:lnTo>
                  <a:lnTo>
                    <a:pt x="1019556" y="163068"/>
                  </a:lnTo>
                  <a:lnTo>
                    <a:pt x="1427988" y="163068"/>
                  </a:lnTo>
                  <a:lnTo>
                    <a:pt x="1427988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027176" y="3721607"/>
              <a:ext cx="1428115" cy="173990"/>
            </a:xfrm>
            <a:custGeom>
              <a:avLst/>
              <a:gdLst/>
              <a:ahLst/>
              <a:cxnLst/>
              <a:rect l="l" t="t" r="r" b="b"/>
              <a:pathLst>
                <a:path w="1428114" h="173989">
                  <a:moveTo>
                    <a:pt x="408432" y="146304"/>
                  </a:moveTo>
                  <a:lnTo>
                    <a:pt x="0" y="146304"/>
                  </a:lnTo>
                  <a:lnTo>
                    <a:pt x="0" y="173736"/>
                  </a:lnTo>
                  <a:lnTo>
                    <a:pt x="408432" y="173736"/>
                  </a:lnTo>
                  <a:lnTo>
                    <a:pt x="408432" y="146304"/>
                  </a:lnTo>
                  <a:close/>
                </a:path>
                <a:path w="1428114" h="173989">
                  <a:moveTo>
                    <a:pt x="1427988" y="0"/>
                  </a:moveTo>
                  <a:lnTo>
                    <a:pt x="1019556" y="0"/>
                  </a:lnTo>
                  <a:lnTo>
                    <a:pt x="1019556" y="45720"/>
                  </a:lnTo>
                  <a:lnTo>
                    <a:pt x="1427988" y="45720"/>
                  </a:lnTo>
                  <a:lnTo>
                    <a:pt x="142798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027176" y="3640835"/>
              <a:ext cx="1428115" cy="227329"/>
            </a:xfrm>
            <a:custGeom>
              <a:avLst/>
              <a:gdLst/>
              <a:ahLst/>
              <a:cxnLst/>
              <a:rect l="l" t="t" r="r" b="b"/>
              <a:pathLst>
                <a:path w="1428114" h="227329">
                  <a:moveTo>
                    <a:pt x="64008" y="179832"/>
                  </a:moveTo>
                  <a:lnTo>
                    <a:pt x="0" y="179832"/>
                  </a:lnTo>
                  <a:lnTo>
                    <a:pt x="0" y="227076"/>
                  </a:lnTo>
                  <a:lnTo>
                    <a:pt x="64008" y="227076"/>
                  </a:lnTo>
                  <a:lnTo>
                    <a:pt x="64008" y="179832"/>
                  </a:lnTo>
                  <a:close/>
                </a:path>
                <a:path w="1428114" h="227329">
                  <a:moveTo>
                    <a:pt x="408432" y="179832"/>
                  </a:moveTo>
                  <a:lnTo>
                    <a:pt x="342900" y="179832"/>
                  </a:lnTo>
                  <a:lnTo>
                    <a:pt x="342900" y="227076"/>
                  </a:lnTo>
                  <a:lnTo>
                    <a:pt x="408432" y="227076"/>
                  </a:lnTo>
                  <a:lnTo>
                    <a:pt x="408432" y="179832"/>
                  </a:lnTo>
                  <a:close/>
                </a:path>
                <a:path w="1428114" h="227329">
                  <a:moveTo>
                    <a:pt x="1427988" y="0"/>
                  </a:moveTo>
                  <a:lnTo>
                    <a:pt x="1019556" y="0"/>
                  </a:lnTo>
                  <a:lnTo>
                    <a:pt x="1019556" y="80772"/>
                  </a:lnTo>
                  <a:lnTo>
                    <a:pt x="1427988" y="80772"/>
                  </a:lnTo>
                  <a:lnTo>
                    <a:pt x="1427988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027176" y="3624071"/>
              <a:ext cx="1428115" cy="196850"/>
            </a:xfrm>
            <a:custGeom>
              <a:avLst/>
              <a:gdLst/>
              <a:ahLst/>
              <a:cxnLst/>
              <a:rect l="l" t="t" r="r" b="b"/>
              <a:pathLst>
                <a:path w="1428114" h="196850">
                  <a:moveTo>
                    <a:pt x="64008" y="182880"/>
                  </a:moveTo>
                  <a:lnTo>
                    <a:pt x="0" y="182880"/>
                  </a:lnTo>
                  <a:lnTo>
                    <a:pt x="0" y="196596"/>
                  </a:lnTo>
                  <a:lnTo>
                    <a:pt x="64008" y="196596"/>
                  </a:lnTo>
                  <a:lnTo>
                    <a:pt x="64008" y="182880"/>
                  </a:lnTo>
                  <a:close/>
                </a:path>
                <a:path w="1428114" h="196850">
                  <a:moveTo>
                    <a:pt x="408432" y="182880"/>
                  </a:moveTo>
                  <a:lnTo>
                    <a:pt x="342900" y="182880"/>
                  </a:lnTo>
                  <a:lnTo>
                    <a:pt x="342900" y="196596"/>
                  </a:lnTo>
                  <a:lnTo>
                    <a:pt x="408432" y="196596"/>
                  </a:lnTo>
                  <a:lnTo>
                    <a:pt x="408432" y="182880"/>
                  </a:lnTo>
                  <a:close/>
                </a:path>
                <a:path w="1428114" h="196850">
                  <a:moveTo>
                    <a:pt x="1427988" y="0"/>
                  </a:moveTo>
                  <a:lnTo>
                    <a:pt x="1019556" y="0"/>
                  </a:lnTo>
                  <a:lnTo>
                    <a:pt x="1019556" y="16764"/>
                  </a:lnTo>
                  <a:lnTo>
                    <a:pt x="1427988" y="16764"/>
                  </a:lnTo>
                  <a:lnTo>
                    <a:pt x="1427988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720851" y="4712207"/>
              <a:ext cx="5913120" cy="0"/>
            </a:xfrm>
            <a:custGeom>
              <a:avLst/>
              <a:gdLst/>
              <a:ahLst/>
              <a:cxnLst/>
              <a:rect l="l" t="t" r="r" b="b"/>
              <a:pathLst>
                <a:path w="5913120" h="0">
                  <a:moveTo>
                    <a:pt x="0" y="0"/>
                  </a:moveTo>
                  <a:lnTo>
                    <a:pt x="5913120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 descr=""/>
          <p:cNvGrpSpPr/>
          <p:nvPr/>
        </p:nvGrpSpPr>
        <p:grpSpPr>
          <a:xfrm>
            <a:off x="4085844" y="3226307"/>
            <a:ext cx="408940" cy="384175"/>
            <a:chOff x="4085844" y="3226307"/>
            <a:chExt cx="408940" cy="384175"/>
          </a:xfrm>
        </p:grpSpPr>
        <p:sp>
          <p:nvSpPr>
            <p:cNvPr id="21" name="object 21" descr=""/>
            <p:cNvSpPr/>
            <p:nvPr/>
          </p:nvSpPr>
          <p:spPr>
            <a:xfrm>
              <a:off x="4085844" y="3550919"/>
              <a:ext cx="408940" cy="59690"/>
            </a:xfrm>
            <a:custGeom>
              <a:avLst/>
              <a:gdLst/>
              <a:ahLst/>
              <a:cxnLst/>
              <a:rect l="l" t="t" r="r" b="b"/>
              <a:pathLst>
                <a:path w="408939" h="59689">
                  <a:moveTo>
                    <a:pt x="408431" y="0"/>
                  </a:moveTo>
                  <a:lnTo>
                    <a:pt x="0" y="0"/>
                  </a:lnTo>
                  <a:lnTo>
                    <a:pt x="0" y="59435"/>
                  </a:lnTo>
                  <a:lnTo>
                    <a:pt x="408431" y="59435"/>
                  </a:lnTo>
                  <a:lnTo>
                    <a:pt x="408431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4085844" y="3226307"/>
              <a:ext cx="408940" cy="325120"/>
            </a:xfrm>
            <a:custGeom>
              <a:avLst/>
              <a:gdLst/>
              <a:ahLst/>
              <a:cxnLst/>
              <a:rect l="l" t="t" r="r" b="b"/>
              <a:pathLst>
                <a:path w="408939" h="325120">
                  <a:moveTo>
                    <a:pt x="408431" y="0"/>
                  </a:moveTo>
                  <a:lnTo>
                    <a:pt x="0" y="0"/>
                  </a:lnTo>
                  <a:lnTo>
                    <a:pt x="0" y="324612"/>
                  </a:lnTo>
                  <a:lnTo>
                    <a:pt x="408431" y="324612"/>
                  </a:lnTo>
                  <a:lnTo>
                    <a:pt x="408431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/>
          <p:nvPr/>
        </p:nvSpPr>
        <p:spPr>
          <a:xfrm>
            <a:off x="3066288" y="3547871"/>
            <a:ext cx="408940" cy="234950"/>
          </a:xfrm>
          <a:custGeom>
            <a:avLst/>
            <a:gdLst/>
            <a:ahLst/>
            <a:cxnLst/>
            <a:rect l="l" t="t" r="r" b="b"/>
            <a:pathLst>
              <a:path w="408939" h="234950">
                <a:moveTo>
                  <a:pt x="408432" y="0"/>
                </a:moveTo>
                <a:lnTo>
                  <a:pt x="0" y="0"/>
                </a:lnTo>
                <a:lnTo>
                  <a:pt x="0" y="234695"/>
                </a:lnTo>
                <a:lnTo>
                  <a:pt x="408432" y="234695"/>
                </a:lnTo>
                <a:lnTo>
                  <a:pt x="408432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4" name="object 24" descr=""/>
          <p:cNvGrpSpPr/>
          <p:nvPr/>
        </p:nvGrpSpPr>
        <p:grpSpPr>
          <a:xfrm>
            <a:off x="3066288" y="3328415"/>
            <a:ext cx="408940" cy="155575"/>
            <a:chOff x="3066288" y="3328415"/>
            <a:chExt cx="408940" cy="155575"/>
          </a:xfrm>
        </p:grpSpPr>
        <p:sp>
          <p:nvSpPr>
            <p:cNvPr id="25" name="object 25" descr=""/>
            <p:cNvSpPr/>
            <p:nvPr/>
          </p:nvSpPr>
          <p:spPr>
            <a:xfrm>
              <a:off x="3066288" y="3358895"/>
              <a:ext cx="408940" cy="125095"/>
            </a:xfrm>
            <a:custGeom>
              <a:avLst/>
              <a:gdLst/>
              <a:ahLst/>
              <a:cxnLst/>
              <a:rect l="l" t="t" r="r" b="b"/>
              <a:pathLst>
                <a:path w="408939" h="125095">
                  <a:moveTo>
                    <a:pt x="408432" y="0"/>
                  </a:moveTo>
                  <a:lnTo>
                    <a:pt x="0" y="0"/>
                  </a:lnTo>
                  <a:lnTo>
                    <a:pt x="0" y="124967"/>
                  </a:lnTo>
                  <a:lnTo>
                    <a:pt x="408432" y="124967"/>
                  </a:lnTo>
                  <a:lnTo>
                    <a:pt x="408432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3066288" y="3328415"/>
              <a:ext cx="408940" cy="30480"/>
            </a:xfrm>
            <a:custGeom>
              <a:avLst/>
              <a:gdLst/>
              <a:ahLst/>
              <a:cxnLst/>
              <a:rect l="l" t="t" r="r" b="b"/>
              <a:pathLst>
                <a:path w="408939" h="30479">
                  <a:moveTo>
                    <a:pt x="408432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408432" y="30480"/>
                  </a:lnTo>
                  <a:lnTo>
                    <a:pt x="408432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/>
          <p:nvPr/>
        </p:nvSpPr>
        <p:spPr>
          <a:xfrm>
            <a:off x="4085844" y="2903220"/>
            <a:ext cx="408940" cy="47625"/>
          </a:xfrm>
          <a:custGeom>
            <a:avLst/>
            <a:gdLst/>
            <a:ahLst/>
            <a:cxnLst/>
            <a:rect l="l" t="t" r="r" b="b"/>
            <a:pathLst>
              <a:path w="408939" h="47625">
                <a:moveTo>
                  <a:pt x="408431" y="0"/>
                </a:moveTo>
                <a:lnTo>
                  <a:pt x="0" y="0"/>
                </a:lnTo>
                <a:lnTo>
                  <a:pt x="0" y="47243"/>
                </a:lnTo>
                <a:lnTo>
                  <a:pt x="408431" y="47243"/>
                </a:lnTo>
                <a:lnTo>
                  <a:pt x="408431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5106923" y="2342388"/>
            <a:ext cx="407034" cy="102235"/>
          </a:xfrm>
          <a:custGeom>
            <a:avLst/>
            <a:gdLst/>
            <a:ahLst/>
            <a:cxnLst/>
            <a:rect l="l" t="t" r="r" b="b"/>
            <a:pathLst>
              <a:path w="407035" h="102235">
                <a:moveTo>
                  <a:pt x="406908" y="0"/>
                </a:moveTo>
                <a:lnTo>
                  <a:pt x="0" y="0"/>
                </a:lnTo>
                <a:lnTo>
                  <a:pt x="0" y="102108"/>
                </a:lnTo>
                <a:lnTo>
                  <a:pt x="406908" y="102108"/>
                </a:lnTo>
                <a:lnTo>
                  <a:pt x="406908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 txBox="1"/>
          <p:nvPr/>
        </p:nvSpPr>
        <p:spPr>
          <a:xfrm>
            <a:off x="1087018" y="4276470"/>
            <a:ext cx="2863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FFFFFF"/>
                </a:solidFill>
                <a:latin typeface="Calibri"/>
                <a:cs typeface="Calibri"/>
              </a:rPr>
              <a:t>68.51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2046732" y="3930396"/>
            <a:ext cx="408940" cy="782320"/>
          </a:xfrm>
          <a:prstGeom prst="rect">
            <a:avLst/>
          </a:prstGeom>
          <a:solidFill>
            <a:srgbClr val="4471C4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20"/>
              </a:spcBef>
            </a:pPr>
            <a:endParaRPr sz="900">
              <a:latin typeface="Times New Roman"/>
              <a:cs typeface="Times New Roman"/>
            </a:endParaRPr>
          </a:p>
          <a:p>
            <a:pPr marL="73025">
              <a:lnSpc>
                <a:spcPct val="100000"/>
              </a:lnSpc>
            </a:pPr>
            <a:r>
              <a:rPr dirty="0" sz="900" spc="-10">
                <a:solidFill>
                  <a:srgbClr val="FFFFFF"/>
                </a:solidFill>
                <a:latin typeface="Calibri"/>
                <a:cs typeface="Calibri"/>
              </a:rPr>
              <a:t>76.86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3066288" y="3782567"/>
            <a:ext cx="408940" cy="929640"/>
          </a:xfrm>
          <a:prstGeom prst="rect">
            <a:avLst/>
          </a:prstGeom>
          <a:solidFill>
            <a:srgbClr val="4471C4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00"/>
              </a:spcBef>
            </a:pPr>
            <a:endParaRPr sz="900">
              <a:latin typeface="Times New Roman"/>
              <a:cs typeface="Times New Roman"/>
            </a:endParaRPr>
          </a:p>
          <a:p>
            <a:pPr marL="73025">
              <a:lnSpc>
                <a:spcPct val="100000"/>
              </a:lnSpc>
            </a:pPr>
            <a:r>
              <a:rPr dirty="0" sz="900" spc="-10">
                <a:solidFill>
                  <a:srgbClr val="FFFFFF"/>
                </a:solidFill>
                <a:latin typeface="Calibri"/>
                <a:cs typeface="Calibri"/>
              </a:rPr>
              <a:t>91.43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4085844" y="3610355"/>
            <a:ext cx="408940" cy="1102360"/>
          </a:xfrm>
          <a:prstGeom prst="rect">
            <a:avLst/>
          </a:prstGeom>
          <a:solidFill>
            <a:srgbClr val="4471C4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40"/>
              </a:spcBef>
            </a:pPr>
            <a:endParaRPr sz="900">
              <a:latin typeface="Times New Roman"/>
              <a:cs typeface="Times New Roman"/>
            </a:endParaRPr>
          </a:p>
          <a:p>
            <a:pPr marL="44450">
              <a:lnSpc>
                <a:spcPct val="100000"/>
              </a:lnSpc>
              <a:spcBef>
                <a:spcPts val="5"/>
              </a:spcBef>
            </a:pPr>
            <a:r>
              <a:rPr dirty="0" sz="900" spc="-10">
                <a:solidFill>
                  <a:srgbClr val="FFFFFF"/>
                </a:solidFill>
                <a:latin typeface="Calibri"/>
                <a:cs typeface="Calibri"/>
              </a:rPr>
              <a:t>108.35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5106923" y="3461003"/>
            <a:ext cx="407034" cy="1251585"/>
          </a:xfrm>
          <a:prstGeom prst="rect">
            <a:avLst/>
          </a:prstGeom>
          <a:solidFill>
            <a:srgbClr val="4471C4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95"/>
              </a:spcBef>
            </a:pPr>
            <a:endParaRPr sz="900">
              <a:latin typeface="Times New Roman"/>
              <a:cs typeface="Times New Roman"/>
            </a:endParaRPr>
          </a:p>
          <a:p>
            <a:pPr marL="43815">
              <a:lnSpc>
                <a:spcPct val="100000"/>
              </a:lnSpc>
              <a:spcBef>
                <a:spcPts val="5"/>
              </a:spcBef>
            </a:pPr>
            <a:r>
              <a:rPr dirty="0" sz="900" spc="-10">
                <a:solidFill>
                  <a:srgbClr val="FFFFFF"/>
                </a:solidFill>
                <a:latin typeface="Calibri"/>
                <a:cs typeface="Calibri"/>
              </a:rPr>
              <a:t>122.99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6126479" y="3275076"/>
            <a:ext cx="408940" cy="1437640"/>
          </a:xfrm>
          <a:prstGeom prst="rect">
            <a:avLst/>
          </a:prstGeom>
          <a:solidFill>
            <a:srgbClr val="4471C4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30"/>
              </a:spcBef>
            </a:pPr>
            <a:endParaRPr sz="900">
              <a:latin typeface="Times New Roman"/>
              <a:cs typeface="Times New Roman"/>
            </a:endParaRPr>
          </a:p>
          <a:p>
            <a:pPr marL="43815">
              <a:lnSpc>
                <a:spcPct val="100000"/>
              </a:lnSpc>
            </a:pPr>
            <a:r>
              <a:rPr dirty="0" sz="900" spc="-10">
                <a:solidFill>
                  <a:srgbClr val="FFFFFF"/>
                </a:solidFill>
                <a:latin typeface="Calibri"/>
                <a:cs typeface="Calibri"/>
              </a:rPr>
              <a:t>141.25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4180332" y="3491484"/>
            <a:ext cx="220979" cy="178435"/>
          </a:xfrm>
          <a:prstGeom prst="rect">
            <a:avLst/>
          </a:prstGeom>
          <a:solidFill>
            <a:srgbClr val="EC7C30"/>
          </a:solidFill>
        </p:spPr>
        <p:txBody>
          <a:bodyPr wrap="square" lIns="0" tIns="13970" rIns="0" bIns="0" rtlCol="0" vert="horz">
            <a:spAutoFit/>
          </a:bodyPr>
          <a:lstStyle/>
          <a:p>
            <a:pPr marL="36830">
              <a:lnSpc>
                <a:spcPct val="100000"/>
              </a:lnSpc>
              <a:spcBef>
                <a:spcPts val="110"/>
              </a:spcBef>
            </a:pPr>
            <a:r>
              <a:rPr dirty="0" sz="900" spc="-25">
                <a:solidFill>
                  <a:srgbClr val="404040"/>
                </a:solidFill>
                <a:latin typeface="Calibri"/>
                <a:cs typeface="Calibri"/>
              </a:rPr>
              <a:t>5.8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5106923" y="3280409"/>
            <a:ext cx="407034" cy="184150"/>
          </a:xfrm>
          <a:prstGeom prst="rect">
            <a:avLst/>
          </a:prstGeom>
          <a:solidFill>
            <a:srgbClr val="EC7C30"/>
          </a:solidFill>
        </p:spPr>
        <p:txBody>
          <a:bodyPr wrap="square" lIns="0" tIns="17780" rIns="0" bIns="0" rtlCol="0" vert="horz">
            <a:spAutoFit/>
          </a:bodyPr>
          <a:lstStyle/>
          <a:p>
            <a:pPr marL="72390">
              <a:lnSpc>
                <a:spcPct val="100000"/>
              </a:lnSpc>
              <a:spcBef>
                <a:spcPts val="140"/>
              </a:spcBef>
            </a:pPr>
            <a:r>
              <a:rPr dirty="0" sz="900" spc="-10">
                <a:solidFill>
                  <a:srgbClr val="404040"/>
                </a:solidFill>
                <a:latin typeface="Calibri"/>
                <a:cs typeface="Calibri"/>
              </a:rPr>
              <a:t>17.22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6126479" y="3099816"/>
            <a:ext cx="408940" cy="180975"/>
          </a:xfrm>
          <a:prstGeom prst="rect">
            <a:avLst/>
          </a:prstGeom>
          <a:solidFill>
            <a:srgbClr val="EC7C30"/>
          </a:solidFill>
        </p:spPr>
        <p:txBody>
          <a:bodyPr wrap="square" lIns="0" tIns="12700" rIns="0" bIns="0" rtlCol="0" vert="horz">
            <a:spAutoFit/>
          </a:bodyPr>
          <a:lstStyle/>
          <a:p>
            <a:pPr marL="73025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404040"/>
                </a:solidFill>
                <a:latin typeface="Calibri"/>
                <a:cs typeface="Calibri"/>
              </a:rPr>
              <a:t>17.19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8" name="object 38" descr=""/>
          <p:cNvSpPr/>
          <p:nvPr/>
        </p:nvSpPr>
        <p:spPr>
          <a:xfrm>
            <a:off x="1062227" y="3918203"/>
            <a:ext cx="337185" cy="177165"/>
          </a:xfrm>
          <a:custGeom>
            <a:avLst/>
            <a:gdLst/>
            <a:ahLst/>
            <a:cxnLst/>
            <a:rect l="l" t="t" r="r" b="b"/>
            <a:pathLst>
              <a:path w="337184" h="177164">
                <a:moveTo>
                  <a:pt x="336803" y="0"/>
                </a:moveTo>
                <a:lnTo>
                  <a:pt x="0" y="0"/>
                </a:lnTo>
                <a:lnTo>
                  <a:pt x="0" y="176784"/>
                </a:lnTo>
                <a:lnTo>
                  <a:pt x="336803" y="176784"/>
                </a:lnTo>
                <a:lnTo>
                  <a:pt x="336803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 txBox="1"/>
          <p:nvPr/>
        </p:nvSpPr>
        <p:spPr>
          <a:xfrm>
            <a:off x="1087018" y="3918661"/>
            <a:ext cx="28702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404040"/>
                </a:solidFill>
                <a:latin typeface="Calibri"/>
                <a:cs typeface="Calibri"/>
              </a:rPr>
              <a:t>11.75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2046732" y="3760978"/>
            <a:ext cx="4089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3025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404040"/>
                </a:solidFill>
                <a:latin typeface="Calibri"/>
                <a:cs typeface="Calibri"/>
              </a:rPr>
              <a:t>16.09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3066288" y="3619880"/>
            <a:ext cx="408940" cy="144145"/>
          </a:xfrm>
          <a:prstGeom prst="rect">
            <a:avLst/>
          </a:prstGeom>
          <a:solidFill>
            <a:srgbClr val="A4A4A4"/>
          </a:solidFill>
        </p:spPr>
        <p:txBody>
          <a:bodyPr wrap="square" lIns="0" tIns="0" rIns="0" bIns="0" rtlCol="0" vert="horz">
            <a:spAutoFit/>
          </a:bodyPr>
          <a:lstStyle/>
          <a:p>
            <a:pPr marL="73025">
              <a:lnSpc>
                <a:spcPts val="844"/>
              </a:lnSpc>
            </a:pPr>
            <a:r>
              <a:rPr dirty="0" sz="900" spc="-10">
                <a:solidFill>
                  <a:srgbClr val="404040"/>
                </a:solidFill>
                <a:latin typeface="Calibri"/>
                <a:cs typeface="Calibri"/>
              </a:rPr>
              <a:t>22.99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4147184" y="3301110"/>
            <a:ext cx="2863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404040"/>
                </a:solidFill>
                <a:latin typeface="Calibri"/>
                <a:cs typeface="Calibri"/>
              </a:rPr>
              <a:t>31.88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5106923" y="2849879"/>
            <a:ext cx="407034" cy="430530"/>
          </a:xfrm>
          <a:prstGeom prst="rect">
            <a:avLst/>
          </a:prstGeom>
          <a:solidFill>
            <a:srgbClr val="A4A4A4"/>
          </a:solidFill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endParaRPr sz="900">
              <a:latin typeface="Times New Roman"/>
              <a:cs typeface="Times New Roman"/>
            </a:endParaRPr>
          </a:p>
          <a:p>
            <a:pPr marL="72390">
              <a:lnSpc>
                <a:spcPct val="100000"/>
              </a:lnSpc>
            </a:pPr>
            <a:r>
              <a:rPr dirty="0" sz="900" spc="-10">
                <a:solidFill>
                  <a:srgbClr val="404040"/>
                </a:solidFill>
                <a:latin typeface="Calibri"/>
                <a:cs typeface="Calibri"/>
              </a:rPr>
              <a:t>42.75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6126479" y="2552700"/>
            <a:ext cx="408940" cy="547370"/>
          </a:xfrm>
          <a:prstGeom prst="rect">
            <a:avLst/>
          </a:prstGeom>
          <a:solidFill>
            <a:srgbClr val="A4A4A4"/>
          </a:solidFill>
        </p:spPr>
        <p:txBody>
          <a:bodyPr wrap="square" lIns="0" tIns="673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30"/>
              </a:spcBef>
            </a:pPr>
            <a:endParaRPr sz="900">
              <a:latin typeface="Times New Roman"/>
              <a:cs typeface="Times New Roman"/>
            </a:endParaRPr>
          </a:p>
          <a:p>
            <a:pPr marL="73025">
              <a:lnSpc>
                <a:spcPct val="100000"/>
              </a:lnSpc>
            </a:pPr>
            <a:r>
              <a:rPr dirty="0" sz="900" spc="-10">
                <a:solidFill>
                  <a:srgbClr val="404040"/>
                </a:solidFill>
                <a:latin typeface="Calibri"/>
                <a:cs typeface="Calibri"/>
              </a:rPr>
              <a:t>53.76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5" name="object 45" descr=""/>
          <p:cNvSpPr/>
          <p:nvPr/>
        </p:nvSpPr>
        <p:spPr>
          <a:xfrm>
            <a:off x="1091183" y="3793235"/>
            <a:ext cx="279400" cy="177165"/>
          </a:xfrm>
          <a:custGeom>
            <a:avLst/>
            <a:gdLst/>
            <a:ahLst/>
            <a:cxnLst/>
            <a:rect l="l" t="t" r="r" b="b"/>
            <a:pathLst>
              <a:path w="279400" h="177164">
                <a:moveTo>
                  <a:pt x="278891" y="0"/>
                </a:moveTo>
                <a:lnTo>
                  <a:pt x="0" y="0"/>
                </a:lnTo>
                <a:lnTo>
                  <a:pt x="0" y="176783"/>
                </a:lnTo>
                <a:lnTo>
                  <a:pt x="278891" y="176783"/>
                </a:lnTo>
                <a:lnTo>
                  <a:pt x="278891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 descr=""/>
          <p:cNvSpPr txBox="1"/>
          <p:nvPr/>
        </p:nvSpPr>
        <p:spPr>
          <a:xfrm>
            <a:off x="1115974" y="3794252"/>
            <a:ext cx="2286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404040"/>
                </a:solidFill>
                <a:latin typeface="Calibri"/>
                <a:cs typeface="Calibri"/>
              </a:rPr>
              <a:t>2.76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7" name="object 47" descr=""/>
          <p:cNvSpPr/>
          <p:nvPr/>
        </p:nvSpPr>
        <p:spPr>
          <a:xfrm>
            <a:off x="2110739" y="3654552"/>
            <a:ext cx="279400" cy="178435"/>
          </a:xfrm>
          <a:custGeom>
            <a:avLst/>
            <a:gdLst/>
            <a:ahLst/>
            <a:cxnLst/>
            <a:rect l="l" t="t" r="r" b="b"/>
            <a:pathLst>
              <a:path w="279400" h="178435">
                <a:moveTo>
                  <a:pt x="278892" y="0"/>
                </a:moveTo>
                <a:lnTo>
                  <a:pt x="0" y="0"/>
                </a:lnTo>
                <a:lnTo>
                  <a:pt x="0" y="178308"/>
                </a:lnTo>
                <a:lnTo>
                  <a:pt x="278892" y="178308"/>
                </a:lnTo>
                <a:lnTo>
                  <a:pt x="278892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 descr=""/>
          <p:cNvSpPr txBox="1"/>
          <p:nvPr/>
        </p:nvSpPr>
        <p:spPr>
          <a:xfrm>
            <a:off x="2046732" y="3656203"/>
            <a:ext cx="4089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404040"/>
                </a:solidFill>
                <a:latin typeface="Calibri"/>
                <a:cs typeface="Calibri"/>
              </a:rPr>
              <a:t>4.47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3066288" y="3464052"/>
            <a:ext cx="408940" cy="86995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vert="horz">
            <a:spAutoFit/>
          </a:bodyPr>
          <a:lstStyle/>
          <a:p>
            <a:pPr marL="102235">
              <a:lnSpc>
                <a:spcPts val="685"/>
              </a:lnSpc>
            </a:pPr>
            <a:r>
              <a:rPr dirty="0" sz="900" spc="-20">
                <a:solidFill>
                  <a:srgbClr val="404040"/>
                </a:solidFill>
                <a:latin typeface="Calibri"/>
                <a:cs typeface="Calibri"/>
              </a:rPr>
              <a:t>6.39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4085844" y="3127248"/>
            <a:ext cx="408940" cy="99060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vert="horz">
            <a:spAutoFit/>
          </a:bodyPr>
          <a:lstStyle/>
          <a:p>
            <a:pPr marL="102870">
              <a:lnSpc>
                <a:spcPts val="780"/>
              </a:lnSpc>
            </a:pPr>
            <a:r>
              <a:rPr dirty="0" sz="900" spc="-20">
                <a:solidFill>
                  <a:srgbClr val="404040"/>
                </a:solidFill>
                <a:latin typeface="Calibri"/>
                <a:cs typeface="Calibri"/>
              </a:rPr>
              <a:t>9.72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5106923" y="2706623"/>
            <a:ext cx="407034" cy="143510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vert="horz">
            <a:spAutoFit/>
          </a:bodyPr>
          <a:lstStyle/>
          <a:p>
            <a:pPr marL="72390">
              <a:lnSpc>
                <a:spcPts val="1055"/>
              </a:lnSpc>
            </a:pPr>
            <a:r>
              <a:rPr dirty="0" sz="900" spc="-10">
                <a:solidFill>
                  <a:srgbClr val="404040"/>
                </a:solidFill>
                <a:latin typeface="Calibri"/>
                <a:cs typeface="Calibri"/>
              </a:rPr>
              <a:t>14.17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6126479" y="2350007"/>
            <a:ext cx="408940" cy="203200"/>
          </a:xfrm>
          <a:prstGeom prst="rect">
            <a:avLst/>
          </a:prstGeom>
          <a:solidFill>
            <a:srgbClr val="FFC000"/>
          </a:solidFill>
        </p:spPr>
        <p:txBody>
          <a:bodyPr wrap="square" lIns="0" tIns="29845" rIns="0" bIns="0" rtlCol="0" vert="horz">
            <a:spAutoFit/>
          </a:bodyPr>
          <a:lstStyle/>
          <a:p>
            <a:pPr marL="73025">
              <a:lnSpc>
                <a:spcPct val="100000"/>
              </a:lnSpc>
              <a:spcBef>
                <a:spcPts val="235"/>
              </a:spcBef>
            </a:pPr>
            <a:r>
              <a:rPr dirty="0" sz="900" spc="-10">
                <a:solidFill>
                  <a:srgbClr val="404040"/>
                </a:solidFill>
                <a:latin typeface="Calibri"/>
                <a:cs typeface="Calibri"/>
              </a:rPr>
              <a:t>19.21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4085844" y="2950464"/>
            <a:ext cx="408940" cy="177165"/>
          </a:xfrm>
          <a:prstGeom prst="rect">
            <a:avLst/>
          </a:prstGeom>
          <a:solidFill>
            <a:srgbClr val="DAE2F3"/>
          </a:solidFill>
        </p:spPr>
        <p:txBody>
          <a:bodyPr wrap="square" lIns="0" tIns="12700" rIns="0" bIns="0" rtlCol="0" vert="horz">
            <a:spAutoFit/>
          </a:bodyPr>
          <a:lstStyle/>
          <a:p>
            <a:pPr marL="7366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404040"/>
                </a:solidFill>
                <a:latin typeface="Calibri"/>
                <a:cs typeface="Calibri"/>
              </a:rPr>
              <a:t>17.46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5106923" y="2444495"/>
            <a:ext cx="407034" cy="262255"/>
          </a:xfrm>
          <a:prstGeom prst="rect">
            <a:avLst/>
          </a:prstGeom>
          <a:solidFill>
            <a:srgbClr val="DAE2F3"/>
          </a:solidFill>
        </p:spPr>
        <p:txBody>
          <a:bodyPr wrap="square" lIns="0" tIns="55880" rIns="0" bIns="0" rtlCol="0" vert="horz">
            <a:spAutoFit/>
          </a:bodyPr>
          <a:lstStyle/>
          <a:p>
            <a:pPr marL="72390">
              <a:lnSpc>
                <a:spcPct val="100000"/>
              </a:lnSpc>
              <a:spcBef>
                <a:spcPts val="440"/>
              </a:spcBef>
            </a:pPr>
            <a:r>
              <a:rPr dirty="0" sz="900" spc="-10">
                <a:solidFill>
                  <a:srgbClr val="404040"/>
                </a:solidFill>
                <a:latin typeface="Calibri"/>
                <a:cs typeface="Calibri"/>
              </a:rPr>
              <a:t>25.66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6126479" y="2001011"/>
            <a:ext cx="408940" cy="349250"/>
          </a:xfrm>
          <a:prstGeom prst="rect">
            <a:avLst/>
          </a:prstGeom>
          <a:solidFill>
            <a:srgbClr val="DAE2F3"/>
          </a:solidFill>
        </p:spPr>
        <p:txBody>
          <a:bodyPr wrap="square" lIns="0" tIns="102870" rIns="0" bIns="0" rtlCol="0" vert="horz">
            <a:spAutoFit/>
          </a:bodyPr>
          <a:lstStyle/>
          <a:p>
            <a:pPr marL="73025">
              <a:lnSpc>
                <a:spcPct val="100000"/>
              </a:lnSpc>
              <a:spcBef>
                <a:spcPts val="810"/>
              </a:spcBef>
            </a:pPr>
            <a:r>
              <a:rPr dirty="0" sz="900" spc="-10">
                <a:solidFill>
                  <a:srgbClr val="404040"/>
                </a:solidFill>
                <a:latin typeface="Calibri"/>
                <a:cs typeface="Calibri"/>
              </a:rPr>
              <a:t>35.03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6126479" y="1862327"/>
            <a:ext cx="408940" cy="139065"/>
          </a:xfrm>
          <a:prstGeom prst="rect">
            <a:avLst/>
          </a:prstGeom>
          <a:solidFill>
            <a:srgbClr val="6FAC46"/>
          </a:solidFill>
        </p:spPr>
        <p:txBody>
          <a:bodyPr wrap="square" lIns="0" tIns="0" rIns="0" bIns="0" rtlCol="0" vert="horz">
            <a:spAutoFit/>
          </a:bodyPr>
          <a:lstStyle/>
          <a:p>
            <a:pPr marL="73025">
              <a:lnSpc>
                <a:spcPts val="1015"/>
              </a:lnSpc>
            </a:pPr>
            <a:r>
              <a:rPr dirty="0" sz="900" spc="-10">
                <a:solidFill>
                  <a:srgbClr val="404040"/>
                </a:solidFill>
                <a:latin typeface="Calibri"/>
                <a:cs typeface="Calibri"/>
              </a:rPr>
              <a:t>14.09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544474" y="4618990"/>
            <a:ext cx="83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486562" y="4109973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50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428650" y="3600957"/>
            <a:ext cx="1993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100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428650" y="3091941"/>
            <a:ext cx="1993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150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428650" y="2582926"/>
            <a:ext cx="1993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200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428650" y="2073909"/>
            <a:ext cx="1993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250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260934" y="2740012"/>
            <a:ext cx="152400" cy="109982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>
                <a:solidFill>
                  <a:srgbClr val="585858"/>
                </a:solidFill>
                <a:latin typeface="Calibri"/>
                <a:cs typeface="Calibri"/>
              </a:rPr>
              <a:t>Revenue</a:t>
            </a:r>
            <a:r>
              <a:rPr dirty="0" sz="1000" spc="-1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(in</a:t>
            </a:r>
            <a:r>
              <a:rPr dirty="0" sz="1000" spc="-35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585858"/>
                </a:solidFill>
                <a:latin typeface="Calibri"/>
                <a:cs typeface="Calibri"/>
              </a:rPr>
              <a:t>millions)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168046" y="876680"/>
            <a:ext cx="5711825" cy="8286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Revenues</a:t>
            </a:r>
            <a:r>
              <a:rPr dirty="0" u="sng" sz="1600" spc="3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from</a:t>
            </a:r>
            <a:r>
              <a:rPr dirty="0" u="sng" sz="1600" spc="3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Subscription</a:t>
            </a:r>
            <a:r>
              <a:rPr dirty="0" u="sng" sz="1600" spc="4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Services,</a:t>
            </a:r>
            <a:r>
              <a:rPr dirty="0" u="sng" sz="1600" spc="4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driven</a:t>
            </a:r>
            <a:r>
              <a:rPr dirty="0" u="sng" sz="1600" spc="3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by</a:t>
            </a:r>
            <a:r>
              <a:rPr dirty="0" u="sng" sz="1600" spc="3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Prime,</a:t>
            </a:r>
            <a:r>
              <a:rPr dirty="0" u="sng" sz="1600" spc="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have</a:t>
            </a:r>
            <a:r>
              <a:rPr dirty="0" u="sng" sz="1600" spc="3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risen</a:t>
            </a:r>
            <a:r>
              <a:rPr dirty="0" u="sng" sz="1600" spc="4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2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to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USD</a:t>
            </a:r>
            <a:r>
              <a:rPr dirty="0" u="sng" sz="1600" spc="-2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19.21 bn</a:t>
            </a:r>
            <a:r>
              <a:rPr dirty="0" u="sng" sz="1600" spc="-3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in</a:t>
            </a:r>
            <a:r>
              <a:rPr dirty="0" u="sng" sz="1600" spc="-4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2019 from</a:t>
            </a:r>
            <a:r>
              <a:rPr dirty="0" u="sng" sz="1600" spc="-3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USD</a:t>
            </a:r>
            <a:r>
              <a:rPr dirty="0" u="sng" sz="1600" spc="-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2.76</a:t>
            </a:r>
            <a:r>
              <a:rPr dirty="0" u="sng" sz="1600" spc="-2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bn</a:t>
            </a:r>
            <a:r>
              <a:rPr dirty="0" u="sng" sz="1600" spc="-3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in</a:t>
            </a:r>
            <a:r>
              <a:rPr dirty="0" u="sng" sz="1600" spc="-4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2014…</a:t>
            </a:r>
            <a:endParaRPr sz="1600">
              <a:latin typeface="Calibri"/>
              <a:cs typeface="Calibri"/>
            </a:endParaRPr>
          </a:p>
          <a:p>
            <a:pPr marL="2271395">
              <a:lnSpc>
                <a:spcPct val="100000"/>
              </a:lnSpc>
              <a:spcBef>
                <a:spcPts val="805"/>
              </a:spcBef>
            </a:pPr>
            <a:r>
              <a:rPr dirty="0" sz="1400" b="1">
                <a:solidFill>
                  <a:srgbClr val="585858"/>
                </a:solidFill>
                <a:latin typeface="Calibri"/>
                <a:cs typeface="Calibri"/>
              </a:rPr>
              <a:t>Amazon</a:t>
            </a:r>
            <a:r>
              <a:rPr dirty="0" sz="1400" spc="-70" b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585858"/>
                </a:solidFill>
                <a:latin typeface="Calibri"/>
                <a:cs typeface="Calibri"/>
              </a:rPr>
              <a:t>Revenue</a:t>
            </a:r>
            <a:r>
              <a:rPr dirty="0" sz="1400" spc="-40" b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585858"/>
                </a:solidFill>
                <a:latin typeface="Calibri"/>
                <a:cs typeface="Calibri"/>
              </a:rPr>
              <a:t>By</a:t>
            </a:r>
            <a:r>
              <a:rPr dirty="0" sz="1400" spc="-50" b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 spc="-10" b="1">
                <a:solidFill>
                  <a:srgbClr val="585858"/>
                </a:solidFill>
                <a:latin typeface="Calibri"/>
                <a:cs typeface="Calibri"/>
              </a:rPr>
              <a:t>Segment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5" name="object 65" descr=""/>
          <p:cNvSpPr/>
          <p:nvPr/>
        </p:nvSpPr>
        <p:spPr>
          <a:xfrm>
            <a:off x="621791" y="5087111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104" y="0"/>
                </a:moveTo>
                <a:lnTo>
                  <a:pt x="0" y="0"/>
                </a:lnTo>
                <a:lnTo>
                  <a:pt x="0" y="70104"/>
                </a:lnTo>
                <a:lnTo>
                  <a:pt x="70104" y="70104"/>
                </a:lnTo>
                <a:lnTo>
                  <a:pt x="7010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 descr=""/>
          <p:cNvSpPr/>
          <p:nvPr/>
        </p:nvSpPr>
        <p:spPr>
          <a:xfrm>
            <a:off x="1626107" y="5087111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5" h="70485">
                <a:moveTo>
                  <a:pt x="70104" y="0"/>
                </a:moveTo>
                <a:lnTo>
                  <a:pt x="0" y="0"/>
                </a:lnTo>
                <a:lnTo>
                  <a:pt x="0" y="70104"/>
                </a:lnTo>
                <a:lnTo>
                  <a:pt x="70104" y="70104"/>
                </a:lnTo>
                <a:lnTo>
                  <a:pt x="7010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 descr=""/>
          <p:cNvSpPr/>
          <p:nvPr/>
        </p:nvSpPr>
        <p:spPr>
          <a:xfrm>
            <a:off x="2676144" y="5087111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5" h="70485">
                <a:moveTo>
                  <a:pt x="70104" y="0"/>
                </a:moveTo>
                <a:lnTo>
                  <a:pt x="0" y="0"/>
                </a:lnTo>
                <a:lnTo>
                  <a:pt x="0" y="70104"/>
                </a:lnTo>
                <a:lnTo>
                  <a:pt x="70104" y="70104"/>
                </a:lnTo>
                <a:lnTo>
                  <a:pt x="70104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 descr=""/>
          <p:cNvSpPr txBox="1"/>
          <p:nvPr/>
        </p:nvSpPr>
        <p:spPr>
          <a:xfrm>
            <a:off x="709371" y="4767148"/>
            <a:ext cx="3315335" cy="4305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05765">
              <a:lnSpc>
                <a:spcPct val="100000"/>
              </a:lnSpc>
              <a:spcBef>
                <a:spcPts val="100"/>
              </a:spcBef>
              <a:tabLst>
                <a:tab pos="1425575" algn="l"/>
                <a:tab pos="2445385" algn="l"/>
              </a:tabLst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2014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2015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2016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05"/>
              </a:spcBef>
              <a:tabLst>
                <a:tab pos="1016635" algn="l"/>
                <a:tab pos="2066289" algn="l"/>
              </a:tabLst>
            </a:pPr>
            <a:r>
              <a:rPr dirty="0" sz="1000">
                <a:solidFill>
                  <a:srgbClr val="585858"/>
                </a:solidFill>
                <a:latin typeface="Calibri"/>
                <a:cs typeface="Calibri"/>
              </a:rPr>
              <a:t>Online</a:t>
            </a:r>
            <a:r>
              <a:rPr dirty="0" sz="1000" spc="-2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585858"/>
                </a:solidFill>
                <a:latin typeface="Calibri"/>
                <a:cs typeface="Calibri"/>
              </a:rPr>
              <a:t>Stores</a:t>
            </a:r>
            <a:r>
              <a:rPr dirty="0" sz="1000">
                <a:solidFill>
                  <a:srgbClr val="585858"/>
                </a:solidFill>
                <a:latin typeface="Calibri"/>
                <a:cs typeface="Calibri"/>
              </a:rPr>
              <a:t>	Physical</a:t>
            </a:r>
            <a:r>
              <a:rPr dirty="0" sz="1000" spc="-2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585858"/>
                </a:solidFill>
                <a:latin typeface="Calibri"/>
                <a:cs typeface="Calibri"/>
              </a:rPr>
              <a:t>Stores</a:t>
            </a:r>
            <a:r>
              <a:rPr dirty="0" sz="1000">
                <a:solidFill>
                  <a:srgbClr val="585858"/>
                </a:solidFill>
                <a:latin typeface="Calibri"/>
                <a:cs typeface="Calibri"/>
              </a:rPr>
              <a:t>	Retail</a:t>
            </a:r>
            <a:r>
              <a:rPr dirty="0" sz="1000" spc="-2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585858"/>
                </a:solidFill>
                <a:latin typeface="Calibri"/>
                <a:cs typeface="Calibri"/>
              </a:rPr>
              <a:t>3rd</a:t>
            </a:r>
            <a:r>
              <a:rPr dirty="0" sz="1000" spc="-2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585858"/>
                </a:solidFill>
                <a:latin typeface="Calibri"/>
                <a:cs typeface="Calibri"/>
              </a:rPr>
              <a:t>party</a:t>
            </a:r>
            <a:r>
              <a:rPr dirty="0" sz="1000" spc="-1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585858"/>
                </a:solidFill>
                <a:latin typeface="Calibri"/>
                <a:cs typeface="Calibri"/>
              </a:rPr>
              <a:t>services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9" name="object 69" descr=""/>
          <p:cNvSpPr/>
          <p:nvPr/>
        </p:nvSpPr>
        <p:spPr>
          <a:xfrm>
            <a:off x="4195571" y="5087111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5" h="70485">
                <a:moveTo>
                  <a:pt x="70103" y="0"/>
                </a:moveTo>
                <a:lnTo>
                  <a:pt x="0" y="0"/>
                </a:lnTo>
                <a:lnTo>
                  <a:pt x="0" y="70104"/>
                </a:lnTo>
                <a:lnTo>
                  <a:pt x="70103" y="70104"/>
                </a:lnTo>
                <a:lnTo>
                  <a:pt x="7010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 descr=""/>
          <p:cNvSpPr/>
          <p:nvPr/>
        </p:nvSpPr>
        <p:spPr>
          <a:xfrm>
            <a:off x="5567171" y="5087111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5" h="70485">
                <a:moveTo>
                  <a:pt x="70103" y="0"/>
                </a:moveTo>
                <a:lnTo>
                  <a:pt x="0" y="0"/>
                </a:lnTo>
                <a:lnTo>
                  <a:pt x="0" y="70104"/>
                </a:lnTo>
                <a:lnTo>
                  <a:pt x="70103" y="70104"/>
                </a:lnTo>
                <a:lnTo>
                  <a:pt x="70103" y="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 descr=""/>
          <p:cNvSpPr/>
          <p:nvPr/>
        </p:nvSpPr>
        <p:spPr>
          <a:xfrm>
            <a:off x="6096000" y="5087111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5" h="70485">
                <a:moveTo>
                  <a:pt x="70103" y="0"/>
                </a:moveTo>
                <a:lnTo>
                  <a:pt x="0" y="0"/>
                </a:lnTo>
                <a:lnTo>
                  <a:pt x="0" y="70104"/>
                </a:lnTo>
                <a:lnTo>
                  <a:pt x="70103" y="70104"/>
                </a:lnTo>
                <a:lnTo>
                  <a:pt x="70103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 descr=""/>
          <p:cNvSpPr txBox="1"/>
          <p:nvPr/>
        </p:nvSpPr>
        <p:spPr>
          <a:xfrm>
            <a:off x="4162425" y="4767148"/>
            <a:ext cx="2346960" cy="4305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3975">
              <a:lnSpc>
                <a:spcPct val="100000"/>
              </a:lnSpc>
              <a:spcBef>
                <a:spcPts val="100"/>
              </a:spcBef>
              <a:tabLst>
                <a:tab pos="1019810" algn="l"/>
                <a:tab pos="2039620" algn="l"/>
              </a:tabLst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2017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2018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2019</a:t>
            </a:r>
            <a:endParaRPr sz="9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905"/>
              </a:spcBef>
              <a:tabLst>
                <a:tab pos="1370965" algn="l"/>
                <a:tab pos="1899285" algn="l"/>
              </a:tabLst>
            </a:pPr>
            <a:r>
              <a:rPr dirty="0" sz="1000" spc="-10">
                <a:solidFill>
                  <a:srgbClr val="585858"/>
                </a:solidFill>
                <a:latin typeface="Calibri"/>
                <a:cs typeface="Calibri"/>
              </a:rPr>
              <a:t>Subscription</a:t>
            </a:r>
            <a:r>
              <a:rPr dirty="0" sz="1000" spc="3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585858"/>
                </a:solidFill>
                <a:latin typeface="Calibri"/>
                <a:cs typeface="Calibri"/>
              </a:rPr>
              <a:t>Services</a:t>
            </a:r>
            <a:r>
              <a:rPr dirty="0" sz="100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dirty="0" sz="1000" spc="-25">
                <a:solidFill>
                  <a:srgbClr val="585858"/>
                </a:solidFill>
                <a:latin typeface="Calibri"/>
                <a:cs typeface="Calibri"/>
              </a:rPr>
              <a:t>AWS</a:t>
            </a:r>
            <a:r>
              <a:rPr dirty="0" sz="100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dirty="0" sz="1000" spc="-20">
                <a:solidFill>
                  <a:srgbClr val="585858"/>
                </a:solidFill>
                <a:latin typeface="Calibri"/>
                <a:cs typeface="Calibri"/>
              </a:rPr>
              <a:t>Other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73" name="object 73" descr=""/>
          <p:cNvGrpSpPr/>
          <p:nvPr/>
        </p:nvGrpSpPr>
        <p:grpSpPr>
          <a:xfrm>
            <a:off x="7479602" y="2086864"/>
            <a:ext cx="2783205" cy="2663825"/>
            <a:chOff x="7479602" y="2086864"/>
            <a:chExt cx="2783205" cy="2663825"/>
          </a:xfrm>
        </p:grpSpPr>
        <p:sp>
          <p:nvSpPr>
            <p:cNvPr id="74" name="object 74" descr=""/>
            <p:cNvSpPr/>
            <p:nvPr/>
          </p:nvSpPr>
          <p:spPr>
            <a:xfrm>
              <a:off x="8781922" y="2086864"/>
              <a:ext cx="1361440" cy="2663825"/>
            </a:xfrm>
            <a:custGeom>
              <a:avLst/>
              <a:gdLst/>
              <a:ahLst/>
              <a:cxnLst/>
              <a:rect l="l" t="t" r="r" b="b"/>
              <a:pathLst>
                <a:path w="1361440" h="2663825">
                  <a:moveTo>
                    <a:pt x="29463" y="0"/>
                  </a:moveTo>
                  <a:lnTo>
                    <a:pt x="29463" y="466089"/>
                  </a:lnTo>
                  <a:lnTo>
                    <a:pt x="48513" y="466344"/>
                  </a:lnTo>
                  <a:lnTo>
                    <a:pt x="95963" y="468671"/>
                  </a:lnTo>
                  <a:lnTo>
                    <a:pt x="142688" y="473501"/>
                  </a:lnTo>
                  <a:lnTo>
                    <a:pt x="188625" y="480766"/>
                  </a:lnTo>
                  <a:lnTo>
                    <a:pt x="233709" y="490398"/>
                  </a:lnTo>
                  <a:lnTo>
                    <a:pt x="277874" y="502330"/>
                  </a:lnTo>
                  <a:lnTo>
                    <a:pt x="321058" y="516494"/>
                  </a:lnTo>
                  <a:lnTo>
                    <a:pt x="363194" y="532824"/>
                  </a:lnTo>
                  <a:lnTo>
                    <a:pt x="404218" y="551251"/>
                  </a:lnTo>
                  <a:lnTo>
                    <a:pt x="444067" y="571709"/>
                  </a:lnTo>
                  <a:lnTo>
                    <a:pt x="482675" y="594129"/>
                  </a:lnTo>
                  <a:lnTo>
                    <a:pt x="519977" y="618445"/>
                  </a:lnTo>
                  <a:lnTo>
                    <a:pt x="555910" y="644589"/>
                  </a:lnTo>
                  <a:lnTo>
                    <a:pt x="590408" y="672493"/>
                  </a:lnTo>
                  <a:lnTo>
                    <a:pt x="623408" y="702090"/>
                  </a:lnTo>
                  <a:lnTo>
                    <a:pt x="654843" y="733313"/>
                  </a:lnTo>
                  <a:lnTo>
                    <a:pt x="684651" y="766095"/>
                  </a:lnTo>
                  <a:lnTo>
                    <a:pt x="712766" y="800367"/>
                  </a:lnTo>
                  <a:lnTo>
                    <a:pt x="739123" y="836063"/>
                  </a:lnTo>
                  <a:lnTo>
                    <a:pt x="763659" y="873115"/>
                  </a:lnTo>
                  <a:lnTo>
                    <a:pt x="786308" y="911455"/>
                  </a:lnTo>
                  <a:lnTo>
                    <a:pt x="807007" y="951017"/>
                  </a:lnTo>
                  <a:lnTo>
                    <a:pt x="825689" y="991732"/>
                  </a:lnTo>
                  <a:lnTo>
                    <a:pt x="842292" y="1033533"/>
                  </a:lnTo>
                  <a:lnTo>
                    <a:pt x="856750" y="1076354"/>
                  </a:lnTo>
                  <a:lnTo>
                    <a:pt x="868998" y="1120126"/>
                  </a:lnTo>
                  <a:lnTo>
                    <a:pt x="878973" y="1164782"/>
                  </a:lnTo>
                  <a:lnTo>
                    <a:pt x="886609" y="1210255"/>
                  </a:lnTo>
                  <a:lnTo>
                    <a:pt x="891842" y="1256477"/>
                  </a:lnTo>
                  <a:lnTo>
                    <a:pt x="894608" y="1303380"/>
                  </a:lnTo>
                  <a:lnTo>
                    <a:pt x="894842" y="1350899"/>
                  </a:lnTo>
                  <a:lnTo>
                    <a:pt x="892514" y="1398348"/>
                  </a:lnTo>
                  <a:lnTo>
                    <a:pt x="887684" y="1445073"/>
                  </a:lnTo>
                  <a:lnTo>
                    <a:pt x="880419" y="1491010"/>
                  </a:lnTo>
                  <a:lnTo>
                    <a:pt x="870787" y="1536094"/>
                  </a:lnTo>
                  <a:lnTo>
                    <a:pt x="858855" y="1580259"/>
                  </a:lnTo>
                  <a:lnTo>
                    <a:pt x="844691" y="1623443"/>
                  </a:lnTo>
                  <a:lnTo>
                    <a:pt x="828361" y="1665579"/>
                  </a:lnTo>
                  <a:lnTo>
                    <a:pt x="809934" y="1706603"/>
                  </a:lnTo>
                  <a:lnTo>
                    <a:pt x="789476" y="1746452"/>
                  </a:lnTo>
                  <a:lnTo>
                    <a:pt x="767056" y="1785060"/>
                  </a:lnTo>
                  <a:lnTo>
                    <a:pt x="742740" y="1822362"/>
                  </a:lnTo>
                  <a:lnTo>
                    <a:pt x="716596" y="1858295"/>
                  </a:lnTo>
                  <a:lnTo>
                    <a:pt x="688692" y="1892793"/>
                  </a:lnTo>
                  <a:lnTo>
                    <a:pt x="659095" y="1925793"/>
                  </a:lnTo>
                  <a:lnTo>
                    <a:pt x="627872" y="1957228"/>
                  </a:lnTo>
                  <a:lnTo>
                    <a:pt x="595090" y="1987036"/>
                  </a:lnTo>
                  <a:lnTo>
                    <a:pt x="560818" y="2015151"/>
                  </a:lnTo>
                  <a:lnTo>
                    <a:pt x="525122" y="2041508"/>
                  </a:lnTo>
                  <a:lnTo>
                    <a:pt x="488070" y="2066044"/>
                  </a:lnTo>
                  <a:lnTo>
                    <a:pt x="449730" y="2088693"/>
                  </a:lnTo>
                  <a:lnTo>
                    <a:pt x="410168" y="2109392"/>
                  </a:lnTo>
                  <a:lnTo>
                    <a:pt x="369453" y="2128074"/>
                  </a:lnTo>
                  <a:lnTo>
                    <a:pt x="327652" y="2144677"/>
                  </a:lnTo>
                  <a:lnTo>
                    <a:pt x="284831" y="2159135"/>
                  </a:lnTo>
                  <a:lnTo>
                    <a:pt x="241059" y="2171383"/>
                  </a:lnTo>
                  <a:lnTo>
                    <a:pt x="196403" y="2181358"/>
                  </a:lnTo>
                  <a:lnTo>
                    <a:pt x="150930" y="2188994"/>
                  </a:lnTo>
                  <a:lnTo>
                    <a:pt x="104708" y="2194227"/>
                  </a:lnTo>
                  <a:lnTo>
                    <a:pt x="57805" y="2196993"/>
                  </a:lnTo>
                  <a:lnTo>
                    <a:pt x="10286" y="2197227"/>
                  </a:lnTo>
                  <a:lnTo>
                    <a:pt x="0" y="2663190"/>
                  </a:lnTo>
                  <a:lnTo>
                    <a:pt x="77226" y="2662603"/>
                  </a:lnTo>
                  <a:lnTo>
                    <a:pt x="124566" y="2660100"/>
                  </a:lnTo>
                  <a:lnTo>
                    <a:pt x="171454" y="2655964"/>
                  </a:lnTo>
                  <a:lnTo>
                    <a:pt x="217864" y="2650221"/>
                  </a:lnTo>
                  <a:lnTo>
                    <a:pt x="263766" y="2642900"/>
                  </a:lnTo>
                  <a:lnTo>
                    <a:pt x="309132" y="2634030"/>
                  </a:lnTo>
                  <a:lnTo>
                    <a:pt x="353935" y="2623639"/>
                  </a:lnTo>
                  <a:lnTo>
                    <a:pt x="398146" y="2611754"/>
                  </a:lnTo>
                  <a:lnTo>
                    <a:pt x="441737" y="2598404"/>
                  </a:lnTo>
                  <a:lnTo>
                    <a:pt x="484679" y="2583617"/>
                  </a:lnTo>
                  <a:lnTo>
                    <a:pt x="526945" y="2567421"/>
                  </a:lnTo>
                  <a:lnTo>
                    <a:pt x="568507" y="2549844"/>
                  </a:lnTo>
                  <a:lnTo>
                    <a:pt x="609336" y="2530915"/>
                  </a:lnTo>
                  <a:lnTo>
                    <a:pt x="649403" y="2510662"/>
                  </a:lnTo>
                  <a:lnTo>
                    <a:pt x="688682" y="2489112"/>
                  </a:lnTo>
                  <a:lnTo>
                    <a:pt x="727143" y="2466294"/>
                  </a:lnTo>
                  <a:lnTo>
                    <a:pt x="764759" y="2442236"/>
                  </a:lnTo>
                  <a:lnTo>
                    <a:pt x="801501" y="2416966"/>
                  </a:lnTo>
                  <a:lnTo>
                    <a:pt x="837341" y="2390513"/>
                  </a:lnTo>
                  <a:lnTo>
                    <a:pt x="872252" y="2362904"/>
                  </a:lnTo>
                  <a:lnTo>
                    <a:pt x="906204" y="2334168"/>
                  </a:lnTo>
                  <a:lnTo>
                    <a:pt x="939170" y="2304333"/>
                  </a:lnTo>
                  <a:lnTo>
                    <a:pt x="971121" y="2273427"/>
                  </a:lnTo>
                  <a:lnTo>
                    <a:pt x="1002029" y="2241477"/>
                  </a:lnTo>
                  <a:lnTo>
                    <a:pt x="1031867" y="2208513"/>
                  </a:lnTo>
                  <a:lnTo>
                    <a:pt x="1060606" y="2174563"/>
                  </a:lnTo>
                  <a:lnTo>
                    <a:pt x="1088217" y="2139654"/>
                  </a:lnTo>
                  <a:lnTo>
                    <a:pt x="1114673" y="2103814"/>
                  </a:lnTo>
                  <a:lnTo>
                    <a:pt x="1139945" y="2067073"/>
                  </a:lnTo>
                  <a:lnTo>
                    <a:pt x="1164006" y="2029458"/>
                  </a:lnTo>
                  <a:lnTo>
                    <a:pt x="1186827" y="1990996"/>
                  </a:lnTo>
                  <a:lnTo>
                    <a:pt x="1208379" y="1951717"/>
                  </a:lnTo>
                  <a:lnTo>
                    <a:pt x="1228635" y="1911649"/>
                  </a:lnTo>
                  <a:lnTo>
                    <a:pt x="1247567" y="1870819"/>
                  </a:lnTo>
                  <a:lnTo>
                    <a:pt x="1265146" y="1829256"/>
                  </a:lnTo>
                  <a:lnTo>
                    <a:pt x="1281345" y="1786988"/>
                  </a:lnTo>
                  <a:lnTo>
                    <a:pt x="1296134" y="1744043"/>
                  </a:lnTo>
                  <a:lnTo>
                    <a:pt x="1309486" y="1700449"/>
                  </a:lnTo>
                  <a:lnTo>
                    <a:pt x="1321373" y="1656235"/>
                  </a:lnTo>
                  <a:lnTo>
                    <a:pt x="1331767" y="1611428"/>
                  </a:lnTo>
                  <a:lnTo>
                    <a:pt x="1340638" y="1566057"/>
                  </a:lnTo>
                  <a:lnTo>
                    <a:pt x="1347960" y="1520149"/>
                  </a:lnTo>
                  <a:lnTo>
                    <a:pt x="1353704" y="1473734"/>
                  </a:lnTo>
                  <a:lnTo>
                    <a:pt x="1357842" y="1426839"/>
                  </a:lnTo>
                  <a:lnTo>
                    <a:pt x="1360345" y="1379492"/>
                  </a:lnTo>
                  <a:lnTo>
                    <a:pt x="1361185" y="1331722"/>
                  </a:lnTo>
                  <a:lnTo>
                    <a:pt x="1360345" y="1283959"/>
                  </a:lnTo>
                  <a:lnTo>
                    <a:pt x="1357842" y="1236619"/>
                  </a:lnTo>
                  <a:lnTo>
                    <a:pt x="1353704" y="1189731"/>
                  </a:lnTo>
                  <a:lnTo>
                    <a:pt x="1347960" y="1143321"/>
                  </a:lnTo>
                  <a:lnTo>
                    <a:pt x="1340638" y="1097419"/>
                  </a:lnTo>
                  <a:lnTo>
                    <a:pt x="1331767" y="1052053"/>
                  </a:lnTo>
                  <a:lnTo>
                    <a:pt x="1321373" y="1007250"/>
                  </a:lnTo>
                  <a:lnTo>
                    <a:pt x="1309486" y="963039"/>
                  </a:lnTo>
                  <a:lnTo>
                    <a:pt x="1296134" y="919448"/>
                  </a:lnTo>
                  <a:lnTo>
                    <a:pt x="1281345" y="876506"/>
                  </a:lnTo>
                  <a:lnTo>
                    <a:pt x="1265146" y="834240"/>
                  </a:lnTo>
                  <a:lnTo>
                    <a:pt x="1247567" y="792678"/>
                  </a:lnTo>
                  <a:lnTo>
                    <a:pt x="1228635" y="751849"/>
                  </a:lnTo>
                  <a:lnTo>
                    <a:pt x="1208379" y="711782"/>
                  </a:lnTo>
                  <a:lnTo>
                    <a:pt x="1186827" y="672503"/>
                  </a:lnTo>
                  <a:lnTo>
                    <a:pt x="1164006" y="634042"/>
                  </a:lnTo>
                  <a:lnTo>
                    <a:pt x="1139945" y="596426"/>
                  </a:lnTo>
                  <a:lnTo>
                    <a:pt x="1114673" y="559684"/>
                  </a:lnTo>
                  <a:lnTo>
                    <a:pt x="1088217" y="523844"/>
                  </a:lnTo>
                  <a:lnTo>
                    <a:pt x="1060606" y="488933"/>
                  </a:lnTo>
                  <a:lnTo>
                    <a:pt x="1031867" y="454981"/>
                  </a:lnTo>
                  <a:lnTo>
                    <a:pt x="1002029" y="422015"/>
                  </a:lnTo>
                  <a:lnTo>
                    <a:pt x="971121" y="390064"/>
                  </a:lnTo>
                  <a:lnTo>
                    <a:pt x="939170" y="359156"/>
                  </a:lnTo>
                  <a:lnTo>
                    <a:pt x="906204" y="329318"/>
                  </a:lnTo>
                  <a:lnTo>
                    <a:pt x="872252" y="300579"/>
                  </a:lnTo>
                  <a:lnTo>
                    <a:pt x="837341" y="272968"/>
                  </a:lnTo>
                  <a:lnTo>
                    <a:pt x="801501" y="246512"/>
                  </a:lnTo>
                  <a:lnTo>
                    <a:pt x="764759" y="221240"/>
                  </a:lnTo>
                  <a:lnTo>
                    <a:pt x="727143" y="197179"/>
                  </a:lnTo>
                  <a:lnTo>
                    <a:pt x="688682" y="174358"/>
                  </a:lnTo>
                  <a:lnTo>
                    <a:pt x="649403" y="152806"/>
                  </a:lnTo>
                  <a:lnTo>
                    <a:pt x="609336" y="132550"/>
                  </a:lnTo>
                  <a:lnTo>
                    <a:pt x="568507" y="113618"/>
                  </a:lnTo>
                  <a:lnTo>
                    <a:pt x="526945" y="96039"/>
                  </a:lnTo>
                  <a:lnTo>
                    <a:pt x="484679" y="79840"/>
                  </a:lnTo>
                  <a:lnTo>
                    <a:pt x="441737" y="65051"/>
                  </a:lnTo>
                  <a:lnTo>
                    <a:pt x="398146" y="51699"/>
                  </a:lnTo>
                  <a:lnTo>
                    <a:pt x="353935" y="39812"/>
                  </a:lnTo>
                  <a:lnTo>
                    <a:pt x="309132" y="29418"/>
                  </a:lnTo>
                  <a:lnTo>
                    <a:pt x="263766" y="20547"/>
                  </a:lnTo>
                  <a:lnTo>
                    <a:pt x="217864" y="13225"/>
                  </a:lnTo>
                  <a:lnTo>
                    <a:pt x="171454" y="7481"/>
                  </a:lnTo>
                  <a:lnTo>
                    <a:pt x="124566" y="3343"/>
                  </a:lnTo>
                  <a:lnTo>
                    <a:pt x="77226" y="840"/>
                  </a:lnTo>
                  <a:lnTo>
                    <a:pt x="2946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8284082" y="4213479"/>
              <a:ext cx="508634" cy="536575"/>
            </a:xfrm>
            <a:custGeom>
              <a:avLst/>
              <a:gdLst/>
              <a:ahLst/>
              <a:cxnLst/>
              <a:rect l="l" t="t" r="r" b="b"/>
              <a:pathLst>
                <a:path w="508634" h="536575">
                  <a:moveTo>
                    <a:pt x="184531" y="0"/>
                  </a:moveTo>
                  <a:lnTo>
                    <a:pt x="0" y="427990"/>
                  </a:lnTo>
                  <a:lnTo>
                    <a:pt x="47550" y="447438"/>
                  </a:lnTo>
                  <a:lnTo>
                    <a:pt x="95751" y="465007"/>
                  </a:lnTo>
                  <a:lnTo>
                    <a:pt x="144546" y="480688"/>
                  </a:lnTo>
                  <a:lnTo>
                    <a:pt x="193875" y="494466"/>
                  </a:lnTo>
                  <a:lnTo>
                    <a:pt x="243681" y="506333"/>
                  </a:lnTo>
                  <a:lnTo>
                    <a:pt x="293906" y="516275"/>
                  </a:lnTo>
                  <a:lnTo>
                    <a:pt x="344492" y="524282"/>
                  </a:lnTo>
                  <a:lnTo>
                    <a:pt x="395382" y="530341"/>
                  </a:lnTo>
                  <a:lnTo>
                    <a:pt x="446517" y="534443"/>
                  </a:lnTo>
                  <a:lnTo>
                    <a:pt x="497840" y="536575"/>
                  </a:lnTo>
                  <a:lnTo>
                    <a:pt x="508126" y="70612"/>
                  </a:lnTo>
                  <a:lnTo>
                    <a:pt x="460503" y="68220"/>
                  </a:lnTo>
                  <a:lnTo>
                    <a:pt x="413171" y="63233"/>
                  </a:lnTo>
                  <a:lnTo>
                    <a:pt x="366235" y="55669"/>
                  </a:lnTo>
                  <a:lnTo>
                    <a:pt x="319798" y="45546"/>
                  </a:lnTo>
                  <a:lnTo>
                    <a:pt x="273965" y="32882"/>
                  </a:lnTo>
                  <a:lnTo>
                    <a:pt x="228841" y="17694"/>
                  </a:lnTo>
                  <a:lnTo>
                    <a:pt x="184531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7479602" y="3364865"/>
              <a:ext cx="989330" cy="1276985"/>
            </a:xfrm>
            <a:custGeom>
              <a:avLst/>
              <a:gdLst/>
              <a:ahLst/>
              <a:cxnLst/>
              <a:rect l="l" t="t" r="r" b="b"/>
              <a:pathLst>
                <a:path w="989329" h="1276985">
                  <a:moveTo>
                    <a:pt x="1078" y="0"/>
                  </a:moveTo>
                  <a:lnTo>
                    <a:pt x="0" y="48481"/>
                  </a:lnTo>
                  <a:lnTo>
                    <a:pt x="671" y="96701"/>
                  </a:lnTo>
                  <a:lnTo>
                    <a:pt x="3068" y="144622"/>
                  </a:lnTo>
                  <a:lnTo>
                    <a:pt x="7167" y="192205"/>
                  </a:lnTo>
                  <a:lnTo>
                    <a:pt x="12945" y="239414"/>
                  </a:lnTo>
                  <a:lnTo>
                    <a:pt x="20378" y="286212"/>
                  </a:lnTo>
                  <a:lnTo>
                    <a:pt x="29442" y="332559"/>
                  </a:lnTo>
                  <a:lnTo>
                    <a:pt x="40114" y="378419"/>
                  </a:lnTo>
                  <a:lnTo>
                    <a:pt x="52370" y="423755"/>
                  </a:lnTo>
                  <a:lnTo>
                    <a:pt x="66187" y="468527"/>
                  </a:lnTo>
                  <a:lnTo>
                    <a:pt x="81540" y="512700"/>
                  </a:lnTo>
                  <a:lnTo>
                    <a:pt x="98407" y="556235"/>
                  </a:lnTo>
                  <a:lnTo>
                    <a:pt x="116763" y="599095"/>
                  </a:lnTo>
                  <a:lnTo>
                    <a:pt x="136586" y="641243"/>
                  </a:lnTo>
                  <a:lnTo>
                    <a:pt x="157850" y="682639"/>
                  </a:lnTo>
                  <a:lnTo>
                    <a:pt x="180533" y="723248"/>
                  </a:lnTo>
                  <a:lnTo>
                    <a:pt x="204611" y="763031"/>
                  </a:lnTo>
                  <a:lnTo>
                    <a:pt x="230061" y="801951"/>
                  </a:lnTo>
                  <a:lnTo>
                    <a:pt x="256858" y="839971"/>
                  </a:lnTo>
                  <a:lnTo>
                    <a:pt x="284980" y="877051"/>
                  </a:lnTo>
                  <a:lnTo>
                    <a:pt x="314402" y="913156"/>
                  </a:lnTo>
                  <a:lnTo>
                    <a:pt x="345100" y="948248"/>
                  </a:lnTo>
                  <a:lnTo>
                    <a:pt x="377053" y="982288"/>
                  </a:lnTo>
                  <a:lnTo>
                    <a:pt x="410234" y="1015239"/>
                  </a:lnTo>
                  <a:lnTo>
                    <a:pt x="444622" y="1047065"/>
                  </a:lnTo>
                  <a:lnTo>
                    <a:pt x="480192" y="1077726"/>
                  </a:lnTo>
                  <a:lnTo>
                    <a:pt x="516921" y="1107186"/>
                  </a:lnTo>
                  <a:lnTo>
                    <a:pt x="554784" y="1135406"/>
                  </a:lnTo>
                  <a:lnTo>
                    <a:pt x="593759" y="1162350"/>
                  </a:lnTo>
                  <a:lnTo>
                    <a:pt x="633822" y="1187980"/>
                  </a:lnTo>
                  <a:lnTo>
                    <a:pt x="674950" y="1212257"/>
                  </a:lnTo>
                  <a:lnTo>
                    <a:pt x="717117" y="1235146"/>
                  </a:lnTo>
                  <a:lnTo>
                    <a:pt x="760302" y="1256607"/>
                  </a:lnTo>
                  <a:lnTo>
                    <a:pt x="804480" y="1276604"/>
                  </a:lnTo>
                  <a:lnTo>
                    <a:pt x="989011" y="848614"/>
                  </a:lnTo>
                  <a:lnTo>
                    <a:pt x="944901" y="828118"/>
                  </a:lnTo>
                  <a:lnTo>
                    <a:pt x="902354" y="805382"/>
                  </a:lnTo>
                  <a:lnTo>
                    <a:pt x="861425" y="780494"/>
                  </a:lnTo>
                  <a:lnTo>
                    <a:pt x="822171" y="753544"/>
                  </a:lnTo>
                  <a:lnTo>
                    <a:pt x="784650" y="724624"/>
                  </a:lnTo>
                  <a:lnTo>
                    <a:pt x="748917" y="693823"/>
                  </a:lnTo>
                  <a:lnTo>
                    <a:pt x="715030" y="661232"/>
                  </a:lnTo>
                  <a:lnTo>
                    <a:pt x="683046" y="626940"/>
                  </a:lnTo>
                  <a:lnTo>
                    <a:pt x="653020" y="591037"/>
                  </a:lnTo>
                  <a:lnTo>
                    <a:pt x="625010" y="553615"/>
                  </a:lnTo>
                  <a:lnTo>
                    <a:pt x="599073" y="514762"/>
                  </a:lnTo>
                  <a:lnTo>
                    <a:pt x="575265" y="474570"/>
                  </a:lnTo>
                  <a:lnTo>
                    <a:pt x="553644" y="433128"/>
                  </a:lnTo>
                  <a:lnTo>
                    <a:pt x="534265" y="390527"/>
                  </a:lnTo>
                  <a:lnTo>
                    <a:pt x="517186" y="346856"/>
                  </a:lnTo>
                  <a:lnTo>
                    <a:pt x="502463" y="302206"/>
                  </a:lnTo>
                  <a:lnTo>
                    <a:pt x="490153" y="256668"/>
                  </a:lnTo>
                  <a:lnTo>
                    <a:pt x="480313" y="210330"/>
                  </a:lnTo>
                  <a:lnTo>
                    <a:pt x="473000" y="163284"/>
                  </a:lnTo>
                  <a:lnTo>
                    <a:pt x="468270" y="115619"/>
                  </a:lnTo>
                  <a:lnTo>
                    <a:pt x="466180" y="67426"/>
                  </a:lnTo>
                  <a:lnTo>
                    <a:pt x="466787" y="18796"/>
                  </a:lnTo>
                  <a:lnTo>
                    <a:pt x="1078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7480680" y="2814701"/>
              <a:ext cx="559435" cy="568960"/>
            </a:xfrm>
            <a:custGeom>
              <a:avLst/>
              <a:gdLst/>
              <a:ahLst/>
              <a:cxnLst/>
              <a:rect l="l" t="t" r="r" b="b"/>
              <a:pathLst>
                <a:path w="559434" h="568960">
                  <a:moveTo>
                    <a:pt x="143637" y="0"/>
                  </a:moveTo>
                  <a:lnTo>
                    <a:pt x="120886" y="47023"/>
                  </a:lnTo>
                  <a:lnTo>
                    <a:pt x="100028" y="94815"/>
                  </a:lnTo>
                  <a:lnTo>
                    <a:pt x="81077" y="143318"/>
                  </a:lnTo>
                  <a:lnTo>
                    <a:pt x="64050" y="192477"/>
                  </a:lnTo>
                  <a:lnTo>
                    <a:pt x="48960" y="242234"/>
                  </a:lnTo>
                  <a:lnTo>
                    <a:pt x="35825" y="292532"/>
                  </a:lnTo>
                  <a:lnTo>
                    <a:pt x="24659" y="343315"/>
                  </a:lnTo>
                  <a:lnTo>
                    <a:pt x="15479" y="394527"/>
                  </a:lnTo>
                  <a:lnTo>
                    <a:pt x="8298" y="446110"/>
                  </a:lnTo>
                  <a:lnTo>
                    <a:pt x="3133" y="498007"/>
                  </a:lnTo>
                  <a:lnTo>
                    <a:pt x="0" y="550163"/>
                  </a:lnTo>
                  <a:lnTo>
                    <a:pt x="465709" y="568960"/>
                  </a:lnTo>
                  <a:lnTo>
                    <a:pt x="469520" y="515792"/>
                  </a:lnTo>
                  <a:lnTo>
                    <a:pt x="476575" y="463069"/>
                  </a:lnTo>
                  <a:lnTo>
                    <a:pt x="486836" y="410939"/>
                  </a:lnTo>
                  <a:lnTo>
                    <a:pt x="500264" y="359551"/>
                  </a:lnTo>
                  <a:lnTo>
                    <a:pt x="516823" y="309054"/>
                  </a:lnTo>
                  <a:lnTo>
                    <a:pt x="536475" y="259596"/>
                  </a:lnTo>
                  <a:lnTo>
                    <a:pt x="559180" y="211327"/>
                  </a:lnTo>
                  <a:lnTo>
                    <a:pt x="14363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7624317" y="2152650"/>
              <a:ext cx="918844" cy="873760"/>
            </a:xfrm>
            <a:custGeom>
              <a:avLst/>
              <a:gdLst/>
              <a:ahLst/>
              <a:cxnLst/>
              <a:rect l="l" t="t" r="r" b="b"/>
              <a:pathLst>
                <a:path w="918845" h="873760">
                  <a:moveTo>
                    <a:pt x="773683" y="0"/>
                  </a:moveTo>
                  <a:lnTo>
                    <a:pt x="726164" y="16508"/>
                  </a:lnTo>
                  <a:lnTo>
                    <a:pt x="679461" y="34733"/>
                  </a:lnTo>
                  <a:lnTo>
                    <a:pt x="633615" y="54641"/>
                  </a:lnTo>
                  <a:lnTo>
                    <a:pt x="588665" y="76197"/>
                  </a:lnTo>
                  <a:lnTo>
                    <a:pt x="544651" y="99368"/>
                  </a:lnTo>
                  <a:lnTo>
                    <a:pt x="501612" y="124120"/>
                  </a:lnTo>
                  <a:lnTo>
                    <a:pt x="459589" y="150419"/>
                  </a:lnTo>
                  <a:lnTo>
                    <a:pt x="418620" y="178231"/>
                  </a:lnTo>
                  <a:lnTo>
                    <a:pt x="378745" y="207522"/>
                  </a:lnTo>
                  <a:lnTo>
                    <a:pt x="340004" y="238259"/>
                  </a:lnTo>
                  <a:lnTo>
                    <a:pt x="302437" y="270406"/>
                  </a:lnTo>
                  <a:lnTo>
                    <a:pt x="266082" y="303932"/>
                  </a:lnTo>
                  <a:lnTo>
                    <a:pt x="230980" y="338800"/>
                  </a:lnTo>
                  <a:lnTo>
                    <a:pt x="197169" y="374979"/>
                  </a:lnTo>
                  <a:lnTo>
                    <a:pt x="164691" y="412433"/>
                  </a:lnTo>
                  <a:lnTo>
                    <a:pt x="133583" y="451129"/>
                  </a:lnTo>
                  <a:lnTo>
                    <a:pt x="103887" y="491033"/>
                  </a:lnTo>
                  <a:lnTo>
                    <a:pt x="75640" y="532111"/>
                  </a:lnTo>
                  <a:lnTo>
                    <a:pt x="48884" y="574329"/>
                  </a:lnTo>
                  <a:lnTo>
                    <a:pt x="23657" y="617654"/>
                  </a:lnTo>
                  <a:lnTo>
                    <a:pt x="0" y="662051"/>
                  </a:lnTo>
                  <a:lnTo>
                    <a:pt x="415543" y="873378"/>
                  </a:lnTo>
                  <a:lnTo>
                    <a:pt x="438968" y="830361"/>
                  </a:lnTo>
                  <a:lnTo>
                    <a:pt x="464662" y="788935"/>
                  </a:lnTo>
                  <a:lnTo>
                    <a:pt x="492538" y="749174"/>
                  </a:lnTo>
                  <a:lnTo>
                    <a:pt x="522509" y="711154"/>
                  </a:lnTo>
                  <a:lnTo>
                    <a:pt x="554489" y="674949"/>
                  </a:lnTo>
                  <a:lnTo>
                    <a:pt x="588390" y="640633"/>
                  </a:lnTo>
                  <a:lnTo>
                    <a:pt x="624125" y="608282"/>
                  </a:lnTo>
                  <a:lnTo>
                    <a:pt x="661608" y="577970"/>
                  </a:lnTo>
                  <a:lnTo>
                    <a:pt x="700752" y="549772"/>
                  </a:lnTo>
                  <a:lnTo>
                    <a:pt x="741469" y="523762"/>
                  </a:lnTo>
                  <a:lnTo>
                    <a:pt x="783673" y="500015"/>
                  </a:lnTo>
                  <a:lnTo>
                    <a:pt x="827277" y="478607"/>
                  </a:lnTo>
                  <a:lnTo>
                    <a:pt x="872194" y="459611"/>
                  </a:lnTo>
                  <a:lnTo>
                    <a:pt x="918336" y="443102"/>
                  </a:lnTo>
                  <a:lnTo>
                    <a:pt x="773683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8398001" y="2086864"/>
              <a:ext cx="413384" cy="509270"/>
            </a:xfrm>
            <a:custGeom>
              <a:avLst/>
              <a:gdLst/>
              <a:ahLst/>
              <a:cxnLst/>
              <a:rect l="l" t="t" r="r" b="b"/>
              <a:pathLst>
                <a:path w="413384" h="509269">
                  <a:moveTo>
                    <a:pt x="413384" y="0"/>
                  </a:moveTo>
                  <a:lnTo>
                    <a:pt x="360769" y="1040"/>
                  </a:lnTo>
                  <a:lnTo>
                    <a:pt x="308306" y="4153"/>
                  </a:lnTo>
                  <a:lnTo>
                    <a:pt x="256055" y="9329"/>
                  </a:lnTo>
                  <a:lnTo>
                    <a:pt x="204073" y="16557"/>
                  </a:lnTo>
                  <a:lnTo>
                    <a:pt x="152418" y="25827"/>
                  </a:lnTo>
                  <a:lnTo>
                    <a:pt x="101149" y="37129"/>
                  </a:lnTo>
                  <a:lnTo>
                    <a:pt x="50323" y="50452"/>
                  </a:lnTo>
                  <a:lnTo>
                    <a:pt x="0" y="65786"/>
                  </a:lnTo>
                  <a:lnTo>
                    <a:pt x="144652" y="508888"/>
                  </a:lnTo>
                  <a:lnTo>
                    <a:pt x="197143" y="493562"/>
                  </a:lnTo>
                  <a:lnTo>
                    <a:pt x="250420" y="481589"/>
                  </a:lnTo>
                  <a:lnTo>
                    <a:pt x="304325" y="472998"/>
                  </a:lnTo>
                  <a:lnTo>
                    <a:pt x="358699" y="467822"/>
                  </a:lnTo>
                  <a:lnTo>
                    <a:pt x="413384" y="466089"/>
                  </a:lnTo>
                  <a:lnTo>
                    <a:pt x="413384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9557004" y="3270249"/>
              <a:ext cx="706120" cy="320040"/>
            </a:xfrm>
            <a:custGeom>
              <a:avLst/>
              <a:gdLst/>
              <a:ahLst/>
              <a:cxnLst/>
              <a:rect l="l" t="t" r="r" b="b"/>
              <a:pathLst>
                <a:path w="706120" h="320039">
                  <a:moveTo>
                    <a:pt x="705612" y="0"/>
                  </a:moveTo>
                  <a:lnTo>
                    <a:pt x="0" y="0"/>
                  </a:lnTo>
                  <a:lnTo>
                    <a:pt x="0" y="133350"/>
                  </a:lnTo>
                  <a:lnTo>
                    <a:pt x="0" y="160020"/>
                  </a:lnTo>
                  <a:lnTo>
                    <a:pt x="0" y="320040"/>
                  </a:lnTo>
                  <a:lnTo>
                    <a:pt x="705612" y="320040"/>
                  </a:lnTo>
                  <a:lnTo>
                    <a:pt x="705612" y="160020"/>
                  </a:lnTo>
                  <a:lnTo>
                    <a:pt x="705612" y="133350"/>
                  </a:lnTo>
                  <a:lnTo>
                    <a:pt x="7056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1" name="object 81" descr=""/>
          <p:cNvSpPr txBox="1"/>
          <p:nvPr/>
        </p:nvSpPr>
        <p:spPr>
          <a:xfrm>
            <a:off x="9557004" y="3270503"/>
            <a:ext cx="706120" cy="320040"/>
          </a:xfrm>
          <a:prstGeom prst="rect">
            <a:avLst/>
          </a:prstGeom>
          <a:ln w="9525">
            <a:solidFill>
              <a:srgbClr val="BEBEBE"/>
            </a:solidFill>
          </a:ln>
        </p:spPr>
        <p:txBody>
          <a:bodyPr wrap="square" lIns="0" tIns="12065" rIns="0" bIns="0" rtlCol="0" vert="horz">
            <a:spAutoFit/>
          </a:bodyPr>
          <a:lstStyle/>
          <a:p>
            <a:pPr marL="255270" marR="32384" indent="-212090">
              <a:lnSpc>
                <a:spcPct val="102200"/>
              </a:lnSpc>
              <a:spcBef>
                <a:spcPts val="95"/>
              </a:spcBef>
            </a:pP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Online</a:t>
            </a:r>
            <a:r>
              <a:rPr dirty="0" sz="900" spc="-5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Stores</a:t>
            </a:r>
            <a:r>
              <a:rPr dirty="0" sz="900" spc="50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50%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2" name="object 82" descr=""/>
          <p:cNvSpPr/>
          <p:nvPr/>
        </p:nvSpPr>
        <p:spPr>
          <a:xfrm>
            <a:off x="8191500" y="4333239"/>
            <a:ext cx="772795" cy="320040"/>
          </a:xfrm>
          <a:custGeom>
            <a:avLst/>
            <a:gdLst/>
            <a:ahLst/>
            <a:cxnLst/>
            <a:rect l="l" t="t" r="r" b="b"/>
            <a:pathLst>
              <a:path w="772795" h="320039">
                <a:moveTo>
                  <a:pt x="772668" y="0"/>
                </a:moveTo>
                <a:lnTo>
                  <a:pt x="0" y="0"/>
                </a:lnTo>
                <a:lnTo>
                  <a:pt x="0" y="133350"/>
                </a:lnTo>
                <a:lnTo>
                  <a:pt x="0" y="160020"/>
                </a:lnTo>
                <a:lnTo>
                  <a:pt x="0" y="320040"/>
                </a:lnTo>
                <a:lnTo>
                  <a:pt x="772668" y="320040"/>
                </a:lnTo>
                <a:lnTo>
                  <a:pt x="772668" y="160020"/>
                </a:lnTo>
                <a:lnTo>
                  <a:pt x="772668" y="133350"/>
                </a:lnTo>
                <a:lnTo>
                  <a:pt x="7726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 descr=""/>
          <p:cNvSpPr txBox="1"/>
          <p:nvPr/>
        </p:nvSpPr>
        <p:spPr>
          <a:xfrm>
            <a:off x="8191500" y="4332732"/>
            <a:ext cx="772795" cy="320040"/>
          </a:xfrm>
          <a:prstGeom prst="rect">
            <a:avLst/>
          </a:prstGeom>
          <a:ln w="9525">
            <a:solidFill>
              <a:srgbClr val="BEBEBE"/>
            </a:solidFill>
          </a:ln>
        </p:spPr>
        <p:txBody>
          <a:bodyPr wrap="square" lIns="0" tIns="12065" rIns="0" bIns="0" rtlCol="0" vert="horz">
            <a:spAutoFit/>
          </a:bodyPr>
          <a:lstStyle/>
          <a:p>
            <a:pPr marL="315595" marR="34290" indent="-273050">
              <a:lnSpc>
                <a:spcPct val="102200"/>
              </a:lnSpc>
              <a:spcBef>
                <a:spcPts val="95"/>
              </a:spcBef>
            </a:pP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Physical</a:t>
            </a:r>
            <a:r>
              <a:rPr dirty="0" sz="900" spc="-5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Stores</a:t>
            </a:r>
            <a:r>
              <a:rPr dirty="0" sz="900" spc="50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6%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4" name="object 84" descr=""/>
          <p:cNvSpPr/>
          <p:nvPr/>
        </p:nvSpPr>
        <p:spPr>
          <a:xfrm>
            <a:off x="7441692" y="3773169"/>
            <a:ext cx="879475" cy="461009"/>
          </a:xfrm>
          <a:custGeom>
            <a:avLst/>
            <a:gdLst/>
            <a:ahLst/>
            <a:cxnLst/>
            <a:rect l="l" t="t" r="r" b="b"/>
            <a:pathLst>
              <a:path w="879475" h="461010">
                <a:moveTo>
                  <a:pt x="879348" y="0"/>
                </a:moveTo>
                <a:lnTo>
                  <a:pt x="0" y="0"/>
                </a:lnTo>
                <a:lnTo>
                  <a:pt x="0" y="191770"/>
                </a:lnTo>
                <a:lnTo>
                  <a:pt x="0" y="229870"/>
                </a:lnTo>
                <a:lnTo>
                  <a:pt x="0" y="461010"/>
                </a:lnTo>
                <a:lnTo>
                  <a:pt x="879348" y="461010"/>
                </a:lnTo>
                <a:lnTo>
                  <a:pt x="879348" y="229870"/>
                </a:lnTo>
                <a:lnTo>
                  <a:pt x="879348" y="191770"/>
                </a:lnTo>
                <a:lnTo>
                  <a:pt x="8793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 descr=""/>
          <p:cNvSpPr txBox="1"/>
          <p:nvPr/>
        </p:nvSpPr>
        <p:spPr>
          <a:xfrm>
            <a:off x="7441692" y="3773423"/>
            <a:ext cx="879475" cy="460375"/>
          </a:xfrm>
          <a:prstGeom prst="rect">
            <a:avLst/>
          </a:prstGeom>
          <a:ln w="9525">
            <a:solidFill>
              <a:srgbClr val="BEBEBE"/>
            </a:solidFill>
          </a:ln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Third</a:t>
            </a: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Party</a:t>
            </a: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Seller</a:t>
            </a:r>
            <a:endParaRPr sz="900">
              <a:latin typeface="Calibri"/>
              <a:cs typeface="Calibri"/>
            </a:endParaRPr>
          </a:p>
          <a:p>
            <a:pPr algn="ctr" marL="2540">
              <a:lnSpc>
                <a:spcPct val="100000"/>
              </a:lnSpc>
              <a:spcBef>
                <a:spcPts val="25"/>
              </a:spcBef>
            </a:pP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Services</a:t>
            </a:r>
            <a:endParaRPr sz="900">
              <a:latin typeface="Calibri"/>
              <a:cs typeface="Calibri"/>
            </a:endParaRPr>
          </a:p>
          <a:p>
            <a:pPr algn="ctr" marL="1270">
              <a:lnSpc>
                <a:spcPct val="100000"/>
              </a:lnSpc>
              <a:spcBef>
                <a:spcPts val="25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19%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6" name="object 86" descr=""/>
          <p:cNvSpPr/>
          <p:nvPr/>
        </p:nvSpPr>
        <p:spPr>
          <a:xfrm>
            <a:off x="7214616" y="2980689"/>
            <a:ext cx="1066800" cy="320040"/>
          </a:xfrm>
          <a:custGeom>
            <a:avLst/>
            <a:gdLst/>
            <a:ahLst/>
            <a:cxnLst/>
            <a:rect l="l" t="t" r="r" b="b"/>
            <a:pathLst>
              <a:path w="1066800" h="320039">
                <a:moveTo>
                  <a:pt x="1066800" y="0"/>
                </a:moveTo>
                <a:lnTo>
                  <a:pt x="0" y="0"/>
                </a:lnTo>
                <a:lnTo>
                  <a:pt x="0" y="133350"/>
                </a:lnTo>
                <a:lnTo>
                  <a:pt x="0" y="160020"/>
                </a:lnTo>
                <a:lnTo>
                  <a:pt x="0" y="320040"/>
                </a:lnTo>
                <a:lnTo>
                  <a:pt x="1066800" y="320040"/>
                </a:lnTo>
                <a:lnTo>
                  <a:pt x="1066800" y="160020"/>
                </a:lnTo>
                <a:lnTo>
                  <a:pt x="1066800" y="133350"/>
                </a:lnTo>
                <a:lnTo>
                  <a:pt x="1066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 descr=""/>
          <p:cNvSpPr txBox="1"/>
          <p:nvPr/>
        </p:nvSpPr>
        <p:spPr>
          <a:xfrm>
            <a:off x="7214616" y="2980944"/>
            <a:ext cx="1066800" cy="320040"/>
          </a:xfrm>
          <a:prstGeom prst="rect">
            <a:avLst/>
          </a:prstGeom>
          <a:ln w="9525">
            <a:solidFill>
              <a:srgbClr val="BEBEBE"/>
            </a:solidFill>
          </a:ln>
        </p:spPr>
        <p:txBody>
          <a:bodyPr wrap="square" lIns="0" tIns="12065" rIns="0" bIns="0" rtlCol="0" vert="horz">
            <a:spAutoFit/>
          </a:bodyPr>
          <a:lstStyle/>
          <a:p>
            <a:pPr marL="464184" marR="36195" indent="-419100">
              <a:lnSpc>
                <a:spcPct val="102200"/>
              </a:lnSpc>
              <a:spcBef>
                <a:spcPts val="95"/>
              </a:spcBef>
            </a:pP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Subscription</a:t>
            </a:r>
            <a:r>
              <a:rPr dirty="0" sz="900" spc="6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Services</a:t>
            </a:r>
            <a:r>
              <a:rPr dirty="0" sz="900" spc="50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7%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88" name="object 88" descr=""/>
          <p:cNvGrpSpPr/>
          <p:nvPr/>
        </p:nvGrpSpPr>
        <p:grpSpPr>
          <a:xfrm>
            <a:off x="7942897" y="2418397"/>
            <a:ext cx="308610" cy="331470"/>
            <a:chOff x="7942897" y="2418397"/>
            <a:chExt cx="308610" cy="331470"/>
          </a:xfrm>
        </p:grpSpPr>
        <p:sp>
          <p:nvSpPr>
            <p:cNvPr id="89" name="object 89" descr=""/>
            <p:cNvSpPr/>
            <p:nvPr/>
          </p:nvSpPr>
          <p:spPr>
            <a:xfrm>
              <a:off x="7947660" y="2423159"/>
              <a:ext cx="299085" cy="321310"/>
            </a:xfrm>
            <a:custGeom>
              <a:avLst/>
              <a:gdLst/>
              <a:ahLst/>
              <a:cxnLst/>
              <a:rect l="l" t="t" r="r" b="b"/>
              <a:pathLst>
                <a:path w="299084" h="321310">
                  <a:moveTo>
                    <a:pt x="298704" y="0"/>
                  </a:moveTo>
                  <a:lnTo>
                    <a:pt x="0" y="0"/>
                  </a:lnTo>
                  <a:lnTo>
                    <a:pt x="0" y="134620"/>
                  </a:lnTo>
                  <a:lnTo>
                    <a:pt x="0" y="161290"/>
                  </a:lnTo>
                  <a:lnTo>
                    <a:pt x="0" y="321310"/>
                  </a:lnTo>
                  <a:lnTo>
                    <a:pt x="298704" y="321310"/>
                  </a:lnTo>
                  <a:lnTo>
                    <a:pt x="298704" y="161290"/>
                  </a:lnTo>
                  <a:lnTo>
                    <a:pt x="298704" y="134620"/>
                  </a:lnTo>
                  <a:lnTo>
                    <a:pt x="2987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7947659" y="2423160"/>
              <a:ext cx="299085" cy="321945"/>
            </a:xfrm>
            <a:custGeom>
              <a:avLst/>
              <a:gdLst/>
              <a:ahLst/>
              <a:cxnLst/>
              <a:rect l="l" t="t" r="r" b="b"/>
              <a:pathLst>
                <a:path w="299084" h="321944">
                  <a:moveTo>
                    <a:pt x="0" y="0"/>
                  </a:moveTo>
                  <a:lnTo>
                    <a:pt x="49784" y="0"/>
                  </a:lnTo>
                  <a:lnTo>
                    <a:pt x="124460" y="0"/>
                  </a:lnTo>
                  <a:lnTo>
                    <a:pt x="298704" y="0"/>
                  </a:lnTo>
                  <a:lnTo>
                    <a:pt x="298704" y="53593"/>
                  </a:lnTo>
                  <a:lnTo>
                    <a:pt x="298704" y="133985"/>
                  </a:lnTo>
                  <a:lnTo>
                    <a:pt x="298704" y="321563"/>
                  </a:lnTo>
                  <a:lnTo>
                    <a:pt x="124460" y="321563"/>
                  </a:lnTo>
                  <a:lnTo>
                    <a:pt x="49784" y="321563"/>
                  </a:lnTo>
                  <a:lnTo>
                    <a:pt x="0" y="321563"/>
                  </a:lnTo>
                  <a:lnTo>
                    <a:pt x="0" y="133985"/>
                  </a:lnTo>
                  <a:lnTo>
                    <a:pt x="0" y="160781"/>
                  </a:lnTo>
                  <a:lnTo>
                    <a:pt x="0" y="5359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1" name="object 91" descr=""/>
          <p:cNvSpPr txBox="1"/>
          <p:nvPr/>
        </p:nvSpPr>
        <p:spPr>
          <a:xfrm>
            <a:off x="7975218" y="2426334"/>
            <a:ext cx="245745" cy="3028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22860" marR="5080" indent="-10795">
              <a:lnSpc>
                <a:spcPct val="102200"/>
              </a:lnSpc>
              <a:spcBef>
                <a:spcPts val="75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AWS</a:t>
            </a:r>
            <a:r>
              <a:rPr dirty="0" sz="900" spc="50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13%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2" name="object 92" descr=""/>
          <p:cNvSpPr txBox="1"/>
          <p:nvPr/>
        </p:nvSpPr>
        <p:spPr>
          <a:xfrm>
            <a:off x="8441435" y="2173223"/>
            <a:ext cx="394970" cy="320040"/>
          </a:xfrm>
          <a:prstGeom prst="rect">
            <a:avLst/>
          </a:prstGeom>
          <a:solidFill>
            <a:srgbClr val="FFFFFF"/>
          </a:solidFill>
          <a:ln w="9525">
            <a:solidFill>
              <a:srgbClr val="BEBEBE"/>
            </a:solidFill>
          </a:ln>
        </p:spPr>
        <p:txBody>
          <a:bodyPr wrap="square" lIns="0" tIns="12065" rIns="0" bIns="0" rtlCol="0" vert="horz">
            <a:spAutoFit/>
          </a:bodyPr>
          <a:lstStyle/>
          <a:p>
            <a:pPr marL="128270" marR="30480" indent="-86995">
              <a:lnSpc>
                <a:spcPct val="102200"/>
              </a:lnSpc>
              <a:spcBef>
                <a:spcPts val="95"/>
              </a:spcBef>
            </a:pP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Others</a:t>
            </a:r>
            <a:r>
              <a:rPr dirty="0" sz="900" spc="50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5%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3" name="object 93" descr=""/>
          <p:cNvSpPr txBox="1"/>
          <p:nvPr/>
        </p:nvSpPr>
        <p:spPr>
          <a:xfrm>
            <a:off x="7059548" y="876680"/>
            <a:ext cx="4964430" cy="8153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In</a:t>
            </a:r>
            <a:r>
              <a:rPr dirty="0" u="sng" sz="1600" spc="9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2019,</a:t>
            </a:r>
            <a:r>
              <a:rPr dirty="0" u="sng" sz="1600" spc="10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Subscription</a:t>
            </a:r>
            <a:r>
              <a:rPr dirty="0" u="sng" sz="1600" spc="1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Services</a:t>
            </a:r>
            <a:r>
              <a:rPr dirty="0" u="sng" sz="1600" spc="10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Constituted</a:t>
            </a:r>
            <a:r>
              <a:rPr dirty="0" u="sng" sz="1600" spc="1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7%</a:t>
            </a:r>
            <a:r>
              <a:rPr dirty="0" u="sng" sz="1600" spc="10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of</a:t>
            </a:r>
            <a:r>
              <a:rPr dirty="0" u="sng" sz="1600" spc="1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Amazon’s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u="sng" sz="16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Revenue…</a:t>
            </a:r>
            <a:endParaRPr sz="1600">
              <a:latin typeface="Calibri"/>
              <a:cs typeface="Calibri"/>
            </a:endParaRPr>
          </a:p>
          <a:p>
            <a:pPr marL="788035">
              <a:lnSpc>
                <a:spcPct val="100000"/>
              </a:lnSpc>
              <a:spcBef>
                <a:spcPts val="700"/>
              </a:spcBef>
            </a:pPr>
            <a:r>
              <a:rPr dirty="0" sz="1400" spc="-20" b="1">
                <a:solidFill>
                  <a:srgbClr val="585858"/>
                </a:solidFill>
                <a:latin typeface="Calibri"/>
                <a:cs typeface="Calibri"/>
              </a:rPr>
              <a:t>Amazon’s</a:t>
            </a:r>
            <a:r>
              <a:rPr dirty="0" sz="1400" spc="-40" b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585858"/>
                </a:solidFill>
                <a:latin typeface="Calibri"/>
                <a:cs typeface="Calibri"/>
              </a:rPr>
              <a:t>Revenue</a:t>
            </a:r>
            <a:r>
              <a:rPr dirty="0" sz="1400" spc="-10" b="1">
                <a:solidFill>
                  <a:srgbClr val="585858"/>
                </a:solidFill>
                <a:latin typeface="Calibri"/>
                <a:cs typeface="Calibri"/>
              </a:rPr>
              <a:t> Breakdown</a:t>
            </a:r>
            <a:r>
              <a:rPr dirty="0" sz="1400" spc="-45" b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 b="1" i="1">
                <a:solidFill>
                  <a:srgbClr val="585858"/>
                </a:solidFill>
                <a:latin typeface="Calibri"/>
                <a:cs typeface="Calibri"/>
              </a:rPr>
              <a:t>(in</a:t>
            </a:r>
            <a:r>
              <a:rPr dirty="0" sz="1400" spc="-10" b="1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 b="1" i="1">
                <a:solidFill>
                  <a:srgbClr val="585858"/>
                </a:solidFill>
                <a:latin typeface="Calibri"/>
                <a:cs typeface="Calibri"/>
              </a:rPr>
              <a:t>USD</a:t>
            </a:r>
            <a:r>
              <a:rPr dirty="0" sz="1400" spc="-10" b="1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 spc="-25" b="1" i="1">
                <a:solidFill>
                  <a:srgbClr val="585858"/>
                </a:solidFill>
                <a:latin typeface="Calibri"/>
                <a:cs typeface="Calibri"/>
              </a:rPr>
              <a:t>bn)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4" name="object 94" descr=""/>
          <p:cNvSpPr/>
          <p:nvPr/>
        </p:nvSpPr>
        <p:spPr>
          <a:xfrm>
            <a:off x="10712195" y="2121407"/>
            <a:ext cx="78105" cy="76200"/>
          </a:xfrm>
          <a:custGeom>
            <a:avLst/>
            <a:gdLst/>
            <a:ahLst/>
            <a:cxnLst/>
            <a:rect l="l" t="t" r="r" b="b"/>
            <a:pathLst>
              <a:path w="78104" h="76200">
                <a:moveTo>
                  <a:pt x="77724" y="0"/>
                </a:moveTo>
                <a:lnTo>
                  <a:pt x="0" y="0"/>
                </a:lnTo>
                <a:lnTo>
                  <a:pt x="0" y="76200"/>
                </a:lnTo>
                <a:lnTo>
                  <a:pt x="77724" y="76200"/>
                </a:lnTo>
                <a:lnTo>
                  <a:pt x="7772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 descr=""/>
          <p:cNvSpPr txBox="1"/>
          <p:nvPr/>
        </p:nvSpPr>
        <p:spPr>
          <a:xfrm>
            <a:off x="10811382" y="2047113"/>
            <a:ext cx="78740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solidFill>
                  <a:srgbClr val="585858"/>
                </a:solidFill>
                <a:latin typeface="Calibri"/>
                <a:cs typeface="Calibri"/>
              </a:rPr>
              <a:t>Online</a:t>
            </a:r>
            <a:r>
              <a:rPr dirty="0" sz="1100" spc="-3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585858"/>
                </a:solidFill>
                <a:latin typeface="Calibri"/>
                <a:cs typeface="Calibri"/>
              </a:rPr>
              <a:t>Stores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6" name="object 96" descr=""/>
          <p:cNvSpPr/>
          <p:nvPr/>
        </p:nvSpPr>
        <p:spPr>
          <a:xfrm>
            <a:off x="10712195" y="2548127"/>
            <a:ext cx="78105" cy="78105"/>
          </a:xfrm>
          <a:custGeom>
            <a:avLst/>
            <a:gdLst/>
            <a:ahLst/>
            <a:cxnLst/>
            <a:rect l="l" t="t" r="r" b="b"/>
            <a:pathLst>
              <a:path w="78104" h="78105">
                <a:moveTo>
                  <a:pt x="77724" y="0"/>
                </a:moveTo>
                <a:lnTo>
                  <a:pt x="0" y="0"/>
                </a:lnTo>
                <a:lnTo>
                  <a:pt x="0" y="77724"/>
                </a:lnTo>
                <a:lnTo>
                  <a:pt x="77724" y="77724"/>
                </a:lnTo>
                <a:lnTo>
                  <a:pt x="7772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 descr=""/>
          <p:cNvSpPr txBox="1"/>
          <p:nvPr/>
        </p:nvSpPr>
        <p:spPr>
          <a:xfrm>
            <a:off x="10811382" y="2474213"/>
            <a:ext cx="868044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solidFill>
                  <a:srgbClr val="585858"/>
                </a:solidFill>
                <a:latin typeface="Calibri"/>
                <a:cs typeface="Calibri"/>
              </a:rPr>
              <a:t>Physical</a:t>
            </a:r>
            <a:r>
              <a:rPr dirty="0" sz="1100" spc="-1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585858"/>
                </a:solidFill>
                <a:latin typeface="Calibri"/>
                <a:cs typeface="Calibri"/>
              </a:rPr>
              <a:t>Stores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8" name="object 98" descr=""/>
          <p:cNvSpPr/>
          <p:nvPr/>
        </p:nvSpPr>
        <p:spPr>
          <a:xfrm>
            <a:off x="10712195" y="2974848"/>
            <a:ext cx="78105" cy="78105"/>
          </a:xfrm>
          <a:custGeom>
            <a:avLst/>
            <a:gdLst/>
            <a:ahLst/>
            <a:cxnLst/>
            <a:rect l="l" t="t" r="r" b="b"/>
            <a:pathLst>
              <a:path w="78104" h="78105">
                <a:moveTo>
                  <a:pt x="77724" y="0"/>
                </a:moveTo>
                <a:lnTo>
                  <a:pt x="0" y="0"/>
                </a:lnTo>
                <a:lnTo>
                  <a:pt x="0" y="77724"/>
                </a:lnTo>
                <a:lnTo>
                  <a:pt x="77724" y="77724"/>
                </a:lnTo>
                <a:lnTo>
                  <a:pt x="77724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 descr=""/>
          <p:cNvSpPr txBox="1"/>
          <p:nvPr/>
        </p:nvSpPr>
        <p:spPr>
          <a:xfrm>
            <a:off x="10811382" y="2901188"/>
            <a:ext cx="1223010" cy="62103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229235">
              <a:lnSpc>
                <a:spcPct val="101800"/>
              </a:lnSpc>
              <a:spcBef>
                <a:spcPts val="80"/>
              </a:spcBef>
            </a:pPr>
            <a:r>
              <a:rPr dirty="0" sz="1100">
                <a:solidFill>
                  <a:srgbClr val="585858"/>
                </a:solidFill>
                <a:latin typeface="Calibri"/>
                <a:cs typeface="Calibri"/>
              </a:rPr>
              <a:t>Third</a:t>
            </a:r>
            <a:r>
              <a:rPr dirty="0" sz="1100" spc="-1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585858"/>
                </a:solidFill>
                <a:latin typeface="Calibri"/>
                <a:cs typeface="Calibri"/>
              </a:rPr>
              <a:t>Party</a:t>
            </a:r>
            <a:r>
              <a:rPr dirty="0" sz="1100" spc="-10">
                <a:solidFill>
                  <a:srgbClr val="585858"/>
                </a:solidFill>
                <a:latin typeface="Calibri"/>
                <a:cs typeface="Calibri"/>
              </a:rPr>
              <a:t> Seller Services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1100">
                <a:solidFill>
                  <a:srgbClr val="585858"/>
                </a:solidFill>
                <a:latin typeface="Calibri"/>
                <a:cs typeface="Calibri"/>
              </a:rPr>
              <a:t>Subscription</a:t>
            </a:r>
            <a:r>
              <a:rPr dirty="0" sz="1100" spc="-5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585858"/>
                </a:solidFill>
                <a:latin typeface="Calibri"/>
                <a:cs typeface="Calibri"/>
              </a:rPr>
              <a:t>Services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0" name="object 100" descr=""/>
          <p:cNvSpPr/>
          <p:nvPr/>
        </p:nvSpPr>
        <p:spPr>
          <a:xfrm>
            <a:off x="10712195" y="3401567"/>
            <a:ext cx="78105" cy="78105"/>
          </a:xfrm>
          <a:custGeom>
            <a:avLst/>
            <a:gdLst/>
            <a:ahLst/>
            <a:cxnLst/>
            <a:rect l="l" t="t" r="r" b="b"/>
            <a:pathLst>
              <a:path w="78104" h="78104">
                <a:moveTo>
                  <a:pt x="77724" y="0"/>
                </a:moveTo>
                <a:lnTo>
                  <a:pt x="0" y="0"/>
                </a:lnTo>
                <a:lnTo>
                  <a:pt x="0" y="77724"/>
                </a:lnTo>
                <a:lnTo>
                  <a:pt x="77724" y="77724"/>
                </a:lnTo>
                <a:lnTo>
                  <a:pt x="7772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 descr=""/>
          <p:cNvSpPr/>
          <p:nvPr/>
        </p:nvSpPr>
        <p:spPr>
          <a:xfrm>
            <a:off x="10712195" y="3829811"/>
            <a:ext cx="78105" cy="76200"/>
          </a:xfrm>
          <a:custGeom>
            <a:avLst/>
            <a:gdLst/>
            <a:ahLst/>
            <a:cxnLst/>
            <a:rect l="l" t="t" r="r" b="b"/>
            <a:pathLst>
              <a:path w="78104" h="76200">
                <a:moveTo>
                  <a:pt x="77724" y="0"/>
                </a:moveTo>
                <a:lnTo>
                  <a:pt x="0" y="0"/>
                </a:lnTo>
                <a:lnTo>
                  <a:pt x="0" y="76200"/>
                </a:lnTo>
                <a:lnTo>
                  <a:pt x="77724" y="76200"/>
                </a:lnTo>
                <a:lnTo>
                  <a:pt x="7772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 descr=""/>
          <p:cNvSpPr txBox="1"/>
          <p:nvPr/>
        </p:nvSpPr>
        <p:spPr>
          <a:xfrm>
            <a:off x="10811382" y="3755263"/>
            <a:ext cx="29591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solidFill>
                  <a:srgbClr val="585858"/>
                </a:solidFill>
                <a:latin typeface="Calibri"/>
                <a:cs typeface="Calibri"/>
              </a:rPr>
              <a:t>AWS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3" name="object 103" descr=""/>
          <p:cNvSpPr/>
          <p:nvPr/>
        </p:nvSpPr>
        <p:spPr>
          <a:xfrm>
            <a:off x="10712195" y="4256532"/>
            <a:ext cx="78105" cy="76200"/>
          </a:xfrm>
          <a:custGeom>
            <a:avLst/>
            <a:gdLst/>
            <a:ahLst/>
            <a:cxnLst/>
            <a:rect l="l" t="t" r="r" b="b"/>
            <a:pathLst>
              <a:path w="78104" h="76200">
                <a:moveTo>
                  <a:pt x="77724" y="0"/>
                </a:moveTo>
                <a:lnTo>
                  <a:pt x="0" y="0"/>
                </a:lnTo>
                <a:lnTo>
                  <a:pt x="0" y="76200"/>
                </a:lnTo>
                <a:lnTo>
                  <a:pt x="77724" y="76200"/>
                </a:lnTo>
                <a:lnTo>
                  <a:pt x="77724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 descr=""/>
          <p:cNvSpPr txBox="1"/>
          <p:nvPr/>
        </p:nvSpPr>
        <p:spPr>
          <a:xfrm>
            <a:off x="10811382" y="4182236"/>
            <a:ext cx="41148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solidFill>
                  <a:srgbClr val="585858"/>
                </a:solidFill>
                <a:latin typeface="Calibri"/>
                <a:cs typeface="Calibri"/>
              </a:rPr>
              <a:t>Others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5" name="object 105" descr=""/>
          <p:cNvSpPr txBox="1"/>
          <p:nvPr/>
        </p:nvSpPr>
        <p:spPr>
          <a:xfrm>
            <a:off x="0" y="5239511"/>
            <a:ext cx="6560820" cy="847725"/>
          </a:xfrm>
          <a:prstGeom prst="rect">
            <a:avLst/>
          </a:prstGeom>
          <a:solidFill>
            <a:srgbClr val="4471C4"/>
          </a:solidFill>
        </p:spPr>
        <p:txBody>
          <a:bodyPr wrap="square" lIns="0" tIns="0" rIns="0" bIns="0" rtlCol="0" vert="horz">
            <a:spAutoFit/>
          </a:bodyPr>
          <a:lstStyle/>
          <a:p>
            <a:pPr algn="just" marL="91440">
              <a:lnSpc>
                <a:spcPts val="1575"/>
              </a:lnSpc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Driven</a:t>
            </a:r>
            <a:r>
              <a:rPr dirty="0" sz="1400" spc="2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dirty="0" sz="1400" spc="2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dirty="0" sz="1400" spc="2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increase</a:t>
            </a:r>
            <a:r>
              <a:rPr dirty="0" sz="1400" spc="2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400" spc="2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Prime</a:t>
            </a:r>
            <a:r>
              <a:rPr dirty="0" sz="1400" spc="2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Subscribers</a:t>
            </a:r>
            <a:r>
              <a:rPr dirty="0" sz="1400" spc="2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due</a:t>
            </a:r>
            <a:r>
              <a:rPr dirty="0" sz="1400" spc="2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400" spc="25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expansion</a:t>
            </a:r>
            <a:r>
              <a:rPr dirty="0" sz="1400" spc="25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400" spc="2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Amazon</a:t>
            </a:r>
            <a:r>
              <a:rPr dirty="0" sz="1400" spc="2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dirty="0" sz="1400" spc="25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mass</a:t>
            </a:r>
            <a:endParaRPr sz="1400">
              <a:latin typeface="Calibri"/>
              <a:cs typeface="Calibri"/>
            </a:endParaRPr>
          </a:p>
          <a:p>
            <a:pPr algn="just" marL="91440" marR="83185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consumer</a:t>
            </a:r>
            <a:r>
              <a:rPr dirty="0" sz="1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markets</a:t>
            </a:r>
            <a:r>
              <a:rPr dirty="0" sz="1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such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14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India,</a:t>
            </a:r>
            <a:r>
              <a:rPr dirty="0" sz="1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South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Asia</a:t>
            </a:r>
            <a:r>
              <a:rPr dirty="0" sz="1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South-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East</a:t>
            </a:r>
            <a:r>
              <a:rPr dirty="0" sz="1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Asia</a:t>
            </a:r>
            <a:r>
              <a:rPr dirty="0" sz="1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due</a:t>
            </a:r>
            <a:r>
              <a:rPr dirty="0" sz="1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4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dirty="0" sz="1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cost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utility,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Subscription</a:t>
            </a:r>
            <a:r>
              <a:rPr dirty="0" sz="14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Revenue</a:t>
            </a:r>
            <a:r>
              <a:rPr dirty="0" sz="14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dirty="0" sz="1400" spc="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increased</a:t>
            </a:r>
            <a:r>
              <a:rPr dirty="0" sz="1400" spc="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consistently</a:t>
            </a:r>
            <a:r>
              <a:rPr dirty="0" sz="14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since</a:t>
            </a:r>
            <a:r>
              <a:rPr dirty="0" sz="14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2014,</a:t>
            </a:r>
            <a:r>
              <a:rPr dirty="0" sz="1400" spc="1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bringing</a:t>
            </a:r>
            <a:r>
              <a:rPr dirty="0" sz="1400" spc="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dirty="0" sz="14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customers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dirty="0" sz="1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Amazon</a:t>
            </a:r>
            <a:r>
              <a:rPr dirty="0" sz="1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ecosystem.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6" name="object 106" descr=""/>
          <p:cNvSpPr txBox="1"/>
          <p:nvPr/>
        </p:nvSpPr>
        <p:spPr>
          <a:xfrm>
            <a:off x="6979919" y="5239511"/>
            <a:ext cx="5212080" cy="847725"/>
          </a:xfrm>
          <a:prstGeom prst="rect">
            <a:avLst/>
          </a:prstGeom>
          <a:solidFill>
            <a:srgbClr val="4471C4"/>
          </a:solidFill>
        </p:spPr>
        <p:txBody>
          <a:bodyPr wrap="square" lIns="0" tIns="0" rIns="0" bIns="0" rtlCol="0" vert="horz">
            <a:spAutoFit/>
          </a:bodyPr>
          <a:lstStyle/>
          <a:p>
            <a:pPr algn="just" marL="92075">
              <a:lnSpc>
                <a:spcPts val="1575"/>
              </a:lnSpc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Even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though Subscription</a:t>
            </a:r>
            <a:r>
              <a:rPr dirty="0" sz="1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Services</a:t>
            </a:r>
            <a:r>
              <a:rPr dirty="0" sz="1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formed only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7%</a:t>
            </a:r>
            <a:r>
              <a:rPr dirty="0" sz="1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of the Revenue</a:t>
            </a:r>
            <a:r>
              <a:rPr dirty="0" sz="1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endParaRPr sz="1400">
              <a:latin typeface="Calibri"/>
              <a:cs typeface="Calibri"/>
            </a:endParaRPr>
          </a:p>
          <a:p>
            <a:pPr algn="just" marL="92075" marR="84455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2019,</a:t>
            </a:r>
            <a:r>
              <a:rPr dirty="0" sz="1400" spc="3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they</a:t>
            </a:r>
            <a:r>
              <a:rPr dirty="0" sz="1400" spc="3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contributing</a:t>
            </a:r>
            <a:r>
              <a:rPr dirty="0" sz="1400" spc="3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heavily</a:t>
            </a:r>
            <a:r>
              <a:rPr dirty="0" sz="1400" spc="3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400" spc="3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Online</a:t>
            </a:r>
            <a:r>
              <a:rPr dirty="0" sz="1400" spc="3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Stores’</a:t>
            </a:r>
            <a:r>
              <a:rPr dirty="0" sz="1400" spc="3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revenue</a:t>
            </a:r>
            <a:r>
              <a:rPr dirty="0" sz="1400" spc="3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1400" spc="3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average</a:t>
            </a:r>
            <a:r>
              <a:rPr dirty="0" sz="1400" spc="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Prime</a:t>
            </a:r>
            <a:r>
              <a:rPr dirty="0" sz="1400" spc="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Member</a:t>
            </a:r>
            <a:r>
              <a:rPr dirty="0" sz="1400" spc="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spends</a:t>
            </a:r>
            <a:r>
              <a:rPr dirty="0" sz="1400" spc="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USD</a:t>
            </a:r>
            <a:r>
              <a:rPr dirty="0" sz="1400" spc="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1200</a:t>
            </a:r>
            <a:r>
              <a:rPr dirty="0" sz="1400" spc="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annually</a:t>
            </a:r>
            <a:r>
              <a:rPr dirty="0" sz="1400" spc="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1400" spc="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opposed</a:t>
            </a:r>
            <a:r>
              <a:rPr dirty="0" sz="1400" spc="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400" spc="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average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non-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Prime</a:t>
            </a:r>
            <a:r>
              <a:rPr dirty="0" sz="1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Member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who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spends</a:t>
            </a:r>
            <a:r>
              <a:rPr dirty="0" sz="1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dirty="0" sz="1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USD</a:t>
            </a:r>
            <a:r>
              <a:rPr dirty="0" sz="1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500.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7" name="object 107" descr=""/>
          <p:cNvSpPr/>
          <p:nvPr/>
        </p:nvSpPr>
        <p:spPr>
          <a:xfrm>
            <a:off x="6770369" y="1017269"/>
            <a:ext cx="0" cy="5186680"/>
          </a:xfrm>
          <a:custGeom>
            <a:avLst/>
            <a:gdLst/>
            <a:ahLst/>
            <a:cxnLst/>
            <a:rect l="l" t="t" r="r" b="b"/>
            <a:pathLst>
              <a:path w="0" h="5186680">
                <a:moveTo>
                  <a:pt x="0" y="0"/>
                </a:moveTo>
                <a:lnTo>
                  <a:pt x="0" y="5186299"/>
                </a:lnTo>
              </a:path>
            </a:pathLst>
          </a:custGeom>
          <a:ln w="28575">
            <a:solidFill>
              <a:srgbClr val="4471C4"/>
            </a:solidFill>
            <a:prstDash val="sysDashDot"/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6916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74320" marR="267335" indent="-3175">
              <a:lnSpc>
                <a:spcPct val="100000"/>
              </a:lnSpc>
              <a:spcBef>
                <a:spcPts val="240"/>
              </a:spcBef>
            </a:pP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70276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69875" marR="268605" indent="25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 Overview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69719" y="6303264"/>
            <a:ext cx="1231900" cy="55499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0480" rIns="0" bIns="0" rtlCol="0" vert="horz">
            <a:spAutoFit/>
          </a:bodyPr>
          <a:lstStyle/>
          <a:p>
            <a:pPr marL="309245" marR="302260" indent="-5080">
              <a:lnSpc>
                <a:spcPct val="100000"/>
              </a:lnSpc>
              <a:spcBef>
                <a:spcPts val="240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Industry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370832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521334" marR="294005" indent="-224154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771388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945" marR="292100" indent="-279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7194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53365" marR="207645" indent="-4318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 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5725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14960" marR="210185" indent="-100965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 Solution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9822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146050" rIns="0" bIns="0" rtlCol="0" vert="horz">
            <a:spAutoFit/>
          </a:bodyPr>
          <a:lstStyle/>
          <a:p>
            <a:pPr marL="206375">
              <a:lnSpc>
                <a:spcPct val="100000"/>
              </a:lnSpc>
              <a:spcBef>
                <a:spcPts val="115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1551919" y="642670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1"/>
                </a:lnTo>
                <a:lnTo>
                  <a:pt x="640079" y="294131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Amazon</a:t>
            </a:r>
            <a:r>
              <a:rPr dirty="0" spc="-55"/>
              <a:t> </a:t>
            </a:r>
            <a:r>
              <a:rPr dirty="0"/>
              <a:t>has</a:t>
            </a:r>
            <a:r>
              <a:rPr dirty="0" spc="-40"/>
              <a:t> </a:t>
            </a:r>
            <a:r>
              <a:rPr dirty="0"/>
              <a:t>two</a:t>
            </a:r>
            <a:r>
              <a:rPr dirty="0" spc="-40"/>
              <a:t> </a:t>
            </a:r>
            <a:r>
              <a:rPr dirty="0"/>
              <a:t>Cash</a:t>
            </a:r>
            <a:r>
              <a:rPr dirty="0" spc="-40"/>
              <a:t> </a:t>
            </a:r>
            <a:r>
              <a:rPr dirty="0"/>
              <a:t>Cows</a:t>
            </a:r>
            <a:r>
              <a:rPr dirty="0" spc="-35"/>
              <a:t> </a:t>
            </a:r>
            <a:r>
              <a:rPr dirty="0"/>
              <a:t>in</a:t>
            </a:r>
            <a:r>
              <a:rPr dirty="0" spc="-50"/>
              <a:t> </a:t>
            </a:r>
            <a:r>
              <a:rPr dirty="0"/>
              <a:t>its</a:t>
            </a:r>
            <a:r>
              <a:rPr dirty="0" spc="-30"/>
              <a:t> </a:t>
            </a:r>
            <a:r>
              <a:rPr dirty="0"/>
              <a:t>Business</a:t>
            </a:r>
            <a:r>
              <a:rPr dirty="0" spc="-20"/>
              <a:t> </a:t>
            </a:r>
            <a:r>
              <a:rPr dirty="0" spc="-10"/>
              <a:t>Operations</a:t>
            </a:r>
          </a:p>
        </p:txBody>
      </p:sp>
      <p:sp>
        <p:nvSpPr>
          <p:cNvPr id="13" name="object 13" descr=""/>
          <p:cNvSpPr txBox="1"/>
          <p:nvPr/>
        </p:nvSpPr>
        <p:spPr>
          <a:xfrm>
            <a:off x="2123058" y="5481015"/>
            <a:ext cx="11664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latin typeface="Calibri"/>
                <a:cs typeface="Calibri"/>
              </a:rPr>
              <a:t>36.73%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200" b="1">
                <a:latin typeface="Calibri"/>
                <a:cs typeface="Calibri"/>
              </a:rPr>
              <a:t>Operating</a:t>
            </a:r>
            <a:r>
              <a:rPr dirty="0" sz="1200" spc="-50" b="1">
                <a:latin typeface="Calibri"/>
                <a:cs typeface="Calibri"/>
              </a:rPr>
              <a:t> </a:t>
            </a:r>
            <a:r>
              <a:rPr dirty="0" sz="1200" spc="-10" b="1">
                <a:latin typeface="Calibri"/>
                <a:cs typeface="Calibri"/>
              </a:rPr>
              <a:t>Income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668273" y="4427982"/>
            <a:ext cx="1611630" cy="697230"/>
          </a:xfrm>
          <a:custGeom>
            <a:avLst/>
            <a:gdLst/>
            <a:ahLst/>
            <a:cxnLst/>
            <a:rect l="l" t="t" r="r" b="b"/>
            <a:pathLst>
              <a:path w="1611630" h="697229">
                <a:moveTo>
                  <a:pt x="0" y="0"/>
                </a:moveTo>
                <a:lnTo>
                  <a:pt x="1611121" y="697103"/>
                </a:lnTo>
              </a:path>
            </a:pathLst>
          </a:custGeom>
          <a:ln w="28574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670966" y="5487416"/>
            <a:ext cx="1168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latin typeface="Calibri"/>
                <a:cs typeface="Calibri"/>
              </a:rPr>
              <a:t>63.27%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200" b="1">
                <a:latin typeface="Calibri"/>
                <a:cs typeface="Calibri"/>
              </a:rPr>
              <a:t>Operating</a:t>
            </a:r>
            <a:r>
              <a:rPr dirty="0" sz="1200" spc="-35" b="1">
                <a:latin typeface="Calibri"/>
                <a:cs typeface="Calibri"/>
              </a:rPr>
              <a:t> </a:t>
            </a:r>
            <a:r>
              <a:rPr dirty="0" sz="1200" spc="-10" b="1">
                <a:latin typeface="Calibri"/>
                <a:cs typeface="Calibri"/>
              </a:rPr>
              <a:t>Income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50368" y="3867150"/>
            <a:ext cx="52768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Calibri"/>
                <a:cs typeface="Calibri"/>
              </a:rPr>
              <a:t>$35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25">
                <a:latin typeface="Calibri"/>
                <a:cs typeface="Calibri"/>
              </a:rPr>
              <a:t>Bn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060196" y="3853688"/>
            <a:ext cx="193865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Calibri"/>
                <a:cs typeface="Calibri"/>
              </a:rPr>
              <a:t>Total</a:t>
            </a:r>
            <a:r>
              <a:rPr dirty="0" sz="1400" spc="-45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Revenue</a:t>
            </a:r>
            <a:r>
              <a:rPr dirty="0" sz="1400">
                <a:latin typeface="Calibri"/>
                <a:cs typeface="Calibri"/>
              </a:rPr>
              <a:t>=</a:t>
            </a:r>
            <a:r>
              <a:rPr dirty="0" sz="1400" spc="-6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$280.5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 spc="-25">
                <a:latin typeface="Calibri"/>
                <a:cs typeface="Calibri"/>
              </a:rPr>
              <a:t>Bn</a:t>
            </a:r>
            <a:endParaRPr sz="1400">
              <a:latin typeface="Calibri"/>
              <a:cs typeface="Calibri"/>
            </a:endParaRPr>
          </a:p>
        </p:txBody>
      </p:sp>
      <p:graphicFrame>
        <p:nvGraphicFramePr>
          <p:cNvPr id="18" name="object 18" descr=""/>
          <p:cNvGraphicFramePr>
            <a:graphicFrameLocks noGrp="1"/>
          </p:cNvGraphicFramePr>
          <p:nvPr/>
        </p:nvGraphicFramePr>
        <p:xfrm>
          <a:off x="248602" y="4093209"/>
          <a:ext cx="3329940" cy="1346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780"/>
                <a:gridCol w="1638300"/>
                <a:gridCol w="1188084"/>
              </a:tblGrid>
              <a:tr h="307340">
                <a:tc>
                  <a:txBody>
                    <a:bodyPr/>
                    <a:lstStyle/>
                    <a:p>
                      <a:pPr marL="381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dirty="0" sz="12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12.5%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60325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92075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dirty="0" sz="12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87.5%(REVENUE)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60325">
                    <a:lnL w="12700">
                      <a:solidFill>
                        <a:srgbClr val="2E528F"/>
                      </a:solidFill>
                      <a:prstDash val="solid"/>
                    </a:lnL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3152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2444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 spc="-25" b="1">
                          <a:latin typeface="Calibri"/>
                          <a:cs typeface="Calibri"/>
                        </a:rPr>
                        <a:t>AWS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46355">
                    <a:lnL w="28575">
                      <a:solidFill>
                        <a:srgbClr val="FF0000"/>
                      </a:solidFill>
                      <a:prstDash val="sysDash"/>
                    </a:lnL>
                    <a:lnR w="28575">
                      <a:solidFill>
                        <a:srgbClr val="FF0000"/>
                      </a:solidFill>
                      <a:prstDash val="sysDash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07340">
                <a:tc gridSpan="2">
                  <a:txBody>
                    <a:bodyPr/>
                    <a:lstStyle/>
                    <a:p>
                      <a:pPr algn="ctr" marR="571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400">
                          <a:latin typeface="Calibri"/>
                          <a:cs typeface="Calibri"/>
                        </a:rPr>
                        <a:t>$9.2</a:t>
                      </a:r>
                      <a:r>
                        <a:rPr dirty="0" sz="14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25">
                          <a:latin typeface="Calibri"/>
                          <a:cs typeface="Calibri"/>
                        </a:rPr>
                        <a:t>Bn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5969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2E528F"/>
                      </a:solidFill>
                      <a:prstDash val="solid"/>
                    </a:lnL>
                    <a:lnT w="12700">
                      <a:solidFill>
                        <a:srgbClr val="2E528F"/>
                      </a:solidFill>
                      <a:prstDash val="solid"/>
                    </a:lnT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</a:tbl>
          </a:graphicData>
        </a:graphic>
      </p:graphicFrame>
      <p:sp>
        <p:nvSpPr>
          <p:cNvPr id="19" name="object 19" descr=""/>
          <p:cNvSpPr txBox="1"/>
          <p:nvPr/>
        </p:nvSpPr>
        <p:spPr>
          <a:xfrm>
            <a:off x="618845" y="5870854"/>
            <a:ext cx="257429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Calibri"/>
                <a:cs typeface="Calibri"/>
              </a:rPr>
              <a:t>Total</a:t>
            </a:r>
            <a:r>
              <a:rPr dirty="0" sz="1400" spc="-40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Operating</a:t>
            </a:r>
            <a:r>
              <a:rPr dirty="0" sz="1400" spc="-65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Income</a:t>
            </a:r>
            <a:r>
              <a:rPr dirty="0" sz="1400" spc="-20" b="1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=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$14.5</a:t>
            </a:r>
            <a:r>
              <a:rPr dirty="0" sz="1400" spc="-10">
                <a:latin typeface="Calibri"/>
                <a:cs typeface="Calibri"/>
              </a:rPr>
              <a:t> </a:t>
            </a:r>
            <a:r>
              <a:rPr dirty="0" sz="1400" spc="-25">
                <a:latin typeface="Calibri"/>
                <a:cs typeface="Calibri"/>
              </a:rPr>
              <a:t>Bn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5923" y="2594339"/>
            <a:ext cx="1092708" cy="33892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85710" y="3413973"/>
            <a:ext cx="774002" cy="19774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99640" y="3203207"/>
            <a:ext cx="890392" cy="340306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81066" y="3018830"/>
            <a:ext cx="813252" cy="262158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98192" y="3430523"/>
            <a:ext cx="1123187" cy="140208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55676" y="3419886"/>
            <a:ext cx="807720" cy="199613"/>
          </a:xfrm>
          <a:prstGeom prst="rect">
            <a:avLst/>
          </a:prstGeom>
        </p:spPr>
      </p:pic>
      <p:sp>
        <p:nvSpPr>
          <p:cNvPr id="26" name="object 26" descr=""/>
          <p:cNvSpPr/>
          <p:nvPr/>
        </p:nvSpPr>
        <p:spPr>
          <a:xfrm>
            <a:off x="3367151" y="4094988"/>
            <a:ext cx="2550795" cy="1766570"/>
          </a:xfrm>
          <a:custGeom>
            <a:avLst/>
            <a:gdLst/>
            <a:ahLst/>
            <a:cxnLst/>
            <a:rect l="l" t="t" r="r" b="b"/>
            <a:pathLst>
              <a:path w="2550795" h="1766570">
                <a:moveTo>
                  <a:pt x="2550541" y="0"/>
                </a:moveTo>
                <a:lnTo>
                  <a:pt x="525145" y="0"/>
                </a:lnTo>
                <a:lnTo>
                  <a:pt x="525145" y="1351788"/>
                </a:lnTo>
                <a:lnTo>
                  <a:pt x="862711" y="1351788"/>
                </a:lnTo>
                <a:lnTo>
                  <a:pt x="0" y="1766531"/>
                </a:lnTo>
                <a:lnTo>
                  <a:pt x="1369060" y="1351788"/>
                </a:lnTo>
                <a:lnTo>
                  <a:pt x="2550541" y="1351788"/>
                </a:lnTo>
                <a:lnTo>
                  <a:pt x="2550541" y="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7" name="object 27" descr=""/>
          <p:cNvGrpSpPr/>
          <p:nvPr/>
        </p:nvGrpSpPr>
        <p:grpSpPr>
          <a:xfrm>
            <a:off x="0" y="504444"/>
            <a:ext cx="12131040" cy="5721350"/>
            <a:chOff x="0" y="504444"/>
            <a:chExt cx="12131040" cy="5721350"/>
          </a:xfrm>
        </p:grpSpPr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504444"/>
              <a:ext cx="2510028" cy="1577339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07920" y="1852599"/>
              <a:ext cx="816863" cy="46083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17620" y="2811779"/>
              <a:ext cx="760476" cy="42367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39239" y="1961388"/>
              <a:ext cx="518159" cy="45872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1003" y="2614299"/>
              <a:ext cx="650512" cy="16636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4320" y="1802891"/>
              <a:ext cx="1181100" cy="78333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2603" y="2490216"/>
              <a:ext cx="937260" cy="31242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20467" y="2407920"/>
              <a:ext cx="489204" cy="48920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674620" y="2532888"/>
              <a:ext cx="1165859" cy="65684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69891" y="1993391"/>
              <a:ext cx="1412748" cy="23164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0020" y="2980944"/>
              <a:ext cx="1274064" cy="27279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409188" y="1801368"/>
              <a:ext cx="888491" cy="886967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6110478" y="1024890"/>
              <a:ext cx="0" cy="5186680"/>
            </a:xfrm>
            <a:custGeom>
              <a:avLst/>
              <a:gdLst/>
              <a:ahLst/>
              <a:cxnLst/>
              <a:rect l="l" t="t" r="r" b="b"/>
              <a:pathLst>
                <a:path w="0" h="5186680">
                  <a:moveTo>
                    <a:pt x="0" y="0"/>
                  </a:moveTo>
                  <a:lnTo>
                    <a:pt x="0" y="5186299"/>
                  </a:lnTo>
                </a:path>
              </a:pathLst>
            </a:custGeom>
            <a:ln w="28575">
              <a:solidFill>
                <a:srgbClr val="4471C4"/>
              </a:solidFill>
              <a:prstDash val="sysDash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275843" y="1725168"/>
              <a:ext cx="5681980" cy="2072639"/>
            </a:xfrm>
            <a:custGeom>
              <a:avLst/>
              <a:gdLst/>
              <a:ahLst/>
              <a:cxnLst/>
              <a:rect l="l" t="t" r="r" b="b"/>
              <a:pathLst>
                <a:path w="5681980" h="2072639">
                  <a:moveTo>
                    <a:pt x="0" y="0"/>
                  </a:moveTo>
                  <a:lnTo>
                    <a:pt x="1966722" y="0"/>
                  </a:lnTo>
                </a:path>
                <a:path w="5681980" h="2072639">
                  <a:moveTo>
                    <a:pt x="5681980" y="2072640"/>
                  </a:moveTo>
                  <a:lnTo>
                    <a:pt x="0" y="2072640"/>
                  </a:lnTo>
                </a:path>
              </a:pathLst>
            </a:custGeom>
            <a:ln w="635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687311" y="943404"/>
              <a:ext cx="687168" cy="82586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508201" y="1796796"/>
              <a:ext cx="1096558" cy="252446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8489442" y="915162"/>
              <a:ext cx="3632200" cy="830580"/>
            </a:xfrm>
            <a:custGeom>
              <a:avLst/>
              <a:gdLst/>
              <a:ahLst/>
              <a:cxnLst/>
              <a:rect l="l" t="t" r="r" b="b"/>
              <a:pathLst>
                <a:path w="3632200" h="830580">
                  <a:moveTo>
                    <a:pt x="3631692" y="0"/>
                  </a:moveTo>
                  <a:lnTo>
                    <a:pt x="0" y="0"/>
                  </a:lnTo>
                  <a:lnTo>
                    <a:pt x="0" y="830580"/>
                  </a:lnTo>
                  <a:lnTo>
                    <a:pt x="3631692" y="830580"/>
                  </a:lnTo>
                  <a:lnTo>
                    <a:pt x="3631692" y="0"/>
                  </a:lnTo>
                  <a:close/>
                </a:path>
              </a:pathLst>
            </a:custGeom>
            <a:solidFill>
              <a:srgbClr val="008F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8489442" y="915162"/>
              <a:ext cx="3632200" cy="830580"/>
            </a:xfrm>
            <a:custGeom>
              <a:avLst/>
              <a:gdLst/>
              <a:ahLst/>
              <a:cxnLst/>
              <a:rect l="l" t="t" r="r" b="b"/>
              <a:pathLst>
                <a:path w="3632200" h="830580">
                  <a:moveTo>
                    <a:pt x="0" y="830580"/>
                  </a:moveTo>
                  <a:lnTo>
                    <a:pt x="3631692" y="830580"/>
                  </a:lnTo>
                  <a:lnTo>
                    <a:pt x="3631692" y="0"/>
                  </a:lnTo>
                  <a:lnTo>
                    <a:pt x="0" y="0"/>
                  </a:lnTo>
                  <a:lnTo>
                    <a:pt x="0" y="830580"/>
                  </a:lnTo>
                  <a:close/>
                </a:path>
              </a:pathLst>
            </a:custGeom>
            <a:ln w="19050">
              <a:solidFill>
                <a:srgbClr val="96B9FF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 descr=""/>
          <p:cNvSpPr txBox="1"/>
          <p:nvPr/>
        </p:nvSpPr>
        <p:spPr>
          <a:xfrm>
            <a:off x="3971035" y="4213605"/>
            <a:ext cx="186880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Calibri"/>
                <a:cs typeface="Calibri"/>
              </a:rPr>
              <a:t>AWS</a:t>
            </a:r>
            <a:r>
              <a:rPr dirty="0" sz="1400" spc="1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constituted</a:t>
            </a:r>
            <a:r>
              <a:rPr dirty="0" sz="1400" spc="155">
                <a:latin typeface="Calibri"/>
                <a:cs typeface="Calibri"/>
              </a:rPr>
              <a:t> </a:t>
            </a:r>
            <a:r>
              <a:rPr dirty="0" sz="1400" spc="-10" b="1">
                <a:latin typeface="Calibri"/>
                <a:cs typeface="Calibri"/>
              </a:rPr>
              <a:t>63.27% </a:t>
            </a:r>
            <a:r>
              <a:rPr dirty="0" sz="1400" b="1">
                <a:latin typeface="Calibri"/>
                <a:cs typeface="Calibri"/>
              </a:rPr>
              <a:t>of</a:t>
            </a:r>
            <a:r>
              <a:rPr dirty="0" sz="1400" spc="125" b="1">
                <a:latin typeface="Calibri"/>
                <a:cs typeface="Calibri"/>
              </a:rPr>
              <a:t>  </a:t>
            </a:r>
            <a:r>
              <a:rPr dirty="0" sz="1400" b="1">
                <a:latin typeface="Calibri"/>
                <a:cs typeface="Calibri"/>
              </a:rPr>
              <a:t>Amazon’s</a:t>
            </a:r>
            <a:r>
              <a:rPr dirty="0" sz="1400" spc="140" b="1">
                <a:latin typeface="Calibri"/>
                <a:cs typeface="Calibri"/>
              </a:rPr>
              <a:t>  </a:t>
            </a:r>
            <a:r>
              <a:rPr dirty="0" sz="1400" spc="-10" b="1">
                <a:latin typeface="Calibri"/>
                <a:cs typeface="Calibri"/>
              </a:rPr>
              <a:t>Operating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3971035" y="4640326"/>
            <a:ext cx="572770" cy="4533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latin typeface="Calibri"/>
                <a:cs typeface="Calibri"/>
              </a:rPr>
              <a:t>Income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spc="-20">
                <a:latin typeface="Calibri"/>
                <a:cs typeface="Calibri"/>
              </a:rPr>
              <a:t>only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4532121" y="4640326"/>
            <a:ext cx="877569" cy="4533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Calibri"/>
                <a:cs typeface="Calibri"/>
              </a:rPr>
              <a:t>despite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  <a:tabLst>
                <a:tab pos="699135" algn="l"/>
              </a:tabLst>
            </a:pPr>
            <a:r>
              <a:rPr dirty="0" sz="1400" spc="-10" b="1">
                <a:latin typeface="Calibri"/>
                <a:cs typeface="Calibri"/>
              </a:rPr>
              <a:t>12.5%</a:t>
            </a:r>
            <a:r>
              <a:rPr dirty="0" sz="1400" b="1">
                <a:latin typeface="Calibri"/>
                <a:cs typeface="Calibri"/>
              </a:rPr>
              <a:t>	</a:t>
            </a:r>
            <a:r>
              <a:rPr dirty="0" sz="1400" spc="-25" b="1">
                <a:latin typeface="Calibri"/>
                <a:cs typeface="Calibri"/>
              </a:rPr>
              <a:t>of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5409946" y="4640326"/>
            <a:ext cx="429259" cy="4533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762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Calibri"/>
                <a:cs typeface="Calibri"/>
              </a:rPr>
              <a:t>being</a:t>
            </a:r>
            <a:endParaRPr sz="14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"/>
              </a:spcBef>
            </a:pPr>
            <a:r>
              <a:rPr dirty="0" sz="1400" spc="-25" b="1">
                <a:latin typeface="Calibri"/>
                <a:cs typeface="Calibri"/>
              </a:rPr>
              <a:t>its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3971035" y="5067427"/>
            <a:ext cx="120523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latin typeface="Calibri"/>
                <a:cs typeface="Calibri"/>
              </a:rPr>
              <a:t>revenue</a:t>
            </a:r>
            <a:r>
              <a:rPr dirty="0" sz="1400" spc="-40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in</a:t>
            </a:r>
            <a:r>
              <a:rPr dirty="0" sz="1400" spc="5" b="1">
                <a:latin typeface="Calibri"/>
                <a:cs typeface="Calibri"/>
              </a:rPr>
              <a:t> </a:t>
            </a:r>
            <a:r>
              <a:rPr dirty="0" sz="1400" spc="-20" b="1">
                <a:latin typeface="Calibri"/>
                <a:cs typeface="Calibri"/>
              </a:rPr>
              <a:t>2019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7532369" y="938860"/>
            <a:ext cx="897255" cy="758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8E8E8E"/>
                </a:solidFill>
                <a:latin typeface="Calibri"/>
                <a:cs typeface="Calibri"/>
              </a:rPr>
              <a:t>Private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400" spc="-10">
                <a:solidFill>
                  <a:srgbClr val="8E8E8E"/>
                </a:solidFill>
                <a:latin typeface="Calibri"/>
                <a:cs typeface="Calibri"/>
              </a:rPr>
              <a:t>Labels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8568055" y="984884"/>
            <a:ext cx="347281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Private</a:t>
            </a:r>
            <a:r>
              <a:rPr dirty="0" sz="1400" spc="2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Labels</a:t>
            </a:r>
            <a:r>
              <a:rPr dirty="0" sz="1400" spc="2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dirty="0" sz="1400" spc="2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brands</a:t>
            </a:r>
            <a:r>
              <a:rPr dirty="0" sz="1400" spc="2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1400" spc="2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dirty="0" sz="1400" spc="25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owned</a:t>
            </a:r>
            <a:r>
              <a:rPr dirty="0" sz="1400" spc="2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8568055" y="1198245"/>
            <a:ext cx="347472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69620" algn="l"/>
                <a:tab pos="1216025" algn="l"/>
                <a:tab pos="1624965" algn="l"/>
                <a:tab pos="2447925" algn="l"/>
                <a:tab pos="2774315" algn="l"/>
              </a:tabLst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Amazon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exclusive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Amazon’s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8568055" y="1411300"/>
            <a:ext cx="154432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ecommerce</a:t>
            </a:r>
            <a:r>
              <a:rPr dirty="0" sz="1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platform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6304026" y="2123694"/>
            <a:ext cx="5817235" cy="1099185"/>
          </a:xfrm>
          <a:prstGeom prst="rect">
            <a:avLst/>
          </a:prstGeom>
          <a:solidFill>
            <a:srgbClr val="1F3863"/>
          </a:solidFill>
          <a:ln w="19050">
            <a:solidFill>
              <a:srgbClr val="96B9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 algn="just" marL="90170" marR="82550">
              <a:lnSpc>
                <a:spcPct val="100000"/>
              </a:lnSpc>
              <a:spcBef>
                <a:spcPts val="30"/>
              </a:spcBef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Over</a:t>
            </a:r>
            <a:r>
              <a:rPr dirty="0" sz="1400" spc="1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400" spc="1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years,</a:t>
            </a:r>
            <a:r>
              <a:rPr dirty="0" sz="1400" spc="1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Amazon</a:t>
            </a:r>
            <a:r>
              <a:rPr dirty="0" sz="1400" spc="1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dirty="0" sz="1400" spc="1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launched</a:t>
            </a:r>
            <a:r>
              <a:rPr dirty="0" sz="14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dirty="0" sz="1400" spc="1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own</a:t>
            </a:r>
            <a:r>
              <a:rPr dirty="0" sz="14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Private</a:t>
            </a:r>
            <a:r>
              <a:rPr dirty="0" sz="1400" spc="1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Labels</a:t>
            </a:r>
            <a:r>
              <a:rPr dirty="0" sz="1400" spc="1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encompassing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categories</a:t>
            </a:r>
            <a:r>
              <a:rPr dirty="0" sz="1400" spc="3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such</a:t>
            </a:r>
            <a:r>
              <a:rPr dirty="0" sz="1400" spc="3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1400" spc="3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soft</a:t>
            </a:r>
            <a:r>
              <a:rPr dirty="0" sz="1400" spc="3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electronics,</a:t>
            </a:r>
            <a:r>
              <a:rPr dirty="0" sz="1400" spc="3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bags,</a:t>
            </a:r>
            <a:r>
              <a:rPr dirty="0" sz="1400" spc="3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fashion</a:t>
            </a:r>
            <a:r>
              <a:rPr dirty="0" sz="1400" spc="3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dirty="0" sz="1400" spc="3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apparel,</a:t>
            </a:r>
            <a:r>
              <a:rPr dirty="0" sz="1400" spc="3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shoes,</a:t>
            </a:r>
            <a:r>
              <a:rPr dirty="0" sz="1400" spc="3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toys,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diapers,</a:t>
            </a:r>
            <a:r>
              <a:rPr dirty="0" sz="1400" spc="25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cosmetics,</a:t>
            </a:r>
            <a:r>
              <a:rPr dirty="0" sz="1400" spc="25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consumer</a:t>
            </a:r>
            <a:r>
              <a:rPr dirty="0" sz="1400" spc="2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goods</a:t>
            </a:r>
            <a:r>
              <a:rPr dirty="0" sz="1400" spc="25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etc.</a:t>
            </a:r>
            <a:r>
              <a:rPr dirty="0" sz="1400" spc="2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1400" spc="25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400" spc="25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most</a:t>
            </a:r>
            <a:r>
              <a:rPr dirty="0" sz="1400" spc="25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common</a:t>
            </a:r>
            <a:r>
              <a:rPr dirty="0" sz="1400" spc="2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400" spc="2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them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being</a:t>
            </a:r>
            <a:r>
              <a:rPr dirty="0" sz="1400" spc="10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Amazon</a:t>
            </a:r>
            <a:r>
              <a:rPr dirty="0" sz="1400" spc="11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Basics,</a:t>
            </a:r>
            <a:r>
              <a:rPr dirty="0" sz="1400" spc="11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private</a:t>
            </a:r>
            <a:r>
              <a:rPr dirty="0" sz="1400" spc="10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labels</a:t>
            </a:r>
            <a:r>
              <a:rPr dirty="0" sz="1400" spc="114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now</a:t>
            </a:r>
            <a:r>
              <a:rPr dirty="0" sz="1400" spc="114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contribute</a:t>
            </a:r>
            <a:r>
              <a:rPr dirty="0" sz="1400" spc="10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~2%</a:t>
            </a:r>
            <a:r>
              <a:rPr dirty="0" sz="1400" spc="11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400" spc="10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Amazon’s Revenue.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6" name="object 56" descr=""/>
          <p:cNvGrpSpPr/>
          <p:nvPr/>
        </p:nvGrpSpPr>
        <p:grpSpPr>
          <a:xfrm>
            <a:off x="6251257" y="1438655"/>
            <a:ext cx="5664200" cy="4139565"/>
            <a:chOff x="6251257" y="1438655"/>
            <a:chExt cx="5664200" cy="4139565"/>
          </a:xfrm>
        </p:grpSpPr>
        <p:pic>
          <p:nvPicPr>
            <p:cNvPr id="57" name="object 57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349103" y="1438655"/>
              <a:ext cx="1566291" cy="570992"/>
            </a:xfrm>
            <a:prstGeom prst="rect">
              <a:avLst/>
            </a:prstGeom>
          </p:spPr>
        </p:pic>
        <p:sp>
          <p:nvSpPr>
            <p:cNvPr id="58" name="object 58" descr=""/>
            <p:cNvSpPr/>
            <p:nvPr/>
          </p:nvSpPr>
          <p:spPr>
            <a:xfrm>
              <a:off x="6509004" y="4027931"/>
              <a:ext cx="3183890" cy="1545590"/>
            </a:xfrm>
            <a:custGeom>
              <a:avLst/>
              <a:gdLst/>
              <a:ahLst/>
              <a:cxnLst/>
              <a:rect l="l" t="t" r="r" b="b"/>
              <a:pathLst>
                <a:path w="3183890" h="1545589">
                  <a:moveTo>
                    <a:pt x="231648" y="0"/>
                  </a:moveTo>
                  <a:lnTo>
                    <a:pt x="0" y="0"/>
                  </a:lnTo>
                  <a:lnTo>
                    <a:pt x="0" y="1545336"/>
                  </a:lnTo>
                  <a:lnTo>
                    <a:pt x="231648" y="1545336"/>
                  </a:lnTo>
                  <a:lnTo>
                    <a:pt x="231648" y="0"/>
                  </a:lnTo>
                  <a:close/>
                </a:path>
                <a:path w="3183890" h="1545589">
                  <a:moveTo>
                    <a:pt x="969264" y="515112"/>
                  </a:moveTo>
                  <a:lnTo>
                    <a:pt x="737616" y="515112"/>
                  </a:lnTo>
                  <a:lnTo>
                    <a:pt x="737616" y="1545336"/>
                  </a:lnTo>
                  <a:lnTo>
                    <a:pt x="969264" y="1545336"/>
                  </a:lnTo>
                  <a:lnTo>
                    <a:pt x="969264" y="515112"/>
                  </a:lnTo>
                  <a:close/>
                </a:path>
                <a:path w="3183890" h="1545589">
                  <a:moveTo>
                    <a:pt x="1706880" y="772668"/>
                  </a:moveTo>
                  <a:lnTo>
                    <a:pt x="1475232" y="772668"/>
                  </a:lnTo>
                  <a:lnTo>
                    <a:pt x="1475232" y="1545336"/>
                  </a:lnTo>
                  <a:lnTo>
                    <a:pt x="1706880" y="1545336"/>
                  </a:lnTo>
                  <a:lnTo>
                    <a:pt x="1706880" y="772668"/>
                  </a:lnTo>
                  <a:close/>
                </a:path>
                <a:path w="3183890" h="1545589">
                  <a:moveTo>
                    <a:pt x="2444496" y="830580"/>
                  </a:moveTo>
                  <a:lnTo>
                    <a:pt x="2214372" y="830580"/>
                  </a:lnTo>
                  <a:lnTo>
                    <a:pt x="2214372" y="1545336"/>
                  </a:lnTo>
                  <a:lnTo>
                    <a:pt x="2444496" y="1545336"/>
                  </a:lnTo>
                  <a:lnTo>
                    <a:pt x="2444496" y="830580"/>
                  </a:lnTo>
                  <a:close/>
                </a:path>
                <a:path w="3183890" h="1545589">
                  <a:moveTo>
                    <a:pt x="3183636" y="1059180"/>
                  </a:moveTo>
                  <a:lnTo>
                    <a:pt x="2951988" y="1059180"/>
                  </a:lnTo>
                  <a:lnTo>
                    <a:pt x="2951988" y="1545336"/>
                  </a:lnTo>
                  <a:lnTo>
                    <a:pt x="3183636" y="1545336"/>
                  </a:lnTo>
                  <a:lnTo>
                    <a:pt x="3183636" y="105918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6256020" y="5573267"/>
              <a:ext cx="3674110" cy="0"/>
            </a:xfrm>
            <a:custGeom>
              <a:avLst/>
              <a:gdLst/>
              <a:ahLst/>
              <a:cxnLst/>
              <a:rect l="l" t="t" r="r" b="b"/>
              <a:pathLst>
                <a:path w="3674109" h="0">
                  <a:moveTo>
                    <a:pt x="0" y="0"/>
                  </a:moveTo>
                  <a:lnTo>
                    <a:pt x="3673602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 descr=""/>
          <p:cNvSpPr txBox="1"/>
          <p:nvPr/>
        </p:nvSpPr>
        <p:spPr>
          <a:xfrm>
            <a:off x="2242566" y="837438"/>
            <a:ext cx="3790315" cy="922019"/>
          </a:xfrm>
          <a:prstGeom prst="rect">
            <a:avLst/>
          </a:prstGeom>
          <a:solidFill>
            <a:srgbClr val="000000"/>
          </a:solidFill>
          <a:ln w="19050">
            <a:solidFill>
              <a:srgbClr val="96B9FF"/>
            </a:solidFill>
          </a:ln>
        </p:spPr>
        <p:txBody>
          <a:bodyPr wrap="square" lIns="0" tIns="22225" rIns="0" bIns="0" rtlCol="0" vert="horz">
            <a:spAutoFit/>
          </a:bodyPr>
          <a:lstStyle/>
          <a:p>
            <a:pPr algn="just" marL="90805" marR="86360">
              <a:lnSpc>
                <a:spcPct val="100000"/>
              </a:lnSpc>
              <a:spcBef>
                <a:spcPts val="175"/>
              </a:spcBef>
            </a:pP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dirty="0" sz="1400" spc="1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4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Amazon’s</a:t>
            </a:r>
            <a:r>
              <a:rPr dirty="0" sz="140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Cloud</a:t>
            </a:r>
            <a:r>
              <a:rPr dirty="0" sz="140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Computing</a:t>
            </a:r>
            <a:r>
              <a:rPr dirty="0" sz="1400" spc="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Vertical</a:t>
            </a:r>
            <a:r>
              <a:rPr dirty="0" sz="140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offers</a:t>
            </a:r>
            <a:r>
              <a:rPr dirty="0" sz="1400" spc="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400" spc="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pay-as-you-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dirty="0" sz="1400" spc="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model;</a:t>
            </a:r>
            <a:r>
              <a:rPr dirty="0" sz="1400" spc="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dirty="0" sz="1400" spc="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counts</a:t>
            </a:r>
            <a:r>
              <a:rPr dirty="0" sz="1400" spc="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some</a:t>
            </a:r>
            <a:r>
              <a:rPr dirty="0" sz="1400" spc="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400" spc="3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world’s</a:t>
            </a:r>
            <a:r>
              <a:rPr dirty="0" sz="1400" spc="3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largest</a:t>
            </a:r>
            <a:r>
              <a:rPr dirty="0" sz="1400" spc="3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companies,</a:t>
            </a:r>
            <a:r>
              <a:rPr dirty="0" sz="1400" spc="3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including</a:t>
            </a:r>
            <a:r>
              <a:rPr dirty="0" sz="1400" spc="3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Video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Streamers</a:t>
            </a:r>
            <a:r>
              <a:rPr dirty="0" sz="1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such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1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Netflix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Hulu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1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clients.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6217539" y="3789426"/>
            <a:ext cx="84963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39395">
              <a:lnSpc>
                <a:spcPct val="100000"/>
              </a:lnSpc>
              <a:spcBef>
                <a:spcPts val="105"/>
              </a:spcBef>
            </a:pPr>
            <a:r>
              <a:rPr dirty="0" sz="1050" spc="-10">
                <a:latin typeface="Calibri"/>
                <a:cs typeface="Calibri"/>
              </a:rPr>
              <a:t>5.40%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7182357" y="4304538"/>
            <a:ext cx="36068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10">
                <a:latin typeface="Calibri"/>
                <a:cs typeface="Calibri"/>
              </a:rPr>
              <a:t>3.60%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7920355" y="4562094"/>
            <a:ext cx="36068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10">
                <a:latin typeface="Calibri"/>
                <a:cs typeface="Calibri"/>
              </a:rPr>
              <a:t>2.70%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8658225" y="4619370"/>
            <a:ext cx="36068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10">
                <a:latin typeface="Calibri"/>
                <a:cs typeface="Calibri"/>
              </a:rPr>
              <a:t>2.50%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9396221" y="4848225"/>
            <a:ext cx="36068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10">
                <a:latin typeface="Calibri"/>
                <a:cs typeface="Calibri"/>
              </a:rPr>
              <a:t>1.70%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6299708" y="5629147"/>
            <a:ext cx="1390015" cy="3022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27940">
              <a:lnSpc>
                <a:spcPct val="100000"/>
              </a:lnSpc>
              <a:spcBef>
                <a:spcPts val="100"/>
              </a:spcBef>
              <a:tabLst>
                <a:tab pos="737235" algn="l"/>
              </a:tabLst>
            </a:pPr>
            <a:r>
              <a:rPr dirty="0" sz="900">
                <a:latin typeface="Calibri"/>
                <a:cs typeface="Calibri"/>
              </a:rPr>
              <a:t>Top</a:t>
            </a:r>
            <a:r>
              <a:rPr dirty="0" sz="900" spc="-30">
                <a:latin typeface="Calibri"/>
                <a:cs typeface="Calibri"/>
              </a:rPr>
              <a:t> </a:t>
            </a:r>
            <a:r>
              <a:rPr dirty="0" sz="900" spc="-20">
                <a:latin typeface="Calibri"/>
                <a:cs typeface="Calibri"/>
              </a:rPr>
              <a:t>1000</a:t>
            </a:r>
            <a:r>
              <a:rPr dirty="0" sz="900">
                <a:latin typeface="Calibri"/>
                <a:cs typeface="Calibri"/>
              </a:rPr>
              <a:t>	Top</a:t>
            </a:r>
            <a:r>
              <a:rPr dirty="0" sz="900" spc="-30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10000</a:t>
            </a:r>
            <a:endParaRPr sz="9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dirty="0" sz="900">
                <a:latin typeface="Calibri"/>
                <a:cs typeface="Calibri"/>
              </a:rPr>
              <a:t>Search</a:t>
            </a:r>
            <a:r>
              <a:rPr dirty="0" sz="900" spc="-2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Terms</a:t>
            </a:r>
            <a:r>
              <a:rPr dirty="0" sz="900" spc="200">
                <a:latin typeface="Calibri"/>
                <a:cs typeface="Calibri"/>
              </a:rPr>
              <a:t>  </a:t>
            </a:r>
            <a:r>
              <a:rPr dirty="0" sz="900">
                <a:latin typeface="Calibri"/>
                <a:cs typeface="Calibri"/>
              </a:rPr>
              <a:t>Search</a:t>
            </a:r>
            <a:r>
              <a:rPr dirty="0" sz="900" spc="-15">
                <a:latin typeface="Calibri"/>
                <a:cs typeface="Calibri"/>
              </a:rPr>
              <a:t> </a:t>
            </a:r>
            <a:r>
              <a:rPr dirty="0" sz="900" spc="-20">
                <a:latin typeface="Calibri"/>
                <a:cs typeface="Calibri"/>
              </a:rPr>
              <a:t>Terms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7843266" y="5629147"/>
            <a:ext cx="5162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libri"/>
                <a:cs typeface="Calibri"/>
              </a:rPr>
              <a:t>Top</a:t>
            </a:r>
            <a:r>
              <a:rPr dirty="0" sz="900" spc="-30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50000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7775575" y="5768441"/>
            <a:ext cx="6521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libri"/>
                <a:cs typeface="Calibri"/>
              </a:rPr>
              <a:t>Search</a:t>
            </a:r>
            <a:r>
              <a:rPr dirty="0" sz="900" spc="-30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Terms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8552180" y="5629147"/>
            <a:ext cx="5740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libri"/>
                <a:cs typeface="Calibri"/>
              </a:rPr>
              <a:t>Top</a:t>
            </a:r>
            <a:r>
              <a:rPr dirty="0" sz="900" spc="-30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100000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8513444" y="5768441"/>
            <a:ext cx="6521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libri"/>
                <a:cs typeface="Calibri"/>
              </a:rPr>
              <a:t>Search</a:t>
            </a:r>
            <a:r>
              <a:rPr dirty="0" sz="900" spc="-30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Terms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9276968" y="5629147"/>
            <a:ext cx="5740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libri"/>
                <a:cs typeface="Calibri"/>
              </a:rPr>
              <a:t>Top</a:t>
            </a:r>
            <a:r>
              <a:rPr dirty="0" sz="900" spc="-30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500000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9238233" y="5768441"/>
            <a:ext cx="6521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libri"/>
                <a:cs typeface="Calibri"/>
              </a:rPr>
              <a:t>Search</a:t>
            </a:r>
            <a:r>
              <a:rPr dirty="0" sz="900" spc="-30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Terms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7144893" y="3714115"/>
            <a:ext cx="191325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585858"/>
                </a:solidFill>
                <a:latin typeface="Calibri"/>
                <a:cs typeface="Calibri"/>
              </a:rPr>
              <a:t>AmazonBasics</a:t>
            </a:r>
            <a:r>
              <a:rPr dirty="0" sz="1400" spc="-55" b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585858"/>
                </a:solidFill>
                <a:latin typeface="Calibri"/>
                <a:cs typeface="Calibri"/>
              </a:rPr>
              <a:t>Click</a:t>
            </a:r>
            <a:r>
              <a:rPr dirty="0" sz="1400" spc="-80" b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 spc="-10" b="1">
                <a:solidFill>
                  <a:srgbClr val="585858"/>
                </a:solidFill>
                <a:latin typeface="Calibri"/>
                <a:cs typeface="Calibri"/>
              </a:rPr>
              <a:t>Share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6263766" y="3256533"/>
            <a:ext cx="577850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Private</a:t>
            </a:r>
            <a:r>
              <a:rPr dirty="0" u="sng" sz="1400" spc="-2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Labels</a:t>
            </a:r>
            <a:r>
              <a:rPr dirty="0" u="sng" sz="1400" spc="-1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may</a:t>
            </a:r>
            <a:r>
              <a:rPr dirty="0" u="sng" sz="1400" spc="-2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Benefit</a:t>
            </a:r>
            <a:r>
              <a:rPr dirty="0" u="sng" sz="1400" spc="-1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from</a:t>
            </a:r>
            <a:r>
              <a:rPr dirty="0" u="sng" sz="1400" spc="-2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Skewed</a:t>
            </a:r>
            <a:r>
              <a:rPr dirty="0" u="sng" sz="1400" spc="-3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Search</a:t>
            </a:r>
            <a:r>
              <a:rPr dirty="0" u="sng" sz="1400" spc="-3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Results</a:t>
            </a:r>
            <a:r>
              <a:rPr dirty="0" u="sng" sz="1400" spc="-1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since</a:t>
            </a:r>
            <a:r>
              <a:rPr dirty="0" u="sng" sz="14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Amazon</a:t>
            </a:r>
            <a:r>
              <a:rPr dirty="0" u="sng" sz="1400" spc="-2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owns</a:t>
            </a:r>
            <a:r>
              <a:rPr dirty="0" u="sng" sz="1400" spc="-2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 spc="-2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the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6263766" y="3469894"/>
            <a:ext cx="198564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sng" sz="14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Ecommerce</a:t>
            </a:r>
            <a:r>
              <a:rPr dirty="0" u="sng" sz="1400" spc="-2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Platform</a:t>
            </a:r>
            <a:r>
              <a:rPr dirty="0" u="sng" sz="1400" spc="-3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too</a:t>
            </a:r>
            <a:r>
              <a:rPr dirty="0" u="sng" sz="14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 spc="-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…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6" name="object 76" descr=""/>
          <p:cNvGrpSpPr/>
          <p:nvPr/>
        </p:nvGrpSpPr>
        <p:grpSpPr>
          <a:xfrm>
            <a:off x="6198489" y="3575684"/>
            <a:ext cx="6003290" cy="2442210"/>
            <a:chOff x="6198489" y="3575684"/>
            <a:chExt cx="6003290" cy="2442210"/>
          </a:xfrm>
        </p:grpSpPr>
        <p:sp>
          <p:nvSpPr>
            <p:cNvPr id="77" name="object 77" descr=""/>
            <p:cNvSpPr/>
            <p:nvPr/>
          </p:nvSpPr>
          <p:spPr>
            <a:xfrm>
              <a:off x="6208014" y="3798569"/>
              <a:ext cx="868680" cy="2209800"/>
            </a:xfrm>
            <a:custGeom>
              <a:avLst/>
              <a:gdLst/>
              <a:ahLst/>
              <a:cxnLst/>
              <a:rect l="l" t="t" r="r" b="b"/>
              <a:pathLst>
                <a:path w="868679" h="2209800">
                  <a:moveTo>
                    <a:pt x="0" y="2209799"/>
                  </a:moveTo>
                  <a:lnTo>
                    <a:pt x="868680" y="2209799"/>
                  </a:lnTo>
                  <a:lnTo>
                    <a:pt x="868680" y="0"/>
                  </a:lnTo>
                  <a:lnTo>
                    <a:pt x="0" y="0"/>
                  </a:lnTo>
                  <a:lnTo>
                    <a:pt x="0" y="2209799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9918954" y="3585209"/>
              <a:ext cx="2273300" cy="960119"/>
            </a:xfrm>
            <a:custGeom>
              <a:avLst/>
              <a:gdLst/>
              <a:ahLst/>
              <a:cxnLst/>
              <a:rect l="l" t="t" r="r" b="b"/>
              <a:pathLst>
                <a:path w="2273300" h="960120">
                  <a:moveTo>
                    <a:pt x="2273046" y="0"/>
                  </a:moveTo>
                  <a:lnTo>
                    <a:pt x="0" y="0"/>
                  </a:lnTo>
                  <a:lnTo>
                    <a:pt x="0" y="960119"/>
                  </a:lnTo>
                  <a:lnTo>
                    <a:pt x="2273046" y="960119"/>
                  </a:lnTo>
                  <a:lnTo>
                    <a:pt x="2273046" y="0"/>
                  </a:lnTo>
                  <a:close/>
                </a:path>
              </a:pathLst>
            </a:custGeom>
            <a:solidFill>
              <a:srgbClr val="008F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9918954" y="3585209"/>
              <a:ext cx="2273300" cy="960119"/>
            </a:xfrm>
            <a:custGeom>
              <a:avLst/>
              <a:gdLst/>
              <a:ahLst/>
              <a:cxnLst/>
              <a:rect l="l" t="t" r="r" b="b"/>
              <a:pathLst>
                <a:path w="2273300" h="960120">
                  <a:moveTo>
                    <a:pt x="2273046" y="0"/>
                  </a:moveTo>
                  <a:lnTo>
                    <a:pt x="0" y="0"/>
                  </a:lnTo>
                  <a:lnTo>
                    <a:pt x="0" y="960119"/>
                  </a:lnTo>
                  <a:lnTo>
                    <a:pt x="2273046" y="960119"/>
                  </a:lnTo>
                </a:path>
              </a:pathLst>
            </a:custGeom>
            <a:ln w="19049">
              <a:solidFill>
                <a:srgbClr val="96B9FF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0" name="object 80" descr=""/>
          <p:cNvSpPr txBox="1"/>
          <p:nvPr/>
        </p:nvSpPr>
        <p:spPr>
          <a:xfrm>
            <a:off x="9928479" y="3586353"/>
            <a:ext cx="2263775" cy="94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81280" marR="6731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1200" spc="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Alexa’s</a:t>
            </a:r>
            <a:r>
              <a:rPr dirty="0" sz="1200" spc="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household</a:t>
            </a:r>
            <a:r>
              <a:rPr dirty="0" sz="1200" spc="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Calibri"/>
                <a:cs typeface="Calibri"/>
              </a:rPr>
              <a:t>penetration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rises,</a:t>
            </a:r>
            <a:r>
              <a:rPr dirty="0" sz="1200" spc="20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200" spc="204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1200" spc="-10">
                <a:solidFill>
                  <a:srgbClr val="FFFFFF"/>
                </a:solidFill>
                <a:latin typeface="Calibri"/>
                <a:cs typeface="Calibri"/>
              </a:rPr>
              <a:t>smart-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assistant</a:t>
            </a:r>
            <a:r>
              <a:rPr dirty="0" sz="1200" spc="21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1200" spc="-25">
                <a:solidFill>
                  <a:srgbClr val="FFFFFF"/>
                </a:solidFill>
                <a:latin typeface="Calibri"/>
                <a:cs typeface="Calibri"/>
              </a:rPr>
              <a:t>may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direct</a:t>
            </a:r>
            <a:r>
              <a:rPr dirty="0" sz="1200" spc="17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consumers</a:t>
            </a:r>
            <a:r>
              <a:rPr dirty="0" sz="1200" spc="17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200" spc="16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1200" spc="-10">
                <a:solidFill>
                  <a:srgbClr val="FFFFFF"/>
                </a:solidFill>
                <a:latin typeface="Calibri"/>
                <a:cs typeface="Calibri"/>
              </a:rPr>
              <a:t>Amazon’s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Products</a:t>
            </a:r>
            <a:r>
              <a:rPr dirty="0" sz="1200" spc="14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first,</a:t>
            </a:r>
            <a:r>
              <a:rPr dirty="0" sz="1200" spc="14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thus</a:t>
            </a:r>
            <a:r>
              <a:rPr dirty="0" sz="1200" spc="13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creating</a:t>
            </a:r>
            <a:r>
              <a:rPr dirty="0" sz="1200" spc="14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1200" spc="-5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huge</a:t>
            </a:r>
            <a:r>
              <a:rPr dirty="0" sz="12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Calibri"/>
                <a:cs typeface="Calibri"/>
              </a:rPr>
              <a:t>operational </a:t>
            </a:r>
            <a:r>
              <a:rPr dirty="0" sz="1200" spc="-20">
                <a:solidFill>
                  <a:srgbClr val="FFFFFF"/>
                </a:solidFill>
                <a:latin typeface="Calibri"/>
                <a:cs typeface="Calibri"/>
              </a:rPr>
              <a:t>moat.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1" name="object 81" descr=""/>
          <p:cNvSpPr/>
          <p:nvPr/>
        </p:nvSpPr>
        <p:spPr>
          <a:xfrm>
            <a:off x="9929621" y="4613909"/>
            <a:ext cx="2262505" cy="1100455"/>
          </a:xfrm>
          <a:custGeom>
            <a:avLst/>
            <a:gdLst/>
            <a:ahLst/>
            <a:cxnLst/>
            <a:rect l="l" t="t" r="r" b="b"/>
            <a:pathLst>
              <a:path w="2262504" h="1100454">
                <a:moveTo>
                  <a:pt x="2262378" y="0"/>
                </a:moveTo>
                <a:lnTo>
                  <a:pt x="0" y="0"/>
                </a:lnTo>
                <a:lnTo>
                  <a:pt x="0" y="1100327"/>
                </a:lnTo>
                <a:lnTo>
                  <a:pt x="2262378" y="1100327"/>
                </a:lnTo>
              </a:path>
            </a:pathLst>
          </a:custGeom>
          <a:ln w="19050">
            <a:solidFill>
              <a:srgbClr val="96B9F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 descr=""/>
          <p:cNvSpPr txBox="1"/>
          <p:nvPr/>
        </p:nvSpPr>
        <p:spPr>
          <a:xfrm>
            <a:off x="9929621" y="4613909"/>
            <a:ext cx="2262505" cy="1100455"/>
          </a:xfrm>
          <a:prstGeom prst="rect">
            <a:avLst/>
          </a:prstGeom>
          <a:solidFill>
            <a:srgbClr val="008F39"/>
          </a:solidFill>
        </p:spPr>
        <p:txBody>
          <a:bodyPr wrap="square" lIns="0" tIns="0" rIns="0" bIns="0" rtlCol="0" vert="horz">
            <a:spAutoFit/>
          </a:bodyPr>
          <a:lstStyle/>
          <a:p>
            <a:pPr algn="just" marL="92075">
              <a:lnSpc>
                <a:spcPts val="1380"/>
              </a:lnSpc>
            </a:pP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Through</a:t>
            </a:r>
            <a:r>
              <a:rPr dirty="0" sz="12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dirty="0" sz="12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Ecommerce</a:t>
            </a:r>
            <a:r>
              <a:rPr dirty="0" sz="120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Calibri"/>
                <a:cs typeface="Calibri"/>
              </a:rPr>
              <a:t>platform,</a:t>
            </a:r>
            <a:endParaRPr sz="1200">
              <a:latin typeface="Calibri"/>
              <a:cs typeface="Calibri"/>
            </a:endParaRPr>
          </a:p>
          <a:p>
            <a:pPr algn="just" marL="92075" marR="67945">
              <a:lnSpc>
                <a:spcPct val="100000"/>
              </a:lnSpc>
            </a:pP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Amazon</a:t>
            </a:r>
            <a:r>
              <a:rPr dirty="0" sz="1200" spc="4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dirty="0" sz="1200" spc="409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collected</a:t>
            </a:r>
            <a:r>
              <a:rPr dirty="0" sz="1200" spc="4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years</a:t>
            </a:r>
            <a:r>
              <a:rPr dirty="0" sz="1200" spc="409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dirty="0" sz="1200" spc="37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1200" spc="37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dirty="0" sz="1200" spc="36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1200" spc="-10">
                <a:solidFill>
                  <a:srgbClr val="FFFFFF"/>
                </a:solidFill>
                <a:latin typeface="Calibri"/>
                <a:cs typeface="Calibri"/>
              </a:rPr>
              <a:t>price/product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combinations</a:t>
            </a:r>
            <a:r>
              <a:rPr dirty="0" sz="1200" spc="36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work</a:t>
            </a:r>
            <a:r>
              <a:rPr dirty="0" sz="1200" spc="36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best</a:t>
            </a:r>
            <a:r>
              <a:rPr dirty="0" sz="1200" spc="36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1200" spc="-25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dirty="0" sz="1200" spc="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Calibri"/>
                <a:cs typeface="Calibri"/>
              </a:rPr>
              <a:t>consumer,</a:t>
            </a:r>
            <a:r>
              <a:rPr dirty="0" sz="120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hence</a:t>
            </a:r>
            <a:r>
              <a:rPr dirty="0" sz="1200" spc="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Calibri"/>
                <a:cs typeface="Calibri"/>
              </a:rPr>
              <a:t>providing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20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Calibri"/>
                <a:cs typeface="Calibri"/>
              </a:rPr>
              <a:t>technological</a:t>
            </a:r>
            <a:r>
              <a:rPr dirty="0" sz="12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Calibri"/>
                <a:cs typeface="Calibri"/>
              </a:rPr>
              <a:t>moat.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6916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74320" marR="267335" indent="-3175">
              <a:lnSpc>
                <a:spcPct val="100000"/>
              </a:lnSpc>
              <a:spcBef>
                <a:spcPts val="240"/>
              </a:spcBef>
            </a:pP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70276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69875" marR="268605" indent="25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 Overview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69719" y="6303264"/>
            <a:ext cx="1231900" cy="55499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0480" rIns="0" bIns="0" rtlCol="0" vert="horz">
            <a:spAutoFit/>
          </a:bodyPr>
          <a:lstStyle/>
          <a:p>
            <a:pPr marL="309245" marR="302260" indent="-5080">
              <a:lnSpc>
                <a:spcPct val="100000"/>
              </a:lnSpc>
              <a:spcBef>
                <a:spcPts val="240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Industry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370832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521334" marR="294005" indent="-224154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771388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945" marR="292100" indent="-279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7194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53365" marR="207645" indent="-4318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 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5725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14960" marR="210185" indent="-100965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 Solution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9822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146050" rIns="0" bIns="0" rtlCol="0" vert="horz">
            <a:spAutoFit/>
          </a:bodyPr>
          <a:lstStyle/>
          <a:p>
            <a:pPr marL="206375">
              <a:lnSpc>
                <a:spcPct val="100000"/>
              </a:lnSpc>
              <a:spcBef>
                <a:spcPts val="115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1551919" y="642670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1"/>
                </a:lnTo>
                <a:lnTo>
                  <a:pt x="640079" y="294131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Amazon</a:t>
            </a:r>
            <a:r>
              <a:rPr dirty="0" spc="-45"/>
              <a:t> </a:t>
            </a:r>
            <a:r>
              <a:rPr dirty="0"/>
              <a:t>has</a:t>
            </a:r>
            <a:r>
              <a:rPr dirty="0" spc="-45"/>
              <a:t> </a:t>
            </a:r>
            <a:r>
              <a:rPr dirty="0"/>
              <a:t>its</a:t>
            </a:r>
            <a:r>
              <a:rPr dirty="0" spc="-35"/>
              <a:t> </a:t>
            </a:r>
            <a:r>
              <a:rPr dirty="0"/>
              <a:t>own</a:t>
            </a:r>
            <a:r>
              <a:rPr dirty="0" spc="-50"/>
              <a:t> </a:t>
            </a:r>
            <a:r>
              <a:rPr dirty="0" spc="-10"/>
              <a:t>Methodology</a:t>
            </a:r>
            <a:r>
              <a:rPr dirty="0" spc="-50"/>
              <a:t> </a:t>
            </a:r>
            <a:r>
              <a:rPr dirty="0"/>
              <a:t>of</a:t>
            </a:r>
            <a:r>
              <a:rPr dirty="0" spc="-35"/>
              <a:t> </a:t>
            </a:r>
            <a:r>
              <a:rPr dirty="0" spc="-10"/>
              <a:t>Acquisitions</a:t>
            </a:r>
          </a:p>
        </p:txBody>
      </p:sp>
      <p:grpSp>
        <p:nvGrpSpPr>
          <p:cNvPr id="13" name="object 13" descr=""/>
          <p:cNvGrpSpPr/>
          <p:nvPr/>
        </p:nvGrpSpPr>
        <p:grpSpPr>
          <a:xfrm>
            <a:off x="606361" y="1763077"/>
            <a:ext cx="6914515" cy="3612515"/>
            <a:chOff x="606361" y="1763077"/>
            <a:chExt cx="6914515" cy="3612515"/>
          </a:xfrm>
        </p:grpSpPr>
        <p:sp>
          <p:nvSpPr>
            <p:cNvPr id="14" name="object 14" descr=""/>
            <p:cNvSpPr/>
            <p:nvPr/>
          </p:nvSpPr>
          <p:spPr>
            <a:xfrm>
              <a:off x="611123" y="1767839"/>
              <a:ext cx="6904990" cy="3602990"/>
            </a:xfrm>
            <a:custGeom>
              <a:avLst/>
              <a:gdLst/>
              <a:ahLst/>
              <a:cxnLst/>
              <a:rect l="l" t="t" r="r" b="b"/>
              <a:pathLst>
                <a:path w="6904990" h="3602990">
                  <a:moveTo>
                    <a:pt x="0" y="3602736"/>
                  </a:moveTo>
                  <a:lnTo>
                    <a:pt x="0" y="0"/>
                  </a:lnTo>
                </a:path>
                <a:path w="6904990" h="3602990">
                  <a:moveTo>
                    <a:pt x="0" y="3602736"/>
                  </a:moveTo>
                  <a:lnTo>
                    <a:pt x="6904482" y="3602736"/>
                  </a:lnTo>
                </a:path>
                <a:path w="6904990" h="3602990">
                  <a:moveTo>
                    <a:pt x="0" y="3563112"/>
                  </a:moveTo>
                  <a:lnTo>
                    <a:pt x="0" y="3602736"/>
                  </a:lnTo>
                </a:path>
                <a:path w="6904990" h="3602990">
                  <a:moveTo>
                    <a:pt x="1258824" y="3563112"/>
                  </a:moveTo>
                  <a:lnTo>
                    <a:pt x="1258824" y="3602736"/>
                  </a:lnTo>
                </a:path>
                <a:path w="6904990" h="3602990">
                  <a:moveTo>
                    <a:pt x="2517648" y="3563112"/>
                  </a:moveTo>
                  <a:lnTo>
                    <a:pt x="2517648" y="3602736"/>
                  </a:lnTo>
                </a:path>
                <a:path w="6904990" h="3602990">
                  <a:moveTo>
                    <a:pt x="3776472" y="3563112"/>
                  </a:moveTo>
                  <a:lnTo>
                    <a:pt x="3776472" y="3602736"/>
                  </a:lnTo>
                </a:path>
                <a:path w="6904990" h="3602990">
                  <a:moveTo>
                    <a:pt x="5035296" y="3563112"/>
                  </a:moveTo>
                  <a:lnTo>
                    <a:pt x="5035296" y="3602736"/>
                  </a:lnTo>
                </a:path>
                <a:path w="6904990" h="3602990">
                  <a:moveTo>
                    <a:pt x="6294120" y="3563112"/>
                  </a:moveTo>
                  <a:lnTo>
                    <a:pt x="6294120" y="3602736"/>
                  </a:lnTo>
                </a:path>
              </a:pathLst>
            </a:custGeom>
            <a:ln w="9525">
              <a:solidFill>
                <a:srgbClr val="96B9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4793" y="5078793"/>
              <a:ext cx="73532" cy="73532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1837943" y="5272531"/>
              <a:ext cx="64135" cy="64135"/>
            </a:xfrm>
            <a:custGeom>
              <a:avLst/>
              <a:gdLst/>
              <a:ahLst/>
              <a:cxnLst/>
              <a:rect l="l" t="t" r="r" b="b"/>
              <a:pathLst>
                <a:path w="64135" h="64135">
                  <a:moveTo>
                    <a:pt x="32004" y="0"/>
                  </a:moveTo>
                  <a:lnTo>
                    <a:pt x="19556" y="2518"/>
                  </a:lnTo>
                  <a:lnTo>
                    <a:pt x="9382" y="9382"/>
                  </a:lnTo>
                  <a:lnTo>
                    <a:pt x="2518" y="19556"/>
                  </a:lnTo>
                  <a:lnTo>
                    <a:pt x="0" y="32004"/>
                  </a:lnTo>
                  <a:lnTo>
                    <a:pt x="2518" y="44451"/>
                  </a:lnTo>
                  <a:lnTo>
                    <a:pt x="9382" y="54625"/>
                  </a:lnTo>
                  <a:lnTo>
                    <a:pt x="19556" y="61489"/>
                  </a:lnTo>
                  <a:lnTo>
                    <a:pt x="32004" y="64008"/>
                  </a:lnTo>
                  <a:lnTo>
                    <a:pt x="44451" y="61489"/>
                  </a:lnTo>
                  <a:lnTo>
                    <a:pt x="54625" y="54625"/>
                  </a:lnTo>
                  <a:lnTo>
                    <a:pt x="61489" y="44451"/>
                  </a:lnTo>
                  <a:lnTo>
                    <a:pt x="64007" y="32004"/>
                  </a:lnTo>
                  <a:lnTo>
                    <a:pt x="61489" y="19556"/>
                  </a:lnTo>
                  <a:lnTo>
                    <a:pt x="54625" y="9382"/>
                  </a:lnTo>
                  <a:lnTo>
                    <a:pt x="44451" y="2518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837943" y="5272531"/>
              <a:ext cx="64135" cy="64135"/>
            </a:xfrm>
            <a:custGeom>
              <a:avLst/>
              <a:gdLst/>
              <a:ahLst/>
              <a:cxnLst/>
              <a:rect l="l" t="t" r="r" b="b"/>
              <a:pathLst>
                <a:path w="64135" h="64135">
                  <a:moveTo>
                    <a:pt x="64007" y="32004"/>
                  </a:moveTo>
                  <a:lnTo>
                    <a:pt x="61489" y="44451"/>
                  </a:lnTo>
                  <a:lnTo>
                    <a:pt x="54625" y="54625"/>
                  </a:lnTo>
                  <a:lnTo>
                    <a:pt x="44451" y="61489"/>
                  </a:lnTo>
                  <a:lnTo>
                    <a:pt x="32004" y="64008"/>
                  </a:lnTo>
                  <a:lnTo>
                    <a:pt x="19556" y="61489"/>
                  </a:lnTo>
                  <a:lnTo>
                    <a:pt x="9382" y="54625"/>
                  </a:lnTo>
                  <a:lnTo>
                    <a:pt x="2518" y="44451"/>
                  </a:lnTo>
                  <a:lnTo>
                    <a:pt x="0" y="32004"/>
                  </a:lnTo>
                  <a:lnTo>
                    <a:pt x="2518" y="19556"/>
                  </a:lnTo>
                  <a:lnTo>
                    <a:pt x="9382" y="9382"/>
                  </a:lnTo>
                  <a:lnTo>
                    <a:pt x="19556" y="2518"/>
                  </a:lnTo>
                  <a:lnTo>
                    <a:pt x="32004" y="0"/>
                  </a:lnTo>
                  <a:lnTo>
                    <a:pt x="44451" y="2518"/>
                  </a:lnTo>
                  <a:lnTo>
                    <a:pt x="54625" y="9382"/>
                  </a:lnTo>
                  <a:lnTo>
                    <a:pt x="61489" y="19556"/>
                  </a:lnTo>
                  <a:lnTo>
                    <a:pt x="64007" y="32004"/>
                  </a:lnTo>
                  <a:close/>
                </a:path>
              </a:pathLst>
            </a:custGeom>
            <a:ln w="952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47125" y="5226621"/>
              <a:ext cx="73532" cy="73533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87561" y="5168709"/>
              <a:ext cx="73532" cy="73532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75797" y="5255577"/>
              <a:ext cx="73532" cy="73532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09653" y="5209857"/>
              <a:ext cx="73533" cy="73533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23597" y="2430081"/>
              <a:ext cx="73532" cy="73532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64033" y="5078793"/>
              <a:ext cx="73532" cy="73532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68477" y="5121465"/>
              <a:ext cx="73532" cy="73533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24337" y="5128069"/>
              <a:ext cx="73533" cy="73532"/>
            </a:xfrm>
            <a:prstGeom prst="rect">
              <a:avLst/>
            </a:prstGeom>
          </p:spPr>
        </p:pic>
      </p:grpSp>
      <p:sp>
        <p:nvSpPr>
          <p:cNvPr id="26" name="object 26" descr=""/>
          <p:cNvSpPr txBox="1"/>
          <p:nvPr/>
        </p:nvSpPr>
        <p:spPr>
          <a:xfrm>
            <a:off x="406704" y="5252007"/>
            <a:ext cx="6640830" cy="35941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 sz="1050" spc="-50">
                <a:latin typeface="Calibri"/>
                <a:cs typeface="Calibri"/>
              </a:rPr>
              <a:t>0</a:t>
            </a:r>
            <a:endParaRPr sz="1050">
              <a:latin typeface="Calibri"/>
              <a:cs typeface="Calibri"/>
            </a:endParaRPr>
          </a:p>
          <a:p>
            <a:pPr marL="74930">
              <a:lnSpc>
                <a:spcPct val="100000"/>
              </a:lnSpc>
              <a:spcBef>
                <a:spcPts val="75"/>
              </a:spcBef>
              <a:tabLst>
                <a:tab pos="1334135" algn="l"/>
                <a:tab pos="2592705" algn="l"/>
                <a:tab pos="3851910" algn="l"/>
                <a:tab pos="5110480" algn="l"/>
                <a:tab pos="6369685" algn="l"/>
              </a:tabLst>
            </a:pPr>
            <a:r>
              <a:rPr dirty="0" sz="1000" spc="-20">
                <a:latin typeface="Calibri"/>
                <a:cs typeface="Calibri"/>
              </a:rPr>
              <a:t>2009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20">
                <a:latin typeface="Calibri"/>
                <a:cs typeface="Calibri"/>
              </a:rPr>
              <a:t>2011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20">
                <a:latin typeface="Calibri"/>
                <a:cs typeface="Calibri"/>
              </a:rPr>
              <a:t>2013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20">
                <a:latin typeface="Calibri"/>
                <a:cs typeface="Calibri"/>
              </a:rPr>
              <a:t>2015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20">
                <a:latin typeface="Calibri"/>
                <a:cs typeface="Calibri"/>
              </a:rPr>
              <a:t>2017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20">
                <a:latin typeface="Calibri"/>
                <a:cs typeface="Calibri"/>
              </a:rPr>
              <a:t>2019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406704" y="4838827"/>
            <a:ext cx="9398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50">
                <a:latin typeface="Calibri"/>
                <a:cs typeface="Calibri"/>
              </a:rPr>
              <a:t>2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406704" y="4414773"/>
            <a:ext cx="9398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50">
                <a:latin typeface="Calibri"/>
                <a:cs typeface="Calibri"/>
              </a:rPr>
              <a:t>4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406704" y="3990847"/>
            <a:ext cx="9398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50">
                <a:latin typeface="Calibri"/>
                <a:cs typeface="Calibri"/>
              </a:rPr>
              <a:t>6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406704" y="3566921"/>
            <a:ext cx="9398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50">
                <a:latin typeface="Calibri"/>
                <a:cs typeface="Calibri"/>
              </a:rPr>
              <a:t>8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339343" y="3142869"/>
            <a:ext cx="16002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5">
                <a:latin typeface="Calibri"/>
                <a:cs typeface="Calibri"/>
              </a:rPr>
              <a:t>10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339343" y="2718942"/>
            <a:ext cx="16002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5">
                <a:latin typeface="Calibri"/>
                <a:cs typeface="Calibri"/>
              </a:rPr>
              <a:t>12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339343" y="2294890"/>
            <a:ext cx="16002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5">
                <a:latin typeface="Calibri"/>
                <a:cs typeface="Calibri"/>
              </a:rPr>
              <a:t>14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339343" y="1870964"/>
            <a:ext cx="16002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5">
                <a:latin typeface="Calibri"/>
                <a:cs typeface="Calibri"/>
              </a:rPr>
              <a:t>16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71627" y="2929606"/>
            <a:ext cx="152400" cy="128333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>
                <a:latin typeface="Calibri"/>
                <a:cs typeface="Calibri"/>
              </a:rPr>
              <a:t>Value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Billion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Dollars)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78739" y="834390"/>
            <a:ext cx="7158355" cy="767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722630" algn="l"/>
                <a:tab pos="1043940" algn="l"/>
                <a:tab pos="1647825" algn="l"/>
                <a:tab pos="2169160" algn="l"/>
                <a:tab pos="3610610" algn="l"/>
                <a:tab pos="4426585" algn="l"/>
                <a:tab pos="4856480" algn="l"/>
                <a:tab pos="5287645" algn="l"/>
                <a:tab pos="6151880" algn="l"/>
                <a:tab pos="6452235" algn="l"/>
              </a:tabLst>
            </a:pPr>
            <a:r>
              <a:rPr dirty="0" u="sng" sz="16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Similar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	</a:t>
            </a:r>
            <a:r>
              <a:rPr dirty="0" u="sng" sz="1600" spc="-2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to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	</a:t>
            </a:r>
            <a:r>
              <a:rPr dirty="0" u="sng" sz="1600" spc="-2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other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	</a:t>
            </a:r>
            <a:r>
              <a:rPr dirty="0" u="sng" sz="1600" spc="-2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Tech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	</a:t>
            </a:r>
            <a:r>
              <a:rPr dirty="0" u="sng" sz="16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Conglomerates,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	</a:t>
            </a:r>
            <a:r>
              <a:rPr dirty="0" u="sng" sz="16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Amazon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	</a:t>
            </a:r>
            <a:r>
              <a:rPr dirty="0" u="sng" sz="1600" spc="-2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too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	</a:t>
            </a:r>
            <a:r>
              <a:rPr dirty="0" u="sng" sz="1600" spc="-2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has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	</a:t>
            </a:r>
            <a:r>
              <a:rPr dirty="0" u="sng" sz="16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Indulged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	</a:t>
            </a:r>
            <a:r>
              <a:rPr dirty="0" u="sng" sz="1600" spc="-2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in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	</a:t>
            </a:r>
            <a:r>
              <a:rPr dirty="0" u="sng" sz="16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Multiple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u="sng" sz="16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Acquisitions…</a:t>
            </a:r>
            <a:endParaRPr sz="1600">
              <a:latin typeface="Calibri"/>
              <a:cs typeface="Calibri"/>
            </a:endParaRPr>
          </a:p>
          <a:p>
            <a:pPr marL="2449830">
              <a:lnSpc>
                <a:spcPts val="2005"/>
              </a:lnSpc>
            </a:pPr>
            <a:r>
              <a:rPr dirty="0" sz="1800" spc="-10" b="1">
                <a:latin typeface="Calibri"/>
                <a:cs typeface="Calibri"/>
              </a:rPr>
              <a:t>Amazon’s</a:t>
            </a:r>
            <a:r>
              <a:rPr dirty="0" sz="1800" spc="-8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Major</a:t>
            </a:r>
            <a:r>
              <a:rPr dirty="0" sz="1800" spc="-60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Acquisitions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2514600" y="3902964"/>
            <a:ext cx="546100" cy="19812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marL="125095">
              <a:lnSpc>
                <a:spcPct val="100000"/>
              </a:lnSpc>
              <a:spcBef>
                <a:spcPts val="325"/>
              </a:spcBef>
            </a:pPr>
            <a:r>
              <a:rPr dirty="0" sz="700" spc="-10" b="1">
                <a:latin typeface="Calibri"/>
                <a:cs typeface="Calibri"/>
              </a:rPr>
              <a:t>$775mn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1946148" y="4413503"/>
            <a:ext cx="546100" cy="19812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41910" rIns="0" bIns="0" rtlCol="0" vert="horz">
            <a:spAutoFit/>
          </a:bodyPr>
          <a:lstStyle/>
          <a:p>
            <a:pPr marL="125730">
              <a:lnSpc>
                <a:spcPct val="100000"/>
              </a:lnSpc>
              <a:spcBef>
                <a:spcPts val="330"/>
              </a:spcBef>
            </a:pPr>
            <a:r>
              <a:rPr dirty="0" sz="700" spc="-10" b="1">
                <a:latin typeface="Calibri"/>
                <a:cs typeface="Calibri"/>
              </a:rPr>
              <a:t>$500mn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3960876" y="4131564"/>
            <a:ext cx="546100" cy="19812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41910" rIns="0" bIns="0" rtlCol="0" vert="horz">
            <a:spAutoFit/>
          </a:bodyPr>
          <a:lstStyle/>
          <a:p>
            <a:pPr marL="125095">
              <a:lnSpc>
                <a:spcPct val="100000"/>
              </a:lnSpc>
              <a:spcBef>
                <a:spcPts val="330"/>
              </a:spcBef>
            </a:pPr>
            <a:r>
              <a:rPr dirty="0" sz="700" spc="-10" b="1">
                <a:latin typeface="Calibri"/>
                <a:cs typeface="Calibri"/>
              </a:rPr>
              <a:t>4970mn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4460747" y="4692396"/>
            <a:ext cx="546100" cy="19685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marL="125095">
              <a:lnSpc>
                <a:spcPct val="100000"/>
              </a:lnSpc>
              <a:spcBef>
                <a:spcPts val="325"/>
              </a:spcBef>
            </a:pPr>
            <a:r>
              <a:rPr dirty="0" sz="700" spc="-10" b="1">
                <a:latin typeface="Calibri"/>
                <a:cs typeface="Calibri"/>
              </a:rPr>
              <a:t>$370mn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5868923" y="2699004"/>
            <a:ext cx="546100" cy="19685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marL="125730">
              <a:lnSpc>
                <a:spcPct val="100000"/>
              </a:lnSpc>
              <a:spcBef>
                <a:spcPts val="325"/>
              </a:spcBef>
            </a:pPr>
            <a:r>
              <a:rPr dirty="0" sz="700" spc="-10" b="1">
                <a:latin typeface="Calibri"/>
                <a:cs typeface="Calibri"/>
              </a:rPr>
              <a:t>$13.7bn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5353811" y="4024884"/>
            <a:ext cx="546100" cy="19685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marL="125730">
              <a:lnSpc>
                <a:spcPct val="100000"/>
              </a:lnSpc>
              <a:spcBef>
                <a:spcPts val="325"/>
              </a:spcBef>
            </a:pPr>
            <a:r>
              <a:rPr dirty="0" sz="700" spc="-10" b="1">
                <a:latin typeface="Calibri"/>
                <a:cs typeface="Calibri"/>
              </a:rPr>
              <a:t>$580mn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6710171" y="3828288"/>
            <a:ext cx="546100" cy="19685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31115" rIns="0" bIns="0" rtlCol="0" vert="horz">
            <a:spAutoFit/>
          </a:bodyPr>
          <a:lstStyle/>
          <a:p>
            <a:pPr marL="127000">
              <a:lnSpc>
                <a:spcPct val="100000"/>
              </a:lnSpc>
              <a:spcBef>
                <a:spcPts val="245"/>
              </a:spcBef>
            </a:pPr>
            <a:r>
              <a:rPr dirty="0" sz="800" spc="-10" b="1">
                <a:latin typeface="Calibri"/>
                <a:cs typeface="Calibri"/>
              </a:rPr>
              <a:t>$1.0bn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6063996" y="3573779"/>
            <a:ext cx="546100" cy="19685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27635">
              <a:lnSpc>
                <a:spcPct val="100000"/>
              </a:lnSpc>
              <a:spcBef>
                <a:spcPts val="240"/>
              </a:spcBef>
            </a:pPr>
            <a:r>
              <a:rPr dirty="0" sz="800" spc="-10" b="1">
                <a:latin typeface="Calibri"/>
                <a:cs typeface="Calibri"/>
              </a:rPr>
              <a:t>$1.2bn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45" name="object 45" descr=""/>
          <p:cNvGrpSpPr/>
          <p:nvPr/>
        </p:nvGrpSpPr>
        <p:grpSpPr>
          <a:xfrm>
            <a:off x="842772" y="1812035"/>
            <a:ext cx="6350000" cy="3416300"/>
            <a:chOff x="842772" y="1812035"/>
            <a:chExt cx="6350000" cy="3416300"/>
          </a:xfrm>
        </p:grpSpPr>
        <p:sp>
          <p:nvSpPr>
            <p:cNvPr id="46" name="object 46" descr=""/>
            <p:cNvSpPr/>
            <p:nvPr/>
          </p:nvSpPr>
          <p:spPr>
            <a:xfrm>
              <a:off x="2624327" y="3771900"/>
              <a:ext cx="4262755" cy="1453515"/>
            </a:xfrm>
            <a:custGeom>
              <a:avLst/>
              <a:gdLst/>
              <a:ahLst/>
              <a:cxnLst/>
              <a:rect l="l" t="t" r="r" b="b"/>
              <a:pathLst>
                <a:path w="4262755" h="1453514">
                  <a:moveTo>
                    <a:pt x="0" y="1411477"/>
                  </a:moveTo>
                  <a:lnTo>
                    <a:pt x="0" y="352044"/>
                  </a:lnTo>
                </a:path>
                <a:path w="4262755" h="1453514">
                  <a:moveTo>
                    <a:pt x="1623060" y="1333881"/>
                  </a:moveTo>
                  <a:lnTo>
                    <a:pt x="1623060" y="548639"/>
                  </a:lnTo>
                </a:path>
                <a:path w="4262755" h="1453514">
                  <a:moveTo>
                    <a:pt x="1892808" y="1453261"/>
                  </a:moveTo>
                  <a:lnTo>
                    <a:pt x="1892808" y="1106424"/>
                  </a:lnTo>
                </a:path>
                <a:path w="4262755" h="1453514">
                  <a:moveTo>
                    <a:pt x="3011424" y="1367789"/>
                  </a:moveTo>
                  <a:lnTo>
                    <a:pt x="3011424" y="437388"/>
                  </a:lnTo>
                </a:path>
                <a:path w="4262755" h="1453514">
                  <a:moveTo>
                    <a:pt x="3779520" y="1302512"/>
                  </a:moveTo>
                  <a:lnTo>
                    <a:pt x="3779520" y="0"/>
                  </a:lnTo>
                </a:path>
                <a:path w="4262755" h="1453514">
                  <a:moveTo>
                    <a:pt x="4262628" y="1359154"/>
                  </a:moveTo>
                  <a:lnTo>
                    <a:pt x="4262628" y="230124"/>
                  </a:lnTo>
                </a:path>
              </a:pathLst>
            </a:custGeom>
            <a:ln w="6350">
              <a:solidFill>
                <a:srgbClr val="4471C4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2772" y="3892008"/>
              <a:ext cx="493776" cy="22399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5493" y="4688107"/>
              <a:ext cx="738945" cy="16126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44068" y="4146937"/>
              <a:ext cx="714727" cy="22533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53055" y="3464051"/>
              <a:ext cx="868680" cy="416052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26154" y="3781551"/>
              <a:ext cx="816254" cy="28448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46445" y="4298660"/>
              <a:ext cx="494593" cy="338871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78751" y="3334511"/>
              <a:ext cx="414009" cy="42471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22392" y="3584447"/>
              <a:ext cx="408432" cy="41757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37860" y="1812035"/>
              <a:ext cx="810767" cy="826008"/>
            </a:xfrm>
            <a:prstGeom prst="rect">
              <a:avLst/>
            </a:prstGeom>
          </p:spPr>
        </p:pic>
      </p:grpSp>
      <p:sp>
        <p:nvSpPr>
          <p:cNvPr id="56" name="object 56" descr=""/>
          <p:cNvSpPr txBox="1"/>
          <p:nvPr/>
        </p:nvSpPr>
        <p:spPr>
          <a:xfrm>
            <a:off x="806195" y="4123944"/>
            <a:ext cx="546100" cy="19685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31114" rIns="0" bIns="0" rtlCol="0" vert="horz">
            <a:spAutoFit/>
          </a:bodyPr>
          <a:lstStyle/>
          <a:p>
            <a:pPr marL="127000">
              <a:lnSpc>
                <a:spcPct val="100000"/>
              </a:lnSpc>
              <a:spcBef>
                <a:spcPts val="244"/>
              </a:spcBef>
            </a:pPr>
            <a:r>
              <a:rPr dirty="0" sz="800" spc="-10" b="1">
                <a:latin typeface="Calibri"/>
                <a:cs typeface="Calibri"/>
              </a:rPr>
              <a:t>$1.2bn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1551432" y="4878323"/>
            <a:ext cx="546100" cy="19685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40640" rIns="0" bIns="0" rtlCol="0" vert="horz">
            <a:spAutoFit/>
          </a:bodyPr>
          <a:lstStyle/>
          <a:p>
            <a:pPr marL="125730">
              <a:lnSpc>
                <a:spcPct val="100000"/>
              </a:lnSpc>
              <a:spcBef>
                <a:spcPts val="320"/>
              </a:spcBef>
            </a:pPr>
            <a:r>
              <a:rPr dirty="0" sz="700" spc="-10" b="1">
                <a:latin typeface="Calibri"/>
                <a:cs typeface="Calibri"/>
              </a:rPr>
              <a:t>$321mn</a:t>
            </a:r>
            <a:endParaRPr sz="700">
              <a:latin typeface="Calibri"/>
              <a:cs typeface="Calibri"/>
            </a:endParaRPr>
          </a:p>
        </p:txBody>
      </p:sp>
      <p:grpSp>
        <p:nvGrpSpPr>
          <p:cNvPr id="58" name="object 58" descr=""/>
          <p:cNvGrpSpPr/>
          <p:nvPr/>
        </p:nvGrpSpPr>
        <p:grpSpPr>
          <a:xfrm>
            <a:off x="1052957" y="1775460"/>
            <a:ext cx="5601335" cy="3455035"/>
            <a:chOff x="1052957" y="1775460"/>
            <a:chExt cx="5601335" cy="3455035"/>
          </a:xfrm>
        </p:grpSpPr>
        <p:pic>
          <p:nvPicPr>
            <p:cNvPr id="59" name="object 5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55791" y="3174492"/>
              <a:ext cx="697991" cy="326136"/>
            </a:xfrm>
            <a:prstGeom prst="rect">
              <a:avLst/>
            </a:prstGeom>
          </p:spPr>
        </p:pic>
        <p:sp>
          <p:nvSpPr>
            <p:cNvPr id="60" name="object 60" descr=""/>
            <p:cNvSpPr/>
            <p:nvPr/>
          </p:nvSpPr>
          <p:spPr>
            <a:xfrm>
              <a:off x="1056132" y="4320539"/>
              <a:ext cx="1134110" cy="909955"/>
            </a:xfrm>
            <a:custGeom>
              <a:avLst/>
              <a:gdLst/>
              <a:ahLst/>
              <a:cxnLst/>
              <a:rect l="l" t="t" r="r" b="b"/>
              <a:pathLst>
                <a:path w="1134110" h="909954">
                  <a:moveTo>
                    <a:pt x="0" y="693547"/>
                  </a:moveTo>
                  <a:lnTo>
                    <a:pt x="0" y="0"/>
                  </a:lnTo>
                </a:path>
                <a:path w="1134110" h="909954">
                  <a:moveTo>
                    <a:pt x="803148" y="909447"/>
                  </a:moveTo>
                  <a:lnTo>
                    <a:pt x="803148" y="754380"/>
                  </a:lnTo>
                </a:path>
                <a:path w="1134110" h="909954">
                  <a:moveTo>
                    <a:pt x="1133856" y="862076"/>
                  </a:moveTo>
                  <a:lnTo>
                    <a:pt x="1133856" y="316992"/>
                  </a:lnTo>
                </a:path>
              </a:pathLst>
            </a:custGeom>
            <a:ln w="6350">
              <a:solidFill>
                <a:srgbClr val="4471C4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1351788" y="1775460"/>
              <a:ext cx="4323715" cy="1603375"/>
            </a:xfrm>
            <a:custGeom>
              <a:avLst/>
              <a:gdLst/>
              <a:ahLst/>
              <a:cxnLst/>
              <a:rect l="l" t="t" r="r" b="b"/>
              <a:pathLst>
                <a:path w="4323715" h="1603375">
                  <a:moveTo>
                    <a:pt x="3403091" y="0"/>
                  </a:moveTo>
                  <a:lnTo>
                    <a:pt x="0" y="0"/>
                  </a:lnTo>
                  <a:lnTo>
                    <a:pt x="0" y="1603248"/>
                  </a:lnTo>
                  <a:lnTo>
                    <a:pt x="3403091" y="1603248"/>
                  </a:lnTo>
                  <a:lnTo>
                    <a:pt x="3403091" y="668019"/>
                  </a:lnTo>
                  <a:lnTo>
                    <a:pt x="4323207" y="769112"/>
                  </a:lnTo>
                  <a:lnTo>
                    <a:pt x="3403091" y="267207"/>
                  </a:lnTo>
                  <a:lnTo>
                    <a:pt x="3403091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 descr=""/>
          <p:cNvSpPr txBox="1"/>
          <p:nvPr/>
        </p:nvSpPr>
        <p:spPr>
          <a:xfrm>
            <a:off x="7515606" y="867917"/>
            <a:ext cx="4521835" cy="615950"/>
          </a:xfrm>
          <a:prstGeom prst="rect">
            <a:avLst/>
          </a:prstGeom>
          <a:solidFill>
            <a:srgbClr val="008F39"/>
          </a:solidFill>
          <a:ln w="19050">
            <a:solidFill>
              <a:srgbClr val="96B9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algn="ctr" marL="1270">
              <a:lnSpc>
                <a:spcPts val="2290"/>
              </a:lnSpc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Amazon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history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indulged</a:t>
            </a:r>
            <a:r>
              <a:rPr dirty="0" sz="20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endParaRPr sz="2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types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acquisitions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7515606" y="1639061"/>
            <a:ext cx="2080260" cy="615950"/>
          </a:xfrm>
          <a:prstGeom prst="rect">
            <a:avLst/>
          </a:prstGeom>
          <a:solidFill>
            <a:srgbClr val="2E5496"/>
          </a:solidFill>
          <a:ln w="19050">
            <a:solidFill>
              <a:srgbClr val="96B9FF"/>
            </a:solidFill>
          </a:ln>
        </p:spPr>
        <p:txBody>
          <a:bodyPr wrap="square" lIns="0" tIns="82550" rIns="0" bIns="0" rtlCol="0" vert="horz">
            <a:spAutoFit/>
          </a:bodyPr>
          <a:lstStyle/>
          <a:p>
            <a:pPr marL="190500" marR="182245" indent="40640">
              <a:lnSpc>
                <a:spcPct val="100000"/>
              </a:lnSpc>
              <a:spcBef>
                <a:spcPts val="65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Vertical</a:t>
            </a:r>
            <a:r>
              <a:rPr dirty="0" sz="1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Integrations</a:t>
            </a:r>
            <a:r>
              <a:rPr dirty="0" sz="1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Calibri"/>
                <a:cs typeface="Calibri"/>
              </a:rPr>
              <a:t>&amp;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Operational</a:t>
            </a:r>
            <a:r>
              <a:rPr dirty="0" sz="14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Efficiencies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9957054" y="1639061"/>
            <a:ext cx="2080260" cy="615950"/>
          </a:xfrm>
          <a:prstGeom prst="rect">
            <a:avLst/>
          </a:prstGeom>
          <a:solidFill>
            <a:srgbClr val="E40913"/>
          </a:solidFill>
          <a:ln w="19050">
            <a:solidFill>
              <a:srgbClr val="96B9FF"/>
            </a:solidFill>
          </a:ln>
        </p:spPr>
        <p:txBody>
          <a:bodyPr wrap="square" lIns="0" tIns="51435" rIns="0" bIns="0" rtlCol="0" vert="horz">
            <a:spAutoFit/>
          </a:bodyPr>
          <a:lstStyle/>
          <a:p>
            <a:pPr marL="490220" marR="212090" indent="-268605">
              <a:lnSpc>
                <a:spcPct val="100000"/>
              </a:lnSpc>
              <a:spcBef>
                <a:spcPts val="405"/>
              </a:spcBef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dirty="0" sz="16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Market</a:t>
            </a:r>
            <a:r>
              <a:rPr dirty="0" sz="16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Entries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Expansions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7515606" y="2385822"/>
            <a:ext cx="2080260" cy="1301750"/>
          </a:xfrm>
          <a:prstGeom prst="rect">
            <a:avLst/>
          </a:prstGeom>
          <a:solidFill>
            <a:srgbClr val="DAE2F3"/>
          </a:solidFill>
          <a:ln w="19050">
            <a:solidFill>
              <a:srgbClr val="96B9FF"/>
            </a:solidFill>
          </a:ln>
        </p:spPr>
        <p:txBody>
          <a:bodyPr wrap="square" lIns="0" tIns="635" rIns="0" bIns="0" rtlCol="0" vert="horz">
            <a:spAutoFit/>
          </a:bodyPr>
          <a:lstStyle/>
          <a:p>
            <a:pPr algn="ctr" marL="126364" marR="121920" indent="635">
              <a:lnSpc>
                <a:spcPct val="100000"/>
              </a:lnSpc>
              <a:spcBef>
                <a:spcPts val="5"/>
              </a:spcBef>
            </a:pPr>
            <a:r>
              <a:rPr dirty="0" sz="1200" spc="-10">
                <a:latin typeface="Calibri"/>
                <a:cs typeface="Calibri"/>
              </a:rPr>
              <a:t>Acquiring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</a:t>
            </a:r>
            <a:r>
              <a:rPr dirty="0" sz="1200" spc="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company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to </a:t>
            </a:r>
            <a:r>
              <a:rPr dirty="0" sz="1200">
                <a:latin typeface="Calibri"/>
                <a:cs typeface="Calibri"/>
              </a:rPr>
              <a:t>increase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operational </a:t>
            </a:r>
            <a:r>
              <a:rPr dirty="0" sz="1200">
                <a:latin typeface="Calibri"/>
                <a:cs typeface="Calibri"/>
              </a:rPr>
              <a:t>efficiency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of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any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one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of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its </a:t>
            </a:r>
            <a:r>
              <a:rPr dirty="0" sz="1200" spc="-10">
                <a:latin typeface="Calibri"/>
                <a:cs typeface="Calibri"/>
              </a:rPr>
              <a:t>existing</a:t>
            </a:r>
            <a:r>
              <a:rPr dirty="0" sz="1200" spc="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subsidiaries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or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core </a:t>
            </a:r>
            <a:r>
              <a:rPr dirty="0" sz="1200" spc="-10">
                <a:latin typeface="Calibri"/>
                <a:cs typeface="Calibri"/>
              </a:rPr>
              <a:t>processes</a:t>
            </a:r>
            <a:r>
              <a:rPr dirty="0" sz="1200">
                <a:latin typeface="Calibri"/>
                <a:cs typeface="Calibri"/>
              </a:rPr>
              <a:t> and/or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integrate </a:t>
            </a:r>
            <a:r>
              <a:rPr dirty="0" sz="1200">
                <a:latin typeface="Calibri"/>
                <a:cs typeface="Calibri"/>
              </a:rPr>
              <a:t>more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portions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of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value chain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9957054" y="2384298"/>
            <a:ext cx="2080260" cy="1301750"/>
          </a:xfrm>
          <a:prstGeom prst="rect">
            <a:avLst/>
          </a:prstGeom>
          <a:solidFill>
            <a:srgbClr val="FAE4D5"/>
          </a:solidFill>
          <a:ln w="19050">
            <a:solidFill>
              <a:srgbClr val="96B9FF"/>
            </a:solidFill>
          </a:ln>
        </p:spPr>
        <p:txBody>
          <a:bodyPr wrap="square" lIns="0" tIns="1009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795"/>
              </a:spcBef>
            </a:pPr>
            <a:endParaRPr sz="1200">
              <a:latin typeface="Times New Roman"/>
              <a:cs typeface="Times New Roman"/>
            </a:endParaRPr>
          </a:p>
          <a:p>
            <a:pPr algn="ctr" marL="110489" marR="102870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Entering</a:t>
            </a:r>
            <a:r>
              <a:rPr dirty="0" sz="1200" spc="-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new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market </a:t>
            </a:r>
            <a:r>
              <a:rPr dirty="0" sz="1200" spc="-20">
                <a:latin typeface="Calibri"/>
                <a:cs typeface="Calibri"/>
              </a:rPr>
              <a:t>from </a:t>
            </a: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scratch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in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order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expand </a:t>
            </a:r>
            <a:r>
              <a:rPr dirty="0" sz="1200">
                <a:latin typeface="Calibri"/>
                <a:cs typeface="Calibri"/>
              </a:rPr>
              <a:t>its</a:t>
            </a:r>
            <a:r>
              <a:rPr dirty="0" sz="1200" spc="-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presence</a:t>
            </a:r>
            <a:r>
              <a:rPr dirty="0" sz="1200" spc="-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across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business verticals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7515606" y="3813809"/>
            <a:ext cx="2080260" cy="650875"/>
          </a:xfrm>
          <a:prstGeom prst="rect">
            <a:avLst/>
          </a:prstGeom>
          <a:solidFill>
            <a:srgbClr val="DAE2F3"/>
          </a:solidFill>
          <a:ln w="19050">
            <a:solidFill>
              <a:srgbClr val="96B9FF"/>
            </a:solidFill>
          </a:ln>
        </p:spPr>
        <p:txBody>
          <a:bodyPr wrap="square" lIns="0" tIns="4254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34"/>
              </a:spcBef>
            </a:pPr>
            <a:r>
              <a:rPr dirty="0" sz="1200">
                <a:latin typeface="Calibri"/>
                <a:cs typeface="Calibri"/>
              </a:rPr>
              <a:t>Eg: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Ring;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aids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efficient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deliveries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&amp;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Alexa’s</a:t>
            </a:r>
            <a:r>
              <a:rPr dirty="0" sz="1200" spc="-10">
                <a:latin typeface="Calibri"/>
                <a:cs typeface="Calibri"/>
              </a:rPr>
              <a:t> Smart</a:t>
            </a:r>
            <a:endParaRPr sz="1200">
              <a:latin typeface="Calibri"/>
              <a:cs typeface="Calibri"/>
            </a:endParaRPr>
          </a:p>
          <a:p>
            <a:pPr algn="ctr" marL="635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Home</a:t>
            </a:r>
            <a:r>
              <a:rPr dirty="0" sz="1200" spc="-10">
                <a:latin typeface="Calibri"/>
                <a:cs typeface="Calibri"/>
              </a:rPr>
              <a:t> Presence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7515606" y="4575809"/>
            <a:ext cx="2080260" cy="434340"/>
          </a:xfrm>
          <a:prstGeom prst="rect">
            <a:avLst/>
          </a:prstGeom>
          <a:solidFill>
            <a:srgbClr val="DAE2F3"/>
          </a:solidFill>
          <a:ln w="19050">
            <a:solidFill>
              <a:srgbClr val="96B9FF"/>
            </a:solidFill>
          </a:ln>
        </p:spPr>
        <p:txBody>
          <a:bodyPr wrap="square" lIns="0" tIns="254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0"/>
              </a:spcBef>
            </a:pPr>
            <a:r>
              <a:rPr dirty="0" sz="1200">
                <a:latin typeface="Calibri"/>
                <a:cs typeface="Calibri"/>
              </a:rPr>
              <a:t>Eg: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Kiva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Systems;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aids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efficient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200" spc="-10">
                <a:latin typeface="Calibri"/>
                <a:cs typeface="Calibri"/>
              </a:rPr>
              <a:t>warehouse</a:t>
            </a:r>
            <a:r>
              <a:rPr dirty="0" sz="1200" spc="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management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7515606" y="5121402"/>
            <a:ext cx="2080260" cy="434340"/>
          </a:xfrm>
          <a:prstGeom prst="rect">
            <a:avLst/>
          </a:prstGeom>
          <a:solidFill>
            <a:srgbClr val="DAE2F3"/>
          </a:solidFill>
          <a:ln w="19050">
            <a:solidFill>
              <a:srgbClr val="96B9FF"/>
            </a:solidFill>
          </a:ln>
        </p:spPr>
        <p:txBody>
          <a:bodyPr wrap="square" lIns="0" tIns="24765" rIns="0" bIns="0" rtlCol="0" vert="horz">
            <a:spAutoFit/>
          </a:bodyPr>
          <a:lstStyle/>
          <a:p>
            <a:pPr marL="161925" marR="144780" indent="-9525">
              <a:lnSpc>
                <a:spcPct val="100000"/>
              </a:lnSpc>
              <a:spcBef>
                <a:spcPts val="195"/>
              </a:spcBef>
            </a:pPr>
            <a:r>
              <a:rPr dirty="0" sz="1200">
                <a:latin typeface="Calibri"/>
                <a:cs typeface="Calibri"/>
              </a:rPr>
              <a:t>Eg: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Lovefilm.com;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aids </a:t>
            </a:r>
            <a:r>
              <a:rPr dirty="0" sz="1200" spc="-10">
                <a:latin typeface="Calibri"/>
                <a:cs typeface="Calibri"/>
              </a:rPr>
              <a:t>Prime </a:t>
            </a:r>
            <a:r>
              <a:rPr dirty="0" sz="1200">
                <a:latin typeface="Calibri"/>
                <a:cs typeface="Calibri"/>
              </a:rPr>
              <a:t>Video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through</a:t>
            </a:r>
            <a:r>
              <a:rPr dirty="0" sz="1200" spc="-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movie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ratings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7515606" y="5670041"/>
            <a:ext cx="2080260" cy="434340"/>
          </a:xfrm>
          <a:prstGeom prst="rect">
            <a:avLst/>
          </a:prstGeom>
          <a:solidFill>
            <a:srgbClr val="DAE2F3"/>
          </a:solidFill>
          <a:ln w="19050">
            <a:solidFill>
              <a:srgbClr val="96B9FF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marL="127000" marR="109220" indent="-10795">
              <a:lnSpc>
                <a:spcPct val="100000"/>
              </a:lnSpc>
              <a:spcBef>
                <a:spcPts val="204"/>
              </a:spcBef>
            </a:pPr>
            <a:r>
              <a:rPr dirty="0" sz="1200">
                <a:latin typeface="Calibri"/>
                <a:cs typeface="Calibri"/>
              </a:rPr>
              <a:t>Eg: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Zappos,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Diapers,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Souq,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Pill </a:t>
            </a:r>
            <a:r>
              <a:rPr dirty="0" sz="1200">
                <a:latin typeface="Calibri"/>
                <a:cs typeface="Calibri"/>
              </a:rPr>
              <a:t>Pack;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aids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Ecomm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Operations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9957054" y="4581905"/>
            <a:ext cx="2080260" cy="428625"/>
          </a:xfrm>
          <a:prstGeom prst="rect">
            <a:avLst/>
          </a:prstGeom>
          <a:solidFill>
            <a:srgbClr val="FAE4D5"/>
          </a:solidFill>
          <a:ln w="19050">
            <a:solidFill>
              <a:srgbClr val="96B9FF"/>
            </a:solidFill>
          </a:ln>
        </p:spPr>
        <p:txBody>
          <a:bodyPr wrap="square" lIns="0" tIns="3810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300"/>
              </a:spcBef>
            </a:pPr>
            <a:r>
              <a:rPr dirty="0" sz="1100">
                <a:latin typeface="Calibri"/>
                <a:cs typeface="Calibri"/>
              </a:rPr>
              <a:t>Eg: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Twitch;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aided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Amazon’s</a:t>
            </a:r>
            <a:endParaRPr sz="11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100">
                <a:latin typeface="Calibri"/>
                <a:cs typeface="Calibri"/>
              </a:rPr>
              <a:t>expansion</a:t>
            </a:r>
            <a:r>
              <a:rPr dirty="0" sz="1100" spc="-5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into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Game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Streaming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9957054" y="5145785"/>
            <a:ext cx="2080260" cy="954405"/>
          </a:xfrm>
          <a:prstGeom prst="rect">
            <a:avLst/>
          </a:prstGeom>
          <a:solidFill>
            <a:srgbClr val="DAE2F3"/>
          </a:solidFill>
          <a:ln w="19050">
            <a:solidFill>
              <a:srgbClr val="96B9FF"/>
            </a:solidFill>
          </a:ln>
        </p:spPr>
        <p:txBody>
          <a:bodyPr wrap="square" lIns="0" tIns="102870" rIns="0" bIns="0" rtlCol="0" vert="horz">
            <a:spAutoFit/>
          </a:bodyPr>
          <a:lstStyle/>
          <a:p>
            <a:pPr algn="ctr" marL="107314" marR="99060">
              <a:lnSpc>
                <a:spcPct val="100000"/>
              </a:lnSpc>
              <a:spcBef>
                <a:spcPts val="810"/>
              </a:spcBef>
            </a:pPr>
            <a:r>
              <a:rPr dirty="0" sz="1200">
                <a:latin typeface="Calibri"/>
                <a:cs typeface="Calibri"/>
              </a:rPr>
              <a:t>Eg: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Annapurna</a:t>
            </a:r>
            <a:r>
              <a:rPr dirty="0" sz="1200" spc="-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Labs;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aids Amazon’s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AWS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through microelectronics</a:t>
            </a:r>
            <a:r>
              <a:rPr dirty="0" sz="1200" spc="50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and </a:t>
            </a:r>
            <a:r>
              <a:rPr dirty="0" sz="1200" spc="-10">
                <a:latin typeface="Calibri"/>
                <a:cs typeface="Calibri"/>
              </a:rPr>
              <a:t>semiconductor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manufacturing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9957054" y="3810761"/>
            <a:ext cx="2080260" cy="658495"/>
          </a:xfrm>
          <a:prstGeom prst="rect">
            <a:avLst/>
          </a:prstGeom>
          <a:solidFill>
            <a:srgbClr val="FAE4D5"/>
          </a:solidFill>
          <a:ln w="19050">
            <a:solidFill>
              <a:srgbClr val="96B9FF"/>
            </a:solidFill>
          </a:ln>
        </p:spPr>
        <p:txBody>
          <a:bodyPr wrap="square" lIns="0" tIns="45085" rIns="0" bIns="0" rtlCol="0" vert="horz">
            <a:spAutoFit/>
          </a:bodyPr>
          <a:lstStyle/>
          <a:p>
            <a:pPr algn="ctr" marL="153035" marR="145415" indent="-635">
              <a:lnSpc>
                <a:spcPct val="100000"/>
              </a:lnSpc>
              <a:spcBef>
                <a:spcPts val="355"/>
              </a:spcBef>
            </a:pPr>
            <a:r>
              <a:rPr dirty="0" sz="1200">
                <a:latin typeface="Calibri"/>
                <a:cs typeface="Calibri"/>
              </a:rPr>
              <a:t>Eg: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Whole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Foods;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aided </a:t>
            </a:r>
            <a:r>
              <a:rPr dirty="0" sz="1200" spc="-20">
                <a:latin typeface="Calibri"/>
                <a:cs typeface="Calibri"/>
              </a:rPr>
              <a:t>Amazon’s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expansion </a:t>
            </a:r>
            <a:r>
              <a:rPr dirty="0" sz="1200">
                <a:latin typeface="Calibri"/>
                <a:cs typeface="Calibri"/>
              </a:rPr>
              <a:t>into </a:t>
            </a:r>
            <a:r>
              <a:rPr dirty="0" sz="1200" spc="-25">
                <a:latin typeface="Calibri"/>
                <a:cs typeface="Calibri"/>
              </a:rPr>
              <a:t>the </a:t>
            </a:r>
            <a:r>
              <a:rPr dirty="0" sz="1200">
                <a:latin typeface="Calibri"/>
                <a:cs typeface="Calibri"/>
              </a:rPr>
              <a:t>Brick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&amp;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Mortar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Food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Retail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4" name="object 74" descr=""/>
          <p:cNvSpPr/>
          <p:nvPr/>
        </p:nvSpPr>
        <p:spPr>
          <a:xfrm>
            <a:off x="9764268" y="1627632"/>
            <a:ext cx="2273935" cy="3446779"/>
          </a:xfrm>
          <a:custGeom>
            <a:avLst/>
            <a:gdLst/>
            <a:ahLst/>
            <a:cxnLst/>
            <a:rect l="l" t="t" r="r" b="b"/>
            <a:pathLst>
              <a:path w="2273934" h="3446779">
                <a:moveTo>
                  <a:pt x="0" y="0"/>
                </a:moveTo>
                <a:lnTo>
                  <a:pt x="0" y="3446653"/>
                </a:lnTo>
              </a:path>
              <a:path w="2273934" h="3446779">
                <a:moveTo>
                  <a:pt x="0" y="3436619"/>
                </a:moveTo>
                <a:lnTo>
                  <a:pt x="2273427" y="3436619"/>
                </a:lnTo>
              </a:path>
            </a:pathLst>
          </a:custGeom>
          <a:ln w="6350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 descr=""/>
          <p:cNvSpPr txBox="1"/>
          <p:nvPr/>
        </p:nvSpPr>
        <p:spPr>
          <a:xfrm>
            <a:off x="1431163" y="1806320"/>
            <a:ext cx="3245485" cy="8794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Calibri"/>
                <a:cs typeface="Calibri"/>
              </a:rPr>
              <a:t>A</a:t>
            </a:r>
            <a:r>
              <a:rPr dirty="0" sz="1400" spc="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key</a:t>
            </a:r>
            <a:r>
              <a:rPr dirty="0" sz="1400" spc="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element</a:t>
            </a:r>
            <a:r>
              <a:rPr dirty="0" sz="1400" spc="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in</a:t>
            </a:r>
            <a:r>
              <a:rPr dirty="0" sz="1400" spc="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all</a:t>
            </a:r>
            <a:r>
              <a:rPr dirty="0" sz="1400" spc="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acquisitions</a:t>
            </a:r>
            <a:r>
              <a:rPr dirty="0" sz="1400" spc="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is</a:t>
            </a:r>
            <a:r>
              <a:rPr dirty="0" sz="1400" spc="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that</a:t>
            </a:r>
            <a:r>
              <a:rPr dirty="0" sz="1400" spc="15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they </a:t>
            </a:r>
            <a:r>
              <a:rPr dirty="0" sz="1400">
                <a:latin typeface="Calibri"/>
                <a:cs typeface="Calibri"/>
              </a:rPr>
              <a:t>can</a:t>
            </a:r>
            <a:r>
              <a:rPr dirty="0" sz="1400" spc="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be</a:t>
            </a:r>
            <a:r>
              <a:rPr dirty="0" sz="1400" spc="6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paired</a:t>
            </a:r>
            <a:r>
              <a:rPr dirty="0" sz="1400" spc="5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with</a:t>
            </a:r>
            <a:r>
              <a:rPr dirty="0" sz="1400" spc="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at</a:t>
            </a:r>
            <a:r>
              <a:rPr dirty="0" sz="1400" spc="5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least</a:t>
            </a:r>
            <a:r>
              <a:rPr dirty="0" sz="1400" spc="5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one</a:t>
            </a:r>
            <a:r>
              <a:rPr dirty="0" sz="1400" spc="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of</a:t>
            </a:r>
            <a:r>
              <a:rPr dirty="0" sz="1400" spc="5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Amazon’s </a:t>
            </a:r>
            <a:r>
              <a:rPr dirty="0" sz="1400">
                <a:latin typeface="Calibri"/>
                <a:cs typeface="Calibri"/>
              </a:rPr>
              <a:t>existing</a:t>
            </a:r>
            <a:r>
              <a:rPr dirty="0" sz="1400" spc="31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verticals</a:t>
            </a:r>
            <a:r>
              <a:rPr dirty="0" sz="1400" spc="3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for</a:t>
            </a:r>
            <a:r>
              <a:rPr dirty="0" sz="1400" spc="30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better</a:t>
            </a:r>
            <a:r>
              <a:rPr dirty="0" sz="1400" spc="31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efficiency</a:t>
            </a:r>
            <a:r>
              <a:rPr dirty="0" sz="1400" spc="320">
                <a:latin typeface="Calibri"/>
                <a:cs typeface="Calibri"/>
              </a:rPr>
              <a:t> </a:t>
            </a:r>
            <a:r>
              <a:rPr dirty="0" sz="1400" spc="-25">
                <a:latin typeface="Calibri"/>
                <a:cs typeface="Calibri"/>
              </a:rPr>
              <a:t>and </a:t>
            </a:r>
            <a:r>
              <a:rPr dirty="0" sz="1400">
                <a:latin typeface="Calibri"/>
                <a:cs typeface="Calibri"/>
              </a:rPr>
              <a:t>future</a:t>
            </a:r>
            <a:r>
              <a:rPr dirty="0" sz="1400" spc="-8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growth.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1431163" y="2872816"/>
            <a:ext cx="3246120" cy="4540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Calibri"/>
                <a:cs typeface="Calibri"/>
              </a:rPr>
              <a:t>Eg.</a:t>
            </a:r>
            <a:r>
              <a:rPr dirty="0" sz="1400" spc="10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Whole</a:t>
            </a:r>
            <a:r>
              <a:rPr dirty="0" sz="1400" spc="10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Foods</a:t>
            </a:r>
            <a:r>
              <a:rPr dirty="0" sz="1400" spc="10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with</a:t>
            </a:r>
            <a:r>
              <a:rPr dirty="0" sz="1400" spc="9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Amazon</a:t>
            </a:r>
            <a:r>
              <a:rPr dirty="0" sz="1400" spc="9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Go</a:t>
            </a:r>
            <a:r>
              <a:rPr dirty="0" sz="1400" spc="10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(Cashier-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latin typeface="Calibri"/>
                <a:cs typeface="Calibri"/>
              </a:rPr>
              <a:t>less</a:t>
            </a:r>
            <a:r>
              <a:rPr dirty="0" sz="1400" spc="-5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Shopping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tech)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for</a:t>
            </a:r>
            <a:r>
              <a:rPr dirty="0" sz="1400" spc="-5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future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growth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189737" y="5689853"/>
            <a:ext cx="7146290" cy="416559"/>
          </a:xfrm>
          <a:prstGeom prst="rect">
            <a:avLst/>
          </a:prstGeom>
          <a:solidFill>
            <a:srgbClr val="008F39"/>
          </a:solidFill>
          <a:ln w="19050">
            <a:solidFill>
              <a:srgbClr val="96B9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0805">
              <a:lnSpc>
                <a:spcPts val="1555"/>
              </a:lnSpc>
              <a:tabLst>
                <a:tab pos="807085" algn="l"/>
                <a:tab pos="1189990" algn="l"/>
                <a:tab pos="1983739" algn="l"/>
                <a:tab pos="2364740" algn="l"/>
                <a:tab pos="3375660" algn="l"/>
                <a:tab pos="3643629" algn="l"/>
                <a:tab pos="4505325" algn="l"/>
                <a:tab pos="5497195" algn="l"/>
                <a:tab pos="5760720" algn="l"/>
                <a:tab pos="6754495" algn="l"/>
              </a:tabLst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Amazon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generally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participated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35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horizontal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acquisitions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acquisitions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endParaRPr sz="14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inorganically</a:t>
            </a:r>
            <a:r>
              <a:rPr dirty="0" sz="1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increase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market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share</a:t>
            </a:r>
            <a:r>
              <a:rPr dirty="0" sz="1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4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acquirer</a:t>
            </a:r>
            <a:r>
              <a:rPr dirty="0" sz="1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particular</a:t>
            </a:r>
            <a:r>
              <a:rPr dirty="0" sz="1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market.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59079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74320" marR="267335" indent="-3175">
              <a:lnSpc>
                <a:spcPct val="100000"/>
              </a:lnSpc>
              <a:spcBef>
                <a:spcPts val="240"/>
              </a:spcBef>
            </a:pP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24002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69875" marR="267970" indent="25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 Overview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749551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310" marR="312420" indent="-635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730496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521334" marR="294005" indent="-224154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220967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945" marR="291465" indent="-279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71144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54000" marR="207645" indent="-4318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 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9201911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14960" marR="210185" indent="-100965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 Solution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0701528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146050" rIns="0" bIns="0" rtlCol="0" vert="horz">
            <a:spAutoFit/>
          </a:bodyPr>
          <a:lstStyle/>
          <a:p>
            <a:pPr marL="207010">
              <a:lnSpc>
                <a:spcPct val="100000"/>
              </a:lnSpc>
              <a:spcBef>
                <a:spcPts val="115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5"/>
              <a:t>Table</a:t>
            </a:r>
            <a:r>
              <a:rPr dirty="0" spc="-90"/>
              <a:t> </a:t>
            </a:r>
            <a:r>
              <a:rPr dirty="0"/>
              <a:t>of</a:t>
            </a:r>
            <a:r>
              <a:rPr dirty="0" spc="-60"/>
              <a:t> </a:t>
            </a:r>
            <a:r>
              <a:rPr dirty="0" spc="-10"/>
              <a:t>Contents</a:t>
            </a:r>
          </a:p>
        </p:txBody>
      </p:sp>
      <p:graphicFrame>
        <p:nvGraphicFramePr>
          <p:cNvPr id="12" name="object 12" descr=""/>
          <p:cNvGraphicFramePr>
            <a:graphicFrameLocks noGrp="1"/>
          </p:cNvGraphicFramePr>
          <p:nvPr/>
        </p:nvGraphicFramePr>
        <p:xfrm>
          <a:off x="670509" y="1047646"/>
          <a:ext cx="3711575" cy="5009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4180"/>
                <a:gridCol w="3210560"/>
              </a:tblGrid>
              <a:tr h="2933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1764"/>
                        </a:lnSpc>
                      </a:pPr>
                      <a:r>
                        <a:rPr dirty="0" u="sng" sz="1600">
                          <a:solidFill>
                            <a:srgbClr val="171616"/>
                          </a:solidFill>
                          <a:uFill>
                            <a:solidFill>
                              <a:srgbClr val="171616"/>
                            </a:solidFill>
                          </a:uFill>
                          <a:latin typeface="Arial MT"/>
                          <a:cs typeface="Arial MT"/>
                          <a:hlinkClick r:id="rId3" action="ppaction://hlinksldjump"/>
                        </a:rPr>
                        <a:t>Executive</a:t>
                      </a:r>
                      <a:r>
                        <a:rPr dirty="0" u="sng" sz="1600" spc="-95">
                          <a:solidFill>
                            <a:srgbClr val="171616"/>
                          </a:solidFill>
                          <a:uFill>
                            <a:solidFill>
                              <a:srgbClr val="171616"/>
                            </a:solidFill>
                          </a:uFill>
                          <a:latin typeface="Arial MT"/>
                          <a:cs typeface="Arial MT"/>
                          <a:hlinkClick r:id="rId3" action="ppaction://hlinksldjump"/>
                        </a:rPr>
                        <a:t> </a:t>
                      </a:r>
                      <a:r>
                        <a:rPr dirty="0" u="sng" sz="1600" spc="-10">
                          <a:solidFill>
                            <a:srgbClr val="171616"/>
                          </a:solidFill>
                          <a:uFill>
                            <a:solidFill>
                              <a:srgbClr val="171616"/>
                            </a:solidFill>
                          </a:uFill>
                          <a:latin typeface="Arial MT"/>
                          <a:cs typeface="Arial MT"/>
                          <a:hlinkClick r:id="rId3" action="ppaction://hlinksldjump"/>
                        </a:rPr>
                        <a:t>Summary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</a:tr>
              <a:tr h="36576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600" spc="-25" b="1">
                          <a:latin typeface="Arial"/>
                          <a:cs typeface="Arial"/>
                        </a:rPr>
                        <a:t>I.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6990"/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u="sng" sz="1600" spc="-10" b="1">
                          <a:solidFill>
                            <a:srgbClr val="171616"/>
                          </a:solidFill>
                          <a:uFill>
                            <a:solidFill>
                              <a:srgbClr val="171616"/>
                            </a:solidFill>
                          </a:uFill>
                          <a:latin typeface="Arial"/>
                          <a:cs typeface="Arial"/>
                          <a:hlinkClick r:id="rId4" action="ppaction://hlinksldjump"/>
                        </a:rPr>
                        <a:t>Industry</a:t>
                      </a:r>
                      <a:r>
                        <a:rPr dirty="0" u="sng" sz="1600" spc="-80" b="1">
                          <a:solidFill>
                            <a:srgbClr val="171616"/>
                          </a:solidFill>
                          <a:uFill>
                            <a:solidFill>
                              <a:srgbClr val="171616"/>
                            </a:solidFill>
                          </a:uFill>
                          <a:latin typeface="Arial"/>
                          <a:cs typeface="Arial"/>
                          <a:hlinkClick r:id="rId4" action="ppaction://hlinksldjump"/>
                        </a:rPr>
                        <a:t> </a:t>
                      </a:r>
                      <a:r>
                        <a:rPr dirty="0" u="sng" sz="1600" spc="-10" b="1">
                          <a:solidFill>
                            <a:srgbClr val="171616"/>
                          </a:solidFill>
                          <a:uFill>
                            <a:solidFill>
                              <a:srgbClr val="171616"/>
                            </a:solidFill>
                          </a:uFill>
                          <a:latin typeface="Arial"/>
                          <a:cs typeface="Arial"/>
                          <a:hlinkClick r:id="rId4" action="ppaction://hlinksldjump"/>
                        </a:rPr>
                        <a:t>Analysis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6990"/>
                </a:tc>
              </a:tr>
              <a:tr h="81216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600" spc="-25" b="1">
                          <a:latin typeface="Arial"/>
                          <a:cs typeface="Arial"/>
                        </a:rPr>
                        <a:t>II.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52069"/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u="sng" sz="1600" spc="-10" b="1">
                          <a:solidFill>
                            <a:srgbClr val="171616"/>
                          </a:solidFill>
                          <a:uFill>
                            <a:solidFill>
                              <a:srgbClr val="171616"/>
                            </a:solidFill>
                          </a:uFill>
                          <a:latin typeface="Arial"/>
                          <a:cs typeface="Arial"/>
                          <a:hlinkClick r:id="rId5" action="ppaction://hlinksldjump"/>
                        </a:rPr>
                        <a:t>Company</a:t>
                      </a:r>
                      <a:r>
                        <a:rPr dirty="0" u="sng" sz="1600" spc="-50" b="1">
                          <a:solidFill>
                            <a:srgbClr val="171616"/>
                          </a:solidFill>
                          <a:uFill>
                            <a:solidFill>
                              <a:srgbClr val="171616"/>
                            </a:solidFill>
                          </a:uFill>
                          <a:latin typeface="Arial"/>
                          <a:cs typeface="Arial"/>
                          <a:hlinkClick r:id="rId5" action="ppaction://hlinksldjump"/>
                        </a:rPr>
                        <a:t> </a:t>
                      </a:r>
                      <a:r>
                        <a:rPr dirty="0" u="sng" sz="1600" spc="-10" b="1">
                          <a:solidFill>
                            <a:srgbClr val="171616"/>
                          </a:solidFill>
                          <a:uFill>
                            <a:solidFill>
                              <a:srgbClr val="171616"/>
                            </a:solidFill>
                          </a:uFill>
                          <a:latin typeface="Arial"/>
                          <a:cs typeface="Arial"/>
                          <a:hlinkClick r:id="rId5" action="ppaction://hlinksldjump"/>
                        </a:rPr>
                        <a:t>Overview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799465" indent="-342900">
                        <a:lnSpc>
                          <a:spcPct val="100000"/>
                        </a:lnSpc>
                        <a:buClr>
                          <a:srgbClr val="000000"/>
                        </a:buClr>
                        <a:buAutoNum type="arabicPeriod"/>
                        <a:tabLst>
                          <a:tab pos="799465" algn="l"/>
                        </a:tabLst>
                      </a:pPr>
                      <a:r>
                        <a:rPr dirty="0" u="sng" sz="1600" spc="-10">
                          <a:solidFill>
                            <a:srgbClr val="171616"/>
                          </a:solidFill>
                          <a:uFill>
                            <a:solidFill>
                              <a:srgbClr val="171616"/>
                            </a:solidFill>
                          </a:uFill>
                          <a:latin typeface="Arial MT"/>
                          <a:cs typeface="Arial MT"/>
                          <a:hlinkClick r:id="rId6" action="ppaction://hlinksldjump"/>
                        </a:rPr>
                        <a:t>Amazon</a:t>
                      </a:r>
                      <a:endParaRPr sz="1600">
                        <a:latin typeface="Arial MT"/>
                        <a:cs typeface="Arial MT"/>
                      </a:endParaRPr>
                    </a:p>
                    <a:p>
                      <a:pPr marL="799465" indent="-342900">
                        <a:lnSpc>
                          <a:spcPct val="100000"/>
                        </a:lnSpc>
                        <a:buClr>
                          <a:srgbClr val="000000"/>
                        </a:buClr>
                        <a:buAutoNum type="arabicPeriod"/>
                        <a:tabLst>
                          <a:tab pos="799465" algn="l"/>
                        </a:tabLst>
                      </a:pPr>
                      <a:r>
                        <a:rPr dirty="0" u="sng" sz="1600" spc="-10">
                          <a:solidFill>
                            <a:srgbClr val="171616"/>
                          </a:solidFill>
                          <a:uFill>
                            <a:solidFill>
                              <a:srgbClr val="171616"/>
                            </a:solidFill>
                          </a:uFill>
                          <a:latin typeface="Arial MT"/>
                          <a:cs typeface="Arial MT"/>
                          <a:hlinkClick r:id="rId7" action="ppaction://hlinksldjump"/>
                        </a:rPr>
                        <a:t>Netflix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52069"/>
                </a:tc>
              </a:tr>
              <a:tr h="32829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1600" spc="-20" b="1">
                          <a:latin typeface="Arial"/>
                          <a:cs typeface="Arial"/>
                        </a:rPr>
                        <a:t>III.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5715"/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u="sng" sz="1600" b="1">
                          <a:solidFill>
                            <a:srgbClr val="171616"/>
                          </a:solidFill>
                          <a:uFill>
                            <a:solidFill>
                              <a:srgbClr val="171616"/>
                            </a:solidFill>
                          </a:uFill>
                          <a:latin typeface="Arial"/>
                          <a:cs typeface="Arial"/>
                          <a:hlinkClick r:id="rId8" action="ppaction://hlinksldjump"/>
                        </a:rPr>
                        <a:t>Strategic</a:t>
                      </a:r>
                      <a:r>
                        <a:rPr dirty="0" u="sng" sz="1600" spc="-110" b="1">
                          <a:solidFill>
                            <a:srgbClr val="171616"/>
                          </a:solidFill>
                          <a:uFill>
                            <a:solidFill>
                              <a:srgbClr val="171616"/>
                            </a:solidFill>
                          </a:uFill>
                          <a:latin typeface="Arial"/>
                          <a:cs typeface="Arial"/>
                          <a:hlinkClick r:id="rId8" action="ppaction://hlinksldjump"/>
                        </a:rPr>
                        <a:t> </a:t>
                      </a:r>
                      <a:r>
                        <a:rPr dirty="0" u="sng" sz="1600" spc="-25" b="1">
                          <a:solidFill>
                            <a:srgbClr val="171616"/>
                          </a:solidFill>
                          <a:uFill>
                            <a:solidFill>
                              <a:srgbClr val="171616"/>
                            </a:solidFill>
                          </a:uFill>
                          <a:latin typeface="Arial"/>
                          <a:cs typeface="Arial"/>
                          <a:hlinkClick r:id="rId8" action="ppaction://hlinksldjump"/>
                        </a:rPr>
                        <a:t>Fit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5715"/>
                </a:tc>
              </a:tr>
              <a:tr h="82486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1600" spc="-25" b="1">
                          <a:latin typeface="Arial"/>
                          <a:cs typeface="Arial"/>
                        </a:rPr>
                        <a:t>IV.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56515"/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u="sng" sz="1600" spc="-10" b="1">
                          <a:solidFill>
                            <a:srgbClr val="171616"/>
                          </a:solidFill>
                          <a:uFill>
                            <a:solidFill>
                              <a:srgbClr val="171616"/>
                            </a:solidFill>
                          </a:uFill>
                          <a:latin typeface="Arial"/>
                          <a:cs typeface="Arial"/>
                          <a:hlinkClick r:id="rId9" action="ppaction://hlinksldjump"/>
                        </a:rPr>
                        <a:t>Financial</a:t>
                      </a:r>
                      <a:r>
                        <a:rPr dirty="0" u="sng" sz="1600" spc="-100" b="1">
                          <a:solidFill>
                            <a:srgbClr val="171616"/>
                          </a:solidFill>
                          <a:uFill>
                            <a:solidFill>
                              <a:srgbClr val="171616"/>
                            </a:solidFill>
                          </a:uFill>
                          <a:latin typeface="Arial"/>
                          <a:cs typeface="Arial"/>
                          <a:hlinkClick r:id="rId9" action="ppaction://hlinksldjump"/>
                        </a:rPr>
                        <a:t> </a:t>
                      </a:r>
                      <a:r>
                        <a:rPr dirty="0" u="sng" sz="1600" spc="-10" b="1">
                          <a:solidFill>
                            <a:srgbClr val="171616"/>
                          </a:solidFill>
                          <a:uFill>
                            <a:solidFill>
                              <a:srgbClr val="171616"/>
                            </a:solidFill>
                          </a:uFill>
                          <a:latin typeface="Arial"/>
                          <a:cs typeface="Arial"/>
                          <a:hlinkClick r:id="rId9" action="ppaction://hlinksldjump"/>
                        </a:rPr>
                        <a:t>Analysis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799465" indent="-342900">
                        <a:lnSpc>
                          <a:spcPct val="100000"/>
                        </a:lnSpc>
                        <a:buClr>
                          <a:srgbClr val="000000"/>
                        </a:buClr>
                        <a:buAutoNum type="arabicPeriod"/>
                        <a:tabLst>
                          <a:tab pos="799465" algn="l"/>
                        </a:tabLst>
                      </a:pPr>
                      <a:r>
                        <a:rPr dirty="0" u="sng" sz="1600" spc="-10">
                          <a:solidFill>
                            <a:srgbClr val="171616"/>
                          </a:solidFill>
                          <a:uFill>
                            <a:solidFill>
                              <a:srgbClr val="171616"/>
                            </a:solidFill>
                          </a:uFill>
                          <a:latin typeface="Arial MT"/>
                          <a:cs typeface="Arial MT"/>
                          <a:hlinkClick r:id="rId10" action="ppaction://hlinksldjump"/>
                        </a:rPr>
                        <a:t>Comparable</a:t>
                      </a:r>
                      <a:endParaRPr sz="1600">
                        <a:latin typeface="Arial MT"/>
                        <a:cs typeface="Arial MT"/>
                      </a:endParaRPr>
                    </a:p>
                    <a:p>
                      <a:pPr marL="799465" indent="-342900">
                        <a:lnSpc>
                          <a:spcPct val="100000"/>
                        </a:lnSpc>
                        <a:buClr>
                          <a:srgbClr val="000000"/>
                        </a:buClr>
                        <a:buAutoNum type="arabicPeriod"/>
                        <a:tabLst>
                          <a:tab pos="799465" algn="l"/>
                        </a:tabLst>
                      </a:pPr>
                      <a:r>
                        <a:rPr dirty="0" u="sng" sz="1600">
                          <a:solidFill>
                            <a:srgbClr val="171616"/>
                          </a:solidFill>
                          <a:uFill>
                            <a:solidFill>
                              <a:srgbClr val="171616"/>
                            </a:solidFill>
                          </a:uFill>
                          <a:latin typeface="Arial MT"/>
                          <a:cs typeface="Arial MT"/>
                          <a:hlinkClick r:id="rId11" action="ppaction://hlinksldjump"/>
                        </a:rPr>
                        <a:t>Discounted</a:t>
                      </a:r>
                      <a:r>
                        <a:rPr dirty="0" u="sng" sz="1600" spc="-80">
                          <a:solidFill>
                            <a:srgbClr val="171616"/>
                          </a:solidFill>
                          <a:uFill>
                            <a:solidFill>
                              <a:srgbClr val="171616"/>
                            </a:solidFill>
                          </a:uFill>
                          <a:latin typeface="Arial MT"/>
                          <a:cs typeface="Arial MT"/>
                          <a:hlinkClick r:id="rId11" action="ppaction://hlinksldjump"/>
                        </a:rPr>
                        <a:t> </a:t>
                      </a:r>
                      <a:r>
                        <a:rPr dirty="0" u="sng" sz="1600" spc="-10">
                          <a:solidFill>
                            <a:srgbClr val="171616"/>
                          </a:solidFill>
                          <a:uFill>
                            <a:solidFill>
                              <a:srgbClr val="171616"/>
                            </a:solidFill>
                          </a:uFill>
                          <a:latin typeface="Arial MT"/>
                          <a:cs typeface="Arial MT"/>
                          <a:hlinkClick r:id="rId11" action="ppaction://hlinksldjump"/>
                        </a:rPr>
                        <a:t>Cashflow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56515"/>
                </a:tc>
              </a:tr>
              <a:tr h="33337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600" spc="-320" b="1">
                          <a:latin typeface="Arial"/>
                          <a:cs typeface="Arial"/>
                        </a:rPr>
                        <a:t>V.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15240"/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u="sng" sz="1600" spc="-10" b="1">
                          <a:solidFill>
                            <a:srgbClr val="171616"/>
                          </a:solidFill>
                          <a:uFill>
                            <a:solidFill>
                              <a:srgbClr val="171616"/>
                            </a:solidFill>
                          </a:uFill>
                          <a:latin typeface="Arial"/>
                          <a:cs typeface="Arial"/>
                          <a:hlinkClick r:id="rId12" action="ppaction://hlinksldjump"/>
                        </a:rPr>
                        <a:t>Acquisition</a:t>
                      </a:r>
                      <a:r>
                        <a:rPr dirty="0" u="sng" sz="1600" spc="-25" b="1">
                          <a:solidFill>
                            <a:srgbClr val="171616"/>
                          </a:solidFill>
                          <a:uFill>
                            <a:solidFill>
                              <a:srgbClr val="171616"/>
                            </a:solidFill>
                          </a:uFill>
                          <a:latin typeface="Arial"/>
                          <a:cs typeface="Arial"/>
                          <a:hlinkClick r:id="rId12" action="ppaction://hlinksldjump"/>
                        </a:rPr>
                        <a:t> </a:t>
                      </a:r>
                      <a:r>
                        <a:rPr dirty="0" u="sng" sz="1600" spc="-10" b="1">
                          <a:solidFill>
                            <a:srgbClr val="171616"/>
                          </a:solidFill>
                          <a:uFill>
                            <a:solidFill>
                              <a:srgbClr val="171616"/>
                            </a:solidFill>
                          </a:uFill>
                          <a:latin typeface="Arial"/>
                          <a:cs typeface="Arial"/>
                          <a:hlinkClick r:id="rId12" action="ppaction://hlinksldjump"/>
                        </a:rPr>
                        <a:t>Feasibility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15240"/>
                </a:tc>
              </a:tr>
              <a:tr h="106426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600" spc="-25" b="1">
                          <a:latin typeface="Arial"/>
                          <a:cs typeface="Arial"/>
                        </a:rPr>
                        <a:t>VI.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52069"/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u="sng" sz="1600" spc="-10" b="1">
                          <a:solidFill>
                            <a:srgbClr val="171616"/>
                          </a:solidFill>
                          <a:uFill>
                            <a:solidFill>
                              <a:srgbClr val="171616"/>
                            </a:solidFill>
                          </a:uFill>
                          <a:latin typeface="Arial"/>
                          <a:cs typeface="Arial"/>
                          <a:hlinkClick r:id="rId13" action="ppaction://hlinksldjump"/>
                        </a:rPr>
                        <a:t>Alternative</a:t>
                      </a:r>
                      <a:r>
                        <a:rPr dirty="0" u="sng" sz="1600" spc="-20" b="1">
                          <a:solidFill>
                            <a:srgbClr val="171616"/>
                          </a:solidFill>
                          <a:uFill>
                            <a:solidFill>
                              <a:srgbClr val="171616"/>
                            </a:solidFill>
                          </a:uFill>
                          <a:latin typeface="Arial"/>
                          <a:cs typeface="Arial"/>
                          <a:hlinkClick r:id="rId13" action="ppaction://hlinksldjump"/>
                        </a:rPr>
                        <a:t> </a:t>
                      </a:r>
                      <a:r>
                        <a:rPr dirty="0" u="sng" sz="1600" spc="-10" b="1">
                          <a:solidFill>
                            <a:srgbClr val="171616"/>
                          </a:solidFill>
                          <a:uFill>
                            <a:solidFill>
                              <a:srgbClr val="171616"/>
                            </a:solidFill>
                          </a:uFill>
                          <a:latin typeface="Arial"/>
                          <a:cs typeface="Arial"/>
                          <a:hlinkClick r:id="rId13" action="ppaction://hlinksldjump"/>
                        </a:rPr>
                        <a:t>Solution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799465" indent="-342900">
                        <a:lnSpc>
                          <a:spcPct val="100000"/>
                        </a:lnSpc>
                        <a:buClr>
                          <a:srgbClr val="000000"/>
                        </a:buClr>
                        <a:buAutoNum type="arabicPeriod"/>
                        <a:tabLst>
                          <a:tab pos="799465" algn="l"/>
                        </a:tabLst>
                      </a:pPr>
                      <a:r>
                        <a:rPr dirty="0" u="sng" sz="1600">
                          <a:solidFill>
                            <a:srgbClr val="171616"/>
                          </a:solidFill>
                          <a:uFill>
                            <a:solidFill>
                              <a:srgbClr val="171616"/>
                            </a:solidFill>
                          </a:uFill>
                          <a:latin typeface="Arial MT"/>
                          <a:cs typeface="Arial MT"/>
                          <a:hlinkClick r:id="rId14" action="ppaction://hlinksldjump"/>
                        </a:rPr>
                        <a:t>Evaluating</a:t>
                      </a:r>
                      <a:r>
                        <a:rPr dirty="0" u="sng" sz="1600" spc="-100">
                          <a:solidFill>
                            <a:srgbClr val="171616"/>
                          </a:solidFill>
                          <a:uFill>
                            <a:solidFill>
                              <a:srgbClr val="171616"/>
                            </a:solidFill>
                          </a:uFill>
                          <a:latin typeface="Arial MT"/>
                          <a:cs typeface="Arial MT"/>
                          <a:hlinkClick r:id="rId14" action="ppaction://hlinksldjump"/>
                        </a:rPr>
                        <a:t> </a:t>
                      </a:r>
                      <a:r>
                        <a:rPr dirty="0" u="sng" sz="1600" spc="-10">
                          <a:solidFill>
                            <a:srgbClr val="171616"/>
                          </a:solidFill>
                          <a:uFill>
                            <a:solidFill>
                              <a:srgbClr val="171616"/>
                            </a:solidFill>
                          </a:uFill>
                          <a:latin typeface="Arial MT"/>
                          <a:cs typeface="Arial MT"/>
                          <a:hlinkClick r:id="rId14" action="ppaction://hlinksldjump"/>
                        </a:rPr>
                        <a:t>the</a:t>
                      </a:r>
                      <a:r>
                        <a:rPr dirty="0" u="sng" sz="1600" spc="-105">
                          <a:solidFill>
                            <a:srgbClr val="171616"/>
                          </a:solidFill>
                          <a:uFill>
                            <a:solidFill>
                              <a:srgbClr val="171616"/>
                            </a:solidFill>
                          </a:uFill>
                          <a:latin typeface="Arial MT"/>
                          <a:cs typeface="Arial MT"/>
                          <a:hlinkClick r:id="rId14" action="ppaction://hlinksldjump"/>
                        </a:rPr>
                        <a:t> </a:t>
                      </a:r>
                      <a:r>
                        <a:rPr dirty="0" u="sng" sz="1600" spc="-10">
                          <a:solidFill>
                            <a:srgbClr val="171616"/>
                          </a:solidFill>
                          <a:uFill>
                            <a:solidFill>
                              <a:srgbClr val="171616"/>
                            </a:solidFill>
                          </a:uFill>
                          <a:latin typeface="Arial MT"/>
                          <a:cs typeface="Arial MT"/>
                          <a:hlinkClick r:id="rId14" action="ppaction://hlinksldjump"/>
                        </a:rPr>
                        <a:t>Alternatives</a:t>
                      </a:r>
                      <a:endParaRPr sz="1600">
                        <a:latin typeface="Arial MT"/>
                        <a:cs typeface="Arial MT"/>
                      </a:endParaRPr>
                    </a:p>
                    <a:p>
                      <a:pPr marL="799465" indent="-342900">
                        <a:lnSpc>
                          <a:spcPct val="100000"/>
                        </a:lnSpc>
                        <a:buClr>
                          <a:srgbClr val="000000"/>
                        </a:buClr>
                        <a:buAutoNum type="arabicPeriod"/>
                        <a:tabLst>
                          <a:tab pos="799465" algn="l"/>
                        </a:tabLst>
                      </a:pPr>
                      <a:r>
                        <a:rPr dirty="0" u="sng" sz="1600" spc="-10">
                          <a:solidFill>
                            <a:srgbClr val="171616"/>
                          </a:solidFill>
                          <a:uFill>
                            <a:solidFill>
                              <a:srgbClr val="171616"/>
                            </a:solidFill>
                          </a:uFill>
                          <a:latin typeface="Arial MT"/>
                          <a:cs typeface="Arial MT"/>
                          <a:hlinkClick r:id="rId15" action="ppaction://hlinksldjump"/>
                        </a:rPr>
                        <a:t>Post-</a:t>
                      </a:r>
                      <a:r>
                        <a:rPr dirty="0" u="sng" sz="1600">
                          <a:solidFill>
                            <a:srgbClr val="171616"/>
                          </a:solidFill>
                          <a:uFill>
                            <a:solidFill>
                              <a:srgbClr val="171616"/>
                            </a:solidFill>
                          </a:uFill>
                          <a:latin typeface="Arial MT"/>
                          <a:cs typeface="Arial MT"/>
                          <a:hlinkClick r:id="rId15" action="ppaction://hlinksldjump"/>
                        </a:rPr>
                        <a:t>Acquisition</a:t>
                      </a:r>
                      <a:r>
                        <a:rPr dirty="0" u="sng" sz="1600" spc="-70">
                          <a:solidFill>
                            <a:srgbClr val="171616"/>
                          </a:solidFill>
                          <a:uFill>
                            <a:solidFill>
                              <a:srgbClr val="171616"/>
                            </a:solidFill>
                          </a:uFill>
                          <a:latin typeface="Arial MT"/>
                          <a:cs typeface="Arial MT"/>
                          <a:hlinkClick r:id="rId15" action="ppaction://hlinksldjump"/>
                        </a:rPr>
                        <a:t> </a:t>
                      </a:r>
                      <a:r>
                        <a:rPr dirty="0" u="sng" sz="1600" spc="-10">
                          <a:solidFill>
                            <a:srgbClr val="171616"/>
                          </a:solidFill>
                          <a:uFill>
                            <a:solidFill>
                              <a:srgbClr val="171616"/>
                            </a:solidFill>
                          </a:uFill>
                          <a:latin typeface="Arial MT"/>
                          <a:cs typeface="Arial MT"/>
                          <a:hlinkClick r:id="rId15" action="ppaction://hlinksldjump"/>
                        </a:rPr>
                        <a:t>Strategy</a:t>
                      </a:r>
                      <a:endParaRPr sz="1600">
                        <a:latin typeface="Arial MT"/>
                        <a:cs typeface="Arial MT"/>
                      </a:endParaRPr>
                    </a:p>
                    <a:p>
                      <a:pPr marL="799465" indent="-342900">
                        <a:lnSpc>
                          <a:spcPct val="100000"/>
                        </a:lnSpc>
                        <a:buClr>
                          <a:srgbClr val="000000"/>
                        </a:buClr>
                        <a:buAutoNum type="arabicPeriod"/>
                        <a:tabLst>
                          <a:tab pos="799465" algn="l"/>
                        </a:tabLst>
                      </a:pPr>
                      <a:r>
                        <a:rPr dirty="0" u="sng" sz="1600">
                          <a:solidFill>
                            <a:srgbClr val="171616"/>
                          </a:solidFill>
                          <a:uFill>
                            <a:solidFill>
                              <a:srgbClr val="171616"/>
                            </a:solidFill>
                          </a:uFill>
                          <a:latin typeface="Arial MT"/>
                          <a:cs typeface="Arial MT"/>
                          <a:hlinkClick r:id="rId16" action="ppaction://hlinksldjump"/>
                        </a:rPr>
                        <a:t>Financial</a:t>
                      </a:r>
                      <a:r>
                        <a:rPr dirty="0" u="sng" sz="1600" spc="-40">
                          <a:solidFill>
                            <a:srgbClr val="171616"/>
                          </a:solidFill>
                          <a:uFill>
                            <a:solidFill>
                              <a:srgbClr val="171616"/>
                            </a:solidFill>
                          </a:uFill>
                          <a:latin typeface="Arial MT"/>
                          <a:cs typeface="Arial MT"/>
                          <a:hlinkClick r:id="rId16" action="ppaction://hlinksldjump"/>
                        </a:rPr>
                        <a:t> </a:t>
                      </a:r>
                      <a:r>
                        <a:rPr dirty="0" u="sng" sz="1600" spc="-10">
                          <a:solidFill>
                            <a:srgbClr val="171616"/>
                          </a:solidFill>
                          <a:uFill>
                            <a:solidFill>
                              <a:srgbClr val="171616"/>
                            </a:solidFill>
                          </a:uFill>
                          <a:latin typeface="Arial MT"/>
                          <a:cs typeface="Arial MT"/>
                          <a:hlinkClick r:id="rId16" action="ppaction://hlinksldjump"/>
                        </a:rPr>
                        <a:t>Feasibility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52069"/>
                </a:tc>
              </a:tr>
              <a:tr h="33337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600" spc="-20" b="1">
                          <a:latin typeface="Arial"/>
                          <a:cs typeface="Arial"/>
                        </a:rPr>
                        <a:t>VII.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15240"/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u="sng" sz="1600" spc="-10" b="1">
                          <a:solidFill>
                            <a:srgbClr val="171616"/>
                          </a:solidFill>
                          <a:uFill>
                            <a:solidFill>
                              <a:srgbClr val="171616"/>
                            </a:solidFill>
                          </a:uFill>
                          <a:latin typeface="Arial"/>
                          <a:cs typeface="Arial"/>
                          <a:hlinkClick r:id="rId17" action="ppaction://hlinksldjump"/>
                        </a:rPr>
                        <a:t>Conclusion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15240"/>
                </a:tc>
              </a:tr>
              <a:tr h="363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dirty="0" u="sng" sz="1600" spc="-10">
                          <a:solidFill>
                            <a:srgbClr val="171616"/>
                          </a:solidFill>
                          <a:uFill>
                            <a:solidFill>
                              <a:srgbClr val="171616"/>
                            </a:solidFill>
                          </a:uFill>
                          <a:latin typeface="Arial MT"/>
                          <a:cs typeface="Arial MT"/>
                          <a:hlinkClick r:id="rId18" action="ppaction://hlinksldjump"/>
                        </a:rPr>
                        <a:t>Appendix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52704"/>
                </a:tc>
              </a:tr>
              <a:tr h="2908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1839"/>
                        </a:lnSpc>
                        <a:spcBef>
                          <a:spcPts val="350"/>
                        </a:spcBef>
                      </a:pPr>
                      <a:r>
                        <a:rPr dirty="0" u="sng" sz="1600" spc="-10">
                          <a:solidFill>
                            <a:srgbClr val="171616"/>
                          </a:solidFill>
                          <a:uFill>
                            <a:solidFill>
                              <a:srgbClr val="171616"/>
                            </a:solidFill>
                          </a:uFill>
                          <a:latin typeface="Arial MT"/>
                          <a:cs typeface="Arial MT"/>
                          <a:hlinkClick r:id="rId19" action="ppaction://hlinksldjump"/>
                        </a:rPr>
                        <a:t>Bibliography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44450"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6916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74320" marR="267335" indent="-3175">
              <a:lnSpc>
                <a:spcPct val="100000"/>
              </a:lnSpc>
              <a:spcBef>
                <a:spcPts val="240"/>
              </a:spcBef>
            </a:pP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70276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69875" marR="268605" indent="25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 Overview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69719" y="6303264"/>
            <a:ext cx="1231900" cy="55499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0480" rIns="0" bIns="0" rtlCol="0" vert="horz">
            <a:spAutoFit/>
          </a:bodyPr>
          <a:lstStyle/>
          <a:p>
            <a:pPr marL="309245" marR="302260" indent="-5080">
              <a:lnSpc>
                <a:spcPct val="100000"/>
              </a:lnSpc>
              <a:spcBef>
                <a:spcPts val="240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Industry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370832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521334" marR="294005" indent="-224154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771388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945" marR="292100" indent="-279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7194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53365" marR="207645" indent="-4318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 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5725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14960" marR="210185" indent="-100965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 Solution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9822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146050" rIns="0" bIns="0" rtlCol="0" vert="horz">
            <a:spAutoFit/>
          </a:bodyPr>
          <a:lstStyle/>
          <a:p>
            <a:pPr marL="206375">
              <a:lnSpc>
                <a:spcPct val="100000"/>
              </a:lnSpc>
              <a:spcBef>
                <a:spcPts val="115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1551919" y="642670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1"/>
                </a:lnTo>
                <a:lnTo>
                  <a:pt x="640079" y="294131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Thus</a:t>
            </a:r>
            <a:r>
              <a:rPr dirty="0" spc="-60"/>
              <a:t> </a:t>
            </a:r>
            <a:r>
              <a:rPr dirty="0" spc="-65"/>
              <a:t>far,</a:t>
            </a:r>
            <a:r>
              <a:rPr dirty="0" spc="-55"/>
              <a:t> </a:t>
            </a:r>
            <a:r>
              <a:rPr dirty="0"/>
              <a:t>Prime</a:t>
            </a:r>
            <a:r>
              <a:rPr dirty="0" spc="-40"/>
              <a:t> </a:t>
            </a:r>
            <a:r>
              <a:rPr dirty="0"/>
              <a:t>Video</a:t>
            </a:r>
            <a:r>
              <a:rPr dirty="0" spc="-60"/>
              <a:t> </a:t>
            </a:r>
            <a:r>
              <a:rPr dirty="0"/>
              <a:t>is</a:t>
            </a:r>
            <a:r>
              <a:rPr dirty="0" spc="-50"/>
              <a:t> </a:t>
            </a:r>
            <a:r>
              <a:rPr dirty="0"/>
              <a:t>second</a:t>
            </a:r>
            <a:r>
              <a:rPr dirty="0" spc="-50"/>
              <a:t> </a:t>
            </a:r>
            <a:r>
              <a:rPr dirty="0"/>
              <a:t>to</a:t>
            </a:r>
            <a:r>
              <a:rPr dirty="0" spc="-55"/>
              <a:t> </a:t>
            </a:r>
            <a:r>
              <a:rPr dirty="0" spc="-10"/>
              <a:t>Netflix</a:t>
            </a:r>
          </a:p>
        </p:txBody>
      </p:sp>
      <p:grpSp>
        <p:nvGrpSpPr>
          <p:cNvPr id="13" name="object 13" descr=""/>
          <p:cNvGrpSpPr/>
          <p:nvPr/>
        </p:nvGrpSpPr>
        <p:grpSpPr>
          <a:xfrm>
            <a:off x="799909" y="1610867"/>
            <a:ext cx="4862195" cy="2074545"/>
            <a:chOff x="799909" y="1610867"/>
            <a:chExt cx="4862195" cy="2074545"/>
          </a:xfrm>
        </p:grpSpPr>
        <p:sp>
          <p:nvSpPr>
            <p:cNvPr id="14" name="object 14" descr=""/>
            <p:cNvSpPr/>
            <p:nvPr/>
          </p:nvSpPr>
          <p:spPr>
            <a:xfrm>
              <a:off x="880872" y="1610867"/>
              <a:ext cx="4311650" cy="2070100"/>
            </a:xfrm>
            <a:custGeom>
              <a:avLst/>
              <a:gdLst/>
              <a:ahLst/>
              <a:cxnLst/>
              <a:rect l="l" t="t" r="r" b="b"/>
              <a:pathLst>
                <a:path w="4311650" h="2070100">
                  <a:moveTo>
                    <a:pt x="152400" y="1459992"/>
                  </a:moveTo>
                  <a:lnTo>
                    <a:pt x="0" y="1459992"/>
                  </a:lnTo>
                  <a:lnTo>
                    <a:pt x="0" y="2069592"/>
                  </a:lnTo>
                  <a:lnTo>
                    <a:pt x="152400" y="2069592"/>
                  </a:lnTo>
                  <a:lnTo>
                    <a:pt x="152400" y="1459992"/>
                  </a:lnTo>
                  <a:close/>
                </a:path>
                <a:path w="4311650" h="2070100">
                  <a:moveTo>
                    <a:pt x="845820" y="1350264"/>
                  </a:moveTo>
                  <a:lnTo>
                    <a:pt x="693420" y="1350264"/>
                  </a:lnTo>
                  <a:lnTo>
                    <a:pt x="693420" y="2069592"/>
                  </a:lnTo>
                  <a:lnTo>
                    <a:pt x="845820" y="2069592"/>
                  </a:lnTo>
                  <a:lnTo>
                    <a:pt x="845820" y="1350264"/>
                  </a:lnTo>
                  <a:close/>
                </a:path>
                <a:path w="4311650" h="2070100">
                  <a:moveTo>
                    <a:pt x="1539240" y="1143000"/>
                  </a:moveTo>
                  <a:lnTo>
                    <a:pt x="1386840" y="1143000"/>
                  </a:lnTo>
                  <a:lnTo>
                    <a:pt x="1386840" y="2069592"/>
                  </a:lnTo>
                  <a:lnTo>
                    <a:pt x="1539240" y="2069592"/>
                  </a:lnTo>
                  <a:lnTo>
                    <a:pt x="1539240" y="1143000"/>
                  </a:lnTo>
                  <a:close/>
                </a:path>
                <a:path w="4311650" h="2070100">
                  <a:moveTo>
                    <a:pt x="2232660" y="906780"/>
                  </a:moveTo>
                  <a:lnTo>
                    <a:pt x="2080260" y="906780"/>
                  </a:lnTo>
                  <a:lnTo>
                    <a:pt x="2080260" y="2069592"/>
                  </a:lnTo>
                  <a:lnTo>
                    <a:pt x="2232660" y="2069592"/>
                  </a:lnTo>
                  <a:lnTo>
                    <a:pt x="2232660" y="906780"/>
                  </a:lnTo>
                  <a:close/>
                </a:path>
                <a:path w="4311650" h="2070100">
                  <a:moveTo>
                    <a:pt x="2926080" y="612648"/>
                  </a:moveTo>
                  <a:lnTo>
                    <a:pt x="2773680" y="612648"/>
                  </a:lnTo>
                  <a:lnTo>
                    <a:pt x="2773680" y="2069592"/>
                  </a:lnTo>
                  <a:lnTo>
                    <a:pt x="2926080" y="2069592"/>
                  </a:lnTo>
                  <a:lnTo>
                    <a:pt x="2926080" y="612648"/>
                  </a:lnTo>
                  <a:close/>
                </a:path>
                <a:path w="4311650" h="2070100">
                  <a:moveTo>
                    <a:pt x="3617976" y="344424"/>
                  </a:moveTo>
                  <a:lnTo>
                    <a:pt x="3465576" y="344424"/>
                  </a:lnTo>
                  <a:lnTo>
                    <a:pt x="3465576" y="2069592"/>
                  </a:lnTo>
                  <a:lnTo>
                    <a:pt x="3617976" y="2069592"/>
                  </a:lnTo>
                  <a:lnTo>
                    <a:pt x="3617976" y="344424"/>
                  </a:lnTo>
                  <a:close/>
                </a:path>
                <a:path w="4311650" h="2070100">
                  <a:moveTo>
                    <a:pt x="4311396" y="0"/>
                  </a:moveTo>
                  <a:lnTo>
                    <a:pt x="4158996" y="0"/>
                  </a:lnTo>
                  <a:lnTo>
                    <a:pt x="4158996" y="2069592"/>
                  </a:lnTo>
                  <a:lnTo>
                    <a:pt x="4311396" y="2069592"/>
                  </a:lnTo>
                  <a:lnTo>
                    <a:pt x="431139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074420" y="1822703"/>
              <a:ext cx="4311650" cy="1858010"/>
            </a:xfrm>
            <a:custGeom>
              <a:avLst/>
              <a:gdLst/>
              <a:ahLst/>
              <a:cxnLst/>
              <a:rect l="l" t="t" r="r" b="b"/>
              <a:pathLst>
                <a:path w="4311650" h="1858010">
                  <a:moveTo>
                    <a:pt x="152400" y="1548384"/>
                  </a:moveTo>
                  <a:lnTo>
                    <a:pt x="0" y="1548384"/>
                  </a:lnTo>
                  <a:lnTo>
                    <a:pt x="0" y="1857756"/>
                  </a:lnTo>
                  <a:lnTo>
                    <a:pt x="152400" y="1857756"/>
                  </a:lnTo>
                  <a:lnTo>
                    <a:pt x="152400" y="1548384"/>
                  </a:lnTo>
                  <a:close/>
                </a:path>
                <a:path w="4311650" h="1858010">
                  <a:moveTo>
                    <a:pt x="845820" y="1362456"/>
                  </a:moveTo>
                  <a:lnTo>
                    <a:pt x="693420" y="1362456"/>
                  </a:lnTo>
                  <a:lnTo>
                    <a:pt x="693420" y="1857756"/>
                  </a:lnTo>
                  <a:lnTo>
                    <a:pt x="845820" y="1857756"/>
                  </a:lnTo>
                  <a:lnTo>
                    <a:pt x="845820" y="1362456"/>
                  </a:lnTo>
                  <a:close/>
                </a:path>
                <a:path w="4311650" h="1858010">
                  <a:moveTo>
                    <a:pt x="1539240" y="1188720"/>
                  </a:moveTo>
                  <a:lnTo>
                    <a:pt x="1386840" y="1188720"/>
                  </a:lnTo>
                  <a:lnTo>
                    <a:pt x="1386840" y="1857756"/>
                  </a:lnTo>
                  <a:lnTo>
                    <a:pt x="1539240" y="1857756"/>
                  </a:lnTo>
                  <a:lnTo>
                    <a:pt x="1539240" y="1188720"/>
                  </a:lnTo>
                  <a:close/>
                </a:path>
                <a:path w="4311650" h="1858010">
                  <a:moveTo>
                    <a:pt x="2232647" y="1053084"/>
                  </a:moveTo>
                  <a:lnTo>
                    <a:pt x="2080260" y="1053084"/>
                  </a:lnTo>
                  <a:lnTo>
                    <a:pt x="2080260" y="1857756"/>
                  </a:lnTo>
                  <a:lnTo>
                    <a:pt x="2232647" y="1857756"/>
                  </a:lnTo>
                  <a:lnTo>
                    <a:pt x="2232647" y="1053084"/>
                  </a:lnTo>
                  <a:close/>
                </a:path>
                <a:path w="4311650" h="1858010">
                  <a:moveTo>
                    <a:pt x="2926080" y="742188"/>
                  </a:moveTo>
                  <a:lnTo>
                    <a:pt x="2773680" y="742188"/>
                  </a:lnTo>
                  <a:lnTo>
                    <a:pt x="2773680" y="1857756"/>
                  </a:lnTo>
                  <a:lnTo>
                    <a:pt x="2926080" y="1857756"/>
                  </a:lnTo>
                  <a:lnTo>
                    <a:pt x="2926080" y="742188"/>
                  </a:lnTo>
                  <a:close/>
                </a:path>
                <a:path w="4311650" h="1858010">
                  <a:moveTo>
                    <a:pt x="3617976" y="618744"/>
                  </a:moveTo>
                  <a:lnTo>
                    <a:pt x="3465576" y="618744"/>
                  </a:lnTo>
                  <a:lnTo>
                    <a:pt x="3465576" y="1857756"/>
                  </a:lnTo>
                  <a:lnTo>
                    <a:pt x="3617976" y="1857756"/>
                  </a:lnTo>
                  <a:lnTo>
                    <a:pt x="3617976" y="618744"/>
                  </a:lnTo>
                  <a:close/>
                </a:path>
                <a:path w="4311650" h="1858010">
                  <a:moveTo>
                    <a:pt x="4311396" y="0"/>
                  </a:moveTo>
                  <a:lnTo>
                    <a:pt x="4158996" y="0"/>
                  </a:lnTo>
                  <a:lnTo>
                    <a:pt x="4158996" y="1857756"/>
                  </a:lnTo>
                  <a:lnTo>
                    <a:pt x="4311396" y="1857756"/>
                  </a:lnTo>
                  <a:lnTo>
                    <a:pt x="431139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267968" y="3304031"/>
              <a:ext cx="4311650" cy="376555"/>
            </a:xfrm>
            <a:custGeom>
              <a:avLst/>
              <a:gdLst/>
              <a:ahLst/>
              <a:cxnLst/>
              <a:rect l="l" t="t" r="r" b="b"/>
              <a:pathLst>
                <a:path w="4311650" h="376554">
                  <a:moveTo>
                    <a:pt x="152400" y="320040"/>
                  </a:moveTo>
                  <a:lnTo>
                    <a:pt x="0" y="320040"/>
                  </a:lnTo>
                  <a:lnTo>
                    <a:pt x="0" y="376428"/>
                  </a:lnTo>
                  <a:lnTo>
                    <a:pt x="152400" y="376428"/>
                  </a:lnTo>
                  <a:lnTo>
                    <a:pt x="152400" y="320040"/>
                  </a:lnTo>
                  <a:close/>
                </a:path>
                <a:path w="4311650" h="376554">
                  <a:moveTo>
                    <a:pt x="845820" y="301764"/>
                  </a:moveTo>
                  <a:lnTo>
                    <a:pt x="693420" y="301764"/>
                  </a:lnTo>
                  <a:lnTo>
                    <a:pt x="693420" y="376428"/>
                  </a:lnTo>
                  <a:lnTo>
                    <a:pt x="845820" y="376428"/>
                  </a:lnTo>
                  <a:lnTo>
                    <a:pt x="845820" y="301764"/>
                  </a:lnTo>
                  <a:close/>
                </a:path>
                <a:path w="4311650" h="376554">
                  <a:moveTo>
                    <a:pt x="1539240" y="265188"/>
                  </a:moveTo>
                  <a:lnTo>
                    <a:pt x="1386840" y="265188"/>
                  </a:lnTo>
                  <a:lnTo>
                    <a:pt x="1386840" y="376428"/>
                  </a:lnTo>
                  <a:lnTo>
                    <a:pt x="1539240" y="376428"/>
                  </a:lnTo>
                  <a:lnTo>
                    <a:pt x="1539240" y="265188"/>
                  </a:lnTo>
                  <a:close/>
                </a:path>
                <a:path w="4311650" h="376554">
                  <a:moveTo>
                    <a:pt x="2232660" y="227088"/>
                  </a:moveTo>
                  <a:lnTo>
                    <a:pt x="2080260" y="227088"/>
                  </a:lnTo>
                  <a:lnTo>
                    <a:pt x="2080260" y="376428"/>
                  </a:lnTo>
                  <a:lnTo>
                    <a:pt x="2232660" y="376428"/>
                  </a:lnTo>
                  <a:lnTo>
                    <a:pt x="2232660" y="227088"/>
                  </a:lnTo>
                  <a:close/>
                </a:path>
                <a:path w="4311650" h="376554">
                  <a:moveTo>
                    <a:pt x="2926080" y="166116"/>
                  </a:moveTo>
                  <a:lnTo>
                    <a:pt x="2773680" y="166116"/>
                  </a:lnTo>
                  <a:lnTo>
                    <a:pt x="2773680" y="376428"/>
                  </a:lnTo>
                  <a:lnTo>
                    <a:pt x="2926080" y="376428"/>
                  </a:lnTo>
                  <a:lnTo>
                    <a:pt x="2926080" y="166116"/>
                  </a:lnTo>
                  <a:close/>
                </a:path>
                <a:path w="4311650" h="376554">
                  <a:moveTo>
                    <a:pt x="3617976" y="67056"/>
                  </a:moveTo>
                  <a:lnTo>
                    <a:pt x="3465576" y="67056"/>
                  </a:lnTo>
                  <a:lnTo>
                    <a:pt x="3465576" y="376428"/>
                  </a:lnTo>
                  <a:lnTo>
                    <a:pt x="3617976" y="376428"/>
                  </a:lnTo>
                  <a:lnTo>
                    <a:pt x="3617976" y="67056"/>
                  </a:lnTo>
                  <a:close/>
                </a:path>
                <a:path w="4311650" h="376554">
                  <a:moveTo>
                    <a:pt x="4311396" y="0"/>
                  </a:moveTo>
                  <a:lnTo>
                    <a:pt x="4158996" y="0"/>
                  </a:lnTo>
                  <a:lnTo>
                    <a:pt x="4158996" y="376428"/>
                  </a:lnTo>
                  <a:lnTo>
                    <a:pt x="4311396" y="376428"/>
                  </a:lnTo>
                  <a:lnTo>
                    <a:pt x="4311396" y="0"/>
                  </a:lnTo>
                  <a:close/>
                </a:path>
              </a:pathLst>
            </a:custGeom>
            <a:solidFill>
              <a:srgbClr val="00C4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804672" y="3680460"/>
              <a:ext cx="4852670" cy="0"/>
            </a:xfrm>
            <a:custGeom>
              <a:avLst/>
              <a:gdLst/>
              <a:ahLst/>
              <a:cxnLst/>
              <a:rect l="l" t="t" r="r" b="b"/>
              <a:pathLst>
                <a:path w="4852670" h="0">
                  <a:moveTo>
                    <a:pt x="0" y="0"/>
                  </a:moveTo>
                  <a:lnTo>
                    <a:pt x="4852416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842873" y="2856357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0000"/>
                </a:solidFill>
                <a:latin typeface="Calibri"/>
                <a:cs typeface="Calibri"/>
              </a:rPr>
              <a:t>49.2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535938" y="2745994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0000"/>
                </a:solidFill>
                <a:latin typeface="Calibri"/>
                <a:cs typeface="Calibri"/>
              </a:rPr>
              <a:t>58.1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2229357" y="2539110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0000"/>
                </a:solidFill>
                <a:latin typeface="Calibri"/>
                <a:cs typeface="Calibri"/>
              </a:rPr>
              <a:t>74.8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2922523" y="2303526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0000"/>
                </a:solidFill>
                <a:latin typeface="Calibri"/>
                <a:cs typeface="Calibri"/>
              </a:rPr>
              <a:t>93.8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586988" y="2008759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0000"/>
                </a:solidFill>
                <a:latin typeface="Calibri"/>
                <a:cs typeface="Calibri"/>
              </a:rPr>
              <a:t>117.6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4280153" y="1739646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0000"/>
                </a:solidFill>
                <a:latin typeface="Calibri"/>
                <a:cs typeface="Calibri"/>
              </a:rPr>
              <a:t>139.3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5017389" y="1396365"/>
            <a:ext cx="1993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FF0000"/>
                </a:solidFill>
                <a:latin typeface="Calibri"/>
                <a:cs typeface="Calibri"/>
              </a:rPr>
              <a:t>167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080312" y="3155950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0AFEF"/>
                </a:solidFill>
                <a:latin typeface="Calibri"/>
                <a:cs typeface="Calibri"/>
              </a:rPr>
              <a:t>25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773682" y="2970403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0AFEF"/>
                </a:solidFill>
                <a:latin typeface="Calibri"/>
                <a:cs typeface="Calibri"/>
              </a:rPr>
              <a:t>40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2466848" y="2796666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0AFEF"/>
                </a:solidFill>
                <a:latin typeface="Calibri"/>
                <a:cs typeface="Calibri"/>
              </a:rPr>
              <a:t>54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3160267" y="2660396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0AFEF"/>
                </a:solidFill>
                <a:latin typeface="Calibri"/>
                <a:cs typeface="Calibri"/>
              </a:rPr>
              <a:t>65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3853434" y="2350770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0AFEF"/>
                </a:solidFill>
                <a:latin typeface="Calibri"/>
                <a:cs typeface="Calibri"/>
              </a:rPr>
              <a:t>90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4517897" y="2226690"/>
            <a:ext cx="1993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0AFEF"/>
                </a:solidFill>
                <a:latin typeface="Calibri"/>
                <a:cs typeface="Calibri"/>
              </a:rPr>
              <a:t>100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5210936" y="1607058"/>
            <a:ext cx="1993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0AFEF"/>
                </a:solidFill>
                <a:latin typeface="Calibri"/>
                <a:cs typeface="Calibri"/>
              </a:rPr>
              <a:t>150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258569" y="3410203"/>
            <a:ext cx="1720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0C49F"/>
                </a:solidFill>
                <a:latin typeface="Calibri"/>
                <a:cs typeface="Calibri"/>
              </a:rPr>
              <a:t>4.5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1996185" y="3391661"/>
            <a:ext cx="83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 b="1">
                <a:solidFill>
                  <a:srgbClr val="00C49F"/>
                </a:solidFill>
                <a:latin typeface="Calibri"/>
                <a:cs typeface="Calibri"/>
              </a:rPr>
              <a:t>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2689351" y="3354451"/>
            <a:ext cx="83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 b="1">
                <a:solidFill>
                  <a:srgbClr val="00C49F"/>
                </a:solidFill>
                <a:latin typeface="Calibri"/>
                <a:cs typeface="Calibri"/>
              </a:rPr>
              <a:t>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3353815" y="3317240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0C49F"/>
                </a:solidFill>
                <a:latin typeface="Calibri"/>
                <a:cs typeface="Calibri"/>
              </a:rPr>
              <a:t>12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4046982" y="3255390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0C49F"/>
                </a:solidFill>
                <a:latin typeface="Calibri"/>
                <a:cs typeface="Calibri"/>
              </a:rPr>
              <a:t>17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4740402" y="3155950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0C49F"/>
                </a:solidFill>
                <a:latin typeface="Calibri"/>
                <a:cs typeface="Calibri"/>
              </a:rPr>
              <a:t>25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5389245" y="3089275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00C49F"/>
                </a:solidFill>
                <a:latin typeface="Calibri"/>
                <a:cs typeface="Calibri"/>
              </a:rPr>
              <a:t>30.4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627684" y="3586733"/>
            <a:ext cx="83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569772" y="3338271"/>
            <a:ext cx="14160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20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569772" y="3090798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40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569772" y="2843021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60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569772" y="2595117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80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511860" y="2347340"/>
            <a:ext cx="1993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100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511860" y="2099564"/>
            <a:ext cx="1993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120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511860" y="1851786"/>
            <a:ext cx="1993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140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511860" y="1604009"/>
            <a:ext cx="1993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160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511860" y="1355547"/>
            <a:ext cx="19939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180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1022400" y="3735070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2013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1715770" y="3735070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2014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2408935" y="3735070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2015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3102355" y="3735070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2016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3795521" y="3735070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2017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344449" y="1931161"/>
            <a:ext cx="152400" cy="127317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 b="1">
                <a:solidFill>
                  <a:srgbClr val="585858"/>
                </a:solidFill>
                <a:latin typeface="Calibri"/>
                <a:cs typeface="Calibri"/>
              </a:rPr>
              <a:t>Subscribers</a:t>
            </a:r>
            <a:r>
              <a:rPr dirty="0" sz="1000" spc="-35" b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b="1" i="1">
                <a:solidFill>
                  <a:srgbClr val="585858"/>
                </a:solidFill>
                <a:latin typeface="Calibri"/>
                <a:cs typeface="Calibri"/>
              </a:rPr>
              <a:t>(in</a:t>
            </a:r>
            <a:r>
              <a:rPr dirty="0" sz="1000" spc="-25" b="1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spc="-10" b="1" i="1">
                <a:solidFill>
                  <a:srgbClr val="585858"/>
                </a:solidFill>
                <a:latin typeface="Calibri"/>
                <a:cs typeface="Calibri"/>
              </a:rPr>
              <a:t>millions)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78739" y="745746"/>
            <a:ext cx="5057140" cy="607060"/>
          </a:xfrm>
          <a:prstGeom prst="rect">
            <a:avLst/>
          </a:prstGeom>
        </p:spPr>
        <p:txBody>
          <a:bodyPr wrap="square" lIns="0" tIns="1003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Prime</a:t>
            </a:r>
            <a:r>
              <a:rPr dirty="0" u="sng" sz="1400" spc="-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Video</a:t>
            </a:r>
            <a:r>
              <a:rPr dirty="0" u="sng" sz="1400" spc="-2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still</a:t>
            </a:r>
            <a:r>
              <a:rPr dirty="0" u="sng" sz="1400" spc="-3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lies</a:t>
            </a:r>
            <a:r>
              <a:rPr dirty="0" u="sng" sz="1400" spc="-4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behind</a:t>
            </a:r>
            <a:r>
              <a:rPr dirty="0" u="sng" sz="1400" spc="-2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Netflix</a:t>
            </a:r>
            <a:r>
              <a:rPr dirty="0" u="sng" sz="1400" spc="-3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in</a:t>
            </a:r>
            <a:r>
              <a:rPr dirty="0" u="sng" sz="1400" spc="-3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its</a:t>
            </a:r>
            <a:r>
              <a:rPr dirty="0" u="sng" sz="1400" spc="-4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worldwide</a:t>
            </a:r>
            <a:r>
              <a:rPr dirty="0" u="sng" sz="1400" spc="-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Subscriber</a:t>
            </a:r>
            <a:r>
              <a:rPr dirty="0" u="sng" sz="1400" spc="-4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Base</a:t>
            </a:r>
            <a:r>
              <a:rPr dirty="0" u="sng" sz="16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…</a:t>
            </a:r>
            <a:endParaRPr sz="1600">
              <a:latin typeface="Calibri"/>
              <a:cs typeface="Calibri"/>
            </a:endParaRPr>
          </a:p>
          <a:p>
            <a:pPr marL="768985">
              <a:lnSpc>
                <a:spcPct val="100000"/>
              </a:lnSpc>
              <a:spcBef>
                <a:spcPts val="525"/>
              </a:spcBef>
            </a:pPr>
            <a:r>
              <a:rPr dirty="0" sz="1200" b="1">
                <a:solidFill>
                  <a:srgbClr val="585858"/>
                </a:solidFill>
                <a:latin typeface="Calibri"/>
                <a:cs typeface="Calibri"/>
              </a:rPr>
              <a:t>Number</a:t>
            </a:r>
            <a:r>
              <a:rPr dirty="0" sz="1200" spc="-15" b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585858"/>
                </a:solidFill>
                <a:latin typeface="Calibri"/>
                <a:cs typeface="Calibri"/>
              </a:rPr>
              <a:t>of</a:t>
            </a:r>
            <a:r>
              <a:rPr dirty="0" sz="1200" spc="-10" b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585858"/>
                </a:solidFill>
                <a:latin typeface="Calibri"/>
                <a:cs typeface="Calibri"/>
              </a:rPr>
              <a:t>total</a:t>
            </a:r>
            <a:r>
              <a:rPr dirty="0" sz="1200" spc="-15" b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200" spc="-10" b="1">
                <a:solidFill>
                  <a:srgbClr val="585858"/>
                </a:solidFill>
                <a:latin typeface="Calibri"/>
                <a:cs typeface="Calibri"/>
              </a:rPr>
              <a:t>subscribers</a:t>
            </a:r>
            <a:r>
              <a:rPr dirty="0" sz="1200" spc="-50" b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585858"/>
                </a:solidFill>
                <a:latin typeface="Calibri"/>
                <a:cs typeface="Calibri"/>
              </a:rPr>
              <a:t>for</a:t>
            </a:r>
            <a:r>
              <a:rPr dirty="0" sz="1200" spc="-20" b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585858"/>
                </a:solidFill>
                <a:latin typeface="Calibri"/>
                <a:cs typeface="Calibri"/>
              </a:rPr>
              <a:t>major</a:t>
            </a:r>
            <a:r>
              <a:rPr dirty="0" sz="1200" spc="-10" b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585858"/>
                </a:solidFill>
                <a:latin typeface="Calibri"/>
                <a:cs typeface="Calibri"/>
              </a:rPr>
              <a:t>US</a:t>
            </a:r>
            <a:r>
              <a:rPr dirty="0" sz="1200" spc="-15" b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200" spc="-10" b="1">
                <a:solidFill>
                  <a:srgbClr val="585858"/>
                </a:solidFill>
                <a:latin typeface="Calibri"/>
                <a:cs typeface="Calibri"/>
              </a:rPr>
              <a:t>SVOD</a:t>
            </a:r>
            <a:r>
              <a:rPr dirty="0" sz="1200" spc="-5" b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200" spc="-10" b="1">
                <a:solidFill>
                  <a:srgbClr val="585858"/>
                </a:solidFill>
                <a:latin typeface="Calibri"/>
                <a:cs typeface="Calibri"/>
              </a:rPr>
              <a:t>platforms</a:t>
            </a:r>
            <a:r>
              <a:rPr dirty="0" sz="1200" spc="-25" b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585858"/>
                </a:solidFill>
                <a:latin typeface="Calibri"/>
                <a:cs typeface="Calibri"/>
              </a:rPr>
              <a:t>(2013-</a:t>
            </a:r>
            <a:r>
              <a:rPr dirty="0" sz="1200" spc="-25" b="1">
                <a:solidFill>
                  <a:srgbClr val="585858"/>
                </a:solidFill>
                <a:latin typeface="Calibri"/>
                <a:cs typeface="Calibri"/>
              </a:rPr>
              <a:t>19)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6" name="object 56" descr=""/>
          <p:cNvGrpSpPr/>
          <p:nvPr/>
        </p:nvGrpSpPr>
        <p:grpSpPr>
          <a:xfrm>
            <a:off x="1051560" y="1584960"/>
            <a:ext cx="2074545" cy="73660"/>
            <a:chOff x="1051560" y="1584960"/>
            <a:chExt cx="2074545" cy="73660"/>
          </a:xfrm>
        </p:grpSpPr>
        <p:sp>
          <p:nvSpPr>
            <p:cNvPr id="57" name="object 57" descr=""/>
            <p:cNvSpPr/>
            <p:nvPr/>
          </p:nvSpPr>
          <p:spPr>
            <a:xfrm>
              <a:off x="1051560" y="1584960"/>
              <a:ext cx="73660" cy="73660"/>
            </a:xfrm>
            <a:custGeom>
              <a:avLst/>
              <a:gdLst/>
              <a:ahLst/>
              <a:cxnLst/>
              <a:rect l="l" t="t" r="r" b="b"/>
              <a:pathLst>
                <a:path w="73659" h="73660">
                  <a:moveTo>
                    <a:pt x="73152" y="0"/>
                  </a:moveTo>
                  <a:lnTo>
                    <a:pt x="0" y="0"/>
                  </a:lnTo>
                  <a:lnTo>
                    <a:pt x="0" y="73151"/>
                  </a:lnTo>
                  <a:lnTo>
                    <a:pt x="73152" y="73151"/>
                  </a:lnTo>
                  <a:lnTo>
                    <a:pt x="7315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1664208" y="1584960"/>
              <a:ext cx="73660" cy="73660"/>
            </a:xfrm>
            <a:custGeom>
              <a:avLst/>
              <a:gdLst/>
              <a:ahLst/>
              <a:cxnLst/>
              <a:rect l="l" t="t" r="r" b="b"/>
              <a:pathLst>
                <a:path w="73660" h="73660">
                  <a:moveTo>
                    <a:pt x="73151" y="0"/>
                  </a:moveTo>
                  <a:lnTo>
                    <a:pt x="0" y="0"/>
                  </a:lnTo>
                  <a:lnTo>
                    <a:pt x="0" y="73151"/>
                  </a:lnTo>
                  <a:lnTo>
                    <a:pt x="73151" y="73151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3052572" y="1584960"/>
              <a:ext cx="73660" cy="73660"/>
            </a:xfrm>
            <a:custGeom>
              <a:avLst/>
              <a:gdLst/>
              <a:ahLst/>
              <a:cxnLst/>
              <a:rect l="l" t="t" r="r" b="b"/>
              <a:pathLst>
                <a:path w="73660" h="73660">
                  <a:moveTo>
                    <a:pt x="73151" y="0"/>
                  </a:moveTo>
                  <a:lnTo>
                    <a:pt x="0" y="0"/>
                  </a:lnTo>
                  <a:lnTo>
                    <a:pt x="0" y="73151"/>
                  </a:lnTo>
                  <a:lnTo>
                    <a:pt x="73151" y="73151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00C49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 descr=""/>
          <p:cNvSpPr txBox="1"/>
          <p:nvPr/>
        </p:nvSpPr>
        <p:spPr>
          <a:xfrm>
            <a:off x="1144625" y="1512570"/>
            <a:ext cx="228155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24840" algn="l"/>
                <a:tab pos="2013585" algn="l"/>
              </a:tabLst>
            </a:pPr>
            <a:r>
              <a:rPr dirty="0" sz="1050" spc="-10">
                <a:solidFill>
                  <a:srgbClr val="585858"/>
                </a:solidFill>
                <a:latin typeface="Calibri"/>
                <a:cs typeface="Calibri"/>
              </a:rPr>
              <a:t>Netflix</a:t>
            </a:r>
            <a:r>
              <a:rPr dirty="0" sz="1050">
                <a:solidFill>
                  <a:srgbClr val="585858"/>
                </a:solidFill>
                <a:latin typeface="Calibri"/>
                <a:cs typeface="Calibri"/>
              </a:rPr>
              <a:t>	Amazon</a:t>
            </a:r>
            <a:r>
              <a:rPr dirty="0" sz="1050" spc="-1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585858"/>
                </a:solidFill>
                <a:latin typeface="Calibri"/>
                <a:cs typeface="Calibri"/>
              </a:rPr>
              <a:t>Prime</a:t>
            </a:r>
            <a:r>
              <a:rPr dirty="0" sz="1050" spc="-1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585858"/>
                </a:solidFill>
                <a:latin typeface="Calibri"/>
                <a:cs typeface="Calibri"/>
              </a:rPr>
              <a:t>Video</a:t>
            </a:r>
            <a:r>
              <a:rPr dirty="0" sz="105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dirty="0" sz="1050" spc="-20">
                <a:solidFill>
                  <a:srgbClr val="585858"/>
                </a:solidFill>
                <a:latin typeface="Calibri"/>
                <a:cs typeface="Calibri"/>
              </a:rPr>
              <a:t>Hulu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61" name="object 61" descr=""/>
          <p:cNvGrpSpPr/>
          <p:nvPr/>
        </p:nvGrpSpPr>
        <p:grpSpPr>
          <a:xfrm>
            <a:off x="6400800" y="3127248"/>
            <a:ext cx="5221605" cy="654050"/>
            <a:chOff x="6400800" y="3127248"/>
            <a:chExt cx="5221605" cy="654050"/>
          </a:xfrm>
        </p:grpSpPr>
        <p:sp>
          <p:nvSpPr>
            <p:cNvPr id="62" name="object 62" descr=""/>
            <p:cNvSpPr/>
            <p:nvPr/>
          </p:nvSpPr>
          <p:spPr>
            <a:xfrm>
              <a:off x="8802624" y="3127247"/>
              <a:ext cx="1461770" cy="649605"/>
            </a:xfrm>
            <a:custGeom>
              <a:avLst/>
              <a:gdLst/>
              <a:ahLst/>
              <a:cxnLst/>
              <a:rect l="l" t="t" r="r" b="b"/>
              <a:pathLst>
                <a:path w="1461770" h="649604">
                  <a:moveTo>
                    <a:pt x="417576" y="0"/>
                  </a:moveTo>
                  <a:lnTo>
                    <a:pt x="0" y="0"/>
                  </a:lnTo>
                  <a:lnTo>
                    <a:pt x="0" y="649224"/>
                  </a:lnTo>
                  <a:lnTo>
                    <a:pt x="417576" y="649224"/>
                  </a:lnTo>
                  <a:lnTo>
                    <a:pt x="417576" y="0"/>
                  </a:lnTo>
                  <a:close/>
                </a:path>
                <a:path w="1461770" h="649604">
                  <a:moveTo>
                    <a:pt x="1461516" y="0"/>
                  </a:moveTo>
                  <a:lnTo>
                    <a:pt x="1043940" y="0"/>
                  </a:lnTo>
                  <a:lnTo>
                    <a:pt x="1043940" y="649224"/>
                  </a:lnTo>
                  <a:lnTo>
                    <a:pt x="1461516" y="649224"/>
                  </a:lnTo>
                  <a:lnTo>
                    <a:pt x="146151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6400800" y="3776472"/>
              <a:ext cx="5221605" cy="0"/>
            </a:xfrm>
            <a:custGeom>
              <a:avLst/>
              <a:gdLst/>
              <a:ahLst/>
              <a:cxnLst/>
              <a:rect l="l" t="t" r="r" b="b"/>
              <a:pathLst>
                <a:path w="5221605" h="0">
                  <a:moveTo>
                    <a:pt x="0" y="0"/>
                  </a:moveTo>
                  <a:lnTo>
                    <a:pt x="5221224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 descr=""/>
          <p:cNvSpPr txBox="1"/>
          <p:nvPr/>
        </p:nvSpPr>
        <p:spPr>
          <a:xfrm>
            <a:off x="6713219" y="3451859"/>
            <a:ext cx="417830" cy="325120"/>
          </a:xfrm>
          <a:prstGeom prst="rect">
            <a:avLst/>
          </a:prstGeom>
          <a:solidFill>
            <a:srgbClr val="4471C4"/>
          </a:solidFill>
        </p:spPr>
        <p:txBody>
          <a:bodyPr wrap="square" lIns="0" tIns="6223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490"/>
              </a:spcBef>
            </a:pPr>
            <a:r>
              <a:rPr dirty="0" sz="1200" spc="-5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7758683" y="3313176"/>
            <a:ext cx="417830" cy="463550"/>
          </a:xfrm>
          <a:prstGeom prst="rect">
            <a:avLst/>
          </a:prstGeom>
          <a:solidFill>
            <a:srgbClr val="4471C4"/>
          </a:solidFill>
        </p:spPr>
        <p:txBody>
          <a:bodyPr wrap="square" lIns="0" tIns="131445" rIns="0" bIns="0" rtlCol="0" vert="horz">
            <a:spAutoFit/>
          </a:bodyPr>
          <a:lstStyle/>
          <a:p>
            <a:pPr marL="131445">
              <a:lnSpc>
                <a:spcPct val="100000"/>
              </a:lnSpc>
              <a:spcBef>
                <a:spcPts val="1035"/>
              </a:spcBef>
            </a:pPr>
            <a:r>
              <a:rPr dirty="0" sz="1200" spc="-25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8935211" y="3339210"/>
            <a:ext cx="1682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Calibri"/>
                <a:cs typeface="Calibri"/>
              </a:rPr>
              <a:t>14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9979786" y="3339210"/>
            <a:ext cx="1682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Calibri"/>
                <a:cs typeface="Calibri"/>
              </a:rPr>
              <a:t>14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10892028" y="2292095"/>
            <a:ext cx="417830" cy="1484630"/>
          </a:xfrm>
          <a:prstGeom prst="rect">
            <a:avLst/>
          </a:prstGeom>
          <a:solidFill>
            <a:srgbClr val="4471C4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15"/>
              </a:spcBef>
            </a:pPr>
            <a:endParaRPr sz="1200">
              <a:latin typeface="Times New Roman"/>
              <a:cs typeface="Times New Roman"/>
            </a:endParaRPr>
          </a:p>
          <a:p>
            <a:pPr marL="132080">
              <a:lnSpc>
                <a:spcPct val="100000"/>
              </a:lnSpc>
            </a:pPr>
            <a:r>
              <a:rPr dirty="0" sz="1200" spc="-25">
                <a:solidFill>
                  <a:srgbClr val="FFFFFF"/>
                </a:solidFill>
                <a:latin typeface="Calibri"/>
                <a:cs typeface="Calibri"/>
              </a:rPr>
              <a:t>32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6713219" y="3220211"/>
            <a:ext cx="417830" cy="231775"/>
          </a:xfrm>
          <a:prstGeom prst="rect">
            <a:avLst/>
          </a:prstGeom>
          <a:solidFill>
            <a:srgbClr val="EC7C30"/>
          </a:solidFill>
        </p:spPr>
        <p:txBody>
          <a:bodyPr wrap="square" lIns="0" tIns="31750" rIns="0" bIns="0" rtlCol="0" vert="horz">
            <a:spAutoFit/>
          </a:bodyPr>
          <a:lstStyle/>
          <a:p>
            <a:pPr algn="ctr" marL="3810">
              <a:lnSpc>
                <a:spcPct val="100000"/>
              </a:lnSpc>
              <a:spcBef>
                <a:spcPts val="250"/>
              </a:spcBef>
            </a:pPr>
            <a:r>
              <a:rPr dirty="0" sz="1000" spc="-50">
                <a:solidFill>
                  <a:srgbClr val="404040"/>
                </a:solidFill>
                <a:latin typeface="Calibri"/>
                <a:cs typeface="Calibri"/>
              </a:rPr>
              <a:t>5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7758683" y="3034283"/>
            <a:ext cx="417830" cy="279400"/>
          </a:xfrm>
          <a:prstGeom prst="rect">
            <a:avLst/>
          </a:prstGeom>
          <a:solidFill>
            <a:srgbClr val="EC7C30"/>
          </a:solidFill>
        </p:spPr>
        <p:txBody>
          <a:bodyPr wrap="square" lIns="0" tIns="55244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434"/>
              </a:spcBef>
            </a:pPr>
            <a:r>
              <a:rPr dirty="0" sz="1000" spc="-50">
                <a:solidFill>
                  <a:srgbClr val="404040"/>
                </a:solidFill>
                <a:latin typeface="Calibri"/>
                <a:cs typeface="Calibri"/>
              </a:rPr>
              <a:t>6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8802623" y="3034283"/>
            <a:ext cx="417830" cy="93345"/>
          </a:xfrm>
          <a:prstGeom prst="rect">
            <a:avLst/>
          </a:prstGeom>
          <a:solidFill>
            <a:srgbClr val="EC7C30"/>
          </a:solidFill>
        </p:spPr>
        <p:txBody>
          <a:bodyPr wrap="square" lIns="0" tIns="0" rIns="0" bIns="0" rtlCol="0" vert="horz">
            <a:spAutoFit/>
          </a:bodyPr>
          <a:lstStyle/>
          <a:p>
            <a:pPr algn="ctr" marL="2540">
              <a:lnSpc>
                <a:spcPts val="730"/>
              </a:lnSpc>
            </a:pPr>
            <a:r>
              <a:rPr dirty="0" sz="1000" spc="-50">
                <a:solidFill>
                  <a:srgbClr val="404040"/>
                </a:solidFill>
                <a:latin typeface="Calibri"/>
                <a:cs typeface="Calibri"/>
              </a:rPr>
              <a:t>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9846564" y="2755392"/>
            <a:ext cx="417830" cy="372110"/>
          </a:xfrm>
          <a:prstGeom prst="rect">
            <a:avLst/>
          </a:prstGeom>
          <a:solidFill>
            <a:srgbClr val="EC7C30"/>
          </a:solidFill>
        </p:spPr>
        <p:txBody>
          <a:bodyPr wrap="square" lIns="0" tIns="102235" rIns="0" bIns="0" rtlCol="0" vert="horz">
            <a:spAutoFit/>
          </a:bodyPr>
          <a:lstStyle/>
          <a:p>
            <a:pPr algn="ctr" marL="3810">
              <a:lnSpc>
                <a:spcPct val="100000"/>
              </a:lnSpc>
              <a:spcBef>
                <a:spcPts val="805"/>
              </a:spcBef>
            </a:pPr>
            <a:r>
              <a:rPr dirty="0" sz="1000" spc="-50">
                <a:solidFill>
                  <a:srgbClr val="404040"/>
                </a:solidFill>
                <a:latin typeface="Calibri"/>
                <a:cs typeface="Calibri"/>
              </a:rPr>
              <a:t>8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10892028" y="1595627"/>
            <a:ext cx="417830" cy="696595"/>
          </a:xfrm>
          <a:prstGeom prst="rect">
            <a:avLst/>
          </a:prstGeom>
          <a:solidFill>
            <a:srgbClr val="EC7C30"/>
          </a:solidFill>
        </p:spPr>
        <p:txBody>
          <a:bodyPr wrap="square" lIns="0" tIns="1174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25"/>
              </a:spcBef>
            </a:pPr>
            <a:endParaRPr sz="1000">
              <a:latin typeface="Times New Roman"/>
              <a:cs typeface="Times New Roman"/>
            </a:endParaRPr>
          </a:p>
          <a:p>
            <a:pPr algn="ctr" marL="1905">
              <a:lnSpc>
                <a:spcPct val="100000"/>
              </a:lnSpc>
              <a:spcBef>
                <a:spcPts val="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15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6224396" y="3682745"/>
            <a:ext cx="83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6224396" y="3450158"/>
            <a:ext cx="8382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585858"/>
                </a:solidFill>
                <a:latin typeface="Calibri"/>
                <a:cs typeface="Calibri"/>
              </a:rPr>
              <a:t>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6166484" y="3218434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10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6166484" y="2985973"/>
            <a:ext cx="14160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15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6166484" y="2754248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20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6166484" y="2521661"/>
            <a:ext cx="14160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25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6166484" y="2290064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30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6166484" y="2057476"/>
            <a:ext cx="14160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35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6166484" y="1825878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40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6166484" y="1593291"/>
            <a:ext cx="14160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45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6166484" y="1361694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50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6795007" y="3831463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2015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6" name="object 86" descr=""/>
          <p:cNvSpPr txBox="1"/>
          <p:nvPr/>
        </p:nvSpPr>
        <p:spPr>
          <a:xfrm>
            <a:off x="7839582" y="3831463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2016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7" name="object 87" descr=""/>
          <p:cNvSpPr txBox="1"/>
          <p:nvPr/>
        </p:nvSpPr>
        <p:spPr>
          <a:xfrm>
            <a:off x="8884157" y="3831463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2017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8" name="object 88" descr=""/>
          <p:cNvSpPr txBox="1"/>
          <p:nvPr/>
        </p:nvSpPr>
        <p:spPr>
          <a:xfrm>
            <a:off x="7681086" y="1058367"/>
            <a:ext cx="249745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Prime</a:t>
            </a:r>
            <a:r>
              <a:rPr dirty="0" sz="1400" spc="-6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Video's</a:t>
            </a:r>
            <a:r>
              <a:rPr dirty="0" sz="1400" spc="-5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Emmy</a:t>
            </a:r>
            <a:r>
              <a:rPr dirty="0" sz="1400" spc="-6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Awards'</a:t>
            </a:r>
            <a:r>
              <a:rPr dirty="0" sz="1400" spc="-6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585858"/>
                </a:solidFill>
                <a:latin typeface="Calibri"/>
                <a:cs typeface="Calibri"/>
              </a:rPr>
              <a:t>Data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9" name="object 89" descr=""/>
          <p:cNvSpPr/>
          <p:nvPr/>
        </p:nvSpPr>
        <p:spPr>
          <a:xfrm>
            <a:off x="6487667" y="1421891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59">
                <a:moveTo>
                  <a:pt x="73152" y="0"/>
                </a:moveTo>
                <a:lnTo>
                  <a:pt x="0" y="0"/>
                </a:lnTo>
                <a:lnTo>
                  <a:pt x="0" y="73151"/>
                </a:lnTo>
                <a:lnTo>
                  <a:pt x="73152" y="73151"/>
                </a:lnTo>
                <a:lnTo>
                  <a:pt x="73152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 descr=""/>
          <p:cNvSpPr/>
          <p:nvPr/>
        </p:nvSpPr>
        <p:spPr>
          <a:xfrm>
            <a:off x="7623047" y="1421891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59">
                <a:moveTo>
                  <a:pt x="73151" y="0"/>
                </a:moveTo>
                <a:lnTo>
                  <a:pt x="0" y="0"/>
                </a:lnTo>
                <a:lnTo>
                  <a:pt x="0" y="73151"/>
                </a:lnTo>
                <a:lnTo>
                  <a:pt x="73151" y="73151"/>
                </a:lnTo>
                <a:lnTo>
                  <a:pt x="73151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1" name="object 91" descr=""/>
          <p:cNvGrpSpPr/>
          <p:nvPr/>
        </p:nvGrpSpPr>
        <p:grpSpPr>
          <a:xfrm>
            <a:off x="6938644" y="2476373"/>
            <a:ext cx="1006475" cy="478155"/>
            <a:chOff x="6938644" y="2476373"/>
            <a:chExt cx="1006475" cy="478155"/>
          </a:xfrm>
        </p:grpSpPr>
        <p:sp>
          <p:nvSpPr>
            <p:cNvPr id="92" name="object 92" descr=""/>
            <p:cNvSpPr/>
            <p:nvPr/>
          </p:nvSpPr>
          <p:spPr>
            <a:xfrm>
              <a:off x="6941819" y="2651760"/>
              <a:ext cx="963930" cy="302895"/>
            </a:xfrm>
            <a:custGeom>
              <a:avLst/>
              <a:gdLst/>
              <a:ahLst/>
              <a:cxnLst/>
              <a:rect l="l" t="t" r="r" b="b"/>
              <a:pathLst>
                <a:path w="963929" h="302894">
                  <a:moveTo>
                    <a:pt x="0" y="302513"/>
                  </a:moveTo>
                  <a:lnTo>
                    <a:pt x="0" y="0"/>
                  </a:lnTo>
                </a:path>
                <a:path w="963929" h="302894">
                  <a:moveTo>
                    <a:pt x="0" y="0"/>
                  </a:moveTo>
                  <a:lnTo>
                    <a:pt x="963929" y="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3" name="object 9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68411" y="2651760"/>
              <a:ext cx="76200" cy="217677"/>
            </a:xfrm>
            <a:prstGeom prst="rect">
              <a:avLst/>
            </a:prstGeom>
          </p:spPr>
        </p:pic>
        <p:sp>
          <p:nvSpPr>
            <p:cNvPr id="94" name="object 94" descr=""/>
            <p:cNvSpPr/>
            <p:nvPr/>
          </p:nvSpPr>
          <p:spPr>
            <a:xfrm>
              <a:off x="7298435" y="2479548"/>
              <a:ext cx="287020" cy="242570"/>
            </a:xfrm>
            <a:custGeom>
              <a:avLst/>
              <a:gdLst/>
              <a:ahLst/>
              <a:cxnLst/>
              <a:rect l="l" t="t" r="r" b="b"/>
              <a:pathLst>
                <a:path w="287020" h="242569">
                  <a:moveTo>
                    <a:pt x="143256" y="0"/>
                  </a:moveTo>
                  <a:lnTo>
                    <a:pt x="97974" y="6175"/>
                  </a:lnTo>
                  <a:lnTo>
                    <a:pt x="58649" y="23372"/>
                  </a:lnTo>
                  <a:lnTo>
                    <a:pt x="27639" y="49597"/>
                  </a:lnTo>
                  <a:lnTo>
                    <a:pt x="7303" y="82856"/>
                  </a:lnTo>
                  <a:lnTo>
                    <a:pt x="0" y="121157"/>
                  </a:lnTo>
                  <a:lnTo>
                    <a:pt x="7303" y="159459"/>
                  </a:lnTo>
                  <a:lnTo>
                    <a:pt x="27639" y="192718"/>
                  </a:lnTo>
                  <a:lnTo>
                    <a:pt x="58649" y="218943"/>
                  </a:lnTo>
                  <a:lnTo>
                    <a:pt x="97974" y="236140"/>
                  </a:lnTo>
                  <a:lnTo>
                    <a:pt x="143256" y="242315"/>
                  </a:lnTo>
                  <a:lnTo>
                    <a:pt x="188537" y="236140"/>
                  </a:lnTo>
                  <a:lnTo>
                    <a:pt x="227862" y="218943"/>
                  </a:lnTo>
                  <a:lnTo>
                    <a:pt x="258872" y="192718"/>
                  </a:lnTo>
                  <a:lnTo>
                    <a:pt x="279208" y="159459"/>
                  </a:lnTo>
                  <a:lnTo>
                    <a:pt x="286512" y="121157"/>
                  </a:lnTo>
                  <a:lnTo>
                    <a:pt x="279208" y="82856"/>
                  </a:lnTo>
                  <a:lnTo>
                    <a:pt x="258872" y="49597"/>
                  </a:lnTo>
                  <a:lnTo>
                    <a:pt x="227862" y="23372"/>
                  </a:lnTo>
                  <a:lnTo>
                    <a:pt x="188537" y="6175"/>
                  </a:lnTo>
                  <a:lnTo>
                    <a:pt x="1432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7298435" y="2479548"/>
              <a:ext cx="287020" cy="242570"/>
            </a:xfrm>
            <a:custGeom>
              <a:avLst/>
              <a:gdLst/>
              <a:ahLst/>
              <a:cxnLst/>
              <a:rect l="l" t="t" r="r" b="b"/>
              <a:pathLst>
                <a:path w="287020" h="242569">
                  <a:moveTo>
                    <a:pt x="0" y="121157"/>
                  </a:moveTo>
                  <a:lnTo>
                    <a:pt x="7303" y="82856"/>
                  </a:lnTo>
                  <a:lnTo>
                    <a:pt x="27639" y="49597"/>
                  </a:lnTo>
                  <a:lnTo>
                    <a:pt x="58649" y="23372"/>
                  </a:lnTo>
                  <a:lnTo>
                    <a:pt x="97974" y="6175"/>
                  </a:lnTo>
                  <a:lnTo>
                    <a:pt x="143256" y="0"/>
                  </a:lnTo>
                  <a:lnTo>
                    <a:pt x="188537" y="6175"/>
                  </a:lnTo>
                  <a:lnTo>
                    <a:pt x="227862" y="23372"/>
                  </a:lnTo>
                  <a:lnTo>
                    <a:pt x="258872" y="49597"/>
                  </a:lnTo>
                  <a:lnTo>
                    <a:pt x="279208" y="82856"/>
                  </a:lnTo>
                  <a:lnTo>
                    <a:pt x="286512" y="121157"/>
                  </a:lnTo>
                  <a:lnTo>
                    <a:pt x="279208" y="159459"/>
                  </a:lnTo>
                  <a:lnTo>
                    <a:pt x="258872" y="192718"/>
                  </a:lnTo>
                  <a:lnTo>
                    <a:pt x="227862" y="218943"/>
                  </a:lnTo>
                  <a:lnTo>
                    <a:pt x="188537" y="236140"/>
                  </a:lnTo>
                  <a:lnTo>
                    <a:pt x="143256" y="242315"/>
                  </a:lnTo>
                  <a:lnTo>
                    <a:pt x="97974" y="236140"/>
                  </a:lnTo>
                  <a:lnTo>
                    <a:pt x="58649" y="218943"/>
                  </a:lnTo>
                  <a:lnTo>
                    <a:pt x="27639" y="192718"/>
                  </a:lnTo>
                  <a:lnTo>
                    <a:pt x="7303" y="159459"/>
                  </a:lnTo>
                  <a:lnTo>
                    <a:pt x="0" y="121157"/>
                  </a:lnTo>
                  <a:close/>
                </a:path>
              </a:pathLst>
            </a:custGeom>
            <a:ln w="635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6" name="object 96" descr=""/>
          <p:cNvSpPr txBox="1"/>
          <p:nvPr/>
        </p:nvSpPr>
        <p:spPr>
          <a:xfrm>
            <a:off x="7354569" y="2513457"/>
            <a:ext cx="2247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01F5F"/>
                </a:solidFill>
                <a:latin typeface="Calibri"/>
                <a:cs typeface="Calibri"/>
              </a:rPr>
              <a:t>33%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7" name="object 97" descr=""/>
          <p:cNvSpPr txBox="1"/>
          <p:nvPr/>
        </p:nvSpPr>
        <p:spPr>
          <a:xfrm>
            <a:off x="6855079" y="3008198"/>
            <a:ext cx="14160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FF0000"/>
                </a:solidFill>
                <a:latin typeface="Calibri"/>
                <a:cs typeface="Calibri"/>
              </a:rPr>
              <a:t>12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8" name="object 98" descr=""/>
          <p:cNvSpPr txBox="1"/>
          <p:nvPr/>
        </p:nvSpPr>
        <p:spPr>
          <a:xfrm>
            <a:off x="7909686" y="2824734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FF0000"/>
                </a:solidFill>
                <a:latin typeface="Calibri"/>
                <a:cs typeface="Calibri"/>
              </a:rPr>
              <a:t>16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9" name="object 99" descr=""/>
          <p:cNvSpPr txBox="1"/>
          <p:nvPr/>
        </p:nvSpPr>
        <p:spPr>
          <a:xfrm>
            <a:off x="8952356" y="2824734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FF0000"/>
                </a:solidFill>
                <a:latin typeface="Calibri"/>
                <a:cs typeface="Calibri"/>
              </a:rPr>
              <a:t>16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0" name="object 100" descr=""/>
          <p:cNvSpPr txBox="1"/>
          <p:nvPr/>
        </p:nvSpPr>
        <p:spPr>
          <a:xfrm>
            <a:off x="10000233" y="2542794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FF0000"/>
                </a:solidFill>
                <a:latin typeface="Calibri"/>
                <a:cs typeface="Calibri"/>
              </a:rPr>
              <a:t>22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1" name="object 101" descr=""/>
          <p:cNvSpPr txBox="1"/>
          <p:nvPr/>
        </p:nvSpPr>
        <p:spPr>
          <a:xfrm>
            <a:off x="11038458" y="1412240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FF0000"/>
                </a:solidFill>
                <a:latin typeface="Calibri"/>
                <a:cs typeface="Calibri"/>
              </a:rPr>
              <a:t>47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02" name="object 102" descr=""/>
          <p:cNvGrpSpPr/>
          <p:nvPr/>
        </p:nvGrpSpPr>
        <p:grpSpPr>
          <a:xfrm>
            <a:off x="8000872" y="2506852"/>
            <a:ext cx="1004569" cy="342900"/>
            <a:chOff x="8000872" y="2506852"/>
            <a:chExt cx="1004569" cy="342900"/>
          </a:xfrm>
        </p:grpSpPr>
        <p:sp>
          <p:nvSpPr>
            <p:cNvPr id="103" name="object 103" descr=""/>
            <p:cNvSpPr/>
            <p:nvPr/>
          </p:nvSpPr>
          <p:spPr>
            <a:xfrm>
              <a:off x="8004047" y="2631947"/>
              <a:ext cx="963930" cy="188595"/>
            </a:xfrm>
            <a:custGeom>
              <a:avLst/>
              <a:gdLst/>
              <a:ahLst/>
              <a:cxnLst/>
              <a:rect l="l" t="t" r="r" b="b"/>
              <a:pathLst>
                <a:path w="963929" h="188594">
                  <a:moveTo>
                    <a:pt x="0" y="188213"/>
                  </a:moveTo>
                  <a:lnTo>
                    <a:pt x="0" y="0"/>
                  </a:lnTo>
                </a:path>
                <a:path w="963929" h="188594">
                  <a:moveTo>
                    <a:pt x="0" y="0"/>
                  </a:moveTo>
                  <a:lnTo>
                    <a:pt x="963929" y="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4" name="object 10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29115" y="2631947"/>
              <a:ext cx="76200" cy="217677"/>
            </a:xfrm>
            <a:prstGeom prst="rect">
              <a:avLst/>
            </a:prstGeom>
          </p:spPr>
        </p:pic>
        <p:sp>
          <p:nvSpPr>
            <p:cNvPr id="105" name="object 105" descr=""/>
            <p:cNvSpPr/>
            <p:nvPr/>
          </p:nvSpPr>
          <p:spPr>
            <a:xfrm>
              <a:off x="8385047" y="2510027"/>
              <a:ext cx="287020" cy="243840"/>
            </a:xfrm>
            <a:custGeom>
              <a:avLst/>
              <a:gdLst/>
              <a:ahLst/>
              <a:cxnLst/>
              <a:rect l="l" t="t" r="r" b="b"/>
              <a:pathLst>
                <a:path w="287020" h="243839">
                  <a:moveTo>
                    <a:pt x="143255" y="0"/>
                  </a:moveTo>
                  <a:lnTo>
                    <a:pt x="97974" y="6217"/>
                  </a:lnTo>
                  <a:lnTo>
                    <a:pt x="58649" y="23530"/>
                  </a:lnTo>
                  <a:lnTo>
                    <a:pt x="27639" y="49926"/>
                  </a:lnTo>
                  <a:lnTo>
                    <a:pt x="7303" y="83393"/>
                  </a:lnTo>
                  <a:lnTo>
                    <a:pt x="0" y="121920"/>
                  </a:lnTo>
                  <a:lnTo>
                    <a:pt x="7303" y="160446"/>
                  </a:lnTo>
                  <a:lnTo>
                    <a:pt x="27639" y="193913"/>
                  </a:lnTo>
                  <a:lnTo>
                    <a:pt x="58649" y="220309"/>
                  </a:lnTo>
                  <a:lnTo>
                    <a:pt x="97974" y="237622"/>
                  </a:lnTo>
                  <a:lnTo>
                    <a:pt x="143255" y="243839"/>
                  </a:lnTo>
                  <a:lnTo>
                    <a:pt x="188537" y="237622"/>
                  </a:lnTo>
                  <a:lnTo>
                    <a:pt x="227862" y="220309"/>
                  </a:lnTo>
                  <a:lnTo>
                    <a:pt x="258872" y="193913"/>
                  </a:lnTo>
                  <a:lnTo>
                    <a:pt x="279208" y="160446"/>
                  </a:lnTo>
                  <a:lnTo>
                    <a:pt x="286511" y="121920"/>
                  </a:lnTo>
                  <a:lnTo>
                    <a:pt x="279208" y="83393"/>
                  </a:lnTo>
                  <a:lnTo>
                    <a:pt x="258872" y="49926"/>
                  </a:lnTo>
                  <a:lnTo>
                    <a:pt x="227862" y="23530"/>
                  </a:lnTo>
                  <a:lnTo>
                    <a:pt x="188537" y="6217"/>
                  </a:lnTo>
                  <a:lnTo>
                    <a:pt x="1432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 descr=""/>
            <p:cNvSpPr/>
            <p:nvPr/>
          </p:nvSpPr>
          <p:spPr>
            <a:xfrm>
              <a:off x="8385047" y="2510027"/>
              <a:ext cx="287020" cy="243840"/>
            </a:xfrm>
            <a:custGeom>
              <a:avLst/>
              <a:gdLst/>
              <a:ahLst/>
              <a:cxnLst/>
              <a:rect l="l" t="t" r="r" b="b"/>
              <a:pathLst>
                <a:path w="287020" h="243839">
                  <a:moveTo>
                    <a:pt x="0" y="121920"/>
                  </a:moveTo>
                  <a:lnTo>
                    <a:pt x="7303" y="83393"/>
                  </a:lnTo>
                  <a:lnTo>
                    <a:pt x="27639" y="49926"/>
                  </a:lnTo>
                  <a:lnTo>
                    <a:pt x="58649" y="23530"/>
                  </a:lnTo>
                  <a:lnTo>
                    <a:pt x="97974" y="6217"/>
                  </a:lnTo>
                  <a:lnTo>
                    <a:pt x="143255" y="0"/>
                  </a:lnTo>
                  <a:lnTo>
                    <a:pt x="188537" y="6217"/>
                  </a:lnTo>
                  <a:lnTo>
                    <a:pt x="227862" y="23530"/>
                  </a:lnTo>
                  <a:lnTo>
                    <a:pt x="258872" y="49926"/>
                  </a:lnTo>
                  <a:lnTo>
                    <a:pt x="279208" y="83393"/>
                  </a:lnTo>
                  <a:lnTo>
                    <a:pt x="286511" y="121920"/>
                  </a:lnTo>
                  <a:lnTo>
                    <a:pt x="279208" y="160446"/>
                  </a:lnTo>
                  <a:lnTo>
                    <a:pt x="258872" y="193913"/>
                  </a:lnTo>
                  <a:lnTo>
                    <a:pt x="227862" y="220309"/>
                  </a:lnTo>
                  <a:lnTo>
                    <a:pt x="188537" y="237622"/>
                  </a:lnTo>
                  <a:lnTo>
                    <a:pt x="143255" y="243839"/>
                  </a:lnTo>
                  <a:lnTo>
                    <a:pt x="97974" y="237622"/>
                  </a:lnTo>
                  <a:lnTo>
                    <a:pt x="58649" y="220309"/>
                  </a:lnTo>
                  <a:lnTo>
                    <a:pt x="27639" y="193913"/>
                  </a:lnTo>
                  <a:lnTo>
                    <a:pt x="7303" y="160446"/>
                  </a:lnTo>
                  <a:lnTo>
                    <a:pt x="0" y="121920"/>
                  </a:lnTo>
                  <a:close/>
                </a:path>
              </a:pathLst>
            </a:custGeom>
            <a:ln w="634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7" name="object 107" descr=""/>
          <p:cNvSpPr txBox="1"/>
          <p:nvPr/>
        </p:nvSpPr>
        <p:spPr>
          <a:xfrm>
            <a:off x="8466581" y="2544317"/>
            <a:ext cx="1670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01F5F"/>
                </a:solidFill>
                <a:latin typeface="Calibri"/>
                <a:cs typeface="Calibri"/>
              </a:rPr>
              <a:t>0%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08" name="object 108" descr=""/>
          <p:cNvGrpSpPr/>
          <p:nvPr/>
        </p:nvGrpSpPr>
        <p:grpSpPr>
          <a:xfrm>
            <a:off x="9060053" y="2221864"/>
            <a:ext cx="977265" cy="602615"/>
            <a:chOff x="9060053" y="2221864"/>
            <a:chExt cx="977265" cy="602615"/>
          </a:xfrm>
        </p:grpSpPr>
        <p:sp>
          <p:nvSpPr>
            <p:cNvPr id="109" name="object 109" descr=""/>
            <p:cNvSpPr/>
            <p:nvPr/>
          </p:nvSpPr>
          <p:spPr>
            <a:xfrm>
              <a:off x="9063228" y="2346959"/>
              <a:ext cx="935355" cy="474345"/>
            </a:xfrm>
            <a:custGeom>
              <a:avLst/>
              <a:gdLst/>
              <a:ahLst/>
              <a:cxnLst/>
              <a:rect l="l" t="t" r="r" b="b"/>
              <a:pathLst>
                <a:path w="935354" h="474344">
                  <a:moveTo>
                    <a:pt x="0" y="473963"/>
                  </a:moveTo>
                  <a:lnTo>
                    <a:pt x="0" y="0"/>
                  </a:lnTo>
                </a:path>
                <a:path w="935354" h="474344">
                  <a:moveTo>
                    <a:pt x="0" y="0"/>
                  </a:moveTo>
                  <a:lnTo>
                    <a:pt x="935354" y="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0" name="object 1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60864" y="2346959"/>
              <a:ext cx="76200" cy="217677"/>
            </a:xfrm>
            <a:prstGeom prst="rect">
              <a:avLst/>
            </a:prstGeom>
          </p:spPr>
        </p:pic>
        <p:sp>
          <p:nvSpPr>
            <p:cNvPr id="111" name="object 111" descr=""/>
            <p:cNvSpPr/>
            <p:nvPr/>
          </p:nvSpPr>
          <p:spPr>
            <a:xfrm>
              <a:off x="9386316" y="2225039"/>
              <a:ext cx="287020" cy="242570"/>
            </a:xfrm>
            <a:custGeom>
              <a:avLst/>
              <a:gdLst/>
              <a:ahLst/>
              <a:cxnLst/>
              <a:rect l="l" t="t" r="r" b="b"/>
              <a:pathLst>
                <a:path w="287020" h="242569">
                  <a:moveTo>
                    <a:pt x="143255" y="0"/>
                  </a:moveTo>
                  <a:lnTo>
                    <a:pt x="97974" y="6175"/>
                  </a:lnTo>
                  <a:lnTo>
                    <a:pt x="58649" y="23372"/>
                  </a:lnTo>
                  <a:lnTo>
                    <a:pt x="27639" y="49597"/>
                  </a:lnTo>
                  <a:lnTo>
                    <a:pt x="7303" y="82856"/>
                  </a:lnTo>
                  <a:lnTo>
                    <a:pt x="0" y="121158"/>
                  </a:lnTo>
                  <a:lnTo>
                    <a:pt x="7303" y="159459"/>
                  </a:lnTo>
                  <a:lnTo>
                    <a:pt x="27639" y="192718"/>
                  </a:lnTo>
                  <a:lnTo>
                    <a:pt x="58649" y="218943"/>
                  </a:lnTo>
                  <a:lnTo>
                    <a:pt x="97974" y="236140"/>
                  </a:lnTo>
                  <a:lnTo>
                    <a:pt x="143255" y="242315"/>
                  </a:lnTo>
                  <a:lnTo>
                    <a:pt x="188537" y="236140"/>
                  </a:lnTo>
                  <a:lnTo>
                    <a:pt x="227862" y="218943"/>
                  </a:lnTo>
                  <a:lnTo>
                    <a:pt x="258872" y="192718"/>
                  </a:lnTo>
                  <a:lnTo>
                    <a:pt x="279208" y="159459"/>
                  </a:lnTo>
                  <a:lnTo>
                    <a:pt x="286511" y="121158"/>
                  </a:lnTo>
                  <a:lnTo>
                    <a:pt x="279208" y="82856"/>
                  </a:lnTo>
                  <a:lnTo>
                    <a:pt x="258872" y="49597"/>
                  </a:lnTo>
                  <a:lnTo>
                    <a:pt x="227862" y="23372"/>
                  </a:lnTo>
                  <a:lnTo>
                    <a:pt x="188537" y="6175"/>
                  </a:lnTo>
                  <a:lnTo>
                    <a:pt x="1432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 descr=""/>
            <p:cNvSpPr/>
            <p:nvPr/>
          </p:nvSpPr>
          <p:spPr>
            <a:xfrm>
              <a:off x="9386316" y="2225039"/>
              <a:ext cx="287020" cy="242570"/>
            </a:xfrm>
            <a:custGeom>
              <a:avLst/>
              <a:gdLst/>
              <a:ahLst/>
              <a:cxnLst/>
              <a:rect l="l" t="t" r="r" b="b"/>
              <a:pathLst>
                <a:path w="287020" h="242569">
                  <a:moveTo>
                    <a:pt x="0" y="121158"/>
                  </a:moveTo>
                  <a:lnTo>
                    <a:pt x="7303" y="82856"/>
                  </a:lnTo>
                  <a:lnTo>
                    <a:pt x="27639" y="49597"/>
                  </a:lnTo>
                  <a:lnTo>
                    <a:pt x="58649" y="23372"/>
                  </a:lnTo>
                  <a:lnTo>
                    <a:pt x="97974" y="6175"/>
                  </a:lnTo>
                  <a:lnTo>
                    <a:pt x="143255" y="0"/>
                  </a:lnTo>
                  <a:lnTo>
                    <a:pt x="188537" y="6175"/>
                  </a:lnTo>
                  <a:lnTo>
                    <a:pt x="227862" y="23372"/>
                  </a:lnTo>
                  <a:lnTo>
                    <a:pt x="258872" y="49597"/>
                  </a:lnTo>
                  <a:lnTo>
                    <a:pt x="279208" y="82856"/>
                  </a:lnTo>
                  <a:lnTo>
                    <a:pt x="286511" y="121158"/>
                  </a:lnTo>
                  <a:lnTo>
                    <a:pt x="279208" y="159459"/>
                  </a:lnTo>
                  <a:lnTo>
                    <a:pt x="258872" y="192718"/>
                  </a:lnTo>
                  <a:lnTo>
                    <a:pt x="227862" y="218943"/>
                  </a:lnTo>
                  <a:lnTo>
                    <a:pt x="188537" y="236140"/>
                  </a:lnTo>
                  <a:lnTo>
                    <a:pt x="143255" y="242315"/>
                  </a:lnTo>
                  <a:lnTo>
                    <a:pt x="97974" y="236140"/>
                  </a:lnTo>
                  <a:lnTo>
                    <a:pt x="58649" y="218943"/>
                  </a:lnTo>
                  <a:lnTo>
                    <a:pt x="27639" y="192718"/>
                  </a:lnTo>
                  <a:lnTo>
                    <a:pt x="7303" y="159459"/>
                  </a:lnTo>
                  <a:lnTo>
                    <a:pt x="0" y="121158"/>
                  </a:lnTo>
                  <a:close/>
                </a:path>
              </a:pathLst>
            </a:custGeom>
            <a:ln w="635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3" name="object 113" descr=""/>
          <p:cNvSpPr txBox="1"/>
          <p:nvPr/>
        </p:nvSpPr>
        <p:spPr>
          <a:xfrm>
            <a:off x="9439147" y="2258948"/>
            <a:ext cx="2247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01F5F"/>
                </a:solidFill>
                <a:latin typeface="Calibri"/>
                <a:cs typeface="Calibri"/>
              </a:rPr>
              <a:t>38%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14" name="object 114" descr=""/>
          <p:cNvGrpSpPr/>
          <p:nvPr/>
        </p:nvGrpSpPr>
        <p:grpSpPr>
          <a:xfrm>
            <a:off x="10090277" y="1211452"/>
            <a:ext cx="1052195" cy="1342390"/>
            <a:chOff x="10090277" y="1211452"/>
            <a:chExt cx="1052195" cy="1342390"/>
          </a:xfrm>
        </p:grpSpPr>
        <p:sp>
          <p:nvSpPr>
            <p:cNvPr id="115" name="object 115" descr=""/>
            <p:cNvSpPr/>
            <p:nvPr/>
          </p:nvSpPr>
          <p:spPr>
            <a:xfrm>
              <a:off x="10093452" y="1336547"/>
              <a:ext cx="1011555" cy="1217295"/>
            </a:xfrm>
            <a:custGeom>
              <a:avLst/>
              <a:gdLst/>
              <a:ahLst/>
              <a:cxnLst/>
              <a:rect l="l" t="t" r="r" b="b"/>
              <a:pathLst>
                <a:path w="1011554" h="1217295">
                  <a:moveTo>
                    <a:pt x="0" y="1216914"/>
                  </a:moveTo>
                  <a:lnTo>
                    <a:pt x="0" y="0"/>
                  </a:lnTo>
                </a:path>
                <a:path w="1011554" h="1217295">
                  <a:moveTo>
                    <a:pt x="0" y="0"/>
                  </a:moveTo>
                  <a:lnTo>
                    <a:pt x="1011554" y="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6" name="object 1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65764" y="1341119"/>
              <a:ext cx="76200" cy="108838"/>
            </a:xfrm>
            <a:prstGeom prst="rect">
              <a:avLst/>
            </a:prstGeom>
          </p:spPr>
        </p:pic>
        <p:sp>
          <p:nvSpPr>
            <p:cNvPr id="117" name="object 117" descr=""/>
            <p:cNvSpPr/>
            <p:nvPr/>
          </p:nvSpPr>
          <p:spPr>
            <a:xfrm>
              <a:off x="10483596" y="1214627"/>
              <a:ext cx="287020" cy="243840"/>
            </a:xfrm>
            <a:custGeom>
              <a:avLst/>
              <a:gdLst/>
              <a:ahLst/>
              <a:cxnLst/>
              <a:rect l="l" t="t" r="r" b="b"/>
              <a:pathLst>
                <a:path w="287020" h="243840">
                  <a:moveTo>
                    <a:pt x="143255" y="0"/>
                  </a:moveTo>
                  <a:lnTo>
                    <a:pt x="97974" y="6217"/>
                  </a:lnTo>
                  <a:lnTo>
                    <a:pt x="58649" y="23530"/>
                  </a:lnTo>
                  <a:lnTo>
                    <a:pt x="27639" y="49926"/>
                  </a:lnTo>
                  <a:lnTo>
                    <a:pt x="7303" y="83393"/>
                  </a:lnTo>
                  <a:lnTo>
                    <a:pt x="0" y="121920"/>
                  </a:lnTo>
                  <a:lnTo>
                    <a:pt x="7303" y="160446"/>
                  </a:lnTo>
                  <a:lnTo>
                    <a:pt x="27639" y="193913"/>
                  </a:lnTo>
                  <a:lnTo>
                    <a:pt x="58649" y="220309"/>
                  </a:lnTo>
                  <a:lnTo>
                    <a:pt x="97974" y="237622"/>
                  </a:lnTo>
                  <a:lnTo>
                    <a:pt x="143255" y="243839"/>
                  </a:lnTo>
                  <a:lnTo>
                    <a:pt x="188537" y="237622"/>
                  </a:lnTo>
                  <a:lnTo>
                    <a:pt x="227862" y="220309"/>
                  </a:lnTo>
                  <a:lnTo>
                    <a:pt x="258872" y="193913"/>
                  </a:lnTo>
                  <a:lnTo>
                    <a:pt x="279208" y="160446"/>
                  </a:lnTo>
                  <a:lnTo>
                    <a:pt x="286511" y="121920"/>
                  </a:lnTo>
                  <a:lnTo>
                    <a:pt x="279208" y="83393"/>
                  </a:lnTo>
                  <a:lnTo>
                    <a:pt x="258872" y="49926"/>
                  </a:lnTo>
                  <a:lnTo>
                    <a:pt x="227862" y="23530"/>
                  </a:lnTo>
                  <a:lnTo>
                    <a:pt x="188537" y="6217"/>
                  </a:lnTo>
                  <a:lnTo>
                    <a:pt x="1432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 descr=""/>
            <p:cNvSpPr/>
            <p:nvPr/>
          </p:nvSpPr>
          <p:spPr>
            <a:xfrm>
              <a:off x="10483596" y="1214627"/>
              <a:ext cx="287020" cy="243840"/>
            </a:xfrm>
            <a:custGeom>
              <a:avLst/>
              <a:gdLst/>
              <a:ahLst/>
              <a:cxnLst/>
              <a:rect l="l" t="t" r="r" b="b"/>
              <a:pathLst>
                <a:path w="287020" h="243840">
                  <a:moveTo>
                    <a:pt x="0" y="121920"/>
                  </a:moveTo>
                  <a:lnTo>
                    <a:pt x="7303" y="83393"/>
                  </a:lnTo>
                  <a:lnTo>
                    <a:pt x="27639" y="49926"/>
                  </a:lnTo>
                  <a:lnTo>
                    <a:pt x="58649" y="23530"/>
                  </a:lnTo>
                  <a:lnTo>
                    <a:pt x="97974" y="6217"/>
                  </a:lnTo>
                  <a:lnTo>
                    <a:pt x="143255" y="0"/>
                  </a:lnTo>
                  <a:lnTo>
                    <a:pt x="188537" y="6217"/>
                  </a:lnTo>
                  <a:lnTo>
                    <a:pt x="227862" y="23530"/>
                  </a:lnTo>
                  <a:lnTo>
                    <a:pt x="258872" y="49926"/>
                  </a:lnTo>
                  <a:lnTo>
                    <a:pt x="279208" y="83393"/>
                  </a:lnTo>
                  <a:lnTo>
                    <a:pt x="286511" y="121920"/>
                  </a:lnTo>
                  <a:lnTo>
                    <a:pt x="279208" y="160446"/>
                  </a:lnTo>
                  <a:lnTo>
                    <a:pt x="258872" y="193913"/>
                  </a:lnTo>
                  <a:lnTo>
                    <a:pt x="227862" y="220309"/>
                  </a:lnTo>
                  <a:lnTo>
                    <a:pt x="188537" y="237622"/>
                  </a:lnTo>
                  <a:lnTo>
                    <a:pt x="143255" y="243839"/>
                  </a:lnTo>
                  <a:lnTo>
                    <a:pt x="97974" y="237622"/>
                  </a:lnTo>
                  <a:lnTo>
                    <a:pt x="58649" y="220309"/>
                  </a:lnTo>
                  <a:lnTo>
                    <a:pt x="27639" y="193913"/>
                  </a:lnTo>
                  <a:lnTo>
                    <a:pt x="7303" y="160446"/>
                  </a:lnTo>
                  <a:lnTo>
                    <a:pt x="0" y="121920"/>
                  </a:lnTo>
                  <a:close/>
                </a:path>
              </a:pathLst>
            </a:custGeom>
            <a:ln w="634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9" name="object 119" descr=""/>
          <p:cNvSpPr txBox="1"/>
          <p:nvPr/>
        </p:nvSpPr>
        <p:spPr>
          <a:xfrm>
            <a:off x="10511155" y="1248917"/>
            <a:ext cx="2825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001F5F"/>
                </a:solidFill>
                <a:latin typeface="Calibri"/>
                <a:cs typeface="Calibri"/>
              </a:rPr>
              <a:t>114%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20" name="object 120" descr=""/>
          <p:cNvGrpSpPr/>
          <p:nvPr/>
        </p:nvGrpSpPr>
        <p:grpSpPr>
          <a:xfrm>
            <a:off x="522541" y="4530852"/>
            <a:ext cx="6922770" cy="1469390"/>
            <a:chOff x="522541" y="4530852"/>
            <a:chExt cx="6922770" cy="1469390"/>
          </a:xfrm>
        </p:grpSpPr>
        <p:sp>
          <p:nvSpPr>
            <p:cNvPr id="121" name="object 121" descr=""/>
            <p:cNvSpPr/>
            <p:nvPr/>
          </p:nvSpPr>
          <p:spPr>
            <a:xfrm>
              <a:off x="798576" y="4530852"/>
              <a:ext cx="5431790" cy="1464945"/>
            </a:xfrm>
            <a:custGeom>
              <a:avLst/>
              <a:gdLst/>
              <a:ahLst/>
              <a:cxnLst/>
              <a:rect l="l" t="t" r="r" b="b"/>
              <a:pathLst>
                <a:path w="5431790" h="1464945">
                  <a:moveTo>
                    <a:pt x="246888" y="0"/>
                  </a:moveTo>
                  <a:lnTo>
                    <a:pt x="0" y="0"/>
                  </a:lnTo>
                  <a:lnTo>
                    <a:pt x="0" y="1464564"/>
                  </a:lnTo>
                  <a:lnTo>
                    <a:pt x="246888" y="1464564"/>
                  </a:lnTo>
                  <a:lnTo>
                    <a:pt x="246888" y="0"/>
                  </a:lnTo>
                  <a:close/>
                </a:path>
                <a:path w="5431790" h="1464945">
                  <a:moveTo>
                    <a:pt x="1975104" y="365760"/>
                  </a:moveTo>
                  <a:lnTo>
                    <a:pt x="1728216" y="365760"/>
                  </a:lnTo>
                  <a:lnTo>
                    <a:pt x="1728216" y="1464564"/>
                  </a:lnTo>
                  <a:lnTo>
                    <a:pt x="1975104" y="1464564"/>
                  </a:lnTo>
                  <a:lnTo>
                    <a:pt x="1975104" y="365760"/>
                  </a:lnTo>
                  <a:close/>
                </a:path>
                <a:path w="5431790" h="1464945">
                  <a:moveTo>
                    <a:pt x="3703320" y="182880"/>
                  </a:moveTo>
                  <a:lnTo>
                    <a:pt x="3456432" y="182880"/>
                  </a:lnTo>
                  <a:lnTo>
                    <a:pt x="3456432" y="1464564"/>
                  </a:lnTo>
                  <a:lnTo>
                    <a:pt x="3703320" y="1464564"/>
                  </a:lnTo>
                  <a:lnTo>
                    <a:pt x="3703320" y="182880"/>
                  </a:lnTo>
                  <a:close/>
                </a:path>
                <a:path w="5431790" h="1464945">
                  <a:moveTo>
                    <a:pt x="5431536" y="345948"/>
                  </a:moveTo>
                  <a:lnTo>
                    <a:pt x="5184648" y="345948"/>
                  </a:lnTo>
                  <a:lnTo>
                    <a:pt x="5184648" y="1464564"/>
                  </a:lnTo>
                  <a:lnTo>
                    <a:pt x="5431536" y="1464564"/>
                  </a:lnTo>
                  <a:lnTo>
                    <a:pt x="5431536" y="345948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 descr=""/>
            <p:cNvSpPr/>
            <p:nvPr/>
          </p:nvSpPr>
          <p:spPr>
            <a:xfrm>
              <a:off x="1110996" y="4774692"/>
              <a:ext cx="5431790" cy="1221105"/>
            </a:xfrm>
            <a:custGeom>
              <a:avLst/>
              <a:gdLst/>
              <a:ahLst/>
              <a:cxnLst/>
              <a:rect l="l" t="t" r="r" b="b"/>
              <a:pathLst>
                <a:path w="5431790" h="1221104">
                  <a:moveTo>
                    <a:pt x="246888" y="0"/>
                  </a:moveTo>
                  <a:lnTo>
                    <a:pt x="0" y="0"/>
                  </a:lnTo>
                  <a:lnTo>
                    <a:pt x="0" y="1220724"/>
                  </a:lnTo>
                  <a:lnTo>
                    <a:pt x="246888" y="1220724"/>
                  </a:lnTo>
                  <a:lnTo>
                    <a:pt x="246888" y="0"/>
                  </a:lnTo>
                  <a:close/>
                </a:path>
                <a:path w="5431790" h="1221104">
                  <a:moveTo>
                    <a:pt x="1975104" y="224028"/>
                  </a:moveTo>
                  <a:lnTo>
                    <a:pt x="1728216" y="224028"/>
                  </a:lnTo>
                  <a:lnTo>
                    <a:pt x="1728216" y="1220724"/>
                  </a:lnTo>
                  <a:lnTo>
                    <a:pt x="1975104" y="1220724"/>
                  </a:lnTo>
                  <a:lnTo>
                    <a:pt x="1975104" y="224028"/>
                  </a:lnTo>
                  <a:close/>
                </a:path>
                <a:path w="5431790" h="1221104">
                  <a:moveTo>
                    <a:pt x="3703320" y="60960"/>
                  </a:moveTo>
                  <a:lnTo>
                    <a:pt x="3456432" y="60960"/>
                  </a:lnTo>
                  <a:lnTo>
                    <a:pt x="3456432" y="1220724"/>
                  </a:lnTo>
                  <a:lnTo>
                    <a:pt x="3703320" y="1220724"/>
                  </a:lnTo>
                  <a:lnTo>
                    <a:pt x="3703320" y="60960"/>
                  </a:lnTo>
                  <a:close/>
                </a:path>
                <a:path w="5431790" h="1221104">
                  <a:moveTo>
                    <a:pt x="5431523" y="243840"/>
                  </a:moveTo>
                  <a:lnTo>
                    <a:pt x="5184648" y="243840"/>
                  </a:lnTo>
                  <a:lnTo>
                    <a:pt x="5184648" y="1220724"/>
                  </a:lnTo>
                  <a:lnTo>
                    <a:pt x="5431523" y="1220724"/>
                  </a:lnTo>
                  <a:lnTo>
                    <a:pt x="5431523" y="24384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 descr=""/>
            <p:cNvSpPr/>
            <p:nvPr/>
          </p:nvSpPr>
          <p:spPr>
            <a:xfrm>
              <a:off x="1424940" y="4774692"/>
              <a:ext cx="5431790" cy="1221105"/>
            </a:xfrm>
            <a:custGeom>
              <a:avLst/>
              <a:gdLst/>
              <a:ahLst/>
              <a:cxnLst/>
              <a:rect l="l" t="t" r="r" b="b"/>
              <a:pathLst>
                <a:path w="5431790" h="1221104">
                  <a:moveTo>
                    <a:pt x="246888" y="0"/>
                  </a:moveTo>
                  <a:lnTo>
                    <a:pt x="0" y="0"/>
                  </a:lnTo>
                  <a:lnTo>
                    <a:pt x="0" y="1220724"/>
                  </a:lnTo>
                  <a:lnTo>
                    <a:pt x="246888" y="1220724"/>
                  </a:lnTo>
                  <a:lnTo>
                    <a:pt x="246888" y="0"/>
                  </a:lnTo>
                  <a:close/>
                </a:path>
                <a:path w="5431790" h="1221104">
                  <a:moveTo>
                    <a:pt x="1975104" y="487680"/>
                  </a:moveTo>
                  <a:lnTo>
                    <a:pt x="1728216" y="487680"/>
                  </a:lnTo>
                  <a:lnTo>
                    <a:pt x="1728216" y="1220724"/>
                  </a:lnTo>
                  <a:lnTo>
                    <a:pt x="1975104" y="1220724"/>
                  </a:lnTo>
                  <a:lnTo>
                    <a:pt x="1975104" y="487680"/>
                  </a:lnTo>
                  <a:close/>
                </a:path>
                <a:path w="5431790" h="1221104">
                  <a:moveTo>
                    <a:pt x="3703320" y="387096"/>
                  </a:moveTo>
                  <a:lnTo>
                    <a:pt x="3456432" y="387096"/>
                  </a:lnTo>
                  <a:lnTo>
                    <a:pt x="3456432" y="1220724"/>
                  </a:lnTo>
                  <a:lnTo>
                    <a:pt x="3703320" y="1220724"/>
                  </a:lnTo>
                  <a:lnTo>
                    <a:pt x="3703320" y="387096"/>
                  </a:lnTo>
                  <a:close/>
                </a:path>
                <a:path w="5431790" h="1221104">
                  <a:moveTo>
                    <a:pt x="5431536" y="304800"/>
                  </a:moveTo>
                  <a:lnTo>
                    <a:pt x="5184648" y="304800"/>
                  </a:lnTo>
                  <a:lnTo>
                    <a:pt x="5184648" y="1220724"/>
                  </a:lnTo>
                  <a:lnTo>
                    <a:pt x="5431536" y="1220724"/>
                  </a:lnTo>
                  <a:lnTo>
                    <a:pt x="5431536" y="30480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 descr=""/>
            <p:cNvSpPr/>
            <p:nvPr/>
          </p:nvSpPr>
          <p:spPr>
            <a:xfrm>
              <a:off x="1738884" y="4815840"/>
              <a:ext cx="5431790" cy="1179830"/>
            </a:xfrm>
            <a:custGeom>
              <a:avLst/>
              <a:gdLst/>
              <a:ahLst/>
              <a:cxnLst/>
              <a:rect l="l" t="t" r="r" b="b"/>
              <a:pathLst>
                <a:path w="5431790" h="1179829">
                  <a:moveTo>
                    <a:pt x="246888" y="0"/>
                  </a:moveTo>
                  <a:lnTo>
                    <a:pt x="0" y="0"/>
                  </a:lnTo>
                  <a:lnTo>
                    <a:pt x="0" y="1179576"/>
                  </a:lnTo>
                  <a:lnTo>
                    <a:pt x="246888" y="1179576"/>
                  </a:lnTo>
                  <a:lnTo>
                    <a:pt x="246888" y="0"/>
                  </a:lnTo>
                  <a:close/>
                </a:path>
                <a:path w="5431790" h="1179829">
                  <a:moveTo>
                    <a:pt x="1975104" y="202692"/>
                  </a:moveTo>
                  <a:lnTo>
                    <a:pt x="1728216" y="202692"/>
                  </a:lnTo>
                  <a:lnTo>
                    <a:pt x="1728216" y="1179576"/>
                  </a:lnTo>
                  <a:lnTo>
                    <a:pt x="1975104" y="1179576"/>
                  </a:lnTo>
                  <a:lnTo>
                    <a:pt x="1975104" y="202692"/>
                  </a:lnTo>
                  <a:close/>
                </a:path>
                <a:path w="5431790" h="1179829">
                  <a:moveTo>
                    <a:pt x="3703320" y="121920"/>
                  </a:moveTo>
                  <a:lnTo>
                    <a:pt x="3456432" y="121920"/>
                  </a:lnTo>
                  <a:lnTo>
                    <a:pt x="3456432" y="1179576"/>
                  </a:lnTo>
                  <a:lnTo>
                    <a:pt x="3703320" y="1179576"/>
                  </a:lnTo>
                  <a:lnTo>
                    <a:pt x="3703320" y="121920"/>
                  </a:lnTo>
                  <a:close/>
                </a:path>
                <a:path w="5431790" h="1179829">
                  <a:moveTo>
                    <a:pt x="5431536" y="284988"/>
                  </a:moveTo>
                  <a:lnTo>
                    <a:pt x="5184648" y="284988"/>
                  </a:lnTo>
                  <a:lnTo>
                    <a:pt x="5184648" y="1179576"/>
                  </a:lnTo>
                  <a:lnTo>
                    <a:pt x="5431536" y="1179576"/>
                  </a:lnTo>
                  <a:lnTo>
                    <a:pt x="5431536" y="284988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 descr=""/>
            <p:cNvSpPr/>
            <p:nvPr/>
          </p:nvSpPr>
          <p:spPr>
            <a:xfrm>
              <a:off x="527304" y="5995416"/>
              <a:ext cx="6913245" cy="0"/>
            </a:xfrm>
            <a:custGeom>
              <a:avLst/>
              <a:gdLst/>
              <a:ahLst/>
              <a:cxnLst/>
              <a:rect l="l" t="t" r="r" b="b"/>
              <a:pathLst>
                <a:path w="6913245" h="0">
                  <a:moveTo>
                    <a:pt x="0" y="0"/>
                  </a:moveTo>
                  <a:lnTo>
                    <a:pt x="6912864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6" name="object 126" descr=""/>
          <p:cNvSpPr txBox="1"/>
          <p:nvPr/>
        </p:nvSpPr>
        <p:spPr>
          <a:xfrm>
            <a:off x="809345" y="4316983"/>
            <a:ext cx="2235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404040"/>
                </a:solidFill>
                <a:latin typeface="Calibri"/>
                <a:cs typeface="Calibri"/>
              </a:rPr>
              <a:t>72%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7" name="object 127" descr=""/>
          <p:cNvSpPr txBox="1"/>
          <p:nvPr/>
        </p:nvSpPr>
        <p:spPr>
          <a:xfrm>
            <a:off x="2550541" y="4682439"/>
            <a:ext cx="21082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404040"/>
                </a:solidFill>
                <a:latin typeface="Calibri"/>
                <a:cs typeface="Calibri"/>
              </a:rPr>
              <a:t>54%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8" name="object 128" descr=""/>
          <p:cNvSpPr txBox="1"/>
          <p:nvPr/>
        </p:nvSpPr>
        <p:spPr>
          <a:xfrm>
            <a:off x="4266057" y="4499864"/>
            <a:ext cx="2235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404040"/>
                </a:solidFill>
                <a:latin typeface="Calibri"/>
                <a:cs typeface="Calibri"/>
              </a:rPr>
              <a:t>63%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9" name="object 129" descr=""/>
          <p:cNvSpPr txBox="1"/>
          <p:nvPr/>
        </p:nvSpPr>
        <p:spPr>
          <a:xfrm>
            <a:off x="5994653" y="4662678"/>
            <a:ext cx="2235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404040"/>
                </a:solidFill>
                <a:latin typeface="Calibri"/>
                <a:cs typeface="Calibri"/>
              </a:rPr>
              <a:t>55%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0" name="object 130" descr=""/>
          <p:cNvSpPr txBox="1"/>
          <p:nvPr/>
        </p:nvSpPr>
        <p:spPr>
          <a:xfrm>
            <a:off x="2874898" y="4800091"/>
            <a:ext cx="18986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solidFill>
                  <a:srgbClr val="404040"/>
                </a:solidFill>
                <a:latin typeface="Calibri"/>
                <a:cs typeface="Calibri"/>
              </a:rPr>
              <a:t>49%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31" name="object 131" descr=""/>
          <p:cNvSpPr txBox="1"/>
          <p:nvPr/>
        </p:nvSpPr>
        <p:spPr>
          <a:xfrm>
            <a:off x="4590415" y="4637277"/>
            <a:ext cx="20256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solidFill>
                  <a:srgbClr val="404040"/>
                </a:solidFill>
                <a:latin typeface="Calibri"/>
                <a:cs typeface="Calibri"/>
              </a:rPr>
              <a:t>57%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32" name="object 132" descr=""/>
          <p:cNvSpPr txBox="1"/>
          <p:nvPr/>
        </p:nvSpPr>
        <p:spPr>
          <a:xfrm>
            <a:off x="6318884" y="4819853"/>
            <a:ext cx="202565" cy="1485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25">
                <a:solidFill>
                  <a:srgbClr val="404040"/>
                </a:solidFill>
                <a:latin typeface="Calibri"/>
                <a:cs typeface="Calibri"/>
              </a:rPr>
              <a:t>48%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33" name="object 133" descr=""/>
          <p:cNvSpPr txBox="1"/>
          <p:nvPr/>
        </p:nvSpPr>
        <p:spPr>
          <a:xfrm>
            <a:off x="1133652" y="4564126"/>
            <a:ext cx="5264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404040"/>
                </a:solidFill>
                <a:latin typeface="Calibri"/>
                <a:cs typeface="Calibri"/>
              </a:rPr>
              <a:t>60%</a:t>
            </a:r>
            <a:r>
              <a:rPr dirty="0" sz="800" spc="305">
                <a:solidFill>
                  <a:srgbClr val="404040"/>
                </a:solidFill>
                <a:latin typeface="Calibri"/>
                <a:cs typeface="Calibri"/>
              </a:rPr>
              <a:t>  </a:t>
            </a:r>
            <a:r>
              <a:rPr dirty="0" baseline="3086" sz="1350" spc="-37">
                <a:solidFill>
                  <a:srgbClr val="404040"/>
                </a:solidFill>
                <a:latin typeface="Calibri"/>
                <a:cs typeface="Calibri"/>
              </a:rPr>
              <a:t>60%</a:t>
            </a:r>
            <a:endParaRPr baseline="3086" sz="1350">
              <a:latin typeface="Calibri"/>
              <a:cs typeface="Calibri"/>
            </a:endParaRPr>
          </a:p>
        </p:txBody>
      </p:sp>
      <p:sp>
        <p:nvSpPr>
          <p:cNvPr id="134" name="object 134" descr=""/>
          <p:cNvSpPr txBox="1"/>
          <p:nvPr/>
        </p:nvSpPr>
        <p:spPr>
          <a:xfrm>
            <a:off x="3164839" y="5048757"/>
            <a:ext cx="2235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404040"/>
                </a:solidFill>
                <a:latin typeface="Calibri"/>
                <a:cs typeface="Calibri"/>
              </a:rPr>
              <a:t>36%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5" name="object 135" descr=""/>
          <p:cNvSpPr txBox="1"/>
          <p:nvPr/>
        </p:nvSpPr>
        <p:spPr>
          <a:xfrm>
            <a:off x="4893309" y="4947284"/>
            <a:ext cx="2235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404040"/>
                </a:solidFill>
                <a:latin typeface="Calibri"/>
                <a:cs typeface="Calibri"/>
              </a:rPr>
              <a:t>41%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6" name="object 136" descr=""/>
          <p:cNvSpPr txBox="1"/>
          <p:nvPr/>
        </p:nvSpPr>
        <p:spPr>
          <a:xfrm>
            <a:off x="6621906" y="4865878"/>
            <a:ext cx="2235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404040"/>
                </a:solidFill>
                <a:latin typeface="Calibri"/>
                <a:cs typeface="Calibri"/>
              </a:rPr>
              <a:t>45%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7" name="object 137" descr=""/>
          <p:cNvSpPr txBox="1"/>
          <p:nvPr/>
        </p:nvSpPr>
        <p:spPr>
          <a:xfrm>
            <a:off x="1750314" y="4601717"/>
            <a:ext cx="2235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404040"/>
                </a:solidFill>
                <a:latin typeface="Calibri"/>
                <a:cs typeface="Calibri"/>
              </a:rPr>
              <a:t>58%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8" name="object 138" descr=""/>
          <p:cNvSpPr txBox="1"/>
          <p:nvPr/>
        </p:nvSpPr>
        <p:spPr>
          <a:xfrm>
            <a:off x="3491229" y="4804917"/>
            <a:ext cx="210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404040"/>
                </a:solidFill>
                <a:latin typeface="Calibri"/>
                <a:cs typeface="Calibri"/>
              </a:rPr>
              <a:t>48%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9" name="object 139" descr=""/>
          <p:cNvSpPr txBox="1"/>
          <p:nvPr/>
        </p:nvSpPr>
        <p:spPr>
          <a:xfrm>
            <a:off x="5207000" y="4723638"/>
            <a:ext cx="2235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404040"/>
                </a:solidFill>
                <a:latin typeface="Calibri"/>
                <a:cs typeface="Calibri"/>
              </a:rPr>
              <a:t>52%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0" name="object 140" descr=""/>
          <p:cNvSpPr txBox="1"/>
          <p:nvPr/>
        </p:nvSpPr>
        <p:spPr>
          <a:xfrm>
            <a:off x="6935216" y="4885766"/>
            <a:ext cx="22352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404040"/>
                </a:solidFill>
                <a:latin typeface="Calibri"/>
                <a:cs typeface="Calibri"/>
              </a:rPr>
              <a:t>44%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1" name="object 141" descr=""/>
          <p:cNvSpPr txBox="1"/>
          <p:nvPr/>
        </p:nvSpPr>
        <p:spPr>
          <a:xfrm>
            <a:off x="211327" y="4208779"/>
            <a:ext cx="223520" cy="1855470"/>
          </a:xfrm>
          <a:prstGeom prst="rect">
            <a:avLst/>
          </a:prstGeom>
        </p:spPr>
        <p:txBody>
          <a:bodyPr wrap="square" lIns="0" tIns="787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80%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70%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60%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50%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40%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30%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20%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10%</a:t>
            </a:r>
            <a:endParaRPr sz="900">
              <a:latin typeface="Calibri"/>
              <a:cs typeface="Calibri"/>
            </a:endParaRPr>
          </a:p>
          <a:p>
            <a:pPr marL="70485">
              <a:lnSpc>
                <a:spcPct val="100000"/>
              </a:lnSpc>
              <a:spcBef>
                <a:spcPts val="52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2" name="object 142" descr=""/>
          <p:cNvSpPr txBox="1"/>
          <p:nvPr/>
        </p:nvSpPr>
        <p:spPr>
          <a:xfrm>
            <a:off x="1226311" y="6050076"/>
            <a:ext cx="3314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Netflix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3" name="object 143" descr=""/>
          <p:cNvSpPr txBox="1"/>
          <p:nvPr/>
        </p:nvSpPr>
        <p:spPr>
          <a:xfrm>
            <a:off x="2468498" y="6050076"/>
            <a:ext cx="13633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3055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libri"/>
                <a:cs typeface="Calibri"/>
              </a:rPr>
              <a:t>Amazon</a:t>
            </a:r>
            <a:r>
              <a:rPr dirty="0" sz="900" spc="-25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Prime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4" name="object 144" descr=""/>
          <p:cNvSpPr txBox="1"/>
          <p:nvPr/>
        </p:nvSpPr>
        <p:spPr>
          <a:xfrm>
            <a:off x="4727194" y="6050076"/>
            <a:ext cx="2425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Calibri"/>
                <a:cs typeface="Calibri"/>
              </a:rPr>
              <a:t>Hulu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5" name="object 145" descr=""/>
          <p:cNvSpPr txBox="1"/>
          <p:nvPr/>
        </p:nvSpPr>
        <p:spPr>
          <a:xfrm>
            <a:off x="6339078" y="6050076"/>
            <a:ext cx="4762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libri"/>
                <a:cs typeface="Calibri"/>
              </a:rPr>
              <a:t>HBO</a:t>
            </a:r>
            <a:r>
              <a:rPr dirty="0" sz="900" spc="-35">
                <a:latin typeface="Calibri"/>
                <a:cs typeface="Calibri"/>
              </a:rPr>
              <a:t> </a:t>
            </a:r>
            <a:r>
              <a:rPr dirty="0" sz="900" spc="-25">
                <a:latin typeface="Calibri"/>
                <a:cs typeface="Calibri"/>
              </a:rPr>
              <a:t>Now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6" name="object 146" descr=""/>
          <p:cNvSpPr txBox="1"/>
          <p:nvPr/>
        </p:nvSpPr>
        <p:spPr>
          <a:xfrm>
            <a:off x="1568958" y="4099052"/>
            <a:ext cx="237109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585858"/>
                </a:solidFill>
                <a:latin typeface="Calibri"/>
                <a:cs typeface="Calibri"/>
              </a:rPr>
              <a:t>Customer</a:t>
            </a:r>
            <a:r>
              <a:rPr dirty="0" sz="1400" spc="-65" b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585858"/>
                </a:solidFill>
                <a:latin typeface="Calibri"/>
                <a:cs typeface="Calibri"/>
              </a:rPr>
              <a:t>Satisfaction</a:t>
            </a:r>
            <a:r>
              <a:rPr dirty="0" sz="1400" spc="-35" b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585858"/>
                </a:solidFill>
                <a:latin typeface="Calibri"/>
                <a:cs typeface="Calibri"/>
              </a:rPr>
              <a:t>-</a:t>
            </a:r>
            <a:r>
              <a:rPr dirty="0" sz="1400" spc="-60" b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 spc="-10" b="1">
                <a:solidFill>
                  <a:srgbClr val="585858"/>
                </a:solidFill>
                <a:latin typeface="Calibri"/>
                <a:cs typeface="Calibri"/>
              </a:rPr>
              <a:t>Amazon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7" name="object 147" descr=""/>
          <p:cNvSpPr/>
          <p:nvPr/>
        </p:nvSpPr>
        <p:spPr>
          <a:xfrm>
            <a:off x="4445508" y="4128515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5" h="70485">
                <a:moveTo>
                  <a:pt x="70103" y="0"/>
                </a:moveTo>
                <a:lnTo>
                  <a:pt x="0" y="0"/>
                </a:lnTo>
                <a:lnTo>
                  <a:pt x="0" y="70104"/>
                </a:lnTo>
                <a:lnTo>
                  <a:pt x="70103" y="70104"/>
                </a:lnTo>
                <a:lnTo>
                  <a:pt x="70103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 descr=""/>
          <p:cNvSpPr txBox="1"/>
          <p:nvPr/>
        </p:nvSpPr>
        <p:spPr>
          <a:xfrm>
            <a:off x="4488941" y="3735070"/>
            <a:ext cx="1180465" cy="503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05485" algn="l"/>
              </a:tabLst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2018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2019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80"/>
              </a:spcBef>
            </a:pPr>
            <a:endParaRPr sz="900">
              <a:latin typeface="Calibri"/>
              <a:cs typeface="Calibri"/>
            </a:endParaRPr>
          </a:p>
          <a:p>
            <a:pPr marL="57150">
              <a:lnSpc>
                <a:spcPct val="100000"/>
              </a:lnSpc>
            </a:pPr>
            <a:r>
              <a:rPr dirty="0" sz="1000">
                <a:latin typeface="Calibri"/>
                <a:cs typeface="Calibri"/>
              </a:rPr>
              <a:t>Easy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watch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on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Tv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49" name="object 149" descr=""/>
          <p:cNvSpPr/>
          <p:nvPr/>
        </p:nvSpPr>
        <p:spPr>
          <a:xfrm>
            <a:off x="6050279" y="4128515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5" h="70485">
                <a:moveTo>
                  <a:pt x="70103" y="0"/>
                </a:moveTo>
                <a:lnTo>
                  <a:pt x="0" y="0"/>
                </a:lnTo>
                <a:lnTo>
                  <a:pt x="0" y="70104"/>
                </a:lnTo>
                <a:lnTo>
                  <a:pt x="70103" y="70104"/>
                </a:lnTo>
                <a:lnTo>
                  <a:pt x="70103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 descr=""/>
          <p:cNvSpPr txBox="1"/>
          <p:nvPr/>
        </p:nvSpPr>
        <p:spPr>
          <a:xfrm>
            <a:off x="6137909" y="4060952"/>
            <a:ext cx="13220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Easy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use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on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all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devices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51" name="object 151" descr=""/>
          <p:cNvSpPr/>
          <p:nvPr/>
        </p:nvSpPr>
        <p:spPr>
          <a:xfrm>
            <a:off x="4445508" y="4369308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5" h="70485">
                <a:moveTo>
                  <a:pt x="70103" y="0"/>
                </a:moveTo>
                <a:lnTo>
                  <a:pt x="0" y="0"/>
                </a:lnTo>
                <a:lnTo>
                  <a:pt x="0" y="70104"/>
                </a:lnTo>
                <a:lnTo>
                  <a:pt x="70103" y="70104"/>
                </a:lnTo>
                <a:lnTo>
                  <a:pt x="70103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 descr=""/>
          <p:cNvSpPr txBox="1"/>
          <p:nvPr/>
        </p:nvSpPr>
        <p:spPr>
          <a:xfrm>
            <a:off x="4533391" y="4301744"/>
            <a:ext cx="140017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Calibri"/>
                <a:cs typeface="Calibri"/>
              </a:rPr>
              <a:t>Interesting</a:t>
            </a:r>
            <a:r>
              <a:rPr dirty="0" sz="1000">
                <a:latin typeface="Calibri"/>
                <a:cs typeface="Calibri"/>
              </a:rPr>
              <a:t> orginal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content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53" name="object 153" descr=""/>
          <p:cNvSpPr/>
          <p:nvPr/>
        </p:nvSpPr>
        <p:spPr>
          <a:xfrm>
            <a:off x="6050279" y="4369308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5" h="70485">
                <a:moveTo>
                  <a:pt x="70103" y="0"/>
                </a:moveTo>
                <a:lnTo>
                  <a:pt x="0" y="0"/>
                </a:lnTo>
                <a:lnTo>
                  <a:pt x="0" y="70104"/>
                </a:lnTo>
                <a:lnTo>
                  <a:pt x="70103" y="70104"/>
                </a:lnTo>
                <a:lnTo>
                  <a:pt x="7010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 descr=""/>
          <p:cNvSpPr txBox="1"/>
          <p:nvPr/>
        </p:nvSpPr>
        <p:spPr>
          <a:xfrm>
            <a:off x="6137909" y="4301744"/>
            <a:ext cx="8337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Reliable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Service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55" name="object 155" descr=""/>
          <p:cNvSpPr/>
          <p:nvPr/>
        </p:nvSpPr>
        <p:spPr>
          <a:xfrm>
            <a:off x="262890" y="4024121"/>
            <a:ext cx="11727180" cy="0"/>
          </a:xfrm>
          <a:custGeom>
            <a:avLst/>
            <a:gdLst/>
            <a:ahLst/>
            <a:cxnLst/>
            <a:rect l="l" t="t" r="r" b="b"/>
            <a:pathLst>
              <a:path w="11727180" h="0">
                <a:moveTo>
                  <a:pt x="0" y="0"/>
                </a:moveTo>
                <a:lnTo>
                  <a:pt x="11727053" y="0"/>
                </a:lnTo>
              </a:path>
            </a:pathLst>
          </a:custGeom>
          <a:ln w="28575">
            <a:solidFill>
              <a:srgbClr val="4471C4"/>
            </a:solidFill>
            <a:prstDash val="sysDashDot"/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 descr=""/>
          <p:cNvSpPr/>
          <p:nvPr/>
        </p:nvSpPr>
        <p:spPr>
          <a:xfrm>
            <a:off x="5958078" y="998982"/>
            <a:ext cx="0" cy="2882900"/>
          </a:xfrm>
          <a:custGeom>
            <a:avLst/>
            <a:gdLst/>
            <a:ahLst/>
            <a:cxnLst/>
            <a:rect l="l" t="t" r="r" b="b"/>
            <a:pathLst>
              <a:path w="0" h="2882900">
                <a:moveTo>
                  <a:pt x="0" y="0"/>
                </a:moveTo>
                <a:lnTo>
                  <a:pt x="0" y="2882772"/>
                </a:lnTo>
              </a:path>
            </a:pathLst>
          </a:custGeom>
          <a:ln w="28575">
            <a:solidFill>
              <a:srgbClr val="4471C4"/>
            </a:solidFill>
            <a:prstDash val="sysDashDot"/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 descr=""/>
          <p:cNvSpPr txBox="1"/>
          <p:nvPr/>
        </p:nvSpPr>
        <p:spPr>
          <a:xfrm>
            <a:off x="6070472" y="835913"/>
            <a:ext cx="586803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sng" sz="13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Amazon</a:t>
            </a:r>
            <a:r>
              <a:rPr dirty="0" u="sng" sz="1300" spc="1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3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received</a:t>
            </a:r>
            <a:r>
              <a:rPr dirty="0" u="sng" sz="1300" spc="14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3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47</a:t>
            </a:r>
            <a:r>
              <a:rPr dirty="0" u="sng" sz="1300" spc="14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3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Emmy</a:t>
            </a:r>
            <a:r>
              <a:rPr dirty="0" u="sng" sz="1300" spc="1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3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Nominations</a:t>
            </a:r>
            <a:r>
              <a:rPr dirty="0" u="sng" sz="1300" spc="15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3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in</a:t>
            </a:r>
            <a:r>
              <a:rPr dirty="0" u="sng" sz="1300" spc="16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3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2019</a:t>
            </a:r>
            <a:r>
              <a:rPr dirty="0" u="sng" sz="1300" spc="1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3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due</a:t>
            </a:r>
            <a:r>
              <a:rPr dirty="0" u="sng" sz="1300" spc="16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3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to</a:t>
            </a:r>
            <a:r>
              <a:rPr dirty="0" u="sng" sz="1300" spc="14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3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high</a:t>
            </a:r>
            <a:r>
              <a:rPr dirty="0" u="sng" sz="1300" spc="15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3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Investment</a:t>
            </a:r>
            <a:r>
              <a:rPr dirty="0" u="sng" sz="1300" spc="1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3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in</a:t>
            </a:r>
            <a:r>
              <a:rPr dirty="0" u="sng" sz="1300" spc="1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3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Original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58" name="object 158" descr=""/>
          <p:cNvSpPr txBox="1"/>
          <p:nvPr/>
        </p:nvSpPr>
        <p:spPr>
          <a:xfrm>
            <a:off x="6070472" y="1034034"/>
            <a:ext cx="67564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sng" sz="13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Content…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59" name="object 159" descr=""/>
          <p:cNvSpPr/>
          <p:nvPr/>
        </p:nvSpPr>
        <p:spPr>
          <a:xfrm>
            <a:off x="7318247" y="1563624"/>
            <a:ext cx="2665730" cy="645160"/>
          </a:xfrm>
          <a:custGeom>
            <a:avLst/>
            <a:gdLst/>
            <a:ahLst/>
            <a:cxnLst/>
            <a:rect l="l" t="t" r="r" b="b"/>
            <a:pathLst>
              <a:path w="2665729" h="645160">
                <a:moveTo>
                  <a:pt x="2025396" y="0"/>
                </a:moveTo>
                <a:lnTo>
                  <a:pt x="0" y="0"/>
                </a:lnTo>
                <a:lnTo>
                  <a:pt x="0" y="644651"/>
                </a:lnTo>
                <a:lnTo>
                  <a:pt x="2025396" y="644651"/>
                </a:lnTo>
                <a:lnTo>
                  <a:pt x="2025396" y="537210"/>
                </a:lnTo>
                <a:lnTo>
                  <a:pt x="2665729" y="353822"/>
                </a:lnTo>
                <a:lnTo>
                  <a:pt x="2025396" y="376047"/>
                </a:lnTo>
                <a:lnTo>
                  <a:pt x="2025396" y="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 descr=""/>
          <p:cNvSpPr txBox="1"/>
          <p:nvPr/>
        </p:nvSpPr>
        <p:spPr>
          <a:xfrm>
            <a:off x="6580123" y="1279227"/>
            <a:ext cx="2685415" cy="885190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660"/>
              </a:spcBef>
            </a:pPr>
            <a:r>
              <a:rPr dirty="0" sz="1050">
                <a:solidFill>
                  <a:srgbClr val="585858"/>
                </a:solidFill>
                <a:latin typeface="Calibri"/>
                <a:cs typeface="Calibri"/>
              </a:rPr>
              <a:t>Nominations</a:t>
            </a:r>
            <a:r>
              <a:rPr dirty="0" sz="1050" spc="-2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585858"/>
                </a:solidFill>
                <a:latin typeface="Calibri"/>
                <a:cs typeface="Calibri"/>
              </a:rPr>
              <a:t>Only</a:t>
            </a:r>
            <a:r>
              <a:rPr dirty="0" sz="1050" spc="380">
                <a:solidFill>
                  <a:srgbClr val="585858"/>
                </a:solidFill>
                <a:latin typeface="Calibri"/>
                <a:cs typeface="Calibri"/>
              </a:rPr>
              <a:t>  </a:t>
            </a:r>
            <a:r>
              <a:rPr dirty="0" sz="1050" spc="-25">
                <a:solidFill>
                  <a:srgbClr val="585858"/>
                </a:solidFill>
                <a:latin typeface="Calibri"/>
                <a:cs typeface="Calibri"/>
              </a:rPr>
              <a:t>Won</a:t>
            </a:r>
            <a:endParaRPr sz="1050">
              <a:latin typeface="Calibri"/>
              <a:cs typeface="Calibri"/>
            </a:endParaRPr>
          </a:p>
          <a:p>
            <a:pPr algn="just" marL="829944" marR="5080">
              <a:lnSpc>
                <a:spcPct val="100000"/>
              </a:lnSpc>
              <a:spcBef>
                <a:spcPts val="630"/>
              </a:spcBef>
            </a:pPr>
            <a:r>
              <a:rPr dirty="0" sz="1200">
                <a:latin typeface="Calibri"/>
                <a:cs typeface="Calibri"/>
              </a:rPr>
              <a:t>This</a:t>
            </a:r>
            <a:r>
              <a:rPr dirty="0" sz="1200" spc="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is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much</a:t>
            </a:r>
            <a:r>
              <a:rPr dirty="0" sz="1200" spc="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less</a:t>
            </a:r>
            <a:r>
              <a:rPr dirty="0" sz="1200" spc="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than</a:t>
            </a:r>
            <a:r>
              <a:rPr dirty="0" sz="1200" spc="55">
                <a:latin typeface="Calibri"/>
                <a:cs typeface="Calibri"/>
              </a:rPr>
              <a:t> </a:t>
            </a:r>
            <a:r>
              <a:rPr dirty="0" sz="1200" spc="-10" b="1">
                <a:latin typeface="Calibri"/>
                <a:cs typeface="Calibri"/>
              </a:rPr>
              <a:t>Netflix </a:t>
            </a:r>
            <a:r>
              <a:rPr dirty="0" sz="1200">
                <a:latin typeface="Calibri"/>
                <a:cs typeface="Calibri"/>
              </a:rPr>
              <a:t>with</a:t>
            </a:r>
            <a:r>
              <a:rPr dirty="0" sz="1200" spc="114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112</a:t>
            </a:r>
            <a:r>
              <a:rPr dirty="0" sz="1200" spc="114" b="1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Emmy</a:t>
            </a:r>
            <a:r>
              <a:rPr dirty="0" sz="1200" spc="10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Nominations </a:t>
            </a:r>
            <a:r>
              <a:rPr dirty="0" sz="1200">
                <a:latin typeface="Calibri"/>
                <a:cs typeface="Calibri"/>
              </a:rPr>
              <a:t>in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same </a:t>
            </a:r>
            <a:r>
              <a:rPr dirty="0" sz="1200" spc="-20">
                <a:latin typeface="Calibri"/>
                <a:cs typeface="Calibri"/>
              </a:rPr>
              <a:t>year.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61" name="object 161" descr=""/>
          <p:cNvGrpSpPr/>
          <p:nvPr/>
        </p:nvGrpSpPr>
        <p:grpSpPr>
          <a:xfrm>
            <a:off x="2449448" y="4114800"/>
            <a:ext cx="6771005" cy="2121535"/>
            <a:chOff x="2449448" y="4114800"/>
            <a:chExt cx="6771005" cy="2121535"/>
          </a:xfrm>
        </p:grpSpPr>
        <p:sp>
          <p:nvSpPr>
            <p:cNvPr id="162" name="object 162" descr=""/>
            <p:cNvSpPr/>
            <p:nvPr/>
          </p:nvSpPr>
          <p:spPr>
            <a:xfrm>
              <a:off x="2458973" y="4597145"/>
              <a:ext cx="1382395" cy="1629410"/>
            </a:xfrm>
            <a:custGeom>
              <a:avLst/>
              <a:gdLst/>
              <a:ahLst/>
              <a:cxnLst/>
              <a:rect l="l" t="t" r="r" b="b"/>
              <a:pathLst>
                <a:path w="1382395" h="1629410">
                  <a:moveTo>
                    <a:pt x="0" y="1629155"/>
                  </a:moveTo>
                  <a:lnTo>
                    <a:pt x="1382268" y="1629155"/>
                  </a:lnTo>
                  <a:lnTo>
                    <a:pt x="1382268" y="0"/>
                  </a:lnTo>
                  <a:lnTo>
                    <a:pt x="0" y="0"/>
                  </a:lnTo>
                  <a:lnTo>
                    <a:pt x="0" y="1629155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 descr=""/>
            <p:cNvSpPr/>
            <p:nvPr/>
          </p:nvSpPr>
          <p:spPr>
            <a:xfrm>
              <a:off x="6474967" y="4114800"/>
              <a:ext cx="2745740" cy="1999614"/>
            </a:xfrm>
            <a:custGeom>
              <a:avLst/>
              <a:gdLst/>
              <a:ahLst/>
              <a:cxnLst/>
              <a:rect l="l" t="t" r="r" b="b"/>
              <a:pathLst>
                <a:path w="2745740" h="1999614">
                  <a:moveTo>
                    <a:pt x="2745232" y="0"/>
                  </a:moveTo>
                  <a:lnTo>
                    <a:pt x="1068832" y="0"/>
                  </a:lnTo>
                  <a:lnTo>
                    <a:pt x="1068832" y="333248"/>
                  </a:lnTo>
                  <a:lnTo>
                    <a:pt x="0" y="511301"/>
                  </a:lnTo>
                  <a:lnTo>
                    <a:pt x="1068832" y="833119"/>
                  </a:lnTo>
                  <a:lnTo>
                    <a:pt x="1068832" y="1999488"/>
                  </a:lnTo>
                  <a:lnTo>
                    <a:pt x="2745232" y="1999488"/>
                  </a:lnTo>
                  <a:lnTo>
                    <a:pt x="2745232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4" name="object 164" descr=""/>
          <p:cNvSpPr txBox="1"/>
          <p:nvPr/>
        </p:nvSpPr>
        <p:spPr>
          <a:xfrm>
            <a:off x="7623175" y="4130166"/>
            <a:ext cx="621665" cy="4533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9105" algn="l"/>
              </a:tabLst>
            </a:pPr>
            <a:r>
              <a:rPr dirty="0" sz="1400" spc="-25">
                <a:latin typeface="Calibri"/>
                <a:cs typeface="Calibri"/>
              </a:rPr>
              <a:t>Out</a:t>
            </a:r>
            <a:r>
              <a:rPr dirty="0" sz="1400">
                <a:latin typeface="Calibri"/>
                <a:cs typeface="Calibri"/>
              </a:rPr>
              <a:t>	</a:t>
            </a:r>
            <a:r>
              <a:rPr dirty="0" sz="1400" spc="-25">
                <a:latin typeface="Calibri"/>
                <a:cs typeface="Calibri"/>
              </a:rPr>
              <a:t>of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Calibri"/>
                <a:cs typeface="Calibri"/>
              </a:rPr>
              <a:t>major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5" name="object 165" descr=""/>
          <p:cNvSpPr txBox="1"/>
          <p:nvPr/>
        </p:nvSpPr>
        <p:spPr>
          <a:xfrm>
            <a:off x="8283067" y="4130166"/>
            <a:ext cx="859790" cy="4533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5095">
              <a:lnSpc>
                <a:spcPct val="100000"/>
              </a:lnSpc>
              <a:spcBef>
                <a:spcPts val="100"/>
              </a:spcBef>
              <a:tabLst>
                <a:tab pos="544195" algn="l"/>
              </a:tabLst>
            </a:pPr>
            <a:r>
              <a:rPr dirty="0" sz="1400" spc="-25">
                <a:latin typeface="Calibri"/>
                <a:cs typeface="Calibri"/>
              </a:rPr>
              <a:t>the</a:t>
            </a:r>
            <a:r>
              <a:rPr dirty="0" sz="1400">
                <a:latin typeface="Calibri"/>
                <a:cs typeface="Calibri"/>
              </a:rPr>
              <a:t>	</a:t>
            </a:r>
            <a:r>
              <a:rPr dirty="0" sz="1400" spc="-20">
                <a:latin typeface="Calibri"/>
                <a:cs typeface="Calibri"/>
              </a:rPr>
              <a:t>four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438784" algn="l"/>
              </a:tabLst>
            </a:pPr>
            <a:r>
              <a:rPr dirty="0" sz="1400" spc="-25">
                <a:latin typeface="Calibri"/>
                <a:cs typeface="Calibri"/>
              </a:rPr>
              <a:t>US</a:t>
            </a:r>
            <a:r>
              <a:rPr dirty="0" sz="1400">
                <a:latin typeface="Calibri"/>
                <a:cs typeface="Calibri"/>
              </a:rPr>
              <a:t>	</a:t>
            </a:r>
            <a:r>
              <a:rPr dirty="0" sz="1400" spc="-20">
                <a:latin typeface="Calibri"/>
                <a:cs typeface="Calibri"/>
              </a:rPr>
              <a:t>SVOD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6" name="object 166" descr=""/>
          <p:cNvSpPr txBox="1"/>
          <p:nvPr/>
        </p:nvSpPr>
        <p:spPr>
          <a:xfrm>
            <a:off x="7623175" y="4557140"/>
            <a:ext cx="151765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7244" algn="l"/>
              </a:tabLst>
            </a:pPr>
            <a:r>
              <a:rPr dirty="0" sz="1400" spc="-10">
                <a:latin typeface="Calibri"/>
                <a:cs typeface="Calibri"/>
              </a:rPr>
              <a:t>Players,</a:t>
            </a:r>
            <a:r>
              <a:rPr dirty="0" sz="1400">
                <a:latin typeface="Calibri"/>
                <a:cs typeface="Calibri"/>
              </a:rPr>
              <a:t>	</a:t>
            </a:r>
            <a:r>
              <a:rPr dirty="0" sz="1400" spc="-10">
                <a:latin typeface="Calibri"/>
                <a:cs typeface="Calibri"/>
              </a:rPr>
              <a:t>Amazon’s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7" name="object 167" descr=""/>
          <p:cNvSpPr txBox="1"/>
          <p:nvPr/>
        </p:nvSpPr>
        <p:spPr>
          <a:xfrm>
            <a:off x="7623175" y="4770501"/>
            <a:ext cx="151638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Calibri"/>
                <a:cs typeface="Calibri"/>
              </a:rPr>
              <a:t>Prime</a:t>
            </a:r>
            <a:r>
              <a:rPr dirty="0" sz="1400" spc="5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Video</a:t>
            </a:r>
            <a:r>
              <a:rPr dirty="0" sz="1400" spc="6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has</a:t>
            </a:r>
            <a:r>
              <a:rPr dirty="0" sz="1400" spc="60">
                <a:latin typeface="Calibri"/>
                <a:cs typeface="Calibri"/>
              </a:rPr>
              <a:t> </a:t>
            </a:r>
            <a:r>
              <a:rPr dirty="0" sz="1400" spc="-25">
                <a:latin typeface="Calibri"/>
                <a:cs typeface="Calibri"/>
              </a:rPr>
              <a:t>the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8" name="object 168" descr=""/>
          <p:cNvSpPr txBox="1"/>
          <p:nvPr/>
        </p:nvSpPr>
        <p:spPr>
          <a:xfrm>
            <a:off x="7623175" y="4983860"/>
            <a:ext cx="151765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3275" algn="l"/>
              </a:tabLst>
            </a:pPr>
            <a:r>
              <a:rPr dirty="0" sz="1400" spc="-10">
                <a:latin typeface="Calibri"/>
                <a:cs typeface="Calibri"/>
              </a:rPr>
              <a:t>lowest</a:t>
            </a:r>
            <a:r>
              <a:rPr dirty="0" sz="1400">
                <a:latin typeface="Calibri"/>
                <a:cs typeface="Calibri"/>
              </a:rPr>
              <a:t>	</a:t>
            </a:r>
            <a:r>
              <a:rPr dirty="0" sz="1400" spc="-10">
                <a:latin typeface="Calibri"/>
                <a:cs typeface="Calibri"/>
              </a:rPr>
              <a:t>Customer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9" name="object 169" descr=""/>
          <p:cNvSpPr txBox="1"/>
          <p:nvPr/>
        </p:nvSpPr>
        <p:spPr>
          <a:xfrm>
            <a:off x="7623175" y="5197221"/>
            <a:ext cx="151765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83945" algn="l"/>
              </a:tabLst>
            </a:pPr>
            <a:r>
              <a:rPr dirty="0" sz="1400" spc="-10">
                <a:latin typeface="Calibri"/>
                <a:cs typeface="Calibri"/>
              </a:rPr>
              <a:t>Satisfaction</a:t>
            </a:r>
            <a:r>
              <a:rPr dirty="0" sz="1400">
                <a:latin typeface="Calibri"/>
                <a:cs typeface="Calibri"/>
              </a:rPr>
              <a:t>	</a:t>
            </a:r>
            <a:r>
              <a:rPr dirty="0" sz="1400" spc="-10">
                <a:latin typeface="Calibri"/>
                <a:cs typeface="Calibri"/>
              </a:rPr>
              <a:t>rating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0" name="object 170" descr=""/>
          <p:cNvSpPr txBox="1"/>
          <p:nvPr/>
        </p:nvSpPr>
        <p:spPr>
          <a:xfrm>
            <a:off x="7623175" y="5410606"/>
            <a:ext cx="151574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27075" algn="l"/>
              </a:tabLst>
            </a:pPr>
            <a:r>
              <a:rPr dirty="0" sz="1400" spc="-25">
                <a:latin typeface="Calibri"/>
                <a:cs typeface="Calibri"/>
              </a:rPr>
              <a:t>for</a:t>
            </a:r>
            <a:r>
              <a:rPr dirty="0" sz="1400">
                <a:latin typeface="Calibri"/>
                <a:cs typeface="Calibri"/>
              </a:rPr>
              <a:t>	</a:t>
            </a:r>
            <a:r>
              <a:rPr dirty="0" sz="1400" spc="-10">
                <a:latin typeface="Calibri"/>
                <a:cs typeface="Calibri"/>
              </a:rPr>
              <a:t>Interesting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1" name="object 171" descr=""/>
          <p:cNvSpPr txBox="1"/>
          <p:nvPr/>
        </p:nvSpPr>
        <p:spPr>
          <a:xfrm>
            <a:off x="7623175" y="5623661"/>
            <a:ext cx="151511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Calibri"/>
                <a:cs typeface="Calibri"/>
              </a:rPr>
              <a:t>Original</a:t>
            </a:r>
            <a:r>
              <a:rPr dirty="0" sz="1400" spc="39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Content</a:t>
            </a:r>
            <a:r>
              <a:rPr dirty="0" sz="1400" spc="390">
                <a:latin typeface="Calibri"/>
                <a:cs typeface="Calibri"/>
              </a:rPr>
              <a:t> </a:t>
            </a:r>
            <a:r>
              <a:rPr dirty="0" sz="1400" spc="-25">
                <a:latin typeface="Calibri"/>
                <a:cs typeface="Calibri"/>
              </a:rPr>
              <a:t>at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Calibri"/>
                <a:cs typeface="Calibri"/>
              </a:rPr>
              <a:t>a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mere</a:t>
            </a:r>
            <a:r>
              <a:rPr dirty="0" sz="1400" spc="-25">
                <a:latin typeface="Calibri"/>
                <a:cs typeface="Calibri"/>
              </a:rPr>
              <a:t> 36%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72" name="object 172" descr=""/>
          <p:cNvGrpSpPr/>
          <p:nvPr/>
        </p:nvGrpSpPr>
        <p:grpSpPr>
          <a:xfrm>
            <a:off x="9403460" y="4110609"/>
            <a:ext cx="2799080" cy="1840230"/>
            <a:chOff x="9403460" y="4110609"/>
            <a:chExt cx="2799080" cy="1840230"/>
          </a:xfrm>
        </p:grpSpPr>
        <p:sp>
          <p:nvSpPr>
            <p:cNvPr id="173" name="object 173" descr=""/>
            <p:cNvSpPr/>
            <p:nvPr/>
          </p:nvSpPr>
          <p:spPr>
            <a:xfrm>
              <a:off x="9412985" y="4120134"/>
              <a:ext cx="2780030" cy="1821180"/>
            </a:xfrm>
            <a:custGeom>
              <a:avLst/>
              <a:gdLst/>
              <a:ahLst/>
              <a:cxnLst/>
              <a:rect l="l" t="t" r="r" b="b"/>
              <a:pathLst>
                <a:path w="2780029" h="1821179">
                  <a:moveTo>
                    <a:pt x="2779776" y="0"/>
                  </a:moveTo>
                  <a:lnTo>
                    <a:pt x="0" y="0"/>
                  </a:lnTo>
                  <a:lnTo>
                    <a:pt x="0" y="1821180"/>
                  </a:lnTo>
                  <a:lnTo>
                    <a:pt x="2779776" y="1821180"/>
                  </a:lnTo>
                  <a:lnTo>
                    <a:pt x="27797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" name="object 174" descr=""/>
            <p:cNvSpPr/>
            <p:nvPr/>
          </p:nvSpPr>
          <p:spPr>
            <a:xfrm>
              <a:off x="9412985" y="4120134"/>
              <a:ext cx="2780030" cy="1821180"/>
            </a:xfrm>
            <a:custGeom>
              <a:avLst/>
              <a:gdLst/>
              <a:ahLst/>
              <a:cxnLst/>
              <a:rect l="l" t="t" r="r" b="b"/>
              <a:pathLst>
                <a:path w="2780029" h="1821179">
                  <a:moveTo>
                    <a:pt x="0" y="1821180"/>
                  </a:moveTo>
                  <a:lnTo>
                    <a:pt x="2779776" y="1821180"/>
                  </a:lnTo>
                  <a:lnTo>
                    <a:pt x="2779776" y="0"/>
                  </a:lnTo>
                  <a:lnTo>
                    <a:pt x="0" y="0"/>
                  </a:lnTo>
                  <a:lnTo>
                    <a:pt x="0" y="1821180"/>
                  </a:lnTo>
                  <a:close/>
                </a:path>
              </a:pathLst>
            </a:custGeom>
            <a:ln w="19049">
              <a:solidFill>
                <a:srgbClr val="96B9FF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5" name="object 175" descr=""/>
          <p:cNvSpPr txBox="1"/>
          <p:nvPr/>
        </p:nvSpPr>
        <p:spPr>
          <a:xfrm>
            <a:off x="9422510" y="3831463"/>
            <a:ext cx="2770505" cy="2054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18795">
              <a:lnSpc>
                <a:spcPct val="100000"/>
              </a:lnSpc>
              <a:spcBef>
                <a:spcPts val="100"/>
              </a:spcBef>
              <a:tabLst>
                <a:tab pos="1562735" algn="l"/>
              </a:tabLst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2018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2019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0"/>
              </a:spcBef>
            </a:pPr>
            <a:endParaRPr sz="900">
              <a:latin typeface="Calibri"/>
              <a:cs typeface="Calibri"/>
            </a:endParaRPr>
          </a:p>
          <a:p>
            <a:pPr algn="just" marL="81280" marR="82550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While</a:t>
            </a:r>
            <a:r>
              <a:rPr dirty="0" sz="1400" spc="285">
                <a:solidFill>
                  <a:srgbClr val="FFFFFF"/>
                </a:solidFill>
                <a:latin typeface="Calibri"/>
                <a:cs typeface="Calibri"/>
              </a:rPr>
              <a:t>  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Amazon</a:t>
            </a:r>
            <a:r>
              <a:rPr dirty="0" sz="1400" spc="290">
                <a:solidFill>
                  <a:srgbClr val="FFFFFF"/>
                </a:solidFill>
                <a:latin typeface="Calibri"/>
                <a:cs typeface="Calibri"/>
              </a:rPr>
              <a:t>  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dirty="0" sz="1400" spc="290">
                <a:solidFill>
                  <a:srgbClr val="FFFFFF"/>
                </a:solidFill>
                <a:latin typeface="Calibri"/>
                <a:cs typeface="Calibri"/>
              </a:rPr>
              <a:t>  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uniquely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positioned</a:t>
            </a:r>
            <a:r>
              <a:rPr dirty="0" sz="1400" spc="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itself</a:t>
            </a:r>
            <a:r>
              <a:rPr dirty="0" sz="1400" spc="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400" spc="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400" spc="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Ecommerce, Smart-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Home,</a:t>
            </a:r>
            <a:r>
              <a:rPr dirty="0" sz="1400" spc="409">
                <a:solidFill>
                  <a:srgbClr val="FFFFFF"/>
                </a:solidFill>
                <a:latin typeface="Calibri"/>
                <a:cs typeface="Calibri"/>
              </a:rPr>
              <a:t>  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Logistics,</a:t>
            </a:r>
            <a:r>
              <a:rPr dirty="0" sz="1400" spc="409">
                <a:solidFill>
                  <a:srgbClr val="FFFFFF"/>
                </a:solidFill>
                <a:latin typeface="Calibri"/>
                <a:cs typeface="Calibri"/>
              </a:rPr>
              <a:t>   </a:t>
            </a: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Cloud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Computing</a:t>
            </a:r>
            <a:r>
              <a:rPr dirty="0" sz="1400" spc="2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400" spc="2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dirty="0" sz="1400" spc="2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markets,</a:t>
            </a:r>
            <a:r>
              <a:rPr dirty="0" sz="1400" spc="2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its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Video</a:t>
            </a:r>
            <a:r>
              <a:rPr dirty="0" sz="1400" spc="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Streaming</a:t>
            </a:r>
            <a:r>
              <a:rPr dirty="0" sz="1400" spc="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presence</a:t>
            </a:r>
            <a:r>
              <a:rPr dirty="0" sz="1400" spc="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400" spc="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reliant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1400" spc="2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Prime</a:t>
            </a:r>
            <a:r>
              <a:rPr dirty="0" sz="1400" spc="2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Subscriptions</a:t>
            </a:r>
            <a:r>
              <a:rPr dirty="0" sz="1400" spc="2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400" spc="2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driving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growth</a:t>
            </a:r>
            <a:r>
              <a:rPr dirty="0" sz="1400" spc="2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due</a:t>
            </a:r>
            <a:r>
              <a:rPr dirty="0" sz="1400" spc="229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400" spc="229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400" spc="2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lack</a:t>
            </a:r>
            <a:r>
              <a:rPr dirty="0" sz="1400" spc="2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400" spc="2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attractive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content</a:t>
            </a:r>
            <a:r>
              <a:rPr dirty="0" sz="1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collection.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30351" y="6378016"/>
            <a:ext cx="11167745" cy="3917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35"/>
              </a:lnSpc>
              <a:tabLst>
                <a:tab pos="1534795" algn="l"/>
                <a:tab pos="2982595" algn="l"/>
                <a:tab pos="4497705" algn="l"/>
                <a:tab pos="5985510" algn="l"/>
                <a:tab pos="7392034" algn="l"/>
                <a:tab pos="8886190" algn="l"/>
              </a:tabLst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Executive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</a:t>
            </a:r>
            <a:endParaRPr sz="1400">
              <a:latin typeface="Calibri"/>
              <a:cs typeface="Calibri"/>
            </a:endParaRPr>
          </a:p>
          <a:p>
            <a:pPr marL="2540">
              <a:lnSpc>
                <a:spcPct val="100000"/>
              </a:lnSpc>
              <a:tabLst>
                <a:tab pos="1540510" algn="l"/>
                <a:tab pos="2979420" algn="l"/>
                <a:tab pos="4721860" algn="l"/>
                <a:tab pos="6012815" algn="l"/>
                <a:tab pos="7435215" algn="l"/>
                <a:tab pos="8986520" algn="l"/>
                <a:tab pos="10377805" algn="l"/>
              </a:tabLst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Overview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Feasibility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Solution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baseline="29761" sz="2100" spc="-15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baseline="29761" sz="2100">
              <a:latin typeface="Calibri"/>
              <a:cs typeface="Calibri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233673" y="6296914"/>
            <a:ext cx="1244600" cy="567690"/>
            <a:chOff x="3233673" y="6296914"/>
            <a:chExt cx="1244600" cy="567690"/>
          </a:xfrm>
        </p:grpSpPr>
        <p:sp>
          <p:nvSpPr>
            <p:cNvPr id="4" name="object 4" descr=""/>
            <p:cNvSpPr/>
            <p:nvPr/>
          </p:nvSpPr>
          <p:spPr>
            <a:xfrm>
              <a:off x="3240023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1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1" y="554736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240023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1" y="554736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244595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1743201" y="6296914"/>
            <a:ext cx="1244600" cy="567690"/>
            <a:chOff x="1743201" y="6296914"/>
            <a:chExt cx="1244600" cy="567690"/>
          </a:xfrm>
        </p:grpSpPr>
        <p:sp>
          <p:nvSpPr>
            <p:cNvPr id="8" name="object 8" descr=""/>
            <p:cNvSpPr/>
            <p:nvPr/>
          </p:nvSpPr>
          <p:spPr>
            <a:xfrm>
              <a:off x="1749551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1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1" y="554736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749551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1" y="554736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754123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4724146" y="6296914"/>
            <a:ext cx="1244600" cy="567690"/>
            <a:chOff x="4724146" y="6296914"/>
            <a:chExt cx="1244600" cy="567690"/>
          </a:xfrm>
        </p:grpSpPr>
        <p:sp>
          <p:nvSpPr>
            <p:cNvPr id="12" name="object 12" descr=""/>
            <p:cNvSpPr/>
            <p:nvPr/>
          </p:nvSpPr>
          <p:spPr>
            <a:xfrm>
              <a:off x="4730496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1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1" y="554736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730496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1" y="554736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735068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 descr=""/>
          <p:cNvGrpSpPr/>
          <p:nvPr/>
        </p:nvGrpSpPr>
        <p:grpSpPr>
          <a:xfrm>
            <a:off x="6214617" y="6296914"/>
            <a:ext cx="1244600" cy="567690"/>
            <a:chOff x="6214617" y="6296914"/>
            <a:chExt cx="1244600" cy="567690"/>
          </a:xfrm>
        </p:grpSpPr>
        <p:sp>
          <p:nvSpPr>
            <p:cNvPr id="16" name="object 16" descr=""/>
            <p:cNvSpPr/>
            <p:nvPr/>
          </p:nvSpPr>
          <p:spPr>
            <a:xfrm>
              <a:off x="6220967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1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1" y="554736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6220967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1" y="554736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225539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 descr=""/>
          <p:cNvGrpSpPr/>
          <p:nvPr/>
        </p:nvGrpSpPr>
        <p:grpSpPr>
          <a:xfrm>
            <a:off x="7705090" y="6296914"/>
            <a:ext cx="1244600" cy="567690"/>
            <a:chOff x="7705090" y="6296914"/>
            <a:chExt cx="1244600" cy="567690"/>
          </a:xfrm>
        </p:grpSpPr>
        <p:sp>
          <p:nvSpPr>
            <p:cNvPr id="20" name="object 20" descr=""/>
            <p:cNvSpPr/>
            <p:nvPr/>
          </p:nvSpPr>
          <p:spPr>
            <a:xfrm>
              <a:off x="7711440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2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2" y="554736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7711440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2" y="554736"/>
                  </a:lnTo>
                  <a:lnTo>
                    <a:pt x="1231392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7716012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 descr=""/>
          <p:cNvGrpSpPr/>
          <p:nvPr/>
        </p:nvGrpSpPr>
        <p:grpSpPr>
          <a:xfrm>
            <a:off x="9195561" y="6296914"/>
            <a:ext cx="1244600" cy="567690"/>
            <a:chOff x="9195561" y="6296914"/>
            <a:chExt cx="1244600" cy="567690"/>
          </a:xfrm>
        </p:grpSpPr>
        <p:sp>
          <p:nvSpPr>
            <p:cNvPr id="24" name="object 24" descr=""/>
            <p:cNvSpPr/>
            <p:nvPr/>
          </p:nvSpPr>
          <p:spPr>
            <a:xfrm>
              <a:off x="9201911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2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2" y="554736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9201911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2" y="554736"/>
                  </a:lnTo>
                  <a:lnTo>
                    <a:pt x="1231392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9206483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 descr=""/>
          <p:cNvGrpSpPr/>
          <p:nvPr/>
        </p:nvGrpSpPr>
        <p:grpSpPr>
          <a:xfrm>
            <a:off x="10692383" y="6296914"/>
            <a:ext cx="1247140" cy="567690"/>
            <a:chOff x="10692383" y="6296914"/>
            <a:chExt cx="1247140" cy="567690"/>
          </a:xfrm>
        </p:grpSpPr>
        <p:sp>
          <p:nvSpPr>
            <p:cNvPr id="28" name="object 28" descr=""/>
            <p:cNvSpPr/>
            <p:nvPr/>
          </p:nvSpPr>
          <p:spPr>
            <a:xfrm>
              <a:off x="10701527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2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2" y="554736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0701527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2" y="554736"/>
                  </a:lnTo>
                  <a:lnTo>
                    <a:pt x="1231392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0692383" y="6414516"/>
              <a:ext cx="1219200" cy="306705"/>
            </a:xfrm>
            <a:custGeom>
              <a:avLst/>
              <a:gdLst/>
              <a:ahLst/>
              <a:cxnLst/>
              <a:rect l="l" t="t" r="r" b="b"/>
              <a:pathLst>
                <a:path w="1219200" h="306704">
                  <a:moveTo>
                    <a:pt x="1219200" y="0"/>
                  </a:moveTo>
                  <a:lnTo>
                    <a:pt x="0" y="0"/>
                  </a:lnTo>
                  <a:lnTo>
                    <a:pt x="0" y="306324"/>
                  </a:lnTo>
                  <a:lnTo>
                    <a:pt x="1219200" y="306324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 descr=""/>
          <p:cNvGrpSpPr/>
          <p:nvPr/>
        </p:nvGrpSpPr>
        <p:grpSpPr>
          <a:xfrm>
            <a:off x="0" y="12189"/>
            <a:ext cx="12192000" cy="6845934"/>
            <a:chOff x="0" y="12189"/>
            <a:chExt cx="12192000" cy="6845934"/>
          </a:xfrm>
        </p:grpSpPr>
        <p:pic>
          <p:nvPicPr>
            <p:cNvPr id="32" name="object 3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75264" y="18287"/>
              <a:ext cx="1144524" cy="75590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189"/>
              <a:ext cx="12192000" cy="6845810"/>
            </a:xfrm>
            <a:prstGeom prst="rect">
              <a:avLst/>
            </a:prstGeom>
          </p:spPr>
        </p:pic>
      </p:grpSp>
      <p:sp>
        <p:nvSpPr>
          <p:cNvPr id="34" name="object 34" descr=""/>
          <p:cNvSpPr/>
          <p:nvPr/>
        </p:nvSpPr>
        <p:spPr>
          <a:xfrm>
            <a:off x="10667" y="0"/>
            <a:ext cx="12181840" cy="6858000"/>
          </a:xfrm>
          <a:custGeom>
            <a:avLst/>
            <a:gdLst/>
            <a:ahLst/>
            <a:cxnLst/>
            <a:rect l="l" t="t" r="r" b="b"/>
            <a:pathLst>
              <a:path w="12181840" h="6858000">
                <a:moveTo>
                  <a:pt x="0" y="0"/>
                </a:moveTo>
                <a:lnTo>
                  <a:pt x="0" y="6858000"/>
                </a:lnTo>
                <a:lnTo>
                  <a:pt x="12181332" y="6858000"/>
                </a:lnTo>
                <a:lnTo>
                  <a:pt x="1218133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1F5F">
              <a:alpha val="7607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/>
          <p:nvPr/>
        </p:nvSpPr>
        <p:spPr>
          <a:xfrm>
            <a:off x="10667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8000"/>
                </a:lnTo>
              </a:path>
            </a:pathLst>
          </a:custGeom>
          <a:ln w="12700">
            <a:solidFill>
              <a:srgbClr val="0013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/>
          <p:nvPr/>
        </p:nvSpPr>
        <p:spPr>
          <a:xfrm>
            <a:off x="214122" y="172973"/>
            <a:ext cx="11849100" cy="6513830"/>
          </a:xfrm>
          <a:custGeom>
            <a:avLst/>
            <a:gdLst/>
            <a:ahLst/>
            <a:cxnLst/>
            <a:rect l="l" t="t" r="r" b="b"/>
            <a:pathLst>
              <a:path w="11849100" h="6513830">
                <a:moveTo>
                  <a:pt x="0" y="6513576"/>
                </a:moveTo>
                <a:lnTo>
                  <a:pt x="11849100" y="6513576"/>
                </a:lnTo>
                <a:lnTo>
                  <a:pt x="11849100" y="0"/>
                </a:lnTo>
                <a:lnTo>
                  <a:pt x="0" y="0"/>
                </a:lnTo>
                <a:lnTo>
                  <a:pt x="0" y="6513576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2737230" y="1607642"/>
            <a:ext cx="7060565" cy="12458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0" spc="-894">
                <a:latin typeface="Trebuchet MS"/>
                <a:cs typeface="Trebuchet MS"/>
              </a:rPr>
              <a:t>III.</a:t>
            </a:r>
            <a:r>
              <a:rPr dirty="0" sz="8000" spc="-830">
                <a:latin typeface="Trebuchet MS"/>
                <a:cs typeface="Trebuchet MS"/>
              </a:rPr>
              <a:t> </a:t>
            </a:r>
            <a:r>
              <a:rPr dirty="0" sz="8000" spc="-1410">
                <a:latin typeface="Trebuchet MS"/>
                <a:cs typeface="Trebuchet MS"/>
              </a:rPr>
              <a:t>Company</a:t>
            </a:r>
            <a:r>
              <a:rPr dirty="0" sz="8000" spc="-825">
                <a:latin typeface="Trebuchet MS"/>
                <a:cs typeface="Trebuchet MS"/>
              </a:rPr>
              <a:t> </a:t>
            </a:r>
            <a:r>
              <a:rPr dirty="0" sz="8000" spc="-1300">
                <a:latin typeface="Trebuchet MS"/>
                <a:cs typeface="Trebuchet MS"/>
              </a:rPr>
              <a:t>Overview</a:t>
            </a:r>
            <a:endParaRPr sz="8000">
              <a:latin typeface="Trebuchet MS"/>
              <a:cs typeface="Trebuchet MS"/>
            </a:endParaRPr>
          </a:p>
        </p:txBody>
      </p:sp>
      <p:grpSp>
        <p:nvGrpSpPr>
          <p:cNvPr id="38" name="object 38" descr=""/>
          <p:cNvGrpSpPr/>
          <p:nvPr/>
        </p:nvGrpSpPr>
        <p:grpSpPr>
          <a:xfrm>
            <a:off x="2124455" y="2874264"/>
            <a:ext cx="8100695" cy="2109470"/>
            <a:chOff x="2124455" y="2874264"/>
            <a:chExt cx="8100695" cy="2109470"/>
          </a:xfrm>
        </p:grpSpPr>
        <p:sp>
          <p:nvSpPr>
            <p:cNvPr id="39" name="object 39" descr=""/>
            <p:cNvSpPr/>
            <p:nvPr/>
          </p:nvSpPr>
          <p:spPr>
            <a:xfrm>
              <a:off x="2124455" y="2912364"/>
              <a:ext cx="8100695" cy="0"/>
            </a:xfrm>
            <a:custGeom>
              <a:avLst/>
              <a:gdLst/>
              <a:ahLst/>
              <a:cxnLst/>
              <a:rect l="l" t="t" r="r" b="b"/>
              <a:pathLst>
                <a:path w="8100695" h="0">
                  <a:moveTo>
                    <a:pt x="0" y="0"/>
                  </a:moveTo>
                  <a:lnTo>
                    <a:pt x="8100314" y="0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40908" y="3677412"/>
              <a:ext cx="867156" cy="13060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-6350"/>
            <a:ext cx="12204700" cy="805180"/>
            <a:chOff x="-6350" y="-6350"/>
            <a:chExt cx="12204700" cy="80518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12192000" cy="792480"/>
            </a:xfrm>
            <a:custGeom>
              <a:avLst/>
              <a:gdLst/>
              <a:ahLst/>
              <a:cxnLst/>
              <a:rect l="l" t="t" r="r" b="b"/>
              <a:pathLst>
                <a:path w="12192000" h="792480">
                  <a:moveTo>
                    <a:pt x="12192000" y="0"/>
                  </a:moveTo>
                  <a:lnTo>
                    <a:pt x="0" y="0"/>
                  </a:lnTo>
                  <a:lnTo>
                    <a:pt x="0" y="792479"/>
                  </a:lnTo>
                  <a:lnTo>
                    <a:pt x="12192000" y="792479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0"/>
              <a:ext cx="12192000" cy="792480"/>
            </a:xfrm>
            <a:custGeom>
              <a:avLst/>
              <a:gdLst/>
              <a:ahLst/>
              <a:cxnLst/>
              <a:rect l="l" t="t" r="r" b="b"/>
              <a:pathLst>
                <a:path w="12192000" h="792480">
                  <a:moveTo>
                    <a:pt x="0" y="792479"/>
                  </a:moveTo>
                  <a:lnTo>
                    <a:pt x="12192000" y="792479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792479"/>
                  </a:lnTo>
                  <a:close/>
                </a:path>
              </a:pathLst>
            </a:custGeom>
            <a:ln w="12700">
              <a:solidFill>
                <a:srgbClr val="00134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75264" y="18288"/>
              <a:ext cx="1144524" cy="755904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16916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74320" marR="267335" indent="-3175">
              <a:lnSpc>
                <a:spcPct val="100000"/>
              </a:lnSpc>
              <a:spcBef>
                <a:spcPts val="240"/>
              </a:spcBef>
            </a:pP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970276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69875" marR="268605" indent="25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 Overview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569719" y="6303264"/>
            <a:ext cx="1231900" cy="55499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0480" rIns="0" bIns="0" rtlCol="0" vert="horz">
            <a:spAutoFit/>
          </a:bodyPr>
          <a:lstStyle/>
          <a:p>
            <a:pPr marL="309245" marR="302260" indent="-5080">
              <a:lnSpc>
                <a:spcPct val="100000"/>
              </a:lnSpc>
              <a:spcBef>
                <a:spcPts val="240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Industry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370832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521334" marR="294005" indent="-224154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771388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945" marR="292100" indent="-279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 Analysis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7165593" y="6296914"/>
            <a:ext cx="1244600" cy="567690"/>
            <a:chOff x="7165593" y="6296914"/>
            <a:chExt cx="1244600" cy="567690"/>
          </a:xfrm>
        </p:grpSpPr>
        <p:sp>
          <p:nvSpPr>
            <p:cNvPr id="12" name="object 12" descr=""/>
            <p:cNvSpPr/>
            <p:nvPr/>
          </p:nvSpPr>
          <p:spPr>
            <a:xfrm>
              <a:off x="7171943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2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2" y="554736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7171943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2" y="554736"/>
                  </a:lnTo>
                  <a:lnTo>
                    <a:pt x="1231392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7176515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7370444" y="6320739"/>
            <a:ext cx="829944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5244" marR="5080" indent="-4318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 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85725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14960" marR="210185" indent="-100965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 Solution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9973056" y="6296914"/>
            <a:ext cx="1247140" cy="567690"/>
            <a:chOff x="9973056" y="6296914"/>
            <a:chExt cx="1247140" cy="567690"/>
          </a:xfrm>
        </p:grpSpPr>
        <p:sp>
          <p:nvSpPr>
            <p:cNvPr id="18" name="object 18" descr=""/>
            <p:cNvSpPr/>
            <p:nvPr/>
          </p:nvSpPr>
          <p:spPr>
            <a:xfrm>
              <a:off x="9982200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2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2" y="554736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9982200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2" y="554736"/>
                  </a:lnTo>
                  <a:lnTo>
                    <a:pt x="1231392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9973056" y="6414516"/>
              <a:ext cx="1219200" cy="306705"/>
            </a:xfrm>
            <a:custGeom>
              <a:avLst/>
              <a:gdLst/>
              <a:ahLst/>
              <a:cxnLst/>
              <a:rect l="l" t="t" r="r" b="b"/>
              <a:pathLst>
                <a:path w="1219200" h="306704">
                  <a:moveTo>
                    <a:pt x="1219200" y="0"/>
                  </a:moveTo>
                  <a:lnTo>
                    <a:pt x="0" y="0"/>
                  </a:lnTo>
                  <a:lnTo>
                    <a:pt x="0" y="306324"/>
                  </a:lnTo>
                  <a:lnTo>
                    <a:pt x="1219200" y="306324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10175875" y="6436258"/>
            <a:ext cx="81661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11551919" y="642670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1"/>
                </a:lnTo>
                <a:lnTo>
                  <a:pt x="640079" y="294131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251561" y="146380"/>
            <a:ext cx="929005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solidFill>
                  <a:srgbClr val="FFFFFF"/>
                </a:solidFill>
                <a:latin typeface="Calibri Light"/>
                <a:cs typeface="Calibri Light"/>
              </a:rPr>
              <a:t>Netflix</a:t>
            </a:r>
            <a:r>
              <a:rPr dirty="0" sz="2800" spc="-75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dirty="0" sz="2800">
                <a:solidFill>
                  <a:srgbClr val="FFFFFF"/>
                </a:solidFill>
                <a:latin typeface="Calibri Light"/>
                <a:cs typeface="Calibri Light"/>
              </a:rPr>
              <a:t>has</a:t>
            </a:r>
            <a:r>
              <a:rPr dirty="0" sz="2800" spc="-65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dirty="0" sz="2800">
                <a:solidFill>
                  <a:srgbClr val="FFFFFF"/>
                </a:solidFill>
                <a:latin typeface="Calibri Light"/>
                <a:cs typeface="Calibri Light"/>
              </a:rPr>
              <a:t>one</a:t>
            </a:r>
            <a:r>
              <a:rPr dirty="0" sz="2800" spc="-65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dirty="0" sz="2800">
                <a:solidFill>
                  <a:srgbClr val="FFFFFF"/>
                </a:solidFill>
                <a:latin typeface="Calibri Light"/>
                <a:cs typeface="Calibri Light"/>
              </a:rPr>
              <a:t>of</a:t>
            </a:r>
            <a:r>
              <a:rPr dirty="0" sz="2800" spc="-6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dirty="0" sz="2800">
                <a:solidFill>
                  <a:srgbClr val="FFFFFF"/>
                </a:solidFill>
                <a:latin typeface="Calibri Light"/>
                <a:cs typeface="Calibri Light"/>
              </a:rPr>
              <a:t>the</a:t>
            </a:r>
            <a:r>
              <a:rPr dirty="0" sz="2800" spc="-75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dirty="0" sz="2800">
                <a:solidFill>
                  <a:srgbClr val="FFFFFF"/>
                </a:solidFill>
                <a:latin typeface="Calibri Light"/>
                <a:cs typeface="Calibri Light"/>
              </a:rPr>
              <a:t>Largest</a:t>
            </a:r>
            <a:r>
              <a:rPr dirty="0" sz="2800" spc="-4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dirty="0" sz="2800">
                <a:solidFill>
                  <a:srgbClr val="FFFFFF"/>
                </a:solidFill>
                <a:latin typeface="Calibri Light"/>
                <a:cs typeface="Calibri Light"/>
              </a:rPr>
              <a:t>Footprints</a:t>
            </a:r>
            <a:r>
              <a:rPr dirty="0" sz="2800" spc="-7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dirty="0" sz="2800">
                <a:solidFill>
                  <a:srgbClr val="FFFFFF"/>
                </a:solidFill>
                <a:latin typeface="Calibri Light"/>
                <a:cs typeface="Calibri Light"/>
              </a:rPr>
              <a:t>on</a:t>
            </a:r>
            <a:r>
              <a:rPr dirty="0" sz="2800" spc="-65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dirty="0" sz="2800">
                <a:solidFill>
                  <a:srgbClr val="FFFFFF"/>
                </a:solidFill>
                <a:latin typeface="Calibri Light"/>
                <a:cs typeface="Calibri Light"/>
              </a:rPr>
              <a:t>the</a:t>
            </a:r>
            <a:r>
              <a:rPr dirty="0" sz="2800" spc="-75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dirty="0" sz="2800">
                <a:solidFill>
                  <a:srgbClr val="FFFFFF"/>
                </a:solidFill>
                <a:latin typeface="Calibri Light"/>
                <a:cs typeface="Calibri Light"/>
              </a:rPr>
              <a:t>Digital</a:t>
            </a:r>
            <a:r>
              <a:rPr dirty="0" sz="2800" spc="-6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Calibri Light"/>
                <a:cs typeface="Calibri Light"/>
              </a:rPr>
              <a:t>Ecosystem</a:t>
            </a:r>
            <a:endParaRPr sz="2800">
              <a:latin typeface="Calibri Light"/>
              <a:cs typeface="Calibri Light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7129271" y="1402080"/>
            <a:ext cx="0" cy="1565275"/>
          </a:xfrm>
          <a:custGeom>
            <a:avLst/>
            <a:gdLst/>
            <a:ahLst/>
            <a:cxnLst/>
            <a:rect l="l" t="t" r="r" b="b"/>
            <a:pathLst>
              <a:path w="0" h="1565275">
                <a:moveTo>
                  <a:pt x="0" y="1565148"/>
                </a:moveTo>
                <a:lnTo>
                  <a:pt x="0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7129271" y="2601467"/>
            <a:ext cx="739140" cy="208915"/>
          </a:xfrm>
          <a:prstGeom prst="rect">
            <a:avLst/>
          </a:prstGeom>
          <a:solidFill>
            <a:srgbClr val="1E8495"/>
          </a:solidFill>
        </p:spPr>
        <p:txBody>
          <a:bodyPr wrap="square" lIns="0" tIns="29209" rIns="0" bIns="0" rtlCol="0" vert="horz">
            <a:spAutoFit/>
          </a:bodyPr>
          <a:lstStyle/>
          <a:p>
            <a:pPr marL="196850">
              <a:lnSpc>
                <a:spcPct val="100000"/>
              </a:lnSpc>
              <a:spcBef>
                <a:spcPts val="229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13.22%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7129271" y="2080260"/>
            <a:ext cx="1038225" cy="208915"/>
          </a:xfrm>
          <a:prstGeom prst="rect">
            <a:avLst/>
          </a:prstGeom>
          <a:solidFill>
            <a:srgbClr val="FF9B00"/>
          </a:solidFill>
        </p:spPr>
        <p:txBody>
          <a:bodyPr wrap="square" lIns="0" tIns="28575" rIns="0" bIns="0" rtlCol="0" vert="horz">
            <a:spAutoFit/>
          </a:bodyPr>
          <a:lstStyle/>
          <a:p>
            <a:pPr marL="345440">
              <a:lnSpc>
                <a:spcPct val="100000"/>
              </a:lnSpc>
              <a:spcBef>
                <a:spcPts val="225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18.56%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7129271" y="1557527"/>
            <a:ext cx="1716405" cy="208915"/>
          </a:xfrm>
          <a:prstGeom prst="rect">
            <a:avLst/>
          </a:prstGeom>
          <a:solidFill>
            <a:srgbClr val="FF0000"/>
          </a:solidFill>
        </p:spPr>
        <p:txBody>
          <a:bodyPr wrap="square" lIns="0" tIns="29209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29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30.71%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6359144" y="2612263"/>
            <a:ext cx="67818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libri"/>
                <a:cs typeface="Calibri"/>
              </a:rPr>
              <a:t>Raw</a:t>
            </a:r>
            <a:r>
              <a:rPr dirty="0" sz="900" spc="15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MPEG-</a:t>
            </a:r>
            <a:r>
              <a:rPr dirty="0" sz="900" spc="-25">
                <a:latin typeface="Calibri"/>
                <a:cs typeface="Calibri"/>
              </a:rPr>
              <a:t>TS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6103111" y="2090165"/>
            <a:ext cx="9334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libri"/>
                <a:cs typeface="Calibri"/>
              </a:rPr>
              <a:t>HTTP</a:t>
            </a:r>
            <a:r>
              <a:rPr dirty="0" sz="900" spc="-3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media</a:t>
            </a:r>
            <a:r>
              <a:rPr dirty="0" sz="900" spc="-30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stream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6705727" y="1568322"/>
            <a:ext cx="3314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Netflix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6893432" y="1188212"/>
            <a:ext cx="184912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Calibri"/>
                <a:cs typeface="Calibri"/>
              </a:rPr>
              <a:t>America</a:t>
            </a:r>
            <a:r>
              <a:rPr dirty="0" sz="1400" spc="-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- </a:t>
            </a:r>
            <a:r>
              <a:rPr dirty="0" sz="1400" spc="-10">
                <a:latin typeface="Calibri"/>
                <a:cs typeface="Calibri"/>
              </a:rPr>
              <a:t>Downstream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spc="-50">
                <a:latin typeface="Calibri"/>
                <a:cs typeface="Calibri"/>
              </a:rPr>
              <a:t>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2" name="object 32" descr=""/>
          <p:cNvSpPr/>
          <p:nvPr/>
        </p:nvSpPr>
        <p:spPr>
          <a:xfrm>
            <a:off x="10015728" y="1379219"/>
            <a:ext cx="0" cy="1577340"/>
          </a:xfrm>
          <a:custGeom>
            <a:avLst/>
            <a:gdLst/>
            <a:ahLst/>
            <a:cxnLst/>
            <a:rect l="l" t="t" r="r" b="b"/>
            <a:pathLst>
              <a:path w="0" h="1577339">
                <a:moveTo>
                  <a:pt x="0" y="1577339"/>
                </a:moveTo>
                <a:lnTo>
                  <a:pt x="0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 txBox="1"/>
          <p:nvPr/>
        </p:nvSpPr>
        <p:spPr>
          <a:xfrm>
            <a:off x="10015728" y="2589276"/>
            <a:ext cx="635635" cy="210820"/>
          </a:xfrm>
          <a:prstGeom prst="rect">
            <a:avLst/>
          </a:prstGeom>
          <a:solidFill>
            <a:srgbClr val="FF9B00"/>
          </a:solidFill>
        </p:spPr>
        <p:txBody>
          <a:bodyPr wrap="square" lIns="0" tIns="29209" rIns="0" bIns="0" rtlCol="0" vert="horz">
            <a:spAutoFit/>
          </a:bodyPr>
          <a:lstStyle/>
          <a:p>
            <a:pPr marL="144145">
              <a:lnSpc>
                <a:spcPct val="100000"/>
              </a:lnSpc>
              <a:spcBef>
                <a:spcPts val="229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14.21%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10015728" y="2061972"/>
            <a:ext cx="867410" cy="210820"/>
          </a:xfrm>
          <a:prstGeom prst="rect">
            <a:avLst/>
          </a:prstGeom>
          <a:solidFill>
            <a:srgbClr val="FF0000"/>
          </a:solidFill>
        </p:spPr>
        <p:txBody>
          <a:bodyPr wrap="square" lIns="0" tIns="30480" rIns="0" bIns="0" rtlCol="0" vert="horz">
            <a:spAutoFit/>
          </a:bodyPr>
          <a:lstStyle/>
          <a:p>
            <a:pPr marL="260350">
              <a:lnSpc>
                <a:spcPct val="100000"/>
              </a:lnSpc>
              <a:spcBef>
                <a:spcPts val="24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19.41%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0015728" y="1536191"/>
            <a:ext cx="1737360" cy="210820"/>
          </a:xfrm>
          <a:prstGeom prst="rect">
            <a:avLst/>
          </a:prstGeom>
          <a:solidFill>
            <a:srgbClr val="1E8495"/>
          </a:solidFill>
        </p:spPr>
        <p:txBody>
          <a:bodyPr wrap="square" lIns="0" tIns="29844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234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38.89%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8989314" y="2599690"/>
            <a:ext cx="9334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libri"/>
                <a:cs typeface="Calibri"/>
              </a:rPr>
              <a:t>HTTP</a:t>
            </a:r>
            <a:r>
              <a:rPr dirty="0" sz="900" spc="-3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media</a:t>
            </a:r>
            <a:r>
              <a:rPr dirty="0" sz="900" spc="-30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stream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9591802" y="2073402"/>
            <a:ext cx="3314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Netflix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9245345" y="1547240"/>
            <a:ext cx="6788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libri"/>
                <a:cs typeface="Calibri"/>
              </a:rPr>
              <a:t>Raw</a:t>
            </a:r>
            <a:r>
              <a:rPr dirty="0" sz="900" spc="25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MPEG-</a:t>
            </a:r>
            <a:r>
              <a:rPr dirty="0" sz="900" spc="-25">
                <a:latin typeface="Calibri"/>
                <a:cs typeface="Calibri"/>
              </a:rPr>
              <a:t>TS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9944481" y="1203197"/>
            <a:ext cx="1631314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Calibri"/>
                <a:cs typeface="Calibri"/>
              </a:rPr>
              <a:t>America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-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Upstream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 spc="-60">
                <a:latin typeface="Calibri"/>
                <a:cs typeface="Calibri"/>
              </a:rPr>
              <a:t>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0" name="object 40" descr=""/>
          <p:cNvSpPr/>
          <p:nvPr/>
        </p:nvSpPr>
        <p:spPr>
          <a:xfrm>
            <a:off x="7126223" y="3137916"/>
            <a:ext cx="0" cy="1579245"/>
          </a:xfrm>
          <a:custGeom>
            <a:avLst/>
            <a:gdLst/>
            <a:ahLst/>
            <a:cxnLst/>
            <a:rect l="l" t="t" r="r" b="b"/>
            <a:pathLst>
              <a:path w="0" h="1579245">
                <a:moveTo>
                  <a:pt x="0" y="1578864"/>
                </a:moveTo>
                <a:lnTo>
                  <a:pt x="0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 txBox="1"/>
          <p:nvPr/>
        </p:nvSpPr>
        <p:spPr>
          <a:xfrm>
            <a:off x="7126223" y="4347971"/>
            <a:ext cx="1094740" cy="210820"/>
          </a:xfrm>
          <a:prstGeom prst="rect">
            <a:avLst/>
          </a:prstGeom>
          <a:solidFill>
            <a:srgbClr val="FF9B00"/>
          </a:solidFill>
        </p:spPr>
        <p:txBody>
          <a:bodyPr wrap="square" lIns="0" tIns="3111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44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19.72%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7126223" y="3822191"/>
            <a:ext cx="1282065" cy="210820"/>
          </a:xfrm>
          <a:prstGeom prst="rect">
            <a:avLst/>
          </a:prstGeom>
          <a:solidFill>
            <a:srgbClr val="FF0000"/>
          </a:solidFill>
        </p:spPr>
        <p:txBody>
          <a:bodyPr wrap="square" lIns="0" tIns="3048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4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23.10%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7126223" y="3296411"/>
            <a:ext cx="1687195" cy="210820"/>
          </a:xfrm>
          <a:prstGeom prst="rect">
            <a:avLst/>
          </a:prstGeom>
          <a:solidFill>
            <a:srgbClr val="A30000"/>
          </a:solidFill>
        </p:spPr>
        <p:txBody>
          <a:bodyPr wrap="square" lIns="0" tIns="298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35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30.39%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6085078" y="4359909"/>
            <a:ext cx="94741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libri"/>
                <a:cs typeface="Calibri"/>
              </a:rPr>
              <a:t>HTTP</a:t>
            </a:r>
            <a:r>
              <a:rPr dirty="0" sz="900" spc="-2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Media</a:t>
            </a:r>
            <a:r>
              <a:rPr dirty="0" sz="900" spc="-30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Stream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6702043" y="3833876"/>
            <a:ext cx="3314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Netflix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6616700" y="3307460"/>
            <a:ext cx="4159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Youtube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6973569" y="2963672"/>
            <a:ext cx="168021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Calibri"/>
                <a:cs typeface="Calibri"/>
              </a:rPr>
              <a:t>EMEA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-</a:t>
            </a:r>
            <a:r>
              <a:rPr dirty="0" sz="1400" spc="-10">
                <a:latin typeface="Calibri"/>
                <a:cs typeface="Calibri"/>
              </a:rPr>
              <a:t> Downstream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50">
                <a:latin typeface="Calibri"/>
                <a:cs typeface="Calibri"/>
              </a:rPr>
              <a:t>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8" name="object 48" descr=""/>
          <p:cNvSpPr/>
          <p:nvPr/>
        </p:nvSpPr>
        <p:spPr>
          <a:xfrm>
            <a:off x="10029443" y="3179064"/>
            <a:ext cx="0" cy="1511935"/>
          </a:xfrm>
          <a:custGeom>
            <a:avLst/>
            <a:gdLst/>
            <a:ahLst/>
            <a:cxnLst/>
            <a:rect l="l" t="t" r="r" b="b"/>
            <a:pathLst>
              <a:path w="0" h="1511935">
                <a:moveTo>
                  <a:pt x="0" y="1511808"/>
                </a:moveTo>
                <a:lnTo>
                  <a:pt x="0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 descr=""/>
          <p:cNvSpPr txBox="1"/>
          <p:nvPr/>
        </p:nvSpPr>
        <p:spPr>
          <a:xfrm>
            <a:off x="10029443" y="4337303"/>
            <a:ext cx="498475" cy="203200"/>
          </a:xfrm>
          <a:prstGeom prst="rect">
            <a:avLst/>
          </a:prstGeom>
          <a:solidFill>
            <a:srgbClr val="FF0000"/>
          </a:solidFill>
        </p:spPr>
        <p:txBody>
          <a:bodyPr wrap="square" lIns="0" tIns="26670" rIns="0" bIns="0" rtlCol="0" vert="horz">
            <a:spAutoFit/>
          </a:bodyPr>
          <a:lstStyle/>
          <a:p>
            <a:pPr marL="105410">
              <a:lnSpc>
                <a:spcPct val="100000"/>
              </a:lnSpc>
              <a:spcBef>
                <a:spcPts val="21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8.97%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10029443" y="3834384"/>
            <a:ext cx="1251585" cy="201295"/>
          </a:xfrm>
          <a:prstGeom prst="rect">
            <a:avLst/>
          </a:prstGeom>
          <a:solidFill>
            <a:srgbClr val="A30000"/>
          </a:solidFill>
        </p:spPr>
        <p:txBody>
          <a:bodyPr wrap="square" lIns="0" tIns="2540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2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22.53%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10029443" y="3329940"/>
            <a:ext cx="1929764" cy="201295"/>
          </a:xfrm>
          <a:prstGeom prst="rect">
            <a:avLst/>
          </a:prstGeom>
          <a:solidFill>
            <a:srgbClr val="FF9B00"/>
          </a:solidFill>
        </p:spPr>
        <p:txBody>
          <a:bodyPr wrap="square" lIns="0" tIns="2540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2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34.75%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9606153" y="4345051"/>
            <a:ext cx="3314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Netflix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9520555" y="3840860"/>
            <a:ext cx="4159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Youtube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8989314" y="3336797"/>
            <a:ext cx="94741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libri"/>
                <a:cs typeface="Calibri"/>
              </a:rPr>
              <a:t>HTTP</a:t>
            </a:r>
            <a:r>
              <a:rPr dirty="0" sz="900" spc="-2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Media</a:t>
            </a:r>
            <a:r>
              <a:rPr dirty="0" sz="900" spc="-30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Stream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10045445" y="2972181"/>
            <a:ext cx="146367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Calibri"/>
                <a:cs typeface="Calibri"/>
              </a:rPr>
              <a:t>EMEA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-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Upstream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 spc="-50">
                <a:latin typeface="Calibri"/>
                <a:cs typeface="Calibri"/>
              </a:rPr>
              <a:t>%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6" name="object 56" descr=""/>
          <p:cNvGrpSpPr/>
          <p:nvPr/>
        </p:nvGrpSpPr>
        <p:grpSpPr>
          <a:xfrm>
            <a:off x="7138225" y="4943855"/>
            <a:ext cx="1628139" cy="1369060"/>
            <a:chOff x="7138225" y="4943855"/>
            <a:chExt cx="1628139" cy="1369060"/>
          </a:xfrm>
        </p:grpSpPr>
        <p:sp>
          <p:nvSpPr>
            <p:cNvPr id="57" name="object 57" descr=""/>
            <p:cNvSpPr/>
            <p:nvPr/>
          </p:nvSpPr>
          <p:spPr>
            <a:xfrm>
              <a:off x="7142988" y="5081015"/>
              <a:ext cx="1623060" cy="182880"/>
            </a:xfrm>
            <a:custGeom>
              <a:avLst/>
              <a:gdLst/>
              <a:ahLst/>
              <a:cxnLst/>
              <a:rect l="l" t="t" r="r" b="b"/>
              <a:pathLst>
                <a:path w="1623059" h="182879">
                  <a:moveTo>
                    <a:pt x="1623059" y="0"/>
                  </a:moveTo>
                  <a:lnTo>
                    <a:pt x="0" y="0"/>
                  </a:lnTo>
                  <a:lnTo>
                    <a:pt x="0" y="182879"/>
                  </a:lnTo>
                  <a:lnTo>
                    <a:pt x="1623059" y="182879"/>
                  </a:lnTo>
                  <a:lnTo>
                    <a:pt x="1623059" y="0"/>
                  </a:lnTo>
                  <a:close/>
                </a:path>
              </a:pathLst>
            </a:custGeom>
            <a:solidFill>
              <a:srgbClr val="FF9B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7142988" y="4943855"/>
              <a:ext cx="0" cy="1369060"/>
            </a:xfrm>
            <a:custGeom>
              <a:avLst/>
              <a:gdLst/>
              <a:ahLst/>
              <a:cxnLst/>
              <a:rect l="l" t="t" r="r" b="b"/>
              <a:pathLst>
                <a:path w="0" h="1369060">
                  <a:moveTo>
                    <a:pt x="0" y="1368552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 descr=""/>
          <p:cNvSpPr txBox="1"/>
          <p:nvPr/>
        </p:nvSpPr>
        <p:spPr>
          <a:xfrm>
            <a:off x="7769097" y="5085079"/>
            <a:ext cx="3708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29.24%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6102477" y="5078729"/>
            <a:ext cx="94741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libri"/>
                <a:cs typeface="Calibri"/>
              </a:rPr>
              <a:t>HTTP</a:t>
            </a:r>
            <a:r>
              <a:rPr dirty="0" sz="900" spc="-2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Media</a:t>
            </a:r>
            <a:r>
              <a:rPr dirty="0" sz="900" spc="-30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Stream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6989826" y="4736338"/>
            <a:ext cx="1631314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30">
                <a:latin typeface="Calibri"/>
                <a:cs typeface="Calibri"/>
              </a:rPr>
              <a:t>APAC</a:t>
            </a:r>
            <a:r>
              <a:rPr dirty="0" sz="1400" spc="-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- </a:t>
            </a:r>
            <a:r>
              <a:rPr dirty="0" sz="1400" spc="-10">
                <a:latin typeface="Calibri"/>
                <a:cs typeface="Calibri"/>
              </a:rPr>
              <a:t>Downstream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spc="-50">
                <a:latin typeface="Calibri"/>
                <a:cs typeface="Calibri"/>
              </a:rPr>
              <a:t>%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2" name="object 62" descr=""/>
          <p:cNvGrpSpPr/>
          <p:nvPr/>
        </p:nvGrpSpPr>
        <p:grpSpPr>
          <a:xfrm>
            <a:off x="10024681" y="4946903"/>
            <a:ext cx="2013585" cy="1396365"/>
            <a:chOff x="10024681" y="4946903"/>
            <a:chExt cx="2013585" cy="1396365"/>
          </a:xfrm>
        </p:grpSpPr>
        <p:sp>
          <p:nvSpPr>
            <p:cNvPr id="63" name="object 63" descr=""/>
            <p:cNvSpPr/>
            <p:nvPr/>
          </p:nvSpPr>
          <p:spPr>
            <a:xfrm>
              <a:off x="10029443" y="5085587"/>
              <a:ext cx="2009139" cy="186055"/>
            </a:xfrm>
            <a:custGeom>
              <a:avLst/>
              <a:gdLst/>
              <a:ahLst/>
              <a:cxnLst/>
              <a:rect l="l" t="t" r="r" b="b"/>
              <a:pathLst>
                <a:path w="2009140" h="186054">
                  <a:moveTo>
                    <a:pt x="2008631" y="0"/>
                  </a:moveTo>
                  <a:lnTo>
                    <a:pt x="0" y="0"/>
                  </a:lnTo>
                  <a:lnTo>
                    <a:pt x="0" y="185928"/>
                  </a:lnTo>
                  <a:lnTo>
                    <a:pt x="2008631" y="185928"/>
                  </a:lnTo>
                  <a:lnTo>
                    <a:pt x="2008631" y="0"/>
                  </a:lnTo>
                  <a:close/>
                </a:path>
              </a:pathLst>
            </a:custGeom>
            <a:solidFill>
              <a:srgbClr val="FF9B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10029443" y="4946903"/>
              <a:ext cx="0" cy="1396365"/>
            </a:xfrm>
            <a:custGeom>
              <a:avLst/>
              <a:gdLst/>
              <a:ahLst/>
              <a:cxnLst/>
              <a:rect l="l" t="t" r="r" b="b"/>
              <a:pathLst>
                <a:path w="0" h="1396364">
                  <a:moveTo>
                    <a:pt x="0" y="1395984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 descr=""/>
          <p:cNvSpPr txBox="1"/>
          <p:nvPr/>
        </p:nvSpPr>
        <p:spPr>
          <a:xfrm>
            <a:off x="10849102" y="5091810"/>
            <a:ext cx="3708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27.30%</a:t>
            </a:r>
            <a:endParaRPr sz="900">
              <a:latin typeface="Calibri"/>
              <a:cs typeface="Calibri"/>
            </a:endParaRPr>
          </a:p>
        </p:txBody>
      </p:sp>
      <p:graphicFrame>
        <p:nvGraphicFramePr>
          <p:cNvPr id="66" name="object 66" descr=""/>
          <p:cNvGraphicFramePr>
            <a:graphicFrameLocks noGrp="1"/>
          </p:cNvGraphicFramePr>
          <p:nvPr/>
        </p:nvGraphicFramePr>
        <p:xfrm>
          <a:off x="6266941" y="5551932"/>
          <a:ext cx="4214495" cy="622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6300"/>
                <a:gridCol w="904239"/>
                <a:gridCol w="81280"/>
                <a:gridCol w="1902459"/>
                <a:gridCol w="375920"/>
              </a:tblGrid>
              <a:tr h="176530">
                <a:tc>
                  <a:txBody>
                    <a:bodyPr/>
                    <a:lstStyle/>
                    <a:p>
                      <a:pPr algn="r" marR="98425">
                        <a:lnSpc>
                          <a:spcPts val="104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Facebook</a:t>
                      </a:r>
                      <a:r>
                        <a:rPr dirty="0" sz="9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Video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7937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9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17.72%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17145">
                    <a:solidFill>
                      <a:srgbClr val="122D5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122D56"/>
                    </a:solidFill>
                  </a:tcPr>
                </a:tc>
                <a:tc>
                  <a:txBody>
                    <a:bodyPr/>
                    <a:lstStyle/>
                    <a:p>
                      <a:pPr algn="r" marR="9842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Facebook</a:t>
                      </a:r>
                      <a:r>
                        <a:rPr dirty="0" sz="9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Video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26670"/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9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5.13%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17780">
                    <a:solidFill>
                      <a:srgbClr val="122D56"/>
                    </a:solidFill>
                  </a:tcPr>
                </a:tc>
              </a:tr>
              <a:tr h="2876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58115">
                <a:tc>
                  <a:txBody>
                    <a:bodyPr/>
                    <a:lstStyle/>
                    <a:p>
                      <a:pPr algn="r" marR="97790">
                        <a:lnSpc>
                          <a:spcPts val="980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Netflix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 sz="9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16.28%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1651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97155">
                        <a:lnSpc>
                          <a:spcPts val="1050"/>
                        </a:lnSpc>
                        <a:spcBef>
                          <a:spcPts val="275"/>
                        </a:spcBef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Netflix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349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Bef>
                          <a:spcPts val="145"/>
                        </a:spcBef>
                      </a:pPr>
                      <a:r>
                        <a:rPr dirty="0" sz="9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5.07%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18415"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67" name="object 67" descr=""/>
          <p:cNvSpPr txBox="1"/>
          <p:nvPr/>
        </p:nvSpPr>
        <p:spPr>
          <a:xfrm>
            <a:off x="8989314" y="5085333"/>
            <a:ext cx="94741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libri"/>
                <a:cs typeface="Calibri"/>
              </a:rPr>
              <a:t>HTTP</a:t>
            </a:r>
            <a:r>
              <a:rPr dirty="0" sz="900" spc="-2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Media</a:t>
            </a:r>
            <a:r>
              <a:rPr dirty="0" sz="900" spc="-30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Stream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9997567" y="4738877"/>
            <a:ext cx="141478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30">
                <a:latin typeface="Calibri"/>
                <a:cs typeface="Calibri"/>
              </a:rPr>
              <a:t>APAC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-</a:t>
            </a:r>
            <a:r>
              <a:rPr dirty="0" sz="1400" spc="-10">
                <a:latin typeface="Calibri"/>
                <a:cs typeface="Calibri"/>
              </a:rPr>
              <a:t> Upstream </a:t>
            </a:r>
            <a:r>
              <a:rPr dirty="0" sz="1400" spc="-50">
                <a:latin typeface="Calibri"/>
                <a:cs typeface="Calibri"/>
              </a:rPr>
              <a:t>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9" name="object 69" descr=""/>
          <p:cNvSpPr/>
          <p:nvPr/>
        </p:nvSpPr>
        <p:spPr>
          <a:xfrm>
            <a:off x="5944361" y="1017269"/>
            <a:ext cx="0" cy="5186680"/>
          </a:xfrm>
          <a:custGeom>
            <a:avLst/>
            <a:gdLst/>
            <a:ahLst/>
            <a:cxnLst/>
            <a:rect l="l" t="t" r="r" b="b"/>
            <a:pathLst>
              <a:path w="0" h="5186680">
                <a:moveTo>
                  <a:pt x="0" y="0"/>
                </a:moveTo>
                <a:lnTo>
                  <a:pt x="0" y="5186299"/>
                </a:lnTo>
              </a:path>
            </a:pathLst>
          </a:custGeom>
          <a:ln w="28575">
            <a:solidFill>
              <a:srgbClr val="4471C4"/>
            </a:solidFill>
            <a:prstDash val="sysDashDot"/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 descr=""/>
          <p:cNvSpPr txBox="1"/>
          <p:nvPr/>
        </p:nvSpPr>
        <p:spPr>
          <a:xfrm>
            <a:off x="79044" y="2071242"/>
            <a:ext cx="563118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Netflix’s</a:t>
            </a:r>
            <a:r>
              <a:rPr dirty="0" u="sng" sz="1600" spc="24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huge</a:t>
            </a:r>
            <a:r>
              <a:rPr dirty="0" u="sng" sz="1600" spc="23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size</a:t>
            </a:r>
            <a:r>
              <a:rPr dirty="0" u="sng" sz="1600" spc="23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can</a:t>
            </a:r>
            <a:r>
              <a:rPr dirty="0" u="sng" sz="1600" spc="24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be</a:t>
            </a:r>
            <a:r>
              <a:rPr dirty="0" u="sng" sz="1600" spc="26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exemplified</a:t>
            </a:r>
            <a:r>
              <a:rPr dirty="0" u="sng" sz="1600" spc="229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using</a:t>
            </a:r>
            <a:r>
              <a:rPr dirty="0" u="sng" sz="1600" spc="24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the</a:t>
            </a:r>
            <a:r>
              <a:rPr dirty="0" u="sng" sz="1600" spc="24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following</a:t>
            </a:r>
            <a:r>
              <a:rPr dirty="0" u="sng" sz="1600" spc="2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figures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from</a:t>
            </a:r>
            <a:r>
              <a:rPr dirty="0" u="sng" sz="1600" spc="-4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Netflix’s</a:t>
            </a:r>
            <a:r>
              <a:rPr dirty="0" u="sng" sz="1600" spc="-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USA</a:t>
            </a:r>
            <a:r>
              <a:rPr dirty="0" u="sng" sz="1600" spc="-3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Operations…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6023609" y="866393"/>
            <a:ext cx="600329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Netflix</a:t>
            </a:r>
            <a:r>
              <a:rPr dirty="0" u="sng" sz="1600" spc="-2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Constitutes</a:t>
            </a:r>
            <a:r>
              <a:rPr dirty="0" u="sng" sz="1600" spc="-3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a</a:t>
            </a:r>
            <a:r>
              <a:rPr dirty="0" u="sng" sz="1600" spc="-3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chunk</a:t>
            </a:r>
            <a:r>
              <a:rPr dirty="0" u="sng" sz="1600" spc="-1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of</a:t>
            </a:r>
            <a:r>
              <a:rPr dirty="0" u="sng" sz="1600" spc="-1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Downstream</a:t>
            </a:r>
            <a:r>
              <a:rPr dirty="0" u="sng" sz="1600" spc="2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&amp;</a:t>
            </a:r>
            <a:r>
              <a:rPr dirty="0" u="sng" sz="1600" spc="-2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Upstream </a:t>
            </a:r>
            <a:r>
              <a:rPr dirty="0" u="sng" sz="1600" spc="-2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Traffic</a:t>
            </a:r>
            <a:r>
              <a:rPr dirty="0" u="sng" sz="1600" spc="-3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Globally…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2" name="object 72" descr=""/>
          <p:cNvSpPr/>
          <p:nvPr/>
        </p:nvSpPr>
        <p:spPr>
          <a:xfrm>
            <a:off x="76200" y="1153667"/>
            <a:ext cx="5791200" cy="954405"/>
          </a:xfrm>
          <a:custGeom>
            <a:avLst/>
            <a:gdLst/>
            <a:ahLst/>
            <a:cxnLst/>
            <a:rect l="l" t="t" r="r" b="b"/>
            <a:pathLst>
              <a:path w="5791200" h="954405">
                <a:moveTo>
                  <a:pt x="0" y="954024"/>
                </a:moveTo>
                <a:lnTo>
                  <a:pt x="5791200" y="954024"/>
                </a:lnTo>
                <a:lnTo>
                  <a:pt x="5791200" y="0"/>
                </a:lnTo>
                <a:lnTo>
                  <a:pt x="0" y="0"/>
                </a:lnTo>
                <a:lnTo>
                  <a:pt x="0" y="954024"/>
                </a:lnTo>
                <a:close/>
              </a:path>
            </a:pathLst>
          </a:custGeom>
          <a:ln w="9524">
            <a:solidFill>
              <a:srgbClr val="122D5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 descr=""/>
          <p:cNvSpPr txBox="1"/>
          <p:nvPr/>
        </p:nvSpPr>
        <p:spPr>
          <a:xfrm>
            <a:off x="55562" y="1174750"/>
            <a:ext cx="5832475" cy="8801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11760" marR="10287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As</a:t>
            </a:r>
            <a:r>
              <a:rPr dirty="0" sz="1400" spc="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400" spc="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31</a:t>
            </a:r>
            <a:r>
              <a:rPr dirty="0" baseline="24691" sz="1350">
                <a:solidFill>
                  <a:srgbClr val="001F5F"/>
                </a:solidFill>
                <a:latin typeface="Calibri"/>
                <a:cs typeface="Calibri"/>
              </a:rPr>
              <a:t>st</a:t>
            </a:r>
            <a:r>
              <a:rPr dirty="0" baseline="24691" sz="1350" spc="2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December</a:t>
            </a:r>
            <a:r>
              <a:rPr dirty="0" sz="1400" spc="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2019,</a:t>
            </a:r>
            <a:r>
              <a:rPr dirty="0" sz="1400" spc="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Netflix</a:t>
            </a:r>
            <a:r>
              <a:rPr dirty="0" sz="1400" spc="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commands</a:t>
            </a:r>
            <a:r>
              <a:rPr dirty="0" sz="1400" spc="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1400" spc="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whopping</a:t>
            </a:r>
            <a:r>
              <a:rPr dirty="0" sz="1400" spc="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167</a:t>
            </a:r>
            <a:r>
              <a:rPr dirty="0" sz="1400" spc="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million</a:t>
            </a:r>
            <a:r>
              <a:rPr dirty="0" sz="1400" spc="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paying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members</a:t>
            </a:r>
            <a:r>
              <a:rPr dirty="0" sz="1400" spc="2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globally</a:t>
            </a:r>
            <a:r>
              <a:rPr dirty="0" sz="1400" spc="2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with</a:t>
            </a:r>
            <a:r>
              <a:rPr dirty="0" sz="1400" spc="2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an</a:t>
            </a:r>
            <a:r>
              <a:rPr dirty="0" sz="1400" spc="204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additional</a:t>
            </a:r>
            <a:r>
              <a:rPr dirty="0" sz="1400" spc="2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4</a:t>
            </a:r>
            <a:r>
              <a:rPr dirty="0" sz="1400" spc="2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million</a:t>
            </a:r>
            <a:r>
              <a:rPr dirty="0" sz="1400" spc="2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potential</a:t>
            </a:r>
            <a:r>
              <a:rPr dirty="0" sz="1400" spc="2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members</a:t>
            </a:r>
            <a:r>
              <a:rPr dirty="0" sz="1400" spc="2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on</a:t>
            </a:r>
            <a:r>
              <a:rPr dirty="0" sz="1400" spc="204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001F5F"/>
                </a:solidFill>
                <a:latin typeface="Calibri"/>
                <a:cs typeface="Calibri"/>
              </a:rPr>
              <a:t>free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trials;</a:t>
            </a:r>
            <a:r>
              <a:rPr dirty="0" sz="1400" spc="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however,</a:t>
            </a:r>
            <a:r>
              <a:rPr dirty="0" sz="1400" spc="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1F5F"/>
                </a:solidFill>
                <a:latin typeface="Calibri"/>
                <a:cs typeface="Calibri"/>
              </a:rPr>
              <a:t>this</a:t>
            </a:r>
            <a:r>
              <a:rPr dirty="0" sz="1400" spc="5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1F5F"/>
                </a:solidFill>
                <a:latin typeface="Calibri"/>
                <a:cs typeface="Calibri"/>
              </a:rPr>
              <a:t>number</a:t>
            </a:r>
            <a:r>
              <a:rPr dirty="0" sz="1400" spc="5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1F5F"/>
                </a:solidFill>
                <a:latin typeface="Calibri"/>
                <a:cs typeface="Calibri"/>
              </a:rPr>
              <a:t>is</a:t>
            </a:r>
            <a:r>
              <a:rPr dirty="0" sz="1400" spc="4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1F5F"/>
                </a:solidFill>
                <a:latin typeface="Calibri"/>
                <a:cs typeface="Calibri"/>
              </a:rPr>
              <a:t>not</a:t>
            </a:r>
            <a:r>
              <a:rPr dirty="0" sz="1400" spc="5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1F5F"/>
                </a:solidFill>
                <a:latin typeface="Calibri"/>
                <a:cs typeface="Calibri"/>
              </a:rPr>
              <a:t>enough</a:t>
            </a:r>
            <a:r>
              <a:rPr dirty="0" sz="1400" spc="4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400" spc="4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1F5F"/>
                </a:solidFill>
                <a:latin typeface="Calibri"/>
                <a:cs typeface="Calibri"/>
              </a:rPr>
              <a:t>quantify</a:t>
            </a:r>
            <a:r>
              <a:rPr dirty="0" sz="1400" spc="4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400" spc="4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1F5F"/>
                </a:solidFill>
                <a:latin typeface="Calibri"/>
                <a:cs typeface="Calibri"/>
              </a:rPr>
              <a:t>sheer</a:t>
            </a:r>
            <a:r>
              <a:rPr dirty="0" sz="1400" spc="5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1F5F"/>
                </a:solidFill>
                <a:latin typeface="Calibri"/>
                <a:cs typeface="Calibri"/>
              </a:rPr>
              <a:t>size</a:t>
            </a:r>
            <a:r>
              <a:rPr dirty="0" sz="1400" spc="4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400" spc="4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25" b="1">
                <a:solidFill>
                  <a:srgbClr val="001F5F"/>
                </a:solidFill>
                <a:latin typeface="Calibri"/>
                <a:cs typeface="Calibri"/>
              </a:rPr>
              <a:t>the </a:t>
            </a:r>
            <a:r>
              <a:rPr dirty="0" sz="1400" spc="-10" b="1">
                <a:solidFill>
                  <a:srgbClr val="001F5F"/>
                </a:solidFill>
                <a:latin typeface="Calibri"/>
                <a:cs typeface="Calibri"/>
              </a:rPr>
              <a:t>streaming</a:t>
            </a:r>
            <a:r>
              <a:rPr dirty="0" sz="1400" spc="-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 b="1">
                <a:solidFill>
                  <a:srgbClr val="001F5F"/>
                </a:solidFill>
                <a:latin typeface="Calibri"/>
                <a:cs typeface="Calibri"/>
              </a:rPr>
              <a:t>behemoth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76200" y="861060"/>
            <a:ext cx="5791200" cy="297815"/>
          </a:xfrm>
          <a:prstGeom prst="rect">
            <a:avLst/>
          </a:prstGeom>
          <a:solidFill>
            <a:srgbClr val="122D56"/>
          </a:solidFill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2110"/>
              </a:lnSpc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How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Big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Netflix?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5" name="object 75" descr=""/>
          <p:cNvGrpSpPr/>
          <p:nvPr/>
        </p:nvGrpSpPr>
        <p:grpSpPr>
          <a:xfrm>
            <a:off x="230124" y="2619692"/>
            <a:ext cx="780415" cy="3354704"/>
            <a:chOff x="230124" y="2619692"/>
            <a:chExt cx="780415" cy="3354704"/>
          </a:xfrm>
        </p:grpSpPr>
        <p:sp>
          <p:nvSpPr>
            <p:cNvPr id="76" name="object 76" descr=""/>
            <p:cNvSpPr/>
            <p:nvPr/>
          </p:nvSpPr>
          <p:spPr>
            <a:xfrm>
              <a:off x="420624" y="2621279"/>
              <a:ext cx="0" cy="3351529"/>
            </a:xfrm>
            <a:custGeom>
              <a:avLst/>
              <a:gdLst/>
              <a:ahLst/>
              <a:cxnLst/>
              <a:rect l="l" t="t" r="r" b="b"/>
              <a:pathLst>
                <a:path w="0" h="3351529">
                  <a:moveTo>
                    <a:pt x="0" y="0"/>
                  </a:moveTo>
                  <a:lnTo>
                    <a:pt x="0" y="3351161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230124" y="3788663"/>
              <a:ext cx="780415" cy="760730"/>
            </a:xfrm>
            <a:custGeom>
              <a:avLst/>
              <a:gdLst/>
              <a:ahLst/>
              <a:cxnLst/>
              <a:rect l="l" t="t" r="r" b="b"/>
              <a:pathLst>
                <a:path w="780415" h="760729">
                  <a:moveTo>
                    <a:pt x="390144" y="0"/>
                  </a:moveTo>
                  <a:lnTo>
                    <a:pt x="341205" y="2961"/>
                  </a:lnTo>
                  <a:lnTo>
                    <a:pt x="294081" y="11609"/>
                  </a:lnTo>
                  <a:lnTo>
                    <a:pt x="249136" y="25587"/>
                  </a:lnTo>
                  <a:lnTo>
                    <a:pt x="206736" y="44539"/>
                  </a:lnTo>
                  <a:lnTo>
                    <a:pt x="167247" y="68110"/>
                  </a:lnTo>
                  <a:lnTo>
                    <a:pt x="131034" y="95943"/>
                  </a:lnTo>
                  <a:lnTo>
                    <a:pt x="98464" y="127683"/>
                  </a:lnTo>
                  <a:lnTo>
                    <a:pt x="69901" y="162974"/>
                  </a:lnTo>
                  <a:lnTo>
                    <a:pt x="45711" y="201460"/>
                  </a:lnTo>
                  <a:lnTo>
                    <a:pt x="26261" y="242785"/>
                  </a:lnTo>
                  <a:lnTo>
                    <a:pt x="11915" y="286594"/>
                  </a:lnTo>
                  <a:lnTo>
                    <a:pt x="3039" y="332530"/>
                  </a:lnTo>
                  <a:lnTo>
                    <a:pt x="0" y="380238"/>
                  </a:lnTo>
                  <a:lnTo>
                    <a:pt x="3039" y="427945"/>
                  </a:lnTo>
                  <a:lnTo>
                    <a:pt x="11915" y="473881"/>
                  </a:lnTo>
                  <a:lnTo>
                    <a:pt x="26261" y="517690"/>
                  </a:lnTo>
                  <a:lnTo>
                    <a:pt x="45711" y="559015"/>
                  </a:lnTo>
                  <a:lnTo>
                    <a:pt x="69901" y="597501"/>
                  </a:lnTo>
                  <a:lnTo>
                    <a:pt x="98464" y="632792"/>
                  </a:lnTo>
                  <a:lnTo>
                    <a:pt x="131034" y="664532"/>
                  </a:lnTo>
                  <a:lnTo>
                    <a:pt x="167247" y="692365"/>
                  </a:lnTo>
                  <a:lnTo>
                    <a:pt x="206736" y="715936"/>
                  </a:lnTo>
                  <a:lnTo>
                    <a:pt x="249136" y="734888"/>
                  </a:lnTo>
                  <a:lnTo>
                    <a:pt x="294081" y="748866"/>
                  </a:lnTo>
                  <a:lnTo>
                    <a:pt x="341205" y="757514"/>
                  </a:lnTo>
                  <a:lnTo>
                    <a:pt x="390144" y="760476"/>
                  </a:lnTo>
                  <a:lnTo>
                    <a:pt x="439082" y="757514"/>
                  </a:lnTo>
                  <a:lnTo>
                    <a:pt x="486206" y="748866"/>
                  </a:lnTo>
                  <a:lnTo>
                    <a:pt x="531151" y="734888"/>
                  </a:lnTo>
                  <a:lnTo>
                    <a:pt x="573551" y="715936"/>
                  </a:lnTo>
                  <a:lnTo>
                    <a:pt x="613040" y="692365"/>
                  </a:lnTo>
                  <a:lnTo>
                    <a:pt x="649253" y="664532"/>
                  </a:lnTo>
                  <a:lnTo>
                    <a:pt x="681823" y="632792"/>
                  </a:lnTo>
                  <a:lnTo>
                    <a:pt x="710386" y="597501"/>
                  </a:lnTo>
                  <a:lnTo>
                    <a:pt x="734576" y="559015"/>
                  </a:lnTo>
                  <a:lnTo>
                    <a:pt x="754026" y="517690"/>
                  </a:lnTo>
                  <a:lnTo>
                    <a:pt x="768372" y="473881"/>
                  </a:lnTo>
                  <a:lnTo>
                    <a:pt x="777248" y="427945"/>
                  </a:lnTo>
                  <a:lnTo>
                    <a:pt x="780288" y="380238"/>
                  </a:lnTo>
                  <a:lnTo>
                    <a:pt x="777248" y="332530"/>
                  </a:lnTo>
                  <a:lnTo>
                    <a:pt x="768372" y="286594"/>
                  </a:lnTo>
                  <a:lnTo>
                    <a:pt x="754026" y="242785"/>
                  </a:lnTo>
                  <a:lnTo>
                    <a:pt x="734576" y="201460"/>
                  </a:lnTo>
                  <a:lnTo>
                    <a:pt x="710386" y="162974"/>
                  </a:lnTo>
                  <a:lnTo>
                    <a:pt x="681823" y="127683"/>
                  </a:lnTo>
                  <a:lnTo>
                    <a:pt x="649253" y="95943"/>
                  </a:lnTo>
                  <a:lnTo>
                    <a:pt x="613040" y="68110"/>
                  </a:lnTo>
                  <a:lnTo>
                    <a:pt x="573551" y="44539"/>
                  </a:lnTo>
                  <a:lnTo>
                    <a:pt x="531151" y="25587"/>
                  </a:lnTo>
                  <a:lnTo>
                    <a:pt x="486206" y="11609"/>
                  </a:lnTo>
                  <a:lnTo>
                    <a:pt x="439082" y="2961"/>
                  </a:lnTo>
                  <a:lnTo>
                    <a:pt x="390144" y="0"/>
                  </a:lnTo>
                  <a:close/>
                </a:path>
              </a:pathLst>
            </a:custGeom>
            <a:solidFill>
              <a:srgbClr val="FF0000">
                <a:alpha val="6117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8" name="object 78" descr=""/>
          <p:cNvSpPr txBox="1"/>
          <p:nvPr/>
        </p:nvSpPr>
        <p:spPr>
          <a:xfrm>
            <a:off x="432612" y="4022852"/>
            <a:ext cx="37401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28%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9" name="object 79" descr=""/>
          <p:cNvSpPr/>
          <p:nvPr/>
        </p:nvSpPr>
        <p:spPr>
          <a:xfrm>
            <a:off x="172212" y="2641092"/>
            <a:ext cx="1094740" cy="1065530"/>
          </a:xfrm>
          <a:custGeom>
            <a:avLst/>
            <a:gdLst/>
            <a:ahLst/>
            <a:cxnLst/>
            <a:rect l="l" t="t" r="r" b="b"/>
            <a:pathLst>
              <a:path w="1094740" h="1065529">
                <a:moveTo>
                  <a:pt x="547116" y="0"/>
                </a:moveTo>
                <a:lnTo>
                  <a:pt x="497318" y="2177"/>
                </a:lnTo>
                <a:lnTo>
                  <a:pt x="448772" y="8582"/>
                </a:lnTo>
                <a:lnTo>
                  <a:pt x="401672" y="19028"/>
                </a:lnTo>
                <a:lnTo>
                  <a:pt x="356211" y="33327"/>
                </a:lnTo>
                <a:lnTo>
                  <a:pt x="312582" y="51289"/>
                </a:lnTo>
                <a:lnTo>
                  <a:pt x="270978" y="72728"/>
                </a:lnTo>
                <a:lnTo>
                  <a:pt x="231592" y="97455"/>
                </a:lnTo>
                <a:lnTo>
                  <a:pt x="194618" y="125281"/>
                </a:lnTo>
                <a:lnTo>
                  <a:pt x="160248" y="156019"/>
                </a:lnTo>
                <a:lnTo>
                  <a:pt x="128676" y="189480"/>
                </a:lnTo>
                <a:lnTo>
                  <a:pt x="100095" y="225477"/>
                </a:lnTo>
                <a:lnTo>
                  <a:pt x="74698" y="263821"/>
                </a:lnTo>
                <a:lnTo>
                  <a:pt x="52678" y="304324"/>
                </a:lnTo>
                <a:lnTo>
                  <a:pt x="34229" y="346797"/>
                </a:lnTo>
                <a:lnTo>
                  <a:pt x="19543" y="391054"/>
                </a:lnTo>
                <a:lnTo>
                  <a:pt x="8814" y="436905"/>
                </a:lnTo>
                <a:lnTo>
                  <a:pt x="2235" y="484162"/>
                </a:lnTo>
                <a:lnTo>
                  <a:pt x="0" y="532638"/>
                </a:lnTo>
                <a:lnTo>
                  <a:pt x="2235" y="581113"/>
                </a:lnTo>
                <a:lnTo>
                  <a:pt x="8814" y="628370"/>
                </a:lnTo>
                <a:lnTo>
                  <a:pt x="19543" y="674221"/>
                </a:lnTo>
                <a:lnTo>
                  <a:pt x="34229" y="718478"/>
                </a:lnTo>
                <a:lnTo>
                  <a:pt x="52678" y="760951"/>
                </a:lnTo>
                <a:lnTo>
                  <a:pt x="74698" y="801454"/>
                </a:lnTo>
                <a:lnTo>
                  <a:pt x="100095" y="839798"/>
                </a:lnTo>
                <a:lnTo>
                  <a:pt x="128676" y="875795"/>
                </a:lnTo>
                <a:lnTo>
                  <a:pt x="160248" y="909256"/>
                </a:lnTo>
                <a:lnTo>
                  <a:pt x="194618" y="939994"/>
                </a:lnTo>
                <a:lnTo>
                  <a:pt x="231592" y="967820"/>
                </a:lnTo>
                <a:lnTo>
                  <a:pt x="270978" y="992547"/>
                </a:lnTo>
                <a:lnTo>
                  <a:pt x="312582" y="1013986"/>
                </a:lnTo>
                <a:lnTo>
                  <a:pt x="356211" y="1031948"/>
                </a:lnTo>
                <a:lnTo>
                  <a:pt x="401672" y="1046247"/>
                </a:lnTo>
                <a:lnTo>
                  <a:pt x="448772" y="1056693"/>
                </a:lnTo>
                <a:lnTo>
                  <a:pt x="497318" y="1063098"/>
                </a:lnTo>
                <a:lnTo>
                  <a:pt x="547116" y="1065276"/>
                </a:lnTo>
                <a:lnTo>
                  <a:pt x="596913" y="1063098"/>
                </a:lnTo>
                <a:lnTo>
                  <a:pt x="645459" y="1056693"/>
                </a:lnTo>
                <a:lnTo>
                  <a:pt x="692559" y="1046247"/>
                </a:lnTo>
                <a:lnTo>
                  <a:pt x="738020" y="1031948"/>
                </a:lnTo>
                <a:lnTo>
                  <a:pt x="781649" y="1013986"/>
                </a:lnTo>
                <a:lnTo>
                  <a:pt x="823253" y="992547"/>
                </a:lnTo>
                <a:lnTo>
                  <a:pt x="862639" y="967820"/>
                </a:lnTo>
                <a:lnTo>
                  <a:pt x="899613" y="939994"/>
                </a:lnTo>
                <a:lnTo>
                  <a:pt x="933983" y="909256"/>
                </a:lnTo>
                <a:lnTo>
                  <a:pt x="965555" y="875795"/>
                </a:lnTo>
                <a:lnTo>
                  <a:pt x="994136" y="839798"/>
                </a:lnTo>
                <a:lnTo>
                  <a:pt x="1019533" y="801454"/>
                </a:lnTo>
                <a:lnTo>
                  <a:pt x="1041553" y="760951"/>
                </a:lnTo>
                <a:lnTo>
                  <a:pt x="1060002" y="718478"/>
                </a:lnTo>
                <a:lnTo>
                  <a:pt x="1074688" y="674221"/>
                </a:lnTo>
                <a:lnTo>
                  <a:pt x="1085417" y="628370"/>
                </a:lnTo>
                <a:lnTo>
                  <a:pt x="1091996" y="581113"/>
                </a:lnTo>
                <a:lnTo>
                  <a:pt x="1094232" y="532638"/>
                </a:lnTo>
                <a:lnTo>
                  <a:pt x="1091996" y="484162"/>
                </a:lnTo>
                <a:lnTo>
                  <a:pt x="1085417" y="436905"/>
                </a:lnTo>
                <a:lnTo>
                  <a:pt x="1074688" y="391054"/>
                </a:lnTo>
                <a:lnTo>
                  <a:pt x="1060002" y="346797"/>
                </a:lnTo>
                <a:lnTo>
                  <a:pt x="1041553" y="304324"/>
                </a:lnTo>
                <a:lnTo>
                  <a:pt x="1019533" y="263821"/>
                </a:lnTo>
                <a:lnTo>
                  <a:pt x="994136" y="225477"/>
                </a:lnTo>
                <a:lnTo>
                  <a:pt x="965555" y="189480"/>
                </a:lnTo>
                <a:lnTo>
                  <a:pt x="933983" y="156019"/>
                </a:lnTo>
                <a:lnTo>
                  <a:pt x="899613" y="125281"/>
                </a:lnTo>
                <a:lnTo>
                  <a:pt x="862639" y="97455"/>
                </a:lnTo>
                <a:lnTo>
                  <a:pt x="823253" y="72728"/>
                </a:lnTo>
                <a:lnTo>
                  <a:pt x="781649" y="51289"/>
                </a:lnTo>
                <a:lnTo>
                  <a:pt x="738020" y="33327"/>
                </a:lnTo>
                <a:lnTo>
                  <a:pt x="692559" y="19028"/>
                </a:lnTo>
                <a:lnTo>
                  <a:pt x="645459" y="8582"/>
                </a:lnTo>
                <a:lnTo>
                  <a:pt x="596913" y="2177"/>
                </a:lnTo>
                <a:lnTo>
                  <a:pt x="547116" y="0"/>
                </a:lnTo>
                <a:close/>
              </a:path>
            </a:pathLst>
          </a:custGeom>
          <a:solidFill>
            <a:srgbClr val="FF0000">
              <a:alpha val="6117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 descr=""/>
          <p:cNvSpPr txBox="1"/>
          <p:nvPr/>
        </p:nvSpPr>
        <p:spPr>
          <a:xfrm>
            <a:off x="443890" y="2959734"/>
            <a:ext cx="5511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54%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1" name="object 81" descr=""/>
          <p:cNvSpPr/>
          <p:nvPr/>
        </p:nvSpPr>
        <p:spPr>
          <a:xfrm>
            <a:off x="173736" y="4626864"/>
            <a:ext cx="1388745" cy="1353820"/>
          </a:xfrm>
          <a:custGeom>
            <a:avLst/>
            <a:gdLst/>
            <a:ahLst/>
            <a:cxnLst/>
            <a:rect l="l" t="t" r="r" b="b"/>
            <a:pathLst>
              <a:path w="1388745" h="1353820">
                <a:moveTo>
                  <a:pt x="694182" y="0"/>
                </a:moveTo>
                <a:lnTo>
                  <a:pt x="644606" y="1698"/>
                </a:lnTo>
                <a:lnTo>
                  <a:pt x="595971" y="6718"/>
                </a:lnTo>
                <a:lnTo>
                  <a:pt x="548394" y="14944"/>
                </a:lnTo>
                <a:lnTo>
                  <a:pt x="501993" y="26263"/>
                </a:lnTo>
                <a:lnTo>
                  <a:pt x="456885" y="40559"/>
                </a:lnTo>
                <a:lnTo>
                  <a:pt x="413188" y="57719"/>
                </a:lnTo>
                <a:lnTo>
                  <a:pt x="371019" y="77628"/>
                </a:lnTo>
                <a:lnTo>
                  <a:pt x="330496" y="100171"/>
                </a:lnTo>
                <a:lnTo>
                  <a:pt x="291736" y="125234"/>
                </a:lnTo>
                <a:lnTo>
                  <a:pt x="254857" y="152703"/>
                </a:lnTo>
                <a:lnTo>
                  <a:pt x="219975" y="182464"/>
                </a:lnTo>
                <a:lnTo>
                  <a:pt x="187209" y="214401"/>
                </a:lnTo>
                <a:lnTo>
                  <a:pt x="156676" y="248400"/>
                </a:lnTo>
                <a:lnTo>
                  <a:pt x="128493" y="284348"/>
                </a:lnTo>
                <a:lnTo>
                  <a:pt x="102778" y="322129"/>
                </a:lnTo>
                <a:lnTo>
                  <a:pt x="79649" y="361629"/>
                </a:lnTo>
                <a:lnTo>
                  <a:pt x="59222" y="402734"/>
                </a:lnTo>
                <a:lnTo>
                  <a:pt x="41616" y="445329"/>
                </a:lnTo>
                <a:lnTo>
                  <a:pt x="26947" y="489300"/>
                </a:lnTo>
                <a:lnTo>
                  <a:pt x="15334" y="534533"/>
                </a:lnTo>
                <a:lnTo>
                  <a:pt x="6893" y="580913"/>
                </a:lnTo>
                <a:lnTo>
                  <a:pt x="1742" y="628325"/>
                </a:lnTo>
                <a:lnTo>
                  <a:pt x="0" y="676656"/>
                </a:lnTo>
                <a:lnTo>
                  <a:pt x="1742" y="724980"/>
                </a:lnTo>
                <a:lnTo>
                  <a:pt x="6893" y="772387"/>
                </a:lnTo>
                <a:lnTo>
                  <a:pt x="15334" y="818763"/>
                </a:lnTo>
                <a:lnTo>
                  <a:pt x="26947" y="863992"/>
                </a:lnTo>
                <a:lnTo>
                  <a:pt x="41616" y="907961"/>
                </a:lnTo>
                <a:lnTo>
                  <a:pt x="59222" y="950555"/>
                </a:lnTo>
                <a:lnTo>
                  <a:pt x="79649" y="991660"/>
                </a:lnTo>
                <a:lnTo>
                  <a:pt x="102778" y="1031160"/>
                </a:lnTo>
                <a:lnTo>
                  <a:pt x="128493" y="1068941"/>
                </a:lnTo>
                <a:lnTo>
                  <a:pt x="156676" y="1104890"/>
                </a:lnTo>
                <a:lnTo>
                  <a:pt x="187209" y="1138891"/>
                </a:lnTo>
                <a:lnTo>
                  <a:pt x="219975" y="1170829"/>
                </a:lnTo>
                <a:lnTo>
                  <a:pt x="254857" y="1200591"/>
                </a:lnTo>
                <a:lnTo>
                  <a:pt x="291736" y="1228063"/>
                </a:lnTo>
                <a:lnTo>
                  <a:pt x="330496" y="1253128"/>
                </a:lnTo>
                <a:lnTo>
                  <a:pt x="371019" y="1275674"/>
                </a:lnTo>
                <a:lnTo>
                  <a:pt x="413188" y="1295584"/>
                </a:lnTo>
                <a:lnTo>
                  <a:pt x="456885" y="1312746"/>
                </a:lnTo>
                <a:lnTo>
                  <a:pt x="501993" y="1327044"/>
                </a:lnTo>
                <a:lnTo>
                  <a:pt x="548394" y="1338364"/>
                </a:lnTo>
                <a:lnTo>
                  <a:pt x="595971" y="1346592"/>
                </a:lnTo>
                <a:lnTo>
                  <a:pt x="644606" y="1351613"/>
                </a:lnTo>
                <a:lnTo>
                  <a:pt x="694182" y="1353312"/>
                </a:lnTo>
                <a:lnTo>
                  <a:pt x="743757" y="1351613"/>
                </a:lnTo>
                <a:lnTo>
                  <a:pt x="792392" y="1346592"/>
                </a:lnTo>
                <a:lnTo>
                  <a:pt x="839969" y="1338364"/>
                </a:lnTo>
                <a:lnTo>
                  <a:pt x="886370" y="1327044"/>
                </a:lnTo>
                <a:lnTo>
                  <a:pt x="931478" y="1312746"/>
                </a:lnTo>
                <a:lnTo>
                  <a:pt x="975175" y="1295584"/>
                </a:lnTo>
                <a:lnTo>
                  <a:pt x="1017344" y="1275674"/>
                </a:lnTo>
                <a:lnTo>
                  <a:pt x="1057867" y="1253128"/>
                </a:lnTo>
                <a:lnTo>
                  <a:pt x="1096627" y="1228063"/>
                </a:lnTo>
                <a:lnTo>
                  <a:pt x="1133506" y="1200591"/>
                </a:lnTo>
                <a:lnTo>
                  <a:pt x="1168388" y="1170829"/>
                </a:lnTo>
                <a:lnTo>
                  <a:pt x="1201154" y="1138891"/>
                </a:lnTo>
                <a:lnTo>
                  <a:pt x="1231687" y="1104890"/>
                </a:lnTo>
                <a:lnTo>
                  <a:pt x="1259870" y="1068941"/>
                </a:lnTo>
                <a:lnTo>
                  <a:pt x="1285585" y="1031160"/>
                </a:lnTo>
                <a:lnTo>
                  <a:pt x="1308714" y="991660"/>
                </a:lnTo>
                <a:lnTo>
                  <a:pt x="1329141" y="950555"/>
                </a:lnTo>
                <a:lnTo>
                  <a:pt x="1346747" y="907961"/>
                </a:lnTo>
                <a:lnTo>
                  <a:pt x="1361416" y="863992"/>
                </a:lnTo>
                <a:lnTo>
                  <a:pt x="1373029" y="818763"/>
                </a:lnTo>
                <a:lnTo>
                  <a:pt x="1381470" y="772387"/>
                </a:lnTo>
                <a:lnTo>
                  <a:pt x="1386621" y="724980"/>
                </a:lnTo>
                <a:lnTo>
                  <a:pt x="1388364" y="676656"/>
                </a:lnTo>
                <a:lnTo>
                  <a:pt x="1386621" y="628325"/>
                </a:lnTo>
                <a:lnTo>
                  <a:pt x="1381470" y="580913"/>
                </a:lnTo>
                <a:lnTo>
                  <a:pt x="1373029" y="534533"/>
                </a:lnTo>
                <a:lnTo>
                  <a:pt x="1361416" y="489300"/>
                </a:lnTo>
                <a:lnTo>
                  <a:pt x="1346747" y="445329"/>
                </a:lnTo>
                <a:lnTo>
                  <a:pt x="1329141" y="402734"/>
                </a:lnTo>
                <a:lnTo>
                  <a:pt x="1308714" y="361629"/>
                </a:lnTo>
                <a:lnTo>
                  <a:pt x="1285585" y="322129"/>
                </a:lnTo>
                <a:lnTo>
                  <a:pt x="1259870" y="284348"/>
                </a:lnTo>
                <a:lnTo>
                  <a:pt x="1231687" y="248400"/>
                </a:lnTo>
                <a:lnTo>
                  <a:pt x="1201154" y="214401"/>
                </a:lnTo>
                <a:lnTo>
                  <a:pt x="1168388" y="182464"/>
                </a:lnTo>
                <a:lnTo>
                  <a:pt x="1133506" y="152703"/>
                </a:lnTo>
                <a:lnTo>
                  <a:pt x="1096627" y="125234"/>
                </a:lnTo>
                <a:lnTo>
                  <a:pt x="1057867" y="100171"/>
                </a:lnTo>
                <a:lnTo>
                  <a:pt x="1017344" y="77628"/>
                </a:lnTo>
                <a:lnTo>
                  <a:pt x="975175" y="57719"/>
                </a:lnTo>
                <a:lnTo>
                  <a:pt x="931478" y="40559"/>
                </a:lnTo>
                <a:lnTo>
                  <a:pt x="886370" y="26263"/>
                </a:lnTo>
                <a:lnTo>
                  <a:pt x="839969" y="14944"/>
                </a:lnTo>
                <a:lnTo>
                  <a:pt x="792392" y="6718"/>
                </a:lnTo>
                <a:lnTo>
                  <a:pt x="743757" y="1698"/>
                </a:lnTo>
                <a:lnTo>
                  <a:pt x="694182" y="0"/>
                </a:lnTo>
                <a:close/>
              </a:path>
            </a:pathLst>
          </a:custGeom>
          <a:solidFill>
            <a:srgbClr val="FF0000">
              <a:alpha val="6117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 descr=""/>
          <p:cNvSpPr txBox="1"/>
          <p:nvPr/>
        </p:nvSpPr>
        <p:spPr>
          <a:xfrm>
            <a:off x="460654" y="4988814"/>
            <a:ext cx="8159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5">
                <a:solidFill>
                  <a:srgbClr val="FFFFFF"/>
                </a:solidFill>
                <a:latin typeface="Calibri"/>
                <a:cs typeface="Calibri"/>
              </a:rPr>
              <a:t>79%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83" name="object 83" descr=""/>
          <p:cNvGrpSpPr/>
          <p:nvPr/>
        </p:nvGrpSpPr>
        <p:grpSpPr>
          <a:xfrm>
            <a:off x="2971800" y="2619692"/>
            <a:ext cx="990600" cy="3354704"/>
            <a:chOff x="2971800" y="2619692"/>
            <a:chExt cx="990600" cy="3354704"/>
          </a:xfrm>
        </p:grpSpPr>
        <p:sp>
          <p:nvSpPr>
            <p:cNvPr id="84" name="object 84" descr=""/>
            <p:cNvSpPr/>
            <p:nvPr/>
          </p:nvSpPr>
          <p:spPr>
            <a:xfrm>
              <a:off x="3220211" y="2621279"/>
              <a:ext cx="0" cy="3351529"/>
            </a:xfrm>
            <a:custGeom>
              <a:avLst/>
              <a:gdLst/>
              <a:ahLst/>
              <a:cxnLst/>
              <a:rect l="l" t="t" r="r" b="b"/>
              <a:pathLst>
                <a:path w="0" h="3351529">
                  <a:moveTo>
                    <a:pt x="0" y="0"/>
                  </a:moveTo>
                  <a:lnTo>
                    <a:pt x="0" y="3351161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2971800" y="2641091"/>
              <a:ext cx="990600" cy="965200"/>
            </a:xfrm>
            <a:custGeom>
              <a:avLst/>
              <a:gdLst/>
              <a:ahLst/>
              <a:cxnLst/>
              <a:rect l="l" t="t" r="r" b="b"/>
              <a:pathLst>
                <a:path w="990600" h="965200">
                  <a:moveTo>
                    <a:pt x="495300" y="0"/>
                  </a:moveTo>
                  <a:lnTo>
                    <a:pt x="447597" y="2207"/>
                  </a:lnTo>
                  <a:lnTo>
                    <a:pt x="401178" y="8695"/>
                  </a:lnTo>
                  <a:lnTo>
                    <a:pt x="356249" y="19261"/>
                  </a:lnTo>
                  <a:lnTo>
                    <a:pt x="313019" y="33704"/>
                  </a:lnTo>
                  <a:lnTo>
                    <a:pt x="271695" y="51822"/>
                  </a:lnTo>
                  <a:lnTo>
                    <a:pt x="232484" y="73412"/>
                  </a:lnTo>
                  <a:lnTo>
                    <a:pt x="195594" y="98273"/>
                  </a:lnTo>
                  <a:lnTo>
                    <a:pt x="161233" y="126203"/>
                  </a:lnTo>
                  <a:lnTo>
                    <a:pt x="129607" y="156999"/>
                  </a:lnTo>
                  <a:lnTo>
                    <a:pt x="100925" y="190461"/>
                  </a:lnTo>
                  <a:lnTo>
                    <a:pt x="75394" y="226385"/>
                  </a:lnTo>
                  <a:lnTo>
                    <a:pt x="53222" y="264571"/>
                  </a:lnTo>
                  <a:lnTo>
                    <a:pt x="34615" y="304815"/>
                  </a:lnTo>
                  <a:lnTo>
                    <a:pt x="19782" y="346917"/>
                  </a:lnTo>
                  <a:lnTo>
                    <a:pt x="8930" y="390674"/>
                  </a:lnTo>
                  <a:lnTo>
                    <a:pt x="2267" y="435884"/>
                  </a:lnTo>
                  <a:lnTo>
                    <a:pt x="0" y="482346"/>
                  </a:lnTo>
                  <a:lnTo>
                    <a:pt x="2267" y="528807"/>
                  </a:lnTo>
                  <a:lnTo>
                    <a:pt x="8930" y="574017"/>
                  </a:lnTo>
                  <a:lnTo>
                    <a:pt x="19782" y="617774"/>
                  </a:lnTo>
                  <a:lnTo>
                    <a:pt x="34615" y="659876"/>
                  </a:lnTo>
                  <a:lnTo>
                    <a:pt x="53222" y="700120"/>
                  </a:lnTo>
                  <a:lnTo>
                    <a:pt x="75394" y="738306"/>
                  </a:lnTo>
                  <a:lnTo>
                    <a:pt x="100925" y="774230"/>
                  </a:lnTo>
                  <a:lnTo>
                    <a:pt x="129607" y="807692"/>
                  </a:lnTo>
                  <a:lnTo>
                    <a:pt x="161233" y="838488"/>
                  </a:lnTo>
                  <a:lnTo>
                    <a:pt x="195594" y="866418"/>
                  </a:lnTo>
                  <a:lnTo>
                    <a:pt x="232484" y="891279"/>
                  </a:lnTo>
                  <a:lnTo>
                    <a:pt x="271695" y="912869"/>
                  </a:lnTo>
                  <a:lnTo>
                    <a:pt x="313019" y="930987"/>
                  </a:lnTo>
                  <a:lnTo>
                    <a:pt x="356249" y="945430"/>
                  </a:lnTo>
                  <a:lnTo>
                    <a:pt x="401178" y="955996"/>
                  </a:lnTo>
                  <a:lnTo>
                    <a:pt x="447597" y="962484"/>
                  </a:lnTo>
                  <a:lnTo>
                    <a:pt x="495300" y="964692"/>
                  </a:lnTo>
                  <a:lnTo>
                    <a:pt x="543002" y="962484"/>
                  </a:lnTo>
                  <a:lnTo>
                    <a:pt x="589421" y="955996"/>
                  </a:lnTo>
                  <a:lnTo>
                    <a:pt x="634350" y="945430"/>
                  </a:lnTo>
                  <a:lnTo>
                    <a:pt x="677580" y="930987"/>
                  </a:lnTo>
                  <a:lnTo>
                    <a:pt x="718904" y="912869"/>
                  </a:lnTo>
                  <a:lnTo>
                    <a:pt x="758115" y="891279"/>
                  </a:lnTo>
                  <a:lnTo>
                    <a:pt x="795005" y="866418"/>
                  </a:lnTo>
                  <a:lnTo>
                    <a:pt x="829366" y="838488"/>
                  </a:lnTo>
                  <a:lnTo>
                    <a:pt x="860992" y="807692"/>
                  </a:lnTo>
                  <a:lnTo>
                    <a:pt x="889674" y="774230"/>
                  </a:lnTo>
                  <a:lnTo>
                    <a:pt x="915205" y="738306"/>
                  </a:lnTo>
                  <a:lnTo>
                    <a:pt x="937377" y="700120"/>
                  </a:lnTo>
                  <a:lnTo>
                    <a:pt x="955984" y="659876"/>
                  </a:lnTo>
                  <a:lnTo>
                    <a:pt x="970817" y="617774"/>
                  </a:lnTo>
                  <a:lnTo>
                    <a:pt x="981669" y="574017"/>
                  </a:lnTo>
                  <a:lnTo>
                    <a:pt x="988332" y="528807"/>
                  </a:lnTo>
                  <a:lnTo>
                    <a:pt x="990600" y="482346"/>
                  </a:lnTo>
                  <a:lnTo>
                    <a:pt x="988332" y="435884"/>
                  </a:lnTo>
                  <a:lnTo>
                    <a:pt x="981669" y="390674"/>
                  </a:lnTo>
                  <a:lnTo>
                    <a:pt x="970817" y="346917"/>
                  </a:lnTo>
                  <a:lnTo>
                    <a:pt x="955984" y="304815"/>
                  </a:lnTo>
                  <a:lnTo>
                    <a:pt x="937377" y="264571"/>
                  </a:lnTo>
                  <a:lnTo>
                    <a:pt x="915205" y="226385"/>
                  </a:lnTo>
                  <a:lnTo>
                    <a:pt x="889674" y="190461"/>
                  </a:lnTo>
                  <a:lnTo>
                    <a:pt x="860992" y="156999"/>
                  </a:lnTo>
                  <a:lnTo>
                    <a:pt x="829366" y="126203"/>
                  </a:lnTo>
                  <a:lnTo>
                    <a:pt x="795005" y="98273"/>
                  </a:lnTo>
                  <a:lnTo>
                    <a:pt x="758115" y="73412"/>
                  </a:lnTo>
                  <a:lnTo>
                    <a:pt x="718904" y="51822"/>
                  </a:lnTo>
                  <a:lnTo>
                    <a:pt x="677580" y="33704"/>
                  </a:lnTo>
                  <a:lnTo>
                    <a:pt x="634350" y="19261"/>
                  </a:lnTo>
                  <a:lnTo>
                    <a:pt x="589421" y="8695"/>
                  </a:lnTo>
                  <a:lnTo>
                    <a:pt x="543002" y="2207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FF0000">
                <a:alpha val="6117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6" name="object 86" descr=""/>
          <p:cNvSpPr txBox="1"/>
          <p:nvPr/>
        </p:nvSpPr>
        <p:spPr>
          <a:xfrm>
            <a:off x="3207511" y="2927045"/>
            <a:ext cx="5207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20">
                <a:solidFill>
                  <a:srgbClr val="FFFFFF"/>
                </a:solidFill>
                <a:latin typeface="Calibri"/>
                <a:cs typeface="Calibri"/>
              </a:rPr>
              <a:t>83.2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7" name="object 87" descr=""/>
          <p:cNvSpPr/>
          <p:nvPr/>
        </p:nvSpPr>
        <p:spPr>
          <a:xfrm>
            <a:off x="2971800" y="4753355"/>
            <a:ext cx="1094740" cy="1065530"/>
          </a:xfrm>
          <a:custGeom>
            <a:avLst/>
            <a:gdLst/>
            <a:ahLst/>
            <a:cxnLst/>
            <a:rect l="l" t="t" r="r" b="b"/>
            <a:pathLst>
              <a:path w="1094739" h="1065529">
                <a:moveTo>
                  <a:pt x="547115" y="0"/>
                </a:moveTo>
                <a:lnTo>
                  <a:pt x="497321" y="2177"/>
                </a:lnTo>
                <a:lnTo>
                  <a:pt x="448779" y="8582"/>
                </a:lnTo>
                <a:lnTo>
                  <a:pt x="401681" y="19028"/>
                </a:lnTo>
                <a:lnTo>
                  <a:pt x="356221" y="33327"/>
                </a:lnTo>
                <a:lnTo>
                  <a:pt x="312593" y="51289"/>
                </a:lnTo>
                <a:lnTo>
                  <a:pt x="270989" y="72728"/>
                </a:lnTo>
                <a:lnTo>
                  <a:pt x="231603" y="97455"/>
                </a:lnTo>
                <a:lnTo>
                  <a:pt x="194628" y="125281"/>
                </a:lnTo>
                <a:lnTo>
                  <a:pt x="160258" y="156019"/>
                </a:lnTo>
                <a:lnTo>
                  <a:pt x="128684" y="189480"/>
                </a:lnTo>
                <a:lnTo>
                  <a:pt x="100102" y="225477"/>
                </a:lnTo>
                <a:lnTo>
                  <a:pt x="74704" y="263821"/>
                </a:lnTo>
                <a:lnTo>
                  <a:pt x="52683" y="304324"/>
                </a:lnTo>
                <a:lnTo>
                  <a:pt x="34232" y="346797"/>
                </a:lnTo>
                <a:lnTo>
                  <a:pt x="19545" y="391054"/>
                </a:lnTo>
                <a:lnTo>
                  <a:pt x="8815" y="436905"/>
                </a:lnTo>
                <a:lnTo>
                  <a:pt x="2236" y="484162"/>
                </a:lnTo>
                <a:lnTo>
                  <a:pt x="0" y="532638"/>
                </a:lnTo>
                <a:lnTo>
                  <a:pt x="2236" y="581113"/>
                </a:lnTo>
                <a:lnTo>
                  <a:pt x="8815" y="628370"/>
                </a:lnTo>
                <a:lnTo>
                  <a:pt x="19545" y="674221"/>
                </a:lnTo>
                <a:lnTo>
                  <a:pt x="34232" y="718478"/>
                </a:lnTo>
                <a:lnTo>
                  <a:pt x="52683" y="760951"/>
                </a:lnTo>
                <a:lnTo>
                  <a:pt x="74704" y="801454"/>
                </a:lnTo>
                <a:lnTo>
                  <a:pt x="100102" y="839798"/>
                </a:lnTo>
                <a:lnTo>
                  <a:pt x="128684" y="875795"/>
                </a:lnTo>
                <a:lnTo>
                  <a:pt x="160258" y="909256"/>
                </a:lnTo>
                <a:lnTo>
                  <a:pt x="194628" y="939994"/>
                </a:lnTo>
                <a:lnTo>
                  <a:pt x="231603" y="967820"/>
                </a:lnTo>
                <a:lnTo>
                  <a:pt x="270989" y="992547"/>
                </a:lnTo>
                <a:lnTo>
                  <a:pt x="312593" y="1013986"/>
                </a:lnTo>
                <a:lnTo>
                  <a:pt x="356221" y="1031948"/>
                </a:lnTo>
                <a:lnTo>
                  <a:pt x="401681" y="1046247"/>
                </a:lnTo>
                <a:lnTo>
                  <a:pt x="448779" y="1056693"/>
                </a:lnTo>
                <a:lnTo>
                  <a:pt x="497321" y="1063098"/>
                </a:lnTo>
                <a:lnTo>
                  <a:pt x="547115" y="1065276"/>
                </a:lnTo>
                <a:lnTo>
                  <a:pt x="596910" y="1063098"/>
                </a:lnTo>
                <a:lnTo>
                  <a:pt x="645452" y="1056693"/>
                </a:lnTo>
                <a:lnTo>
                  <a:pt x="692550" y="1046247"/>
                </a:lnTo>
                <a:lnTo>
                  <a:pt x="738010" y="1031948"/>
                </a:lnTo>
                <a:lnTo>
                  <a:pt x="781638" y="1013986"/>
                </a:lnTo>
                <a:lnTo>
                  <a:pt x="823242" y="992547"/>
                </a:lnTo>
                <a:lnTo>
                  <a:pt x="862628" y="967820"/>
                </a:lnTo>
                <a:lnTo>
                  <a:pt x="899603" y="939994"/>
                </a:lnTo>
                <a:lnTo>
                  <a:pt x="933973" y="909256"/>
                </a:lnTo>
                <a:lnTo>
                  <a:pt x="965547" y="875795"/>
                </a:lnTo>
                <a:lnTo>
                  <a:pt x="994129" y="839798"/>
                </a:lnTo>
                <a:lnTo>
                  <a:pt x="1019527" y="801454"/>
                </a:lnTo>
                <a:lnTo>
                  <a:pt x="1041548" y="760951"/>
                </a:lnTo>
                <a:lnTo>
                  <a:pt x="1059999" y="718478"/>
                </a:lnTo>
                <a:lnTo>
                  <a:pt x="1074686" y="674221"/>
                </a:lnTo>
                <a:lnTo>
                  <a:pt x="1085416" y="628370"/>
                </a:lnTo>
                <a:lnTo>
                  <a:pt x="1091995" y="581113"/>
                </a:lnTo>
                <a:lnTo>
                  <a:pt x="1094232" y="532638"/>
                </a:lnTo>
                <a:lnTo>
                  <a:pt x="1091995" y="484162"/>
                </a:lnTo>
                <a:lnTo>
                  <a:pt x="1085416" y="436905"/>
                </a:lnTo>
                <a:lnTo>
                  <a:pt x="1074686" y="391054"/>
                </a:lnTo>
                <a:lnTo>
                  <a:pt x="1059999" y="346797"/>
                </a:lnTo>
                <a:lnTo>
                  <a:pt x="1041548" y="304324"/>
                </a:lnTo>
                <a:lnTo>
                  <a:pt x="1019527" y="263821"/>
                </a:lnTo>
                <a:lnTo>
                  <a:pt x="994129" y="225477"/>
                </a:lnTo>
                <a:lnTo>
                  <a:pt x="965547" y="189480"/>
                </a:lnTo>
                <a:lnTo>
                  <a:pt x="933973" y="156019"/>
                </a:lnTo>
                <a:lnTo>
                  <a:pt x="899603" y="125281"/>
                </a:lnTo>
                <a:lnTo>
                  <a:pt x="862628" y="97455"/>
                </a:lnTo>
                <a:lnTo>
                  <a:pt x="823242" y="72728"/>
                </a:lnTo>
                <a:lnTo>
                  <a:pt x="781638" y="51289"/>
                </a:lnTo>
                <a:lnTo>
                  <a:pt x="738010" y="33327"/>
                </a:lnTo>
                <a:lnTo>
                  <a:pt x="692550" y="19028"/>
                </a:lnTo>
                <a:lnTo>
                  <a:pt x="645452" y="8582"/>
                </a:lnTo>
                <a:lnTo>
                  <a:pt x="596910" y="2177"/>
                </a:lnTo>
                <a:lnTo>
                  <a:pt x="547115" y="0"/>
                </a:lnTo>
                <a:close/>
              </a:path>
            </a:pathLst>
          </a:custGeom>
          <a:solidFill>
            <a:srgbClr val="FF0000">
              <a:alpha val="6117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 descr=""/>
          <p:cNvSpPr txBox="1"/>
          <p:nvPr/>
        </p:nvSpPr>
        <p:spPr>
          <a:xfrm>
            <a:off x="3223386" y="4902530"/>
            <a:ext cx="592455" cy="6972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25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89" name="object 89" descr=""/>
          <p:cNvSpPr/>
          <p:nvPr/>
        </p:nvSpPr>
        <p:spPr>
          <a:xfrm>
            <a:off x="2971800" y="3723132"/>
            <a:ext cx="914400" cy="890269"/>
          </a:xfrm>
          <a:custGeom>
            <a:avLst/>
            <a:gdLst/>
            <a:ahLst/>
            <a:cxnLst/>
            <a:rect l="l" t="t" r="r" b="b"/>
            <a:pathLst>
              <a:path w="914400" h="890270">
                <a:moveTo>
                  <a:pt x="457200" y="0"/>
                </a:moveTo>
                <a:lnTo>
                  <a:pt x="407388" y="2611"/>
                </a:lnTo>
                <a:lnTo>
                  <a:pt x="359128" y="10265"/>
                </a:lnTo>
                <a:lnTo>
                  <a:pt x="312700" y="22689"/>
                </a:lnTo>
                <a:lnTo>
                  <a:pt x="268382" y="39612"/>
                </a:lnTo>
                <a:lnTo>
                  <a:pt x="226455" y="60762"/>
                </a:lnTo>
                <a:lnTo>
                  <a:pt x="187195" y="85868"/>
                </a:lnTo>
                <a:lnTo>
                  <a:pt x="150884" y="114658"/>
                </a:lnTo>
                <a:lnTo>
                  <a:pt x="117800" y="146860"/>
                </a:lnTo>
                <a:lnTo>
                  <a:pt x="88221" y="182203"/>
                </a:lnTo>
                <a:lnTo>
                  <a:pt x="62427" y="220415"/>
                </a:lnTo>
                <a:lnTo>
                  <a:pt x="40697" y="261225"/>
                </a:lnTo>
                <a:lnTo>
                  <a:pt x="23311" y="304361"/>
                </a:lnTo>
                <a:lnTo>
                  <a:pt x="10546" y="349551"/>
                </a:lnTo>
                <a:lnTo>
                  <a:pt x="2683" y="396524"/>
                </a:lnTo>
                <a:lnTo>
                  <a:pt x="0" y="445008"/>
                </a:lnTo>
                <a:lnTo>
                  <a:pt x="2683" y="493491"/>
                </a:lnTo>
                <a:lnTo>
                  <a:pt x="10546" y="540464"/>
                </a:lnTo>
                <a:lnTo>
                  <a:pt x="23311" y="585654"/>
                </a:lnTo>
                <a:lnTo>
                  <a:pt x="40697" y="628790"/>
                </a:lnTo>
                <a:lnTo>
                  <a:pt x="62427" y="669600"/>
                </a:lnTo>
                <a:lnTo>
                  <a:pt x="88221" y="707812"/>
                </a:lnTo>
                <a:lnTo>
                  <a:pt x="117800" y="743155"/>
                </a:lnTo>
                <a:lnTo>
                  <a:pt x="150884" y="775357"/>
                </a:lnTo>
                <a:lnTo>
                  <a:pt x="187195" y="804147"/>
                </a:lnTo>
                <a:lnTo>
                  <a:pt x="226455" y="829253"/>
                </a:lnTo>
                <a:lnTo>
                  <a:pt x="268382" y="850403"/>
                </a:lnTo>
                <a:lnTo>
                  <a:pt x="312700" y="867326"/>
                </a:lnTo>
                <a:lnTo>
                  <a:pt x="359128" y="879750"/>
                </a:lnTo>
                <a:lnTo>
                  <a:pt x="407388" y="887404"/>
                </a:lnTo>
                <a:lnTo>
                  <a:pt x="457200" y="890016"/>
                </a:lnTo>
                <a:lnTo>
                  <a:pt x="507011" y="887404"/>
                </a:lnTo>
                <a:lnTo>
                  <a:pt x="555271" y="879750"/>
                </a:lnTo>
                <a:lnTo>
                  <a:pt x="601699" y="867326"/>
                </a:lnTo>
                <a:lnTo>
                  <a:pt x="646017" y="850403"/>
                </a:lnTo>
                <a:lnTo>
                  <a:pt x="687944" y="829253"/>
                </a:lnTo>
                <a:lnTo>
                  <a:pt x="727204" y="804147"/>
                </a:lnTo>
                <a:lnTo>
                  <a:pt x="763515" y="775357"/>
                </a:lnTo>
                <a:lnTo>
                  <a:pt x="796599" y="743155"/>
                </a:lnTo>
                <a:lnTo>
                  <a:pt x="826178" y="707812"/>
                </a:lnTo>
                <a:lnTo>
                  <a:pt x="851972" y="669600"/>
                </a:lnTo>
                <a:lnTo>
                  <a:pt x="873702" y="628790"/>
                </a:lnTo>
                <a:lnTo>
                  <a:pt x="891088" y="585654"/>
                </a:lnTo>
                <a:lnTo>
                  <a:pt x="903853" y="540464"/>
                </a:lnTo>
                <a:lnTo>
                  <a:pt x="911716" y="493491"/>
                </a:lnTo>
                <a:lnTo>
                  <a:pt x="914400" y="445008"/>
                </a:lnTo>
                <a:lnTo>
                  <a:pt x="911716" y="396524"/>
                </a:lnTo>
                <a:lnTo>
                  <a:pt x="903853" y="349551"/>
                </a:lnTo>
                <a:lnTo>
                  <a:pt x="891088" y="304361"/>
                </a:lnTo>
                <a:lnTo>
                  <a:pt x="873702" y="261225"/>
                </a:lnTo>
                <a:lnTo>
                  <a:pt x="851972" y="220415"/>
                </a:lnTo>
                <a:lnTo>
                  <a:pt x="826178" y="182203"/>
                </a:lnTo>
                <a:lnTo>
                  <a:pt x="796599" y="146860"/>
                </a:lnTo>
                <a:lnTo>
                  <a:pt x="763515" y="114658"/>
                </a:lnTo>
                <a:lnTo>
                  <a:pt x="727204" y="85868"/>
                </a:lnTo>
                <a:lnTo>
                  <a:pt x="687944" y="60762"/>
                </a:lnTo>
                <a:lnTo>
                  <a:pt x="646017" y="39612"/>
                </a:lnTo>
                <a:lnTo>
                  <a:pt x="601699" y="22689"/>
                </a:lnTo>
                <a:lnTo>
                  <a:pt x="555271" y="10265"/>
                </a:lnTo>
                <a:lnTo>
                  <a:pt x="507011" y="2611"/>
                </a:lnTo>
                <a:lnTo>
                  <a:pt x="457200" y="0"/>
                </a:lnTo>
                <a:close/>
              </a:path>
            </a:pathLst>
          </a:custGeom>
          <a:solidFill>
            <a:srgbClr val="FF0000">
              <a:alpha val="6117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 descr=""/>
          <p:cNvSpPr txBox="1"/>
          <p:nvPr/>
        </p:nvSpPr>
        <p:spPr>
          <a:xfrm>
            <a:off x="3261740" y="3953967"/>
            <a:ext cx="33337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80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1" name="object 91" descr=""/>
          <p:cNvSpPr txBox="1"/>
          <p:nvPr/>
        </p:nvSpPr>
        <p:spPr>
          <a:xfrm>
            <a:off x="1282953" y="2903600"/>
            <a:ext cx="145732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Calibri"/>
                <a:cs typeface="Calibri"/>
              </a:rPr>
              <a:t>of</a:t>
            </a:r>
            <a:r>
              <a:rPr dirty="0" sz="1600" spc="2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US</a:t>
            </a:r>
            <a:r>
              <a:rPr dirty="0" sz="1600" spc="2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Adults</a:t>
            </a:r>
            <a:r>
              <a:rPr dirty="0" sz="1600" spc="210">
                <a:latin typeface="Calibri"/>
                <a:cs typeface="Calibri"/>
              </a:rPr>
              <a:t> </a:t>
            </a:r>
            <a:r>
              <a:rPr dirty="0" sz="1600" spc="-25">
                <a:latin typeface="Calibri"/>
                <a:cs typeface="Calibri"/>
              </a:rPr>
              <a:t>use </a:t>
            </a:r>
            <a:r>
              <a:rPr dirty="0" sz="1600" spc="-10">
                <a:latin typeface="Calibri"/>
                <a:cs typeface="Calibri"/>
              </a:rPr>
              <a:t>Netflix.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2" name="object 92" descr=""/>
          <p:cNvSpPr txBox="1"/>
          <p:nvPr/>
        </p:nvSpPr>
        <p:spPr>
          <a:xfrm>
            <a:off x="1021791" y="3871086"/>
            <a:ext cx="16078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8455" algn="l"/>
                <a:tab pos="1251585" algn="l"/>
              </a:tabLst>
            </a:pPr>
            <a:r>
              <a:rPr dirty="0" sz="1400" spc="-25">
                <a:latin typeface="Calibri"/>
                <a:cs typeface="Calibri"/>
              </a:rPr>
              <a:t>Of</a:t>
            </a:r>
            <a:r>
              <a:rPr dirty="0" sz="1400">
                <a:latin typeface="Calibri"/>
                <a:cs typeface="Calibri"/>
              </a:rPr>
              <a:t>	</a:t>
            </a:r>
            <a:r>
              <a:rPr dirty="0" sz="1400" spc="-10">
                <a:latin typeface="Calibri"/>
                <a:cs typeface="Calibri"/>
              </a:rPr>
              <a:t>Americans</a:t>
            </a:r>
            <a:r>
              <a:rPr dirty="0" sz="1400">
                <a:latin typeface="Calibri"/>
                <a:cs typeface="Calibri"/>
              </a:rPr>
              <a:t>	</a:t>
            </a:r>
            <a:r>
              <a:rPr dirty="0" sz="1400" spc="-20">
                <a:latin typeface="Calibri"/>
                <a:cs typeface="Calibri"/>
              </a:rPr>
              <a:t>have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3" name="object 93" descr=""/>
          <p:cNvSpPr txBox="1"/>
          <p:nvPr/>
        </p:nvSpPr>
        <p:spPr>
          <a:xfrm>
            <a:off x="1021791" y="4084446"/>
            <a:ext cx="160845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6450" algn="l"/>
                <a:tab pos="1459865" algn="l"/>
              </a:tabLst>
            </a:pPr>
            <a:r>
              <a:rPr dirty="0" sz="1400" spc="-10">
                <a:latin typeface="Calibri"/>
                <a:cs typeface="Calibri"/>
              </a:rPr>
              <a:t>watched</a:t>
            </a:r>
            <a:r>
              <a:rPr dirty="0" sz="1400">
                <a:latin typeface="Calibri"/>
                <a:cs typeface="Calibri"/>
              </a:rPr>
              <a:t>	</a:t>
            </a:r>
            <a:r>
              <a:rPr dirty="0" sz="1400" spc="-10">
                <a:latin typeface="Calibri"/>
                <a:cs typeface="Calibri"/>
              </a:rPr>
              <a:t>Netflix</a:t>
            </a:r>
            <a:r>
              <a:rPr dirty="0" sz="1400">
                <a:latin typeface="Calibri"/>
                <a:cs typeface="Calibri"/>
              </a:rPr>
              <a:t>	</a:t>
            </a:r>
            <a:r>
              <a:rPr dirty="0" sz="1400" spc="-25">
                <a:latin typeface="Calibri"/>
                <a:cs typeface="Calibri"/>
              </a:rPr>
              <a:t>in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4" name="object 94" descr=""/>
          <p:cNvSpPr txBox="1"/>
          <p:nvPr/>
        </p:nvSpPr>
        <p:spPr>
          <a:xfrm>
            <a:off x="1021791" y="4297807"/>
            <a:ext cx="106616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Calibri"/>
                <a:cs typeface="Calibri"/>
              </a:rPr>
              <a:t>last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one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week.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5" name="object 95" descr=""/>
          <p:cNvSpPr txBox="1"/>
          <p:nvPr/>
        </p:nvSpPr>
        <p:spPr>
          <a:xfrm>
            <a:off x="1579625" y="5048503"/>
            <a:ext cx="133794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latin typeface="Calibri"/>
                <a:cs typeface="Calibri"/>
              </a:rPr>
              <a:t>of</a:t>
            </a:r>
            <a:r>
              <a:rPr dirty="0" sz="1500" spc="80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US</a:t>
            </a:r>
            <a:r>
              <a:rPr dirty="0" sz="1500" spc="75">
                <a:latin typeface="Calibri"/>
                <a:cs typeface="Calibri"/>
              </a:rPr>
              <a:t> </a:t>
            </a:r>
            <a:r>
              <a:rPr dirty="0" sz="1500" spc="-10">
                <a:latin typeface="Calibri"/>
                <a:cs typeface="Calibri"/>
              </a:rPr>
              <a:t>millennials </a:t>
            </a:r>
            <a:r>
              <a:rPr dirty="0" sz="1500">
                <a:latin typeface="Calibri"/>
                <a:cs typeface="Calibri"/>
              </a:rPr>
              <a:t>use</a:t>
            </a:r>
            <a:r>
              <a:rPr dirty="0" sz="1500" spc="-20">
                <a:latin typeface="Calibri"/>
                <a:cs typeface="Calibri"/>
              </a:rPr>
              <a:t> </a:t>
            </a:r>
            <a:r>
              <a:rPr dirty="0" sz="1500" spc="-10">
                <a:latin typeface="Calibri"/>
                <a:cs typeface="Calibri"/>
              </a:rPr>
              <a:t>Netflix.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96" name="object 96" descr=""/>
          <p:cNvSpPr txBox="1"/>
          <p:nvPr/>
        </p:nvSpPr>
        <p:spPr>
          <a:xfrm>
            <a:off x="3992626" y="2600705"/>
            <a:ext cx="1899920" cy="1016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300">
                <a:latin typeface="Calibri"/>
                <a:cs typeface="Calibri"/>
              </a:rPr>
              <a:t>Million</a:t>
            </a:r>
            <a:r>
              <a:rPr dirty="0" sz="1300" spc="200">
                <a:latin typeface="Calibri"/>
                <a:cs typeface="Calibri"/>
              </a:rPr>
              <a:t>  </a:t>
            </a:r>
            <a:r>
              <a:rPr dirty="0" sz="1300">
                <a:latin typeface="Calibri"/>
                <a:cs typeface="Calibri"/>
              </a:rPr>
              <a:t>Impressions</a:t>
            </a:r>
            <a:r>
              <a:rPr dirty="0" sz="1300" spc="204">
                <a:latin typeface="Calibri"/>
                <a:cs typeface="Calibri"/>
              </a:rPr>
              <a:t>  </a:t>
            </a:r>
            <a:r>
              <a:rPr dirty="0" sz="1300" spc="-20">
                <a:latin typeface="Calibri"/>
                <a:cs typeface="Calibri"/>
              </a:rPr>
              <a:t>were </a:t>
            </a:r>
            <a:r>
              <a:rPr dirty="0" sz="1300">
                <a:latin typeface="Calibri"/>
                <a:cs typeface="Calibri"/>
              </a:rPr>
              <a:t>received by</a:t>
            </a:r>
            <a:r>
              <a:rPr dirty="0" sz="1300" spc="1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Stranger</a:t>
            </a:r>
            <a:r>
              <a:rPr dirty="0" sz="1300" spc="20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Things </a:t>
            </a:r>
            <a:r>
              <a:rPr dirty="0" sz="1300">
                <a:latin typeface="Calibri"/>
                <a:cs typeface="Calibri"/>
              </a:rPr>
              <a:t>Season</a:t>
            </a:r>
            <a:r>
              <a:rPr dirty="0" sz="1300" spc="34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3</a:t>
            </a:r>
            <a:r>
              <a:rPr dirty="0" sz="1300" spc="36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in</a:t>
            </a:r>
            <a:r>
              <a:rPr dirty="0" sz="1300" spc="36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the</a:t>
            </a:r>
            <a:r>
              <a:rPr dirty="0" sz="1300" spc="35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USA,</a:t>
            </a:r>
            <a:r>
              <a:rPr dirty="0" sz="1300" spc="345">
                <a:latin typeface="Calibri"/>
                <a:cs typeface="Calibri"/>
              </a:rPr>
              <a:t> </a:t>
            </a:r>
            <a:r>
              <a:rPr dirty="0" sz="1300" spc="-25">
                <a:latin typeface="Calibri"/>
                <a:cs typeface="Calibri"/>
              </a:rPr>
              <a:t>the </a:t>
            </a:r>
            <a:r>
              <a:rPr dirty="0" sz="1300">
                <a:latin typeface="Calibri"/>
                <a:cs typeface="Calibri"/>
              </a:rPr>
              <a:t>highest</a:t>
            </a:r>
            <a:r>
              <a:rPr dirty="0" sz="1300" spc="204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amongst</a:t>
            </a:r>
            <a:r>
              <a:rPr dirty="0" sz="1300" spc="204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all</a:t>
            </a:r>
            <a:r>
              <a:rPr dirty="0" sz="1300" spc="204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Netflix Originals.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97" name="object 97" descr=""/>
          <p:cNvSpPr txBox="1"/>
          <p:nvPr/>
        </p:nvSpPr>
        <p:spPr>
          <a:xfrm>
            <a:off x="3967098" y="3756786"/>
            <a:ext cx="1898650" cy="817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300">
                <a:latin typeface="Calibri"/>
                <a:cs typeface="Calibri"/>
              </a:rPr>
              <a:t>Million</a:t>
            </a:r>
            <a:r>
              <a:rPr dirty="0" sz="1300" spc="32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views</a:t>
            </a:r>
            <a:r>
              <a:rPr dirty="0" sz="1300" spc="30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were</a:t>
            </a:r>
            <a:r>
              <a:rPr dirty="0" sz="1300" spc="290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gained </a:t>
            </a:r>
            <a:r>
              <a:rPr dirty="0" sz="1300">
                <a:latin typeface="Calibri"/>
                <a:cs typeface="Calibri"/>
              </a:rPr>
              <a:t>by</a:t>
            </a:r>
            <a:r>
              <a:rPr dirty="0" sz="1300" spc="200">
                <a:latin typeface="Calibri"/>
                <a:cs typeface="Calibri"/>
              </a:rPr>
              <a:t>  </a:t>
            </a:r>
            <a:r>
              <a:rPr dirty="0" sz="1300">
                <a:latin typeface="Calibri"/>
                <a:cs typeface="Calibri"/>
              </a:rPr>
              <a:t>Bird</a:t>
            </a:r>
            <a:r>
              <a:rPr dirty="0" sz="1300" spc="204">
                <a:latin typeface="Calibri"/>
                <a:cs typeface="Calibri"/>
              </a:rPr>
              <a:t>  </a:t>
            </a:r>
            <a:r>
              <a:rPr dirty="0" sz="1300">
                <a:latin typeface="Calibri"/>
                <a:cs typeface="Calibri"/>
              </a:rPr>
              <a:t>Box,</a:t>
            </a:r>
            <a:r>
              <a:rPr dirty="0" sz="1300" spc="204">
                <a:latin typeface="Calibri"/>
                <a:cs typeface="Calibri"/>
              </a:rPr>
              <a:t>  </a:t>
            </a:r>
            <a:r>
              <a:rPr dirty="0" sz="1300">
                <a:latin typeface="Calibri"/>
                <a:cs typeface="Calibri"/>
              </a:rPr>
              <a:t>a</a:t>
            </a:r>
            <a:r>
              <a:rPr dirty="0" sz="1300" spc="200">
                <a:latin typeface="Calibri"/>
                <a:cs typeface="Calibri"/>
              </a:rPr>
              <a:t>  </a:t>
            </a:r>
            <a:r>
              <a:rPr dirty="0" sz="1300" spc="-10">
                <a:latin typeface="Calibri"/>
                <a:cs typeface="Calibri"/>
              </a:rPr>
              <a:t>critically </a:t>
            </a:r>
            <a:r>
              <a:rPr dirty="0" sz="1300">
                <a:latin typeface="Calibri"/>
                <a:cs typeface="Calibri"/>
              </a:rPr>
              <a:t>acclaimed</a:t>
            </a:r>
            <a:r>
              <a:rPr dirty="0" sz="1300" spc="23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Netflix</a:t>
            </a:r>
            <a:r>
              <a:rPr dirty="0" sz="1300" spc="24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movie</a:t>
            </a:r>
            <a:r>
              <a:rPr dirty="0" sz="1300" spc="215">
                <a:latin typeface="Calibri"/>
                <a:cs typeface="Calibri"/>
              </a:rPr>
              <a:t> </a:t>
            </a:r>
            <a:r>
              <a:rPr dirty="0" sz="1300" spc="-25">
                <a:latin typeface="Calibri"/>
                <a:cs typeface="Calibri"/>
              </a:rPr>
              <a:t>in </a:t>
            </a:r>
            <a:r>
              <a:rPr dirty="0" sz="1300">
                <a:latin typeface="Calibri"/>
                <a:cs typeface="Calibri"/>
              </a:rPr>
              <a:t>just</a:t>
            </a:r>
            <a:r>
              <a:rPr dirty="0" sz="1300" spc="-2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one</a:t>
            </a:r>
            <a:r>
              <a:rPr dirty="0" sz="1300" spc="-10">
                <a:latin typeface="Calibri"/>
                <a:cs typeface="Calibri"/>
              </a:rPr>
              <a:t> month.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98" name="object 98" descr=""/>
          <p:cNvSpPr txBox="1"/>
          <p:nvPr/>
        </p:nvSpPr>
        <p:spPr>
          <a:xfrm>
            <a:off x="4133215" y="4956175"/>
            <a:ext cx="1567815" cy="666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Calibri"/>
                <a:cs typeface="Calibri"/>
              </a:rPr>
              <a:t>Billion</a:t>
            </a:r>
            <a:r>
              <a:rPr dirty="0" sz="1400" spc="365">
                <a:latin typeface="Calibri"/>
                <a:cs typeface="Calibri"/>
              </a:rPr>
              <a:t>   </a:t>
            </a:r>
            <a:r>
              <a:rPr dirty="0" sz="1400">
                <a:latin typeface="Calibri"/>
                <a:cs typeface="Calibri"/>
              </a:rPr>
              <a:t>hours</a:t>
            </a:r>
            <a:r>
              <a:rPr dirty="0" sz="1400" spc="370">
                <a:latin typeface="Calibri"/>
                <a:cs typeface="Calibri"/>
              </a:rPr>
              <a:t>   </a:t>
            </a:r>
            <a:r>
              <a:rPr dirty="0" sz="1400" spc="-25">
                <a:latin typeface="Calibri"/>
                <a:cs typeface="Calibri"/>
              </a:rPr>
              <a:t>of </a:t>
            </a:r>
            <a:r>
              <a:rPr dirty="0" sz="1400">
                <a:latin typeface="Calibri"/>
                <a:cs typeface="Calibri"/>
              </a:rPr>
              <a:t>Netflix</a:t>
            </a:r>
            <a:r>
              <a:rPr dirty="0" sz="1400" spc="195">
                <a:latin typeface="Calibri"/>
                <a:cs typeface="Calibri"/>
              </a:rPr>
              <a:t>  </a:t>
            </a:r>
            <a:r>
              <a:rPr dirty="0" sz="1400">
                <a:latin typeface="Calibri"/>
                <a:cs typeface="Calibri"/>
              </a:rPr>
              <a:t>is</a:t>
            </a:r>
            <a:r>
              <a:rPr dirty="0" sz="1400" spc="190">
                <a:latin typeface="Calibri"/>
                <a:cs typeface="Calibri"/>
              </a:rPr>
              <a:t>  </a:t>
            </a:r>
            <a:r>
              <a:rPr dirty="0" sz="1400" spc="-10">
                <a:latin typeface="Calibri"/>
                <a:cs typeface="Calibri"/>
              </a:rPr>
              <a:t>streamed </a:t>
            </a:r>
            <a:r>
              <a:rPr dirty="0" sz="1400">
                <a:latin typeface="Calibri"/>
                <a:cs typeface="Calibri"/>
              </a:rPr>
              <a:t>every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month.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6916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74320" marR="267335" indent="-3175">
              <a:lnSpc>
                <a:spcPct val="100000"/>
              </a:lnSpc>
              <a:spcBef>
                <a:spcPts val="240"/>
              </a:spcBef>
            </a:pP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70276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69875" marR="268605" indent="25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 Overview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69719" y="6303264"/>
            <a:ext cx="1231900" cy="55499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0480" rIns="0" bIns="0" rtlCol="0" vert="horz">
            <a:spAutoFit/>
          </a:bodyPr>
          <a:lstStyle/>
          <a:p>
            <a:pPr marL="309245" marR="302260" indent="-5080">
              <a:lnSpc>
                <a:spcPct val="100000"/>
              </a:lnSpc>
              <a:spcBef>
                <a:spcPts val="240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Industry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370832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521334" marR="294005" indent="-224154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771388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945" marR="292100" indent="-279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7194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53365" marR="207645" indent="-4318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 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5725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14960" marR="210185" indent="-100965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 Solution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9822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146050" rIns="0" bIns="0" rtlCol="0" vert="horz">
            <a:spAutoFit/>
          </a:bodyPr>
          <a:lstStyle/>
          <a:p>
            <a:pPr marL="206375">
              <a:lnSpc>
                <a:spcPct val="100000"/>
              </a:lnSpc>
              <a:spcBef>
                <a:spcPts val="115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1551919" y="642670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1"/>
                </a:lnTo>
                <a:lnTo>
                  <a:pt x="640079" y="294131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Netflix:</a:t>
            </a:r>
            <a:r>
              <a:rPr dirty="0" spc="-80"/>
              <a:t> </a:t>
            </a:r>
            <a:r>
              <a:rPr dirty="0" spc="-10"/>
              <a:t>Geographical</a:t>
            </a:r>
            <a:r>
              <a:rPr dirty="0" spc="-75"/>
              <a:t> </a:t>
            </a:r>
            <a:r>
              <a:rPr dirty="0" spc="-10"/>
              <a:t>Presence</a:t>
            </a:r>
          </a:p>
        </p:txBody>
      </p:sp>
      <p:grpSp>
        <p:nvGrpSpPr>
          <p:cNvPr id="13" name="object 13" descr=""/>
          <p:cNvGrpSpPr/>
          <p:nvPr/>
        </p:nvGrpSpPr>
        <p:grpSpPr>
          <a:xfrm>
            <a:off x="658177" y="1956625"/>
            <a:ext cx="5203825" cy="2972435"/>
            <a:chOff x="658177" y="1956625"/>
            <a:chExt cx="5203825" cy="2972435"/>
          </a:xfrm>
        </p:grpSpPr>
        <p:sp>
          <p:nvSpPr>
            <p:cNvPr id="14" name="object 14" descr=""/>
            <p:cNvSpPr/>
            <p:nvPr/>
          </p:nvSpPr>
          <p:spPr>
            <a:xfrm>
              <a:off x="908304" y="3029711"/>
              <a:ext cx="4703445" cy="1858010"/>
            </a:xfrm>
            <a:custGeom>
              <a:avLst/>
              <a:gdLst/>
              <a:ahLst/>
              <a:cxnLst/>
              <a:rect l="l" t="t" r="r" b="b"/>
              <a:pathLst>
                <a:path w="4703445" h="1858010">
                  <a:moveTo>
                    <a:pt x="547116" y="1377696"/>
                  </a:moveTo>
                  <a:lnTo>
                    <a:pt x="0" y="1377696"/>
                  </a:lnTo>
                  <a:lnTo>
                    <a:pt x="0" y="1857756"/>
                  </a:lnTo>
                  <a:lnTo>
                    <a:pt x="547116" y="1857756"/>
                  </a:lnTo>
                  <a:lnTo>
                    <a:pt x="547116" y="1377696"/>
                  </a:lnTo>
                  <a:close/>
                </a:path>
                <a:path w="4703445" h="1858010">
                  <a:moveTo>
                    <a:pt x="1586484" y="1136904"/>
                  </a:moveTo>
                  <a:lnTo>
                    <a:pt x="1039368" y="1136904"/>
                  </a:lnTo>
                  <a:lnTo>
                    <a:pt x="1039368" y="1857756"/>
                  </a:lnTo>
                  <a:lnTo>
                    <a:pt x="1586484" y="1857756"/>
                  </a:lnTo>
                  <a:lnTo>
                    <a:pt x="1586484" y="1136904"/>
                  </a:lnTo>
                  <a:close/>
                </a:path>
                <a:path w="4703445" h="1858010">
                  <a:moveTo>
                    <a:pt x="2625852" y="845820"/>
                  </a:moveTo>
                  <a:lnTo>
                    <a:pt x="2078736" y="845820"/>
                  </a:lnTo>
                  <a:lnTo>
                    <a:pt x="2078736" y="1857756"/>
                  </a:lnTo>
                  <a:lnTo>
                    <a:pt x="2625852" y="1857756"/>
                  </a:lnTo>
                  <a:lnTo>
                    <a:pt x="2625852" y="845820"/>
                  </a:lnTo>
                  <a:close/>
                </a:path>
                <a:path w="4703445" h="1858010">
                  <a:moveTo>
                    <a:pt x="3663696" y="443484"/>
                  </a:moveTo>
                  <a:lnTo>
                    <a:pt x="3116580" y="443484"/>
                  </a:lnTo>
                  <a:lnTo>
                    <a:pt x="3116580" y="1857756"/>
                  </a:lnTo>
                  <a:lnTo>
                    <a:pt x="3663696" y="1857756"/>
                  </a:lnTo>
                  <a:lnTo>
                    <a:pt x="3663696" y="443484"/>
                  </a:lnTo>
                  <a:close/>
                </a:path>
                <a:path w="4703445" h="1858010">
                  <a:moveTo>
                    <a:pt x="4703064" y="0"/>
                  </a:moveTo>
                  <a:lnTo>
                    <a:pt x="4155948" y="0"/>
                  </a:lnTo>
                  <a:lnTo>
                    <a:pt x="4155948" y="1857756"/>
                  </a:lnTo>
                  <a:lnTo>
                    <a:pt x="4703064" y="1857756"/>
                  </a:lnTo>
                  <a:lnTo>
                    <a:pt x="470306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455420" y="3029712"/>
              <a:ext cx="3609340" cy="1377950"/>
            </a:xfrm>
            <a:custGeom>
              <a:avLst/>
              <a:gdLst/>
              <a:ahLst/>
              <a:cxnLst/>
              <a:rect l="l" t="t" r="r" b="b"/>
              <a:pathLst>
                <a:path w="3609340" h="1377950">
                  <a:moveTo>
                    <a:pt x="492252" y="1136904"/>
                  </a:moveTo>
                  <a:lnTo>
                    <a:pt x="0" y="1377695"/>
                  </a:lnTo>
                </a:path>
                <a:path w="3609340" h="1377950">
                  <a:moveTo>
                    <a:pt x="1531620" y="845819"/>
                  </a:moveTo>
                  <a:lnTo>
                    <a:pt x="1039368" y="1136904"/>
                  </a:lnTo>
                </a:path>
                <a:path w="3609340" h="1377950">
                  <a:moveTo>
                    <a:pt x="2569464" y="443484"/>
                  </a:moveTo>
                  <a:lnTo>
                    <a:pt x="2078735" y="845819"/>
                  </a:lnTo>
                </a:path>
                <a:path w="3609340" h="1377950">
                  <a:moveTo>
                    <a:pt x="3608831" y="0"/>
                  </a:moveTo>
                  <a:lnTo>
                    <a:pt x="3116580" y="443484"/>
                  </a:lnTo>
                </a:path>
              </a:pathLst>
            </a:custGeom>
            <a:ln w="9525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908304" y="1961387"/>
              <a:ext cx="4703445" cy="2446020"/>
            </a:xfrm>
            <a:custGeom>
              <a:avLst/>
              <a:gdLst/>
              <a:ahLst/>
              <a:cxnLst/>
              <a:rect l="l" t="t" r="r" b="b"/>
              <a:pathLst>
                <a:path w="4703445" h="2446020">
                  <a:moveTo>
                    <a:pt x="547116" y="1687068"/>
                  </a:moveTo>
                  <a:lnTo>
                    <a:pt x="0" y="1687068"/>
                  </a:lnTo>
                  <a:lnTo>
                    <a:pt x="0" y="2446020"/>
                  </a:lnTo>
                  <a:lnTo>
                    <a:pt x="547116" y="2446020"/>
                  </a:lnTo>
                  <a:lnTo>
                    <a:pt x="547116" y="1687068"/>
                  </a:lnTo>
                  <a:close/>
                </a:path>
                <a:path w="4703445" h="2446020">
                  <a:moveTo>
                    <a:pt x="1586484" y="1365504"/>
                  </a:moveTo>
                  <a:lnTo>
                    <a:pt x="1039368" y="1365504"/>
                  </a:lnTo>
                  <a:lnTo>
                    <a:pt x="1039368" y="2205228"/>
                  </a:lnTo>
                  <a:lnTo>
                    <a:pt x="1586484" y="2205228"/>
                  </a:lnTo>
                  <a:lnTo>
                    <a:pt x="1586484" y="1365504"/>
                  </a:lnTo>
                  <a:close/>
                </a:path>
                <a:path w="4703445" h="2446020">
                  <a:moveTo>
                    <a:pt x="2625852" y="989076"/>
                  </a:moveTo>
                  <a:lnTo>
                    <a:pt x="2078736" y="989076"/>
                  </a:lnTo>
                  <a:lnTo>
                    <a:pt x="2078736" y="1914144"/>
                  </a:lnTo>
                  <a:lnTo>
                    <a:pt x="2625852" y="1914144"/>
                  </a:lnTo>
                  <a:lnTo>
                    <a:pt x="2625852" y="989076"/>
                  </a:lnTo>
                  <a:close/>
                </a:path>
                <a:path w="4703445" h="2446020">
                  <a:moveTo>
                    <a:pt x="3663696" y="487680"/>
                  </a:moveTo>
                  <a:lnTo>
                    <a:pt x="3116580" y="487680"/>
                  </a:lnTo>
                  <a:lnTo>
                    <a:pt x="3116580" y="1511808"/>
                  </a:lnTo>
                  <a:lnTo>
                    <a:pt x="3663696" y="1511808"/>
                  </a:lnTo>
                  <a:lnTo>
                    <a:pt x="3663696" y="487680"/>
                  </a:lnTo>
                  <a:close/>
                </a:path>
                <a:path w="4703445" h="2446020">
                  <a:moveTo>
                    <a:pt x="4703064" y="0"/>
                  </a:moveTo>
                  <a:lnTo>
                    <a:pt x="4155948" y="0"/>
                  </a:lnTo>
                  <a:lnTo>
                    <a:pt x="4155948" y="1068324"/>
                  </a:lnTo>
                  <a:lnTo>
                    <a:pt x="4703064" y="1068324"/>
                  </a:lnTo>
                  <a:lnTo>
                    <a:pt x="4703064" y="0"/>
                  </a:lnTo>
                  <a:close/>
                </a:path>
              </a:pathLst>
            </a:custGeom>
            <a:solidFill>
              <a:srgbClr val="92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455420" y="1961388"/>
              <a:ext cx="3609340" cy="1687195"/>
            </a:xfrm>
            <a:custGeom>
              <a:avLst/>
              <a:gdLst/>
              <a:ahLst/>
              <a:cxnLst/>
              <a:rect l="l" t="t" r="r" b="b"/>
              <a:pathLst>
                <a:path w="3609340" h="1687195">
                  <a:moveTo>
                    <a:pt x="492252" y="1365503"/>
                  </a:moveTo>
                  <a:lnTo>
                    <a:pt x="0" y="1687068"/>
                  </a:lnTo>
                </a:path>
                <a:path w="3609340" h="1687195">
                  <a:moveTo>
                    <a:pt x="1531620" y="989076"/>
                  </a:moveTo>
                  <a:lnTo>
                    <a:pt x="1039368" y="1365503"/>
                  </a:lnTo>
                </a:path>
                <a:path w="3609340" h="1687195">
                  <a:moveTo>
                    <a:pt x="2569464" y="487679"/>
                  </a:moveTo>
                  <a:lnTo>
                    <a:pt x="2078735" y="989076"/>
                  </a:lnTo>
                </a:path>
                <a:path w="3609340" h="1687195">
                  <a:moveTo>
                    <a:pt x="3608831" y="0"/>
                  </a:moveTo>
                  <a:lnTo>
                    <a:pt x="3116580" y="487679"/>
                  </a:lnTo>
                </a:path>
              </a:pathLst>
            </a:custGeom>
            <a:ln w="9525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62940" y="4887467"/>
              <a:ext cx="5194300" cy="36830"/>
            </a:xfrm>
            <a:custGeom>
              <a:avLst/>
              <a:gdLst/>
              <a:ahLst/>
              <a:cxnLst/>
              <a:rect l="l" t="t" r="r" b="b"/>
              <a:pathLst>
                <a:path w="5194300" h="36829">
                  <a:moveTo>
                    <a:pt x="0" y="0"/>
                  </a:moveTo>
                  <a:lnTo>
                    <a:pt x="5193792" y="0"/>
                  </a:lnTo>
                </a:path>
                <a:path w="5194300" h="36829">
                  <a:moveTo>
                    <a:pt x="0" y="0"/>
                  </a:moveTo>
                  <a:lnTo>
                    <a:pt x="0" y="36575"/>
                  </a:lnTo>
                </a:path>
                <a:path w="5194300" h="36829">
                  <a:moveTo>
                    <a:pt x="1039367" y="0"/>
                  </a:moveTo>
                  <a:lnTo>
                    <a:pt x="1039367" y="36575"/>
                  </a:lnTo>
                </a:path>
                <a:path w="5194300" h="36829">
                  <a:moveTo>
                    <a:pt x="2077212" y="0"/>
                  </a:moveTo>
                  <a:lnTo>
                    <a:pt x="2077212" y="36575"/>
                  </a:lnTo>
                </a:path>
                <a:path w="5194300" h="36829">
                  <a:moveTo>
                    <a:pt x="3116580" y="0"/>
                  </a:moveTo>
                  <a:lnTo>
                    <a:pt x="3116580" y="36575"/>
                  </a:lnTo>
                </a:path>
                <a:path w="5194300" h="36829">
                  <a:moveTo>
                    <a:pt x="4155948" y="0"/>
                  </a:moveTo>
                  <a:lnTo>
                    <a:pt x="4155948" y="36575"/>
                  </a:lnTo>
                </a:path>
                <a:path w="5194300" h="36829">
                  <a:moveTo>
                    <a:pt x="5193792" y="0"/>
                  </a:moveTo>
                  <a:lnTo>
                    <a:pt x="5193792" y="36575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1066596" y="4560189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27.4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2105660" y="4439539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41.2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3144773" y="4294123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57.8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4183760" y="4092702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80.8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5194172" y="3871086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106.1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066596" y="3940302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43.4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2105660" y="3659251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47.9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3144773" y="3325190"/>
            <a:ext cx="22987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52.8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4183760" y="2872866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58.5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5223128" y="2408046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61.0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485952" y="4793995"/>
            <a:ext cx="83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latin typeface="Calibri"/>
                <a:cs typeface="Calibri"/>
              </a:rPr>
              <a:t>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428040" y="4443171"/>
            <a:ext cx="14160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Calibri"/>
                <a:cs typeface="Calibri"/>
              </a:rPr>
              <a:t>20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428040" y="4093209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Calibri"/>
                <a:cs typeface="Calibri"/>
              </a:rPr>
              <a:t>40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428040" y="3743070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Calibri"/>
                <a:cs typeface="Calibri"/>
              </a:rPr>
              <a:t>60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428040" y="3392804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Calibri"/>
                <a:cs typeface="Calibri"/>
              </a:rPr>
              <a:t>80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370128" y="3042665"/>
            <a:ext cx="1993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Calibri"/>
                <a:cs typeface="Calibri"/>
              </a:rPr>
              <a:t>100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370128" y="2692400"/>
            <a:ext cx="1993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Calibri"/>
                <a:cs typeface="Calibri"/>
              </a:rPr>
              <a:t>120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370128" y="2342134"/>
            <a:ext cx="1993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Calibri"/>
                <a:cs typeface="Calibri"/>
              </a:rPr>
              <a:t>140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370128" y="1991995"/>
            <a:ext cx="1993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Calibri"/>
                <a:cs typeface="Calibri"/>
              </a:rPr>
              <a:t>160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370128" y="1641728"/>
            <a:ext cx="1993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Calibri"/>
                <a:cs typeface="Calibri"/>
              </a:rPr>
              <a:t>180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1053795" y="4942458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Calibri"/>
                <a:cs typeface="Calibri"/>
              </a:rPr>
              <a:t>2015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2092832" y="4942458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Calibri"/>
                <a:cs typeface="Calibri"/>
              </a:rPr>
              <a:t>2016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4170934" y="4942458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Calibri"/>
                <a:cs typeface="Calibri"/>
              </a:rPr>
              <a:t>2018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5210047" y="4942458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Calibri"/>
                <a:cs typeface="Calibri"/>
              </a:rPr>
              <a:t>2019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176580" y="2550952"/>
            <a:ext cx="177800" cy="152463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z="1200" spc="-10" b="1">
                <a:latin typeface="Calibri"/>
                <a:cs typeface="Calibri"/>
              </a:rPr>
              <a:t>Subscribers </a:t>
            </a:r>
            <a:r>
              <a:rPr dirty="0" sz="1200" b="1" i="1">
                <a:latin typeface="Calibri"/>
                <a:cs typeface="Calibri"/>
              </a:rPr>
              <a:t>(in</a:t>
            </a:r>
            <a:r>
              <a:rPr dirty="0" sz="1200" spc="15" b="1" i="1">
                <a:latin typeface="Calibri"/>
                <a:cs typeface="Calibri"/>
              </a:rPr>
              <a:t> </a:t>
            </a:r>
            <a:r>
              <a:rPr dirty="0" sz="1200" spc="-10" b="1" i="1">
                <a:latin typeface="Calibri"/>
                <a:cs typeface="Calibri"/>
              </a:rPr>
              <a:t>millions)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4" name="object 44" descr=""/>
          <p:cNvSpPr/>
          <p:nvPr/>
        </p:nvSpPr>
        <p:spPr>
          <a:xfrm>
            <a:off x="2415539" y="5154167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60" h="73660">
                <a:moveTo>
                  <a:pt x="73151" y="0"/>
                </a:moveTo>
                <a:lnTo>
                  <a:pt x="0" y="0"/>
                </a:lnTo>
                <a:lnTo>
                  <a:pt x="0" y="73151"/>
                </a:lnTo>
                <a:lnTo>
                  <a:pt x="73151" y="73151"/>
                </a:lnTo>
                <a:lnTo>
                  <a:pt x="7315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 descr=""/>
          <p:cNvSpPr/>
          <p:nvPr/>
        </p:nvSpPr>
        <p:spPr>
          <a:xfrm>
            <a:off x="3348228" y="5154167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60" h="73660">
                <a:moveTo>
                  <a:pt x="73151" y="0"/>
                </a:moveTo>
                <a:lnTo>
                  <a:pt x="0" y="0"/>
                </a:lnTo>
                <a:lnTo>
                  <a:pt x="0" y="73151"/>
                </a:lnTo>
                <a:lnTo>
                  <a:pt x="73151" y="73151"/>
                </a:lnTo>
                <a:lnTo>
                  <a:pt x="73151" y="0"/>
                </a:lnTo>
                <a:close/>
              </a:path>
            </a:pathLst>
          </a:custGeom>
          <a:solidFill>
            <a:srgbClr val="92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 descr=""/>
          <p:cNvSpPr txBox="1"/>
          <p:nvPr/>
        </p:nvSpPr>
        <p:spPr>
          <a:xfrm>
            <a:off x="2507995" y="4942458"/>
            <a:ext cx="1182370" cy="3263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3627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Calibri"/>
                <a:cs typeface="Calibri"/>
              </a:rPr>
              <a:t>2017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  <a:tabLst>
                <a:tab pos="945515" algn="l"/>
              </a:tabLst>
            </a:pPr>
            <a:r>
              <a:rPr dirty="0" sz="1050" spc="-10">
                <a:latin typeface="Calibri"/>
                <a:cs typeface="Calibri"/>
              </a:rPr>
              <a:t>International</a:t>
            </a:r>
            <a:r>
              <a:rPr dirty="0" sz="1050">
                <a:latin typeface="Calibri"/>
                <a:cs typeface="Calibri"/>
              </a:rPr>
              <a:t>	</a:t>
            </a:r>
            <a:r>
              <a:rPr dirty="0" sz="1050" spc="-25">
                <a:latin typeface="Calibri"/>
                <a:cs typeface="Calibri"/>
              </a:rPr>
              <a:t>USA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1498472" y="4486782"/>
            <a:ext cx="3130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latin typeface="Calibri"/>
                <a:cs typeface="Calibri"/>
              </a:rPr>
              <a:t>50.4%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2556764" y="4239514"/>
            <a:ext cx="3130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latin typeface="Calibri"/>
                <a:cs typeface="Calibri"/>
              </a:rPr>
              <a:t>40.3%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3665601" y="3925316"/>
            <a:ext cx="3130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latin typeface="Calibri"/>
                <a:cs typeface="Calibri"/>
              </a:rPr>
              <a:t>39.8%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4732401" y="3549522"/>
            <a:ext cx="3130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latin typeface="Calibri"/>
                <a:cs typeface="Calibri"/>
              </a:rPr>
              <a:t>31.3%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1498472" y="3784853"/>
            <a:ext cx="29718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10">
                <a:latin typeface="Calibri"/>
                <a:cs typeface="Calibri"/>
              </a:rPr>
              <a:t>10.4</a:t>
            </a:r>
            <a:r>
              <a:rPr dirty="0" sz="1000" spc="-10">
                <a:latin typeface="Calibri"/>
                <a:cs typeface="Calibri"/>
              </a:rPr>
              <a:t>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2556764" y="3537330"/>
            <a:ext cx="28003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10">
                <a:latin typeface="Calibri"/>
                <a:cs typeface="Calibri"/>
              </a:rPr>
              <a:t>10.2%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3665601" y="3075558"/>
            <a:ext cx="28003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10">
                <a:latin typeface="Calibri"/>
                <a:cs typeface="Calibri"/>
              </a:rPr>
              <a:t>10.8%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4735829" y="2589021"/>
            <a:ext cx="2520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Calibri"/>
                <a:cs typeface="Calibri"/>
              </a:rPr>
              <a:t>4.3%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1037945" y="3432429"/>
            <a:ext cx="2514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 b="1">
                <a:latin typeface="Calibri"/>
                <a:cs typeface="Calibri"/>
              </a:rPr>
              <a:t>70.8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2103247" y="3104133"/>
            <a:ext cx="2514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 b="1">
                <a:latin typeface="Calibri"/>
                <a:cs typeface="Calibri"/>
              </a:rPr>
              <a:t>89.1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3126485" y="2774441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latin typeface="Calibri"/>
                <a:cs typeface="Calibri"/>
              </a:rPr>
              <a:t>110.6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4161790" y="2264790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latin typeface="Calibri"/>
                <a:cs typeface="Calibri"/>
              </a:rPr>
              <a:t>139.3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5217921" y="1817370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latin typeface="Calibri"/>
                <a:cs typeface="Calibri"/>
              </a:rPr>
              <a:t>167.1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60" name="object 60" descr=""/>
          <p:cNvGrpSpPr/>
          <p:nvPr/>
        </p:nvGrpSpPr>
        <p:grpSpPr>
          <a:xfrm>
            <a:off x="1182497" y="2640964"/>
            <a:ext cx="972819" cy="768985"/>
            <a:chOff x="1182497" y="2640964"/>
            <a:chExt cx="972819" cy="768985"/>
          </a:xfrm>
        </p:grpSpPr>
        <p:sp>
          <p:nvSpPr>
            <p:cNvPr id="61" name="object 61" descr=""/>
            <p:cNvSpPr/>
            <p:nvPr/>
          </p:nvSpPr>
          <p:spPr>
            <a:xfrm>
              <a:off x="1185672" y="2849879"/>
              <a:ext cx="930910" cy="556895"/>
            </a:xfrm>
            <a:custGeom>
              <a:avLst/>
              <a:gdLst/>
              <a:ahLst/>
              <a:cxnLst/>
              <a:rect l="l" t="t" r="r" b="b"/>
              <a:pathLst>
                <a:path w="930910" h="556895">
                  <a:moveTo>
                    <a:pt x="0" y="556514"/>
                  </a:moveTo>
                  <a:lnTo>
                    <a:pt x="0" y="0"/>
                  </a:lnTo>
                </a:path>
                <a:path w="930910" h="556895">
                  <a:moveTo>
                    <a:pt x="0" y="3048"/>
                  </a:moveTo>
                  <a:lnTo>
                    <a:pt x="930655" y="3048"/>
                  </a:lnTo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8736" y="2849879"/>
              <a:ext cx="76200" cy="218059"/>
            </a:xfrm>
            <a:prstGeom prst="rect">
              <a:avLst/>
            </a:prstGeom>
          </p:spPr>
        </p:pic>
        <p:sp>
          <p:nvSpPr>
            <p:cNvPr id="63" name="object 63" descr=""/>
            <p:cNvSpPr/>
            <p:nvPr/>
          </p:nvSpPr>
          <p:spPr>
            <a:xfrm>
              <a:off x="1423415" y="2644139"/>
              <a:ext cx="445134" cy="381000"/>
            </a:xfrm>
            <a:custGeom>
              <a:avLst/>
              <a:gdLst/>
              <a:ahLst/>
              <a:cxnLst/>
              <a:rect l="l" t="t" r="r" b="b"/>
              <a:pathLst>
                <a:path w="445135" h="381000">
                  <a:moveTo>
                    <a:pt x="222503" y="0"/>
                  </a:moveTo>
                  <a:lnTo>
                    <a:pt x="171469" y="5034"/>
                  </a:lnTo>
                  <a:lnTo>
                    <a:pt x="124630" y="19372"/>
                  </a:lnTo>
                  <a:lnTo>
                    <a:pt x="83317" y="41867"/>
                  </a:lnTo>
                  <a:lnTo>
                    <a:pt x="48865" y="71374"/>
                  </a:lnTo>
                  <a:lnTo>
                    <a:pt x="22606" y="106746"/>
                  </a:lnTo>
                  <a:lnTo>
                    <a:pt x="5873" y="146837"/>
                  </a:lnTo>
                  <a:lnTo>
                    <a:pt x="0" y="190500"/>
                  </a:lnTo>
                  <a:lnTo>
                    <a:pt x="5873" y="234162"/>
                  </a:lnTo>
                  <a:lnTo>
                    <a:pt x="22606" y="274253"/>
                  </a:lnTo>
                  <a:lnTo>
                    <a:pt x="48865" y="309625"/>
                  </a:lnTo>
                  <a:lnTo>
                    <a:pt x="83317" y="339132"/>
                  </a:lnTo>
                  <a:lnTo>
                    <a:pt x="124630" y="361627"/>
                  </a:lnTo>
                  <a:lnTo>
                    <a:pt x="171469" y="375965"/>
                  </a:lnTo>
                  <a:lnTo>
                    <a:pt x="222503" y="381000"/>
                  </a:lnTo>
                  <a:lnTo>
                    <a:pt x="273538" y="375965"/>
                  </a:lnTo>
                  <a:lnTo>
                    <a:pt x="320377" y="361627"/>
                  </a:lnTo>
                  <a:lnTo>
                    <a:pt x="361690" y="339132"/>
                  </a:lnTo>
                  <a:lnTo>
                    <a:pt x="396142" y="309625"/>
                  </a:lnTo>
                  <a:lnTo>
                    <a:pt x="422401" y="274253"/>
                  </a:lnTo>
                  <a:lnTo>
                    <a:pt x="439134" y="234162"/>
                  </a:lnTo>
                  <a:lnTo>
                    <a:pt x="445008" y="190500"/>
                  </a:lnTo>
                  <a:lnTo>
                    <a:pt x="439134" y="146837"/>
                  </a:lnTo>
                  <a:lnTo>
                    <a:pt x="422401" y="106746"/>
                  </a:lnTo>
                  <a:lnTo>
                    <a:pt x="396142" y="71374"/>
                  </a:lnTo>
                  <a:lnTo>
                    <a:pt x="361690" y="41867"/>
                  </a:lnTo>
                  <a:lnTo>
                    <a:pt x="320377" y="19372"/>
                  </a:lnTo>
                  <a:lnTo>
                    <a:pt x="273538" y="5034"/>
                  </a:lnTo>
                  <a:lnTo>
                    <a:pt x="2225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1423415" y="2644139"/>
              <a:ext cx="445134" cy="381000"/>
            </a:xfrm>
            <a:custGeom>
              <a:avLst/>
              <a:gdLst/>
              <a:ahLst/>
              <a:cxnLst/>
              <a:rect l="l" t="t" r="r" b="b"/>
              <a:pathLst>
                <a:path w="445135" h="381000">
                  <a:moveTo>
                    <a:pt x="0" y="190500"/>
                  </a:moveTo>
                  <a:lnTo>
                    <a:pt x="5873" y="146837"/>
                  </a:lnTo>
                  <a:lnTo>
                    <a:pt x="22606" y="106746"/>
                  </a:lnTo>
                  <a:lnTo>
                    <a:pt x="48865" y="71374"/>
                  </a:lnTo>
                  <a:lnTo>
                    <a:pt x="83317" y="41867"/>
                  </a:lnTo>
                  <a:lnTo>
                    <a:pt x="124630" y="19372"/>
                  </a:lnTo>
                  <a:lnTo>
                    <a:pt x="171469" y="5034"/>
                  </a:lnTo>
                  <a:lnTo>
                    <a:pt x="222503" y="0"/>
                  </a:lnTo>
                  <a:lnTo>
                    <a:pt x="273538" y="5034"/>
                  </a:lnTo>
                  <a:lnTo>
                    <a:pt x="320377" y="19372"/>
                  </a:lnTo>
                  <a:lnTo>
                    <a:pt x="361690" y="41867"/>
                  </a:lnTo>
                  <a:lnTo>
                    <a:pt x="396142" y="71374"/>
                  </a:lnTo>
                  <a:lnTo>
                    <a:pt x="422401" y="106746"/>
                  </a:lnTo>
                  <a:lnTo>
                    <a:pt x="439134" y="146837"/>
                  </a:lnTo>
                  <a:lnTo>
                    <a:pt x="445008" y="190500"/>
                  </a:lnTo>
                  <a:lnTo>
                    <a:pt x="439134" y="234162"/>
                  </a:lnTo>
                  <a:lnTo>
                    <a:pt x="422401" y="274253"/>
                  </a:lnTo>
                  <a:lnTo>
                    <a:pt x="396142" y="309625"/>
                  </a:lnTo>
                  <a:lnTo>
                    <a:pt x="361690" y="339132"/>
                  </a:lnTo>
                  <a:lnTo>
                    <a:pt x="320377" y="361627"/>
                  </a:lnTo>
                  <a:lnTo>
                    <a:pt x="273538" y="375965"/>
                  </a:lnTo>
                  <a:lnTo>
                    <a:pt x="222503" y="381000"/>
                  </a:lnTo>
                  <a:lnTo>
                    <a:pt x="171469" y="375965"/>
                  </a:lnTo>
                  <a:lnTo>
                    <a:pt x="124630" y="361627"/>
                  </a:lnTo>
                  <a:lnTo>
                    <a:pt x="83317" y="339132"/>
                  </a:lnTo>
                  <a:lnTo>
                    <a:pt x="48865" y="309625"/>
                  </a:lnTo>
                  <a:lnTo>
                    <a:pt x="22606" y="274253"/>
                  </a:lnTo>
                  <a:lnTo>
                    <a:pt x="5873" y="234162"/>
                  </a:lnTo>
                  <a:lnTo>
                    <a:pt x="0" y="190500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 descr=""/>
          <p:cNvSpPr txBox="1"/>
          <p:nvPr/>
        </p:nvSpPr>
        <p:spPr>
          <a:xfrm>
            <a:off x="1478407" y="2725038"/>
            <a:ext cx="3403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Calibri"/>
                <a:cs typeface="Calibri"/>
              </a:rPr>
              <a:t>25.8%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66" name="object 66" descr=""/>
          <p:cNvGrpSpPr/>
          <p:nvPr/>
        </p:nvGrpSpPr>
        <p:grpSpPr>
          <a:xfrm>
            <a:off x="2247773" y="2316352"/>
            <a:ext cx="972819" cy="764540"/>
            <a:chOff x="2247773" y="2316352"/>
            <a:chExt cx="972819" cy="764540"/>
          </a:xfrm>
        </p:grpSpPr>
        <p:sp>
          <p:nvSpPr>
            <p:cNvPr id="67" name="object 67" descr=""/>
            <p:cNvSpPr/>
            <p:nvPr/>
          </p:nvSpPr>
          <p:spPr>
            <a:xfrm>
              <a:off x="2250948" y="2516123"/>
              <a:ext cx="932180" cy="561975"/>
            </a:xfrm>
            <a:custGeom>
              <a:avLst/>
              <a:gdLst/>
              <a:ahLst/>
              <a:cxnLst/>
              <a:rect l="l" t="t" r="r" b="b"/>
              <a:pathLst>
                <a:path w="932180" h="561975">
                  <a:moveTo>
                    <a:pt x="0" y="561466"/>
                  </a:moveTo>
                  <a:lnTo>
                    <a:pt x="0" y="0"/>
                  </a:lnTo>
                </a:path>
                <a:path w="932180" h="561975">
                  <a:moveTo>
                    <a:pt x="0" y="3048"/>
                  </a:moveTo>
                  <a:lnTo>
                    <a:pt x="931671" y="3048"/>
                  </a:lnTo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44012" y="2516123"/>
              <a:ext cx="76200" cy="231901"/>
            </a:xfrm>
            <a:prstGeom prst="rect">
              <a:avLst/>
            </a:prstGeom>
          </p:spPr>
        </p:pic>
        <p:sp>
          <p:nvSpPr>
            <p:cNvPr id="69" name="object 69" descr=""/>
            <p:cNvSpPr/>
            <p:nvPr/>
          </p:nvSpPr>
          <p:spPr>
            <a:xfrm>
              <a:off x="2513076" y="2319527"/>
              <a:ext cx="445134" cy="407034"/>
            </a:xfrm>
            <a:custGeom>
              <a:avLst/>
              <a:gdLst/>
              <a:ahLst/>
              <a:cxnLst/>
              <a:rect l="l" t="t" r="r" b="b"/>
              <a:pathLst>
                <a:path w="445135" h="407035">
                  <a:moveTo>
                    <a:pt x="222504" y="0"/>
                  </a:moveTo>
                  <a:lnTo>
                    <a:pt x="171469" y="5371"/>
                  </a:lnTo>
                  <a:lnTo>
                    <a:pt x="124630" y="20673"/>
                  </a:lnTo>
                  <a:lnTo>
                    <a:pt x="83317" y="44686"/>
                  </a:lnTo>
                  <a:lnTo>
                    <a:pt x="48865" y="76191"/>
                  </a:lnTo>
                  <a:lnTo>
                    <a:pt x="22606" y="113966"/>
                  </a:lnTo>
                  <a:lnTo>
                    <a:pt x="5873" y="156794"/>
                  </a:lnTo>
                  <a:lnTo>
                    <a:pt x="0" y="203454"/>
                  </a:lnTo>
                  <a:lnTo>
                    <a:pt x="5873" y="250113"/>
                  </a:lnTo>
                  <a:lnTo>
                    <a:pt x="22606" y="292941"/>
                  </a:lnTo>
                  <a:lnTo>
                    <a:pt x="48865" y="330716"/>
                  </a:lnTo>
                  <a:lnTo>
                    <a:pt x="83317" y="362221"/>
                  </a:lnTo>
                  <a:lnTo>
                    <a:pt x="124630" y="386234"/>
                  </a:lnTo>
                  <a:lnTo>
                    <a:pt x="171469" y="401536"/>
                  </a:lnTo>
                  <a:lnTo>
                    <a:pt x="222504" y="406908"/>
                  </a:lnTo>
                  <a:lnTo>
                    <a:pt x="273538" y="401536"/>
                  </a:lnTo>
                  <a:lnTo>
                    <a:pt x="320377" y="386234"/>
                  </a:lnTo>
                  <a:lnTo>
                    <a:pt x="361690" y="362221"/>
                  </a:lnTo>
                  <a:lnTo>
                    <a:pt x="396142" y="330716"/>
                  </a:lnTo>
                  <a:lnTo>
                    <a:pt x="422401" y="292941"/>
                  </a:lnTo>
                  <a:lnTo>
                    <a:pt x="439134" y="250113"/>
                  </a:lnTo>
                  <a:lnTo>
                    <a:pt x="445007" y="203454"/>
                  </a:lnTo>
                  <a:lnTo>
                    <a:pt x="439134" y="156794"/>
                  </a:lnTo>
                  <a:lnTo>
                    <a:pt x="422401" y="113966"/>
                  </a:lnTo>
                  <a:lnTo>
                    <a:pt x="396142" y="76191"/>
                  </a:lnTo>
                  <a:lnTo>
                    <a:pt x="361690" y="44686"/>
                  </a:lnTo>
                  <a:lnTo>
                    <a:pt x="320377" y="20673"/>
                  </a:lnTo>
                  <a:lnTo>
                    <a:pt x="273538" y="5371"/>
                  </a:lnTo>
                  <a:lnTo>
                    <a:pt x="2225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2513076" y="2319527"/>
              <a:ext cx="445134" cy="407034"/>
            </a:xfrm>
            <a:custGeom>
              <a:avLst/>
              <a:gdLst/>
              <a:ahLst/>
              <a:cxnLst/>
              <a:rect l="l" t="t" r="r" b="b"/>
              <a:pathLst>
                <a:path w="445135" h="407035">
                  <a:moveTo>
                    <a:pt x="0" y="203454"/>
                  </a:moveTo>
                  <a:lnTo>
                    <a:pt x="5873" y="156794"/>
                  </a:lnTo>
                  <a:lnTo>
                    <a:pt x="22606" y="113966"/>
                  </a:lnTo>
                  <a:lnTo>
                    <a:pt x="48865" y="76191"/>
                  </a:lnTo>
                  <a:lnTo>
                    <a:pt x="83317" y="44686"/>
                  </a:lnTo>
                  <a:lnTo>
                    <a:pt x="124630" y="20673"/>
                  </a:lnTo>
                  <a:lnTo>
                    <a:pt x="171469" y="5371"/>
                  </a:lnTo>
                  <a:lnTo>
                    <a:pt x="222504" y="0"/>
                  </a:lnTo>
                  <a:lnTo>
                    <a:pt x="273538" y="5371"/>
                  </a:lnTo>
                  <a:lnTo>
                    <a:pt x="320377" y="20673"/>
                  </a:lnTo>
                  <a:lnTo>
                    <a:pt x="361690" y="44686"/>
                  </a:lnTo>
                  <a:lnTo>
                    <a:pt x="396142" y="76191"/>
                  </a:lnTo>
                  <a:lnTo>
                    <a:pt x="422401" y="113966"/>
                  </a:lnTo>
                  <a:lnTo>
                    <a:pt x="439134" y="156794"/>
                  </a:lnTo>
                  <a:lnTo>
                    <a:pt x="445007" y="203454"/>
                  </a:lnTo>
                  <a:lnTo>
                    <a:pt x="439134" y="250113"/>
                  </a:lnTo>
                  <a:lnTo>
                    <a:pt x="422401" y="292941"/>
                  </a:lnTo>
                  <a:lnTo>
                    <a:pt x="396142" y="330716"/>
                  </a:lnTo>
                  <a:lnTo>
                    <a:pt x="361690" y="362221"/>
                  </a:lnTo>
                  <a:lnTo>
                    <a:pt x="320377" y="386234"/>
                  </a:lnTo>
                  <a:lnTo>
                    <a:pt x="273538" y="401536"/>
                  </a:lnTo>
                  <a:lnTo>
                    <a:pt x="222504" y="406908"/>
                  </a:lnTo>
                  <a:lnTo>
                    <a:pt x="171469" y="401536"/>
                  </a:lnTo>
                  <a:lnTo>
                    <a:pt x="124630" y="386234"/>
                  </a:lnTo>
                  <a:lnTo>
                    <a:pt x="83317" y="362221"/>
                  </a:lnTo>
                  <a:lnTo>
                    <a:pt x="48865" y="330716"/>
                  </a:lnTo>
                  <a:lnTo>
                    <a:pt x="22606" y="292941"/>
                  </a:lnTo>
                  <a:lnTo>
                    <a:pt x="5873" y="250113"/>
                  </a:lnTo>
                  <a:lnTo>
                    <a:pt x="0" y="203454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 descr=""/>
          <p:cNvSpPr txBox="1"/>
          <p:nvPr/>
        </p:nvSpPr>
        <p:spPr>
          <a:xfrm>
            <a:off x="2575305" y="2435732"/>
            <a:ext cx="3403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Calibri"/>
                <a:cs typeface="Calibri"/>
              </a:rPr>
              <a:t>24.1%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72" name="object 72" descr=""/>
          <p:cNvGrpSpPr/>
          <p:nvPr/>
        </p:nvGrpSpPr>
        <p:grpSpPr>
          <a:xfrm>
            <a:off x="3352672" y="1882013"/>
            <a:ext cx="911860" cy="847090"/>
            <a:chOff x="3352672" y="1882013"/>
            <a:chExt cx="911860" cy="847090"/>
          </a:xfrm>
        </p:grpSpPr>
        <p:sp>
          <p:nvSpPr>
            <p:cNvPr id="73" name="object 73" descr=""/>
            <p:cNvSpPr/>
            <p:nvPr/>
          </p:nvSpPr>
          <p:spPr>
            <a:xfrm>
              <a:off x="3355847" y="2097024"/>
              <a:ext cx="870585" cy="629285"/>
            </a:xfrm>
            <a:custGeom>
              <a:avLst/>
              <a:gdLst/>
              <a:ahLst/>
              <a:cxnLst/>
              <a:rect l="l" t="t" r="r" b="b"/>
              <a:pathLst>
                <a:path w="870585" h="629285">
                  <a:moveTo>
                    <a:pt x="0" y="628903"/>
                  </a:moveTo>
                  <a:lnTo>
                    <a:pt x="0" y="0"/>
                  </a:lnTo>
                </a:path>
                <a:path w="870585" h="629285">
                  <a:moveTo>
                    <a:pt x="0" y="0"/>
                  </a:moveTo>
                  <a:lnTo>
                    <a:pt x="870203" y="0"/>
                  </a:lnTo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87951" y="2097024"/>
              <a:ext cx="76200" cy="145287"/>
            </a:xfrm>
            <a:prstGeom prst="rect">
              <a:avLst/>
            </a:prstGeom>
          </p:spPr>
        </p:pic>
        <p:sp>
          <p:nvSpPr>
            <p:cNvPr id="75" name="object 75" descr=""/>
            <p:cNvSpPr/>
            <p:nvPr/>
          </p:nvSpPr>
          <p:spPr>
            <a:xfrm>
              <a:off x="3573779" y="1885188"/>
              <a:ext cx="417830" cy="356870"/>
            </a:xfrm>
            <a:custGeom>
              <a:avLst/>
              <a:gdLst/>
              <a:ahLst/>
              <a:cxnLst/>
              <a:rect l="l" t="t" r="r" b="b"/>
              <a:pathLst>
                <a:path w="417829" h="356869">
                  <a:moveTo>
                    <a:pt x="208787" y="0"/>
                  </a:moveTo>
                  <a:lnTo>
                    <a:pt x="160913" y="4711"/>
                  </a:lnTo>
                  <a:lnTo>
                    <a:pt x="116965" y="18132"/>
                  </a:lnTo>
                  <a:lnTo>
                    <a:pt x="78199" y="39188"/>
                  </a:lnTo>
                  <a:lnTo>
                    <a:pt x="45866" y="66807"/>
                  </a:lnTo>
                  <a:lnTo>
                    <a:pt x="21220" y="99915"/>
                  </a:lnTo>
                  <a:lnTo>
                    <a:pt x="5513" y="137439"/>
                  </a:lnTo>
                  <a:lnTo>
                    <a:pt x="0" y="178308"/>
                  </a:lnTo>
                  <a:lnTo>
                    <a:pt x="5513" y="219176"/>
                  </a:lnTo>
                  <a:lnTo>
                    <a:pt x="21220" y="256700"/>
                  </a:lnTo>
                  <a:lnTo>
                    <a:pt x="45866" y="289808"/>
                  </a:lnTo>
                  <a:lnTo>
                    <a:pt x="78199" y="317427"/>
                  </a:lnTo>
                  <a:lnTo>
                    <a:pt x="116965" y="338483"/>
                  </a:lnTo>
                  <a:lnTo>
                    <a:pt x="160913" y="351904"/>
                  </a:lnTo>
                  <a:lnTo>
                    <a:pt x="208787" y="356615"/>
                  </a:lnTo>
                  <a:lnTo>
                    <a:pt x="256662" y="351904"/>
                  </a:lnTo>
                  <a:lnTo>
                    <a:pt x="300610" y="338483"/>
                  </a:lnTo>
                  <a:lnTo>
                    <a:pt x="339376" y="317427"/>
                  </a:lnTo>
                  <a:lnTo>
                    <a:pt x="371709" y="289808"/>
                  </a:lnTo>
                  <a:lnTo>
                    <a:pt x="396355" y="256700"/>
                  </a:lnTo>
                  <a:lnTo>
                    <a:pt x="412062" y="219176"/>
                  </a:lnTo>
                  <a:lnTo>
                    <a:pt x="417575" y="178308"/>
                  </a:lnTo>
                  <a:lnTo>
                    <a:pt x="412062" y="137439"/>
                  </a:lnTo>
                  <a:lnTo>
                    <a:pt x="396355" y="99915"/>
                  </a:lnTo>
                  <a:lnTo>
                    <a:pt x="371709" y="66807"/>
                  </a:lnTo>
                  <a:lnTo>
                    <a:pt x="339376" y="39188"/>
                  </a:lnTo>
                  <a:lnTo>
                    <a:pt x="300610" y="18132"/>
                  </a:lnTo>
                  <a:lnTo>
                    <a:pt x="256662" y="4711"/>
                  </a:lnTo>
                  <a:lnTo>
                    <a:pt x="2087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3573779" y="1885188"/>
              <a:ext cx="417830" cy="356870"/>
            </a:xfrm>
            <a:custGeom>
              <a:avLst/>
              <a:gdLst/>
              <a:ahLst/>
              <a:cxnLst/>
              <a:rect l="l" t="t" r="r" b="b"/>
              <a:pathLst>
                <a:path w="417829" h="356869">
                  <a:moveTo>
                    <a:pt x="0" y="178308"/>
                  </a:moveTo>
                  <a:lnTo>
                    <a:pt x="5513" y="137439"/>
                  </a:lnTo>
                  <a:lnTo>
                    <a:pt x="21220" y="99915"/>
                  </a:lnTo>
                  <a:lnTo>
                    <a:pt x="45866" y="66807"/>
                  </a:lnTo>
                  <a:lnTo>
                    <a:pt x="78199" y="39188"/>
                  </a:lnTo>
                  <a:lnTo>
                    <a:pt x="116965" y="18132"/>
                  </a:lnTo>
                  <a:lnTo>
                    <a:pt x="160913" y="4711"/>
                  </a:lnTo>
                  <a:lnTo>
                    <a:pt x="208787" y="0"/>
                  </a:lnTo>
                  <a:lnTo>
                    <a:pt x="256662" y="4711"/>
                  </a:lnTo>
                  <a:lnTo>
                    <a:pt x="300610" y="18132"/>
                  </a:lnTo>
                  <a:lnTo>
                    <a:pt x="339376" y="39188"/>
                  </a:lnTo>
                  <a:lnTo>
                    <a:pt x="371709" y="66807"/>
                  </a:lnTo>
                  <a:lnTo>
                    <a:pt x="396355" y="99915"/>
                  </a:lnTo>
                  <a:lnTo>
                    <a:pt x="412062" y="137439"/>
                  </a:lnTo>
                  <a:lnTo>
                    <a:pt x="417575" y="178308"/>
                  </a:lnTo>
                  <a:lnTo>
                    <a:pt x="412062" y="219176"/>
                  </a:lnTo>
                  <a:lnTo>
                    <a:pt x="396355" y="256700"/>
                  </a:lnTo>
                  <a:lnTo>
                    <a:pt x="371709" y="289808"/>
                  </a:lnTo>
                  <a:lnTo>
                    <a:pt x="339376" y="317427"/>
                  </a:lnTo>
                  <a:lnTo>
                    <a:pt x="300610" y="338483"/>
                  </a:lnTo>
                  <a:lnTo>
                    <a:pt x="256662" y="351904"/>
                  </a:lnTo>
                  <a:lnTo>
                    <a:pt x="208787" y="356615"/>
                  </a:lnTo>
                  <a:lnTo>
                    <a:pt x="160913" y="351904"/>
                  </a:lnTo>
                  <a:lnTo>
                    <a:pt x="116965" y="338483"/>
                  </a:lnTo>
                  <a:lnTo>
                    <a:pt x="78199" y="317427"/>
                  </a:lnTo>
                  <a:lnTo>
                    <a:pt x="45866" y="289808"/>
                  </a:lnTo>
                  <a:lnTo>
                    <a:pt x="21220" y="256700"/>
                  </a:lnTo>
                  <a:lnTo>
                    <a:pt x="5513" y="219176"/>
                  </a:lnTo>
                  <a:lnTo>
                    <a:pt x="0" y="178308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7" name="object 77" descr=""/>
          <p:cNvSpPr txBox="1"/>
          <p:nvPr/>
        </p:nvSpPr>
        <p:spPr>
          <a:xfrm>
            <a:off x="3613530" y="1966722"/>
            <a:ext cx="3403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Calibri"/>
                <a:cs typeface="Calibri"/>
              </a:rPr>
              <a:t>25.9%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78" name="object 78" descr=""/>
          <p:cNvGrpSpPr/>
          <p:nvPr/>
        </p:nvGrpSpPr>
        <p:grpSpPr>
          <a:xfrm>
            <a:off x="4425569" y="1525397"/>
            <a:ext cx="970915" cy="704850"/>
            <a:chOff x="4425569" y="1525397"/>
            <a:chExt cx="970915" cy="704850"/>
          </a:xfrm>
        </p:grpSpPr>
        <p:sp>
          <p:nvSpPr>
            <p:cNvPr id="79" name="object 79" descr=""/>
            <p:cNvSpPr/>
            <p:nvPr/>
          </p:nvSpPr>
          <p:spPr>
            <a:xfrm>
              <a:off x="4428744" y="1703832"/>
              <a:ext cx="932180" cy="523240"/>
            </a:xfrm>
            <a:custGeom>
              <a:avLst/>
              <a:gdLst/>
              <a:ahLst/>
              <a:cxnLst/>
              <a:rect l="l" t="t" r="r" b="b"/>
              <a:pathLst>
                <a:path w="932179" h="523239">
                  <a:moveTo>
                    <a:pt x="0" y="522858"/>
                  </a:moveTo>
                  <a:lnTo>
                    <a:pt x="2412" y="0"/>
                  </a:lnTo>
                </a:path>
                <a:path w="932179" h="523239">
                  <a:moveTo>
                    <a:pt x="1523" y="0"/>
                  </a:moveTo>
                  <a:lnTo>
                    <a:pt x="932179" y="0"/>
                  </a:lnTo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0" name="object 8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20283" y="1703832"/>
              <a:ext cx="76200" cy="136016"/>
            </a:xfrm>
            <a:prstGeom prst="rect">
              <a:avLst/>
            </a:prstGeom>
          </p:spPr>
        </p:pic>
        <p:sp>
          <p:nvSpPr>
            <p:cNvPr id="81" name="object 81" descr=""/>
            <p:cNvSpPr/>
            <p:nvPr/>
          </p:nvSpPr>
          <p:spPr>
            <a:xfrm>
              <a:off x="4780788" y="1528572"/>
              <a:ext cx="407034" cy="358140"/>
            </a:xfrm>
            <a:custGeom>
              <a:avLst/>
              <a:gdLst/>
              <a:ahLst/>
              <a:cxnLst/>
              <a:rect l="l" t="t" r="r" b="b"/>
              <a:pathLst>
                <a:path w="407035" h="358139">
                  <a:moveTo>
                    <a:pt x="203453" y="0"/>
                  </a:moveTo>
                  <a:lnTo>
                    <a:pt x="156794" y="4727"/>
                  </a:lnTo>
                  <a:lnTo>
                    <a:pt x="113966" y="18194"/>
                  </a:lnTo>
                  <a:lnTo>
                    <a:pt x="76191" y="39328"/>
                  </a:lnTo>
                  <a:lnTo>
                    <a:pt x="44686" y="67056"/>
                  </a:lnTo>
                  <a:lnTo>
                    <a:pt x="20673" y="100304"/>
                  </a:lnTo>
                  <a:lnTo>
                    <a:pt x="5371" y="137999"/>
                  </a:lnTo>
                  <a:lnTo>
                    <a:pt x="0" y="179069"/>
                  </a:lnTo>
                  <a:lnTo>
                    <a:pt x="5371" y="220140"/>
                  </a:lnTo>
                  <a:lnTo>
                    <a:pt x="20673" y="257835"/>
                  </a:lnTo>
                  <a:lnTo>
                    <a:pt x="44686" y="291083"/>
                  </a:lnTo>
                  <a:lnTo>
                    <a:pt x="76191" y="318811"/>
                  </a:lnTo>
                  <a:lnTo>
                    <a:pt x="113966" y="339945"/>
                  </a:lnTo>
                  <a:lnTo>
                    <a:pt x="156794" y="353412"/>
                  </a:lnTo>
                  <a:lnTo>
                    <a:pt x="203453" y="358139"/>
                  </a:lnTo>
                  <a:lnTo>
                    <a:pt x="250113" y="353412"/>
                  </a:lnTo>
                  <a:lnTo>
                    <a:pt x="292941" y="339945"/>
                  </a:lnTo>
                  <a:lnTo>
                    <a:pt x="330716" y="318811"/>
                  </a:lnTo>
                  <a:lnTo>
                    <a:pt x="362221" y="291084"/>
                  </a:lnTo>
                  <a:lnTo>
                    <a:pt x="386234" y="257835"/>
                  </a:lnTo>
                  <a:lnTo>
                    <a:pt x="401536" y="220140"/>
                  </a:lnTo>
                  <a:lnTo>
                    <a:pt x="406908" y="179069"/>
                  </a:lnTo>
                  <a:lnTo>
                    <a:pt x="401536" y="137999"/>
                  </a:lnTo>
                  <a:lnTo>
                    <a:pt x="386234" y="100304"/>
                  </a:lnTo>
                  <a:lnTo>
                    <a:pt x="362221" y="67056"/>
                  </a:lnTo>
                  <a:lnTo>
                    <a:pt x="330716" y="39328"/>
                  </a:lnTo>
                  <a:lnTo>
                    <a:pt x="292941" y="18194"/>
                  </a:lnTo>
                  <a:lnTo>
                    <a:pt x="250113" y="4727"/>
                  </a:lnTo>
                  <a:lnTo>
                    <a:pt x="2034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4780788" y="1528572"/>
              <a:ext cx="407034" cy="358140"/>
            </a:xfrm>
            <a:custGeom>
              <a:avLst/>
              <a:gdLst/>
              <a:ahLst/>
              <a:cxnLst/>
              <a:rect l="l" t="t" r="r" b="b"/>
              <a:pathLst>
                <a:path w="407035" h="358139">
                  <a:moveTo>
                    <a:pt x="0" y="179069"/>
                  </a:moveTo>
                  <a:lnTo>
                    <a:pt x="5371" y="137999"/>
                  </a:lnTo>
                  <a:lnTo>
                    <a:pt x="20673" y="100304"/>
                  </a:lnTo>
                  <a:lnTo>
                    <a:pt x="44686" y="67056"/>
                  </a:lnTo>
                  <a:lnTo>
                    <a:pt x="76191" y="39328"/>
                  </a:lnTo>
                  <a:lnTo>
                    <a:pt x="113966" y="18194"/>
                  </a:lnTo>
                  <a:lnTo>
                    <a:pt x="156794" y="4727"/>
                  </a:lnTo>
                  <a:lnTo>
                    <a:pt x="203453" y="0"/>
                  </a:lnTo>
                  <a:lnTo>
                    <a:pt x="250113" y="4727"/>
                  </a:lnTo>
                  <a:lnTo>
                    <a:pt x="292941" y="18194"/>
                  </a:lnTo>
                  <a:lnTo>
                    <a:pt x="330716" y="39328"/>
                  </a:lnTo>
                  <a:lnTo>
                    <a:pt x="362221" y="67056"/>
                  </a:lnTo>
                  <a:lnTo>
                    <a:pt x="386234" y="100304"/>
                  </a:lnTo>
                  <a:lnTo>
                    <a:pt x="401536" y="137999"/>
                  </a:lnTo>
                  <a:lnTo>
                    <a:pt x="406908" y="179069"/>
                  </a:lnTo>
                  <a:lnTo>
                    <a:pt x="401536" y="220140"/>
                  </a:lnTo>
                  <a:lnTo>
                    <a:pt x="386234" y="257835"/>
                  </a:lnTo>
                  <a:lnTo>
                    <a:pt x="362221" y="291084"/>
                  </a:lnTo>
                  <a:lnTo>
                    <a:pt x="330716" y="318811"/>
                  </a:lnTo>
                  <a:lnTo>
                    <a:pt x="292941" y="339945"/>
                  </a:lnTo>
                  <a:lnTo>
                    <a:pt x="250113" y="353412"/>
                  </a:lnTo>
                  <a:lnTo>
                    <a:pt x="203453" y="358139"/>
                  </a:lnTo>
                  <a:lnTo>
                    <a:pt x="156794" y="353412"/>
                  </a:lnTo>
                  <a:lnTo>
                    <a:pt x="113966" y="339945"/>
                  </a:lnTo>
                  <a:lnTo>
                    <a:pt x="76191" y="318811"/>
                  </a:lnTo>
                  <a:lnTo>
                    <a:pt x="44686" y="291083"/>
                  </a:lnTo>
                  <a:lnTo>
                    <a:pt x="20673" y="257835"/>
                  </a:lnTo>
                  <a:lnTo>
                    <a:pt x="5371" y="220140"/>
                  </a:lnTo>
                  <a:lnTo>
                    <a:pt x="0" y="179069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 descr=""/>
          <p:cNvSpPr txBox="1"/>
          <p:nvPr/>
        </p:nvSpPr>
        <p:spPr>
          <a:xfrm>
            <a:off x="4821173" y="1618868"/>
            <a:ext cx="3403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Calibri"/>
                <a:cs typeface="Calibri"/>
              </a:rPr>
              <a:t>20.0%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141528" y="805053"/>
            <a:ext cx="5634990" cy="8477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Despite</a:t>
            </a:r>
            <a:r>
              <a:rPr dirty="0" u="sng" sz="1600" spc="14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a</a:t>
            </a:r>
            <a:r>
              <a:rPr dirty="0" u="sng" sz="1600" spc="1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Slowdown</a:t>
            </a:r>
            <a:r>
              <a:rPr dirty="0" u="sng" sz="1600" spc="14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in</a:t>
            </a:r>
            <a:r>
              <a:rPr dirty="0" u="sng" sz="1600" spc="1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Netflix’s</a:t>
            </a:r>
            <a:r>
              <a:rPr dirty="0" u="sng" sz="1600" spc="15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Domestic</a:t>
            </a:r>
            <a:r>
              <a:rPr dirty="0" u="sng" sz="1600" spc="14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Growth,</a:t>
            </a:r>
            <a:r>
              <a:rPr dirty="0" u="sng" sz="1600" spc="16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61</a:t>
            </a:r>
            <a:r>
              <a:rPr dirty="0" u="sng" sz="1600" spc="14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million</a:t>
            </a:r>
            <a:r>
              <a:rPr dirty="0" u="sng" sz="1600" spc="1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2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paid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600" spc="-635">
                <a:solidFill>
                  <a:srgbClr val="001F5F"/>
                </a:solidFill>
                <a:latin typeface="Calibri"/>
                <a:cs typeface="Calibri"/>
              </a:rPr>
              <a:t>s</a:t>
            </a:r>
            <a:r>
              <a:rPr dirty="0" u="sng" sz="1600" spc="-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s</a:t>
            </a:r>
            <a:r>
              <a:rPr dirty="0" u="sng" sz="1600" spc="-844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u</a:t>
            </a:r>
            <a:r>
              <a:rPr dirty="0" u="sng" sz="1600" spc="-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u</a:t>
            </a:r>
            <a:r>
              <a:rPr dirty="0" u="sng" sz="1600" spc="-844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b</a:t>
            </a:r>
            <a:r>
              <a:rPr dirty="0" u="sng" sz="1600" spc="-1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b</a:t>
            </a:r>
            <a:r>
              <a:rPr dirty="0" u="sng" sz="1600" spc="-62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s</a:t>
            </a:r>
            <a:r>
              <a:rPr dirty="0" u="sng" sz="1600" spc="-1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s</a:t>
            </a:r>
            <a:r>
              <a:rPr dirty="0" u="sng" sz="1600" spc="-68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c</a:t>
            </a:r>
            <a:r>
              <a:rPr dirty="0" u="sng" sz="1600" spc="-1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c</a:t>
            </a:r>
            <a:r>
              <a:rPr dirty="0" u="sng" sz="1600" spc="-57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r</a:t>
            </a:r>
            <a:r>
              <a:rPr dirty="0" u="sng" sz="1600" spc="-2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r</a:t>
            </a:r>
            <a:r>
              <a:rPr dirty="0" u="sng" sz="1600" spc="-37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i</a:t>
            </a:r>
            <a:r>
              <a:rPr dirty="0" u="sng" sz="16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i</a:t>
            </a:r>
            <a:r>
              <a:rPr dirty="0" u="sng" sz="1600" spc="-84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b</a:t>
            </a:r>
            <a:r>
              <a:rPr dirty="0" u="sng" sz="1600" spc="-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b</a:t>
            </a:r>
            <a:r>
              <a:rPr dirty="0" u="sng" sz="1600" spc="-8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e</a:t>
            </a:r>
            <a:r>
              <a:rPr dirty="0" u="sng" sz="1600" spc="-1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e</a:t>
            </a:r>
            <a:r>
              <a:rPr dirty="0" u="sng" sz="1600" spc="-57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r</a:t>
            </a:r>
            <a:r>
              <a:rPr dirty="0" u="sng" sz="1600" spc="-4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r</a:t>
            </a:r>
            <a:r>
              <a:rPr dirty="0" u="sng" sz="1600" spc="-63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s</a:t>
            </a:r>
            <a:r>
              <a:rPr dirty="0" u="sng" sz="1600" spc="-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s</a:t>
            </a:r>
            <a:r>
              <a:rPr dirty="0" u="sng" sz="1600" spc="3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86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o</a:t>
            </a:r>
            <a:r>
              <a:rPr dirty="0" u="sng" sz="1600" spc="-2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o</a:t>
            </a:r>
            <a:r>
              <a:rPr dirty="0" u="sng" sz="1600" spc="-5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f</a:t>
            </a:r>
            <a:r>
              <a:rPr dirty="0" u="sng" sz="16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f</a:t>
            </a:r>
            <a:r>
              <a:rPr dirty="0" u="sng" sz="1600" spc="3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55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t</a:t>
            </a:r>
            <a:r>
              <a:rPr dirty="0" u="sng" sz="1600" spc="-2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t</a:t>
            </a:r>
            <a:r>
              <a:rPr dirty="0" u="sng" sz="1600" spc="-8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h</a:t>
            </a:r>
            <a:r>
              <a:rPr dirty="0" u="sng" sz="16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h</a:t>
            </a:r>
            <a:r>
              <a:rPr dirty="0" u="sng" sz="1600" spc="-81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e</a:t>
            </a:r>
            <a:r>
              <a:rPr dirty="0" u="sng" sz="16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e</a:t>
            </a:r>
            <a:r>
              <a:rPr dirty="0" u="sng" sz="1600" spc="3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86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C</a:t>
            </a:r>
            <a:r>
              <a:rPr dirty="0" u="sng" sz="1600" spc="-1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C</a:t>
            </a:r>
            <a:r>
              <a:rPr dirty="0" u="sng" sz="1600" spc="-86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o</a:t>
            </a:r>
            <a:r>
              <a:rPr dirty="0" u="sng" sz="1600" spc="-2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o</a:t>
            </a:r>
            <a:r>
              <a:rPr dirty="0" u="sng" sz="1600" spc="-13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m</a:t>
            </a:r>
            <a:r>
              <a:rPr dirty="0" u="sng" sz="1600" spc="-2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m</a:t>
            </a:r>
            <a:r>
              <a:rPr dirty="0" u="sng" sz="1600" spc="-8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p</a:t>
            </a:r>
            <a:r>
              <a:rPr dirty="0" u="sng" sz="1600" spc="-1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p</a:t>
            </a:r>
            <a:r>
              <a:rPr dirty="0" u="sng" sz="1600" spc="-77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a</a:t>
            </a:r>
            <a:r>
              <a:rPr dirty="0" u="sng" sz="1600" spc="-1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a</a:t>
            </a:r>
            <a:r>
              <a:rPr dirty="0" u="sng" sz="1600" spc="-8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n</a:t>
            </a:r>
            <a:r>
              <a:rPr dirty="0" u="sng" sz="1600" spc="-3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n</a:t>
            </a:r>
            <a:r>
              <a:rPr dirty="0" u="sng" sz="1600" spc="-74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y</a:t>
            </a:r>
            <a:r>
              <a:rPr dirty="0" u="sng" sz="16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y</a:t>
            </a:r>
            <a:r>
              <a:rPr dirty="0" u="sng" sz="1600" spc="2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63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s</a:t>
            </a:r>
            <a:r>
              <a:rPr dirty="0" u="sng" sz="1600" spc="-1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s</a:t>
            </a:r>
            <a:r>
              <a:rPr dirty="0" u="sng" sz="1600" spc="-54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t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t</a:t>
            </a:r>
            <a:r>
              <a:rPr dirty="0" u="sng" sz="1600" spc="-37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i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i</a:t>
            </a:r>
            <a:r>
              <a:rPr dirty="0" u="sng" sz="1600" spc="-36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l</a:t>
            </a:r>
            <a:r>
              <a:rPr dirty="0" u="sng" sz="1600" spc="-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l</a:t>
            </a:r>
            <a:r>
              <a:rPr dirty="0" u="sng" sz="1600" spc="-36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l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l</a:t>
            </a:r>
            <a:r>
              <a:rPr dirty="0" u="sng" sz="1600" spc="-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69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c</a:t>
            </a:r>
            <a:r>
              <a:rPr dirty="0" u="sng" sz="1600" spc="-2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c</a:t>
            </a:r>
            <a:r>
              <a:rPr dirty="0" u="sng" sz="1600" spc="-86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o</a:t>
            </a:r>
            <a:r>
              <a:rPr dirty="0" u="sng" sz="16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o</a:t>
            </a:r>
            <a:r>
              <a:rPr dirty="0" u="sng" sz="1600" spc="-13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m</a:t>
            </a:r>
            <a:r>
              <a:rPr dirty="0" u="sng" sz="1600" spc="-1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m</a:t>
            </a:r>
            <a:r>
              <a:rPr dirty="0" u="sng" sz="1600" spc="-81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e</a:t>
            </a:r>
            <a:r>
              <a:rPr dirty="0" u="sng" sz="16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e</a:t>
            </a:r>
            <a:r>
              <a:rPr dirty="0" u="sng" sz="1600" spc="4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50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f</a:t>
            </a:r>
            <a:r>
              <a:rPr dirty="0" u="sng" sz="16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f</a:t>
            </a:r>
            <a:r>
              <a:rPr dirty="0" u="sng" sz="1600" spc="-58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r</a:t>
            </a:r>
            <a:r>
              <a:rPr dirty="0" u="sng" sz="1600" spc="-4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r</a:t>
            </a:r>
            <a:r>
              <a:rPr dirty="0" u="sng" sz="1600" spc="-86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o</a:t>
            </a:r>
            <a:r>
              <a:rPr dirty="0" u="sng" sz="1600" spc="-2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o</a:t>
            </a:r>
            <a:r>
              <a:rPr dirty="0" u="sng" sz="1600" spc="-13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m</a:t>
            </a:r>
            <a:r>
              <a:rPr dirty="0" u="sng" sz="16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m</a:t>
            </a:r>
            <a:r>
              <a:rPr dirty="0" u="sng" sz="1600" spc="3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55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t</a:t>
            </a:r>
            <a:r>
              <a:rPr dirty="0" u="sng" sz="1600" spc="-2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t</a:t>
            </a:r>
            <a:r>
              <a:rPr dirty="0" u="sng" sz="1600" spc="-8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h</a:t>
            </a:r>
            <a:r>
              <a:rPr dirty="0" u="sng" sz="16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h</a:t>
            </a:r>
            <a:r>
              <a:rPr dirty="0" u="sng" sz="1600" spc="-81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e</a:t>
            </a:r>
            <a:r>
              <a:rPr dirty="0" u="sng" sz="16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e</a:t>
            </a:r>
            <a:r>
              <a:rPr dirty="0" u="sng" sz="1600" spc="2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10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U</a:t>
            </a:r>
            <a:r>
              <a:rPr dirty="0" u="sng" sz="1600" spc="-3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U</a:t>
            </a:r>
            <a:r>
              <a:rPr dirty="0" u="sng" sz="1600" spc="-76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S</a:t>
            </a:r>
            <a:r>
              <a:rPr dirty="0" u="sng" sz="1600" spc="-2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S</a:t>
            </a:r>
            <a:r>
              <a:rPr dirty="0" u="sng" sz="1600" spc="-112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…</a:t>
            </a:r>
            <a:r>
              <a:rPr dirty="0" u="sng" sz="1600" spc="-2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…</a:t>
            </a:r>
            <a:endParaRPr sz="1600">
              <a:latin typeface="Calibri"/>
              <a:cs typeface="Calibri"/>
            </a:endParaRPr>
          </a:p>
          <a:p>
            <a:pPr marL="1069340">
              <a:lnSpc>
                <a:spcPct val="100000"/>
              </a:lnSpc>
              <a:spcBef>
                <a:spcPts val="955"/>
              </a:spcBef>
            </a:pPr>
            <a:r>
              <a:rPr dirty="0" sz="1400" b="1">
                <a:latin typeface="Calibri"/>
                <a:cs typeface="Calibri"/>
              </a:rPr>
              <a:t>Netflix's</a:t>
            </a:r>
            <a:r>
              <a:rPr dirty="0" sz="1400" spc="-40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paid</a:t>
            </a:r>
            <a:r>
              <a:rPr dirty="0" sz="1400" spc="-20" b="1">
                <a:latin typeface="Calibri"/>
                <a:cs typeface="Calibri"/>
              </a:rPr>
              <a:t> </a:t>
            </a:r>
            <a:r>
              <a:rPr dirty="0" sz="1400" spc="-10" b="1">
                <a:latin typeface="Calibri"/>
                <a:cs typeface="Calibri"/>
              </a:rPr>
              <a:t>subscribers</a:t>
            </a:r>
            <a:r>
              <a:rPr dirty="0" sz="1400" spc="-30" b="1">
                <a:latin typeface="Calibri"/>
                <a:cs typeface="Calibri"/>
              </a:rPr>
              <a:t> </a:t>
            </a:r>
            <a:r>
              <a:rPr dirty="0" sz="1400" b="1" i="1">
                <a:latin typeface="Calibri"/>
                <a:cs typeface="Calibri"/>
              </a:rPr>
              <a:t>(USA</a:t>
            </a:r>
            <a:r>
              <a:rPr dirty="0" sz="1400" spc="-5" b="1" i="1">
                <a:latin typeface="Calibri"/>
                <a:cs typeface="Calibri"/>
              </a:rPr>
              <a:t> </a:t>
            </a:r>
            <a:r>
              <a:rPr dirty="0" sz="1400" b="1" i="1">
                <a:latin typeface="Calibri"/>
                <a:cs typeface="Calibri"/>
              </a:rPr>
              <a:t>vs</a:t>
            </a:r>
            <a:r>
              <a:rPr dirty="0" sz="1400" spc="-15" b="1" i="1">
                <a:latin typeface="Calibri"/>
                <a:cs typeface="Calibri"/>
              </a:rPr>
              <a:t> </a:t>
            </a:r>
            <a:r>
              <a:rPr dirty="0" sz="1400" spc="-10" b="1" i="1">
                <a:latin typeface="Calibri"/>
                <a:cs typeface="Calibri"/>
              </a:rPr>
              <a:t>International)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5" name="object 85" descr=""/>
          <p:cNvGrpSpPr/>
          <p:nvPr/>
        </p:nvGrpSpPr>
        <p:grpSpPr>
          <a:xfrm>
            <a:off x="6536435" y="1909572"/>
            <a:ext cx="5655945" cy="2966085"/>
            <a:chOff x="6536435" y="1909572"/>
            <a:chExt cx="5655945" cy="2966085"/>
          </a:xfrm>
        </p:grpSpPr>
        <p:sp>
          <p:nvSpPr>
            <p:cNvPr id="86" name="object 86" descr=""/>
            <p:cNvSpPr/>
            <p:nvPr/>
          </p:nvSpPr>
          <p:spPr>
            <a:xfrm>
              <a:off x="6618719" y="4617719"/>
              <a:ext cx="5037455" cy="253365"/>
            </a:xfrm>
            <a:custGeom>
              <a:avLst/>
              <a:gdLst/>
              <a:ahLst/>
              <a:cxnLst/>
              <a:rect l="l" t="t" r="r" b="b"/>
              <a:pathLst>
                <a:path w="5037455" h="253364">
                  <a:moveTo>
                    <a:pt x="182892" y="0"/>
                  </a:moveTo>
                  <a:lnTo>
                    <a:pt x="0" y="0"/>
                  </a:lnTo>
                  <a:lnTo>
                    <a:pt x="0" y="252984"/>
                  </a:lnTo>
                  <a:lnTo>
                    <a:pt x="182892" y="252984"/>
                  </a:lnTo>
                  <a:lnTo>
                    <a:pt x="182892" y="0"/>
                  </a:lnTo>
                  <a:close/>
                </a:path>
                <a:path w="5037455" h="253364">
                  <a:moveTo>
                    <a:pt x="992136" y="39624"/>
                  </a:moveTo>
                  <a:lnTo>
                    <a:pt x="809256" y="39624"/>
                  </a:lnTo>
                  <a:lnTo>
                    <a:pt x="809256" y="252984"/>
                  </a:lnTo>
                  <a:lnTo>
                    <a:pt x="992136" y="252984"/>
                  </a:lnTo>
                  <a:lnTo>
                    <a:pt x="992136" y="39624"/>
                  </a:lnTo>
                  <a:close/>
                </a:path>
                <a:path w="5037455" h="253364">
                  <a:moveTo>
                    <a:pt x="1801380" y="73152"/>
                  </a:moveTo>
                  <a:lnTo>
                    <a:pt x="1618500" y="73152"/>
                  </a:lnTo>
                  <a:lnTo>
                    <a:pt x="1618500" y="252984"/>
                  </a:lnTo>
                  <a:lnTo>
                    <a:pt x="1801380" y="252984"/>
                  </a:lnTo>
                  <a:lnTo>
                    <a:pt x="1801380" y="73152"/>
                  </a:lnTo>
                  <a:close/>
                </a:path>
                <a:path w="5037455" h="253364">
                  <a:moveTo>
                    <a:pt x="2609100" y="102108"/>
                  </a:moveTo>
                  <a:lnTo>
                    <a:pt x="2427744" y="102108"/>
                  </a:lnTo>
                  <a:lnTo>
                    <a:pt x="2427744" y="252984"/>
                  </a:lnTo>
                  <a:lnTo>
                    <a:pt x="2609100" y="252984"/>
                  </a:lnTo>
                  <a:lnTo>
                    <a:pt x="2609100" y="102108"/>
                  </a:lnTo>
                  <a:close/>
                </a:path>
                <a:path w="5037455" h="253364">
                  <a:moveTo>
                    <a:pt x="3418344" y="128016"/>
                  </a:moveTo>
                  <a:lnTo>
                    <a:pt x="3236988" y="128016"/>
                  </a:lnTo>
                  <a:lnTo>
                    <a:pt x="3236988" y="252984"/>
                  </a:lnTo>
                  <a:lnTo>
                    <a:pt x="3418344" y="252984"/>
                  </a:lnTo>
                  <a:lnTo>
                    <a:pt x="3418344" y="128016"/>
                  </a:lnTo>
                  <a:close/>
                </a:path>
                <a:path w="5037455" h="253364">
                  <a:moveTo>
                    <a:pt x="4227588" y="152400"/>
                  </a:moveTo>
                  <a:lnTo>
                    <a:pt x="4046232" y="152400"/>
                  </a:lnTo>
                  <a:lnTo>
                    <a:pt x="4046232" y="252984"/>
                  </a:lnTo>
                  <a:lnTo>
                    <a:pt x="4227588" y="252984"/>
                  </a:lnTo>
                  <a:lnTo>
                    <a:pt x="4227588" y="152400"/>
                  </a:lnTo>
                  <a:close/>
                </a:path>
                <a:path w="5037455" h="253364">
                  <a:moveTo>
                    <a:pt x="5036832" y="170688"/>
                  </a:moveTo>
                  <a:lnTo>
                    <a:pt x="4855476" y="170688"/>
                  </a:lnTo>
                  <a:lnTo>
                    <a:pt x="4855476" y="252984"/>
                  </a:lnTo>
                  <a:lnTo>
                    <a:pt x="5036832" y="252984"/>
                  </a:lnTo>
                  <a:lnTo>
                    <a:pt x="5036832" y="170688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6850380" y="1909571"/>
              <a:ext cx="5036820" cy="2961640"/>
            </a:xfrm>
            <a:custGeom>
              <a:avLst/>
              <a:gdLst/>
              <a:ahLst/>
              <a:cxnLst/>
              <a:rect l="l" t="t" r="r" b="b"/>
              <a:pathLst>
                <a:path w="5036820" h="2961640">
                  <a:moveTo>
                    <a:pt x="181356" y="2763012"/>
                  </a:moveTo>
                  <a:lnTo>
                    <a:pt x="0" y="2763012"/>
                  </a:lnTo>
                  <a:lnTo>
                    <a:pt x="0" y="2961132"/>
                  </a:lnTo>
                  <a:lnTo>
                    <a:pt x="181356" y="2961132"/>
                  </a:lnTo>
                  <a:lnTo>
                    <a:pt x="181356" y="2763012"/>
                  </a:lnTo>
                  <a:close/>
                </a:path>
                <a:path w="5036820" h="2961640">
                  <a:moveTo>
                    <a:pt x="990600" y="2596896"/>
                  </a:moveTo>
                  <a:lnTo>
                    <a:pt x="809244" y="2596896"/>
                  </a:lnTo>
                  <a:lnTo>
                    <a:pt x="809244" y="2961132"/>
                  </a:lnTo>
                  <a:lnTo>
                    <a:pt x="990600" y="2961132"/>
                  </a:lnTo>
                  <a:lnTo>
                    <a:pt x="990600" y="2596896"/>
                  </a:lnTo>
                  <a:close/>
                </a:path>
                <a:path w="5036820" h="2961640">
                  <a:moveTo>
                    <a:pt x="1799844" y="2417064"/>
                  </a:moveTo>
                  <a:lnTo>
                    <a:pt x="1618488" y="2417064"/>
                  </a:lnTo>
                  <a:lnTo>
                    <a:pt x="1618488" y="2961132"/>
                  </a:lnTo>
                  <a:lnTo>
                    <a:pt x="1799844" y="2961132"/>
                  </a:lnTo>
                  <a:lnTo>
                    <a:pt x="1799844" y="2417064"/>
                  </a:lnTo>
                  <a:close/>
                </a:path>
                <a:path w="5036820" h="2961640">
                  <a:moveTo>
                    <a:pt x="2609088" y="2066544"/>
                  </a:moveTo>
                  <a:lnTo>
                    <a:pt x="2427732" y="2066544"/>
                  </a:lnTo>
                  <a:lnTo>
                    <a:pt x="2427732" y="2961132"/>
                  </a:lnTo>
                  <a:lnTo>
                    <a:pt x="2609088" y="2961132"/>
                  </a:lnTo>
                  <a:lnTo>
                    <a:pt x="2609088" y="2066544"/>
                  </a:lnTo>
                  <a:close/>
                </a:path>
                <a:path w="5036820" h="2961640">
                  <a:moveTo>
                    <a:pt x="3418332" y="1542288"/>
                  </a:moveTo>
                  <a:lnTo>
                    <a:pt x="3236976" y="1542288"/>
                  </a:lnTo>
                  <a:lnTo>
                    <a:pt x="3236976" y="2961132"/>
                  </a:lnTo>
                  <a:lnTo>
                    <a:pt x="3418332" y="2961132"/>
                  </a:lnTo>
                  <a:lnTo>
                    <a:pt x="3418332" y="1542288"/>
                  </a:lnTo>
                  <a:close/>
                </a:path>
                <a:path w="5036820" h="2961640">
                  <a:moveTo>
                    <a:pt x="4227576" y="790956"/>
                  </a:moveTo>
                  <a:lnTo>
                    <a:pt x="4046220" y="790956"/>
                  </a:lnTo>
                  <a:lnTo>
                    <a:pt x="4046220" y="2961132"/>
                  </a:lnTo>
                  <a:lnTo>
                    <a:pt x="4227576" y="2961132"/>
                  </a:lnTo>
                  <a:lnTo>
                    <a:pt x="4227576" y="790956"/>
                  </a:lnTo>
                  <a:close/>
                </a:path>
                <a:path w="5036820" h="2961640">
                  <a:moveTo>
                    <a:pt x="5036820" y="0"/>
                  </a:moveTo>
                  <a:lnTo>
                    <a:pt x="4855464" y="0"/>
                  </a:lnTo>
                  <a:lnTo>
                    <a:pt x="4855464" y="2961132"/>
                  </a:lnTo>
                  <a:lnTo>
                    <a:pt x="5036820" y="2961132"/>
                  </a:lnTo>
                  <a:lnTo>
                    <a:pt x="503682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7080504" y="2293619"/>
              <a:ext cx="5036820" cy="2577465"/>
            </a:xfrm>
            <a:custGeom>
              <a:avLst/>
              <a:gdLst/>
              <a:ahLst/>
              <a:cxnLst/>
              <a:rect l="l" t="t" r="r" b="b"/>
              <a:pathLst>
                <a:path w="5036820" h="2577465">
                  <a:moveTo>
                    <a:pt x="182880" y="1810512"/>
                  </a:moveTo>
                  <a:lnTo>
                    <a:pt x="0" y="1810512"/>
                  </a:lnTo>
                  <a:lnTo>
                    <a:pt x="0" y="2577084"/>
                  </a:lnTo>
                  <a:lnTo>
                    <a:pt x="182880" y="2577084"/>
                  </a:lnTo>
                  <a:lnTo>
                    <a:pt x="182880" y="1810512"/>
                  </a:lnTo>
                  <a:close/>
                </a:path>
                <a:path w="5036820" h="2577465">
                  <a:moveTo>
                    <a:pt x="992124" y="1620012"/>
                  </a:moveTo>
                  <a:lnTo>
                    <a:pt x="809244" y="1620012"/>
                  </a:lnTo>
                  <a:lnTo>
                    <a:pt x="809244" y="2577084"/>
                  </a:lnTo>
                  <a:lnTo>
                    <a:pt x="992124" y="2577084"/>
                  </a:lnTo>
                  <a:lnTo>
                    <a:pt x="992124" y="1620012"/>
                  </a:lnTo>
                  <a:close/>
                </a:path>
                <a:path w="5036820" h="2577465">
                  <a:moveTo>
                    <a:pt x="1801368" y="1411224"/>
                  </a:moveTo>
                  <a:lnTo>
                    <a:pt x="1618488" y="1411224"/>
                  </a:lnTo>
                  <a:lnTo>
                    <a:pt x="1618488" y="2577084"/>
                  </a:lnTo>
                  <a:lnTo>
                    <a:pt x="1801368" y="2577084"/>
                  </a:lnTo>
                  <a:lnTo>
                    <a:pt x="1801368" y="1411224"/>
                  </a:lnTo>
                  <a:close/>
                </a:path>
                <a:path w="5036820" h="2577465">
                  <a:moveTo>
                    <a:pt x="2610612" y="1161288"/>
                  </a:moveTo>
                  <a:lnTo>
                    <a:pt x="2427732" y="1161288"/>
                  </a:lnTo>
                  <a:lnTo>
                    <a:pt x="2427732" y="2577084"/>
                  </a:lnTo>
                  <a:lnTo>
                    <a:pt x="2610612" y="2577084"/>
                  </a:lnTo>
                  <a:lnTo>
                    <a:pt x="2610612" y="1161288"/>
                  </a:lnTo>
                  <a:close/>
                </a:path>
                <a:path w="5036820" h="2577465">
                  <a:moveTo>
                    <a:pt x="3418332" y="861060"/>
                  </a:moveTo>
                  <a:lnTo>
                    <a:pt x="3236976" y="861060"/>
                  </a:lnTo>
                  <a:lnTo>
                    <a:pt x="3236976" y="2577084"/>
                  </a:lnTo>
                  <a:lnTo>
                    <a:pt x="3418332" y="2577084"/>
                  </a:lnTo>
                  <a:lnTo>
                    <a:pt x="3418332" y="861060"/>
                  </a:lnTo>
                  <a:close/>
                </a:path>
                <a:path w="5036820" h="2577465">
                  <a:moveTo>
                    <a:pt x="4227576" y="445008"/>
                  </a:moveTo>
                  <a:lnTo>
                    <a:pt x="4046220" y="445008"/>
                  </a:lnTo>
                  <a:lnTo>
                    <a:pt x="4046220" y="2577084"/>
                  </a:lnTo>
                  <a:lnTo>
                    <a:pt x="4227576" y="2577084"/>
                  </a:lnTo>
                  <a:lnTo>
                    <a:pt x="4227576" y="445008"/>
                  </a:lnTo>
                  <a:close/>
                </a:path>
                <a:path w="5036820" h="2577465">
                  <a:moveTo>
                    <a:pt x="5036820" y="0"/>
                  </a:moveTo>
                  <a:lnTo>
                    <a:pt x="4855464" y="0"/>
                  </a:lnTo>
                  <a:lnTo>
                    <a:pt x="4855464" y="2577084"/>
                  </a:lnTo>
                  <a:lnTo>
                    <a:pt x="5036820" y="2577084"/>
                  </a:lnTo>
                  <a:lnTo>
                    <a:pt x="5036820" y="0"/>
                  </a:lnTo>
                  <a:close/>
                </a:path>
              </a:pathLst>
            </a:custGeom>
            <a:solidFill>
              <a:srgbClr val="92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6536435" y="4865941"/>
              <a:ext cx="5655945" cy="9525"/>
            </a:xfrm>
            <a:custGeom>
              <a:avLst/>
              <a:gdLst/>
              <a:ahLst/>
              <a:cxnLst/>
              <a:rect l="l" t="t" r="r" b="b"/>
              <a:pathLst>
                <a:path w="5655945" h="9525">
                  <a:moveTo>
                    <a:pt x="5655564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5655564" y="9525"/>
                  </a:lnTo>
                  <a:lnTo>
                    <a:pt x="565556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0" name="object 90" descr=""/>
          <p:cNvSpPr txBox="1"/>
          <p:nvPr/>
        </p:nvSpPr>
        <p:spPr>
          <a:xfrm>
            <a:off x="7420736" y="4443729"/>
            <a:ext cx="1993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404040"/>
                </a:solidFill>
                <a:latin typeface="Calibri"/>
                <a:cs typeface="Calibri"/>
              </a:rPr>
              <a:t>765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1" name="object 91" descr=""/>
          <p:cNvSpPr txBox="1"/>
          <p:nvPr/>
        </p:nvSpPr>
        <p:spPr>
          <a:xfrm>
            <a:off x="8229981" y="4477004"/>
            <a:ext cx="1993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404040"/>
                </a:solidFill>
                <a:latin typeface="Calibri"/>
                <a:cs typeface="Calibri"/>
              </a:rPr>
              <a:t>646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2" name="object 92" descr=""/>
          <p:cNvSpPr txBox="1"/>
          <p:nvPr/>
        </p:nvSpPr>
        <p:spPr>
          <a:xfrm>
            <a:off x="9039225" y="4505959"/>
            <a:ext cx="1993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404040"/>
                </a:solidFill>
                <a:latin typeface="Calibri"/>
                <a:cs typeface="Calibri"/>
              </a:rPr>
              <a:t>542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3" name="object 93" descr=""/>
          <p:cNvSpPr txBox="1"/>
          <p:nvPr/>
        </p:nvSpPr>
        <p:spPr>
          <a:xfrm>
            <a:off x="9848468" y="4531232"/>
            <a:ext cx="1993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404040"/>
                </a:solidFill>
                <a:latin typeface="Calibri"/>
                <a:cs typeface="Calibri"/>
              </a:rPr>
              <a:t>451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4" name="object 94" descr=""/>
          <p:cNvSpPr txBox="1"/>
          <p:nvPr/>
        </p:nvSpPr>
        <p:spPr>
          <a:xfrm>
            <a:off x="10657713" y="4555363"/>
            <a:ext cx="1993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404040"/>
                </a:solidFill>
                <a:latin typeface="Calibri"/>
                <a:cs typeface="Calibri"/>
              </a:rPr>
              <a:t>365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5" name="object 95" descr=""/>
          <p:cNvSpPr txBox="1"/>
          <p:nvPr/>
        </p:nvSpPr>
        <p:spPr>
          <a:xfrm>
            <a:off x="11466956" y="4574285"/>
            <a:ext cx="1993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404040"/>
                </a:solidFill>
                <a:latin typeface="Calibri"/>
                <a:cs typeface="Calibri"/>
              </a:rPr>
              <a:t>297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6" name="object 96" descr=""/>
          <p:cNvSpPr txBox="1"/>
          <p:nvPr/>
        </p:nvSpPr>
        <p:spPr>
          <a:xfrm>
            <a:off x="6586093" y="4402963"/>
            <a:ext cx="4813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404040"/>
                </a:solidFill>
                <a:latin typeface="Calibri"/>
                <a:cs typeface="Calibri"/>
              </a:rPr>
              <a:t>911</a:t>
            </a:r>
            <a:r>
              <a:rPr dirty="0" sz="900" spc="24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baseline="-27777" sz="1350" spc="-37" b="1">
                <a:solidFill>
                  <a:srgbClr val="404040"/>
                </a:solidFill>
                <a:latin typeface="Calibri"/>
                <a:cs typeface="Calibri"/>
              </a:rPr>
              <a:t>712</a:t>
            </a:r>
            <a:endParaRPr baseline="-27777" sz="1350">
              <a:latin typeface="Calibri"/>
              <a:cs typeface="Calibri"/>
            </a:endParaRPr>
          </a:p>
        </p:txBody>
      </p:sp>
      <p:sp>
        <p:nvSpPr>
          <p:cNvPr id="97" name="object 97" descr=""/>
          <p:cNvSpPr txBox="1"/>
          <p:nvPr/>
        </p:nvSpPr>
        <p:spPr>
          <a:xfrm>
            <a:off x="7622793" y="4292345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404040"/>
                </a:solidFill>
                <a:latin typeface="Calibri"/>
                <a:cs typeface="Calibri"/>
              </a:rPr>
              <a:t>1308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8" name="object 98" descr=""/>
          <p:cNvSpPr txBox="1"/>
          <p:nvPr/>
        </p:nvSpPr>
        <p:spPr>
          <a:xfrm>
            <a:off x="8432038" y="4112132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404040"/>
                </a:solidFill>
                <a:latin typeface="Calibri"/>
                <a:cs typeface="Calibri"/>
              </a:rPr>
              <a:t>1953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9" name="object 99" descr=""/>
          <p:cNvSpPr txBox="1"/>
          <p:nvPr/>
        </p:nvSpPr>
        <p:spPr>
          <a:xfrm>
            <a:off x="9241281" y="3761358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404040"/>
                </a:solidFill>
                <a:latin typeface="Calibri"/>
                <a:cs typeface="Calibri"/>
              </a:rPr>
              <a:t>3211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0" name="object 100" descr=""/>
          <p:cNvSpPr txBox="1"/>
          <p:nvPr/>
        </p:nvSpPr>
        <p:spPr>
          <a:xfrm>
            <a:off x="10050526" y="3237103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404040"/>
                </a:solidFill>
                <a:latin typeface="Calibri"/>
                <a:cs typeface="Calibri"/>
              </a:rPr>
              <a:t>5089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1" name="object 101" descr=""/>
          <p:cNvSpPr txBox="1"/>
          <p:nvPr/>
        </p:nvSpPr>
        <p:spPr>
          <a:xfrm>
            <a:off x="11640057" y="1695069"/>
            <a:ext cx="31496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404040"/>
                </a:solidFill>
                <a:latin typeface="Calibri"/>
                <a:cs typeface="Calibri"/>
              </a:rPr>
              <a:t>10616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2" name="object 102" descr=""/>
          <p:cNvSpPr txBox="1"/>
          <p:nvPr/>
        </p:nvSpPr>
        <p:spPr>
          <a:xfrm>
            <a:off x="7044308" y="3889629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404040"/>
                </a:solidFill>
                <a:latin typeface="Calibri"/>
                <a:cs typeface="Calibri"/>
              </a:rPr>
              <a:t>2751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3" name="object 103" descr=""/>
          <p:cNvSpPr txBox="1"/>
          <p:nvPr/>
        </p:nvSpPr>
        <p:spPr>
          <a:xfrm>
            <a:off x="7853553" y="3699764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404040"/>
                </a:solidFill>
                <a:latin typeface="Calibri"/>
                <a:cs typeface="Calibri"/>
              </a:rPr>
              <a:t>3431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4" name="object 104" descr=""/>
          <p:cNvSpPr txBox="1"/>
          <p:nvPr/>
        </p:nvSpPr>
        <p:spPr>
          <a:xfrm>
            <a:off x="8663178" y="3490417"/>
            <a:ext cx="25717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404040"/>
                </a:solidFill>
                <a:latin typeface="Calibri"/>
                <a:cs typeface="Calibri"/>
              </a:rPr>
              <a:t>4180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5" name="object 105" descr=""/>
          <p:cNvSpPr txBox="1"/>
          <p:nvPr/>
        </p:nvSpPr>
        <p:spPr>
          <a:xfrm>
            <a:off x="9472421" y="3240404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404040"/>
                </a:solidFill>
                <a:latin typeface="Calibri"/>
                <a:cs typeface="Calibri"/>
              </a:rPr>
              <a:t>5077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6" name="object 106" descr=""/>
          <p:cNvSpPr txBox="1"/>
          <p:nvPr/>
        </p:nvSpPr>
        <p:spPr>
          <a:xfrm>
            <a:off x="10281666" y="2940177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404040"/>
                </a:solidFill>
                <a:latin typeface="Calibri"/>
                <a:cs typeface="Calibri"/>
              </a:rPr>
              <a:t>6153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7" name="object 107" descr=""/>
          <p:cNvSpPr txBox="1"/>
          <p:nvPr/>
        </p:nvSpPr>
        <p:spPr>
          <a:xfrm>
            <a:off x="10834369" y="2485466"/>
            <a:ext cx="53911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404040"/>
                </a:solidFill>
                <a:latin typeface="Calibri"/>
                <a:cs typeface="Calibri"/>
              </a:rPr>
              <a:t>7782</a:t>
            </a:r>
            <a:r>
              <a:rPr dirty="0" baseline="-18518" sz="1350" spc="-15" b="1">
                <a:solidFill>
                  <a:srgbClr val="404040"/>
                </a:solidFill>
                <a:latin typeface="Calibri"/>
                <a:cs typeface="Calibri"/>
              </a:rPr>
              <a:t>7646</a:t>
            </a:r>
            <a:endParaRPr baseline="-18518" sz="1350">
              <a:latin typeface="Calibri"/>
              <a:cs typeface="Calibri"/>
            </a:endParaRPr>
          </a:p>
        </p:txBody>
      </p:sp>
      <p:sp>
        <p:nvSpPr>
          <p:cNvPr id="108" name="object 108" descr=""/>
          <p:cNvSpPr txBox="1"/>
          <p:nvPr/>
        </p:nvSpPr>
        <p:spPr>
          <a:xfrm>
            <a:off x="11900154" y="2077669"/>
            <a:ext cx="25717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404040"/>
                </a:solidFill>
                <a:latin typeface="Calibri"/>
                <a:cs typeface="Calibri"/>
              </a:rPr>
              <a:t>9243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9" name="object 109" descr=""/>
          <p:cNvSpPr txBox="1"/>
          <p:nvPr/>
        </p:nvSpPr>
        <p:spPr>
          <a:xfrm>
            <a:off x="6360667" y="4777867"/>
            <a:ext cx="83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latin typeface="Calibri"/>
                <a:cs typeface="Calibri"/>
              </a:rPr>
              <a:t>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0" name="object 110" descr=""/>
          <p:cNvSpPr txBox="1"/>
          <p:nvPr/>
        </p:nvSpPr>
        <p:spPr>
          <a:xfrm>
            <a:off x="6186932" y="4219702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Calibri"/>
                <a:cs typeface="Calibri"/>
              </a:rPr>
              <a:t>2000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1" name="object 111" descr=""/>
          <p:cNvSpPr txBox="1"/>
          <p:nvPr/>
        </p:nvSpPr>
        <p:spPr>
          <a:xfrm>
            <a:off x="6186932" y="3661664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Calibri"/>
                <a:cs typeface="Calibri"/>
              </a:rPr>
              <a:t>4000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2" name="object 112" descr=""/>
          <p:cNvSpPr txBox="1"/>
          <p:nvPr/>
        </p:nvSpPr>
        <p:spPr>
          <a:xfrm>
            <a:off x="6186932" y="3103626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Calibri"/>
                <a:cs typeface="Calibri"/>
              </a:rPr>
              <a:t>6000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3" name="object 113" descr=""/>
          <p:cNvSpPr txBox="1"/>
          <p:nvPr/>
        </p:nvSpPr>
        <p:spPr>
          <a:xfrm>
            <a:off x="6186932" y="2545460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Calibri"/>
                <a:cs typeface="Calibri"/>
              </a:rPr>
              <a:t>8000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4" name="object 114" descr=""/>
          <p:cNvSpPr txBox="1"/>
          <p:nvPr/>
        </p:nvSpPr>
        <p:spPr>
          <a:xfrm>
            <a:off x="6129020" y="1987422"/>
            <a:ext cx="31496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10000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5" name="object 115" descr=""/>
          <p:cNvSpPr txBox="1"/>
          <p:nvPr/>
        </p:nvSpPr>
        <p:spPr>
          <a:xfrm>
            <a:off x="6129020" y="1429258"/>
            <a:ext cx="31496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12000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6" name="object 116" descr=""/>
          <p:cNvSpPr txBox="1"/>
          <p:nvPr/>
        </p:nvSpPr>
        <p:spPr>
          <a:xfrm>
            <a:off x="6813295" y="4926583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171717"/>
                </a:solidFill>
                <a:latin typeface="Calibri"/>
                <a:cs typeface="Calibri"/>
              </a:rPr>
              <a:t>2013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7" name="object 117" descr=""/>
          <p:cNvSpPr txBox="1"/>
          <p:nvPr/>
        </p:nvSpPr>
        <p:spPr>
          <a:xfrm>
            <a:off x="7622540" y="4926583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171717"/>
                </a:solidFill>
                <a:latin typeface="Calibri"/>
                <a:cs typeface="Calibri"/>
              </a:rPr>
              <a:t>2014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8" name="object 118" descr=""/>
          <p:cNvSpPr txBox="1"/>
          <p:nvPr/>
        </p:nvSpPr>
        <p:spPr>
          <a:xfrm>
            <a:off x="8431783" y="4926583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171717"/>
                </a:solidFill>
                <a:latin typeface="Calibri"/>
                <a:cs typeface="Calibri"/>
              </a:rPr>
              <a:t>2015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9" name="object 119" descr=""/>
          <p:cNvSpPr txBox="1"/>
          <p:nvPr/>
        </p:nvSpPr>
        <p:spPr>
          <a:xfrm>
            <a:off x="10859516" y="4926583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171717"/>
                </a:solidFill>
                <a:latin typeface="Calibri"/>
                <a:cs typeface="Calibri"/>
              </a:rPr>
              <a:t>2018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0" name="object 120" descr=""/>
          <p:cNvSpPr txBox="1"/>
          <p:nvPr/>
        </p:nvSpPr>
        <p:spPr>
          <a:xfrm>
            <a:off x="11669014" y="4926583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171717"/>
                </a:solidFill>
                <a:latin typeface="Calibri"/>
                <a:cs typeface="Calibri"/>
              </a:rPr>
              <a:t>2019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1" name="object 121" descr=""/>
          <p:cNvSpPr txBox="1"/>
          <p:nvPr/>
        </p:nvSpPr>
        <p:spPr>
          <a:xfrm>
            <a:off x="7650226" y="1444244"/>
            <a:ext cx="305181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latin typeface="Calibri"/>
                <a:cs typeface="Calibri"/>
              </a:rPr>
              <a:t>Netflix</a:t>
            </a:r>
            <a:r>
              <a:rPr dirty="0" sz="1400" spc="-60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–</a:t>
            </a:r>
            <a:r>
              <a:rPr dirty="0" sz="1400" spc="-35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Segmental</a:t>
            </a:r>
            <a:r>
              <a:rPr dirty="0" sz="1400" spc="-55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Revenue</a:t>
            </a:r>
            <a:r>
              <a:rPr dirty="0" sz="1400" spc="-40" b="1">
                <a:latin typeface="Calibri"/>
                <a:cs typeface="Calibri"/>
              </a:rPr>
              <a:t> </a:t>
            </a:r>
            <a:r>
              <a:rPr dirty="0" sz="1400" b="1" i="1">
                <a:latin typeface="Calibri"/>
                <a:cs typeface="Calibri"/>
              </a:rPr>
              <a:t>(in</a:t>
            </a:r>
            <a:r>
              <a:rPr dirty="0" sz="1400" spc="-35" b="1" i="1">
                <a:latin typeface="Calibri"/>
                <a:cs typeface="Calibri"/>
              </a:rPr>
              <a:t> </a:t>
            </a:r>
            <a:r>
              <a:rPr dirty="0" sz="1400" spc="-10" b="1" i="1">
                <a:latin typeface="Calibri"/>
                <a:cs typeface="Calibri"/>
              </a:rPr>
              <a:t>millions)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2" name="object 122" descr=""/>
          <p:cNvSpPr/>
          <p:nvPr/>
        </p:nvSpPr>
        <p:spPr>
          <a:xfrm>
            <a:off x="7923276" y="5160264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73151" y="0"/>
                </a:moveTo>
                <a:lnTo>
                  <a:pt x="0" y="0"/>
                </a:lnTo>
                <a:lnTo>
                  <a:pt x="0" y="73152"/>
                </a:lnTo>
                <a:lnTo>
                  <a:pt x="73151" y="73152"/>
                </a:lnTo>
                <a:lnTo>
                  <a:pt x="73151" y="0"/>
                </a:lnTo>
                <a:close/>
              </a:path>
            </a:pathLst>
          </a:custGeom>
          <a:solidFill>
            <a:srgbClr val="F8CA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 descr=""/>
          <p:cNvSpPr txBox="1"/>
          <p:nvPr/>
        </p:nvSpPr>
        <p:spPr>
          <a:xfrm>
            <a:off x="8016620" y="5089397"/>
            <a:ext cx="80454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latin typeface="Calibri"/>
                <a:cs typeface="Calibri"/>
              </a:rPr>
              <a:t>Domestic</a:t>
            </a:r>
            <a:r>
              <a:rPr dirty="0" sz="1050" spc="-40">
                <a:latin typeface="Calibri"/>
                <a:cs typeface="Calibri"/>
              </a:rPr>
              <a:t> </a:t>
            </a:r>
            <a:r>
              <a:rPr dirty="0" sz="1050" spc="-25">
                <a:latin typeface="Calibri"/>
                <a:cs typeface="Calibri"/>
              </a:rPr>
              <a:t>DVD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24" name="object 124" descr=""/>
          <p:cNvSpPr txBox="1"/>
          <p:nvPr/>
        </p:nvSpPr>
        <p:spPr>
          <a:xfrm>
            <a:off x="9169654" y="4904719"/>
            <a:ext cx="1313815" cy="371475"/>
          </a:xfrm>
          <a:prstGeom prst="rect">
            <a:avLst/>
          </a:prstGeom>
        </p:spPr>
        <p:txBody>
          <a:bodyPr wrap="square" lIns="0" tIns="34290" rIns="0" bIns="0" rtlCol="0" vert="horz">
            <a:spAutoFit/>
          </a:bodyPr>
          <a:lstStyle/>
          <a:p>
            <a:pPr marL="83820">
              <a:lnSpc>
                <a:spcPct val="100000"/>
              </a:lnSpc>
              <a:spcBef>
                <a:spcPts val="270"/>
              </a:spcBef>
              <a:tabLst>
                <a:tab pos="892810" algn="l"/>
              </a:tabLst>
            </a:pPr>
            <a:r>
              <a:rPr dirty="0" sz="900" spc="-20">
                <a:solidFill>
                  <a:srgbClr val="171717"/>
                </a:solidFill>
                <a:latin typeface="Calibri"/>
                <a:cs typeface="Calibri"/>
              </a:rPr>
              <a:t>2016</a:t>
            </a:r>
            <a:r>
              <a:rPr dirty="0" sz="900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900" spc="-20">
                <a:solidFill>
                  <a:srgbClr val="171717"/>
                </a:solidFill>
                <a:latin typeface="Calibri"/>
                <a:cs typeface="Calibri"/>
              </a:rPr>
              <a:t>2017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dirty="0" sz="1050">
                <a:latin typeface="Calibri"/>
                <a:cs typeface="Calibri"/>
              </a:rPr>
              <a:t>International</a:t>
            </a:r>
            <a:r>
              <a:rPr dirty="0" sz="1050" spc="-20">
                <a:latin typeface="Calibri"/>
                <a:cs typeface="Calibri"/>
              </a:rPr>
              <a:t> </a:t>
            </a:r>
            <a:r>
              <a:rPr dirty="0" sz="1050" spc="-10">
                <a:latin typeface="Calibri"/>
                <a:cs typeface="Calibri"/>
              </a:rPr>
              <a:t>Streaming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25" name="object 125" descr=""/>
          <p:cNvSpPr/>
          <p:nvPr/>
        </p:nvSpPr>
        <p:spPr>
          <a:xfrm>
            <a:off x="9076943" y="5160264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73151" y="0"/>
                </a:moveTo>
                <a:lnTo>
                  <a:pt x="0" y="0"/>
                </a:lnTo>
                <a:lnTo>
                  <a:pt x="0" y="73152"/>
                </a:lnTo>
                <a:lnTo>
                  <a:pt x="73151" y="73152"/>
                </a:lnTo>
                <a:lnTo>
                  <a:pt x="7315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 descr=""/>
          <p:cNvSpPr/>
          <p:nvPr/>
        </p:nvSpPr>
        <p:spPr>
          <a:xfrm>
            <a:off x="6096761" y="1034033"/>
            <a:ext cx="0" cy="5066030"/>
          </a:xfrm>
          <a:custGeom>
            <a:avLst/>
            <a:gdLst/>
            <a:ahLst/>
            <a:cxnLst/>
            <a:rect l="l" t="t" r="r" b="b"/>
            <a:pathLst>
              <a:path w="0" h="5066030">
                <a:moveTo>
                  <a:pt x="0" y="0"/>
                </a:moveTo>
                <a:lnTo>
                  <a:pt x="0" y="5065763"/>
                </a:lnTo>
              </a:path>
            </a:pathLst>
          </a:custGeom>
          <a:ln w="28575">
            <a:solidFill>
              <a:srgbClr val="4471C4"/>
            </a:solidFill>
            <a:prstDash val="sysDashDot"/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 descr=""/>
          <p:cNvSpPr txBox="1"/>
          <p:nvPr/>
        </p:nvSpPr>
        <p:spPr>
          <a:xfrm>
            <a:off x="0" y="5315711"/>
            <a:ext cx="5996940" cy="779145"/>
          </a:xfrm>
          <a:prstGeom prst="rect">
            <a:avLst/>
          </a:prstGeom>
          <a:solidFill>
            <a:srgbClr val="4471C4"/>
          </a:solidFill>
        </p:spPr>
        <p:txBody>
          <a:bodyPr wrap="square" lIns="0" tIns="34925" rIns="0" bIns="0" rtlCol="0" vert="horz">
            <a:spAutoFit/>
          </a:bodyPr>
          <a:lstStyle/>
          <a:p>
            <a:pPr algn="ctr" marL="175260" marR="170815">
              <a:lnSpc>
                <a:spcPct val="100000"/>
              </a:lnSpc>
              <a:spcBef>
                <a:spcPts val="275"/>
              </a:spcBef>
            </a:pP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Netflix’s International</a:t>
            </a:r>
            <a:r>
              <a:rPr dirty="0" sz="15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push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2014 and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subsequent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expansion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130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countries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reaped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dividends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form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company’s</a:t>
            </a:r>
            <a:r>
              <a:rPr dirty="0" sz="15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Paid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Subscriber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Growth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being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driven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International</a:t>
            </a:r>
            <a:r>
              <a:rPr dirty="0" sz="15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Markets.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28" name="object 128" descr=""/>
          <p:cNvSpPr txBox="1"/>
          <p:nvPr/>
        </p:nvSpPr>
        <p:spPr>
          <a:xfrm>
            <a:off x="6211061" y="805053"/>
            <a:ext cx="563118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2019</a:t>
            </a:r>
            <a:r>
              <a:rPr dirty="0" u="sng" sz="1600" spc="2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was</a:t>
            </a:r>
            <a:r>
              <a:rPr dirty="0" u="sng" sz="1600" spc="2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the</a:t>
            </a:r>
            <a:r>
              <a:rPr dirty="0" u="sng" sz="1600" spc="2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first</a:t>
            </a:r>
            <a:r>
              <a:rPr dirty="0" u="sng" sz="1600" spc="2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year</a:t>
            </a:r>
            <a:r>
              <a:rPr dirty="0" u="sng" sz="1600" spc="3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when</a:t>
            </a:r>
            <a:r>
              <a:rPr dirty="0" u="sng" sz="1600" spc="2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the</a:t>
            </a:r>
            <a:r>
              <a:rPr dirty="0" u="sng" sz="1600" spc="2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Company’s</a:t>
            </a:r>
            <a:r>
              <a:rPr dirty="0" u="sng" sz="1600" spc="2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International</a:t>
            </a:r>
            <a:r>
              <a:rPr dirty="0" u="sng" sz="1600" spc="3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Revenue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u="sng" sz="16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exceeded</a:t>
            </a:r>
            <a:r>
              <a:rPr dirty="0" u="sng" sz="1600" spc="-2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that</a:t>
            </a:r>
            <a:r>
              <a:rPr dirty="0" u="sng" sz="1600" spc="-4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of</a:t>
            </a:r>
            <a:r>
              <a:rPr dirty="0" u="sng" sz="1600" spc="-2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the</a:t>
            </a:r>
            <a:r>
              <a:rPr dirty="0" u="sng" sz="1600" spc="-4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Domestic</a:t>
            </a:r>
            <a:r>
              <a:rPr dirty="0" u="sng" sz="1600" spc="-3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Market…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9" name="object 129" descr=""/>
          <p:cNvSpPr txBox="1"/>
          <p:nvPr/>
        </p:nvSpPr>
        <p:spPr>
          <a:xfrm>
            <a:off x="6204203" y="5315711"/>
            <a:ext cx="5988050" cy="779145"/>
          </a:xfrm>
          <a:prstGeom prst="rect">
            <a:avLst/>
          </a:prstGeom>
          <a:solidFill>
            <a:srgbClr val="4471C4"/>
          </a:solidFill>
        </p:spPr>
        <p:txBody>
          <a:bodyPr wrap="square" lIns="0" tIns="0" rIns="0" bIns="0" rtlCol="0" vert="horz">
            <a:spAutoFit/>
          </a:bodyPr>
          <a:lstStyle/>
          <a:p>
            <a:pPr algn="ctr" marL="8255">
              <a:lnSpc>
                <a:spcPts val="1360"/>
              </a:lnSpc>
            </a:pPr>
            <a:r>
              <a:rPr dirty="0" sz="1350">
                <a:solidFill>
                  <a:srgbClr val="FFFFFF"/>
                </a:solidFill>
                <a:latin typeface="Calibri"/>
                <a:cs typeface="Calibri"/>
              </a:rPr>
              <a:t>Despite</a:t>
            </a:r>
            <a:r>
              <a:rPr dirty="0" sz="135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-10">
                <a:solidFill>
                  <a:srgbClr val="FFFFFF"/>
                </a:solidFill>
                <a:latin typeface="Calibri"/>
                <a:cs typeface="Calibri"/>
              </a:rPr>
              <a:t>Netflix’s</a:t>
            </a:r>
            <a:r>
              <a:rPr dirty="0" sz="135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-10">
                <a:solidFill>
                  <a:srgbClr val="FFFFFF"/>
                </a:solidFill>
                <a:latin typeface="Calibri"/>
                <a:cs typeface="Calibri"/>
              </a:rPr>
              <a:t>International Subscribers exceeding</a:t>
            </a:r>
            <a:r>
              <a:rPr dirty="0" sz="135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dirty="0" sz="135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FFFFFF"/>
                </a:solidFill>
                <a:latin typeface="Calibri"/>
                <a:cs typeface="Calibri"/>
              </a:rPr>
              <a:t>Domestic</a:t>
            </a:r>
            <a:r>
              <a:rPr dirty="0" sz="135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35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FFFFFF"/>
                </a:solidFill>
                <a:latin typeface="Calibri"/>
                <a:cs typeface="Calibri"/>
              </a:rPr>
              <a:t>2017,</a:t>
            </a:r>
            <a:r>
              <a:rPr dirty="0" sz="135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dirty="0" sz="135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-25">
                <a:solidFill>
                  <a:srgbClr val="FFFFFF"/>
                </a:solidFill>
                <a:latin typeface="Calibri"/>
                <a:cs typeface="Calibri"/>
              </a:rPr>
              <a:t>was</a:t>
            </a:r>
            <a:endParaRPr sz="1350">
              <a:latin typeface="Calibri"/>
              <a:cs typeface="Calibri"/>
            </a:endParaRPr>
          </a:p>
          <a:p>
            <a:pPr algn="ctr" marL="253365" marR="236854" indent="-1905">
              <a:lnSpc>
                <a:spcPct val="100000"/>
              </a:lnSpc>
            </a:pPr>
            <a:r>
              <a:rPr dirty="0" sz="135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dirty="0" sz="135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35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FFFFFF"/>
                </a:solidFill>
                <a:latin typeface="Calibri"/>
                <a:cs typeface="Calibri"/>
              </a:rPr>
              <a:t>2018</a:t>
            </a:r>
            <a:r>
              <a:rPr dirty="0" sz="135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135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35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-10">
                <a:solidFill>
                  <a:srgbClr val="FFFFFF"/>
                </a:solidFill>
                <a:latin typeface="Calibri"/>
                <a:cs typeface="Calibri"/>
              </a:rPr>
              <a:t>International</a:t>
            </a:r>
            <a:r>
              <a:rPr dirty="0" sz="135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-10">
                <a:solidFill>
                  <a:srgbClr val="FFFFFF"/>
                </a:solidFill>
                <a:latin typeface="Calibri"/>
                <a:cs typeface="Calibri"/>
              </a:rPr>
              <a:t>Revenue exceeded </a:t>
            </a:r>
            <a:r>
              <a:rPr dirty="0" sz="135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135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35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35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-10">
                <a:solidFill>
                  <a:srgbClr val="FFFFFF"/>
                </a:solidFill>
                <a:latin typeface="Calibri"/>
                <a:cs typeface="Calibri"/>
              </a:rPr>
              <a:t>Domestic </a:t>
            </a:r>
            <a:r>
              <a:rPr dirty="0" sz="1350">
                <a:solidFill>
                  <a:srgbClr val="FFFFFF"/>
                </a:solidFill>
                <a:latin typeface="Calibri"/>
                <a:cs typeface="Calibri"/>
              </a:rPr>
              <a:t>Streaming,</a:t>
            </a:r>
            <a:r>
              <a:rPr dirty="0" sz="135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35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-10">
                <a:solidFill>
                  <a:srgbClr val="FFFFFF"/>
                </a:solidFill>
                <a:latin typeface="Calibri"/>
                <a:cs typeface="Calibri"/>
              </a:rPr>
              <a:t>causation</a:t>
            </a:r>
            <a:r>
              <a:rPr dirty="0" sz="135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35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FFFFFF"/>
                </a:solidFill>
                <a:latin typeface="Calibri"/>
                <a:cs typeface="Calibri"/>
              </a:rPr>
              <a:t>lower</a:t>
            </a:r>
            <a:r>
              <a:rPr dirty="0" sz="135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FFFFFF"/>
                </a:solidFill>
                <a:latin typeface="Calibri"/>
                <a:cs typeface="Calibri"/>
              </a:rPr>
              <a:t>ARPUs</a:t>
            </a:r>
            <a:r>
              <a:rPr dirty="0" sz="135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35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FFFFFF"/>
                </a:solidFill>
                <a:latin typeface="Calibri"/>
                <a:cs typeface="Calibri"/>
              </a:rPr>
              <a:t>Domestic</a:t>
            </a:r>
            <a:r>
              <a:rPr dirty="0" sz="135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-10">
                <a:solidFill>
                  <a:srgbClr val="FFFFFF"/>
                </a:solidFill>
                <a:latin typeface="Calibri"/>
                <a:cs typeface="Calibri"/>
              </a:rPr>
              <a:t>Markets</a:t>
            </a:r>
            <a:r>
              <a:rPr dirty="0" sz="135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FFFFFF"/>
                </a:solidFill>
                <a:latin typeface="Calibri"/>
                <a:cs typeface="Calibri"/>
              </a:rPr>
              <a:t>due</a:t>
            </a:r>
            <a:r>
              <a:rPr dirty="0" sz="135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35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-10">
                <a:solidFill>
                  <a:srgbClr val="FFFFFF"/>
                </a:solidFill>
                <a:latin typeface="Calibri"/>
                <a:cs typeface="Calibri"/>
              </a:rPr>
              <a:t>penetrative marketing</a:t>
            </a:r>
            <a:r>
              <a:rPr dirty="0" sz="135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35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FFFFFF"/>
                </a:solidFill>
                <a:latin typeface="Calibri"/>
                <a:cs typeface="Calibri"/>
              </a:rPr>
              <a:t>lower</a:t>
            </a:r>
            <a:r>
              <a:rPr dirty="0" sz="135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FFFFFF"/>
                </a:solidFill>
                <a:latin typeface="Calibri"/>
                <a:cs typeface="Calibri"/>
              </a:rPr>
              <a:t>USD</a:t>
            </a:r>
            <a:r>
              <a:rPr dirty="0" sz="135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FFFFFF"/>
                </a:solidFill>
                <a:latin typeface="Calibri"/>
                <a:cs typeface="Calibri"/>
              </a:rPr>
              <a:t>price</a:t>
            </a:r>
            <a:r>
              <a:rPr dirty="0" sz="135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-10">
                <a:solidFill>
                  <a:srgbClr val="FFFFFF"/>
                </a:solidFill>
                <a:latin typeface="Calibri"/>
                <a:cs typeface="Calibri"/>
              </a:rPr>
              <a:t>points.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130" name="object 130" descr=""/>
          <p:cNvGrpSpPr/>
          <p:nvPr/>
        </p:nvGrpSpPr>
        <p:grpSpPr>
          <a:xfrm>
            <a:off x="6583680" y="2470785"/>
            <a:ext cx="4801870" cy="2677160"/>
            <a:chOff x="6583680" y="2470785"/>
            <a:chExt cx="4801870" cy="2677160"/>
          </a:xfrm>
        </p:grpSpPr>
        <p:sp>
          <p:nvSpPr>
            <p:cNvPr id="131" name="object 131" descr=""/>
            <p:cNvSpPr/>
            <p:nvPr/>
          </p:nvSpPr>
          <p:spPr>
            <a:xfrm>
              <a:off x="9816084" y="2499360"/>
              <a:ext cx="1541145" cy="2620010"/>
            </a:xfrm>
            <a:custGeom>
              <a:avLst/>
              <a:gdLst/>
              <a:ahLst/>
              <a:cxnLst/>
              <a:rect l="l" t="t" r="r" b="b"/>
              <a:pathLst>
                <a:path w="1541145" h="2620010">
                  <a:moveTo>
                    <a:pt x="0" y="2612135"/>
                  </a:moveTo>
                  <a:lnTo>
                    <a:pt x="757427" y="2612135"/>
                  </a:lnTo>
                  <a:lnTo>
                    <a:pt x="757427" y="350519"/>
                  </a:lnTo>
                  <a:lnTo>
                    <a:pt x="0" y="350519"/>
                  </a:lnTo>
                  <a:lnTo>
                    <a:pt x="0" y="2612135"/>
                  </a:lnTo>
                  <a:close/>
                </a:path>
                <a:path w="1541145" h="2620010">
                  <a:moveTo>
                    <a:pt x="783336" y="2619756"/>
                  </a:moveTo>
                  <a:lnTo>
                    <a:pt x="1540764" y="2619756"/>
                  </a:lnTo>
                  <a:lnTo>
                    <a:pt x="1540764" y="0"/>
                  </a:lnTo>
                  <a:lnTo>
                    <a:pt x="783336" y="0"/>
                  </a:lnTo>
                  <a:lnTo>
                    <a:pt x="783336" y="2619756"/>
                  </a:lnTo>
                  <a:close/>
                </a:path>
              </a:pathLst>
            </a:custGeom>
            <a:ln w="57150">
              <a:solidFill>
                <a:srgbClr val="FFFF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 descr=""/>
            <p:cNvSpPr/>
            <p:nvPr/>
          </p:nvSpPr>
          <p:spPr>
            <a:xfrm>
              <a:off x="6583680" y="2694432"/>
              <a:ext cx="3268345" cy="612775"/>
            </a:xfrm>
            <a:custGeom>
              <a:avLst/>
              <a:gdLst/>
              <a:ahLst/>
              <a:cxnLst/>
              <a:rect l="l" t="t" r="r" b="b"/>
              <a:pathLst>
                <a:path w="3268345" h="612775">
                  <a:moveTo>
                    <a:pt x="1752600" y="0"/>
                  </a:moveTo>
                  <a:lnTo>
                    <a:pt x="0" y="0"/>
                  </a:lnTo>
                  <a:lnTo>
                    <a:pt x="0" y="612647"/>
                  </a:lnTo>
                  <a:lnTo>
                    <a:pt x="1752600" y="612647"/>
                  </a:lnTo>
                  <a:lnTo>
                    <a:pt x="1752600" y="510539"/>
                  </a:lnTo>
                  <a:lnTo>
                    <a:pt x="3268218" y="420877"/>
                  </a:lnTo>
                  <a:lnTo>
                    <a:pt x="1752600" y="357377"/>
                  </a:lnTo>
                  <a:lnTo>
                    <a:pt x="1752600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3" name="object 133" descr=""/>
          <p:cNvSpPr txBox="1"/>
          <p:nvPr/>
        </p:nvSpPr>
        <p:spPr>
          <a:xfrm>
            <a:off x="7046214" y="2705861"/>
            <a:ext cx="828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Calibri"/>
                <a:cs typeface="Calibri"/>
              </a:rPr>
              <a:t>International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4" name="object 134" descr=""/>
          <p:cNvSpPr txBox="1"/>
          <p:nvPr/>
        </p:nvSpPr>
        <p:spPr>
          <a:xfrm>
            <a:off x="6752081" y="2888741"/>
            <a:ext cx="14160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23545" marR="5080" indent="-41148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Calibri"/>
                <a:cs typeface="Calibri"/>
              </a:rPr>
              <a:t>subscriptions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overtake domestic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5" name="object 135" descr=""/>
          <p:cNvSpPr/>
          <p:nvPr/>
        </p:nvSpPr>
        <p:spPr>
          <a:xfrm>
            <a:off x="6595871" y="1964435"/>
            <a:ext cx="4013835" cy="611505"/>
          </a:xfrm>
          <a:custGeom>
            <a:avLst/>
            <a:gdLst/>
            <a:ahLst/>
            <a:cxnLst/>
            <a:rect l="l" t="t" r="r" b="b"/>
            <a:pathLst>
              <a:path w="4013834" h="611505">
                <a:moveTo>
                  <a:pt x="1751076" y="0"/>
                </a:moveTo>
                <a:lnTo>
                  <a:pt x="0" y="0"/>
                </a:lnTo>
                <a:lnTo>
                  <a:pt x="0" y="611124"/>
                </a:lnTo>
                <a:lnTo>
                  <a:pt x="1751076" y="611124"/>
                </a:lnTo>
                <a:lnTo>
                  <a:pt x="1751076" y="509269"/>
                </a:lnTo>
                <a:lnTo>
                  <a:pt x="4013454" y="571373"/>
                </a:lnTo>
                <a:lnTo>
                  <a:pt x="1751076" y="356488"/>
                </a:lnTo>
                <a:lnTo>
                  <a:pt x="1751076" y="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 descr=""/>
          <p:cNvSpPr txBox="1"/>
          <p:nvPr/>
        </p:nvSpPr>
        <p:spPr>
          <a:xfrm>
            <a:off x="6725157" y="1974596"/>
            <a:ext cx="149098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Calibri"/>
                <a:cs typeface="Calibri"/>
              </a:rPr>
              <a:t>International</a:t>
            </a:r>
            <a:r>
              <a:rPr dirty="0" sz="1200" spc="3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Streaming Revenue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overtakes Domestic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Streaming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7" name="object 137" descr=""/>
          <p:cNvSpPr/>
          <p:nvPr/>
        </p:nvSpPr>
        <p:spPr>
          <a:xfrm>
            <a:off x="9026652" y="1613916"/>
            <a:ext cx="2409190" cy="574675"/>
          </a:xfrm>
          <a:custGeom>
            <a:avLst/>
            <a:gdLst/>
            <a:ahLst/>
            <a:cxnLst/>
            <a:rect l="l" t="t" r="r" b="b"/>
            <a:pathLst>
              <a:path w="2409190" h="574675">
                <a:moveTo>
                  <a:pt x="2408681" y="0"/>
                </a:moveTo>
                <a:lnTo>
                  <a:pt x="1752600" y="213868"/>
                </a:lnTo>
                <a:lnTo>
                  <a:pt x="1752600" y="141732"/>
                </a:lnTo>
                <a:lnTo>
                  <a:pt x="0" y="141732"/>
                </a:lnTo>
                <a:lnTo>
                  <a:pt x="0" y="574548"/>
                </a:lnTo>
                <a:lnTo>
                  <a:pt x="1752600" y="574548"/>
                </a:lnTo>
                <a:lnTo>
                  <a:pt x="1752600" y="322072"/>
                </a:lnTo>
                <a:lnTo>
                  <a:pt x="2408681" y="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 descr=""/>
          <p:cNvSpPr txBox="1"/>
          <p:nvPr/>
        </p:nvSpPr>
        <p:spPr>
          <a:xfrm>
            <a:off x="9141968" y="1767585"/>
            <a:ext cx="152209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Calibri"/>
                <a:cs typeface="Calibri"/>
              </a:rPr>
              <a:t>International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Revenue</a:t>
            </a:r>
            <a:r>
              <a:rPr dirty="0" sz="1200" spc="25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is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&gt;51%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of</a:t>
            </a:r>
            <a:r>
              <a:rPr dirty="0" sz="1200" spc="-20">
                <a:latin typeface="Calibri"/>
                <a:cs typeface="Calibri"/>
              </a:rPr>
              <a:t> Total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9" name="object 139" descr=""/>
          <p:cNvSpPr/>
          <p:nvPr/>
        </p:nvSpPr>
        <p:spPr>
          <a:xfrm>
            <a:off x="11399519" y="1592580"/>
            <a:ext cx="757555" cy="3526790"/>
          </a:xfrm>
          <a:custGeom>
            <a:avLst/>
            <a:gdLst/>
            <a:ahLst/>
            <a:cxnLst/>
            <a:rect l="l" t="t" r="r" b="b"/>
            <a:pathLst>
              <a:path w="757554" h="3526790">
                <a:moveTo>
                  <a:pt x="0" y="3526536"/>
                </a:moveTo>
                <a:lnTo>
                  <a:pt x="757427" y="3526536"/>
                </a:lnTo>
                <a:lnTo>
                  <a:pt x="757427" y="0"/>
                </a:lnTo>
                <a:lnTo>
                  <a:pt x="0" y="0"/>
                </a:lnTo>
                <a:lnTo>
                  <a:pt x="0" y="3526536"/>
                </a:lnTo>
                <a:close/>
              </a:path>
            </a:pathLst>
          </a:custGeom>
          <a:ln w="57149">
            <a:solidFill>
              <a:srgbClr val="FFFF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6916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74320" marR="267335" indent="-3175">
              <a:lnSpc>
                <a:spcPct val="100000"/>
              </a:lnSpc>
              <a:spcBef>
                <a:spcPts val="240"/>
              </a:spcBef>
            </a:pP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70276" y="6303264"/>
            <a:ext cx="1231900" cy="55499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0480" rIns="0" bIns="0" rtlCol="0" vert="horz">
            <a:spAutoFit/>
          </a:bodyPr>
          <a:lstStyle/>
          <a:p>
            <a:pPr marL="259079" marR="257175" indent="5715">
              <a:lnSpc>
                <a:spcPct val="100000"/>
              </a:lnSpc>
              <a:spcBef>
                <a:spcPts val="240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Company Overview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69719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310" marR="311150" indent="-635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370832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521334" marR="294005" indent="-224154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771388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945" marR="292100" indent="-279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7194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53365" marR="207645" indent="-4318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 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5725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14960" marR="210185" indent="-100965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 Solution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9822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146050" rIns="0" bIns="0" rtlCol="0" vert="horz">
            <a:spAutoFit/>
          </a:bodyPr>
          <a:lstStyle/>
          <a:p>
            <a:pPr marL="206375">
              <a:lnSpc>
                <a:spcPct val="100000"/>
              </a:lnSpc>
              <a:spcBef>
                <a:spcPts val="115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1551919" y="643432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2"/>
                </a:lnTo>
                <a:lnTo>
                  <a:pt x="640079" y="294132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Netflix</a:t>
            </a:r>
            <a:r>
              <a:rPr dirty="0" spc="-60"/>
              <a:t> </a:t>
            </a:r>
            <a:r>
              <a:rPr dirty="0"/>
              <a:t>has</a:t>
            </a:r>
            <a:r>
              <a:rPr dirty="0" spc="-55"/>
              <a:t> </a:t>
            </a:r>
            <a:r>
              <a:rPr dirty="0"/>
              <a:t>been</a:t>
            </a:r>
            <a:r>
              <a:rPr dirty="0" spc="-55"/>
              <a:t> </a:t>
            </a:r>
            <a:r>
              <a:rPr dirty="0"/>
              <a:t>Rapidly</a:t>
            </a:r>
            <a:r>
              <a:rPr dirty="0" spc="-55"/>
              <a:t> </a:t>
            </a:r>
            <a:r>
              <a:rPr dirty="0"/>
              <a:t>Expanding</a:t>
            </a:r>
            <a:r>
              <a:rPr dirty="0" spc="-75"/>
              <a:t> </a:t>
            </a:r>
            <a:r>
              <a:rPr dirty="0"/>
              <a:t>to</a:t>
            </a:r>
            <a:r>
              <a:rPr dirty="0" spc="-55"/>
              <a:t> </a:t>
            </a:r>
            <a:r>
              <a:rPr dirty="0"/>
              <a:t>International</a:t>
            </a:r>
            <a:r>
              <a:rPr dirty="0" spc="-70"/>
              <a:t> </a:t>
            </a:r>
            <a:r>
              <a:rPr dirty="0" spc="-10"/>
              <a:t>Markets</a:t>
            </a:r>
          </a:p>
        </p:txBody>
      </p:sp>
      <p:grpSp>
        <p:nvGrpSpPr>
          <p:cNvPr id="13" name="object 13" descr=""/>
          <p:cNvGrpSpPr/>
          <p:nvPr/>
        </p:nvGrpSpPr>
        <p:grpSpPr>
          <a:xfrm>
            <a:off x="6969061" y="1350073"/>
            <a:ext cx="4648835" cy="1958975"/>
            <a:chOff x="6969061" y="1350073"/>
            <a:chExt cx="4648835" cy="1958975"/>
          </a:xfrm>
        </p:grpSpPr>
        <p:sp>
          <p:nvSpPr>
            <p:cNvPr id="14" name="object 14" descr=""/>
            <p:cNvSpPr/>
            <p:nvPr/>
          </p:nvSpPr>
          <p:spPr>
            <a:xfrm>
              <a:off x="6973824" y="1373123"/>
              <a:ext cx="4643755" cy="1914525"/>
            </a:xfrm>
            <a:custGeom>
              <a:avLst/>
              <a:gdLst/>
              <a:ahLst/>
              <a:cxnLst/>
              <a:rect l="l" t="t" r="r" b="b"/>
              <a:pathLst>
                <a:path w="4643755" h="1914525">
                  <a:moveTo>
                    <a:pt x="2433828" y="1754124"/>
                  </a:moveTo>
                  <a:lnTo>
                    <a:pt x="0" y="1754124"/>
                  </a:lnTo>
                  <a:lnTo>
                    <a:pt x="0" y="1914144"/>
                  </a:lnTo>
                  <a:lnTo>
                    <a:pt x="2433828" y="1914144"/>
                  </a:lnTo>
                  <a:lnTo>
                    <a:pt x="2433828" y="1754124"/>
                  </a:lnTo>
                  <a:close/>
                </a:path>
                <a:path w="4643755" h="1914525">
                  <a:moveTo>
                    <a:pt x="2555748" y="1559052"/>
                  </a:moveTo>
                  <a:lnTo>
                    <a:pt x="0" y="1559052"/>
                  </a:lnTo>
                  <a:lnTo>
                    <a:pt x="0" y="1719072"/>
                  </a:lnTo>
                  <a:lnTo>
                    <a:pt x="2555748" y="1719072"/>
                  </a:lnTo>
                  <a:lnTo>
                    <a:pt x="2555748" y="1559052"/>
                  </a:lnTo>
                  <a:close/>
                </a:path>
                <a:path w="4643755" h="1914525">
                  <a:moveTo>
                    <a:pt x="2857500" y="1363980"/>
                  </a:moveTo>
                  <a:lnTo>
                    <a:pt x="0" y="1363980"/>
                  </a:lnTo>
                  <a:lnTo>
                    <a:pt x="0" y="1524000"/>
                  </a:lnTo>
                  <a:lnTo>
                    <a:pt x="2857500" y="1524000"/>
                  </a:lnTo>
                  <a:lnTo>
                    <a:pt x="2857500" y="1363980"/>
                  </a:lnTo>
                  <a:close/>
                </a:path>
                <a:path w="4643755" h="1914525">
                  <a:moveTo>
                    <a:pt x="3073908" y="1170432"/>
                  </a:moveTo>
                  <a:lnTo>
                    <a:pt x="0" y="1170432"/>
                  </a:lnTo>
                  <a:lnTo>
                    <a:pt x="0" y="1328928"/>
                  </a:lnTo>
                  <a:lnTo>
                    <a:pt x="3073908" y="1328928"/>
                  </a:lnTo>
                  <a:lnTo>
                    <a:pt x="3073908" y="1170432"/>
                  </a:lnTo>
                  <a:close/>
                </a:path>
                <a:path w="4643755" h="1914525">
                  <a:moveTo>
                    <a:pt x="3139440" y="975360"/>
                  </a:moveTo>
                  <a:lnTo>
                    <a:pt x="0" y="975360"/>
                  </a:lnTo>
                  <a:lnTo>
                    <a:pt x="0" y="1133856"/>
                  </a:lnTo>
                  <a:lnTo>
                    <a:pt x="3139440" y="1133856"/>
                  </a:lnTo>
                  <a:lnTo>
                    <a:pt x="3139440" y="975360"/>
                  </a:lnTo>
                  <a:close/>
                </a:path>
                <a:path w="4643755" h="1914525">
                  <a:moveTo>
                    <a:pt x="3613404" y="780288"/>
                  </a:moveTo>
                  <a:lnTo>
                    <a:pt x="0" y="780288"/>
                  </a:lnTo>
                  <a:lnTo>
                    <a:pt x="0" y="938784"/>
                  </a:lnTo>
                  <a:lnTo>
                    <a:pt x="3613404" y="938784"/>
                  </a:lnTo>
                  <a:lnTo>
                    <a:pt x="3613404" y="780288"/>
                  </a:lnTo>
                  <a:close/>
                </a:path>
                <a:path w="4643755" h="1914525">
                  <a:moveTo>
                    <a:pt x="3951732" y="585216"/>
                  </a:moveTo>
                  <a:lnTo>
                    <a:pt x="0" y="585216"/>
                  </a:lnTo>
                  <a:lnTo>
                    <a:pt x="0" y="743712"/>
                  </a:lnTo>
                  <a:lnTo>
                    <a:pt x="3951732" y="743712"/>
                  </a:lnTo>
                  <a:lnTo>
                    <a:pt x="3951732" y="585216"/>
                  </a:lnTo>
                  <a:close/>
                </a:path>
                <a:path w="4643755" h="1914525">
                  <a:moveTo>
                    <a:pt x="4052316" y="390144"/>
                  </a:moveTo>
                  <a:lnTo>
                    <a:pt x="0" y="390144"/>
                  </a:lnTo>
                  <a:lnTo>
                    <a:pt x="0" y="548640"/>
                  </a:lnTo>
                  <a:lnTo>
                    <a:pt x="4052316" y="548640"/>
                  </a:lnTo>
                  <a:lnTo>
                    <a:pt x="4052316" y="390144"/>
                  </a:lnTo>
                  <a:close/>
                </a:path>
                <a:path w="4643755" h="1914525">
                  <a:moveTo>
                    <a:pt x="4491228" y="195072"/>
                  </a:moveTo>
                  <a:lnTo>
                    <a:pt x="0" y="195072"/>
                  </a:lnTo>
                  <a:lnTo>
                    <a:pt x="0" y="353568"/>
                  </a:lnTo>
                  <a:lnTo>
                    <a:pt x="4491228" y="353568"/>
                  </a:lnTo>
                  <a:lnTo>
                    <a:pt x="4491228" y="195072"/>
                  </a:lnTo>
                  <a:close/>
                </a:path>
                <a:path w="4643755" h="1914525">
                  <a:moveTo>
                    <a:pt x="4643628" y="0"/>
                  </a:moveTo>
                  <a:lnTo>
                    <a:pt x="0" y="0"/>
                  </a:lnTo>
                  <a:lnTo>
                    <a:pt x="0" y="158496"/>
                  </a:lnTo>
                  <a:lnTo>
                    <a:pt x="4643628" y="158496"/>
                  </a:lnTo>
                  <a:lnTo>
                    <a:pt x="464362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973823" y="1354836"/>
              <a:ext cx="0" cy="1949450"/>
            </a:xfrm>
            <a:custGeom>
              <a:avLst/>
              <a:gdLst/>
              <a:ahLst/>
              <a:cxnLst/>
              <a:rect l="l" t="t" r="r" b="b"/>
              <a:pathLst>
                <a:path w="0" h="1949450">
                  <a:moveTo>
                    <a:pt x="0" y="1949196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9469881" y="3102940"/>
            <a:ext cx="365125" cy="1873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10" b="1">
                <a:latin typeface="Calibri"/>
                <a:cs typeface="Calibri"/>
              </a:rPr>
              <a:t>33.8%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9592182" y="2911221"/>
            <a:ext cx="36512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10" b="1">
                <a:latin typeface="Calibri"/>
                <a:cs typeface="Calibri"/>
              </a:rPr>
              <a:t>35.5%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9894569" y="2716148"/>
            <a:ext cx="36512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10" b="1">
                <a:latin typeface="Calibri"/>
                <a:cs typeface="Calibri"/>
              </a:rPr>
              <a:t>39.7%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0110596" y="2521077"/>
            <a:ext cx="36512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10" b="1">
                <a:latin typeface="Calibri"/>
                <a:cs typeface="Calibri"/>
              </a:rPr>
              <a:t>42.7%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0175240" y="2326004"/>
            <a:ext cx="36512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10" b="1">
                <a:latin typeface="Calibri"/>
                <a:cs typeface="Calibri"/>
              </a:rPr>
              <a:t>43.6%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0650473" y="2130933"/>
            <a:ext cx="36512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10" b="1">
                <a:latin typeface="Calibri"/>
                <a:cs typeface="Calibri"/>
              </a:rPr>
              <a:t>50.2%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0988802" y="1935860"/>
            <a:ext cx="36512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10" b="1">
                <a:latin typeface="Calibri"/>
                <a:cs typeface="Calibri"/>
              </a:rPr>
              <a:t>54.9%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1089385" y="1740230"/>
            <a:ext cx="365125" cy="1873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10" b="1">
                <a:latin typeface="Calibri"/>
                <a:cs typeface="Calibri"/>
              </a:rPr>
              <a:t>56.3%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1528552" y="1545158"/>
            <a:ext cx="365125" cy="1873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10" b="1">
                <a:latin typeface="Calibri"/>
                <a:cs typeface="Calibri"/>
              </a:rPr>
              <a:t>62.4%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1679681" y="1350391"/>
            <a:ext cx="36512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10" b="1">
                <a:latin typeface="Calibri"/>
                <a:cs typeface="Calibri"/>
              </a:rPr>
              <a:t>64.5%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6212840" y="1308887"/>
            <a:ext cx="694055" cy="1976755"/>
          </a:xfrm>
          <a:prstGeom prst="rect">
            <a:avLst/>
          </a:prstGeom>
        </p:spPr>
        <p:txBody>
          <a:bodyPr wrap="square" lIns="0" tIns="47625" rIns="0" bIns="0" rtlCol="0" vert="horz">
            <a:spAutoFit/>
          </a:bodyPr>
          <a:lstStyle/>
          <a:p>
            <a:pPr marL="532130">
              <a:lnSpc>
                <a:spcPct val="100000"/>
              </a:lnSpc>
              <a:spcBef>
                <a:spcPts val="375"/>
              </a:spcBef>
            </a:pPr>
            <a:r>
              <a:rPr dirty="0" sz="1050" spc="-25">
                <a:latin typeface="Calibri"/>
                <a:cs typeface="Calibri"/>
              </a:rPr>
              <a:t>US</a:t>
            </a:r>
            <a:endParaRPr sz="1050">
              <a:latin typeface="Calibri"/>
              <a:cs typeface="Calibri"/>
            </a:endParaRPr>
          </a:p>
          <a:p>
            <a:pPr algn="just" marL="182880" marR="5080" indent="73025">
              <a:lnSpc>
                <a:spcPct val="121900"/>
              </a:lnSpc>
            </a:pPr>
            <a:r>
              <a:rPr dirty="0" sz="1050" spc="-10">
                <a:latin typeface="Calibri"/>
                <a:cs typeface="Calibri"/>
              </a:rPr>
              <a:t>Norway Cananda Denmark</a:t>
            </a:r>
            <a:endParaRPr sz="1050">
              <a:latin typeface="Calibri"/>
              <a:cs typeface="Calibri"/>
            </a:endParaRPr>
          </a:p>
          <a:p>
            <a:pPr algn="r" marL="12700" marR="5080" indent="236854">
              <a:lnSpc>
                <a:spcPct val="121900"/>
              </a:lnSpc>
            </a:pPr>
            <a:r>
              <a:rPr dirty="0" sz="1050" spc="-10">
                <a:latin typeface="Calibri"/>
                <a:cs typeface="Calibri"/>
              </a:rPr>
              <a:t>Sweden Netherlands Australia Finland Germany</a:t>
            </a:r>
            <a:endParaRPr sz="1050">
              <a:latin typeface="Calibri"/>
              <a:cs typeface="Calibri"/>
            </a:endParaRPr>
          </a:p>
          <a:p>
            <a:pPr marL="524510">
              <a:lnSpc>
                <a:spcPct val="100000"/>
              </a:lnSpc>
              <a:spcBef>
                <a:spcPts val="275"/>
              </a:spcBef>
            </a:pPr>
            <a:r>
              <a:rPr dirty="0" sz="1050" spc="-25">
                <a:latin typeface="Calibri"/>
                <a:cs typeface="Calibri"/>
              </a:rPr>
              <a:t>UK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6305169" y="768443"/>
            <a:ext cx="5375275" cy="533400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Netflix</a:t>
            </a:r>
            <a:r>
              <a:rPr dirty="0" u="sng" sz="1600" spc="-5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has</a:t>
            </a:r>
            <a:r>
              <a:rPr dirty="0" u="sng" sz="1600" spc="-6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penetrated</a:t>
            </a:r>
            <a:r>
              <a:rPr dirty="0" u="sng" sz="1600" spc="-3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strongly</a:t>
            </a:r>
            <a:r>
              <a:rPr dirty="0" u="sng" sz="1600" spc="-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into</a:t>
            </a:r>
            <a:r>
              <a:rPr dirty="0" u="sng" sz="1600" spc="-6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various</a:t>
            </a:r>
            <a:r>
              <a:rPr dirty="0" u="sng" sz="1600" spc="-4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Developed</a:t>
            </a:r>
            <a:r>
              <a:rPr dirty="0" u="sng" sz="1600" spc="-2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Markets…</a:t>
            </a:r>
            <a:endParaRPr sz="1600">
              <a:latin typeface="Calibri"/>
              <a:cs typeface="Calibri"/>
            </a:endParaRPr>
          </a:p>
          <a:p>
            <a:pPr algn="ctr" marL="259079">
              <a:lnSpc>
                <a:spcPct val="100000"/>
              </a:lnSpc>
              <a:spcBef>
                <a:spcPts val="190"/>
              </a:spcBef>
            </a:pP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Netflix’s</a:t>
            </a:r>
            <a:r>
              <a:rPr dirty="0" sz="1400" spc="-6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Highest</a:t>
            </a:r>
            <a:r>
              <a:rPr dirty="0" sz="1400" spc="-4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Current</a:t>
            </a:r>
            <a:r>
              <a:rPr dirty="0" sz="1400" spc="-3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Market</a:t>
            </a:r>
            <a:r>
              <a:rPr dirty="0" sz="1400" spc="-4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Penetrations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975169" y="1304353"/>
            <a:ext cx="4587875" cy="1989455"/>
            <a:chOff x="975169" y="1304353"/>
            <a:chExt cx="4587875" cy="1989455"/>
          </a:xfrm>
        </p:grpSpPr>
        <p:sp>
          <p:nvSpPr>
            <p:cNvPr id="29" name="object 29" descr=""/>
            <p:cNvSpPr/>
            <p:nvPr/>
          </p:nvSpPr>
          <p:spPr>
            <a:xfrm>
              <a:off x="1022604" y="1344167"/>
              <a:ext cx="4540250" cy="1910080"/>
            </a:xfrm>
            <a:custGeom>
              <a:avLst/>
              <a:gdLst/>
              <a:ahLst/>
              <a:cxnLst/>
              <a:rect l="l" t="t" r="r" b="b"/>
              <a:pathLst>
                <a:path w="4540250" h="1910079">
                  <a:moveTo>
                    <a:pt x="850392" y="1781556"/>
                  </a:moveTo>
                  <a:lnTo>
                    <a:pt x="0" y="1781556"/>
                  </a:lnTo>
                  <a:lnTo>
                    <a:pt x="0" y="1909572"/>
                  </a:lnTo>
                  <a:lnTo>
                    <a:pt x="850392" y="1909572"/>
                  </a:lnTo>
                  <a:lnTo>
                    <a:pt x="850392" y="1781556"/>
                  </a:lnTo>
                  <a:close/>
                </a:path>
                <a:path w="4540250" h="1910079">
                  <a:moveTo>
                    <a:pt x="1197864" y="1583436"/>
                  </a:moveTo>
                  <a:lnTo>
                    <a:pt x="0" y="1583436"/>
                  </a:lnTo>
                  <a:lnTo>
                    <a:pt x="0" y="1711452"/>
                  </a:lnTo>
                  <a:lnTo>
                    <a:pt x="1197864" y="1711452"/>
                  </a:lnTo>
                  <a:lnTo>
                    <a:pt x="1197864" y="1583436"/>
                  </a:lnTo>
                  <a:close/>
                </a:path>
                <a:path w="4540250" h="1910079">
                  <a:moveTo>
                    <a:pt x="1324356" y="1386840"/>
                  </a:moveTo>
                  <a:lnTo>
                    <a:pt x="0" y="1386840"/>
                  </a:lnTo>
                  <a:lnTo>
                    <a:pt x="0" y="1513332"/>
                  </a:lnTo>
                  <a:lnTo>
                    <a:pt x="1324356" y="1513332"/>
                  </a:lnTo>
                  <a:lnTo>
                    <a:pt x="1324356" y="1386840"/>
                  </a:lnTo>
                  <a:close/>
                </a:path>
                <a:path w="4540250" h="1910079">
                  <a:moveTo>
                    <a:pt x="1607820" y="1188720"/>
                  </a:moveTo>
                  <a:lnTo>
                    <a:pt x="0" y="1188720"/>
                  </a:lnTo>
                  <a:lnTo>
                    <a:pt x="0" y="1315212"/>
                  </a:lnTo>
                  <a:lnTo>
                    <a:pt x="1607820" y="1315212"/>
                  </a:lnTo>
                  <a:lnTo>
                    <a:pt x="1607820" y="1188720"/>
                  </a:lnTo>
                  <a:close/>
                </a:path>
                <a:path w="4540250" h="1910079">
                  <a:moveTo>
                    <a:pt x="2017776" y="990600"/>
                  </a:moveTo>
                  <a:lnTo>
                    <a:pt x="0" y="990600"/>
                  </a:lnTo>
                  <a:lnTo>
                    <a:pt x="0" y="1118616"/>
                  </a:lnTo>
                  <a:lnTo>
                    <a:pt x="2017776" y="1118616"/>
                  </a:lnTo>
                  <a:lnTo>
                    <a:pt x="2017776" y="990600"/>
                  </a:lnTo>
                  <a:close/>
                </a:path>
                <a:path w="4540250" h="1910079">
                  <a:moveTo>
                    <a:pt x="2049780" y="792480"/>
                  </a:moveTo>
                  <a:lnTo>
                    <a:pt x="0" y="792480"/>
                  </a:lnTo>
                  <a:lnTo>
                    <a:pt x="0" y="920496"/>
                  </a:lnTo>
                  <a:lnTo>
                    <a:pt x="2049780" y="920496"/>
                  </a:lnTo>
                  <a:lnTo>
                    <a:pt x="2049780" y="792480"/>
                  </a:lnTo>
                  <a:close/>
                </a:path>
                <a:path w="4540250" h="1910079">
                  <a:moveTo>
                    <a:pt x="2554224" y="594360"/>
                  </a:moveTo>
                  <a:lnTo>
                    <a:pt x="0" y="594360"/>
                  </a:lnTo>
                  <a:lnTo>
                    <a:pt x="0" y="722376"/>
                  </a:lnTo>
                  <a:lnTo>
                    <a:pt x="2554224" y="722376"/>
                  </a:lnTo>
                  <a:lnTo>
                    <a:pt x="2554224" y="594360"/>
                  </a:lnTo>
                  <a:close/>
                </a:path>
                <a:path w="4540250" h="1910079">
                  <a:moveTo>
                    <a:pt x="3436620" y="396240"/>
                  </a:moveTo>
                  <a:lnTo>
                    <a:pt x="0" y="396240"/>
                  </a:lnTo>
                  <a:lnTo>
                    <a:pt x="0" y="524256"/>
                  </a:lnTo>
                  <a:lnTo>
                    <a:pt x="3436620" y="524256"/>
                  </a:lnTo>
                  <a:lnTo>
                    <a:pt x="3436620" y="396240"/>
                  </a:lnTo>
                  <a:close/>
                </a:path>
                <a:path w="4540250" h="1910079">
                  <a:moveTo>
                    <a:pt x="3941064" y="198120"/>
                  </a:moveTo>
                  <a:lnTo>
                    <a:pt x="0" y="198120"/>
                  </a:lnTo>
                  <a:lnTo>
                    <a:pt x="0" y="326136"/>
                  </a:lnTo>
                  <a:lnTo>
                    <a:pt x="3941064" y="326136"/>
                  </a:lnTo>
                  <a:lnTo>
                    <a:pt x="3941064" y="198120"/>
                  </a:lnTo>
                  <a:close/>
                </a:path>
                <a:path w="4540250" h="1910079">
                  <a:moveTo>
                    <a:pt x="4539996" y="0"/>
                  </a:moveTo>
                  <a:lnTo>
                    <a:pt x="0" y="0"/>
                  </a:lnTo>
                  <a:lnTo>
                    <a:pt x="0" y="128016"/>
                  </a:lnTo>
                  <a:lnTo>
                    <a:pt x="4539996" y="128016"/>
                  </a:lnTo>
                  <a:lnTo>
                    <a:pt x="453999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979932" y="1309116"/>
              <a:ext cx="43180" cy="1979930"/>
            </a:xfrm>
            <a:custGeom>
              <a:avLst/>
              <a:gdLst/>
              <a:ahLst/>
              <a:cxnLst/>
              <a:rect l="l" t="t" r="r" b="b"/>
              <a:pathLst>
                <a:path w="43180" h="1979929">
                  <a:moveTo>
                    <a:pt x="42671" y="1979676"/>
                  </a:moveTo>
                  <a:lnTo>
                    <a:pt x="42671" y="0"/>
                  </a:lnTo>
                </a:path>
                <a:path w="43180" h="1979929">
                  <a:moveTo>
                    <a:pt x="0" y="1979676"/>
                  </a:moveTo>
                  <a:lnTo>
                    <a:pt x="42671" y="1979676"/>
                  </a:lnTo>
                </a:path>
                <a:path w="43180" h="1979929">
                  <a:moveTo>
                    <a:pt x="0" y="1781556"/>
                  </a:moveTo>
                  <a:lnTo>
                    <a:pt x="42671" y="1781556"/>
                  </a:lnTo>
                </a:path>
                <a:path w="43180" h="1979929">
                  <a:moveTo>
                    <a:pt x="0" y="1583436"/>
                  </a:moveTo>
                  <a:lnTo>
                    <a:pt x="42671" y="1583436"/>
                  </a:lnTo>
                </a:path>
                <a:path w="43180" h="1979929">
                  <a:moveTo>
                    <a:pt x="0" y="1386839"/>
                  </a:moveTo>
                  <a:lnTo>
                    <a:pt x="42671" y="1386839"/>
                  </a:lnTo>
                </a:path>
                <a:path w="43180" h="1979929">
                  <a:moveTo>
                    <a:pt x="0" y="1188720"/>
                  </a:moveTo>
                  <a:lnTo>
                    <a:pt x="42671" y="1188720"/>
                  </a:lnTo>
                </a:path>
                <a:path w="43180" h="1979929">
                  <a:moveTo>
                    <a:pt x="0" y="990600"/>
                  </a:moveTo>
                  <a:lnTo>
                    <a:pt x="42671" y="990600"/>
                  </a:lnTo>
                </a:path>
                <a:path w="43180" h="1979929">
                  <a:moveTo>
                    <a:pt x="0" y="792480"/>
                  </a:moveTo>
                  <a:lnTo>
                    <a:pt x="42671" y="792480"/>
                  </a:lnTo>
                </a:path>
                <a:path w="43180" h="1979929">
                  <a:moveTo>
                    <a:pt x="0" y="594360"/>
                  </a:moveTo>
                  <a:lnTo>
                    <a:pt x="42671" y="594360"/>
                  </a:lnTo>
                </a:path>
                <a:path w="43180" h="1979929">
                  <a:moveTo>
                    <a:pt x="0" y="396239"/>
                  </a:moveTo>
                  <a:lnTo>
                    <a:pt x="42671" y="396239"/>
                  </a:lnTo>
                </a:path>
                <a:path w="43180" h="1979929">
                  <a:moveTo>
                    <a:pt x="0" y="198120"/>
                  </a:moveTo>
                  <a:lnTo>
                    <a:pt x="42671" y="198120"/>
                  </a:lnTo>
                </a:path>
                <a:path w="43180" h="1979929">
                  <a:moveTo>
                    <a:pt x="0" y="0"/>
                  </a:moveTo>
                  <a:lnTo>
                    <a:pt x="42671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 txBox="1"/>
          <p:nvPr/>
        </p:nvSpPr>
        <p:spPr>
          <a:xfrm>
            <a:off x="1936750" y="3094736"/>
            <a:ext cx="18732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2.7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2283714" y="2896616"/>
            <a:ext cx="18732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3.8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2409825" y="2698191"/>
            <a:ext cx="18732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4.2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2693670" y="2500629"/>
            <a:ext cx="18732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5.1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3103626" y="2057705"/>
            <a:ext cx="219075" cy="422275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43815">
              <a:lnSpc>
                <a:spcPct val="100000"/>
              </a:lnSpc>
              <a:spcBef>
                <a:spcPts val="459"/>
              </a:spcBef>
            </a:pP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6.5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6.4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3639692" y="1906650"/>
            <a:ext cx="18732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8.1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4522978" y="1708530"/>
            <a:ext cx="2514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10.9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5027421" y="1510106"/>
            <a:ext cx="2514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12.5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5626734" y="1312544"/>
            <a:ext cx="2514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 b="1">
                <a:solidFill>
                  <a:srgbClr val="404040"/>
                </a:solidFill>
                <a:latin typeface="Calibri"/>
                <a:cs typeface="Calibri"/>
              </a:rPr>
              <a:t>14.4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218947" y="1262532"/>
            <a:ext cx="694055" cy="2005964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395"/>
              </a:spcBef>
            </a:pPr>
            <a:r>
              <a:rPr dirty="0" sz="1050" spc="-10">
                <a:latin typeface="Calibri"/>
                <a:cs typeface="Calibri"/>
              </a:rPr>
              <a:t>Australia</a:t>
            </a:r>
            <a:endParaRPr sz="1050">
              <a:latin typeface="Calibri"/>
              <a:cs typeface="Calibri"/>
            </a:endParaRPr>
          </a:p>
          <a:p>
            <a:pPr algn="r" marR="6985">
              <a:lnSpc>
                <a:spcPct val="100000"/>
              </a:lnSpc>
              <a:spcBef>
                <a:spcPts val="300"/>
              </a:spcBef>
            </a:pPr>
            <a:r>
              <a:rPr dirty="0" sz="1050" spc="-25">
                <a:latin typeface="Calibri"/>
                <a:cs typeface="Calibri"/>
              </a:rPr>
              <a:t>UK</a:t>
            </a:r>
            <a:endParaRPr sz="1050">
              <a:latin typeface="Calibri"/>
              <a:cs typeface="Calibri"/>
            </a:endParaRPr>
          </a:p>
          <a:p>
            <a:pPr algn="r" marL="180975" marR="5715" indent="170815">
              <a:lnSpc>
                <a:spcPts val="1560"/>
              </a:lnSpc>
              <a:spcBef>
                <a:spcPts val="100"/>
              </a:spcBef>
            </a:pPr>
            <a:r>
              <a:rPr dirty="0" sz="1050" spc="-10">
                <a:latin typeface="Calibri"/>
                <a:cs typeface="Calibri"/>
              </a:rPr>
              <a:t>Brazil Canada</a:t>
            </a:r>
            <a:endParaRPr sz="1050">
              <a:latin typeface="Calibri"/>
              <a:cs typeface="Calibri"/>
            </a:endParaRPr>
          </a:p>
          <a:p>
            <a:pPr algn="r" marL="314960" marR="5080" indent="-133985">
              <a:lnSpc>
                <a:spcPts val="1560"/>
              </a:lnSpc>
            </a:pPr>
            <a:r>
              <a:rPr dirty="0" sz="1050" spc="-10">
                <a:latin typeface="Calibri"/>
                <a:cs typeface="Calibri"/>
              </a:rPr>
              <a:t>Germany France</a:t>
            </a:r>
            <a:endParaRPr sz="1050">
              <a:latin typeface="Calibri"/>
              <a:cs typeface="Calibri"/>
            </a:endParaRPr>
          </a:p>
          <a:p>
            <a:pPr algn="r" marR="35560">
              <a:lnSpc>
                <a:spcPct val="100000"/>
              </a:lnSpc>
              <a:spcBef>
                <a:spcPts val="200"/>
              </a:spcBef>
            </a:pPr>
            <a:r>
              <a:rPr dirty="0" sz="1050" spc="-10">
                <a:latin typeface="Calibri"/>
                <a:cs typeface="Calibri"/>
              </a:rPr>
              <a:t>Spain</a:t>
            </a:r>
            <a:endParaRPr sz="1050">
              <a:latin typeface="Calibri"/>
              <a:cs typeface="Calibri"/>
            </a:endParaRPr>
          </a:p>
          <a:p>
            <a:pPr algn="r" marL="12700" marR="5080" indent="356235">
              <a:lnSpc>
                <a:spcPct val="123600"/>
              </a:lnSpc>
            </a:pPr>
            <a:r>
              <a:rPr dirty="0" sz="1050" spc="-10">
                <a:latin typeface="Calibri"/>
                <a:cs typeface="Calibri"/>
              </a:rPr>
              <a:t>Japan Netherlands</a:t>
            </a:r>
            <a:endParaRPr sz="1050">
              <a:latin typeface="Calibri"/>
              <a:cs typeface="Calibri"/>
            </a:endParaRPr>
          </a:p>
          <a:p>
            <a:pPr algn="r" marR="5715">
              <a:lnSpc>
                <a:spcPct val="100000"/>
              </a:lnSpc>
              <a:spcBef>
                <a:spcPts val="300"/>
              </a:spcBef>
            </a:pPr>
            <a:r>
              <a:rPr dirty="0" sz="1050" spc="-10">
                <a:latin typeface="Calibri"/>
                <a:cs typeface="Calibri"/>
              </a:rPr>
              <a:t>Mexico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1407922" y="1084326"/>
            <a:ext cx="354584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Calibri"/>
                <a:cs typeface="Calibri"/>
              </a:rPr>
              <a:t>Netflix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–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40">
                <a:latin typeface="Calibri"/>
                <a:cs typeface="Calibri"/>
              </a:rPr>
              <a:t>Top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10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Markets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outside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the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USA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(In</a:t>
            </a:r>
            <a:r>
              <a:rPr dirty="0" sz="1400" spc="-20" i="1">
                <a:latin typeface="Calibri"/>
                <a:cs typeface="Calibri"/>
              </a:rPr>
              <a:t> </a:t>
            </a:r>
            <a:r>
              <a:rPr dirty="0" sz="1400" spc="-25" i="1">
                <a:latin typeface="Calibri"/>
                <a:cs typeface="Calibri"/>
              </a:rPr>
              <a:t>Mn)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2" name="object 42" descr=""/>
          <p:cNvGrpSpPr/>
          <p:nvPr/>
        </p:nvGrpSpPr>
        <p:grpSpPr>
          <a:xfrm>
            <a:off x="6322885" y="4323588"/>
            <a:ext cx="5604510" cy="1682750"/>
            <a:chOff x="6322885" y="4323588"/>
            <a:chExt cx="5604510" cy="1682750"/>
          </a:xfrm>
        </p:grpSpPr>
        <p:sp>
          <p:nvSpPr>
            <p:cNvPr id="43" name="object 43" descr=""/>
            <p:cNvSpPr/>
            <p:nvPr/>
          </p:nvSpPr>
          <p:spPr>
            <a:xfrm>
              <a:off x="6540995" y="4514087"/>
              <a:ext cx="4618355" cy="1487805"/>
            </a:xfrm>
            <a:custGeom>
              <a:avLst/>
              <a:gdLst/>
              <a:ahLst/>
              <a:cxnLst/>
              <a:rect l="l" t="t" r="r" b="b"/>
              <a:pathLst>
                <a:path w="4618355" h="1487804">
                  <a:moveTo>
                    <a:pt x="422160" y="0"/>
                  </a:moveTo>
                  <a:lnTo>
                    <a:pt x="0" y="0"/>
                  </a:lnTo>
                  <a:lnTo>
                    <a:pt x="0" y="1487424"/>
                  </a:lnTo>
                  <a:lnTo>
                    <a:pt x="422160" y="1487424"/>
                  </a:lnTo>
                  <a:lnTo>
                    <a:pt x="422160" y="0"/>
                  </a:lnTo>
                  <a:close/>
                </a:path>
                <a:path w="4618355" h="1487804">
                  <a:moveTo>
                    <a:pt x="1821192" y="432816"/>
                  </a:moveTo>
                  <a:lnTo>
                    <a:pt x="1399044" y="432816"/>
                  </a:lnTo>
                  <a:lnTo>
                    <a:pt x="1399044" y="1487424"/>
                  </a:lnTo>
                  <a:lnTo>
                    <a:pt x="1821192" y="1487424"/>
                  </a:lnTo>
                  <a:lnTo>
                    <a:pt x="1821192" y="432816"/>
                  </a:lnTo>
                  <a:close/>
                </a:path>
                <a:path w="4618355" h="1487804">
                  <a:moveTo>
                    <a:pt x="3220224" y="973836"/>
                  </a:moveTo>
                  <a:lnTo>
                    <a:pt x="2796552" y="973836"/>
                  </a:lnTo>
                  <a:lnTo>
                    <a:pt x="2796552" y="1487424"/>
                  </a:lnTo>
                  <a:lnTo>
                    <a:pt x="3220224" y="1487424"/>
                  </a:lnTo>
                  <a:lnTo>
                    <a:pt x="3220224" y="973836"/>
                  </a:lnTo>
                  <a:close/>
                </a:path>
                <a:path w="4618355" h="1487804">
                  <a:moveTo>
                    <a:pt x="4617732" y="1190244"/>
                  </a:moveTo>
                  <a:lnTo>
                    <a:pt x="4195584" y="1190244"/>
                  </a:lnTo>
                  <a:lnTo>
                    <a:pt x="4195584" y="1487424"/>
                  </a:lnTo>
                  <a:lnTo>
                    <a:pt x="4617732" y="1487424"/>
                  </a:lnTo>
                  <a:lnTo>
                    <a:pt x="4617732" y="1190244"/>
                  </a:lnTo>
                  <a:close/>
                </a:path>
              </a:pathLst>
            </a:custGeom>
            <a:solidFill>
              <a:srgbClr val="92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7089648" y="4323587"/>
              <a:ext cx="4619625" cy="1678305"/>
            </a:xfrm>
            <a:custGeom>
              <a:avLst/>
              <a:gdLst/>
              <a:ahLst/>
              <a:cxnLst/>
              <a:rect l="l" t="t" r="r" b="b"/>
              <a:pathLst>
                <a:path w="4619625" h="1678304">
                  <a:moveTo>
                    <a:pt x="422148" y="0"/>
                  </a:moveTo>
                  <a:lnTo>
                    <a:pt x="0" y="0"/>
                  </a:lnTo>
                  <a:lnTo>
                    <a:pt x="0" y="1677924"/>
                  </a:lnTo>
                  <a:lnTo>
                    <a:pt x="422148" y="1677924"/>
                  </a:lnTo>
                  <a:lnTo>
                    <a:pt x="422148" y="0"/>
                  </a:lnTo>
                  <a:close/>
                </a:path>
                <a:path w="4619625" h="1678304">
                  <a:moveTo>
                    <a:pt x="1821180" y="243840"/>
                  </a:moveTo>
                  <a:lnTo>
                    <a:pt x="1399032" y="243840"/>
                  </a:lnTo>
                  <a:lnTo>
                    <a:pt x="1399032" y="1677924"/>
                  </a:lnTo>
                  <a:lnTo>
                    <a:pt x="1821180" y="1677924"/>
                  </a:lnTo>
                  <a:lnTo>
                    <a:pt x="1821180" y="243840"/>
                  </a:lnTo>
                  <a:close/>
                </a:path>
                <a:path w="4619625" h="1678304">
                  <a:moveTo>
                    <a:pt x="3220212" y="568452"/>
                  </a:moveTo>
                  <a:lnTo>
                    <a:pt x="2798064" y="568452"/>
                  </a:lnTo>
                  <a:lnTo>
                    <a:pt x="2798064" y="1677924"/>
                  </a:lnTo>
                  <a:lnTo>
                    <a:pt x="3220212" y="1677924"/>
                  </a:lnTo>
                  <a:lnTo>
                    <a:pt x="3220212" y="568452"/>
                  </a:lnTo>
                  <a:close/>
                </a:path>
                <a:path w="4619625" h="1678304">
                  <a:moveTo>
                    <a:pt x="4619244" y="1001268"/>
                  </a:moveTo>
                  <a:lnTo>
                    <a:pt x="4197096" y="1001268"/>
                  </a:lnTo>
                  <a:lnTo>
                    <a:pt x="4197096" y="1677924"/>
                  </a:lnTo>
                  <a:lnTo>
                    <a:pt x="4619244" y="1677924"/>
                  </a:lnTo>
                  <a:lnTo>
                    <a:pt x="4619244" y="1001268"/>
                  </a:lnTo>
                  <a:close/>
                </a:path>
              </a:pathLst>
            </a:custGeom>
            <a:solidFill>
              <a:srgbClr val="F9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6327647" y="6001511"/>
              <a:ext cx="5594985" cy="0"/>
            </a:xfrm>
            <a:custGeom>
              <a:avLst/>
              <a:gdLst/>
              <a:ahLst/>
              <a:cxnLst/>
              <a:rect l="l" t="t" r="r" b="b"/>
              <a:pathLst>
                <a:path w="5594984" h="0">
                  <a:moveTo>
                    <a:pt x="0" y="0"/>
                  </a:moveTo>
                  <a:lnTo>
                    <a:pt x="5594604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 descr=""/>
          <p:cNvSpPr txBox="1"/>
          <p:nvPr/>
        </p:nvSpPr>
        <p:spPr>
          <a:xfrm>
            <a:off x="6640194" y="4299330"/>
            <a:ext cx="2247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404040"/>
                </a:solidFill>
                <a:latin typeface="Calibri"/>
                <a:cs typeface="Calibri"/>
              </a:rPr>
              <a:t>55%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8039227" y="4732146"/>
            <a:ext cx="2247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404040"/>
                </a:solidFill>
                <a:latin typeface="Calibri"/>
                <a:cs typeface="Calibri"/>
              </a:rPr>
              <a:t>39%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9437878" y="5273166"/>
            <a:ext cx="2247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404040"/>
                </a:solidFill>
                <a:latin typeface="Calibri"/>
                <a:cs typeface="Calibri"/>
              </a:rPr>
              <a:t>19%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10836656" y="5489854"/>
            <a:ext cx="2247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404040"/>
                </a:solidFill>
                <a:latin typeface="Calibri"/>
                <a:cs typeface="Calibri"/>
              </a:rPr>
              <a:t>11%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7189723" y="4109720"/>
            <a:ext cx="2247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404040"/>
                </a:solidFill>
                <a:latin typeface="Calibri"/>
                <a:cs typeface="Calibri"/>
              </a:rPr>
              <a:t>62%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8588502" y="4353305"/>
            <a:ext cx="2247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404040"/>
                </a:solidFill>
                <a:latin typeface="Calibri"/>
                <a:cs typeface="Calibri"/>
              </a:rPr>
              <a:t>53%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9987153" y="4677917"/>
            <a:ext cx="2247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404040"/>
                </a:solidFill>
                <a:latin typeface="Calibri"/>
                <a:cs typeface="Calibri"/>
              </a:rPr>
              <a:t>41%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11386184" y="5110988"/>
            <a:ext cx="2247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404040"/>
                </a:solidFill>
                <a:latin typeface="Calibri"/>
                <a:cs typeface="Calibri"/>
              </a:rPr>
              <a:t>25%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6664832" y="6064707"/>
            <a:ext cx="7245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171717"/>
                </a:solidFill>
                <a:latin typeface="Calibri"/>
                <a:cs typeface="Calibri"/>
              </a:rPr>
              <a:t>U.S</a:t>
            </a:r>
            <a:r>
              <a:rPr dirty="0" sz="1000" spc="-1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171717"/>
                </a:solidFill>
                <a:latin typeface="Calibri"/>
                <a:cs typeface="Calibri"/>
              </a:rPr>
              <a:t>&amp;</a:t>
            </a:r>
            <a:r>
              <a:rPr dirty="0" sz="1000" spc="-2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171717"/>
                </a:solidFill>
                <a:latin typeface="Calibri"/>
                <a:cs typeface="Calibri"/>
              </a:rPr>
              <a:t>Canada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8059673" y="6064707"/>
            <a:ext cx="19310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611630" algn="l"/>
              </a:tabLst>
            </a:pPr>
            <a:r>
              <a:rPr dirty="0" sz="1000">
                <a:solidFill>
                  <a:srgbClr val="171717"/>
                </a:solidFill>
                <a:latin typeface="Calibri"/>
                <a:cs typeface="Calibri"/>
              </a:rPr>
              <a:t>Latin</a:t>
            </a:r>
            <a:r>
              <a:rPr dirty="0" sz="1000" spc="-3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171717"/>
                </a:solidFill>
                <a:latin typeface="Calibri"/>
                <a:cs typeface="Calibri"/>
              </a:rPr>
              <a:t>America</a:t>
            </a:r>
            <a:r>
              <a:rPr dirty="0" sz="1000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1000" spc="-20">
                <a:solidFill>
                  <a:srgbClr val="171717"/>
                </a:solidFill>
                <a:latin typeface="Calibri"/>
                <a:cs typeface="Calibri"/>
              </a:rPr>
              <a:t>EMEA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10924793" y="6064707"/>
            <a:ext cx="5981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171717"/>
                </a:solidFill>
                <a:latin typeface="Calibri"/>
                <a:cs typeface="Calibri"/>
              </a:rPr>
              <a:t>Asia</a:t>
            </a:r>
            <a:r>
              <a:rPr dirty="0" sz="1000" spc="-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171717"/>
                </a:solidFill>
                <a:latin typeface="Calibri"/>
                <a:cs typeface="Calibri"/>
              </a:rPr>
              <a:t>Pacific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7589011" y="3868673"/>
            <a:ext cx="285750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Netflix’s</a:t>
            </a:r>
            <a:r>
              <a:rPr dirty="0" sz="1400" spc="-3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171717"/>
                </a:solidFill>
                <a:latin typeface="Calibri"/>
                <a:cs typeface="Calibri"/>
              </a:rPr>
              <a:t>Penetration </a:t>
            </a: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Forecasts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for</a:t>
            </a:r>
            <a:r>
              <a:rPr dirty="0" sz="1400" spc="-3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171717"/>
                </a:solidFill>
                <a:latin typeface="Calibri"/>
                <a:cs typeface="Calibri"/>
              </a:rPr>
              <a:t>2025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8" name="object 58" descr=""/>
          <p:cNvGrpSpPr/>
          <p:nvPr/>
        </p:nvGrpSpPr>
        <p:grpSpPr>
          <a:xfrm>
            <a:off x="11294364" y="4319015"/>
            <a:ext cx="76200" cy="321945"/>
            <a:chOff x="11294364" y="4319015"/>
            <a:chExt cx="76200" cy="321945"/>
          </a:xfrm>
        </p:grpSpPr>
        <p:sp>
          <p:nvSpPr>
            <p:cNvPr id="59" name="object 59" descr=""/>
            <p:cNvSpPr/>
            <p:nvPr/>
          </p:nvSpPr>
          <p:spPr>
            <a:xfrm>
              <a:off x="11294364" y="431901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0" y="76199"/>
                  </a:lnTo>
                  <a:lnTo>
                    <a:pt x="76200" y="7619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92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11294364" y="456437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9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 descr=""/>
          <p:cNvSpPr txBox="1"/>
          <p:nvPr/>
        </p:nvSpPr>
        <p:spPr>
          <a:xfrm>
            <a:off x="11393169" y="4167606"/>
            <a:ext cx="308610" cy="516255"/>
          </a:xfrm>
          <a:prstGeom prst="rect">
            <a:avLst/>
          </a:prstGeom>
        </p:spPr>
        <p:txBody>
          <a:bodyPr wrap="square" lIns="0" tIns="901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dirty="0" sz="1100" spc="-20">
                <a:solidFill>
                  <a:srgbClr val="171717"/>
                </a:solidFill>
                <a:latin typeface="Calibri"/>
                <a:cs typeface="Calibri"/>
              </a:rPr>
              <a:t>2019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dirty="0" sz="1100" spc="-20">
                <a:solidFill>
                  <a:srgbClr val="171717"/>
                </a:solidFill>
                <a:latin typeface="Calibri"/>
                <a:cs typeface="Calibri"/>
              </a:rPr>
              <a:t>2025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2" name="object 62" descr=""/>
          <p:cNvGrpSpPr/>
          <p:nvPr/>
        </p:nvGrpSpPr>
        <p:grpSpPr>
          <a:xfrm>
            <a:off x="6697853" y="3881501"/>
            <a:ext cx="671195" cy="440055"/>
            <a:chOff x="6697853" y="3881501"/>
            <a:chExt cx="671195" cy="440055"/>
          </a:xfrm>
        </p:grpSpPr>
        <p:sp>
          <p:nvSpPr>
            <p:cNvPr id="63" name="object 63" descr=""/>
            <p:cNvSpPr/>
            <p:nvPr/>
          </p:nvSpPr>
          <p:spPr>
            <a:xfrm>
              <a:off x="6701028" y="4003548"/>
              <a:ext cx="630555" cy="314960"/>
            </a:xfrm>
            <a:custGeom>
              <a:avLst/>
              <a:gdLst/>
              <a:ahLst/>
              <a:cxnLst/>
              <a:rect l="l" t="t" r="r" b="b"/>
              <a:pathLst>
                <a:path w="630554" h="314960">
                  <a:moveTo>
                    <a:pt x="0" y="314832"/>
                  </a:moveTo>
                  <a:lnTo>
                    <a:pt x="0" y="0"/>
                  </a:lnTo>
                </a:path>
                <a:path w="630554" h="314960">
                  <a:moveTo>
                    <a:pt x="0" y="0"/>
                  </a:moveTo>
                  <a:lnTo>
                    <a:pt x="630047" y="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2340" y="4003548"/>
              <a:ext cx="76200" cy="157479"/>
            </a:xfrm>
            <a:prstGeom prst="rect">
              <a:avLst/>
            </a:prstGeom>
          </p:spPr>
        </p:pic>
        <p:sp>
          <p:nvSpPr>
            <p:cNvPr id="65" name="object 65" descr=""/>
            <p:cNvSpPr/>
            <p:nvPr/>
          </p:nvSpPr>
          <p:spPr>
            <a:xfrm>
              <a:off x="6841236" y="3884676"/>
              <a:ext cx="361315" cy="236220"/>
            </a:xfrm>
            <a:custGeom>
              <a:avLst/>
              <a:gdLst/>
              <a:ahLst/>
              <a:cxnLst/>
              <a:rect l="l" t="t" r="r" b="b"/>
              <a:pathLst>
                <a:path w="361315" h="236220">
                  <a:moveTo>
                    <a:pt x="180594" y="0"/>
                  </a:moveTo>
                  <a:lnTo>
                    <a:pt x="123529" y="6016"/>
                  </a:lnTo>
                  <a:lnTo>
                    <a:pt x="73956" y="22774"/>
                  </a:lnTo>
                  <a:lnTo>
                    <a:pt x="34856" y="48335"/>
                  </a:lnTo>
                  <a:lnTo>
                    <a:pt x="9211" y="80759"/>
                  </a:lnTo>
                  <a:lnTo>
                    <a:pt x="0" y="118110"/>
                  </a:lnTo>
                  <a:lnTo>
                    <a:pt x="9211" y="155460"/>
                  </a:lnTo>
                  <a:lnTo>
                    <a:pt x="34856" y="187884"/>
                  </a:lnTo>
                  <a:lnTo>
                    <a:pt x="73956" y="213445"/>
                  </a:lnTo>
                  <a:lnTo>
                    <a:pt x="123529" y="230203"/>
                  </a:lnTo>
                  <a:lnTo>
                    <a:pt x="180594" y="236219"/>
                  </a:lnTo>
                  <a:lnTo>
                    <a:pt x="237658" y="230203"/>
                  </a:lnTo>
                  <a:lnTo>
                    <a:pt x="287231" y="213445"/>
                  </a:lnTo>
                  <a:lnTo>
                    <a:pt x="326331" y="187884"/>
                  </a:lnTo>
                  <a:lnTo>
                    <a:pt x="351976" y="155460"/>
                  </a:lnTo>
                  <a:lnTo>
                    <a:pt x="361188" y="118110"/>
                  </a:lnTo>
                  <a:lnTo>
                    <a:pt x="351976" y="80759"/>
                  </a:lnTo>
                  <a:lnTo>
                    <a:pt x="326331" y="48335"/>
                  </a:lnTo>
                  <a:lnTo>
                    <a:pt x="287231" y="22774"/>
                  </a:lnTo>
                  <a:lnTo>
                    <a:pt x="237658" y="6016"/>
                  </a:lnTo>
                  <a:lnTo>
                    <a:pt x="1805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6841236" y="3884676"/>
              <a:ext cx="361315" cy="236220"/>
            </a:xfrm>
            <a:custGeom>
              <a:avLst/>
              <a:gdLst/>
              <a:ahLst/>
              <a:cxnLst/>
              <a:rect l="l" t="t" r="r" b="b"/>
              <a:pathLst>
                <a:path w="361315" h="236220">
                  <a:moveTo>
                    <a:pt x="0" y="118110"/>
                  </a:moveTo>
                  <a:lnTo>
                    <a:pt x="9211" y="80759"/>
                  </a:lnTo>
                  <a:lnTo>
                    <a:pt x="34856" y="48335"/>
                  </a:lnTo>
                  <a:lnTo>
                    <a:pt x="73956" y="22774"/>
                  </a:lnTo>
                  <a:lnTo>
                    <a:pt x="123529" y="6016"/>
                  </a:lnTo>
                  <a:lnTo>
                    <a:pt x="180594" y="0"/>
                  </a:lnTo>
                  <a:lnTo>
                    <a:pt x="237658" y="6016"/>
                  </a:lnTo>
                  <a:lnTo>
                    <a:pt x="287231" y="22774"/>
                  </a:lnTo>
                  <a:lnTo>
                    <a:pt x="326331" y="48335"/>
                  </a:lnTo>
                  <a:lnTo>
                    <a:pt x="351976" y="80759"/>
                  </a:lnTo>
                  <a:lnTo>
                    <a:pt x="361188" y="118110"/>
                  </a:lnTo>
                  <a:lnTo>
                    <a:pt x="351976" y="155460"/>
                  </a:lnTo>
                  <a:lnTo>
                    <a:pt x="326331" y="187884"/>
                  </a:lnTo>
                  <a:lnTo>
                    <a:pt x="287231" y="213445"/>
                  </a:lnTo>
                  <a:lnTo>
                    <a:pt x="237658" y="230203"/>
                  </a:lnTo>
                  <a:lnTo>
                    <a:pt x="180594" y="236219"/>
                  </a:lnTo>
                  <a:lnTo>
                    <a:pt x="123529" y="230203"/>
                  </a:lnTo>
                  <a:lnTo>
                    <a:pt x="73956" y="213445"/>
                  </a:lnTo>
                  <a:lnTo>
                    <a:pt x="34856" y="187884"/>
                  </a:lnTo>
                  <a:lnTo>
                    <a:pt x="9211" y="155460"/>
                  </a:lnTo>
                  <a:lnTo>
                    <a:pt x="0" y="118110"/>
                  </a:lnTo>
                  <a:close/>
                </a:path>
              </a:pathLst>
            </a:custGeom>
            <a:ln w="635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7" name="object 67" descr=""/>
          <p:cNvSpPr txBox="1"/>
          <p:nvPr/>
        </p:nvSpPr>
        <p:spPr>
          <a:xfrm>
            <a:off x="6850126" y="3915536"/>
            <a:ext cx="3435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latin typeface="Calibri"/>
                <a:cs typeface="Calibri"/>
              </a:rPr>
              <a:t>12.7%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68" name="object 68" descr=""/>
          <p:cNvGrpSpPr/>
          <p:nvPr/>
        </p:nvGrpSpPr>
        <p:grpSpPr>
          <a:xfrm>
            <a:off x="8063356" y="4163440"/>
            <a:ext cx="671195" cy="633730"/>
            <a:chOff x="8063356" y="4163440"/>
            <a:chExt cx="671195" cy="633730"/>
          </a:xfrm>
        </p:grpSpPr>
        <p:sp>
          <p:nvSpPr>
            <p:cNvPr id="69" name="object 69" descr=""/>
            <p:cNvSpPr/>
            <p:nvPr/>
          </p:nvSpPr>
          <p:spPr>
            <a:xfrm>
              <a:off x="8066531" y="4250435"/>
              <a:ext cx="630555" cy="543560"/>
            </a:xfrm>
            <a:custGeom>
              <a:avLst/>
              <a:gdLst/>
              <a:ahLst/>
              <a:cxnLst/>
              <a:rect l="l" t="t" r="r" b="b"/>
              <a:pathLst>
                <a:path w="630554" h="543560">
                  <a:moveTo>
                    <a:pt x="0" y="543432"/>
                  </a:moveTo>
                  <a:lnTo>
                    <a:pt x="0" y="0"/>
                  </a:lnTo>
                </a:path>
                <a:path w="630554" h="543560">
                  <a:moveTo>
                    <a:pt x="0" y="0"/>
                  </a:moveTo>
                  <a:lnTo>
                    <a:pt x="630047" y="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57843" y="4250435"/>
              <a:ext cx="76200" cy="157480"/>
            </a:xfrm>
            <a:prstGeom prst="rect">
              <a:avLst/>
            </a:prstGeom>
          </p:spPr>
        </p:pic>
        <p:sp>
          <p:nvSpPr>
            <p:cNvPr id="71" name="object 71" descr=""/>
            <p:cNvSpPr/>
            <p:nvPr/>
          </p:nvSpPr>
          <p:spPr>
            <a:xfrm>
              <a:off x="8208263" y="4166615"/>
              <a:ext cx="376555" cy="222885"/>
            </a:xfrm>
            <a:custGeom>
              <a:avLst/>
              <a:gdLst/>
              <a:ahLst/>
              <a:cxnLst/>
              <a:rect l="l" t="t" r="r" b="b"/>
              <a:pathLst>
                <a:path w="376554" h="222885">
                  <a:moveTo>
                    <a:pt x="188213" y="0"/>
                  </a:moveTo>
                  <a:lnTo>
                    <a:pt x="128747" y="5669"/>
                  </a:lnTo>
                  <a:lnTo>
                    <a:pt x="77083" y="21457"/>
                  </a:lnTo>
                  <a:lnTo>
                    <a:pt x="36332" y="45537"/>
                  </a:lnTo>
                  <a:lnTo>
                    <a:pt x="9601" y="76078"/>
                  </a:lnTo>
                  <a:lnTo>
                    <a:pt x="0" y="111251"/>
                  </a:lnTo>
                  <a:lnTo>
                    <a:pt x="9601" y="146425"/>
                  </a:lnTo>
                  <a:lnTo>
                    <a:pt x="36332" y="176966"/>
                  </a:lnTo>
                  <a:lnTo>
                    <a:pt x="77083" y="201046"/>
                  </a:lnTo>
                  <a:lnTo>
                    <a:pt x="128747" y="216834"/>
                  </a:lnTo>
                  <a:lnTo>
                    <a:pt x="188213" y="222503"/>
                  </a:lnTo>
                  <a:lnTo>
                    <a:pt x="247680" y="216834"/>
                  </a:lnTo>
                  <a:lnTo>
                    <a:pt x="299344" y="201046"/>
                  </a:lnTo>
                  <a:lnTo>
                    <a:pt x="340095" y="176966"/>
                  </a:lnTo>
                  <a:lnTo>
                    <a:pt x="366826" y="146425"/>
                  </a:lnTo>
                  <a:lnTo>
                    <a:pt x="376427" y="111251"/>
                  </a:lnTo>
                  <a:lnTo>
                    <a:pt x="366826" y="76078"/>
                  </a:lnTo>
                  <a:lnTo>
                    <a:pt x="340095" y="45537"/>
                  </a:lnTo>
                  <a:lnTo>
                    <a:pt x="299344" y="21457"/>
                  </a:lnTo>
                  <a:lnTo>
                    <a:pt x="247680" y="5669"/>
                  </a:lnTo>
                  <a:lnTo>
                    <a:pt x="1882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8208263" y="4166615"/>
              <a:ext cx="376555" cy="222885"/>
            </a:xfrm>
            <a:custGeom>
              <a:avLst/>
              <a:gdLst/>
              <a:ahLst/>
              <a:cxnLst/>
              <a:rect l="l" t="t" r="r" b="b"/>
              <a:pathLst>
                <a:path w="376554" h="222885">
                  <a:moveTo>
                    <a:pt x="0" y="111251"/>
                  </a:moveTo>
                  <a:lnTo>
                    <a:pt x="36332" y="45537"/>
                  </a:lnTo>
                  <a:lnTo>
                    <a:pt x="77083" y="21457"/>
                  </a:lnTo>
                  <a:lnTo>
                    <a:pt x="128747" y="5669"/>
                  </a:lnTo>
                  <a:lnTo>
                    <a:pt x="188213" y="0"/>
                  </a:lnTo>
                  <a:lnTo>
                    <a:pt x="247680" y="5669"/>
                  </a:lnTo>
                  <a:lnTo>
                    <a:pt x="299344" y="21457"/>
                  </a:lnTo>
                  <a:lnTo>
                    <a:pt x="340095" y="45537"/>
                  </a:lnTo>
                  <a:lnTo>
                    <a:pt x="366826" y="76078"/>
                  </a:lnTo>
                  <a:lnTo>
                    <a:pt x="376427" y="111251"/>
                  </a:lnTo>
                  <a:lnTo>
                    <a:pt x="366826" y="146425"/>
                  </a:lnTo>
                  <a:lnTo>
                    <a:pt x="340095" y="176966"/>
                  </a:lnTo>
                  <a:lnTo>
                    <a:pt x="299344" y="201046"/>
                  </a:lnTo>
                  <a:lnTo>
                    <a:pt x="247680" y="216834"/>
                  </a:lnTo>
                  <a:lnTo>
                    <a:pt x="188213" y="222503"/>
                  </a:lnTo>
                  <a:lnTo>
                    <a:pt x="128747" y="216834"/>
                  </a:lnTo>
                  <a:lnTo>
                    <a:pt x="77083" y="201046"/>
                  </a:lnTo>
                  <a:lnTo>
                    <a:pt x="36332" y="176966"/>
                  </a:lnTo>
                  <a:lnTo>
                    <a:pt x="9601" y="146425"/>
                  </a:lnTo>
                  <a:lnTo>
                    <a:pt x="0" y="111251"/>
                  </a:lnTo>
                  <a:close/>
                </a:path>
              </a:pathLst>
            </a:custGeom>
            <a:ln w="634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 descr=""/>
          <p:cNvSpPr txBox="1"/>
          <p:nvPr/>
        </p:nvSpPr>
        <p:spPr>
          <a:xfrm>
            <a:off x="8232775" y="4183760"/>
            <a:ext cx="3435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latin typeface="Calibri"/>
                <a:cs typeface="Calibri"/>
              </a:rPr>
              <a:t>35.9%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74" name="object 74" descr=""/>
          <p:cNvGrpSpPr/>
          <p:nvPr/>
        </p:nvGrpSpPr>
        <p:grpSpPr>
          <a:xfrm>
            <a:off x="9453244" y="4419472"/>
            <a:ext cx="672465" cy="908050"/>
            <a:chOff x="9453244" y="4419472"/>
            <a:chExt cx="672465" cy="908050"/>
          </a:xfrm>
        </p:grpSpPr>
        <p:sp>
          <p:nvSpPr>
            <p:cNvPr id="75" name="object 75" descr=""/>
            <p:cNvSpPr/>
            <p:nvPr/>
          </p:nvSpPr>
          <p:spPr>
            <a:xfrm>
              <a:off x="9456419" y="4539995"/>
              <a:ext cx="630555" cy="784225"/>
            </a:xfrm>
            <a:custGeom>
              <a:avLst/>
              <a:gdLst/>
              <a:ahLst/>
              <a:cxnLst/>
              <a:rect l="l" t="t" r="r" b="b"/>
              <a:pathLst>
                <a:path w="630554" h="784225">
                  <a:moveTo>
                    <a:pt x="0" y="784224"/>
                  </a:moveTo>
                  <a:lnTo>
                    <a:pt x="0" y="0"/>
                  </a:lnTo>
                </a:path>
                <a:path w="630554" h="784225">
                  <a:moveTo>
                    <a:pt x="0" y="0"/>
                  </a:moveTo>
                  <a:lnTo>
                    <a:pt x="630047" y="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6" name="object 7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49255" y="4539995"/>
              <a:ext cx="76200" cy="157480"/>
            </a:xfrm>
            <a:prstGeom prst="rect">
              <a:avLst/>
            </a:prstGeom>
          </p:spPr>
        </p:pic>
        <p:sp>
          <p:nvSpPr>
            <p:cNvPr id="77" name="object 77" descr=""/>
            <p:cNvSpPr/>
            <p:nvPr/>
          </p:nvSpPr>
          <p:spPr>
            <a:xfrm>
              <a:off x="9552431" y="4422647"/>
              <a:ext cx="439420" cy="241300"/>
            </a:xfrm>
            <a:custGeom>
              <a:avLst/>
              <a:gdLst/>
              <a:ahLst/>
              <a:cxnLst/>
              <a:rect l="l" t="t" r="r" b="b"/>
              <a:pathLst>
                <a:path w="439420" h="241300">
                  <a:moveTo>
                    <a:pt x="219456" y="0"/>
                  </a:moveTo>
                  <a:lnTo>
                    <a:pt x="161131" y="4296"/>
                  </a:lnTo>
                  <a:lnTo>
                    <a:pt x="108711" y="16425"/>
                  </a:lnTo>
                  <a:lnTo>
                    <a:pt x="64293" y="35242"/>
                  </a:lnTo>
                  <a:lnTo>
                    <a:pt x="29971" y="59605"/>
                  </a:lnTo>
                  <a:lnTo>
                    <a:pt x="0" y="120395"/>
                  </a:lnTo>
                  <a:lnTo>
                    <a:pt x="7842" y="152421"/>
                  </a:lnTo>
                  <a:lnTo>
                    <a:pt x="64293" y="205549"/>
                  </a:lnTo>
                  <a:lnTo>
                    <a:pt x="108711" y="224366"/>
                  </a:lnTo>
                  <a:lnTo>
                    <a:pt x="161131" y="236495"/>
                  </a:lnTo>
                  <a:lnTo>
                    <a:pt x="219456" y="240791"/>
                  </a:lnTo>
                  <a:lnTo>
                    <a:pt x="277780" y="236495"/>
                  </a:lnTo>
                  <a:lnTo>
                    <a:pt x="330200" y="224366"/>
                  </a:lnTo>
                  <a:lnTo>
                    <a:pt x="374618" y="205549"/>
                  </a:lnTo>
                  <a:lnTo>
                    <a:pt x="408940" y="181186"/>
                  </a:lnTo>
                  <a:lnTo>
                    <a:pt x="438912" y="120395"/>
                  </a:lnTo>
                  <a:lnTo>
                    <a:pt x="431069" y="88370"/>
                  </a:lnTo>
                  <a:lnTo>
                    <a:pt x="374618" y="35242"/>
                  </a:lnTo>
                  <a:lnTo>
                    <a:pt x="330200" y="16425"/>
                  </a:lnTo>
                  <a:lnTo>
                    <a:pt x="277780" y="4296"/>
                  </a:lnTo>
                  <a:lnTo>
                    <a:pt x="2194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9552431" y="4422647"/>
              <a:ext cx="439420" cy="241300"/>
            </a:xfrm>
            <a:custGeom>
              <a:avLst/>
              <a:gdLst/>
              <a:ahLst/>
              <a:cxnLst/>
              <a:rect l="l" t="t" r="r" b="b"/>
              <a:pathLst>
                <a:path w="439420" h="241300">
                  <a:moveTo>
                    <a:pt x="0" y="120395"/>
                  </a:moveTo>
                  <a:lnTo>
                    <a:pt x="29971" y="59605"/>
                  </a:lnTo>
                  <a:lnTo>
                    <a:pt x="64293" y="35242"/>
                  </a:lnTo>
                  <a:lnTo>
                    <a:pt x="108711" y="16425"/>
                  </a:lnTo>
                  <a:lnTo>
                    <a:pt x="161131" y="4296"/>
                  </a:lnTo>
                  <a:lnTo>
                    <a:pt x="219456" y="0"/>
                  </a:lnTo>
                  <a:lnTo>
                    <a:pt x="277780" y="4296"/>
                  </a:lnTo>
                  <a:lnTo>
                    <a:pt x="330200" y="16425"/>
                  </a:lnTo>
                  <a:lnTo>
                    <a:pt x="374618" y="35242"/>
                  </a:lnTo>
                  <a:lnTo>
                    <a:pt x="408939" y="59605"/>
                  </a:lnTo>
                  <a:lnTo>
                    <a:pt x="438912" y="120395"/>
                  </a:lnTo>
                  <a:lnTo>
                    <a:pt x="431069" y="152421"/>
                  </a:lnTo>
                  <a:lnTo>
                    <a:pt x="374618" y="205549"/>
                  </a:lnTo>
                  <a:lnTo>
                    <a:pt x="330200" y="224366"/>
                  </a:lnTo>
                  <a:lnTo>
                    <a:pt x="277780" y="236495"/>
                  </a:lnTo>
                  <a:lnTo>
                    <a:pt x="219456" y="240791"/>
                  </a:lnTo>
                  <a:lnTo>
                    <a:pt x="161131" y="236495"/>
                  </a:lnTo>
                  <a:lnTo>
                    <a:pt x="108711" y="224366"/>
                  </a:lnTo>
                  <a:lnTo>
                    <a:pt x="64293" y="205549"/>
                  </a:lnTo>
                  <a:lnTo>
                    <a:pt x="29971" y="181186"/>
                  </a:lnTo>
                  <a:lnTo>
                    <a:pt x="0" y="120395"/>
                  </a:lnTo>
                  <a:close/>
                </a:path>
              </a:pathLst>
            </a:custGeom>
            <a:ln w="635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9" name="object 79" descr=""/>
          <p:cNvSpPr txBox="1"/>
          <p:nvPr/>
        </p:nvSpPr>
        <p:spPr>
          <a:xfrm>
            <a:off x="9596373" y="4475479"/>
            <a:ext cx="3708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latin typeface="Calibri"/>
                <a:cs typeface="Calibri"/>
              </a:rPr>
              <a:t>115.8%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80" name="object 80" descr=""/>
          <p:cNvGrpSpPr/>
          <p:nvPr/>
        </p:nvGrpSpPr>
        <p:grpSpPr>
          <a:xfrm>
            <a:off x="10914760" y="4879721"/>
            <a:ext cx="672465" cy="638175"/>
            <a:chOff x="10914760" y="4879721"/>
            <a:chExt cx="672465" cy="638175"/>
          </a:xfrm>
        </p:grpSpPr>
        <p:sp>
          <p:nvSpPr>
            <p:cNvPr id="81" name="object 81" descr=""/>
            <p:cNvSpPr/>
            <p:nvPr/>
          </p:nvSpPr>
          <p:spPr>
            <a:xfrm>
              <a:off x="10917935" y="4994148"/>
              <a:ext cx="630555" cy="523875"/>
            </a:xfrm>
            <a:custGeom>
              <a:avLst/>
              <a:gdLst/>
              <a:ahLst/>
              <a:cxnLst/>
              <a:rect l="l" t="t" r="r" b="b"/>
              <a:pathLst>
                <a:path w="630554" h="523875">
                  <a:moveTo>
                    <a:pt x="0" y="523620"/>
                  </a:moveTo>
                  <a:lnTo>
                    <a:pt x="0" y="4571"/>
                  </a:lnTo>
                </a:path>
                <a:path w="630554" h="523875">
                  <a:moveTo>
                    <a:pt x="0" y="0"/>
                  </a:moveTo>
                  <a:lnTo>
                    <a:pt x="630047" y="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2" name="object 8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10771" y="4994148"/>
              <a:ext cx="76200" cy="157479"/>
            </a:xfrm>
            <a:prstGeom prst="rect">
              <a:avLst/>
            </a:prstGeom>
          </p:spPr>
        </p:pic>
        <p:sp>
          <p:nvSpPr>
            <p:cNvPr id="83" name="object 83" descr=""/>
            <p:cNvSpPr/>
            <p:nvPr/>
          </p:nvSpPr>
          <p:spPr>
            <a:xfrm>
              <a:off x="11056619" y="4882896"/>
              <a:ext cx="355600" cy="222885"/>
            </a:xfrm>
            <a:custGeom>
              <a:avLst/>
              <a:gdLst/>
              <a:ahLst/>
              <a:cxnLst/>
              <a:rect l="l" t="t" r="r" b="b"/>
              <a:pathLst>
                <a:path w="355600" h="222885">
                  <a:moveTo>
                    <a:pt x="177546" y="0"/>
                  </a:moveTo>
                  <a:lnTo>
                    <a:pt x="121432" y="5669"/>
                  </a:lnTo>
                  <a:lnTo>
                    <a:pt x="72694" y="21457"/>
                  </a:lnTo>
                  <a:lnTo>
                    <a:pt x="34259" y="45537"/>
                  </a:lnTo>
                  <a:lnTo>
                    <a:pt x="9052" y="76078"/>
                  </a:lnTo>
                  <a:lnTo>
                    <a:pt x="0" y="111251"/>
                  </a:lnTo>
                  <a:lnTo>
                    <a:pt x="9052" y="146425"/>
                  </a:lnTo>
                  <a:lnTo>
                    <a:pt x="34259" y="176966"/>
                  </a:lnTo>
                  <a:lnTo>
                    <a:pt x="72694" y="201046"/>
                  </a:lnTo>
                  <a:lnTo>
                    <a:pt x="121432" y="216834"/>
                  </a:lnTo>
                  <a:lnTo>
                    <a:pt x="177546" y="222503"/>
                  </a:lnTo>
                  <a:lnTo>
                    <a:pt x="233659" y="216834"/>
                  </a:lnTo>
                  <a:lnTo>
                    <a:pt x="282397" y="201046"/>
                  </a:lnTo>
                  <a:lnTo>
                    <a:pt x="320832" y="176966"/>
                  </a:lnTo>
                  <a:lnTo>
                    <a:pt x="346039" y="146425"/>
                  </a:lnTo>
                  <a:lnTo>
                    <a:pt x="355091" y="111251"/>
                  </a:lnTo>
                  <a:lnTo>
                    <a:pt x="346039" y="76078"/>
                  </a:lnTo>
                  <a:lnTo>
                    <a:pt x="320832" y="45537"/>
                  </a:lnTo>
                  <a:lnTo>
                    <a:pt x="282397" y="21457"/>
                  </a:lnTo>
                  <a:lnTo>
                    <a:pt x="233659" y="5669"/>
                  </a:lnTo>
                  <a:lnTo>
                    <a:pt x="1775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11056619" y="4882896"/>
              <a:ext cx="355600" cy="222885"/>
            </a:xfrm>
            <a:custGeom>
              <a:avLst/>
              <a:gdLst/>
              <a:ahLst/>
              <a:cxnLst/>
              <a:rect l="l" t="t" r="r" b="b"/>
              <a:pathLst>
                <a:path w="355600" h="222885">
                  <a:moveTo>
                    <a:pt x="0" y="111251"/>
                  </a:moveTo>
                  <a:lnTo>
                    <a:pt x="34259" y="45537"/>
                  </a:lnTo>
                  <a:lnTo>
                    <a:pt x="72694" y="21457"/>
                  </a:lnTo>
                  <a:lnTo>
                    <a:pt x="121432" y="5669"/>
                  </a:lnTo>
                  <a:lnTo>
                    <a:pt x="177546" y="0"/>
                  </a:lnTo>
                  <a:lnTo>
                    <a:pt x="233659" y="5669"/>
                  </a:lnTo>
                  <a:lnTo>
                    <a:pt x="282397" y="21457"/>
                  </a:lnTo>
                  <a:lnTo>
                    <a:pt x="320832" y="45537"/>
                  </a:lnTo>
                  <a:lnTo>
                    <a:pt x="346039" y="76078"/>
                  </a:lnTo>
                  <a:lnTo>
                    <a:pt x="355091" y="111251"/>
                  </a:lnTo>
                  <a:lnTo>
                    <a:pt x="346039" y="146425"/>
                  </a:lnTo>
                  <a:lnTo>
                    <a:pt x="320832" y="176966"/>
                  </a:lnTo>
                  <a:lnTo>
                    <a:pt x="282397" y="201046"/>
                  </a:lnTo>
                  <a:lnTo>
                    <a:pt x="233659" y="216834"/>
                  </a:lnTo>
                  <a:lnTo>
                    <a:pt x="177546" y="222503"/>
                  </a:lnTo>
                  <a:lnTo>
                    <a:pt x="121432" y="216834"/>
                  </a:lnTo>
                  <a:lnTo>
                    <a:pt x="72694" y="201046"/>
                  </a:lnTo>
                  <a:lnTo>
                    <a:pt x="34259" y="176966"/>
                  </a:lnTo>
                  <a:lnTo>
                    <a:pt x="9052" y="146425"/>
                  </a:lnTo>
                  <a:lnTo>
                    <a:pt x="0" y="111251"/>
                  </a:lnTo>
                  <a:close/>
                </a:path>
              </a:pathLst>
            </a:custGeom>
            <a:ln w="635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5" name="object 85" descr=""/>
          <p:cNvSpPr txBox="1"/>
          <p:nvPr/>
        </p:nvSpPr>
        <p:spPr>
          <a:xfrm>
            <a:off x="11062843" y="4905247"/>
            <a:ext cx="3708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latin typeface="Calibri"/>
                <a:cs typeface="Calibri"/>
              </a:rPr>
              <a:t>127.3%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6" name="object 86" descr=""/>
          <p:cNvSpPr/>
          <p:nvPr/>
        </p:nvSpPr>
        <p:spPr>
          <a:xfrm>
            <a:off x="6096761" y="1034033"/>
            <a:ext cx="0" cy="5066030"/>
          </a:xfrm>
          <a:custGeom>
            <a:avLst/>
            <a:gdLst/>
            <a:ahLst/>
            <a:cxnLst/>
            <a:rect l="l" t="t" r="r" b="b"/>
            <a:pathLst>
              <a:path w="0" h="5066030">
                <a:moveTo>
                  <a:pt x="0" y="0"/>
                </a:moveTo>
                <a:lnTo>
                  <a:pt x="0" y="5065763"/>
                </a:lnTo>
              </a:path>
            </a:pathLst>
          </a:custGeom>
          <a:ln w="28575">
            <a:solidFill>
              <a:srgbClr val="4471C4"/>
            </a:solidFill>
            <a:prstDash val="sysDashDot"/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 descr=""/>
          <p:cNvSpPr txBox="1"/>
          <p:nvPr/>
        </p:nvSpPr>
        <p:spPr>
          <a:xfrm>
            <a:off x="141528" y="805053"/>
            <a:ext cx="529272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Netflix</a:t>
            </a:r>
            <a:r>
              <a:rPr dirty="0" u="sng" sz="1600" spc="-4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has</a:t>
            </a:r>
            <a:r>
              <a:rPr dirty="0" u="sng" sz="1600" spc="-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gained</a:t>
            </a:r>
            <a:r>
              <a:rPr dirty="0" u="sng" sz="1600" spc="-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millions</a:t>
            </a:r>
            <a:r>
              <a:rPr dirty="0" u="sng" sz="1600" spc="-5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of</a:t>
            </a:r>
            <a:r>
              <a:rPr dirty="0" u="sng" sz="1600" spc="-3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subscribers</a:t>
            </a:r>
            <a:r>
              <a:rPr dirty="0" u="sng" sz="1600" spc="-1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across</a:t>
            </a:r>
            <a:r>
              <a:rPr dirty="0" u="sng" sz="1600" spc="-2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all</a:t>
            </a:r>
            <a:r>
              <a:rPr dirty="0" u="sng" sz="1600" spc="-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Continents</a:t>
            </a:r>
            <a:r>
              <a:rPr dirty="0" u="sng" sz="1600" spc="-4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…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8" name="object 88" descr=""/>
          <p:cNvSpPr txBox="1"/>
          <p:nvPr/>
        </p:nvSpPr>
        <p:spPr>
          <a:xfrm>
            <a:off x="99161" y="3360801"/>
            <a:ext cx="559054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…and</a:t>
            </a:r>
            <a:r>
              <a:rPr dirty="0" u="sng" sz="1600" spc="-2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has</a:t>
            </a:r>
            <a:r>
              <a:rPr dirty="0" u="sng" sz="1600" spc="-3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a</a:t>
            </a:r>
            <a:r>
              <a:rPr dirty="0" u="sng" sz="1600" spc="-1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Specialised</a:t>
            </a:r>
            <a:r>
              <a:rPr dirty="0" u="sng" sz="1600" spc="-1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INR</a:t>
            </a:r>
            <a:r>
              <a:rPr dirty="0" u="sng" sz="1600" spc="-1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200/-</a:t>
            </a:r>
            <a:r>
              <a:rPr dirty="0" u="sng" sz="1600" spc="-1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(USD</a:t>
            </a:r>
            <a:r>
              <a:rPr dirty="0" u="sng" sz="16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2.7)</a:t>
            </a:r>
            <a:r>
              <a:rPr dirty="0" u="sng" sz="1600" spc="-2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per</a:t>
            </a:r>
            <a:r>
              <a:rPr dirty="0" u="sng" sz="1600" spc="-2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Month</a:t>
            </a:r>
            <a:r>
              <a:rPr dirty="0" u="sng" sz="1600" spc="-2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10" b="1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Smartphone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u="sng" sz="1600" b="1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only</a:t>
            </a:r>
            <a:r>
              <a:rPr dirty="0" u="sng" sz="1600" spc="-25" b="1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b="1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Plan</a:t>
            </a:r>
            <a:r>
              <a:rPr dirty="0" u="sng" sz="1600" spc="-40" b="1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for</a:t>
            </a:r>
            <a:r>
              <a:rPr dirty="0" u="sng" sz="1600" spc="-3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its</a:t>
            </a:r>
            <a:r>
              <a:rPr dirty="0" u="sng" sz="1600" spc="-3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Mass</a:t>
            </a:r>
            <a:r>
              <a:rPr dirty="0" u="sng" sz="1600" spc="-4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Indian</a:t>
            </a:r>
            <a:r>
              <a:rPr dirty="0" u="sng" sz="1600" spc="-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Market</a:t>
            </a:r>
            <a:r>
              <a:rPr dirty="0" u="sng" sz="1600" spc="-2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Penetration</a:t>
            </a:r>
            <a:r>
              <a:rPr dirty="0" u="sng" sz="1600" spc="-2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Strategy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89" name="object 89" descr=""/>
          <p:cNvGrpSpPr/>
          <p:nvPr/>
        </p:nvGrpSpPr>
        <p:grpSpPr>
          <a:xfrm>
            <a:off x="0" y="4468367"/>
            <a:ext cx="3991610" cy="1360170"/>
            <a:chOff x="0" y="4468367"/>
            <a:chExt cx="3991610" cy="1360170"/>
          </a:xfrm>
        </p:grpSpPr>
        <p:sp>
          <p:nvSpPr>
            <p:cNvPr id="90" name="object 90" descr=""/>
            <p:cNvSpPr/>
            <p:nvPr/>
          </p:nvSpPr>
          <p:spPr>
            <a:xfrm>
              <a:off x="295656" y="4468367"/>
              <a:ext cx="3395979" cy="1355090"/>
            </a:xfrm>
            <a:custGeom>
              <a:avLst/>
              <a:gdLst/>
              <a:ahLst/>
              <a:cxnLst/>
              <a:rect l="l" t="t" r="r" b="b"/>
              <a:pathLst>
                <a:path w="3395979" h="1355089">
                  <a:moveTo>
                    <a:pt x="399288" y="1248156"/>
                  </a:moveTo>
                  <a:lnTo>
                    <a:pt x="0" y="1248156"/>
                  </a:lnTo>
                  <a:lnTo>
                    <a:pt x="0" y="1354836"/>
                  </a:lnTo>
                  <a:lnTo>
                    <a:pt x="399288" y="1354836"/>
                  </a:lnTo>
                  <a:lnTo>
                    <a:pt x="399288" y="1248156"/>
                  </a:lnTo>
                  <a:close/>
                </a:path>
                <a:path w="3395979" h="1355089">
                  <a:moveTo>
                    <a:pt x="1397508" y="995172"/>
                  </a:moveTo>
                  <a:lnTo>
                    <a:pt x="998220" y="995172"/>
                  </a:lnTo>
                  <a:lnTo>
                    <a:pt x="998220" y="1354836"/>
                  </a:lnTo>
                  <a:lnTo>
                    <a:pt x="1397508" y="1354836"/>
                  </a:lnTo>
                  <a:lnTo>
                    <a:pt x="1397508" y="995172"/>
                  </a:lnTo>
                  <a:close/>
                </a:path>
                <a:path w="3395979" h="1355089">
                  <a:moveTo>
                    <a:pt x="2397252" y="614172"/>
                  </a:moveTo>
                  <a:lnTo>
                    <a:pt x="1997964" y="614172"/>
                  </a:lnTo>
                  <a:lnTo>
                    <a:pt x="1997964" y="1354836"/>
                  </a:lnTo>
                  <a:lnTo>
                    <a:pt x="2397252" y="1354836"/>
                  </a:lnTo>
                  <a:lnTo>
                    <a:pt x="2397252" y="614172"/>
                  </a:lnTo>
                  <a:close/>
                </a:path>
                <a:path w="3395979" h="1355089">
                  <a:moveTo>
                    <a:pt x="3395472" y="0"/>
                  </a:moveTo>
                  <a:lnTo>
                    <a:pt x="2996184" y="0"/>
                  </a:lnTo>
                  <a:lnTo>
                    <a:pt x="2996184" y="1354836"/>
                  </a:lnTo>
                  <a:lnTo>
                    <a:pt x="3395472" y="1354836"/>
                  </a:lnTo>
                  <a:lnTo>
                    <a:pt x="33954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0" y="5818441"/>
              <a:ext cx="3991610" cy="9525"/>
            </a:xfrm>
            <a:custGeom>
              <a:avLst/>
              <a:gdLst/>
              <a:ahLst/>
              <a:cxnLst/>
              <a:rect l="l" t="t" r="r" b="b"/>
              <a:pathLst>
                <a:path w="3991610" h="9525">
                  <a:moveTo>
                    <a:pt x="399135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3991355" y="9525"/>
                  </a:lnTo>
                  <a:lnTo>
                    <a:pt x="399135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2" name="object 92" descr=""/>
          <p:cNvSpPr txBox="1"/>
          <p:nvPr/>
        </p:nvSpPr>
        <p:spPr>
          <a:xfrm>
            <a:off x="1336928" y="5289296"/>
            <a:ext cx="3155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87.26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3" name="object 93" descr=""/>
          <p:cNvSpPr txBox="1"/>
          <p:nvPr/>
        </p:nvSpPr>
        <p:spPr>
          <a:xfrm>
            <a:off x="2304033" y="4927853"/>
            <a:ext cx="37973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179.41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4" name="object 94" descr=""/>
          <p:cNvSpPr txBox="1"/>
          <p:nvPr/>
        </p:nvSpPr>
        <p:spPr>
          <a:xfrm>
            <a:off x="3335273" y="4303267"/>
            <a:ext cx="3155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328.3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5" name="object 95" descr=""/>
          <p:cNvSpPr txBox="1"/>
          <p:nvPr/>
        </p:nvSpPr>
        <p:spPr>
          <a:xfrm>
            <a:off x="337820" y="5555081"/>
            <a:ext cx="1304925" cy="5207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404040"/>
                </a:solidFill>
                <a:latin typeface="Calibri"/>
                <a:cs typeface="Calibri"/>
              </a:rPr>
              <a:t>25.87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15"/>
              </a:spcBef>
            </a:pPr>
            <a:endParaRPr sz="1000">
              <a:latin typeface="Calibri"/>
              <a:cs typeface="Calibri"/>
            </a:endParaRPr>
          </a:p>
          <a:p>
            <a:pPr marL="21590">
              <a:lnSpc>
                <a:spcPct val="100000"/>
              </a:lnSpc>
              <a:tabLst>
                <a:tab pos="1021080" algn="l"/>
              </a:tabLst>
            </a:pPr>
            <a:r>
              <a:rPr dirty="0" sz="1050" spc="-20">
                <a:latin typeface="Calibri"/>
                <a:cs typeface="Calibri"/>
              </a:rPr>
              <a:t>2017</a:t>
            </a:r>
            <a:r>
              <a:rPr dirty="0" sz="1050">
                <a:latin typeface="Calibri"/>
                <a:cs typeface="Calibri"/>
              </a:rPr>
              <a:t>	</a:t>
            </a:r>
            <a:r>
              <a:rPr dirty="0" sz="1050" spc="-20">
                <a:latin typeface="Calibri"/>
                <a:cs typeface="Calibri"/>
              </a:rPr>
              <a:t>2018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6" name="object 96" descr=""/>
          <p:cNvSpPr txBox="1"/>
          <p:nvPr/>
        </p:nvSpPr>
        <p:spPr>
          <a:xfrm>
            <a:off x="2345563" y="5888837"/>
            <a:ext cx="29591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0">
                <a:latin typeface="Calibri"/>
                <a:cs typeface="Calibri"/>
              </a:rPr>
              <a:t>2019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7" name="object 97" descr=""/>
          <p:cNvSpPr txBox="1"/>
          <p:nvPr/>
        </p:nvSpPr>
        <p:spPr>
          <a:xfrm>
            <a:off x="3344671" y="5888837"/>
            <a:ext cx="29591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0">
                <a:latin typeface="Calibri"/>
                <a:cs typeface="Calibri"/>
              </a:rPr>
              <a:t>2020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8" name="object 98" descr=""/>
          <p:cNvSpPr txBox="1"/>
          <p:nvPr/>
        </p:nvSpPr>
        <p:spPr>
          <a:xfrm>
            <a:off x="784047" y="3882897"/>
            <a:ext cx="239649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Netflix</a:t>
            </a:r>
            <a:r>
              <a:rPr dirty="0" sz="1400" spc="-5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India's</a:t>
            </a:r>
            <a:r>
              <a:rPr dirty="0" sz="1400" spc="-4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Revenue</a:t>
            </a:r>
            <a:r>
              <a:rPr dirty="0" sz="1400" spc="-2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171717"/>
                </a:solidFill>
                <a:latin typeface="Calibri"/>
                <a:cs typeface="Calibri"/>
              </a:rPr>
              <a:t>(USD</a:t>
            </a:r>
            <a:r>
              <a:rPr dirty="0" sz="1400" spc="-45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25" i="1">
                <a:solidFill>
                  <a:srgbClr val="171717"/>
                </a:solidFill>
                <a:latin typeface="Calibri"/>
                <a:cs typeface="Calibri"/>
              </a:rPr>
              <a:t>mn)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99" name="object 99" descr=""/>
          <p:cNvGrpSpPr/>
          <p:nvPr/>
        </p:nvGrpSpPr>
        <p:grpSpPr>
          <a:xfrm>
            <a:off x="519556" y="4943728"/>
            <a:ext cx="937894" cy="635635"/>
            <a:chOff x="519556" y="4943728"/>
            <a:chExt cx="937894" cy="635635"/>
          </a:xfrm>
        </p:grpSpPr>
        <p:sp>
          <p:nvSpPr>
            <p:cNvPr id="100" name="object 100" descr=""/>
            <p:cNvSpPr/>
            <p:nvPr/>
          </p:nvSpPr>
          <p:spPr>
            <a:xfrm>
              <a:off x="522731" y="5103875"/>
              <a:ext cx="896619" cy="472440"/>
            </a:xfrm>
            <a:custGeom>
              <a:avLst/>
              <a:gdLst/>
              <a:ahLst/>
              <a:cxnLst/>
              <a:rect l="l" t="t" r="r" b="b"/>
              <a:pathLst>
                <a:path w="896619" h="472439">
                  <a:moveTo>
                    <a:pt x="0" y="472059"/>
                  </a:moveTo>
                  <a:lnTo>
                    <a:pt x="0" y="0"/>
                  </a:lnTo>
                </a:path>
                <a:path w="896619" h="472439">
                  <a:moveTo>
                    <a:pt x="0" y="0"/>
                  </a:moveTo>
                  <a:lnTo>
                    <a:pt x="896620" y="0"/>
                  </a:lnTo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1" name="object 10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743" y="5103875"/>
              <a:ext cx="76200" cy="219329"/>
            </a:xfrm>
            <a:prstGeom prst="rect">
              <a:avLst/>
            </a:prstGeom>
          </p:spPr>
        </p:pic>
        <p:sp>
          <p:nvSpPr>
            <p:cNvPr id="102" name="object 102" descr=""/>
            <p:cNvSpPr/>
            <p:nvPr/>
          </p:nvSpPr>
          <p:spPr>
            <a:xfrm>
              <a:off x="783336" y="4946903"/>
              <a:ext cx="376555" cy="264160"/>
            </a:xfrm>
            <a:custGeom>
              <a:avLst/>
              <a:gdLst/>
              <a:ahLst/>
              <a:cxnLst/>
              <a:rect l="l" t="t" r="r" b="b"/>
              <a:pathLst>
                <a:path w="376555" h="264160">
                  <a:moveTo>
                    <a:pt x="188214" y="0"/>
                  </a:moveTo>
                  <a:lnTo>
                    <a:pt x="138178" y="4711"/>
                  </a:lnTo>
                  <a:lnTo>
                    <a:pt x="93217" y="18005"/>
                  </a:lnTo>
                  <a:lnTo>
                    <a:pt x="55125" y="38623"/>
                  </a:lnTo>
                  <a:lnTo>
                    <a:pt x="25696" y="65306"/>
                  </a:lnTo>
                  <a:lnTo>
                    <a:pt x="0" y="131826"/>
                  </a:lnTo>
                  <a:lnTo>
                    <a:pt x="6723" y="166858"/>
                  </a:lnTo>
                  <a:lnTo>
                    <a:pt x="55125" y="225028"/>
                  </a:lnTo>
                  <a:lnTo>
                    <a:pt x="93217" y="245646"/>
                  </a:lnTo>
                  <a:lnTo>
                    <a:pt x="138178" y="258940"/>
                  </a:lnTo>
                  <a:lnTo>
                    <a:pt x="188214" y="263652"/>
                  </a:lnTo>
                  <a:lnTo>
                    <a:pt x="238249" y="258940"/>
                  </a:lnTo>
                  <a:lnTo>
                    <a:pt x="283210" y="245646"/>
                  </a:lnTo>
                  <a:lnTo>
                    <a:pt x="321302" y="225028"/>
                  </a:lnTo>
                  <a:lnTo>
                    <a:pt x="350731" y="198345"/>
                  </a:lnTo>
                  <a:lnTo>
                    <a:pt x="376427" y="131826"/>
                  </a:lnTo>
                  <a:lnTo>
                    <a:pt x="369704" y="96793"/>
                  </a:lnTo>
                  <a:lnTo>
                    <a:pt x="321302" y="38623"/>
                  </a:lnTo>
                  <a:lnTo>
                    <a:pt x="283209" y="18005"/>
                  </a:lnTo>
                  <a:lnTo>
                    <a:pt x="238249" y="4711"/>
                  </a:lnTo>
                  <a:lnTo>
                    <a:pt x="1882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 descr=""/>
            <p:cNvSpPr/>
            <p:nvPr/>
          </p:nvSpPr>
          <p:spPr>
            <a:xfrm>
              <a:off x="783336" y="4946903"/>
              <a:ext cx="376555" cy="264160"/>
            </a:xfrm>
            <a:custGeom>
              <a:avLst/>
              <a:gdLst/>
              <a:ahLst/>
              <a:cxnLst/>
              <a:rect l="l" t="t" r="r" b="b"/>
              <a:pathLst>
                <a:path w="376555" h="264160">
                  <a:moveTo>
                    <a:pt x="0" y="131826"/>
                  </a:moveTo>
                  <a:lnTo>
                    <a:pt x="25696" y="65306"/>
                  </a:lnTo>
                  <a:lnTo>
                    <a:pt x="55125" y="38623"/>
                  </a:lnTo>
                  <a:lnTo>
                    <a:pt x="93217" y="18005"/>
                  </a:lnTo>
                  <a:lnTo>
                    <a:pt x="138178" y="4711"/>
                  </a:lnTo>
                  <a:lnTo>
                    <a:pt x="188214" y="0"/>
                  </a:lnTo>
                  <a:lnTo>
                    <a:pt x="238249" y="4711"/>
                  </a:lnTo>
                  <a:lnTo>
                    <a:pt x="283209" y="18005"/>
                  </a:lnTo>
                  <a:lnTo>
                    <a:pt x="321302" y="38623"/>
                  </a:lnTo>
                  <a:lnTo>
                    <a:pt x="350731" y="65306"/>
                  </a:lnTo>
                  <a:lnTo>
                    <a:pt x="376427" y="131826"/>
                  </a:lnTo>
                  <a:lnTo>
                    <a:pt x="369704" y="166858"/>
                  </a:lnTo>
                  <a:lnTo>
                    <a:pt x="321302" y="225028"/>
                  </a:lnTo>
                  <a:lnTo>
                    <a:pt x="283210" y="245646"/>
                  </a:lnTo>
                  <a:lnTo>
                    <a:pt x="238249" y="258940"/>
                  </a:lnTo>
                  <a:lnTo>
                    <a:pt x="188214" y="263652"/>
                  </a:lnTo>
                  <a:lnTo>
                    <a:pt x="138178" y="258940"/>
                  </a:lnTo>
                  <a:lnTo>
                    <a:pt x="93217" y="245646"/>
                  </a:lnTo>
                  <a:lnTo>
                    <a:pt x="55125" y="225028"/>
                  </a:lnTo>
                  <a:lnTo>
                    <a:pt x="25696" y="198345"/>
                  </a:lnTo>
                  <a:lnTo>
                    <a:pt x="0" y="131826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4" name="object 104" descr=""/>
          <p:cNvSpPr txBox="1"/>
          <p:nvPr/>
        </p:nvSpPr>
        <p:spPr>
          <a:xfrm>
            <a:off x="842873" y="4994275"/>
            <a:ext cx="2825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latin typeface="Calibri"/>
                <a:cs typeface="Calibri"/>
              </a:rPr>
              <a:t>237%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05" name="object 105" descr=""/>
          <p:cNvGrpSpPr/>
          <p:nvPr/>
        </p:nvGrpSpPr>
        <p:grpSpPr>
          <a:xfrm>
            <a:off x="1569592" y="4241291"/>
            <a:ext cx="1929764" cy="1067435"/>
            <a:chOff x="1569592" y="4241291"/>
            <a:chExt cx="1929764" cy="1067435"/>
          </a:xfrm>
        </p:grpSpPr>
        <p:sp>
          <p:nvSpPr>
            <p:cNvPr id="106" name="object 106" descr=""/>
            <p:cNvSpPr/>
            <p:nvPr/>
          </p:nvSpPr>
          <p:spPr>
            <a:xfrm>
              <a:off x="1572767" y="4674107"/>
              <a:ext cx="885825" cy="631825"/>
            </a:xfrm>
            <a:custGeom>
              <a:avLst/>
              <a:gdLst/>
              <a:ahLst/>
              <a:cxnLst/>
              <a:rect l="l" t="t" r="r" b="b"/>
              <a:pathLst>
                <a:path w="885825" h="631825">
                  <a:moveTo>
                    <a:pt x="0" y="631317"/>
                  </a:moveTo>
                  <a:lnTo>
                    <a:pt x="0" y="0"/>
                  </a:lnTo>
                </a:path>
                <a:path w="885825" h="631825">
                  <a:moveTo>
                    <a:pt x="0" y="0"/>
                  </a:moveTo>
                  <a:lnTo>
                    <a:pt x="885698" y="0"/>
                  </a:lnTo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7" name="object 10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20111" y="4674107"/>
              <a:ext cx="76200" cy="237617"/>
            </a:xfrm>
            <a:prstGeom prst="rect">
              <a:avLst/>
            </a:prstGeom>
          </p:spPr>
        </p:pic>
        <p:sp>
          <p:nvSpPr>
            <p:cNvPr id="108" name="object 108" descr=""/>
            <p:cNvSpPr/>
            <p:nvPr/>
          </p:nvSpPr>
          <p:spPr>
            <a:xfrm>
              <a:off x="2561843" y="4293107"/>
              <a:ext cx="897255" cy="631825"/>
            </a:xfrm>
            <a:custGeom>
              <a:avLst/>
              <a:gdLst/>
              <a:ahLst/>
              <a:cxnLst/>
              <a:rect l="l" t="t" r="r" b="b"/>
              <a:pathLst>
                <a:path w="897254" h="631825">
                  <a:moveTo>
                    <a:pt x="0" y="631825"/>
                  </a:moveTo>
                  <a:lnTo>
                    <a:pt x="0" y="0"/>
                  </a:lnTo>
                </a:path>
                <a:path w="897254" h="631825">
                  <a:moveTo>
                    <a:pt x="0" y="0"/>
                  </a:moveTo>
                  <a:lnTo>
                    <a:pt x="897001" y="0"/>
                  </a:lnTo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 descr=""/>
            <p:cNvSpPr/>
            <p:nvPr/>
          </p:nvSpPr>
          <p:spPr>
            <a:xfrm>
              <a:off x="3422903" y="424129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19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1831847" y="4544567"/>
              <a:ext cx="376555" cy="265430"/>
            </a:xfrm>
            <a:custGeom>
              <a:avLst/>
              <a:gdLst/>
              <a:ahLst/>
              <a:cxnLst/>
              <a:rect l="l" t="t" r="r" b="b"/>
              <a:pathLst>
                <a:path w="376555" h="265429">
                  <a:moveTo>
                    <a:pt x="188213" y="0"/>
                  </a:moveTo>
                  <a:lnTo>
                    <a:pt x="138200" y="4732"/>
                  </a:lnTo>
                  <a:lnTo>
                    <a:pt x="93246" y="18090"/>
                  </a:lnTo>
                  <a:lnTo>
                    <a:pt x="55149" y="38814"/>
                  </a:lnTo>
                  <a:lnTo>
                    <a:pt x="25710" y="65644"/>
                  </a:lnTo>
                  <a:lnTo>
                    <a:pt x="0" y="132587"/>
                  </a:lnTo>
                  <a:lnTo>
                    <a:pt x="6727" y="167853"/>
                  </a:lnTo>
                  <a:lnTo>
                    <a:pt x="55149" y="226361"/>
                  </a:lnTo>
                  <a:lnTo>
                    <a:pt x="93246" y="247085"/>
                  </a:lnTo>
                  <a:lnTo>
                    <a:pt x="138200" y="260443"/>
                  </a:lnTo>
                  <a:lnTo>
                    <a:pt x="188213" y="265175"/>
                  </a:lnTo>
                  <a:lnTo>
                    <a:pt x="238227" y="260443"/>
                  </a:lnTo>
                  <a:lnTo>
                    <a:pt x="283181" y="247085"/>
                  </a:lnTo>
                  <a:lnTo>
                    <a:pt x="321278" y="226361"/>
                  </a:lnTo>
                  <a:lnTo>
                    <a:pt x="350717" y="199531"/>
                  </a:lnTo>
                  <a:lnTo>
                    <a:pt x="376427" y="132587"/>
                  </a:lnTo>
                  <a:lnTo>
                    <a:pt x="369700" y="97322"/>
                  </a:lnTo>
                  <a:lnTo>
                    <a:pt x="321278" y="38814"/>
                  </a:lnTo>
                  <a:lnTo>
                    <a:pt x="283181" y="18090"/>
                  </a:lnTo>
                  <a:lnTo>
                    <a:pt x="238227" y="4732"/>
                  </a:lnTo>
                  <a:lnTo>
                    <a:pt x="1882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 descr=""/>
            <p:cNvSpPr/>
            <p:nvPr/>
          </p:nvSpPr>
          <p:spPr>
            <a:xfrm>
              <a:off x="1831847" y="4544567"/>
              <a:ext cx="376555" cy="265430"/>
            </a:xfrm>
            <a:custGeom>
              <a:avLst/>
              <a:gdLst/>
              <a:ahLst/>
              <a:cxnLst/>
              <a:rect l="l" t="t" r="r" b="b"/>
              <a:pathLst>
                <a:path w="376555" h="265429">
                  <a:moveTo>
                    <a:pt x="0" y="132587"/>
                  </a:moveTo>
                  <a:lnTo>
                    <a:pt x="25710" y="65644"/>
                  </a:lnTo>
                  <a:lnTo>
                    <a:pt x="55149" y="38814"/>
                  </a:lnTo>
                  <a:lnTo>
                    <a:pt x="93246" y="18090"/>
                  </a:lnTo>
                  <a:lnTo>
                    <a:pt x="138200" y="4732"/>
                  </a:lnTo>
                  <a:lnTo>
                    <a:pt x="188213" y="0"/>
                  </a:lnTo>
                  <a:lnTo>
                    <a:pt x="238227" y="4732"/>
                  </a:lnTo>
                  <a:lnTo>
                    <a:pt x="283181" y="18090"/>
                  </a:lnTo>
                  <a:lnTo>
                    <a:pt x="321278" y="38814"/>
                  </a:lnTo>
                  <a:lnTo>
                    <a:pt x="350717" y="65644"/>
                  </a:lnTo>
                  <a:lnTo>
                    <a:pt x="376427" y="132587"/>
                  </a:lnTo>
                  <a:lnTo>
                    <a:pt x="369700" y="167853"/>
                  </a:lnTo>
                  <a:lnTo>
                    <a:pt x="321278" y="226361"/>
                  </a:lnTo>
                  <a:lnTo>
                    <a:pt x="283181" y="247085"/>
                  </a:lnTo>
                  <a:lnTo>
                    <a:pt x="238227" y="260443"/>
                  </a:lnTo>
                  <a:lnTo>
                    <a:pt x="188213" y="265175"/>
                  </a:lnTo>
                  <a:lnTo>
                    <a:pt x="138200" y="260443"/>
                  </a:lnTo>
                  <a:lnTo>
                    <a:pt x="93246" y="247085"/>
                  </a:lnTo>
                  <a:lnTo>
                    <a:pt x="55149" y="226361"/>
                  </a:lnTo>
                  <a:lnTo>
                    <a:pt x="25710" y="199531"/>
                  </a:lnTo>
                  <a:lnTo>
                    <a:pt x="0" y="132587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2" name="object 112" descr=""/>
          <p:cNvSpPr txBox="1"/>
          <p:nvPr/>
        </p:nvSpPr>
        <p:spPr>
          <a:xfrm>
            <a:off x="1896617" y="4588891"/>
            <a:ext cx="2813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latin typeface="Calibri"/>
                <a:cs typeface="Calibri"/>
              </a:rPr>
              <a:t>106%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13" name="object 113" descr=""/>
          <p:cNvGrpSpPr/>
          <p:nvPr/>
        </p:nvGrpSpPr>
        <p:grpSpPr>
          <a:xfrm>
            <a:off x="2790317" y="4154296"/>
            <a:ext cx="382905" cy="270510"/>
            <a:chOff x="2790317" y="4154296"/>
            <a:chExt cx="382905" cy="270510"/>
          </a:xfrm>
        </p:grpSpPr>
        <p:sp>
          <p:nvSpPr>
            <p:cNvPr id="114" name="object 114" descr=""/>
            <p:cNvSpPr/>
            <p:nvPr/>
          </p:nvSpPr>
          <p:spPr>
            <a:xfrm>
              <a:off x="2793492" y="4157471"/>
              <a:ext cx="376555" cy="264160"/>
            </a:xfrm>
            <a:custGeom>
              <a:avLst/>
              <a:gdLst/>
              <a:ahLst/>
              <a:cxnLst/>
              <a:rect l="l" t="t" r="r" b="b"/>
              <a:pathLst>
                <a:path w="376555" h="264160">
                  <a:moveTo>
                    <a:pt x="188213" y="0"/>
                  </a:moveTo>
                  <a:lnTo>
                    <a:pt x="138200" y="4711"/>
                  </a:lnTo>
                  <a:lnTo>
                    <a:pt x="93246" y="18005"/>
                  </a:lnTo>
                  <a:lnTo>
                    <a:pt x="55149" y="38623"/>
                  </a:lnTo>
                  <a:lnTo>
                    <a:pt x="25710" y="65306"/>
                  </a:lnTo>
                  <a:lnTo>
                    <a:pt x="0" y="131825"/>
                  </a:lnTo>
                  <a:lnTo>
                    <a:pt x="6727" y="166858"/>
                  </a:lnTo>
                  <a:lnTo>
                    <a:pt x="55149" y="225028"/>
                  </a:lnTo>
                  <a:lnTo>
                    <a:pt x="93246" y="245646"/>
                  </a:lnTo>
                  <a:lnTo>
                    <a:pt x="138200" y="258940"/>
                  </a:lnTo>
                  <a:lnTo>
                    <a:pt x="188213" y="263651"/>
                  </a:lnTo>
                  <a:lnTo>
                    <a:pt x="238227" y="258940"/>
                  </a:lnTo>
                  <a:lnTo>
                    <a:pt x="283181" y="245646"/>
                  </a:lnTo>
                  <a:lnTo>
                    <a:pt x="321278" y="225028"/>
                  </a:lnTo>
                  <a:lnTo>
                    <a:pt x="350717" y="198345"/>
                  </a:lnTo>
                  <a:lnTo>
                    <a:pt x="376427" y="131825"/>
                  </a:lnTo>
                  <a:lnTo>
                    <a:pt x="369700" y="96793"/>
                  </a:lnTo>
                  <a:lnTo>
                    <a:pt x="321278" y="38623"/>
                  </a:lnTo>
                  <a:lnTo>
                    <a:pt x="283181" y="18005"/>
                  </a:lnTo>
                  <a:lnTo>
                    <a:pt x="238227" y="4711"/>
                  </a:lnTo>
                  <a:lnTo>
                    <a:pt x="1882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 descr=""/>
            <p:cNvSpPr/>
            <p:nvPr/>
          </p:nvSpPr>
          <p:spPr>
            <a:xfrm>
              <a:off x="2793492" y="4157471"/>
              <a:ext cx="376555" cy="264160"/>
            </a:xfrm>
            <a:custGeom>
              <a:avLst/>
              <a:gdLst/>
              <a:ahLst/>
              <a:cxnLst/>
              <a:rect l="l" t="t" r="r" b="b"/>
              <a:pathLst>
                <a:path w="376555" h="264160">
                  <a:moveTo>
                    <a:pt x="0" y="131825"/>
                  </a:moveTo>
                  <a:lnTo>
                    <a:pt x="25710" y="65306"/>
                  </a:lnTo>
                  <a:lnTo>
                    <a:pt x="55149" y="38623"/>
                  </a:lnTo>
                  <a:lnTo>
                    <a:pt x="93246" y="18005"/>
                  </a:lnTo>
                  <a:lnTo>
                    <a:pt x="138200" y="4711"/>
                  </a:lnTo>
                  <a:lnTo>
                    <a:pt x="188213" y="0"/>
                  </a:lnTo>
                  <a:lnTo>
                    <a:pt x="238227" y="4711"/>
                  </a:lnTo>
                  <a:lnTo>
                    <a:pt x="283181" y="18005"/>
                  </a:lnTo>
                  <a:lnTo>
                    <a:pt x="321278" y="38623"/>
                  </a:lnTo>
                  <a:lnTo>
                    <a:pt x="350717" y="65306"/>
                  </a:lnTo>
                  <a:lnTo>
                    <a:pt x="376427" y="131825"/>
                  </a:lnTo>
                  <a:lnTo>
                    <a:pt x="369700" y="166858"/>
                  </a:lnTo>
                  <a:lnTo>
                    <a:pt x="321278" y="225028"/>
                  </a:lnTo>
                  <a:lnTo>
                    <a:pt x="283181" y="245646"/>
                  </a:lnTo>
                  <a:lnTo>
                    <a:pt x="238227" y="258940"/>
                  </a:lnTo>
                  <a:lnTo>
                    <a:pt x="188213" y="263651"/>
                  </a:lnTo>
                  <a:lnTo>
                    <a:pt x="138200" y="258940"/>
                  </a:lnTo>
                  <a:lnTo>
                    <a:pt x="93246" y="245646"/>
                  </a:lnTo>
                  <a:lnTo>
                    <a:pt x="55149" y="225028"/>
                  </a:lnTo>
                  <a:lnTo>
                    <a:pt x="25710" y="198345"/>
                  </a:lnTo>
                  <a:lnTo>
                    <a:pt x="0" y="131825"/>
                  </a:lnTo>
                  <a:close/>
                </a:path>
              </a:pathLst>
            </a:custGeom>
            <a:ln w="63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6" name="object 116" descr=""/>
          <p:cNvSpPr txBox="1"/>
          <p:nvPr/>
        </p:nvSpPr>
        <p:spPr>
          <a:xfrm>
            <a:off x="2871342" y="4190745"/>
            <a:ext cx="2247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Calibri"/>
                <a:cs typeface="Calibri"/>
              </a:rPr>
              <a:t>83%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7" name="object 117" descr=""/>
          <p:cNvSpPr txBox="1"/>
          <p:nvPr/>
        </p:nvSpPr>
        <p:spPr>
          <a:xfrm>
            <a:off x="6263385" y="3326129"/>
            <a:ext cx="582041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…and</a:t>
            </a:r>
            <a:r>
              <a:rPr dirty="0" u="sng" sz="1600" spc="3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is</a:t>
            </a:r>
            <a:r>
              <a:rPr dirty="0" u="sng" sz="1600" spc="4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Expected</a:t>
            </a:r>
            <a:r>
              <a:rPr dirty="0" u="sng" sz="1600" spc="4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to</a:t>
            </a:r>
            <a:r>
              <a:rPr dirty="0" u="sng" sz="1600" spc="4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more</a:t>
            </a:r>
            <a:r>
              <a:rPr dirty="0" u="sng" sz="1600" spc="5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than</a:t>
            </a:r>
            <a:r>
              <a:rPr dirty="0" u="sng" sz="1600" spc="4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Double</a:t>
            </a:r>
            <a:r>
              <a:rPr dirty="0" u="sng" sz="1600" spc="4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its</a:t>
            </a:r>
            <a:r>
              <a:rPr dirty="0" u="sng" sz="1600" spc="4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Penetration</a:t>
            </a:r>
            <a:r>
              <a:rPr dirty="0" u="sng" sz="1600" spc="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in</a:t>
            </a:r>
            <a:r>
              <a:rPr dirty="0" u="sng" sz="1600" spc="4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the</a:t>
            </a:r>
            <a:r>
              <a:rPr dirty="0" u="sng" sz="1600" spc="4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EMEA</a:t>
            </a:r>
            <a:r>
              <a:rPr dirty="0" u="sng" sz="1600" spc="4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&amp;</a:t>
            </a:r>
            <a:r>
              <a:rPr dirty="0" sz="16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u="sng" sz="1600" spc="-3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APAC</a:t>
            </a:r>
            <a:r>
              <a:rPr dirty="0" u="sng" sz="1600" spc="-3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Markets</a:t>
            </a:r>
            <a:r>
              <a:rPr dirty="0" u="sng" sz="1600" spc="-1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by</a:t>
            </a:r>
            <a:r>
              <a:rPr dirty="0" u="sng" sz="1600" spc="-2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2025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18" name="object 118" descr=""/>
          <p:cNvGrpSpPr/>
          <p:nvPr/>
        </p:nvGrpSpPr>
        <p:grpSpPr>
          <a:xfrm>
            <a:off x="64198" y="3336226"/>
            <a:ext cx="6021705" cy="2804160"/>
            <a:chOff x="64198" y="3336226"/>
            <a:chExt cx="6021705" cy="2804160"/>
          </a:xfrm>
        </p:grpSpPr>
        <p:sp>
          <p:nvSpPr>
            <p:cNvPr id="119" name="object 119" descr=""/>
            <p:cNvSpPr/>
            <p:nvPr/>
          </p:nvSpPr>
          <p:spPr>
            <a:xfrm>
              <a:off x="78485" y="3350514"/>
              <a:ext cx="5939155" cy="0"/>
            </a:xfrm>
            <a:custGeom>
              <a:avLst/>
              <a:gdLst/>
              <a:ahLst/>
              <a:cxnLst/>
              <a:rect l="l" t="t" r="r" b="b"/>
              <a:pathLst>
                <a:path w="5939155" h="0">
                  <a:moveTo>
                    <a:pt x="5938647" y="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4471C4"/>
              </a:solidFill>
              <a:prstDash val="sysDashDot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0" name="object 1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30139" y="5067300"/>
              <a:ext cx="1155191" cy="1072895"/>
            </a:xfrm>
            <a:prstGeom prst="rect">
              <a:avLst/>
            </a:prstGeom>
          </p:spPr>
        </p:pic>
        <p:sp>
          <p:nvSpPr>
            <p:cNvPr id="121" name="object 121" descr=""/>
            <p:cNvSpPr/>
            <p:nvPr/>
          </p:nvSpPr>
          <p:spPr>
            <a:xfrm>
              <a:off x="3845051" y="3899916"/>
              <a:ext cx="2186940" cy="2119630"/>
            </a:xfrm>
            <a:custGeom>
              <a:avLst/>
              <a:gdLst/>
              <a:ahLst/>
              <a:cxnLst/>
              <a:rect l="l" t="t" r="r" b="b"/>
              <a:pathLst>
                <a:path w="2186940" h="2119629">
                  <a:moveTo>
                    <a:pt x="2186940" y="0"/>
                  </a:moveTo>
                  <a:lnTo>
                    <a:pt x="0" y="0"/>
                  </a:lnTo>
                  <a:lnTo>
                    <a:pt x="0" y="1123187"/>
                  </a:lnTo>
                  <a:lnTo>
                    <a:pt x="364489" y="1123187"/>
                  </a:lnTo>
                  <a:lnTo>
                    <a:pt x="1070737" y="2119096"/>
                  </a:lnTo>
                  <a:lnTo>
                    <a:pt x="911225" y="1123187"/>
                  </a:lnTo>
                  <a:lnTo>
                    <a:pt x="2186940" y="1123187"/>
                  </a:lnTo>
                  <a:lnTo>
                    <a:pt x="2186940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2" name="object 122" descr=""/>
          <p:cNvSpPr/>
          <p:nvPr/>
        </p:nvSpPr>
        <p:spPr>
          <a:xfrm>
            <a:off x="6160770" y="3342894"/>
            <a:ext cx="5939155" cy="0"/>
          </a:xfrm>
          <a:custGeom>
            <a:avLst/>
            <a:gdLst/>
            <a:ahLst/>
            <a:cxnLst/>
            <a:rect l="l" t="t" r="r" b="b"/>
            <a:pathLst>
              <a:path w="5939155" h="0">
                <a:moveTo>
                  <a:pt x="5938647" y="0"/>
                </a:moveTo>
                <a:lnTo>
                  <a:pt x="0" y="0"/>
                </a:lnTo>
              </a:path>
            </a:pathLst>
          </a:custGeom>
          <a:ln w="28575">
            <a:solidFill>
              <a:srgbClr val="4471C4"/>
            </a:solidFill>
            <a:prstDash val="sysDashDot"/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 descr=""/>
          <p:cNvSpPr txBox="1"/>
          <p:nvPr/>
        </p:nvSpPr>
        <p:spPr>
          <a:xfrm>
            <a:off x="3946652" y="3891533"/>
            <a:ext cx="198183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127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</a:rPr>
              <a:t>Netflix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CEO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Reed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Hastings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has </a:t>
            </a:r>
            <a:r>
              <a:rPr dirty="0" sz="1200">
                <a:latin typeface="Calibri"/>
                <a:cs typeface="Calibri"/>
              </a:rPr>
              <a:t>said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that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company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aims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to </a:t>
            </a:r>
            <a:r>
              <a:rPr dirty="0" sz="1200">
                <a:latin typeface="Calibri"/>
                <a:cs typeface="Calibri"/>
              </a:rPr>
              <a:t>have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100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million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paying customers </a:t>
            </a:r>
            <a:r>
              <a:rPr dirty="0" sz="1200">
                <a:latin typeface="Calibri"/>
                <a:cs typeface="Calibri"/>
              </a:rPr>
              <a:t>in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India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and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plans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to </a:t>
            </a:r>
            <a:r>
              <a:rPr dirty="0" sz="1200" spc="-10">
                <a:latin typeface="Calibri"/>
                <a:cs typeface="Calibri"/>
              </a:rPr>
              <a:t>invest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USD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400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million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in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Indian </a:t>
            </a:r>
            <a:r>
              <a:rPr dirty="0" sz="1200">
                <a:latin typeface="Calibri"/>
                <a:cs typeface="Calibri"/>
              </a:rPr>
              <a:t>Content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in</a:t>
            </a:r>
            <a:r>
              <a:rPr dirty="0" sz="1200" spc="-20">
                <a:latin typeface="Calibri"/>
                <a:cs typeface="Calibri"/>
              </a:rPr>
              <a:t> 2020.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4" name="object 124" descr=""/>
          <p:cNvSpPr/>
          <p:nvPr/>
        </p:nvSpPr>
        <p:spPr>
          <a:xfrm>
            <a:off x="5718147" y="3388867"/>
            <a:ext cx="307340" cy="464184"/>
          </a:xfrm>
          <a:custGeom>
            <a:avLst/>
            <a:gdLst/>
            <a:ahLst/>
            <a:cxnLst/>
            <a:rect l="l" t="t" r="r" b="b"/>
            <a:pathLst>
              <a:path w="307339" h="464185">
                <a:moveTo>
                  <a:pt x="219483" y="0"/>
                </a:moveTo>
                <a:lnTo>
                  <a:pt x="7393" y="40259"/>
                </a:lnTo>
                <a:lnTo>
                  <a:pt x="3262" y="43535"/>
                </a:lnTo>
                <a:lnTo>
                  <a:pt x="722" y="50800"/>
                </a:lnTo>
                <a:lnTo>
                  <a:pt x="0" y="60850"/>
                </a:lnTo>
                <a:lnTo>
                  <a:pt x="1297" y="72771"/>
                </a:lnTo>
                <a:lnTo>
                  <a:pt x="70258" y="435991"/>
                </a:lnTo>
                <a:lnTo>
                  <a:pt x="87784" y="464058"/>
                </a:lnTo>
                <a:lnTo>
                  <a:pt x="257055" y="431927"/>
                </a:lnTo>
                <a:lnTo>
                  <a:pt x="174525" y="431927"/>
                </a:lnTo>
                <a:lnTo>
                  <a:pt x="172747" y="429133"/>
                </a:lnTo>
                <a:lnTo>
                  <a:pt x="171060" y="420576"/>
                </a:lnTo>
                <a:lnTo>
                  <a:pt x="170969" y="420116"/>
                </a:lnTo>
                <a:lnTo>
                  <a:pt x="171384" y="417957"/>
                </a:lnTo>
                <a:lnTo>
                  <a:pt x="171458" y="417576"/>
                </a:lnTo>
                <a:lnTo>
                  <a:pt x="85117" y="417576"/>
                </a:lnTo>
                <a:lnTo>
                  <a:pt x="21871" y="84582"/>
                </a:lnTo>
                <a:lnTo>
                  <a:pt x="199452" y="50800"/>
                </a:lnTo>
                <a:lnTo>
                  <a:pt x="117375" y="50800"/>
                </a:lnTo>
                <a:lnTo>
                  <a:pt x="115597" y="48006"/>
                </a:lnTo>
                <a:lnTo>
                  <a:pt x="114728" y="43535"/>
                </a:lnTo>
                <a:lnTo>
                  <a:pt x="113946" y="38862"/>
                </a:lnTo>
                <a:lnTo>
                  <a:pt x="114454" y="35560"/>
                </a:lnTo>
                <a:lnTo>
                  <a:pt x="116232" y="35306"/>
                </a:lnTo>
                <a:lnTo>
                  <a:pt x="118010" y="34925"/>
                </a:lnTo>
                <a:lnTo>
                  <a:pt x="238311" y="34925"/>
                </a:lnTo>
                <a:lnTo>
                  <a:pt x="237009" y="28067"/>
                </a:lnTo>
                <a:lnTo>
                  <a:pt x="233842" y="16484"/>
                </a:lnTo>
                <a:lnTo>
                  <a:pt x="229485" y="7318"/>
                </a:lnTo>
                <a:lnTo>
                  <a:pt x="224508" y="1510"/>
                </a:lnTo>
                <a:lnTo>
                  <a:pt x="219483" y="0"/>
                </a:lnTo>
                <a:close/>
              </a:path>
              <a:path w="307339" h="464185">
                <a:moveTo>
                  <a:pt x="306740" y="410591"/>
                </a:moveTo>
                <a:lnTo>
                  <a:pt x="204624" y="410591"/>
                </a:lnTo>
                <a:lnTo>
                  <a:pt x="206402" y="413385"/>
                </a:lnTo>
                <a:lnTo>
                  <a:pt x="206910" y="416433"/>
                </a:lnTo>
                <a:lnTo>
                  <a:pt x="206974" y="416814"/>
                </a:lnTo>
                <a:lnTo>
                  <a:pt x="207101" y="417576"/>
                </a:lnTo>
                <a:lnTo>
                  <a:pt x="208053" y="422402"/>
                </a:lnTo>
                <a:lnTo>
                  <a:pt x="207418" y="425704"/>
                </a:lnTo>
                <a:lnTo>
                  <a:pt x="205767" y="426085"/>
                </a:lnTo>
                <a:lnTo>
                  <a:pt x="176303" y="431673"/>
                </a:lnTo>
                <a:lnTo>
                  <a:pt x="174525" y="431927"/>
                </a:lnTo>
                <a:lnTo>
                  <a:pt x="257055" y="431927"/>
                </a:lnTo>
                <a:lnTo>
                  <a:pt x="299874" y="423799"/>
                </a:lnTo>
                <a:lnTo>
                  <a:pt x="304006" y="420576"/>
                </a:lnTo>
                <a:lnTo>
                  <a:pt x="306531" y="413385"/>
                </a:lnTo>
                <a:lnTo>
                  <a:pt x="306722" y="410845"/>
                </a:lnTo>
                <a:lnTo>
                  <a:pt x="306740" y="410591"/>
                </a:lnTo>
                <a:close/>
              </a:path>
              <a:path w="307339" h="464185">
                <a:moveTo>
                  <a:pt x="240506" y="46482"/>
                </a:moveTo>
                <a:lnTo>
                  <a:pt x="222150" y="46482"/>
                </a:lnTo>
                <a:lnTo>
                  <a:pt x="285396" y="379603"/>
                </a:lnTo>
                <a:lnTo>
                  <a:pt x="85117" y="417576"/>
                </a:lnTo>
                <a:lnTo>
                  <a:pt x="171458" y="417576"/>
                </a:lnTo>
                <a:lnTo>
                  <a:pt x="171604" y="416814"/>
                </a:lnTo>
                <a:lnTo>
                  <a:pt x="173382" y="416433"/>
                </a:lnTo>
                <a:lnTo>
                  <a:pt x="202846" y="410845"/>
                </a:lnTo>
                <a:lnTo>
                  <a:pt x="204624" y="410591"/>
                </a:lnTo>
                <a:lnTo>
                  <a:pt x="306740" y="410591"/>
                </a:lnTo>
                <a:lnTo>
                  <a:pt x="307268" y="403225"/>
                </a:lnTo>
                <a:lnTo>
                  <a:pt x="305970" y="391287"/>
                </a:lnTo>
                <a:lnTo>
                  <a:pt x="240578" y="46862"/>
                </a:lnTo>
                <a:lnTo>
                  <a:pt x="240506" y="46482"/>
                </a:lnTo>
                <a:close/>
              </a:path>
              <a:path w="307339" h="464185">
                <a:moveTo>
                  <a:pt x="238311" y="34925"/>
                </a:moveTo>
                <a:lnTo>
                  <a:pt x="118010" y="34925"/>
                </a:lnTo>
                <a:lnTo>
                  <a:pt x="119788" y="37719"/>
                </a:lnTo>
                <a:lnTo>
                  <a:pt x="121492" y="46482"/>
                </a:lnTo>
                <a:lnTo>
                  <a:pt x="121566" y="46862"/>
                </a:lnTo>
                <a:lnTo>
                  <a:pt x="120931" y="50037"/>
                </a:lnTo>
                <a:lnTo>
                  <a:pt x="117375" y="50800"/>
                </a:lnTo>
                <a:lnTo>
                  <a:pt x="199452" y="50800"/>
                </a:lnTo>
                <a:lnTo>
                  <a:pt x="222150" y="46482"/>
                </a:lnTo>
                <a:lnTo>
                  <a:pt x="240506" y="46482"/>
                </a:lnTo>
                <a:lnTo>
                  <a:pt x="238432" y="35560"/>
                </a:lnTo>
                <a:lnTo>
                  <a:pt x="238311" y="34925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6916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74320" marR="267335" indent="-3175">
              <a:lnSpc>
                <a:spcPct val="100000"/>
              </a:lnSpc>
              <a:spcBef>
                <a:spcPts val="240"/>
              </a:spcBef>
            </a:pP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70276" y="6303264"/>
            <a:ext cx="1231900" cy="55499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0480" rIns="0" bIns="0" rtlCol="0" vert="horz">
            <a:spAutoFit/>
          </a:bodyPr>
          <a:lstStyle/>
          <a:p>
            <a:pPr marL="259079" marR="257175" indent="5715">
              <a:lnSpc>
                <a:spcPct val="100000"/>
              </a:lnSpc>
              <a:spcBef>
                <a:spcPts val="240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Company Overview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69719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310" marR="311150" indent="-635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370832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521334" marR="294005" indent="-224154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771388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945" marR="292100" indent="-279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7194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53365" marR="207645" indent="-4318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 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5725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14960" marR="210185" indent="-100965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 Solution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9822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146050" rIns="0" bIns="0" rtlCol="0" vert="horz">
            <a:spAutoFit/>
          </a:bodyPr>
          <a:lstStyle/>
          <a:p>
            <a:pPr marL="206375">
              <a:lnSpc>
                <a:spcPct val="100000"/>
              </a:lnSpc>
              <a:spcBef>
                <a:spcPts val="115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1551919" y="643432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2"/>
                </a:lnTo>
                <a:lnTo>
                  <a:pt x="640079" y="294132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5"/>
              <a:t>Technology</a:t>
            </a:r>
            <a:r>
              <a:rPr dirty="0" spc="-85"/>
              <a:t> </a:t>
            </a:r>
            <a:r>
              <a:rPr dirty="0"/>
              <a:t>forms</a:t>
            </a:r>
            <a:r>
              <a:rPr dirty="0" spc="-75"/>
              <a:t> </a:t>
            </a:r>
            <a:r>
              <a:rPr dirty="0"/>
              <a:t>a</a:t>
            </a:r>
            <a:r>
              <a:rPr dirty="0" spc="-70"/>
              <a:t> </a:t>
            </a:r>
            <a:r>
              <a:rPr dirty="0"/>
              <a:t>Major</a:t>
            </a:r>
            <a:r>
              <a:rPr dirty="0" spc="-75"/>
              <a:t> </a:t>
            </a:r>
            <a:r>
              <a:rPr dirty="0"/>
              <a:t>Part</a:t>
            </a:r>
            <a:r>
              <a:rPr dirty="0" spc="-80"/>
              <a:t> </a:t>
            </a:r>
            <a:r>
              <a:rPr dirty="0"/>
              <a:t>of</a:t>
            </a:r>
            <a:r>
              <a:rPr dirty="0" spc="-80"/>
              <a:t> </a:t>
            </a:r>
            <a:r>
              <a:rPr dirty="0" spc="-10"/>
              <a:t>Netflix’s</a:t>
            </a:r>
            <a:r>
              <a:rPr dirty="0" spc="-70"/>
              <a:t> </a:t>
            </a:r>
            <a:r>
              <a:rPr dirty="0" spc="-10"/>
              <a:t>Value</a:t>
            </a:r>
            <a:r>
              <a:rPr dirty="0" spc="-90"/>
              <a:t> </a:t>
            </a:r>
            <a:r>
              <a:rPr dirty="0" spc="-10"/>
              <a:t>Chain</a:t>
            </a:r>
          </a:p>
        </p:txBody>
      </p:sp>
      <p:grpSp>
        <p:nvGrpSpPr>
          <p:cNvPr id="13" name="object 13" descr=""/>
          <p:cNvGrpSpPr/>
          <p:nvPr/>
        </p:nvGrpSpPr>
        <p:grpSpPr>
          <a:xfrm>
            <a:off x="-3238" y="4480559"/>
            <a:ext cx="8249920" cy="1468120"/>
            <a:chOff x="-3238" y="4480559"/>
            <a:chExt cx="8249920" cy="1468120"/>
          </a:xfrm>
        </p:grpSpPr>
        <p:sp>
          <p:nvSpPr>
            <p:cNvPr id="14" name="object 14" descr=""/>
            <p:cNvSpPr/>
            <p:nvPr/>
          </p:nvSpPr>
          <p:spPr>
            <a:xfrm>
              <a:off x="324612" y="4480559"/>
              <a:ext cx="6474460" cy="1463040"/>
            </a:xfrm>
            <a:custGeom>
              <a:avLst/>
              <a:gdLst/>
              <a:ahLst/>
              <a:cxnLst/>
              <a:rect l="l" t="t" r="r" b="b"/>
              <a:pathLst>
                <a:path w="6474459" h="1463039">
                  <a:moveTo>
                    <a:pt x="294132" y="0"/>
                  </a:moveTo>
                  <a:lnTo>
                    <a:pt x="0" y="0"/>
                  </a:lnTo>
                  <a:lnTo>
                    <a:pt x="0" y="1463040"/>
                  </a:lnTo>
                  <a:lnTo>
                    <a:pt x="294132" y="1463040"/>
                  </a:lnTo>
                  <a:lnTo>
                    <a:pt x="294132" y="0"/>
                  </a:lnTo>
                  <a:close/>
                </a:path>
                <a:path w="6474459" h="1463039">
                  <a:moveTo>
                    <a:pt x="2353056" y="365760"/>
                  </a:moveTo>
                  <a:lnTo>
                    <a:pt x="2058924" y="365760"/>
                  </a:lnTo>
                  <a:lnTo>
                    <a:pt x="2058924" y="1463040"/>
                  </a:lnTo>
                  <a:lnTo>
                    <a:pt x="2353056" y="1463040"/>
                  </a:lnTo>
                  <a:lnTo>
                    <a:pt x="2353056" y="365760"/>
                  </a:lnTo>
                  <a:close/>
                </a:path>
                <a:path w="6474459" h="1463039">
                  <a:moveTo>
                    <a:pt x="4413504" y="182880"/>
                  </a:moveTo>
                  <a:lnTo>
                    <a:pt x="4119372" y="182880"/>
                  </a:lnTo>
                  <a:lnTo>
                    <a:pt x="4119372" y="1463040"/>
                  </a:lnTo>
                  <a:lnTo>
                    <a:pt x="4413504" y="1463040"/>
                  </a:lnTo>
                  <a:lnTo>
                    <a:pt x="4413504" y="182880"/>
                  </a:lnTo>
                  <a:close/>
                </a:path>
                <a:path w="6474459" h="1463039">
                  <a:moveTo>
                    <a:pt x="6473952" y="345948"/>
                  </a:moveTo>
                  <a:lnTo>
                    <a:pt x="6179807" y="345948"/>
                  </a:lnTo>
                  <a:lnTo>
                    <a:pt x="6179807" y="1463040"/>
                  </a:lnTo>
                  <a:lnTo>
                    <a:pt x="6473952" y="1463040"/>
                  </a:lnTo>
                  <a:lnTo>
                    <a:pt x="6473952" y="345948"/>
                  </a:lnTo>
                  <a:close/>
                </a:path>
              </a:pathLst>
            </a:custGeom>
            <a:solidFill>
              <a:srgbClr val="122D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97992" y="4724399"/>
              <a:ext cx="6474460" cy="1219200"/>
            </a:xfrm>
            <a:custGeom>
              <a:avLst/>
              <a:gdLst/>
              <a:ahLst/>
              <a:cxnLst/>
              <a:rect l="l" t="t" r="r" b="b"/>
              <a:pathLst>
                <a:path w="6474459" h="1219200">
                  <a:moveTo>
                    <a:pt x="294132" y="0"/>
                  </a:moveTo>
                  <a:lnTo>
                    <a:pt x="0" y="0"/>
                  </a:lnTo>
                  <a:lnTo>
                    <a:pt x="0" y="1219200"/>
                  </a:lnTo>
                  <a:lnTo>
                    <a:pt x="294132" y="1219200"/>
                  </a:lnTo>
                  <a:lnTo>
                    <a:pt x="294132" y="0"/>
                  </a:lnTo>
                  <a:close/>
                </a:path>
                <a:path w="6474459" h="1219200">
                  <a:moveTo>
                    <a:pt x="2354580" y="224028"/>
                  </a:moveTo>
                  <a:lnTo>
                    <a:pt x="2060448" y="224028"/>
                  </a:lnTo>
                  <a:lnTo>
                    <a:pt x="2060448" y="1219200"/>
                  </a:lnTo>
                  <a:lnTo>
                    <a:pt x="2354580" y="1219200"/>
                  </a:lnTo>
                  <a:lnTo>
                    <a:pt x="2354580" y="224028"/>
                  </a:lnTo>
                  <a:close/>
                </a:path>
                <a:path w="6474459" h="1219200">
                  <a:moveTo>
                    <a:pt x="4413504" y="60960"/>
                  </a:moveTo>
                  <a:lnTo>
                    <a:pt x="4119372" y="60960"/>
                  </a:lnTo>
                  <a:lnTo>
                    <a:pt x="4119372" y="1219200"/>
                  </a:lnTo>
                  <a:lnTo>
                    <a:pt x="4413504" y="1219200"/>
                  </a:lnTo>
                  <a:lnTo>
                    <a:pt x="4413504" y="60960"/>
                  </a:lnTo>
                  <a:close/>
                </a:path>
                <a:path w="6474459" h="1219200">
                  <a:moveTo>
                    <a:pt x="6473952" y="243840"/>
                  </a:moveTo>
                  <a:lnTo>
                    <a:pt x="6179820" y="243840"/>
                  </a:lnTo>
                  <a:lnTo>
                    <a:pt x="6179820" y="1219200"/>
                  </a:lnTo>
                  <a:lnTo>
                    <a:pt x="6473952" y="1219200"/>
                  </a:lnTo>
                  <a:lnTo>
                    <a:pt x="6473952" y="24384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071372" y="4724399"/>
              <a:ext cx="6474460" cy="1219200"/>
            </a:xfrm>
            <a:custGeom>
              <a:avLst/>
              <a:gdLst/>
              <a:ahLst/>
              <a:cxnLst/>
              <a:rect l="l" t="t" r="r" b="b"/>
              <a:pathLst>
                <a:path w="6474459" h="1219200">
                  <a:moveTo>
                    <a:pt x="294132" y="0"/>
                  </a:moveTo>
                  <a:lnTo>
                    <a:pt x="0" y="0"/>
                  </a:lnTo>
                  <a:lnTo>
                    <a:pt x="0" y="1219200"/>
                  </a:lnTo>
                  <a:lnTo>
                    <a:pt x="294132" y="1219200"/>
                  </a:lnTo>
                  <a:lnTo>
                    <a:pt x="294132" y="0"/>
                  </a:lnTo>
                  <a:close/>
                </a:path>
                <a:path w="6474459" h="1219200">
                  <a:moveTo>
                    <a:pt x="2354580" y="487680"/>
                  </a:moveTo>
                  <a:lnTo>
                    <a:pt x="2060448" y="487680"/>
                  </a:lnTo>
                  <a:lnTo>
                    <a:pt x="2060448" y="1219200"/>
                  </a:lnTo>
                  <a:lnTo>
                    <a:pt x="2354580" y="1219200"/>
                  </a:lnTo>
                  <a:lnTo>
                    <a:pt x="2354580" y="487680"/>
                  </a:lnTo>
                  <a:close/>
                </a:path>
                <a:path w="6474459" h="1219200">
                  <a:moveTo>
                    <a:pt x="4415028" y="385572"/>
                  </a:moveTo>
                  <a:lnTo>
                    <a:pt x="4119372" y="385572"/>
                  </a:lnTo>
                  <a:lnTo>
                    <a:pt x="4119372" y="1219200"/>
                  </a:lnTo>
                  <a:lnTo>
                    <a:pt x="4415028" y="1219200"/>
                  </a:lnTo>
                  <a:lnTo>
                    <a:pt x="4415028" y="385572"/>
                  </a:lnTo>
                  <a:close/>
                </a:path>
                <a:path w="6474459" h="1219200">
                  <a:moveTo>
                    <a:pt x="6473952" y="304800"/>
                  </a:moveTo>
                  <a:lnTo>
                    <a:pt x="6179820" y="304800"/>
                  </a:lnTo>
                  <a:lnTo>
                    <a:pt x="6179820" y="1219200"/>
                  </a:lnTo>
                  <a:lnTo>
                    <a:pt x="6473952" y="1219200"/>
                  </a:lnTo>
                  <a:lnTo>
                    <a:pt x="6473952" y="30480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444752" y="4765547"/>
              <a:ext cx="6474460" cy="1178560"/>
            </a:xfrm>
            <a:custGeom>
              <a:avLst/>
              <a:gdLst/>
              <a:ahLst/>
              <a:cxnLst/>
              <a:rect l="l" t="t" r="r" b="b"/>
              <a:pathLst>
                <a:path w="6474459" h="1178560">
                  <a:moveTo>
                    <a:pt x="294132" y="0"/>
                  </a:moveTo>
                  <a:lnTo>
                    <a:pt x="0" y="0"/>
                  </a:lnTo>
                  <a:lnTo>
                    <a:pt x="0" y="1178052"/>
                  </a:lnTo>
                  <a:lnTo>
                    <a:pt x="294132" y="1178052"/>
                  </a:lnTo>
                  <a:lnTo>
                    <a:pt x="294132" y="0"/>
                  </a:lnTo>
                  <a:close/>
                </a:path>
                <a:path w="6474459" h="1178560">
                  <a:moveTo>
                    <a:pt x="2354580" y="202692"/>
                  </a:moveTo>
                  <a:lnTo>
                    <a:pt x="2060448" y="202692"/>
                  </a:lnTo>
                  <a:lnTo>
                    <a:pt x="2060448" y="1178052"/>
                  </a:lnTo>
                  <a:lnTo>
                    <a:pt x="2354580" y="1178052"/>
                  </a:lnTo>
                  <a:lnTo>
                    <a:pt x="2354580" y="202692"/>
                  </a:lnTo>
                  <a:close/>
                </a:path>
                <a:path w="6474459" h="1178560">
                  <a:moveTo>
                    <a:pt x="4415028" y="121920"/>
                  </a:moveTo>
                  <a:lnTo>
                    <a:pt x="4120896" y="121920"/>
                  </a:lnTo>
                  <a:lnTo>
                    <a:pt x="4120896" y="1178052"/>
                  </a:lnTo>
                  <a:lnTo>
                    <a:pt x="4415028" y="1178052"/>
                  </a:lnTo>
                  <a:lnTo>
                    <a:pt x="4415028" y="121920"/>
                  </a:lnTo>
                  <a:close/>
                </a:path>
                <a:path w="6474459" h="1178560">
                  <a:moveTo>
                    <a:pt x="6473952" y="283464"/>
                  </a:moveTo>
                  <a:lnTo>
                    <a:pt x="6179820" y="283464"/>
                  </a:lnTo>
                  <a:lnTo>
                    <a:pt x="6179820" y="1178052"/>
                  </a:lnTo>
                  <a:lnTo>
                    <a:pt x="6473952" y="1178052"/>
                  </a:lnTo>
                  <a:lnTo>
                    <a:pt x="6473952" y="283464"/>
                  </a:lnTo>
                  <a:close/>
                </a:path>
              </a:pathLst>
            </a:custGeom>
            <a:solidFill>
              <a:srgbClr val="1E84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524" y="5943599"/>
              <a:ext cx="8240395" cy="0"/>
            </a:xfrm>
            <a:custGeom>
              <a:avLst/>
              <a:gdLst/>
              <a:ahLst/>
              <a:cxnLst/>
              <a:rect l="l" t="t" r="r" b="b"/>
              <a:pathLst>
                <a:path w="8240395" h="0">
                  <a:moveTo>
                    <a:pt x="0" y="0"/>
                  </a:moveTo>
                  <a:lnTo>
                    <a:pt x="8240268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348488" y="4251197"/>
            <a:ext cx="2438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72%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2408935" y="4616958"/>
            <a:ext cx="2438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54%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4469129" y="4434078"/>
            <a:ext cx="2438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63%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2793238" y="4733925"/>
            <a:ext cx="2235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404040"/>
                </a:solidFill>
                <a:latin typeface="Calibri"/>
                <a:cs typeface="Calibri"/>
              </a:rPr>
              <a:t>49%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6913880" y="4754117"/>
            <a:ext cx="2235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404040"/>
                </a:solidFill>
                <a:latin typeface="Calibri"/>
                <a:cs typeface="Calibri"/>
              </a:rPr>
              <a:t>48%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733145" y="4498340"/>
            <a:ext cx="6070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75285" algn="l"/>
              </a:tabLst>
            </a:pPr>
            <a:r>
              <a:rPr dirty="0" sz="900" spc="-25">
                <a:solidFill>
                  <a:srgbClr val="404040"/>
                </a:solidFill>
                <a:latin typeface="Calibri"/>
                <a:cs typeface="Calibri"/>
              </a:rPr>
              <a:t>60%</a:t>
            </a:r>
            <a:r>
              <a:rPr dirty="0" sz="900">
                <a:solidFill>
                  <a:srgbClr val="404040"/>
                </a:solidFill>
                <a:latin typeface="Calibri"/>
                <a:cs typeface="Calibri"/>
              </a:rPr>
              <a:t>	</a:t>
            </a:r>
            <a:r>
              <a:rPr dirty="0" baseline="2777" sz="1500" spc="-37">
                <a:solidFill>
                  <a:srgbClr val="404040"/>
                </a:solidFill>
                <a:latin typeface="Calibri"/>
                <a:cs typeface="Calibri"/>
              </a:rPr>
              <a:t>60%</a:t>
            </a:r>
            <a:endParaRPr baseline="2777" sz="15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3156330" y="4982336"/>
            <a:ext cx="2438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36%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5216778" y="4880864"/>
            <a:ext cx="2438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41%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7276845" y="4799152"/>
            <a:ext cx="2438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45%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469897" y="4535551"/>
            <a:ext cx="2438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58%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3530346" y="4738878"/>
            <a:ext cx="2438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48%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5590413" y="4657471"/>
            <a:ext cx="2438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52%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7650606" y="4819903"/>
            <a:ext cx="2438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44%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263461" y="6008928"/>
            <a:ext cx="153543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105"/>
              </a:spcBef>
            </a:pPr>
            <a:r>
              <a:rPr dirty="0" sz="1050" spc="-10">
                <a:latin typeface="Calibri"/>
                <a:cs typeface="Calibri"/>
              </a:rPr>
              <a:t>Netflix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2684526" y="6008928"/>
            <a:ext cx="81597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latin typeface="Calibri"/>
                <a:cs typeface="Calibri"/>
              </a:rPr>
              <a:t>Amazon</a:t>
            </a:r>
            <a:r>
              <a:rPr dirty="0" sz="1050" spc="-15">
                <a:latin typeface="Calibri"/>
                <a:cs typeface="Calibri"/>
              </a:rPr>
              <a:t> </a:t>
            </a:r>
            <a:r>
              <a:rPr dirty="0" sz="1050" spc="-10">
                <a:latin typeface="Calibri"/>
                <a:cs typeface="Calibri"/>
              </a:rPr>
              <a:t>Prime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5012816" y="6008928"/>
            <a:ext cx="28067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0">
                <a:latin typeface="Calibri"/>
                <a:cs typeface="Calibri"/>
              </a:rPr>
              <a:t>Hulu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6936993" y="6008928"/>
            <a:ext cx="55118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latin typeface="Calibri"/>
                <a:cs typeface="Calibri"/>
              </a:rPr>
              <a:t>HBO</a:t>
            </a:r>
            <a:r>
              <a:rPr dirty="0" sz="1050" spc="-20">
                <a:latin typeface="Calibri"/>
                <a:cs typeface="Calibri"/>
              </a:rPr>
              <a:t> </a:t>
            </a:r>
            <a:r>
              <a:rPr dirty="0" sz="1050" spc="-25">
                <a:latin typeface="Calibri"/>
                <a:cs typeface="Calibri"/>
              </a:rPr>
              <a:t>Now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2226691" y="4092955"/>
            <a:ext cx="220853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Calibri"/>
                <a:cs typeface="Calibri"/>
              </a:rPr>
              <a:t>Customer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Satisfaction</a:t>
            </a:r>
            <a:r>
              <a:rPr dirty="0" sz="1400" spc="-5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-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Netflix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7" name="object 37" descr=""/>
          <p:cNvSpPr/>
          <p:nvPr/>
        </p:nvSpPr>
        <p:spPr>
          <a:xfrm>
            <a:off x="4738115" y="4174235"/>
            <a:ext cx="78105" cy="76200"/>
          </a:xfrm>
          <a:custGeom>
            <a:avLst/>
            <a:gdLst/>
            <a:ahLst/>
            <a:cxnLst/>
            <a:rect l="l" t="t" r="r" b="b"/>
            <a:pathLst>
              <a:path w="78104" h="76200">
                <a:moveTo>
                  <a:pt x="77724" y="0"/>
                </a:moveTo>
                <a:lnTo>
                  <a:pt x="0" y="0"/>
                </a:lnTo>
                <a:lnTo>
                  <a:pt x="0" y="76200"/>
                </a:lnTo>
                <a:lnTo>
                  <a:pt x="77724" y="76200"/>
                </a:lnTo>
                <a:lnTo>
                  <a:pt x="77724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 txBox="1"/>
          <p:nvPr/>
        </p:nvSpPr>
        <p:spPr>
          <a:xfrm>
            <a:off x="4836921" y="4099636"/>
            <a:ext cx="1248410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solidFill>
                  <a:srgbClr val="171717"/>
                </a:solidFill>
                <a:latin typeface="Calibri"/>
                <a:cs typeface="Calibri"/>
              </a:rPr>
              <a:t>Easy</a:t>
            </a:r>
            <a:r>
              <a:rPr dirty="0" sz="1100" spc="-1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171717"/>
                </a:solidFill>
                <a:latin typeface="Calibri"/>
                <a:cs typeface="Calibri"/>
              </a:rPr>
              <a:t>to</a:t>
            </a:r>
            <a:r>
              <a:rPr dirty="0" sz="1100" spc="-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171717"/>
                </a:solidFill>
                <a:latin typeface="Calibri"/>
                <a:cs typeface="Calibri"/>
              </a:rPr>
              <a:t>watch on</a:t>
            </a:r>
            <a:r>
              <a:rPr dirty="0" sz="1100" spc="-1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171717"/>
                </a:solidFill>
                <a:latin typeface="Calibri"/>
                <a:cs typeface="Calibri"/>
              </a:rPr>
              <a:t>a</a:t>
            </a:r>
            <a:r>
              <a:rPr dirty="0" sz="1100" spc="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100" spc="-25">
                <a:solidFill>
                  <a:srgbClr val="171717"/>
                </a:solidFill>
                <a:latin typeface="Calibri"/>
                <a:cs typeface="Calibri"/>
              </a:rPr>
              <a:t>Tv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9" name="object 39" descr=""/>
          <p:cNvSpPr/>
          <p:nvPr/>
        </p:nvSpPr>
        <p:spPr>
          <a:xfrm>
            <a:off x="6510528" y="417423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0" y="76200"/>
                </a:lnTo>
                <a:lnTo>
                  <a:pt x="762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 txBox="1"/>
          <p:nvPr/>
        </p:nvSpPr>
        <p:spPr>
          <a:xfrm>
            <a:off x="6608826" y="4099636"/>
            <a:ext cx="1454150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solidFill>
                  <a:srgbClr val="171717"/>
                </a:solidFill>
                <a:latin typeface="Calibri"/>
                <a:cs typeface="Calibri"/>
              </a:rPr>
              <a:t>Easy</a:t>
            </a:r>
            <a:r>
              <a:rPr dirty="0" sz="1100" spc="-1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171717"/>
                </a:solidFill>
                <a:latin typeface="Calibri"/>
                <a:cs typeface="Calibri"/>
              </a:rPr>
              <a:t>to</a:t>
            </a:r>
            <a:r>
              <a:rPr dirty="0" sz="1100" spc="-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171717"/>
                </a:solidFill>
                <a:latin typeface="Calibri"/>
                <a:cs typeface="Calibri"/>
              </a:rPr>
              <a:t>use</a:t>
            </a:r>
            <a:r>
              <a:rPr dirty="0" sz="1100" spc="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171717"/>
                </a:solidFill>
                <a:latin typeface="Calibri"/>
                <a:cs typeface="Calibri"/>
              </a:rPr>
              <a:t>on all</a:t>
            </a:r>
            <a:r>
              <a:rPr dirty="0" sz="1100" spc="-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171717"/>
                </a:solidFill>
                <a:latin typeface="Calibri"/>
                <a:cs typeface="Calibri"/>
              </a:rPr>
              <a:t>devices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1" name="object 41" descr=""/>
          <p:cNvSpPr/>
          <p:nvPr/>
        </p:nvSpPr>
        <p:spPr>
          <a:xfrm>
            <a:off x="4738115" y="4413503"/>
            <a:ext cx="78105" cy="78105"/>
          </a:xfrm>
          <a:custGeom>
            <a:avLst/>
            <a:gdLst/>
            <a:ahLst/>
            <a:cxnLst/>
            <a:rect l="l" t="t" r="r" b="b"/>
            <a:pathLst>
              <a:path w="78104" h="78104">
                <a:moveTo>
                  <a:pt x="77724" y="0"/>
                </a:moveTo>
                <a:lnTo>
                  <a:pt x="0" y="0"/>
                </a:lnTo>
                <a:lnTo>
                  <a:pt x="0" y="77724"/>
                </a:lnTo>
                <a:lnTo>
                  <a:pt x="77724" y="77724"/>
                </a:lnTo>
                <a:lnTo>
                  <a:pt x="77724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 txBox="1"/>
          <p:nvPr/>
        </p:nvSpPr>
        <p:spPr>
          <a:xfrm>
            <a:off x="4836921" y="4262640"/>
            <a:ext cx="1539875" cy="471805"/>
          </a:xfrm>
          <a:prstGeom prst="rect">
            <a:avLst/>
          </a:prstGeom>
        </p:spPr>
        <p:txBody>
          <a:bodyPr wrap="square" lIns="0" tIns="901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dirty="0" sz="1100">
                <a:solidFill>
                  <a:srgbClr val="171717"/>
                </a:solidFill>
                <a:latin typeface="Calibri"/>
                <a:cs typeface="Calibri"/>
              </a:rPr>
              <a:t>Interesting</a:t>
            </a:r>
            <a:r>
              <a:rPr dirty="0" sz="1100" spc="-3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171717"/>
                </a:solidFill>
                <a:latin typeface="Calibri"/>
                <a:cs typeface="Calibri"/>
              </a:rPr>
              <a:t>orginal</a:t>
            </a:r>
            <a:r>
              <a:rPr dirty="0" sz="1100" spc="-1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171717"/>
                </a:solidFill>
                <a:latin typeface="Calibri"/>
                <a:cs typeface="Calibri"/>
              </a:rPr>
              <a:t>content</a:t>
            </a:r>
            <a:endParaRPr sz="1100">
              <a:latin typeface="Calibri"/>
              <a:cs typeface="Calibri"/>
            </a:endParaRPr>
          </a:p>
          <a:p>
            <a:pPr marL="29209">
              <a:lnSpc>
                <a:spcPct val="100000"/>
              </a:lnSpc>
              <a:spcBef>
                <a:spcPts val="500"/>
              </a:spcBef>
            </a:pPr>
            <a:r>
              <a:rPr dirty="0" sz="900" spc="-25">
                <a:solidFill>
                  <a:srgbClr val="404040"/>
                </a:solidFill>
                <a:latin typeface="Calibri"/>
                <a:cs typeface="Calibri"/>
              </a:rPr>
              <a:t>57%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3" name="object 43" descr=""/>
          <p:cNvSpPr/>
          <p:nvPr/>
        </p:nvSpPr>
        <p:spPr>
          <a:xfrm>
            <a:off x="6510528" y="4413503"/>
            <a:ext cx="76200" cy="78105"/>
          </a:xfrm>
          <a:custGeom>
            <a:avLst/>
            <a:gdLst/>
            <a:ahLst/>
            <a:cxnLst/>
            <a:rect l="l" t="t" r="r" b="b"/>
            <a:pathLst>
              <a:path w="76200" h="78104">
                <a:moveTo>
                  <a:pt x="76200" y="0"/>
                </a:moveTo>
                <a:lnTo>
                  <a:pt x="0" y="0"/>
                </a:lnTo>
                <a:lnTo>
                  <a:pt x="0" y="77724"/>
                </a:lnTo>
                <a:lnTo>
                  <a:pt x="76200" y="77724"/>
                </a:lnTo>
                <a:lnTo>
                  <a:pt x="76200" y="0"/>
                </a:lnTo>
                <a:close/>
              </a:path>
            </a:pathLst>
          </a:custGeom>
          <a:solidFill>
            <a:srgbClr val="1E84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 txBox="1"/>
          <p:nvPr/>
        </p:nvSpPr>
        <p:spPr>
          <a:xfrm>
            <a:off x="6529196" y="4242374"/>
            <a:ext cx="995044" cy="531495"/>
          </a:xfrm>
          <a:prstGeom prst="rect">
            <a:avLst/>
          </a:prstGeom>
        </p:spPr>
        <p:txBody>
          <a:bodyPr wrap="square" lIns="0" tIns="110489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869"/>
              </a:spcBef>
            </a:pPr>
            <a:r>
              <a:rPr dirty="0" sz="1100">
                <a:solidFill>
                  <a:srgbClr val="171717"/>
                </a:solidFill>
                <a:latin typeface="Calibri"/>
                <a:cs typeface="Calibri"/>
              </a:rPr>
              <a:t>Reliable</a:t>
            </a:r>
            <a:r>
              <a:rPr dirty="0" sz="1100" spc="-4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171717"/>
                </a:solidFill>
                <a:latin typeface="Calibri"/>
                <a:cs typeface="Calibri"/>
              </a:rPr>
              <a:t>Service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55%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45" name="object 45" descr=""/>
          <p:cNvGrpSpPr/>
          <p:nvPr/>
        </p:nvGrpSpPr>
        <p:grpSpPr>
          <a:xfrm>
            <a:off x="76961" y="1068514"/>
            <a:ext cx="6106160" cy="5143500"/>
            <a:chOff x="76961" y="1068514"/>
            <a:chExt cx="6106160" cy="5143500"/>
          </a:xfrm>
        </p:grpSpPr>
        <p:sp>
          <p:nvSpPr>
            <p:cNvPr id="46" name="object 46" descr=""/>
            <p:cNvSpPr/>
            <p:nvPr/>
          </p:nvSpPr>
          <p:spPr>
            <a:xfrm>
              <a:off x="249174" y="4223766"/>
              <a:ext cx="1564005" cy="1973580"/>
            </a:xfrm>
            <a:custGeom>
              <a:avLst/>
              <a:gdLst/>
              <a:ahLst/>
              <a:cxnLst/>
              <a:rect l="l" t="t" r="r" b="b"/>
              <a:pathLst>
                <a:path w="1564005" h="1973579">
                  <a:moveTo>
                    <a:pt x="0" y="1973580"/>
                  </a:moveTo>
                  <a:lnTo>
                    <a:pt x="1563624" y="1973580"/>
                  </a:lnTo>
                  <a:lnTo>
                    <a:pt x="1563624" y="0"/>
                  </a:lnTo>
                  <a:lnTo>
                    <a:pt x="0" y="0"/>
                  </a:lnTo>
                  <a:lnTo>
                    <a:pt x="0" y="1973580"/>
                  </a:lnTo>
                  <a:close/>
                </a:path>
              </a:pathLst>
            </a:custGeom>
            <a:ln w="28575">
              <a:solidFill>
                <a:srgbClr val="122D56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2152650" y="1082802"/>
              <a:ext cx="1955800" cy="2921635"/>
            </a:xfrm>
            <a:custGeom>
              <a:avLst/>
              <a:gdLst/>
              <a:ahLst/>
              <a:cxnLst/>
              <a:rect l="l" t="t" r="r" b="b"/>
              <a:pathLst>
                <a:path w="1955800" h="2921635">
                  <a:moveTo>
                    <a:pt x="1955292" y="0"/>
                  </a:moveTo>
                  <a:lnTo>
                    <a:pt x="0" y="0"/>
                  </a:lnTo>
                  <a:lnTo>
                    <a:pt x="0" y="2921508"/>
                  </a:lnTo>
                  <a:lnTo>
                    <a:pt x="1955292" y="2921508"/>
                  </a:lnTo>
                  <a:lnTo>
                    <a:pt x="1955292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2152650" y="1082802"/>
              <a:ext cx="1955800" cy="2921635"/>
            </a:xfrm>
            <a:custGeom>
              <a:avLst/>
              <a:gdLst/>
              <a:ahLst/>
              <a:cxnLst/>
              <a:rect l="l" t="t" r="r" b="b"/>
              <a:pathLst>
                <a:path w="1955800" h="2921635">
                  <a:moveTo>
                    <a:pt x="0" y="2921508"/>
                  </a:moveTo>
                  <a:lnTo>
                    <a:pt x="1955292" y="2921508"/>
                  </a:lnTo>
                  <a:lnTo>
                    <a:pt x="1955292" y="0"/>
                  </a:lnTo>
                  <a:lnTo>
                    <a:pt x="0" y="0"/>
                  </a:lnTo>
                  <a:lnTo>
                    <a:pt x="0" y="2921508"/>
                  </a:lnTo>
                  <a:close/>
                </a:path>
              </a:pathLst>
            </a:custGeom>
            <a:ln w="28575">
              <a:solidFill>
                <a:srgbClr val="0042C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4213097" y="1082802"/>
              <a:ext cx="1955800" cy="2921635"/>
            </a:xfrm>
            <a:custGeom>
              <a:avLst/>
              <a:gdLst/>
              <a:ahLst/>
              <a:cxnLst/>
              <a:rect l="l" t="t" r="r" b="b"/>
              <a:pathLst>
                <a:path w="1955800" h="2921635">
                  <a:moveTo>
                    <a:pt x="1955292" y="0"/>
                  </a:moveTo>
                  <a:lnTo>
                    <a:pt x="0" y="0"/>
                  </a:lnTo>
                  <a:lnTo>
                    <a:pt x="0" y="2921508"/>
                  </a:lnTo>
                  <a:lnTo>
                    <a:pt x="1955292" y="2921508"/>
                  </a:lnTo>
                  <a:lnTo>
                    <a:pt x="1955292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4213097" y="1082802"/>
              <a:ext cx="1955800" cy="2921635"/>
            </a:xfrm>
            <a:custGeom>
              <a:avLst/>
              <a:gdLst/>
              <a:ahLst/>
              <a:cxnLst/>
              <a:rect l="l" t="t" r="r" b="b"/>
              <a:pathLst>
                <a:path w="1955800" h="2921635">
                  <a:moveTo>
                    <a:pt x="0" y="2921508"/>
                  </a:moveTo>
                  <a:lnTo>
                    <a:pt x="1955292" y="2921508"/>
                  </a:lnTo>
                  <a:lnTo>
                    <a:pt x="1955292" y="0"/>
                  </a:lnTo>
                  <a:lnTo>
                    <a:pt x="0" y="0"/>
                  </a:lnTo>
                  <a:lnTo>
                    <a:pt x="0" y="2921508"/>
                  </a:lnTo>
                  <a:close/>
                </a:path>
              </a:pathLst>
            </a:custGeom>
            <a:ln w="28575">
              <a:solidFill>
                <a:srgbClr val="0042C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76961" y="1082802"/>
              <a:ext cx="1955800" cy="2921635"/>
            </a:xfrm>
            <a:custGeom>
              <a:avLst/>
              <a:gdLst/>
              <a:ahLst/>
              <a:cxnLst/>
              <a:rect l="l" t="t" r="r" b="b"/>
              <a:pathLst>
                <a:path w="1955800" h="2921635">
                  <a:moveTo>
                    <a:pt x="1955292" y="0"/>
                  </a:moveTo>
                  <a:lnTo>
                    <a:pt x="0" y="0"/>
                  </a:lnTo>
                  <a:lnTo>
                    <a:pt x="0" y="2921508"/>
                  </a:lnTo>
                  <a:lnTo>
                    <a:pt x="1955292" y="2921508"/>
                  </a:lnTo>
                  <a:lnTo>
                    <a:pt x="1955292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 descr=""/>
          <p:cNvSpPr txBox="1"/>
          <p:nvPr/>
        </p:nvSpPr>
        <p:spPr>
          <a:xfrm>
            <a:off x="76961" y="1082802"/>
            <a:ext cx="1955800" cy="2921635"/>
          </a:xfrm>
          <a:prstGeom prst="rect">
            <a:avLst/>
          </a:prstGeom>
          <a:ln w="28575">
            <a:solidFill>
              <a:srgbClr val="171717"/>
            </a:solidFill>
          </a:ln>
        </p:spPr>
        <p:txBody>
          <a:bodyPr wrap="square" lIns="0" tIns="60325" rIns="0" bIns="0" rtlCol="0" vert="horz">
            <a:spAutoFit/>
          </a:bodyPr>
          <a:lstStyle/>
          <a:p>
            <a:pPr marL="537210">
              <a:lnSpc>
                <a:spcPts val="2125"/>
              </a:lnSpc>
              <a:spcBef>
                <a:spcPts val="475"/>
              </a:spcBef>
            </a:pPr>
            <a:r>
              <a:rPr dirty="0" sz="1800" spc="-10">
                <a:latin typeface="Calibri"/>
                <a:cs typeface="Calibri"/>
              </a:rPr>
              <a:t>CONTENT</a:t>
            </a:r>
            <a:endParaRPr sz="1800">
              <a:latin typeface="Calibri"/>
              <a:cs typeface="Calibri"/>
            </a:endParaRPr>
          </a:p>
          <a:p>
            <a:pPr marL="232410" marR="177165" indent="454025">
              <a:lnSpc>
                <a:spcPts val="1440"/>
              </a:lnSpc>
              <a:spcBef>
                <a:spcPts val="15"/>
              </a:spcBef>
            </a:pPr>
            <a:r>
              <a:rPr dirty="0" sz="1200">
                <a:latin typeface="Calibri"/>
                <a:cs typeface="Calibri"/>
              </a:rPr>
              <a:t>TV</a:t>
            </a:r>
            <a:r>
              <a:rPr dirty="0" sz="1200" spc="-10">
                <a:latin typeface="Calibri"/>
                <a:cs typeface="Calibri"/>
              </a:rPr>
              <a:t> Shows, </a:t>
            </a:r>
            <a:r>
              <a:rPr dirty="0" sz="1200">
                <a:latin typeface="Calibri"/>
                <a:cs typeface="Calibri"/>
              </a:rPr>
              <a:t>Movies,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Original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Content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3" name="object 53" descr=""/>
          <p:cNvGrpSpPr/>
          <p:nvPr/>
        </p:nvGrpSpPr>
        <p:grpSpPr>
          <a:xfrm>
            <a:off x="120395" y="2404872"/>
            <a:ext cx="1826260" cy="1518285"/>
            <a:chOff x="120395" y="2404872"/>
            <a:chExt cx="1826260" cy="1518285"/>
          </a:xfrm>
        </p:grpSpPr>
        <p:pic>
          <p:nvPicPr>
            <p:cNvPr id="54" name="object 5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3651" y="2404872"/>
              <a:ext cx="1566672" cy="438912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395" y="2994659"/>
              <a:ext cx="1825752" cy="32613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0539" y="3336036"/>
              <a:ext cx="1110996" cy="586739"/>
            </a:xfrm>
            <a:prstGeom prst="rect">
              <a:avLst/>
            </a:prstGeom>
          </p:spPr>
        </p:pic>
      </p:grpSp>
      <p:sp>
        <p:nvSpPr>
          <p:cNvPr id="57" name="object 57" descr=""/>
          <p:cNvSpPr txBox="1"/>
          <p:nvPr/>
        </p:nvSpPr>
        <p:spPr>
          <a:xfrm>
            <a:off x="2465070" y="1111122"/>
            <a:ext cx="13944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NETFLIX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STACK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4501388" y="1104138"/>
            <a:ext cx="13589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DISTRIBUTION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9" name="object 59" descr=""/>
          <p:cNvGrpSpPr/>
          <p:nvPr/>
        </p:nvGrpSpPr>
        <p:grpSpPr>
          <a:xfrm>
            <a:off x="2274189" y="1443227"/>
            <a:ext cx="1721485" cy="2488565"/>
            <a:chOff x="2274189" y="1443227"/>
            <a:chExt cx="1721485" cy="2488565"/>
          </a:xfrm>
        </p:grpSpPr>
        <p:sp>
          <p:nvSpPr>
            <p:cNvPr id="60" name="object 60" descr=""/>
            <p:cNvSpPr/>
            <p:nvPr/>
          </p:nvSpPr>
          <p:spPr>
            <a:xfrm>
              <a:off x="2392680" y="1443227"/>
              <a:ext cx="1508760" cy="111760"/>
            </a:xfrm>
            <a:custGeom>
              <a:avLst/>
              <a:gdLst/>
              <a:ahLst/>
              <a:cxnLst/>
              <a:rect l="l" t="t" r="r" b="b"/>
              <a:pathLst>
                <a:path w="1508760" h="111759">
                  <a:moveTo>
                    <a:pt x="1508759" y="0"/>
                  </a:moveTo>
                  <a:lnTo>
                    <a:pt x="0" y="0"/>
                  </a:lnTo>
                  <a:lnTo>
                    <a:pt x="0" y="111251"/>
                  </a:lnTo>
                  <a:lnTo>
                    <a:pt x="1508759" y="111251"/>
                  </a:lnTo>
                  <a:lnTo>
                    <a:pt x="1508759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2398776" y="1554479"/>
              <a:ext cx="1495425" cy="554990"/>
            </a:xfrm>
            <a:custGeom>
              <a:avLst/>
              <a:gdLst/>
              <a:ahLst/>
              <a:cxnLst/>
              <a:rect l="l" t="t" r="r" b="b"/>
              <a:pathLst>
                <a:path w="1495425" h="554989">
                  <a:moveTo>
                    <a:pt x="0" y="554736"/>
                  </a:moveTo>
                  <a:lnTo>
                    <a:pt x="1495044" y="554736"/>
                  </a:lnTo>
                  <a:lnTo>
                    <a:pt x="1495044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22220" y="1665731"/>
              <a:ext cx="1249680" cy="306324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18334" y="1465833"/>
              <a:ext cx="84328" cy="70612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21966" y="1465833"/>
              <a:ext cx="84327" cy="70612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25598" y="1465833"/>
              <a:ext cx="84327" cy="70612"/>
            </a:xfrm>
            <a:prstGeom prst="rect">
              <a:avLst/>
            </a:prstGeom>
          </p:spPr>
        </p:pic>
        <p:sp>
          <p:nvSpPr>
            <p:cNvPr id="66" name="object 66" descr=""/>
            <p:cNvSpPr/>
            <p:nvPr/>
          </p:nvSpPr>
          <p:spPr>
            <a:xfrm>
              <a:off x="2283714" y="2634233"/>
              <a:ext cx="1702435" cy="1287780"/>
            </a:xfrm>
            <a:custGeom>
              <a:avLst/>
              <a:gdLst/>
              <a:ahLst/>
              <a:cxnLst/>
              <a:rect l="l" t="t" r="r" b="b"/>
              <a:pathLst>
                <a:path w="1702435" h="1287779">
                  <a:moveTo>
                    <a:pt x="0" y="1287780"/>
                  </a:moveTo>
                  <a:lnTo>
                    <a:pt x="1702308" y="1287780"/>
                  </a:lnTo>
                  <a:lnTo>
                    <a:pt x="1702308" y="0"/>
                  </a:lnTo>
                  <a:lnTo>
                    <a:pt x="0" y="0"/>
                  </a:lnTo>
                  <a:lnTo>
                    <a:pt x="0" y="1287780"/>
                  </a:lnTo>
                  <a:close/>
                </a:path>
              </a:pathLst>
            </a:custGeom>
            <a:ln w="19050">
              <a:solidFill>
                <a:srgbClr val="FF9B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96312" y="2004059"/>
              <a:ext cx="1348739" cy="815339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88336" y="2360675"/>
              <a:ext cx="943356" cy="280415"/>
            </a:xfrm>
            <a:prstGeom prst="rect">
              <a:avLst/>
            </a:prstGeom>
          </p:spPr>
        </p:pic>
      </p:grpSp>
      <p:sp>
        <p:nvSpPr>
          <p:cNvPr id="69" name="object 69" descr=""/>
          <p:cNvSpPr txBox="1"/>
          <p:nvPr/>
        </p:nvSpPr>
        <p:spPr>
          <a:xfrm>
            <a:off x="2400045" y="2779522"/>
            <a:ext cx="1463675" cy="426084"/>
          </a:xfrm>
          <a:prstGeom prst="rect">
            <a:avLst/>
          </a:prstGeom>
          <a:solidFill>
            <a:srgbClr val="FF9B00"/>
          </a:solidFill>
          <a:ln w="3175">
            <a:solidFill>
              <a:srgbClr val="FF9B00"/>
            </a:solidFill>
          </a:ln>
        </p:spPr>
        <p:txBody>
          <a:bodyPr wrap="square" lIns="0" tIns="95250" rIns="0" bIns="0" rtlCol="0" vert="horz">
            <a:spAutoFit/>
          </a:bodyPr>
          <a:lstStyle/>
          <a:p>
            <a:pPr marL="234315">
              <a:lnSpc>
                <a:spcPct val="100000"/>
              </a:lnSpc>
              <a:spcBef>
                <a:spcPts val="75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Storage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1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53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2390901" y="3392170"/>
            <a:ext cx="1463675" cy="426084"/>
          </a:xfrm>
          <a:prstGeom prst="rect">
            <a:avLst/>
          </a:prstGeom>
          <a:solidFill>
            <a:srgbClr val="FF9B00"/>
          </a:solidFill>
          <a:ln w="3175">
            <a:solidFill>
              <a:srgbClr val="FF9B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590"/>
              </a:lnSpc>
            </a:pP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Transcoding</a:t>
            </a:r>
            <a:r>
              <a:rPr dirty="0" sz="1400" spc="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1400">
              <a:latin typeface="Calibri"/>
              <a:cs typeface="Calibri"/>
            </a:endParaRPr>
          </a:p>
          <a:p>
            <a:pPr algn="ctr" marL="1905">
              <a:lnSpc>
                <a:spcPct val="100000"/>
              </a:lnSpc>
            </a:pP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1" name="object 71" descr=""/>
          <p:cNvSpPr/>
          <p:nvPr/>
        </p:nvSpPr>
        <p:spPr>
          <a:xfrm>
            <a:off x="4341114" y="1443989"/>
            <a:ext cx="1704339" cy="698500"/>
          </a:xfrm>
          <a:custGeom>
            <a:avLst/>
            <a:gdLst/>
            <a:ahLst/>
            <a:cxnLst/>
            <a:rect l="l" t="t" r="r" b="b"/>
            <a:pathLst>
              <a:path w="1704339" h="698500">
                <a:moveTo>
                  <a:pt x="0" y="697991"/>
                </a:moveTo>
                <a:lnTo>
                  <a:pt x="1703832" y="697991"/>
                </a:lnTo>
                <a:lnTo>
                  <a:pt x="1703832" y="0"/>
                </a:lnTo>
                <a:lnTo>
                  <a:pt x="0" y="0"/>
                </a:lnTo>
                <a:lnTo>
                  <a:pt x="0" y="697991"/>
                </a:lnTo>
                <a:close/>
              </a:path>
            </a:pathLst>
          </a:custGeom>
          <a:ln w="19050">
            <a:solidFill>
              <a:srgbClr val="BEBEBE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 descr=""/>
          <p:cNvSpPr txBox="1"/>
          <p:nvPr/>
        </p:nvSpPr>
        <p:spPr>
          <a:xfrm>
            <a:off x="4485259" y="1441450"/>
            <a:ext cx="144526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latin typeface="Calibri"/>
                <a:cs typeface="Calibri"/>
              </a:rPr>
              <a:t>Adaptive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Streaming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73" name="object 7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430267" y="1620011"/>
            <a:ext cx="1531619" cy="798576"/>
          </a:xfrm>
          <a:prstGeom prst="rect">
            <a:avLst/>
          </a:prstGeom>
        </p:spPr>
      </p:pic>
      <p:sp>
        <p:nvSpPr>
          <p:cNvPr id="74" name="object 74" descr=""/>
          <p:cNvSpPr txBox="1"/>
          <p:nvPr/>
        </p:nvSpPr>
        <p:spPr>
          <a:xfrm>
            <a:off x="4686427" y="1844497"/>
            <a:ext cx="1009015" cy="4171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R="49530">
              <a:lnSpc>
                <a:spcPts val="1660"/>
              </a:lnSpc>
              <a:spcBef>
                <a:spcPts val="105"/>
              </a:spcBef>
            </a:pP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NETFLIX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420"/>
              </a:lnSpc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Open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Connect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75" name="object 75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678679" y="2433827"/>
            <a:ext cx="1050036" cy="545591"/>
          </a:xfrm>
          <a:prstGeom prst="rect">
            <a:avLst/>
          </a:prstGeom>
        </p:spPr>
      </p:pic>
      <p:sp>
        <p:nvSpPr>
          <p:cNvPr id="76" name="object 76" descr=""/>
          <p:cNvSpPr txBox="1"/>
          <p:nvPr/>
        </p:nvSpPr>
        <p:spPr>
          <a:xfrm>
            <a:off x="4341114" y="2434589"/>
            <a:ext cx="1704339" cy="1506220"/>
          </a:xfrm>
          <a:prstGeom prst="rect">
            <a:avLst/>
          </a:prstGeom>
          <a:ln w="19050">
            <a:solidFill>
              <a:srgbClr val="BEBEBE"/>
            </a:solidFill>
          </a:ln>
        </p:spPr>
        <p:txBody>
          <a:bodyPr wrap="square" lIns="0" tIns="7429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85"/>
              </a:spcBef>
            </a:pPr>
            <a:endParaRPr sz="900">
              <a:latin typeface="Times New Roman"/>
              <a:cs typeface="Times New Roman"/>
            </a:endParaRPr>
          </a:p>
          <a:p>
            <a:pPr marL="601345" marR="544195" indent="-83820">
              <a:lnSpc>
                <a:spcPct val="100000"/>
              </a:lnSpc>
            </a:pP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Global</a:t>
            </a:r>
            <a:r>
              <a:rPr dirty="0" sz="9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-25" b="1">
                <a:solidFill>
                  <a:srgbClr val="FFFFFF"/>
                </a:solidFill>
                <a:latin typeface="Arial"/>
                <a:cs typeface="Arial"/>
              </a:rPr>
              <a:t>CDN </a:t>
            </a: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Partners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77" name="object 77" descr=""/>
          <p:cNvGrpSpPr/>
          <p:nvPr/>
        </p:nvGrpSpPr>
        <p:grpSpPr>
          <a:xfrm>
            <a:off x="4520184" y="3020567"/>
            <a:ext cx="1308100" cy="913130"/>
            <a:chOff x="4520184" y="3020567"/>
            <a:chExt cx="1308100" cy="913130"/>
          </a:xfrm>
        </p:grpSpPr>
        <p:pic>
          <p:nvPicPr>
            <p:cNvPr id="78" name="object 7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20184" y="3020567"/>
              <a:ext cx="1307591" cy="228600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00016" y="3291839"/>
              <a:ext cx="947927" cy="306324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48200" y="3678935"/>
              <a:ext cx="1057655" cy="254507"/>
            </a:xfrm>
            <a:prstGeom prst="rect">
              <a:avLst/>
            </a:prstGeom>
          </p:spPr>
        </p:pic>
      </p:grpSp>
      <p:sp>
        <p:nvSpPr>
          <p:cNvPr id="81" name="object 81" descr=""/>
          <p:cNvSpPr txBox="1"/>
          <p:nvPr/>
        </p:nvSpPr>
        <p:spPr>
          <a:xfrm>
            <a:off x="6345682" y="1065974"/>
            <a:ext cx="1847214" cy="1107440"/>
          </a:xfrm>
          <a:prstGeom prst="rect">
            <a:avLst/>
          </a:prstGeom>
        </p:spPr>
        <p:txBody>
          <a:bodyPr wrap="square" lIns="0" tIns="57785" rIns="0" bIns="0" rtlCol="0" vert="horz">
            <a:spAutoFit/>
          </a:bodyPr>
          <a:lstStyle/>
          <a:p>
            <a:pPr algn="ctr" marR="15240">
              <a:lnSpc>
                <a:spcPct val="100000"/>
              </a:lnSpc>
              <a:spcBef>
                <a:spcPts val="455"/>
              </a:spcBef>
            </a:pPr>
            <a:r>
              <a:rPr dirty="0" sz="1800" spc="-10">
                <a:latin typeface="Calibri"/>
                <a:cs typeface="Calibri"/>
              </a:rPr>
              <a:t>PLAYBACK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35"/>
              </a:spcBef>
            </a:pPr>
            <a:r>
              <a:rPr dirty="0" sz="1200">
                <a:latin typeface="Calibri"/>
                <a:cs typeface="Calibri"/>
              </a:rPr>
              <a:t>200+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devices</a:t>
            </a:r>
            <a:endParaRPr sz="1200">
              <a:latin typeface="Calibri"/>
              <a:cs typeface="Calibri"/>
            </a:endParaRPr>
          </a:p>
          <a:p>
            <a:pPr algn="ctr" marL="12065" marR="5080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Roku,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AppleTV,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SmartTVs,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iOS </a:t>
            </a:r>
            <a:r>
              <a:rPr dirty="0" sz="1200">
                <a:latin typeface="Calibri"/>
                <a:cs typeface="Calibri"/>
              </a:rPr>
              <a:t>devices,</a:t>
            </a:r>
            <a:r>
              <a:rPr dirty="0" sz="1200" spc="-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Android,</a:t>
            </a:r>
            <a:r>
              <a:rPr dirty="0" sz="1200" spc="-60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Game </a:t>
            </a:r>
            <a:r>
              <a:rPr dirty="0" sz="1200">
                <a:latin typeface="Calibri"/>
                <a:cs typeface="Calibri"/>
              </a:rPr>
              <a:t>Consoles,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PCs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etc.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2" name="object 82" descr=""/>
          <p:cNvGrpSpPr/>
          <p:nvPr/>
        </p:nvGrpSpPr>
        <p:grpSpPr>
          <a:xfrm>
            <a:off x="6277546" y="1068514"/>
            <a:ext cx="3259454" cy="2950210"/>
            <a:chOff x="6277546" y="1068514"/>
            <a:chExt cx="3259454" cy="2950210"/>
          </a:xfrm>
        </p:grpSpPr>
        <p:sp>
          <p:nvSpPr>
            <p:cNvPr id="83" name="object 83" descr=""/>
            <p:cNvSpPr/>
            <p:nvPr/>
          </p:nvSpPr>
          <p:spPr>
            <a:xfrm>
              <a:off x="6636690" y="2300109"/>
              <a:ext cx="1247140" cy="1554480"/>
            </a:xfrm>
            <a:custGeom>
              <a:avLst/>
              <a:gdLst/>
              <a:ahLst/>
              <a:cxnLst/>
              <a:rect l="l" t="t" r="r" b="b"/>
              <a:pathLst>
                <a:path w="1247140" h="1554479">
                  <a:moveTo>
                    <a:pt x="1084199" y="945070"/>
                  </a:moveTo>
                  <a:lnTo>
                    <a:pt x="1079919" y="926896"/>
                  </a:lnTo>
                  <a:lnTo>
                    <a:pt x="1068273" y="911999"/>
                  </a:lnTo>
                  <a:lnTo>
                    <a:pt x="1051039" y="901941"/>
                  </a:lnTo>
                  <a:lnTo>
                    <a:pt x="1029982" y="898245"/>
                  </a:lnTo>
                  <a:lnTo>
                    <a:pt x="1002880" y="898245"/>
                  </a:lnTo>
                  <a:lnTo>
                    <a:pt x="1002880" y="968489"/>
                  </a:lnTo>
                  <a:lnTo>
                    <a:pt x="1002880" y="1050074"/>
                  </a:lnTo>
                  <a:lnTo>
                    <a:pt x="991819" y="1048118"/>
                  </a:lnTo>
                  <a:lnTo>
                    <a:pt x="974039" y="1048118"/>
                  </a:lnTo>
                  <a:lnTo>
                    <a:pt x="974039" y="1094346"/>
                  </a:lnTo>
                  <a:lnTo>
                    <a:pt x="974039" y="1366532"/>
                  </a:lnTo>
                  <a:lnTo>
                    <a:pt x="724357" y="1366532"/>
                  </a:lnTo>
                  <a:lnTo>
                    <a:pt x="724357" y="1451724"/>
                  </a:lnTo>
                  <a:lnTo>
                    <a:pt x="724357" y="1460868"/>
                  </a:lnTo>
                  <a:lnTo>
                    <a:pt x="720801" y="1464043"/>
                  </a:lnTo>
                  <a:lnTo>
                    <a:pt x="620979" y="1464043"/>
                  </a:lnTo>
                  <a:lnTo>
                    <a:pt x="617423" y="1460868"/>
                  </a:lnTo>
                  <a:lnTo>
                    <a:pt x="617423" y="1451724"/>
                  </a:lnTo>
                  <a:lnTo>
                    <a:pt x="620979" y="1448549"/>
                  </a:lnTo>
                  <a:lnTo>
                    <a:pt x="720801" y="1448549"/>
                  </a:lnTo>
                  <a:lnTo>
                    <a:pt x="724357" y="1451724"/>
                  </a:lnTo>
                  <a:lnTo>
                    <a:pt x="724357" y="1366532"/>
                  </a:lnTo>
                  <a:lnTo>
                    <a:pt x="367741" y="1366532"/>
                  </a:lnTo>
                  <a:lnTo>
                    <a:pt x="367741" y="1094346"/>
                  </a:lnTo>
                  <a:lnTo>
                    <a:pt x="974039" y="1094346"/>
                  </a:lnTo>
                  <a:lnTo>
                    <a:pt x="974039" y="1048118"/>
                  </a:lnTo>
                  <a:lnTo>
                    <a:pt x="679780" y="1048118"/>
                  </a:lnTo>
                  <a:lnTo>
                    <a:pt x="679780" y="1066660"/>
                  </a:lnTo>
                  <a:lnTo>
                    <a:pt x="679780" y="1075804"/>
                  </a:lnTo>
                  <a:lnTo>
                    <a:pt x="676224" y="1078979"/>
                  </a:lnTo>
                  <a:lnTo>
                    <a:pt x="665556" y="1078979"/>
                  </a:lnTo>
                  <a:lnTo>
                    <a:pt x="662000" y="1075804"/>
                  </a:lnTo>
                  <a:lnTo>
                    <a:pt x="662000" y="1066660"/>
                  </a:lnTo>
                  <a:lnTo>
                    <a:pt x="665556" y="1063485"/>
                  </a:lnTo>
                  <a:lnTo>
                    <a:pt x="676224" y="1063485"/>
                  </a:lnTo>
                  <a:lnTo>
                    <a:pt x="679780" y="1066660"/>
                  </a:lnTo>
                  <a:lnTo>
                    <a:pt x="679780" y="1048118"/>
                  </a:lnTo>
                  <a:lnTo>
                    <a:pt x="349961" y="1048118"/>
                  </a:lnTo>
                  <a:lnTo>
                    <a:pt x="336080" y="1050556"/>
                  </a:lnTo>
                  <a:lnTo>
                    <a:pt x="324726" y="1057173"/>
                  </a:lnTo>
                  <a:lnTo>
                    <a:pt x="317080" y="1066977"/>
                  </a:lnTo>
                  <a:lnTo>
                    <a:pt x="314274" y="1078979"/>
                  </a:lnTo>
                  <a:lnTo>
                    <a:pt x="314274" y="1366532"/>
                  </a:lnTo>
                  <a:lnTo>
                    <a:pt x="243941" y="1366532"/>
                  </a:lnTo>
                  <a:lnTo>
                    <a:pt x="243941" y="968489"/>
                  </a:lnTo>
                  <a:lnTo>
                    <a:pt x="1002880" y="968489"/>
                  </a:lnTo>
                  <a:lnTo>
                    <a:pt x="1002880" y="898245"/>
                  </a:lnTo>
                  <a:lnTo>
                    <a:pt x="216839" y="898245"/>
                  </a:lnTo>
                  <a:lnTo>
                    <a:pt x="195783" y="901941"/>
                  </a:lnTo>
                  <a:lnTo>
                    <a:pt x="178549" y="911999"/>
                  </a:lnTo>
                  <a:lnTo>
                    <a:pt x="166903" y="926896"/>
                  </a:lnTo>
                  <a:lnTo>
                    <a:pt x="162623" y="945070"/>
                  </a:lnTo>
                  <a:lnTo>
                    <a:pt x="162623" y="1436776"/>
                  </a:lnTo>
                  <a:lnTo>
                    <a:pt x="314274" y="1436776"/>
                  </a:lnTo>
                  <a:lnTo>
                    <a:pt x="314274" y="1448549"/>
                  </a:lnTo>
                  <a:lnTo>
                    <a:pt x="317080" y="1460550"/>
                  </a:lnTo>
                  <a:lnTo>
                    <a:pt x="324726" y="1470367"/>
                  </a:lnTo>
                  <a:lnTo>
                    <a:pt x="336080" y="1476984"/>
                  </a:lnTo>
                  <a:lnTo>
                    <a:pt x="349961" y="1479410"/>
                  </a:lnTo>
                  <a:lnTo>
                    <a:pt x="991819" y="1479410"/>
                  </a:lnTo>
                  <a:lnTo>
                    <a:pt x="1027506" y="1448549"/>
                  </a:lnTo>
                  <a:lnTo>
                    <a:pt x="1027506" y="1436776"/>
                  </a:lnTo>
                  <a:lnTo>
                    <a:pt x="1084199" y="1436776"/>
                  </a:lnTo>
                  <a:lnTo>
                    <a:pt x="1084199" y="1366532"/>
                  </a:lnTo>
                  <a:lnTo>
                    <a:pt x="1084199" y="968489"/>
                  </a:lnTo>
                  <a:lnTo>
                    <a:pt x="1084199" y="945070"/>
                  </a:lnTo>
                  <a:close/>
                </a:path>
                <a:path w="1247140" h="1554479">
                  <a:moveTo>
                    <a:pt x="1202524" y="49314"/>
                  </a:moveTo>
                  <a:lnTo>
                    <a:pt x="1198016" y="30162"/>
                  </a:lnTo>
                  <a:lnTo>
                    <a:pt x="1185760" y="14490"/>
                  </a:lnTo>
                  <a:lnTo>
                    <a:pt x="1167612" y="3886"/>
                  </a:lnTo>
                  <a:lnTo>
                    <a:pt x="1145451" y="0"/>
                  </a:lnTo>
                  <a:lnTo>
                    <a:pt x="1116914" y="0"/>
                  </a:lnTo>
                  <a:lnTo>
                    <a:pt x="1116914" y="73964"/>
                  </a:lnTo>
                  <a:lnTo>
                    <a:pt x="1116914" y="616343"/>
                  </a:lnTo>
                  <a:lnTo>
                    <a:pt x="146723" y="616343"/>
                  </a:lnTo>
                  <a:lnTo>
                    <a:pt x="146723" y="73964"/>
                  </a:lnTo>
                  <a:lnTo>
                    <a:pt x="1116914" y="73964"/>
                  </a:lnTo>
                  <a:lnTo>
                    <a:pt x="1116914" y="0"/>
                  </a:lnTo>
                  <a:lnTo>
                    <a:pt x="118198" y="0"/>
                  </a:lnTo>
                  <a:lnTo>
                    <a:pt x="96037" y="3886"/>
                  </a:lnTo>
                  <a:lnTo>
                    <a:pt x="77889" y="14490"/>
                  </a:lnTo>
                  <a:lnTo>
                    <a:pt x="65620" y="30162"/>
                  </a:lnTo>
                  <a:lnTo>
                    <a:pt x="61125" y="49301"/>
                  </a:lnTo>
                  <a:lnTo>
                    <a:pt x="61125" y="640994"/>
                  </a:lnTo>
                  <a:lnTo>
                    <a:pt x="65620" y="660133"/>
                  </a:lnTo>
                  <a:lnTo>
                    <a:pt x="77889" y="675817"/>
                  </a:lnTo>
                  <a:lnTo>
                    <a:pt x="96037" y="686409"/>
                  </a:lnTo>
                  <a:lnTo>
                    <a:pt x="118198" y="690295"/>
                  </a:lnTo>
                  <a:lnTo>
                    <a:pt x="517677" y="690295"/>
                  </a:lnTo>
                  <a:lnTo>
                    <a:pt x="517677" y="764260"/>
                  </a:lnTo>
                  <a:lnTo>
                    <a:pt x="375005" y="764260"/>
                  </a:lnTo>
                  <a:lnTo>
                    <a:pt x="375005" y="838225"/>
                  </a:lnTo>
                  <a:lnTo>
                    <a:pt x="888631" y="838225"/>
                  </a:lnTo>
                  <a:lnTo>
                    <a:pt x="888631" y="764260"/>
                  </a:lnTo>
                  <a:lnTo>
                    <a:pt x="745959" y="764260"/>
                  </a:lnTo>
                  <a:lnTo>
                    <a:pt x="745959" y="690295"/>
                  </a:lnTo>
                  <a:lnTo>
                    <a:pt x="1145451" y="690295"/>
                  </a:lnTo>
                  <a:lnTo>
                    <a:pt x="1167612" y="686409"/>
                  </a:lnTo>
                  <a:lnTo>
                    <a:pt x="1185760" y="675817"/>
                  </a:lnTo>
                  <a:lnTo>
                    <a:pt x="1198016" y="660133"/>
                  </a:lnTo>
                  <a:lnTo>
                    <a:pt x="1202524" y="640994"/>
                  </a:lnTo>
                  <a:lnTo>
                    <a:pt x="1202524" y="616343"/>
                  </a:lnTo>
                  <a:lnTo>
                    <a:pt x="1202524" y="73964"/>
                  </a:lnTo>
                  <a:lnTo>
                    <a:pt x="1202524" y="49314"/>
                  </a:lnTo>
                  <a:close/>
                </a:path>
                <a:path w="1247140" h="1554479">
                  <a:moveTo>
                    <a:pt x="1246835" y="1483614"/>
                  </a:moveTo>
                  <a:lnTo>
                    <a:pt x="704723" y="1483614"/>
                  </a:lnTo>
                  <a:lnTo>
                    <a:pt x="704723" y="1502333"/>
                  </a:lnTo>
                  <a:lnTo>
                    <a:pt x="699312" y="1507020"/>
                  </a:lnTo>
                  <a:lnTo>
                    <a:pt x="547522" y="1507020"/>
                  </a:lnTo>
                  <a:lnTo>
                    <a:pt x="542099" y="1502333"/>
                  </a:lnTo>
                  <a:lnTo>
                    <a:pt x="542099" y="1483614"/>
                  </a:lnTo>
                  <a:lnTo>
                    <a:pt x="0" y="1483614"/>
                  </a:lnTo>
                  <a:lnTo>
                    <a:pt x="0" y="1507020"/>
                  </a:lnTo>
                  <a:lnTo>
                    <a:pt x="4279" y="1525206"/>
                  </a:lnTo>
                  <a:lnTo>
                    <a:pt x="15925" y="1540090"/>
                  </a:lnTo>
                  <a:lnTo>
                    <a:pt x="33159" y="1550162"/>
                  </a:lnTo>
                  <a:lnTo>
                    <a:pt x="54203" y="1553857"/>
                  </a:lnTo>
                  <a:lnTo>
                    <a:pt x="1192618" y="1553857"/>
                  </a:lnTo>
                  <a:lnTo>
                    <a:pt x="1213662" y="1550162"/>
                  </a:lnTo>
                  <a:lnTo>
                    <a:pt x="1230909" y="1540090"/>
                  </a:lnTo>
                  <a:lnTo>
                    <a:pt x="1242555" y="1525206"/>
                  </a:lnTo>
                  <a:lnTo>
                    <a:pt x="1246835" y="1507020"/>
                  </a:lnTo>
                  <a:lnTo>
                    <a:pt x="1246835" y="1483614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7007352" y="3404616"/>
              <a:ext cx="603885" cy="320040"/>
            </a:xfrm>
            <a:custGeom>
              <a:avLst/>
              <a:gdLst/>
              <a:ahLst/>
              <a:cxnLst/>
              <a:rect l="l" t="t" r="r" b="b"/>
              <a:pathLst>
                <a:path w="603884" h="320039">
                  <a:moveTo>
                    <a:pt x="603503" y="0"/>
                  </a:moveTo>
                  <a:lnTo>
                    <a:pt x="0" y="0"/>
                  </a:lnTo>
                  <a:lnTo>
                    <a:pt x="0" y="320040"/>
                  </a:lnTo>
                  <a:lnTo>
                    <a:pt x="603503" y="320040"/>
                  </a:lnTo>
                  <a:lnTo>
                    <a:pt x="6035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7007352" y="3404616"/>
              <a:ext cx="603885" cy="320040"/>
            </a:xfrm>
            <a:custGeom>
              <a:avLst/>
              <a:gdLst/>
              <a:ahLst/>
              <a:cxnLst/>
              <a:rect l="l" t="t" r="r" b="b"/>
              <a:pathLst>
                <a:path w="603884" h="320039">
                  <a:moveTo>
                    <a:pt x="0" y="320040"/>
                  </a:moveTo>
                  <a:lnTo>
                    <a:pt x="603503" y="320040"/>
                  </a:lnTo>
                  <a:lnTo>
                    <a:pt x="603503" y="0"/>
                  </a:lnTo>
                  <a:lnTo>
                    <a:pt x="0" y="0"/>
                  </a:lnTo>
                  <a:lnTo>
                    <a:pt x="0" y="32004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7484364" y="3605784"/>
              <a:ext cx="251460" cy="360045"/>
            </a:xfrm>
            <a:custGeom>
              <a:avLst/>
              <a:gdLst/>
              <a:ahLst/>
              <a:cxnLst/>
              <a:rect l="l" t="t" r="r" b="b"/>
              <a:pathLst>
                <a:path w="251459" h="360045">
                  <a:moveTo>
                    <a:pt x="238886" y="0"/>
                  </a:moveTo>
                  <a:lnTo>
                    <a:pt x="12572" y="0"/>
                  </a:lnTo>
                  <a:lnTo>
                    <a:pt x="7715" y="2026"/>
                  </a:lnTo>
                  <a:lnTo>
                    <a:pt x="3714" y="7540"/>
                  </a:lnTo>
                  <a:lnTo>
                    <a:pt x="1110" y="15366"/>
                  </a:lnTo>
                  <a:lnTo>
                    <a:pt x="1000" y="15698"/>
                  </a:lnTo>
                  <a:lnTo>
                    <a:pt x="0" y="25653"/>
                  </a:lnTo>
                  <a:lnTo>
                    <a:pt x="0" y="334009"/>
                  </a:lnTo>
                  <a:lnTo>
                    <a:pt x="1000" y="343965"/>
                  </a:lnTo>
                  <a:lnTo>
                    <a:pt x="3714" y="352123"/>
                  </a:lnTo>
                  <a:lnTo>
                    <a:pt x="7715" y="357637"/>
                  </a:lnTo>
                  <a:lnTo>
                    <a:pt x="12572" y="359663"/>
                  </a:lnTo>
                  <a:lnTo>
                    <a:pt x="238886" y="359663"/>
                  </a:lnTo>
                  <a:lnTo>
                    <a:pt x="243744" y="357637"/>
                  </a:lnTo>
                  <a:lnTo>
                    <a:pt x="247745" y="352123"/>
                  </a:lnTo>
                  <a:lnTo>
                    <a:pt x="249504" y="346836"/>
                  </a:lnTo>
                  <a:lnTo>
                    <a:pt x="108076" y="346836"/>
                  </a:lnTo>
                  <a:lnTo>
                    <a:pt x="106806" y="344296"/>
                  </a:lnTo>
                  <a:lnTo>
                    <a:pt x="106806" y="336549"/>
                  </a:lnTo>
                  <a:lnTo>
                    <a:pt x="108076" y="334009"/>
                  </a:lnTo>
                  <a:lnTo>
                    <a:pt x="251459" y="334009"/>
                  </a:lnTo>
                  <a:lnTo>
                    <a:pt x="251459" y="321182"/>
                  </a:lnTo>
                  <a:lnTo>
                    <a:pt x="18795" y="321182"/>
                  </a:lnTo>
                  <a:lnTo>
                    <a:pt x="18795" y="38480"/>
                  </a:lnTo>
                  <a:lnTo>
                    <a:pt x="251459" y="38480"/>
                  </a:lnTo>
                  <a:lnTo>
                    <a:pt x="251459" y="25653"/>
                  </a:lnTo>
                  <a:lnTo>
                    <a:pt x="123825" y="25653"/>
                  </a:lnTo>
                  <a:lnTo>
                    <a:pt x="122554" y="23113"/>
                  </a:lnTo>
                  <a:lnTo>
                    <a:pt x="122554" y="15366"/>
                  </a:lnTo>
                  <a:lnTo>
                    <a:pt x="123825" y="12826"/>
                  </a:lnTo>
                  <a:lnTo>
                    <a:pt x="249504" y="12826"/>
                  </a:lnTo>
                  <a:lnTo>
                    <a:pt x="247745" y="7540"/>
                  </a:lnTo>
                  <a:lnTo>
                    <a:pt x="243744" y="2026"/>
                  </a:lnTo>
                  <a:lnTo>
                    <a:pt x="238886" y="0"/>
                  </a:lnTo>
                  <a:close/>
                </a:path>
                <a:path w="251459" h="360045">
                  <a:moveTo>
                    <a:pt x="251459" y="334009"/>
                  </a:moveTo>
                  <a:lnTo>
                    <a:pt x="143382" y="334009"/>
                  </a:lnTo>
                  <a:lnTo>
                    <a:pt x="144525" y="336549"/>
                  </a:lnTo>
                  <a:lnTo>
                    <a:pt x="144525" y="344296"/>
                  </a:lnTo>
                  <a:lnTo>
                    <a:pt x="143382" y="346836"/>
                  </a:lnTo>
                  <a:lnTo>
                    <a:pt x="249504" y="346836"/>
                  </a:lnTo>
                  <a:lnTo>
                    <a:pt x="250349" y="344296"/>
                  </a:lnTo>
                  <a:lnTo>
                    <a:pt x="250459" y="343965"/>
                  </a:lnTo>
                  <a:lnTo>
                    <a:pt x="251459" y="334009"/>
                  </a:lnTo>
                  <a:close/>
                </a:path>
                <a:path w="251459" h="360045">
                  <a:moveTo>
                    <a:pt x="251459" y="38480"/>
                  </a:moveTo>
                  <a:lnTo>
                    <a:pt x="232536" y="38480"/>
                  </a:lnTo>
                  <a:lnTo>
                    <a:pt x="232536" y="321182"/>
                  </a:lnTo>
                  <a:lnTo>
                    <a:pt x="251459" y="321182"/>
                  </a:lnTo>
                  <a:lnTo>
                    <a:pt x="251459" y="38480"/>
                  </a:lnTo>
                  <a:close/>
                </a:path>
                <a:path w="251459" h="360045">
                  <a:moveTo>
                    <a:pt x="249504" y="12826"/>
                  </a:moveTo>
                  <a:lnTo>
                    <a:pt x="127634" y="12826"/>
                  </a:lnTo>
                  <a:lnTo>
                    <a:pt x="128904" y="15366"/>
                  </a:lnTo>
                  <a:lnTo>
                    <a:pt x="128904" y="23113"/>
                  </a:lnTo>
                  <a:lnTo>
                    <a:pt x="127634" y="25653"/>
                  </a:lnTo>
                  <a:lnTo>
                    <a:pt x="251459" y="25653"/>
                  </a:lnTo>
                  <a:lnTo>
                    <a:pt x="250459" y="15698"/>
                  </a:lnTo>
                  <a:lnTo>
                    <a:pt x="249504" y="12826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7504176" y="3653028"/>
              <a:ext cx="212090" cy="266700"/>
            </a:xfrm>
            <a:custGeom>
              <a:avLst/>
              <a:gdLst/>
              <a:ahLst/>
              <a:cxnLst/>
              <a:rect l="l" t="t" r="r" b="b"/>
              <a:pathLst>
                <a:path w="212090" h="266700">
                  <a:moveTo>
                    <a:pt x="211835" y="0"/>
                  </a:moveTo>
                  <a:lnTo>
                    <a:pt x="0" y="0"/>
                  </a:lnTo>
                  <a:lnTo>
                    <a:pt x="0" y="266700"/>
                  </a:lnTo>
                  <a:lnTo>
                    <a:pt x="211835" y="266700"/>
                  </a:lnTo>
                  <a:lnTo>
                    <a:pt x="2118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7504176" y="3653028"/>
              <a:ext cx="212090" cy="266700"/>
            </a:xfrm>
            <a:custGeom>
              <a:avLst/>
              <a:gdLst/>
              <a:ahLst/>
              <a:cxnLst/>
              <a:rect l="l" t="t" r="r" b="b"/>
              <a:pathLst>
                <a:path w="212090" h="266700">
                  <a:moveTo>
                    <a:pt x="0" y="266700"/>
                  </a:moveTo>
                  <a:lnTo>
                    <a:pt x="211835" y="266700"/>
                  </a:lnTo>
                  <a:lnTo>
                    <a:pt x="211835" y="0"/>
                  </a:lnTo>
                  <a:lnTo>
                    <a:pt x="0" y="0"/>
                  </a:lnTo>
                  <a:lnTo>
                    <a:pt x="0" y="26670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6291834" y="1082802"/>
              <a:ext cx="1955800" cy="2921635"/>
            </a:xfrm>
            <a:custGeom>
              <a:avLst/>
              <a:gdLst/>
              <a:ahLst/>
              <a:cxnLst/>
              <a:rect l="l" t="t" r="r" b="b"/>
              <a:pathLst>
                <a:path w="1955800" h="2921635">
                  <a:moveTo>
                    <a:pt x="0" y="2921508"/>
                  </a:moveTo>
                  <a:lnTo>
                    <a:pt x="1955291" y="2921508"/>
                  </a:lnTo>
                  <a:lnTo>
                    <a:pt x="1955291" y="0"/>
                  </a:lnTo>
                  <a:lnTo>
                    <a:pt x="0" y="0"/>
                  </a:lnTo>
                  <a:lnTo>
                    <a:pt x="0" y="2921508"/>
                  </a:lnTo>
                  <a:close/>
                </a:path>
              </a:pathLst>
            </a:custGeom>
            <a:ln w="2857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8359902" y="1082802"/>
              <a:ext cx="1163320" cy="448309"/>
            </a:xfrm>
            <a:custGeom>
              <a:avLst/>
              <a:gdLst/>
              <a:ahLst/>
              <a:cxnLst/>
              <a:rect l="l" t="t" r="r" b="b"/>
              <a:pathLst>
                <a:path w="1163320" h="448309">
                  <a:moveTo>
                    <a:pt x="1162811" y="0"/>
                  </a:moveTo>
                  <a:lnTo>
                    <a:pt x="0" y="0"/>
                  </a:lnTo>
                  <a:lnTo>
                    <a:pt x="0" y="448056"/>
                  </a:lnTo>
                  <a:lnTo>
                    <a:pt x="1162811" y="448056"/>
                  </a:lnTo>
                  <a:lnTo>
                    <a:pt x="1162811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8359902" y="1082802"/>
              <a:ext cx="1163320" cy="448309"/>
            </a:xfrm>
            <a:custGeom>
              <a:avLst/>
              <a:gdLst/>
              <a:ahLst/>
              <a:cxnLst/>
              <a:rect l="l" t="t" r="r" b="b"/>
              <a:pathLst>
                <a:path w="1163320" h="448309">
                  <a:moveTo>
                    <a:pt x="0" y="448056"/>
                  </a:moveTo>
                  <a:lnTo>
                    <a:pt x="1162811" y="448056"/>
                  </a:lnTo>
                  <a:lnTo>
                    <a:pt x="1162811" y="0"/>
                  </a:lnTo>
                  <a:lnTo>
                    <a:pt x="0" y="0"/>
                  </a:lnTo>
                  <a:lnTo>
                    <a:pt x="0" y="448056"/>
                  </a:lnTo>
                  <a:close/>
                </a:path>
              </a:pathLst>
            </a:custGeom>
            <a:ln w="28575">
              <a:solidFill>
                <a:srgbClr val="171717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2" name="object 92" descr=""/>
          <p:cNvSpPr txBox="1"/>
          <p:nvPr/>
        </p:nvSpPr>
        <p:spPr>
          <a:xfrm>
            <a:off x="8485758" y="1101597"/>
            <a:ext cx="9099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9860" marR="5080" indent="-137795">
              <a:lnSpc>
                <a:spcPct val="100000"/>
              </a:lnSpc>
              <a:spcBef>
                <a:spcPts val="100"/>
              </a:spcBef>
            </a:pPr>
            <a:r>
              <a:rPr dirty="0" sz="1200" i="1">
                <a:solidFill>
                  <a:srgbClr val="171717"/>
                </a:solidFill>
                <a:latin typeface="Calibri"/>
                <a:cs typeface="Calibri"/>
              </a:rPr>
              <a:t>Analysis</a:t>
            </a:r>
            <a:r>
              <a:rPr dirty="0" sz="1200" spc="-35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200" i="1">
                <a:solidFill>
                  <a:srgbClr val="171717"/>
                </a:solidFill>
                <a:latin typeface="Calibri"/>
                <a:cs typeface="Calibri"/>
              </a:rPr>
              <a:t>in</a:t>
            </a:r>
            <a:r>
              <a:rPr dirty="0" sz="1200" spc="-30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200" spc="-25" i="1">
                <a:solidFill>
                  <a:srgbClr val="171717"/>
                </a:solidFill>
                <a:latin typeface="Calibri"/>
                <a:cs typeface="Calibri"/>
              </a:rPr>
              <a:t>the </a:t>
            </a:r>
            <a:r>
              <a:rPr dirty="0" sz="1200" i="1">
                <a:solidFill>
                  <a:srgbClr val="171717"/>
                </a:solidFill>
                <a:latin typeface="Calibri"/>
                <a:cs typeface="Calibri"/>
              </a:rPr>
              <a:t>Next</a:t>
            </a:r>
            <a:r>
              <a:rPr dirty="0" sz="1200" spc="-45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200" spc="-10" i="1">
                <a:solidFill>
                  <a:srgbClr val="171717"/>
                </a:solidFill>
                <a:latin typeface="Calibri"/>
                <a:cs typeface="Calibri"/>
              </a:rPr>
              <a:t>Slide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93" name="object 9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73608" y="1792223"/>
            <a:ext cx="771143" cy="559308"/>
          </a:xfrm>
          <a:prstGeom prst="rect">
            <a:avLst/>
          </a:prstGeom>
        </p:spPr>
      </p:pic>
      <p:sp>
        <p:nvSpPr>
          <p:cNvPr id="94" name="object 94" descr=""/>
          <p:cNvSpPr txBox="1"/>
          <p:nvPr/>
        </p:nvSpPr>
        <p:spPr>
          <a:xfrm>
            <a:off x="8350757" y="1608582"/>
            <a:ext cx="1172210" cy="447040"/>
          </a:xfrm>
          <a:prstGeom prst="rect">
            <a:avLst/>
          </a:prstGeom>
          <a:solidFill>
            <a:srgbClr val="DAE2F3"/>
          </a:solidFill>
          <a:ln w="28575">
            <a:solidFill>
              <a:srgbClr val="0042C7"/>
            </a:solidFill>
          </a:ln>
        </p:spPr>
        <p:txBody>
          <a:bodyPr wrap="square" lIns="0" tIns="31114" rIns="0" bIns="0" rtlCol="0" vert="horz">
            <a:spAutoFit/>
          </a:bodyPr>
          <a:lstStyle/>
          <a:p>
            <a:pPr marL="304165" marR="123825" indent="-173990">
              <a:lnSpc>
                <a:spcPct val="100000"/>
              </a:lnSpc>
              <a:spcBef>
                <a:spcPts val="244"/>
              </a:spcBef>
            </a:pPr>
            <a:r>
              <a:rPr dirty="0" sz="1200" spc="-20" i="1">
                <a:solidFill>
                  <a:srgbClr val="171717"/>
                </a:solidFill>
                <a:latin typeface="Calibri"/>
                <a:cs typeface="Calibri"/>
              </a:rPr>
              <a:t>Tech</a:t>
            </a:r>
            <a:r>
              <a:rPr dirty="0" sz="1200" spc="-45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200" spc="-10" i="1">
                <a:solidFill>
                  <a:srgbClr val="171717"/>
                </a:solidFill>
                <a:latin typeface="Calibri"/>
                <a:cs typeface="Calibri"/>
              </a:rPr>
              <a:t>Backbone </a:t>
            </a:r>
            <a:r>
              <a:rPr dirty="0" sz="1200" i="1">
                <a:solidFill>
                  <a:srgbClr val="171717"/>
                </a:solidFill>
                <a:latin typeface="Calibri"/>
                <a:cs typeface="Calibri"/>
              </a:rPr>
              <a:t>of</a:t>
            </a:r>
            <a:r>
              <a:rPr dirty="0" sz="1200" spc="-10" i="1">
                <a:solidFill>
                  <a:srgbClr val="171717"/>
                </a:solidFill>
                <a:latin typeface="Calibri"/>
                <a:cs typeface="Calibri"/>
              </a:rPr>
              <a:t> Netflix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5" name="object 95" descr=""/>
          <p:cNvSpPr/>
          <p:nvPr/>
        </p:nvSpPr>
        <p:spPr>
          <a:xfrm>
            <a:off x="3869436" y="859535"/>
            <a:ext cx="2499360" cy="434340"/>
          </a:xfrm>
          <a:custGeom>
            <a:avLst/>
            <a:gdLst/>
            <a:ahLst/>
            <a:cxnLst/>
            <a:rect l="l" t="t" r="r" b="b"/>
            <a:pathLst>
              <a:path w="2499360" h="434340">
                <a:moveTo>
                  <a:pt x="441960" y="217170"/>
                </a:moveTo>
                <a:lnTo>
                  <a:pt x="436118" y="167398"/>
                </a:lnTo>
                <a:lnTo>
                  <a:pt x="419493" y="121691"/>
                </a:lnTo>
                <a:lnTo>
                  <a:pt x="393407" y="81368"/>
                </a:lnTo>
                <a:lnTo>
                  <a:pt x="359181" y="47726"/>
                </a:lnTo>
                <a:lnTo>
                  <a:pt x="318160" y="22085"/>
                </a:lnTo>
                <a:lnTo>
                  <a:pt x="271640" y="5740"/>
                </a:lnTo>
                <a:lnTo>
                  <a:pt x="220980" y="0"/>
                </a:lnTo>
                <a:lnTo>
                  <a:pt x="170307" y="5740"/>
                </a:lnTo>
                <a:lnTo>
                  <a:pt x="123786" y="22085"/>
                </a:lnTo>
                <a:lnTo>
                  <a:pt x="82765" y="47726"/>
                </a:lnTo>
                <a:lnTo>
                  <a:pt x="48539" y="81368"/>
                </a:lnTo>
                <a:lnTo>
                  <a:pt x="22453" y="121691"/>
                </a:lnTo>
                <a:lnTo>
                  <a:pt x="5829" y="167398"/>
                </a:lnTo>
                <a:lnTo>
                  <a:pt x="0" y="217170"/>
                </a:lnTo>
                <a:lnTo>
                  <a:pt x="5829" y="266954"/>
                </a:lnTo>
                <a:lnTo>
                  <a:pt x="22453" y="312661"/>
                </a:lnTo>
                <a:lnTo>
                  <a:pt x="48539" y="352983"/>
                </a:lnTo>
                <a:lnTo>
                  <a:pt x="82765" y="386626"/>
                </a:lnTo>
                <a:lnTo>
                  <a:pt x="123786" y="412267"/>
                </a:lnTo>
                <a:lnTo>
                  <a:pt x="170307" y="428612"/>
                </a:lnTo>
                <a:lnTo>
                  <a:pt x="220980" y="434340"/>
                </a:lnTo>
                <a:lnTo>
                  <a:pt x="271640" y="428612"/>
                </a:lnTo>
                <a:lnTo>
                  <a:pt x="318160" y="412267"/>
                </a:lnTo>
                <a:lnTo>
                  <a:pt x="359181" y="386626"/>
                </a:lnTo>
                <a:lnTo>
                  <a:pt x="393407" y="352983"/>
                </a:lnTo>
                <a:lnTo>
                  <a:pt x="419493" y="312661"/>
                </a:lnTo>
                <a:lnTo>
                  <a:pt x="436118" y="266954"/>
                </a:lnTo>
                <a:lnTo>
                  <a:pt x="441960" y="217170"/>
                </a:lnTo>
                <a:close/>
              </a:path>
              <a:path w="2499360" h="434340">
                <a:moveTo>
                  <a:pt x="2499360" y="217170"/>
                </a:moveTo>
                <a:lnTo>
                  <a:pt x="2494851" y="173418"/>
                </a:lnTo>
                <a:lnTo>
                  <a:pt x="2481923" y="132664"/>
                </a:lnTo>
                <a:lnTo>
                  <a:pt x="2461476" y="95783"/>
                </a:lnTo>
                <a:lnTo>
                  <a:pt x="2434399" y="63627"/>
                </a:lnTo>
                <a:lnTo>
                  <a:pt x="2401570" y="37109"/>
                </a:lnTo>
                <a:lnTo>
                  <a:pt x="2363914" y="17081"/>
                </a:lnTo>
                <a:lnTo>
                  <a:pt x="2322284" y="4419"/>
                </a:lnTo>
                <a:lnTo>
                  <a:pt x="2277618" y="0"/>
                </a:lnTo>
                <a:lnTo>
                  <a:pt x="2232939" y="4419"/>
                </a:lnTo>
                <a:lnTo>
                  <a:pt x="2191321" y="17081"/>
                </a:lnTo>
                <a:lnTo>
                  <a:pt x="2153653" y="37109"/>
                </a:lnTo>
                <a:lnTo>
                  <a:pt x="2120836" y="63627"/>
                </a:lnTo>
                <a:lnTo>
                  <a:pt x="2093747" y="95783"/>
                </a:lnTo>
                <a:lnTo>
                  <a:pt x="2073300" y="132664"/>
                </a:lnTo>
                <a:lnTo>
                  <a:pt x="2060371" y="173418"/>
                </a:lnTo>
                <a:lnTo>
                  <a:pt x="2055876" y="217170"/>
                </a:lnTo>
                <a:lnTo>
                  <a:pt x="2060371" y="260934"/>
                </a:lnTo>
                <a:lnTo>
                  <a:pt x="2073300" y="301688"/>
                </a:lnTo>
                <a:lnTo>
                  <a:pt x="2093747" y="338569"/>
                </a:lnTo>
                <a:lnTo>
                  <a:pt x="2120823" y="370713"/>
                </a:lnTo>
                <a:lnTo>
                  <a:pt x="2153653" y="397243"/>
                </a:lnTo>
                <a:lnTo>
                  <a:pt x="2191308" y="417271"/>
                </a:lnTo>
                <a:lnTo>
                  <a:pt x="2232939" y="429933"/>
                </a:lnTo>
                <a:lnTo>
                  <a:pt x="2277618" y="434340"/>
                </a:lnTo>
                <a:lnTo>
                  <a:pt x="2322284" y="429933"/>
                </a:lnTo>
                <a:lnTo>
                  <a:pt x="2363914" y="417271"/>
                </a:lnTo>
                <a:lnTo>
                  <a:pt x="2401570" y="397243"/>
                </a:lnTo>
                <a:lnTo>
                  <a:pt x="2434399" y="370713"/>
                </a:lnTo>
                <a:lnTo>
                  <a:pt x="2461476" y="338569"/>
                </a:lnTo>
                <a:lnTo>
                  <a:pt x="2481923" y="301688"/>
                </a:lnTo>
                <a:lnTo>
                  <a:pt x="2494851" y="260934"/>
                </a:lnTo>
                <a:lnTo>
                  <a:pt x="2499360" y="21717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 descr=""/>
          <p:cNvSpPr txBox="1"/>
          <p:nvPr/>
        </p:nvSpPr>
        <p:spPr>
          <a:xfrm>
            <a:off x="4001261" y="861440"/>
            <a:ext cx="22371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68830" algn="l"/>
              </a:tabLst>
            </a:pP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7" name="object 97" descr=""/>
          <p:cNvSpPr/>
          <p:nvPr/>
        </p:nvSpPr>
        <p:spPr>
          <a:xfrm>
            <a:off x="1588008" y="4038600"/>
            <a:ext cx="443865" cy="434340"/>
          </a:xfrm>
          <a:custGeom>
            <a:avLst/>
            <a:gdLst/>
            <a:ahLst/>
            <a:cxnLst/>
            <a:rect l="l" t="t" r="r" b="b"/>
            <a:pathLst>
              <a:path w="443864" h="434339">
                <a:moveTo>
                  <a:pt x="221741" y="0"/>
                </a:moveTo>
                <a:lnTo>
                  <a:pt x="177063" y="4414"/>
                </a:lnTo>
                <a:lnTo>
                  <a:pt x="135445" y="17073"/>
                </a:lnTo>
                <a:lnTo>
                  <a:pt x="97780" y="37102"/>
                </a:lnTo>
                <a:lnTo>
                  <a:pt x="64960" y="63626"/>
                </a:lnTo>
                <a:lnTo>
                  <a:pt x="37879" y="95770"/>
                </a:lnTo>
                <a:lnTo>
                  <a:pt x="17430" y="132659"/>
                </a:lnTo>
                <a:lnTo>
                  <a:pt x="4506" y="173417"/>
                </a:lnTo>
                <a:lnTo>
                  <a:pt x="0" y="217169"/>
                </a:lnTo>
                <a:lnTo>
                  <a:pt x="4506" y="260922"/>
                </a:lnTo>
                <a:lnTo>
                  <a:pt x="17430" y="301680"/>
                </a:lnTo>
                <a:lnTo>
                  <a:pt x="37879" y="338569"/>
                </a:lnTo>
                <a:lnTo>
                  <a:pt x="64960" y="370713"/>
                </a:lnTo>
                <a:lnTo>
                  <a:pt x="97780" y="397237"/>
                </a:lnTo>
                <a:lnTo>
                  <a:pt x="135445" y="417266"/>
                </a:lnTo>
                <a:lnTo>
                  <a:pt x="177063" y="429925"/>
                </a:lnTo>
                <a:lnTo>
                  <a:pt x="221741" y="434339"/>
                </a:lnTo>
                <a:lnTo>
                  <a:pt x="266420" y="429925"/>
                </a:lnTo>
                <a:lnTo>
                  <a:pt x="308038" y="417266"/>
                </a:lnTo>
                <a:lnTo>
                  <a:pt x="345703" y="397237"/>
                </a:lnTo>
                <a:lnTo>
                  <a:pt x="378523" y="370713"/>
                </a:lnTo>
                <a:lnTo>
                  <a:pt x="405604" y="338569"/>
                </a:lnTo>
                <a:lnTo>
                  <a:pt x="426053" y="301680"/>
                </a:lnTo>
                <a:lnTo>
                  <a:pt x="438977" y="260922"/>
                </a:lnTo>
                <a:lnTo>
                  <a:pt x="443484" y="217169"/>
                </a:lnTo>
                <a:lnTo>
                  <a:pt x="438977" y="173417"/>
                </a:lnTo>
                <a:lnTo>
                  <a:pt x="426053" y="132659"/>
                </a:lnTo>
                <a:lnTo>
                  <a:pt x="405604" y="95770"/>
                </a:lnTo>
                <a:lnTo>
                  <a:pt x="378523" y="63626"/>
                </a:lnTo>
                <a:lnTo>
                  <a:pt x="345703" y="37102"/>
                </a:lnTo>
                <a:lnTo>
                  <a:pt x="308038" y="17073"/>
                </a:lnTo>
                <a:lnTo>
                  <a:pt x="266420" y="4414"/>
                </a:lnTo>
                <a:lnTo>
                  <a:pt x="221741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 descr=""/>
          <p:cNvSpPr txBox="1"/>
          <p:nvPr/>
        </p:nvSpPr>
        <p:spPr>
          <a:xfrm>
            <a:off x="1720088" y="4041394"/>
            <a:ext cx="1803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9" name="object 99" descr=""/>
          <p:cNvSpPr/>
          <p:nvPr/>
        </p:nvSpPr>
        <p:spPr>
          <a:xfrm>
            <a:off x="8414004" y="4130040"/>
            <a:ext cx="3706495" cy="2066925"/>
          </a:xfrm>
          <a:custGeom>
            <a:avLst/>
            <a:gdLst/>
            <a:ahLst/>
            <a:cxnLst/>
            <a:rect l="l" t="t" r="r" b="b"/>
            <a:pathLst>
              <a:path w="3706495" h="2066925">
                <a:moveTo>
                  <a:pt x="0" y="2066544"/>
                </a:moveTo>
                <a:lnTo>
                  <a:pt x="3706367" y="2066544"/>
                </a:lnTo>
                <a:lnTo>
                  <a:pt x="3706367" y="0"/>
                </a:lnTo>
                <a:lnTo>
                  <a:pt x="0" y="0"/>
                </a:lnTo>
                <a:lnTo>
                  <a:pt x="0" y="2066544"/>
                </a:lnTo>
                <a:close/>
              </a:path>
            </a:pathLst>
          </a:custGeom>
          <a:ln w="12700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 descr=""/>
          <p:cNvSpPr txBox="1"/>
          <p:nvPr/>
        </p:nvSpPr>
        <p:spPr>
          <a:xfrm>
            <a:off x="8420354" y="4441393"/>
            <a:ext cx="3693795" cy="174878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43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Netflix</a:t>
            </a:r>
            <a:r>
              <a:rPr dirty="0" sz="1200" spc="2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ranks</a:t>
            </a:r>
            <a:r>
              <a:rPr dirty="0" sz="1200" spc="2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200" spc="2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highest</a:t>
            </a:r>
            <a:r>
              <a:rPr dirty="0" sz="1200" spc="229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amongst</a:t>
            </a:r>
            <a:r>
              <a:rPr dirty="0" sz="1200" spc="229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its</a:t>
            </a:r>
            <a:r>
              <a:rPr dirty="0" sz="1200" spc="2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competitors</a:t>
            </a:r>
            <a:r>
              <a:rPr dirty="0" sz="1200" spc="2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spc="-25">
                <a:solidFill>
                  <a:srgbClr val="001F5F"/>
                </a:solidFill>
                <a:latin typeface="Calibri"/>
                <a:cs typeface="Calibri"/>
              </a:rPr>
              <a:t>on</a:t>
            </a:r>
            <a:endParaRPr sz="1200">
              <a:latin typeface="Calibri"/>
              <a:cs typeface="Calibri"/>
            </a:endParaRPr>
          </a:p>
          <a:p>
            <a:pPr marL="114300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001F5F"/>
                </a:solidFill>
                <a:latin typeface="Calibri"/>
                <a:cs typeface="Calibri"/>
              </a:rPr>
              <a:t>following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 three</a:t>
            </a:r>
            <a:r>
              <a:rPr dirty="0" sz="12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001F5F"/>
                </a:solidFill>
                <a:latin typeface="Calibri"/>
                <a:cs typeface="Calibri"/>
              </a:rPr>
              <a:t>tech-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driven</a:t>
            </a:r>
            <a:r>
              <a:rPr dirty="0" sz="12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001F5F"/>
                </a:solidFill>
                <a:latin typeface="Calibri"/>
                <a:cs typeface="Calibri"/>
              </a:rPr>
              <a:t>metrics:</a:t>
            </a:r>
            <a:endParaRPr sz="1200">
              <a:latin typeface="Calibri"/>
              <a:cs typeface="Calibri"/>
            </a:endParaRPr>
          </a:p>
          <a:p>
            <a:pPr marL="400685" indent="-286385">
              <a:lnSpc>
                <a:spcPct val="100000"/>
              </a:lnSpc>
              <a:spcBef>
                <a:spcPts val="600"/>
              </a:spcBef>
              <a:buFont typeface="Wingdings"/>
              <a:buChar char=""/>
              <a:tabLst>
                <a:tab pos="400685" algn="l"/>
              </a:tabLst>
            </a:pPr>
            <a:r>
              <a:rPr dirty="0" sz="1200">
                <a:solidFill>
                  <a:srgbClr val="122D56"/>
                </a:solidFill>
                <a:latin typeface="Calibri"/>
                <a:cs typeface="Calibri"/>
              </a:rPr>
              <a:t>Easy</a:t>
            </a:r>
            <a:r>
              <a:rPr dirty="0" sz="1200" spc="-15">
                <a:solidFill>
                  <a:srgbClr val="122D56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122D56"/>
                </a:solidFill>
                <a:latin typeface="Calibri"/>
                <a:cs typeface="Calibri"/>
              </a:rPr>
              <a:t>to</a:t>
            </a:r>
            <a:r>
              <a:rPr dirty="0" sz="1200" spc="-30">
                <a:solidFill>
                  <a:srgbClr val="122D56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122D56"/>
                </a:solidFill>
                <a:latin typeface="Calibri"/>
                <a:cs typeface="Calibri"/>
              </a:rPr>
              <a:t>watch</a:t>
            </a:r>
            <a:r>
              <a:rPr dirty="0" sz="1200" spc="-15">
                <a:solidFill>
                  <a:srgbClr val="122D56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122D56"/>
                </a:solidFill>
                <a:latin typeface="Calibri"/>
                <a:cs typeface="Calibri"/>
              </a:rPr>
              <a:t>on</a:t>
            </a:r>
            <a:r>
              <a:rPr dirty="0" sz="1200" spc="-30">
                <a:solidFill>
                  <a:srgbClr val="122D56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122D56"/>
                </a:solidFill>
                <a:latin typeface="Calibri"/>
                <a:cs typeface="Calibri"/>
              </a:rPr>
              <a:t>a</a:t>
            </a:r>
            <a:r>
              <a:rPr dirty="0" sz="1200" spc="-20">
                <a:solidFill>
                  <a:srgbClr val="122D56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122D56"/>
                </a:solidFill>
                <a:latin typeface="Calibri"/>
                <a:cs typeface="Calibri"/>
              </a:rPr>
              <a:t>TV</a:t>
            </a:r>
            <a:r>
              <a:rPr dirty="0" sz="1200" spc="-25">
                <a:solidFill>
                  <a:srgbClr val="122D56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122D56"/>
                </a:solidFill>
                <a:latin typeface="Calibri"/>
                <a:cs typeface="Calibri"/>
              </a:rPr>
              <a:t>–</a:t>
            </a:r>
            <a:r>
              <a:rPr dirty="0" sz="1200" spc="-20">
                <a:solidFill>
                  <a:srgbClr val="122D56"/>
                </a:solidFill>
                <a:latin typeface="Calibri"/>
                <a:cs typeface="Calibri"/>
              </a:rPr>
              <a:t> </a:t>
            </a:r>
            <a:r>
              <a:rPr dirty="0" sz="1200" spc="-25">
                <a:solidFill>
                  <a:srgbClr val="122D56"/>
                </a:solidFill>
                <a:latin typeface="Calibri"/>
                <a:cs typeface="Calibri"/>
              </a:rPr>
              <a:t>72%</a:t>
            </a:r>
            <a:endParaRPr sz="1200">
              <a:latin typeface="Calibri"/>
              <a:cs typeface="Calibri"/>
            </a:endParaRPr>
          </a:p>
          <a:p>
            <a:pPr marL="400685" indent="-286385">
              <a:lnSpc>
                <a:spcPct val="100000"/>
              </a:lnSpc>
              <a:buFont typeface="Wingdings"/>
              <a:buChar char=""/>
              <a:tabLst>
                <a:tab pos="400685" algn="l"/>
              </a:tabLst>
            </a:pPr>
            <a:r>
              <a:rPr dirty="0" sz="1200">
                <a:solidFill>
                  <a:srgbClr val="FF0000"/>
                </a:solidFill>
                <a:latin typeface="Calibri"/>
                <a:cs typeface="Calibri"/>
              </a:rPr>
              <a:t>Easy</a:t>
            </a:r>
            <a:r>
              <a:rPr dirty="0" sz="1200" spc="-1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0000"/>
                </a:solidFill>
                <a:latin typeface="Calibri"/>
                <a:cs typeface="Calibri"/>
              </a:rPr>
              <a:t>to</a:t>
            </a:r>
            <a:r>
              <a:rPr dirty="0" sz="1200" spc="-3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0000"/>
                </a:solidFill>
                <a:latin typeface="Calibri"/>
                <a:cs typeface="Calibri"/>
              </a:rPr>
              <a:t>use</a:t>
            </a:r>
            <a:r>
              <a:rPr dirty="0" sz="1200" spc="-1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0000"/>
                </a:solidFill>
                <a:latin typeface="Calibri"/>
                <a:cs typeface="Calibri"/>
              </a:rPr>
              <a:t>on</a:t>
            </a:r>
            <a:r>
              <a:rPr dirty="0" sz="1200" spc="-3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0000"/>
                </a:solidFill>
                <a:latin typeface="Calibri"/>
                <a:cs typeface="Calibri"/>
              </a:rPr>
              <a:t>all</a:t>
            </a:r>
            <a:r>
              <a:rPr dirty="0" sz="1200" spc="-3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0000"/>
                </a:solidFill>
                <a:latin typeface="Calibri"/>
                <a:cs typeface="Calibri"/>
              </a:rPr>
              <a:t>devices</a:t>
            </a:r>
            <a:r>
              <a:rPr dirty="0" sz="1200" spc="-2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0000"/>
                </a:solidFill>
                <a:latin typeface="Calibri"/>
                <a:cs typeface="Calibri"/>
              </a:rPr>
              <a:t>–</a:t>
            </a:r>
            <a:r>
              <a:rPr dirty="0" sz="1200" spc="-1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200" spc="-25">
                <a:solidFill>
                  <a:srgbClr val="FF0000"/>
                </a:solidFill>
                <a:latin typeface="Calibri"/>
                <a:cs typeface="Calibri"/>
              </a:rPr>
              <a:t>60%</a:t>
            </a:r>
            <a:endParaRPr sz="1200">
              <a:latin typeface="Calibri"/>
              <a:cs typeface="Calibri"/>
            </a:endParaRPr>
          </a:p>
          <a:p>
            <a:pPr marL="400685" indent="-286385">
              <a:lnSpc>
                <a:spcPct val="100000"/>
              </a:lnSpc>
              <a:buFont typeface="Wingdings"/>
              <a:buChar char=""/>
              <a:tabLst>
                <a:tab pos="400685" algn="l"/>
              </a:tabLst>
            </a:pPr>
            <a:r>
              <a:rPr dirty="0" sz="1200">
                <a:solidFill>
                  <a:srgbClr val="1E8495"/>
                </a:solidFill>
                <a:latin typeface="Calibri"/>
                <a:cs typeface="Calibri"/>
              </a:rPr>
              <a:t>Reliable</a:t>
            </a:r>
            <a:r>
              <a:rPr dirty="0" sz="1200" spc="-35">
                <a:solidFill>
                  <a:srgbClr val="1E8495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1E8495"/>
                </a:solidFill>
                <a:latin typeface="Calibri"/>
                <a:cs typeface="Calibri"/>
              </a:rPr>
              <a:t>Service</a:t>
            </a:r>
            <a:r>
              <a:rPr dirty="0" sz="1200" spc="-25">
                <a:solidFill>
                  <a:srgbClr val="1E8495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1E8495"/>
                </a:solidFill>
                <a:latin typeface="Calibri"/>
                <a:cs typeface="Calibri"/>
              </a:rPr>
              <a:t>–</a:t>
            </a:r>
            <a:r>
              <a:rPr dirty="0" sz="1200" spc="-35">
                <a:solidFill>
                  <a:srgbClr val="1E8495"/>
                </a:solidFill>
                <a:latin typeface="Calibri"/>
                <a:cs typeface="Calibri"/>
              </a:rPr>
              <a:t> </a:t>
            </a:r>
            <a:r>
              <a:rPr dirty="0" sz="1200" spc="-25">
                <a:solidFill>
                  <a:srgbClr val="1E8495"/>
                </a:solidFill>
                <a:latin typeface="Calibri"/>
                <a:cs typeface="Calibri"/>
              </a:rPr>
              <a:t>58%</a:t>
            </a:r>
            <a:endParaRPr sz="1200">
              <a:latin typeface="Calibri"/>
              <a:cs typeface="Calibri"/>
            </a:endParaRPr>
          </a:p>
          <a:p>
            <a:pPr algn="just" marL="114300" marR="105410">
              <a:lnSpc>
                <a:spcPct val="100000"/>
              </a:lnSpc>
            </a:pP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Netflix’s</a:t>
            </a:r>
            <a:r>
              <a:rPr dirty="0" sz="1200" spc="1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UI</a:t>
            </a:r>
            <a:r>
              <a:rPr dirty="0" sz="1200" spc="114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enriches</a:t>
            </a:r>
            <a:r>
              <a:rPr dirty="0" sz="1200" spc="1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200" spc="1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customer</a:t>
            </a:r>
            <a:r>
              <a:rPr dirty="0" sz="1200" spc="1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experience</a:t>
            </a:r>
            <a:r>
              <a:rPr dirty="0" sz="1200" spc="1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200" spc="1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spc="-25">
                <a:solidFill>
                  <a:srgbClr val="001F5F"/>
                </a:solidFill>
                <a:latin typeface="Calibri"/>
                <a:cs typeface="Calibri"/>
              </a:rPr>
              <a:t>has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been</a:t>
            </a:r>
            <a:r>
              <a:rPr dirty="0" sz="1200" spc="8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one</a:t>
            </a:r>
            <a:r>
              <a:rPr dirty="0" sz="1200" spc="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200" spc="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its</a:t>
            </a:r>
            <a:r>
              <a:rPr dirty="0" sz="1200" spc="8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drivers</a:t>
            </a:r>
            <a:r>
              <a:rPr dirty="0" sz="1200" spc="8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200" spc="8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success</a:t>
            </a:r>
            <a:r>
              <a:rPr dirty="0" sz="1200" spc="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in</a:t>
            </a:r>
            <a:r>
              <a:rPr dirty="0" sz="1200" spc="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200" spc="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SVOD</a:t>
            </a:r>
            <a:r>
              <a:rPr dirty="0" sz="1200" spc="7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001F5F"/>
                </a:solidFill>
                <a:latin typeface="Calibri"/>
                <a:cs typeface="Calibri"/>
              </a:rPr>
              <a:t>market.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Its</a:t>
            </a:r>
            <a:r>
              <a:rPr dirty="0" sz="1200" spc="1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recommendation</a:t>
            </a:r>
            <a:r>
              <a:rPr dirty="0" sz="1200" spc="1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200" spc="1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other</a:t>
            </a:r>
            <a:r>
              <a:rPr dirty="0" sz="1200" spc="1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algorithms</a:t>
            </a:r>
            <a:r>
              <a:rPr dirty="0" sz="1200" spc="15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are</a:t>
            </a:r>
            <a:r>
              <a:rPr dirty="0" sz="1200" spc="1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001F5F"/>
                </a:solidFill>
                <a:latin typeface="Calibri"/>
                <a:cs typeface="Calibri"/>
              </a:rPr>
              <a:t>widely popular.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1" name="object 101" descr=""/>
          <p:cNvSpPr/>
          <p:nvPr/>
        </p:nvSpPr>
        <p:spPr>
          <a:xfrm>
            <a:off x="8420100" y="4130040"/>
            <a:ext cx="3706495" cy="289560"/>
          </a:xfrm>
          <a:custGeom>
            <a:avLst/>
            <a:gdLst/>
            <a:ahLst/>
            <a:cxnLst/>
            <a:rect l="l" t="t" r="r" b="b"/>
            <a:pathLst>
              <a:path w="3706495" h="289560">
                <a:moveTo>
                  <a:pt x="3706367" y="0"/>
                </a:moveTo>
                <a:lnTo>
                  <a:pt x="0" y="0"/>
                </a:lnTo>
                <a:lnTo>
                  <a:pt x="0" y="289560"/>
                </a:lnTo>
                <a:lnTo>
                  <a:pt x="3706367" y="289560"/>
                </a:lnTo>
                <a:lnTo>
                  <a:pt x="3706367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 descr=""/>
          <p:cNvSpPr txBox="1"/>
          <p:nvPr/>
        </p:nvSpPr>
        <p:spPr>
          <a:xfrm>
            <a:off x="8693657" y="4139006"/>
            <a:ext cx="315277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>
                <a:solidFill>
                  <a:srgbClr val="FFFFFF"/>
                </a:solidFill>
                <a:latin typeface="Arial MT"/>
                <a:cs typeface="Arial MT"/>
              </a:rPr>
              <a:t>Tech-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Driven</a:t>
            </a:r>
            <a:r>
              <a:rPr dirty="0" sz="16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Customer</a:t>
            </a:r>
            <a:r>
              <a:rPr dirty="0" sz="16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Satisfaction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03" name="object 103" descr=""/>
          <p:cNvSpPr/>
          <p:nvPr/>
        </p:nvSpPr>
        <p:spPr>
          <a:xfrm>
            <a:off x="8188452" y="3980688"/>
            <a:ext cx="443865" cy="433070"/>
          </a:xfrm>
          <a:custGeom>
            <a:avLst/>
            <a:gdLst/>
            <a:ahLst/>
            <a:cxnLst/>
            <a:rect l="l" t="t" r="r" b="b"/>
            <a:pathLst>
              <a:path w="443865" h="433070">
                <a:moveTo>
                  <a:pt x="221742" y="0"/>
                </a:moveTo>
                <a:lnTo>
                  <a:pt x="170910" y="5716"/>
                </a:lnTo>
                <a:lnTo>
                  <a:pt x="124241" y="21998"/>
                </a:lnTo>
                <a:lnTo>
                  <a:pt x="83069" y="47546"/>
                </a:lnTo>
                <a:lnTo>
                  <a:pt x="48725" y="81060"/>
                </a:lnTo>
                <a:lnTo>
                  <a:pt x="22544" y="121242"/>
                </a:lnTo>
                <a:lnTo>
                  <a:pt x="5858" y="166791"/>
                </a:lnTo>
                <a:lnTo>
                  <a:pt x="0" y="216407"/>
                </a:lnTo>
                <a:lnTo>
                  <a:pt x="5858" y="266024"/>
                </a:lnTo>
                <a:lnTo>
                  <a:pt x="22544" y="311573"/>
                </a:lnTo>
                <a:lnTo>
                  <a:pt x="48725" y="351755"/>
                </a:lnTo>
                <a:lnTo>
                  <a:pt x="83069" y="385269"/>
                </a:lnTo>
                <a:lnTo>
                  <a:pt x="124241" y="410817"/>
                </a:lnTo>
                <a:lnTo>
                  <a:pt x="170910" y="427099"/>
                </a:lnTo>
                <a:lnTo>
                  <a:pt x="221742" y="432816"/>
                </a:lnTo>
                <a:lnTo>
                  <a:pt x="272573" y="427099"/>
                </a:lnTo>
                <a:lnTo>
                  <a:pt x="319242" y="410817"/>
                </a:lnTo>
                <a:lnTo>
                  <a:pt x="360414" y="385269"/>
                </a:lnTo>
                <a:lnTo>
                  <a:pt x="394758" y="351755"/>
                </a:lnTo>
                <a:lnTo>
                  <a:pt x="420939" y="311573"/>
                </a:lnTo>
                <a:lnTo>
                  <a:pt x="437625" y="266024"/>
                </a:lnTo>
                <a:lnTo>
                  <a:pt x="443483" y="216407"/>
                </a:lnTo>
                <a:lnTo>
                  <a:pt x="437625" y="166791"/>
                </a:lnTo>
                <a:lnTo>
                  <a:pt x="420939" y="121242"/>
                </a:lnTo>
                <a:lnTo>
                  <a:pt x="394758" y="81060"/>
                </a:lnTo>
                <a:lnTo>
                  <a:pt x="360414" y="47546"/>
                </a:lnTo>
                <a:lnTo>
                  <a:pt x="319242" y="21998"/>
                </a:lnTo>
                <a:lnTo>
                  <a:pt x="272573" y="5716"/>
                </a:lnTo>
                <a:lnTo>
                  <a:pt x="221742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 descr=""/>
          <p:cNvSpPr txBox="1"/>
          <p:nvPr/>
        </p:nvSpPr>
        <p:spPr>
          <a:xfrm>
            <a:off x="8321420" y="3982592"/>
            <a:ext cx="1803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5" name="object 105" descr=""/>
          <p:cNvSpPr/>
          <p:nvPr/>
        </p:nvSpPr>
        <p:spPr>
          <a:xfrm>
            <a:off x="8410956" y="2197607"/>
            <a:ext cx="3706495" cy="1758950"/>
          </a:xfrm>
          <a:custGeom>
            <a:avLst/>
            <a:gdLst/>
            <a:ahLst/>
            <a:cxnLst/>
            <a:rect l="l" t="t" r="r" b="b"/>
            <a:pathLst>
              <a:path w="3706495" h="1758950">
                <a:moveTo>
                  <a:pt x="0" y="1758695"/>
                </a:moveTo>
                <a:lnTo>
                  <a:pt x="3706367" y="1758695"/>
                </a:lnTo>
                <a:lnTo>
                  <a:pt x="3706367" y="0"/>
                </a:lnTo>
                <a:lnTo>
                  <a:pt x="0" y="0"/>
                </a:lnTo>
                <a:lnTo>
                  <a:pt x="0" y="1758695"/>
                </a:lnTo>
                <a:close/>
              </a:path>
            </a:pathLst>
          </a:custGeom>
          <a:ln w="12700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 descr=""/>
          <p:cNvSpPr txBox="1"/>
          <p:nvPr/>
        </p:nvSpPr>
        <p:spPr>
          <a:xfrm>
            <a:off x="8417306" y="2465959"/>
            <a:ext cx="3693795" cy="1489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14935" marR="10541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Netflix</a:t>
            </a:r>
            <a:r>
              <a:rPr dirty="0" sz="1200" spc="114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utilizes</a:t>
            </a:r>
            <a:r>
              <a:rPr dirty="0" sz="1200" spc="12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its</a:t>
            </a:r>
            <a:r>
              <a:rPr dirty="0" sz="1200" spc="12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own</a:t>
            </a:r>
            <a:r>
              <a:rPr dirty="0" sz="1200" spc="12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OCAs</a:t>
            </a:r>
            <a:r>
              <a:rPr dirty="0" sz="1200" spc="12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which</a:t>
            </a:r>
            <a:r>
              <a:rPr dirty="0" sz="1200" spc="12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are</a:t>
            </a:r>
            <a:r>
              <a:rPr dirty="0" sz="1200" spc="114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200" spc="-10">
                <a:solidFill>
                  <a:srgbClr val="001F5F"/>
                </a:solidFill>
                <a:latin typeface="Calibri"/>
                <a:cs typeface="Calibri"/>
              </a:rPr>
              <a:t>hardware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appliances</a:t>
            </a:r>
            <a:r>
              <a:rPr dirty="0" sz="1200" spc="10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installed</a:t>
            </a:r>
            <a:r>
              <a:rPr dirty="0" sz="1200" spc="10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at</a:t>
            </a:r>
            <a:r>
              <a:rPr dirty="0" sz="1200" spc="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an</a:t>
            </a:r>
            <a:r>
              <a:rPr dirty="0" sz="1200" spc="10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ISP’s</a:t>
            </a:r>
            <a:r>
              <a:rPr dirty="0" sz="1200" spc="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site</a:t>
            </a:r>
            <a:r>
              <a:rPr dirty="0" sz="1200" spc="10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in</a:t>
            </a:r>
            <a:r>
              <a:rPr dirty="0" sz="1200" spc="10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order</a:t>
            </a:r>
            <a:r>
              <a:rPr dirty="0" sz="1200" spc="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200" spc="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001F5F"/>
                </a:solidFill>
                <a:latin typeface="Calibri"/>
                <a:cs typeface="Calibri"/>
              </a:rPr>
              <a:t>provide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Netflix’s</a:t>
            </a:r>
            <a:r>
              <a:rPr dirty="0" sz="1200" spc="2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traffic</a:t>
            </a:r>
            <a:r>
              <a:rPr dirty="0" sz="1200" spc="2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demand</a:t>
            </a:r>
            <a:r>
              <a:rPr dirty="0" sz="1200" spc="2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1200" spc="2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dedicated</a:t>
            </a:r>
            <a:r>
              <a:rPr dirty="0" sz="1200" spc="2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channel</a:t>
            </a:r>
            <a:r>
              <a:rPr dirty="0" sz="1200" spc="254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200" spc="2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flow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through</a:t>
            </a:r>
            <a:r>
              <a:rPr dirty="0" sz="1200" spc="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such</a:t>
            </a:r>
            <a:r>
              <a:rPr dirty="0" sz="1200" spc="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that</a:t>
            </a:r>
            <a:r>
              <a:rPr dirty="0" sz="1200" spc="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it</a:t>
            </a:r>
            <a:r>
              <a:rPr dirty="0" sz="1200" spc="-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does</a:t>
            </a:r>
            <a:r>
              <a:rPr dirty="0" sz="1200" spc="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not</a:t>
            </a:r>
            <a:r>
              <a:rPr dirty="0" sz="1200" spc="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have</a:t>
            </a:r>
            <a:r>
              <a:rPr dirty="0" sz="1200" spc="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to compete</a:t>
            </a:r>
            <a:r>
              <a:rPr dirty="0" sz="1200" spc="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with </a:t>
            </a:r>
            <a:r>
              <a:rPr dirty="0" sz="1200" spc="-25">
                <a:solidFill>
                  <a:srgbClr val="001F5F"/>
                </a:solidFill>
                <a:latin typeface="Calibri"/>
                <a:cs typeface="Calibri"/>
              </a:rPr>
              <a:t>the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other</a:t>
            </a:r>
            <a:r>
              <a:rPr dirty="0" sz="12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bits</a:t>
            </a:r>
            <a:r>
              <a:rPr dirty="0" sz="12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001F5F"/>
                </a:solidFill>
                <a:latin typeface="Calibri"/>
                <a:cs typeface="Calibri"/>
              </a:rPr>
              <a:t>traffic</a:t>
            </a:r>
            <a:r>
              <a:rPr dirty="0" sz="12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demanded</a:t>
            </a:r>
            <a:r>
              <a:rPr dirty="0" sz="12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by</a:t>
            </a:r>
            <a:r>
              <a:rPr dirty="0" sz="12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various</a:t>
            </a:r>
            <a:r>
              <a:rPr dirty="0" sz="12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internet</a:t>
            </a: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001F5F"/>
                </a:solidFill>
                <a:latin typeface="Calibri"/>
                <a:cs typeface="Calibri"/>
              </a:rPr>
              <a:t>users.</a:t>
            </a:r>
            <a:endParaRPr sz="1200">
              <a:latin typeface="Calibri"/>
              <a:cs typeface="Calibri"/>
            </a:endParaRPr>
          </a:p>
          <a:p>
            <a:pPr algn="just" marL="114935" marR="105410">
              <a:lnSpc>
                <a:spcPct val="100000"/>
              </a:lnSpc>
              <a:spcBef>
                <a:spcPts val="1440"/>
              </a:spcBef>
            </a:pP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Additionally,</a:t>
            </a:r>
            <a:r>
              <a:rPr dirty="0" sz="1200" spc="4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CDN</a:t>
            </a:r>
            <a:r>
              <a:rPr dirty="0" sz="1200" spc="40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partners</a:t>
            </a:r>
            <a:r>
              <a:rPr dirty="0" sz="1200" spc="409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such</a:t>
            </a:r>
            <a:r>
              <a:rPr dirty="0" sz="1200" spc="4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as</a:t>
            </a:r>
            <a:r>
              <a:rPr dirty="0" sz="1200" spc="409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Akamai</a:t>
            </a:r>
            <a:r>
              <a:rPr dirty="0" sz="1200" spc="4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001F5F"/>
                </a:solidFill>
                <a:latin typeface="Calibri"/>
                <a:cs typeface="Calibri"/>
              </a:rPr>
              <a:t>provide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necessary</a:t>
            </a:r>
            <a:r>
              <a:rPr dirty="0" sz="12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001F5F"/>
                </a:solidFill>
                <a:latin typeface="Calibri"/>
                <a:cs typeface="Calibri"/>
              </a:rPr>
              <a:t>infrastructure</a:t>
            </a:r>
            <a:r>
              <a:rPr dirty="0" sz="12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2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transmit</a:t>
            </a:r>
            <a:r>
              <a:rPr dirty="0" sz="12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data</a:t>
            </a:r>
            <a:r>
              <a:rPr dirty="0" sz="12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001F5F"/>
                </a:solidFill>
                <a:latin typeface="Calibri"/>
                <a:cs typeface="Calibri"/>
              </a:rPr>
              <a:t>seamlessly.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7" name="object 107" descr=""/>
          <p:cNvSpPr/>
          <p:nvPr/>
        </p:nvSpPr>
        <p:spPr>
          <a:xfrm>
            <a:off x="8417052" y="2197607"/>
            <a:ext cx="3706495" cy="247015"/>
          </a:xfrm>
          <a:custGeom>
            <a:avLst/>
            <a:gdLst/>
            <a:ahLst/>
            <a:cxnLst/>
            <a:rect l="l" t="t" r="r" b="b"/>
            <a:pathLst>
              <a:path w="3706495" h="247014">
                <a:moveTo>
                  <a:pt x="3706367" y="0"/>
                </a:moveTo>
                <a:lnTo>
                  <a:pt x="0" y="0"/>
                </a:lnTo>
                <a:lnTo>
                  <a:pt x="0" y="246887"/>
                </a:lnTo>
                <a:lnTo>
                  <a:pt x="3706367" y="246887"/>
                </a:lnTo>
                <a:lnTo>
                  <a:pt x="3706367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 descr=""/>
          <p:cNvSpPr txBox="1"/>
          <p:nvPr/>
        </p:nvSpPr>
        <p:spPr>
          <a:xfrm>
            <a:off x="8691118" y="2209292"/>
            <a:ext cx="315277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>
                <a:solidFill>
                  <a:srgbClr val="FFFFFF"/>
                </a:solidFill>
                <a:latin typeface="Arial MT"/>
                <a:cs typeface="Arial MT"/>
              </a:rPr>
              <a:t>Tech-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Driven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Customer</a:t>
            </a:r>
            <a:r>
              <a:rPr dirty="0" sz="16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Satisfaction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09" name="object 109" descr=""/>
          <p:cNvSpPr/>
          <p:nvPr/>
        </p:nvSpPr>
        <p:spPr>
          <a:xfrm>
            <a:off x="8232647" y="2025395"/>
            <a:ext cx="443865" cy="433070"/>
          </a:xfrm>
          <a:custGeom>
            <a:avLst/>
            <a:gdLst/>
            <a:ahLst/>
            <a:cxnLst/>
            <a:rect l="l" t="t" r="r" b="b"/>
            <a:pathLst>
              <a:path w="443865" h="433069">
                <a:moveTo>
                  <a:pt x="221742" y="0"/>
                </a:moveTo>
                <a:lnTo>
                  <a:pt x="170910" y="5716"/>
                </a:lnTo>
                <a:lnTo>
                  <a:pt x="124241" y="21998"/>
                </a:lnTo>
                <a:lnTo>
                  <a:pt x="83069" y="47546"/>
                </a:lnTo>
                <a:lnTo>
                  <a:pt x="48725" y="81060"/>
                </a:lnTo>
                <a:lnTo>
                  <a:pt x="22544" y="121242"/>
                </a:lnTo>
                <a:lnTo>
                  <a:pt x="5858" y="166791"/>
                </a:lnTo>
                <a:lnTo>
                  <a:pt x="0" y="216407"/>
                </a:lnTo>
                <a:lnTo>
                  <a:pt x="5858" y="266024"/>
                </a:lnTo>
                <a:lnTo>
                  <a:pt x="22544" y="311573"/>
                </a:lnTo>
                <a:lnTo>
                  <a:pt x="48725" y="351755"/>
                </a:lnTo>
                <a:lnTo>
                  <a:pt x="83069" y="385269"/>
                </a:lnTo>
                <a:lnTo>
                  <a:pt x="124241" y="410817"/>
                </a:lnTo>
                <a:lnTo>
                  <a:pt x="170910" y="427099"/>
                </a:lnTo>
                <a:lnTo>
                  <a:pt x="221742" y="432815"/>
                </a:lnTo>
                <a:lnTo>
                  <a:pt x="272573" y="427099"/>
                </a:lnTo>
                <a:lnTo>
                  <a:pt x="319242" y="410817"/>
                </a:lnTo>
                <a:lnTo>
                  <a:pt x="360414" y="385269"/>
                </a:lnTo>
                <a:lnTo>
                  <a:pt x="394758" y="351755"/>
                </a:lnTo>
                <a:lnTo>
                  <a:pt x="420939" y="311573"/>
                </a:lnTo>
                <a:lnTo>
                  <a:pt x="437625" y="266024"/>
                </a:lnTo>
                <a:lnTo>
                  <a:pt x="443483" y="216407"/>
                </a:lnTo>
                <a:lnTo>
                  <a:pt x="437625" y="166791"/>
                </a:lnTo>
                <a:lnTo>
                  <a:pt x="420939" y="121242"/>
                </a:lnTo>
                <a:lnTo>
                  <a:pt x="394758" y="81060"/>
                </a:lnTo>
                <a:lnTo>
                  <a:pt x="360414" y="47546"/>
                </a:lnTo>
                <a:lnTo>
                  <a:pt x="319242" y="21998"/>
                </a:lnTo>
                <a:lnTo>
                  <a:pt x="272573" y="5716"/>
                </a:lnTo>
                <a:lnTo>
                  <a:pt x="221742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 descr=""/>
          <p:cNvSpPr txBox="1"/>
          <p:nvPr/>
        </p:nvSpPr>
        <p:spPr>
          <a:xfrm>
            <a:off x="8366252" y="2027301"/>
            <a:ext cx="1803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1" name="object 111" descr=""/>
          <p:cNvSpPr/>
          <p:nvPr/>
        </p:nvSpPr>
        <p:spPr>
          <a:xfrm>
            <a:off x="9636252" y="1059180"/>
            <a:ext cx="2479675" cy="995680"/>
          </a:xfrm>
          <a:custGeom>
            <a:avLst/>
            <a:gdLst/>
            <a:ahLst/>
            <a:cxnLst/>
            <a:rect l="l" t="t" r="r" b="b"/>
            <a:pathLst>
              <a:path w="2479675" h="995680">
                <a:moveTo>
                  <a:pt x="0" y="995172"/>
                </a:moveTo>
                <a:lnTo>
                  <a:pt x="2479548" y="995172"/>
                </a:lnTo>
                <a:lnTo>
                  <a:pt x="2479548" y="0"/>
                </a:lnTo>
                <a:lnTo>
                  <a:pt x="0" y="0"/>
                </a:lnTo>
                <a:lnTo>
                  <a:pt x="0" y="995172"/>
                </a:lnTo>
                <a:close/>
              </a:path>
            </a:pathLst>
          </a:custGeom>
          <a:ln w="12700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 descr=""/>
          <p:cNvSpPr txBox="1"/>
          <p:nvPr/>
        </p:nvSpPr>
        <p:spPr>
          <a:xfrm>
            <a:off x="9727945" y="1350645"/>
            <a:ext cx="81153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  <a:tabLst>
                <a:tab pos="547370" algn="l"/>
              </a:tabLst>
            </a:pPr>
            <a:r>
              <a:rPr dirty="0" sz="1100" spc="-10">
                <a:solidFill>
                  <a:srgbClr val="001F5F"/>
                </a:solidFill>
                <a:latin typeface="Calibri"/>
                <a:cs typeface="Calibri"/>
              </a:rPr>
              <a:t>Netflix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100" spc="-20">
                <a:solidFill>
                  <a:srgbClr val="001F5F"/>
                </a:solidFill>
                <a:latin typeface="Calibri"/>
                <a:cs typeface="Calibri"/>
              </a:rPr>
              <a:t>uses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3" name="object 113" descr=""/>
          <p:cNvSpPr txBox="1"/>
          <p:nvPr/>
        </p:nvSpPr>
        <p:spPr>
          <a:xfrm>
            <a:off x="10572622" y="1350645"/>
            <a:ext cx="742950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6364">
              <a:lnSpc>
                <a:spcPct val="100000"/>
              </a:lnSpc>
              <a:spcBef>
                <a:spcPts val="105"/>
              </a:spcBef>
              <a:tabLst>
                <a:tab pos="566420" algn="l"/>
              </a:tabLst>
            </a:pPr>
            <a:r>
              <a:rPr dirty="0" sz="1100" spc="-25">
                <a:solidFill>
                  <a:srgbClr val="001F5F"/>
                </a:solidFill>
                <a:latin typeface="Calibri"/>
                <a:cs typeface="Calibri"/>
              </a:rPr>
              <a:t>AWS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100" spc="-25">
                <a:solidFill>
                  <a:srgbClr val="001F5F"/>
                </a:solidFill>
                <a:latin typeface="Calibri"/>
                <a:cs typeface="Calibri"/>
              </a:rPr>
              <a:t>for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tabLst>
                <a:tab pos="548005" algn="l"/>
              </a:tabLst>
            </a:pPr>
            <a:r>
              <a:rPr dirty="0" sz="1100" spc="-20">
                <a:solidFill>
                  <a:srgbClr val="001F5F"/>
                </a:solidFill>
                <a:latin typeface="Calibri"/>
                <a:cs typeface="Calibri"/>
              </a:rPr>
              <a:t>such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100" spc="-25">
                <a:solidFill>
                  <a:srgbClr val="001F5F"/>
                </a:solidFill>
                <a:latin typeface="Calibri"/>
                <a:cs typeface="Calibri"/>
              </a:rPr>
              <a:t>as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4" name="object 114" descr=""/>
          <p:cNvSpPr txBox="1"/>
          <p:nvPr/>
        </p:nvSpPr>
        <p:spPr>
          <a:xfrm>
            <a:off x="10831703" y="1685925"/>
            <a:ext cx="41402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100" spc="-10">
                <a:solidFill>
                  <a:srgbClr val="001F5F"/>
                </a:solidFill>
                <a:latin typeface="Calibri"/>
                <a:cs typeface="Calibri"/>
              </a:rPr>
              <a:t>Power,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5" name="object 115" descr=""/>
          <p:cNvSpPr txBox="1"/>
          <p:nvPr/>
        </p:nvSpPr>
        <p:spPr>
          <a:xfrm>
            <a:off x="11474831" y="1350645"/>
            <a:ext cx="537210" cy="528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9685" marR="5080" indent="-20320">
              <a:lnSpc>
                <a:spcPct val="100000"/>
              </a:lnSpc>
              <a:spcBef>
                <a:spcPts val="105"/>
              </a:spcBef>
            </a:pPr>
            <a:r>
              <a:rPr dirty="0" sz="1100" spc="-10">
                <a:solidFill>
                  <a:srgbClr val="001F5F"/>
                </a:solidFill>
                <a:latin typeface="Calibri"/>
                <a:cs typeface="Calibri"/>
              </a:rPr>
              <a:t>back-</a:t>
            </a:r>
            <a:r>
              <a:rPr dirty="0" sz="1100" spc="-25">
                <a:solidFill>
                  <a:srgbClr val="001F5F"/>
                </a:solidFill>
                <a:latin typeface="Calibri"/>
                <a:cs typeface="Calibri"/>
              </a:rPr>
              <a:t>end </a:t>
            </a:r>
            <a:r>
              <a:rPr dirty="0" sz="1100" spc="-10">
                <a:solidFill>
                  <a:srgbClr val="001F5F"/>
                </a:solidFill>
                <a:latin typeface="Calibri"/>
                <a:cs typeface="Calibri"/>
              </a:rPr>
              <a:t>Storage, Payment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6" name="object 116" descr=""/>
          <p:cNvSpPr txBox="1"/>
          <p:nvPr/>
        </p:nvSpPr>
        <p:spPr>
          <a:xfrm>
            <a:off x="9727945" y="1518284"/>
            <a:ext cx="854710" cy="528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105"/>
              </a:spcBef>
            </a:pPr>
            <a:r>
              <a:rPr dirty="0" sz="1100" spc="-10">
                <a:solidFill>
                  <a:srgbClr val="001F5F"/>
                </a:solidFill>
                <a:latin typeface="Calibri"/>
                <a:cs typeface="Calibri"/>
              </a:rPr>
              <a:t>processes Computational 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Gateways</a:t>
            </a:r>
            <a:r>
              <a:rPr dirty="0" sz="1100" spc="-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spc="-20">
                <a:solidFill>
                  <a:srgbClr val="001F5F"/>
                </a:solidFill>
                <a:latin typeface="Calibri"/>
                <a:cs typeface="Calibri"/>
              </a:rPr>
              <a:t>etc.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7" name="object 117" descr=""/>
          <p:cNvSpPr/>
          <p:nvPr/>
        </p:nvSpPr>
        <p:spPr>
          <a:xfrm>
            <a:off x="9636252" y="1051560"/>
            <a:ext cx="2479675" cy="257810"/>
          </a:xfrm>
          <a:custGeom>
            <a:avLst/>
            <a:gdLst/>
            <a:ahLst/>
            <a:cxnLst/>
            <a:rect l="l" t="t" r="r" b="b"/>
            <a:pathLst>
              <a:path w="2479675" h="257809">
                <a:moveTo>
                  <a:pt x="2479548" y="0"/>
                </a:moveTo>
                <a:lnTo>
                  <a:pt x="0" y="0"/>
                </a:lnTo>
                <a:lnTo>
                  <a:pt x="0" y="257556"/>
                </a:lnTo>
                <a:lnTo>
                  <a:pt x="2479548" y="257556"/>
                </a:lnTo>
                <a:lnTo>
                  <a:pt x="2479548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 descr=""/>
          <p:cNvSpPr txBox="1"/>
          <p:nvPr/>
        </p:nvSpPr>
        <p:spPr>
          <a:xfrm>
            <a:off x="10160254" y="1048892"/>
            <a:ext cx="152717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AWS</a:t>
            </a:r>
            <a:r>
              <a:rPr dirty="0" sz="1600" spc="-11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Arial MT"/>
                <a:cs typeface="Arial MT"/>
              </a:rPr>
              <a:t>Tech</a:t>
            </a:r>
            <a:r>
              <a:rPr dirty="0" sz="1600" spc="-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Arial MT"/>
                <a:cs typeface="Arial MT"/>
              </a:rPr>
              <a:t>Stack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19" name="object 119" descr=""/>
          <p:cNvSpPr/>
          <p:nvPr/>
        </p:nvSpPr>
        <p:spPr>
          <a:xfrm>
            <a:off x="9436607" y="882396"/>
            <a:ext cx="443865" cy="433070"/>
          </a:xfrm>
          <a:custGeom>
            <a:avLst/>
            <a:gdLst/>
            <a:ahLst/>
            <a:cxnLst/>
            <a:rect l="l" t="t" r="r" b="b"/>
            <a:pathLst>
              <a:path w="443865" h="433069">
                <a:moveTo>
                  <a:pt x="221742" y="0"/>
                </a:moveTo>
                <a:lnTo>
                  <a:pt x="170910" y="5716"/>
                </a:lnTo>
                <a:lnTo>
                  <a:pt x="124241" y="21998"/>
                </a:lnTo>
                <a:lnTo>
                  <a:pt x="83069" y="47546"/>
                </a:lnTo>
                <a:lnTo>
                  <a:pt x="48725" y="81060"/>
                </a:lnTo>
                <a:lnTo>
                  <a:pt x="22544" y="121242"/>
                </a:lnTo>
                <a:lnTo>
                  <a:pt x="5858" y="166791"/>
                </a:lnTo>
                <a:lnTo>
                  <a:pt x="0" y="216407"/>
                </a:lnTo>
                <a:lnTo>
                  <a:pt x="5858" y="266024"/>
                </a:lnTo>
                <a:lnTo>
                  <a:pt x="22544" y="311573"/>
                </a:lnTo>
                <a:lnTo>
                  <a:pt x="48725" y="351755"/>
                </a:lnTo>
                <a:lnTo>
                  <a:pt x="83069" y="385269"/>
                </a:lnTo>
                <a:lnTo>
                  <a:pt x="124241" y="410817"/>
                </a:lnTo>
                <a:lnTo>
                  <a:pt x="170910" y="427099"/>
                </a:lnTo>
                <a:lnTo>
                  <a:pt x="221742" y="432815"/>
                </a:lnTo>
                <a:lnTo>
                  <a:pt x="272573" y="427099"/>
                </a:lnTo>
                <a:lnTo>
                  <a:pt x="319242" y="410817"/>
                </a:lnTo>
                <a:lnTo>
                  <a:pt x="360414" y="385269"/>
                </a:lnTo>
                <a:lnTo>
                  <a:pt x="394758" y="351755"/>
                </a:lnTo>
                <a:lnTo>
                  <a:pt x="420939" y="311573"/>
                </a:lnTo>
                <a:lnTo>
                  <a:pt x="437625" y="266024"/>
                </a:lnTo>
                <a:lnTo>
                  <a:pt x="443484" y="216407"/>
                </a:lnTo>
                <a:lnTo>
                  <a:pt x="437625" y="166791"/>
                </a:lnTo>
                <a:lnTo>
                  <a:pt x="420939" y="121242"/>
                </a:lnTo>
                <a:lnTo>
                  <a:pt x="394758" y="81060"/>
                </a:lnTo>
                <a:lnTo>
                  <a:pt x="360414" y="47546"/>
                </a:lnTo>
                <a:lnTo>
                  <a:pt x="319242" y="21998"/>
                </a:lnTo>
                <a:lnTo>
                  <a:pt x="272573" y="5716"/>
                </a:lnTo>
                <a:lnTo>
                  <a:pt x="221742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 descr=""/>
          <p:cNvSpPr txBox="1"/>
          <p:nvPr/>
        </p:nvSpPr>
        <p:spPr>
          <a:xfrm>
            <a:off x="9569577" y="884046"/>
            <a:ext cx="1803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6916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74320" marR="267335" indent="-3175">
              <a:lnSpc>
                <a:spcPct val="100000"/>
              </a:lnSpc>
              <a:spcBef>
                <a:spcPts val="240"/>
              </a:spcBef>
            </a:pP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70276" y="6303264"/>
            <a:ext cx="1231900" cy="55499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0480" rIns="0" bIns="0" rtlCol="0" vert="horz">
            <a:spAutoFit/>
          </a:bodyPr>
          <a:lstStyle/>
          <a:p>
            <a:pPr marL="259079" marR="257175" indent="5715">
              <a:lnSpc>
                <a:spcPct val="100000"/>
              </a:lnSpc>
              <a:spcBef>
                <a:spcPts val="240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Company Overview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69719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310" marR="311150" indent="-635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370832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521334" marR="294005" indent="-224154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771388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945" marR="292100" indent="-279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7194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53365" marR="207645" indent="-4318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 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5725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14960" marR="210185" indent="-100965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 Solution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9822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146050" rIns="0" bIns="0" rtlCol="0" vert="horz">
            <a:spAutoFit/>
          </a:bodyPr>
          <a:lstStyle/>
          <a:p>
            <a:pPr marL="206375">
              <a:lnSpc>
                <a:spcPct val="100000"/>
              </a:lnSpc>
              <a:spcBef>
                <a:spcPts val="115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1551919" y="643432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2"/>
                </a:lnTo>
                <a:lnTo>
                  <a:pt x="640079" y="294132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Netflix’s</a:t>
            </a:r>
            <a:r>
              <a:rPr dirty="0" spc="-55"/>
              <a:t> </a:t>
            </a:r>
            <a:r>
              <a:rPr dirty="0" spc="-10"/>
              <a:t>Value</a:t>
            </a:r>
            <a:r>
              <a:rPr dirty="0" spc="-60"/>
              <a:t> </a:t>
            </a:r>
            <a:r>
              <a:rPr dirty="0"/>
              <a:t>Chain</a:t>
            </a:r>
            <a:r>
              <a:rPr dirty="0" spc="-75"/>
              <a:t> </a:t>
            </a:r>
            <a:r>
              <a:rPr dirty="0"/>
              <a:t>has</a:t>
            </a:r>
            <a:r>
              <a:rPr dirty="0" spc="-60"/>
              <a:t> </a:t>
            </a:r>
            <a:r>
              <a:rPr dirty="0"/>
              <a:t>a</a:t>
            </a:r>
            <a:r>
              <a:rPr dirty="0" spc="-55"/>
              <a:t> </a:t>
            </a:r>
            <a:r>
              <a:rPr dirty="0"/>
              <a:t>Looming</a:t>
            </a:r>
            <a:r>
              <a:rPr dirty="0" spc="-60"/>
              <a:t> </a:t>
            </a:r>
            <a:r>
              <a:rPr dirty="0" spc="-10"/>
              <a:t>Threat</a:t>
            </a:r>
          </a:p>
        </p:txBody>
      </p:sp>
      <p:grpSp>
        <p:nvGrpSpPr>
          <p:cNvPr id="13" name="object 13" descr=""/>
          <p:cNvGrpSpPr/>
          <p:nvPr/>
        </p:nvGrpSpPr>
        <p:grpSpPr>
          <a:xfrm>
            <a:off x="6546913" y="5335523"/>
            <a:ext cx="5509895" cy="492759"/>
            <a:chOff x="6546913" y="5335523"/>
            <a:chExt cx="5509895" cy="492759"/>
          </a:xfrm>
        </p:grpSpPr>
        <p:sp>
          <p:nvSpPr>
            <p:cNvPr id="14" name="object 14" descr=""/>
            <p:cNvSpPr/>
            <p:nvPr/>
          </p:nvSpPr>
          <p:spPr>
            <a:xfrm>
              <a:off x="8359140" y="5364479"/>
              <a:ext cx="314325" cy="459105"/>
            </a:xfrm>
            <a:custGeom>
              <a:avLst/>
              <a:gdLst/>
              <a:ahLst/>
              <a:cxnLst/>
              <a:rect l="l" t="t" r="r" b="b"/>
              <a:pathLst>
                <a:path w="314325" h="459104">
                  <a:moveTo>
                    <a:pt x="313943" y="0"/>
                  </a:moveTo>
                  <a:lnTo>
                    <a:pt x="0" y="0"/>
                  </a:lnTo>
                  <a:lnTo>
                    <a:pt x="0" y="458724"/>
                  </a:lnTo>
                  <a:lnTo>
                    <a:pt x="313943" y="458724"/>
                  </a:lnTo>
                  <a:lnTo>
                    <a:pt x="31394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787896" y="5335523"/>
              <a:ext cx="1885314" cy="344805"/>
            </a:xfrm>
            <a:custGeom>
              <a:avLst/>
              <a:gdLst/>
              <a:ahLst/>
              <a:cxnLst/>
              <a:rect l="l" t="t" r="r" b="b"/>
              <a:pathLst>
                <a:path w="1885315" h="344804">
                  <a:moveTo>
                    <a:pt x="313944" y="300228"/>
                  </a:moveTo>
                  <a:lnTo>
                    <a:pt x="0" y="300228"/>
                  </a:lnTo>
                  <a:lnTo>
                    <a:pt x="0" y="344424"/>
                  </a:lnTo>
                  <a:lnTo>
                    <a:pt x="313944" y="344424"/>
                  </a:lnTo>
                  <a:lnTo>
                    <a:pt x="313944" y="300228"/>
                  </a:lnTo>
                  <a:close/>
                </a:path>
                <a:path w="1885315" h="344804">
                  <a:moveTo>
                    <a:pt x="1885188" y="0"/>
                  </a:moveTo>
                  <a:lnTo>
                    <a:pt x="1571244" y="0"/>
                  </a:lnTo>
                  <a:lnTo>
                    <a:pt x="1571244" y="28956"/>
                  </a:lnTo>
                  <a:lnTo>
                    <a:pt x="1885188" y="28956"/>
                  </a:lnTo>
                  <a:lnTo>
                    <a:pt x="1885188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551676" y="5823203"/>
              <a:ext cx="5500370" cy="0"/>
            </a:xfrm>
            <a:custGeom>
              <a:avLst/>
              <a:gdLst/>
              <a:ahLst/>
              <a:cxnLst/>
              <a:rect l="l" t="t" r="r" b="b"/>
              <a:pathLst>
                <a:path w="5500370" h="0">
                  <a:moveTo>
                    <a:pt x="0" y="0"/>
                  </a:moveTo>
                  <a:lnTo>
                    <a:pt x="5500116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6787895" y="5679947"/>
            <a:ext cx="314325" cy="143510"/>
          </a:xfrm>
          <a:prstGeom prst="rect">
            <a:avLst/>
          </a:prstGeom>
          <a:solidFill>
            <a:srgbClr val="4471C4"/>
          </a:solidFill>
        </p:spPr>
        <p:txBody>
          <a:bodyPr wrap="square" lIns="0" tIns="0" rIns="0" bIns="0" rtlCol="0" vert="horz">
            <a:spAutoFit/>
          </a:bodyPr>
          <a:lstStyle/>
          <a:p>
            <a:pPr marL="99695">
              <a:lnSpc>
                <a:spcPts val="1055"/>
              </a:lnSpc>
            </a:pPr>
            <a:r>
              <a:rPr dirty="0" sz="900" spc="-25" b="1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572756" y="5478779"/>
            <a:ext cx="314325" cy="344805"/>
          </a:xfrm>
          <a:prstGeom prst="rect">
            <a:avLst/>
          </a:prstGeom>
          <a:solidFill>
            <a:srgbClr val="4471C4"/>
          </a:solidFill>
        </p:spPr>
        <p:txBody>
          <a:bodyPr wrap="square" lIns="0" tIns="97155" rIns="0" bIns="0" rtlCol="0" vert="horz">
            <a:spAutoFit/>
          </a:bodyPr>
          <a:lstStyle/>
          <a:p>
            <a:pPr marL="100330">
              <a:lnSpc>
                <a:spcPct val="100000"/>
              </a:lnSpc>
              <a:spcBef>
                <a:spcPts val="765"/>
              </a:spcBef>
            </a:pPr>
            <a:r>
              <a:rPr dirty="0" sz="900" spc="-25" b="1">
                <a:solidFill>
                  <a:srgbClr val="FFFFFF"/>
                </a:solidFill>
                <a:latin typeface="Calibri"/>
                <a:cs typeface="Calibri"/>
              </a:rPr>
              <a:t>24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9144000" y="5177028"/>
            <a:ext cx="315595" cy="646430"/>
          </a:xfrm>
          <a:prstGeom prst="rect">
            <a:avLst/>
          </a:prstGeom>
          <a:solidFill>
            <a:srgbClr val="4471C4"/>
          </a:solidFill>
        </p:spPr>
        <p:txBody>
          <a:bodyPr wrap="square" lIns="0" tIns="116839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19"/>
              </a:spcBef>
            </a:pPr>
            <a:endParaRPr sz="9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</a:pPr>
            <a:r>
              <a:rPr dirty="0" sz="900" spc="-25" b="1">
                <a:solidFill>
                  <a:srgbClr val="FFFFFF"/>
                </a:solidFill>
                <a:latin typeface="Calibri"/>
                <a:cs typeface="Calibri"/>
              </a:rPr>
              <a:t>45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9930383" y="4803647"/>
            <a:ext cx="314325" cy="1019810"/>
          </a:xfrm>
          <a:prstGeom prst="rect">
            <a:avLst/>
          </a:prstGeom>
          <a:solidFill>
            <a:srgbClr val="4471C4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endParaRPr sz="900">
              <a:latin typeface="Times New Roman"/>
              <a:cs typeface="Times New Roman"/>
            </a:endParaRPr>
          </a:p>
          <a:p>
            <a:pPr marL="100330">
              <a:lnSpc>
                <a:spcPct val="100000"/>
              </a:lnSpc>
            </a:pPr>
            <a:r>
              <a:rPr dirty="0" sz="900" spc="-25" b="1">
                <a:solidFill>
                  <a:srgbClr val="FFFFFF"/>
                </a:solidFill>
                <a:latin typeface="Calibri"/>
                <a:cs typeface="Calibri"/>
              </a:rPr>
              <a:t>71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0716768" y="4546091"/>
            <a:ext cx="314325" cy="1277620"/>
          </a:xfrm>
          <a:prstGeom prst="rect">
            <a:avLst/>
          </a:prstGeom>
          <a:solidFill>
            <a:srgbClr val="4471C4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95"/>
              </a:spcBef>
            </a:pPr>
            <a:endParaRPr sz="900">
              <a:latin typeface="Times New Roman"/>
              <a:cs typeface="Times New Roman"/>
            </a:endParaRPr>
          </a:p>
          <a:p>
            <a:pPr marL="99695">
              <a:lnSpc>
                <a:spcPct val="100000"/>
              </a:lnSpc>
            </a:pPr>
            <a:r>
              <a:rPr dirty="0" sz="900" spc="-25" b="1">
                <a:solidFill>
                  <a:srgbClr val="FFFFFF"/>
                </a:solidFill>
                <a:latin typeface="Calibri"/>
                <a:cs typeface="Calibri"/>
              </a:rPr>
              <a:t>89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1501628" y="4402835"/>
            <a:ext cx="315595" cy="1420495"/>
          </a:xfrm>
          <a:prstGeom prst="rect">
            <a:avLst/>
          </a:prstGeom>
          <a:solidFill>
            <a:srgbClr val="4471C4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60"/>
              </a:spcBef>
            </a:pPr>
            <a:endParaRPr sz="9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</a:pPr>
            <a:r>
              <a:rPr dirty="0" sz="900" spc="-25" b="1">
                <a:solidFill>
                  <a:srgbClr val="FFFFFF"/>
                </a:solidFill>
                <a:latin typeface="Calibri"/>
                <a:cs typeface="Calibri"/>
              </a:rPr>
              <a:t>99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6902195" y="5469635"/>
            <a:ext cx="134620" cy="178435"/>
          </a:xfrm>
          <a:custGeom>
            <a:avLst/>
            <a:gdLst/>
            <a:ahLst/>
            <a:cxnLst/>
            <a:rect l="l" t="t" r="r" b="b"/>
            <a:pathLst>
              <a:path w="134620" h="178435">
                <a:moveTo>
                  <a:pt x="134111" y="0"/>
                </a:moveTo>
                <a:lnTo>
                  <a:pt x="0" y="0"/>
                </a:lnTo>
                <a:lnTo>
                  <a:pt x="0" y="178307"/>
                </a:lnTo>
                <a:lnTo>
                  <a:pt x="134111" y="178307"/>
                </a:lnTo>
                <a:lnTo>
                  <a:pt x="134111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6929119" y="5471871"/>
            <a:ext cx="83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 b="1">
                <a:solidFill>
                  <a:srgbClr val="404040"/>
                </a:solidFill>
                <a:latin typeface="Calibri"/>
                <a:cs typeface="Calibri"/>
              </a:rPr>
              <a:t>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7572756" y="5345048"/>
            <a:ext cx="314325" cy="133985"/>
          </a:xfrm>
          <a:prstGeom prst="rect">
            <a:avLst/>
          </a:prstGeom>
          <a:solidFill>
            <a:srgbClr val="EC7C30"/>
          </a:solidFill>
        </p:spPr>
        <p:txBody>
          <a:bodyPr wrap="square" lIns="0" tIns="8255" rIns="0" bIns="0" rtlCol="0" vert="horz">
            <a:spAutoFit/>
          </a:bodyPr>
          <a:lstStyle/>
          <a:p>
            <a:pPr algn="ctr" marL="2540">
              <a:lnSpc>
                <a:spcPts val="985"/>
              </a:lnSpc>
              <a:spcBef>
                <a:spcPts val="65"/>
              </a:spcBef>
            </a:pPr>
            <a:r>
              <a:rPr dirty="0" sz="900" spc="-50" b="1">
                <a:solidFill>
                  <a:srgbClr val="404040"/>
                </a:solidFill>
                <a:latin typeface="Calibri"/>
                <a:cs typeface="Calibri"/>
              </a:rPr>
              <a:t>7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6" name="object 26" descr=""/>
          <p:cNvSpPr/>
          <p:nvPr/>
        </p:nvSpPr>
        <p:spPr>
          <a:xfrm>
            <a:off x="8449056" y="5260847"/>
            <a:ext cx="134620" cy="177165"/>
          </a:xfrm>
          <a:custGeom>
            <a:avLst/>
            <a:gdLst/>
            <a:ahLst/>
            <a:cxnLst/>
            <a:rect l="l" t="t" r="r" b="b"/>
            <a:pathLst>
              <a:path w="134620" h="177164">
                <a:moveTo>
                  <a:pt x="134111" y="0"/>
                </a:moveTo>
                <a:lnTo>
                  <a:pt x="0" y="0"/>
                </a:lnTo>
                <a:lnTo>
                  <a:pt x="0" y="176783"/>
                </a:lnTo>
                <a:lnTo>
                  <a:pt x="134111" y="176783"/>
                </a:lnTo>
                <a:lnTo>
                  <a:pt x="134111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 txBox="1"/>
          <p:nvPr/>
        </p:nvSpPr>
        <p:spPr>
          <a:xfrm>
            <a:off x="8359140" y="5262117"/>
            <a:ext cx="314325" cy="4070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2540">
              <a:lnSpc>
                <a:spcPct val="100000"/>
              </a:lnSpc>
              <a:spcBef>
                <a:spcPts val="100"/>
              </a:spcBef>
            </a:pPr>
            <a:r>
              <a:rPr dirty="0" sz="900" spc="-50" b="1">
                <a:solidFill>
                  <a:srgbClr val="404040"/>
                </a:solidFill>
                <a:latin typeface="Calibri"/>
                <a:cs typeface="Calibri"/>
              </a:rPr>
              <a:t>2</a:t>
            </a:r>
            <a:endParaRPr sz="900">
              <a:latin typeface="Calibri"/>
              <a:cs typeface="Calibri"/>
            </a:endParaRPr>
          </a:p>
          <a:p>
            <a:pPr algn="ctr" marL="2540">
              <a:lnSpc>
                <a:spcPct val="100000"/>
              </a:lnSpc>
              <a:spcBef>
                <a:spcPts val="840"/>
              </a:spcBef>
            </a:pPr>
            <a:r>
              <a:rPr dirty="0" sz="900" spc="-25" b="1">
                <a:solidFill>
                  <a:srgbClr val="FFFFFF"/>
                </a:solidFill>
                <a:latin typeface="Calibri"/>
                <a:cs typeface="Calibri"/>
              </a:rPr>
              <a:t>32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9144000" y="5023103"/>
            <a:ext cx="315595" cy="178435"/>
          </a:xfrm>
          <a:prstGeom prst="rect">
            <a:avLst/>
          </a:prstGeom>
          <a:solidFill>
            <a:srgbClr val="EC7C30"/>
          </a:solidFill>
        </p:spPr>
        <p:txBody>
          <a:bodyPr wrap="square" lIns="0" tIns="14604" rIns="0" bIns="0" rtlCol="0" vert="horz">
            <a:spAutoFit/>
          </a:bodyPr>
          <a:lstStyle/>
          <a:p>
            <a:pPr algn="ctr" marL="2540">
              <a:lnSpc>
                <a:spcPct val="100000"/>
              </a:lnSpc>
              <a:spcBef>
                <a:spcPts val="114"/>
              </a:spcBef>
            </a:pPr>
            <a:r>
              <a:rPr dirty="0" sz="900" spc="-50" b="1">
                <a:solidFill>
                  <a:srgbClr val="404040"/>
                </a:solidFill>
                <a:latin typeface="Calibri"/>
                <a:cs typeface="Calibri"/>
              </a:rPr>
              <a:t>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9930383" y="4531614"/>
            <a:ext cx="314325" cy="272415"/>
          </a:xfrm>
          <a:prstGeom prst="rect">
            <a:avLst/>
          </a:prstGeom>
          <a:solidFill>
            <a:srgbClr val="EC7C30"/>
          </a:solidFill>
        </p:spPr>
        <p:txBody>
          <a:bodyPr wrap="square" lIns="0" tIns="53975" rIns="0" bIns="0" rtlCol="0" vert="horz">
            <a:spAutoFit/>
          </a:bodyPr>
          <a:lstStyle/>
          <a:p>
            <a:pPr marL="100330">
              <a:lnSpc>
                <a:spcPct val="100000"/>
              </a:lnSpc>
              <a:spcBef>
                <a:spcPts val="425"/>
              </a:spcBef>
            </a:pPr>
            <a:r>
              <a:rPr dirty="0" sz="900" spc="-25" b="1">
                <a:solidFill>
                  <a:srgbClr val="404040"/>
                </a:solidFill>
                <a:latin typeface="Calibri"/>
                <a:cs typeface="Calibri"/>
              </a:rPr>
              <a:t>20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0716768" y="4215384"/>
            <a:ext cx="314325" cy="316230"/>
          </a:xfrm>
          <a:prstGeom prst="rect">
            <a:avLst/>
          </a:prstGeom>
          <a:solidFill>
            <a:srgbClr val="EC7C30"/>
          </a:solidFill>
        </p:spPr>
        <p:txBody>
          <a:bodyPr wrap="square" lIns="0" tIns="90170" rIns="0" bIns="0" rtlCol="0" vert="horz">
            <a:spAutoFit/>
          </a:bodyPr>
          <a:lstStyle/>
          <a:p>
            <a:pPr marL="99695">
              <a:lnSpc>
                <a:spcPct val="100000"/>
              </a:lnSpc>
              <a:spcBef>
                <a:spcPts val="710"/>
              </a:spcBef>
            </a:pPr>
            <a:r>
              <a:rPr dirty="0" sz="900" spc="-25" b="1">
                <a:solidFill>
                  <a:srgbClr val="404040"/>
                </a:solidFill>
                <a:latin typeface="Calibri"/>
                <a:cs typeface="Calibri"/>
              </a:rPr>
              <a:t>23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1501628" y="4014215"/>
            <a:ext cx="315595" cy="388620"/>
          </a:xfrm>
          <a:prstGeom prst="rect">
            <a:avLst/>
          </a:prstGeom>
          <a:solidFill>
            <a:srgbClr val="EC7C30"/>
          </a:solidFill>
        </p:spPr>
        <p:txBody>
          <a:bodyPr wrap="square" lIns="0" tIns="119380" rIns="0" bIns="0" rtlCol="0" vert="horz">
            <a:spAutoFit/>
          </a:bodyPr>
          <a:lstStyle/>
          <a:p>
            <a:pPr marL="100965">
              <a:lnSpc>
                <a:spcPct val="100000"/>
              </a:lnSpc>
              <a:spcBef>
                <a:spcPts val="940"/>
              </a:spcBef>
            </a:pPr>
            <a:r>
              <a:rPr dirty="0" sz="900" spc="-25" b="1">
                <a:solidFill>
                  <a:srgbClr val="404040"/>
                </a:solidFill>
                <a:latin typeface="Calibri"/>
                <a:cs typeface="Calibri"/>
              </a:rPr>
              <a:t>27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6375653" y="5729122"/>
            <a:ext cx="8382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171717"/>
                </a:solidFill>
                <a:latin typeface="Calibri"/>
                <a:cs typeface="Calibri"/>
              </a:rPr>
              <a:t>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6317741" y="5442584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171717"/>
                </a:solidFill>
                <a:latin typeface="Calibri"/>
                <a:cs typeface="Calibri"/>
              </a:rPr>
              <a:t>20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6317741" y="5155438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171717"/>
                </a:solidFill>
                <a:latin typeface="Calibri"/>
                <a:cs typeface="Calibri"/>
              </a:rPr>
              <a:t>40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6317741" y="4868417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171717"/>
                </a:solidFill>
                <a:latin typeface="Calibri"/>
                <a:cs typeface="Calibri"/>
              </a:rPr>
              <a:t>60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6317741" y="4581270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171717"/>
                </a:solidFill>
                <a:latin typeface="Calibri"/>
                <a:cs typeface="Calibri"/>
              </a:rPr>
              <a:t>80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6259829" y="4294123"/>
            <a:ext cx="1993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171717"/>
                </a:solidFill>
                <a:latin typeface="Calibri"/>
                <a:cs typeface="Calibri"/>
              </a:rPr>
              <a:t>100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6259829" y="4006977"/>
            <a:ext cx="1993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171717"/>
                </a:solidFill>
                <a:latin typeface="Calibri"/>
                <a:cs typeface="Calibri"/>
              </a:rPr>
              <a:t>120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6259829" y="3719829"/>
            <a:ext cx="1993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171717"/>
                </a:solidFill>
                <a:latin typeface="Calibri"/>
                <a:cs typeface="Calibri"/>
              </a:rPr>
              <a:t>140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6803897" y="5886399"/>
            <a:ext cx="2832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171717"/>
                </a:solidFill>
                <a:latin typeface="Calibri"/>
                <a:cs typeface="Calibri"/>
              </a:rPr>
              <a:t>2013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7589646" y="5886399"/>
            <a:ext cx="2832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171717"/>
                </a:solidFill>
                <a:latin typeface="Calibri"/>
                <a:cs typeface="Calibri"/>
              </a:rPr>
              <a:t>2014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9748519" y="5886399"/>
            <a:ext cx="481965" cy="345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10820"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171717"/>
                </a:solidFill>
                <a:latin typeface="Calibri"/>
                <a:cs typeface="Calibri"/>
              </a:rPr>
              <a:t>2017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z="1050" spc="-25">
                <a:solidFill>
                  <a:srgbClr val="171717"/>
                </a:solidFill>
                <a:latin typeface="Calibri"/>
                <a:cs typeface="Calibri"/>
              </a:rPr>
              <a:t>Won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10733278" y="5886399"/>
            <a:ext cx="2832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171717"/>
                </a:solidFill>
                <a:latin typeface="Calibri"/>
                <a:cs typeface="Calibri"/>
              </a:rPr>
              <a:t>2018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11519154" y="5886399"/>
            <a:ext cx="2832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171717"/>
                </a:solidFill>
                <a:latin typeface="Calibri"/>
                <a:cs typeface="Calibri"/>
              </a:rPr>
              <a:t>2019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8682608" y="3554095"/>
            <a:ext cx="101663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Increased</a:t>
            </a:r>
            <a:r>
              <a:rPr dirty="0" sz="1400" spc="-1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171717"/>
                </a:solidFill>
                <a:latin typeface="Calibri"/>
                <a:cs typeface="Calibri"/>
              </a:rPr>
              <a:t>YoY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6836409" y="3093515"/>
            <a:ext cx="4829175" cy="481965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  <a:tabLst>
                <a:tab pos="1076960" algn="l"/>
                <a:tab pos="2192655" algn="l"/>
                <a:tab pos="3137535" algn="l"/>
                <a:tab pos="4098290" algn="l"/>
              </a:tabLst>
            </a:pPr>
            <a:r>
              <a:rPr dirty="0" sz="1050" spc="-10">
                <a:solidFill>
                  <a:srgbClr val="171717"/>
                </a:solidFill>
                <a:latin typeface="Calibri"/>
                <a:cs typeface="Calibri"/>
              </a:rPr>
              <a:t>Netflix</a:t>
            </a:r>
            <a:r>
              <a:rPr dirty="0" sz="1050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1050" spc="-10">
                <a:solidFill>
                  <a:srgbClr val="171717"/>
                </a:solidFill>
                <a:latin typeface="Calibri"/>
                <a:cs typeface="Calibri"/>
              </a:rPr>
              <a:t>Disney</a:t>
            </a:r>
            <a:r>
              <a:rPr dirty="0" sz="1050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1050" spc="-20">
                <a:solidFill>
                  <a:srgbClr val="171717"/>
                </a:solidFill>
                <a:latin typeface="Calibri"/>
                <a:cs typeface="Calibri"/>
              </a:rPr>
              <a:t>Sony</a:t>
            </a:r>
            <a:r>
              <a:rPr dirty="0" sz="1050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1050" spc="-10">
                <a:solidFill>
                  <a:srgbClr val="171717"/>
                </a:solidFill>
                <a:latin typeface="Calibri"/>
                <a:cs typeface="Calibri"/>
              </a:rPr>
              <a:t>Universal</a:t>
            </a:r>
            <a:r>
              <a:rPr dirty="0" sz="1050">
                <a:solidFill>
                  <a:srgbClr val="171717"/>
                </a:solidFill>
                <a:latin typeface="Calibri"/>
                <a:cs typeface="Calibri"/>
              </a:rPr>
              <a:t>	Warner</a:t>
            </a:r>
            <a:r>
              <a:rPr dirty="0" sz="1050" spc="-2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171717"/>
                </a:solidFill>
                <a:latin typeface="Calibri"/>
                <a:cs typeface="Calibri"/>
              </a:rPr>
              <a:t>Bros.</a:t>
            </a:r>
            <a:endParaRPr sz="1050">
              <a:latin typeface="Calibri"/>
              <a:cs typeface="Calibri"/>
            </a:endParaRPr>
          </a:p>
          <a:p>
            <a:pPr marL="188595">
              <a:lnSpc>
                <a:spcPct val="100000"/>
              </a:lnSpc>
              <a:spcBef>
                <a:spcPts val="370"/>
              </a:spcBef>
            </a:pP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Netflix's</a:t>
            </a:r>
            <a:r>
              <a:rPr dirty="0" sz="1400" spc="-6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Primetime</a:t>
            </a:r>
            <a:r>
              <a:rPr dirty="0" sz="1400" spc="-3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Emmy</a:t>
            </a:r>
            <a:r>
              <a:rPr dirty="0" sz="1400" spc="-4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Awards</a:t>
            </a:r>
            <a:r>
              <a:rPr dirty="0" sz="1400" spc="-4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&amp;</a:t>
            </a:r>
            <a:r>
              <a:rPr dirty="0" sz="1400" spc="-4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Nominations</a:t>
            </a:r>
            <a:r>
              <a:rPr dirty="0" sz="1400" spc="-5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have</a:t>
            </a:r>
            <a:r>
              <a:rPr dirty="0" sz="1400" spc="-4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171717"/>
                </a:solidFill>
                <a:latin typeface="Calibri"/>
                <a:cs typeface="Calibri"/>
              </a:rPr>
              <a:t>both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7" name="object 47" descr=""/>
          <p:cNvSpPr/>
          <p:nvPr/>
        </p:nvSpPr>
        <p:spPr>
          <a:xfrm>
            <a:off x="8432292" y="6115811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73151" y="0"/>
                </a:moveTo>
                <a:lnTo>
                  <a:pt x="0" y="0"/>
                </a:lnTo>
                <a:lnTo>
                  <a:pt x="0" y="73151"/>
                </a:lnTo>
                <a:lnTo>
                  <a:pt x="73151" y="73151"/>
                </a:lnTo>
                <a:lnTo>
                  <a:pt x="7315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 descr=""/>
          <p:cNvSpPr txBox="1"/>
          <p:nvPr/>
        </p:nvSpPr>
        <p:spPr>
          <a:xfrm>
            <a:off x="8375650" y="5886399"/>
            <a:ext cx="1150620" cy="345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98195" algn="l"/>
              </a:tabLst>
            </a:pPr>
            <a:r>
              <a:rPr dirty="0" sz="1000" spc="-20">
                <a:solidFill>
                  <a:srgbClr val="171717"/>
                </a:solidFill>
                <a:latin typeface="Calibri"/>
                <a:cs typeface="Calibri"/>
              </a:rPr>
              <a:t>2015</a:t>
            </a:r>
            <a:r>
              <a:rPr dirty="0" sz="1000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1000" spc="-20">
                <a:solidFill>
                  <a:srgbClr val="171717"/>
                </a:solidFill>
                <a:latin typeface="Calibri"/>
                <a:cs typeface="Calibri"/>
              </a:rPr>
              <a:t>2016</a:t>
            </a:r>
            <a:endParaRPr sz="1000">
              <a:latin typeface="Calibri"/>
              <a:cs typeface="Calibri"/>
            </a:endParaRPr>
          </a:p>
          <a:p>
            <a:pPr marL="161925">
              <a:lnSpc>
                <a:spcPct val="100000"/>
              </a:lnSpc>
              <a:spcBef>
                <a:spcPts val="55"/>
              </a:spcBef>
            </a:pPr>
            <a:r>
              <a:rPr dirty="0" sz="1050">
                <a:solidFill>
                  <a:srgbClr val="171717"/>
                </a:solidFill>
                <a:latin typeface="Calibri"/>
                <a:cs typeface="Calibri"/>
              </a:rPr>
              <a:t>Nominations</a:t>
            </a:r>
            <a:r>
              <a:rPr dirty="0" sz="1050" spc="-2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050" spc="-20">
                <a:solidFill>
                  <a:srgbClr val="171717"/>
                </a:solidFill>
                <a:latin typeface="Calibri"/>
                <a:cs typeface="Calibri"/>
              </a:rPr>
              <a:t>Only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9" name="object 49" descr=""/>
          <p:cNvSpPr/>
          <p:nvPr/>
        </p:nvSpPr>
        <p:spPr>
          <a:xfrm>
            <a:off x="9654540" y="6115811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73151" y="0"/>
                </a:moveTo>
                <a:lnTo>
                  <a:pt x="0" y="0"/>
                </a:lnTo>
                <a:lnTo>
                  <a:pt x="0" y="73151"/>
                </a:lnTo>
                <a:lnTo>
                  <a:pt x="73151" y="73151"/>
                </a:lnTo>
                <a:lnTo>
                  <a:pt x="73151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 descr=""/>
          <p:cNvSpPr/>
          <p:nvPr/>
        </p:nvSpPr>
        <p:spPr>
          <a:xfrm>
            <a:off x="6493764" y="3063239"/>
            <a:ext cx="5332730" cy="0"/>
          </a:xfrm>
          <a:custGeom>
            <a:avLst/>
            <a:gdLst/>
            <a:ahLst/>
            <a:cxnLst/>
            <a:rect l="l" t="t" r="r" b="b"/>
            <a:pathLst>
              <a:path w="5332730" h="0">
                <a:moveTo>
                  <a:pt x="0" y="0"/>
                </a:moveTo>
                <a:lnTo>
                  <a:pt x="5332476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 descr=""/>
          <p:cNvSpPr txBox="1"/>
          <p:nvPr/>
        </p:nvSpPr>
        <p:spPr>
          <a:xfrm>
            <a:off x="6813804" y="1738883"/>
            <a:ext cx="426720" cy="1324610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80"/>
              </a:spcBef>
            </a:pPr>
            <a:endParaRPr sz="9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900" spc="-25" b="1">
                <a:solidFill>
                  <a:srgbClr val="FFFFFF"/>
                </a:solidFill>
                <a:latin typeface="Calibri"/>
                <a:cs typeface="Calibri"/>
              </a:rPr>
              <a:t>24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7880604" y="1850135"/>
            <a:ext cx="426720" cy="1213485"/>
          </a:xfrm>
          <a:prstGeom prst="rect">
            <a:avLst/>
          </a:prstGeom>
          <a:solidFill>
            <a:srgbClr val="4471C4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900" spc="-25" b="1">
                <a:solidFill>
                  <a:srgbClr val="FFFFFF"/>
                </a:solidFill>
                <a:latin typeface="Calibri"/>
                <a:cs typeface="Calibri"/>
              </a:rPr>
              <a:t>22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8945880" y="1959864"/>
            <a:ext cx="426720" cy="1103630"/>
          </a:xfrm>
          <a:prstGeom prst="rect">
            <a:avLst/>
          </a:prstGeom>
          <a:solidFill>
            <a:srgbClr val="171717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45"/>
              </a:spcBef>
            </a:pPr>
            <a:endParaRPr sz="900">
              <a:latin typeface="Times New Roman"/>
              <a:cs typeface="Times New Roman"/>
            </a:endParaRPr>
          </a:p>
          <a:p>
            <a:pPr algn="ctr" marL="2540">
              <a:lnSpc>
                <a:spcPct val="100000"/>
              </a:lnSpc>
            </a:pPr>
            <a:r>
              <a:rPr dirty="0" sz="900" spc="-25" b="1">
                <a:solidFill>
                  <a:srgbClr val="FFFFFF"/>
                </a:solidFill>
                <a:latin typeface="Calibri"/>
                <a:cs typeface="Calibri"/>
              </a:rPr>
              <a:t>20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10012680" y="2345435"/>
            <a:ext cx="426720" cy="718185"/>
          </a:xfrm>
          <a:prstGeom prst="rect">
            <a:avLst/>
          </a:prstGeom>
          <a:solidFill>
            <a:srgbClr val="00AFEF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900">
              <a:latin typeface="Times New Roman"/>
              <a:cs typeface="Times New Roman"/>
            </a:endParaRPr>
          </a:p>
          <a:p>
            <a:pPr algn="ctr" marL="2540">
              <a:lnSpc>
                <a:spcPct val="100000"/>
              </a:lnSpc>
            </a:pPr>
            <a:r>
              <a:rPr dirty="0" sz="900" spc="-25" b="1">
                <a:solidFill>
                  <a:srgbClr val="FFFFFF"/>
                </a:solidFill>
                <a:latin typeface="Calibri"/>
                <a:cs typeface="Calibri"/>
              </a:rPr>
              <a:t>13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11079480" y="2401823"/>
            <a:ext cx="426720" cy="661670"/>
          </a:xfrm>
          <a:prstGeom prst="rect">
            <a:avLst/>
          </a:prstGeom>
          <a:solidFill>
            <a:srgbClr val="BE9000"/>
          </a:solidFill>
        </p:spPr>
        <p:txBody>
          <a:bodyPr wrap="square" lIns="0" tIns="123189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69"/>
              </a:spcBef>
            </a:pPr>
            <a:endParaRPr sz="900">
              <a:latin typeface="Times New Roman"/>
              <a:cs typeface="Times New Roman"/>
            </a:endParaRPr>
          </a:p>
          <a:p>
            <a:pPr algn="ctr" marL="2540">
              <a:lnSpc>
                <a:spcPct val="100000"/>
              </a:lnSpc>
              <a:spcBef>
                <a:spcPts val="5"/>
              </a:spcBef>
            </a:pPr>
            <a:r>
              <a:rPr dirty="0" sz="900" spc="-25" b="1">
                <a:solidFill>
                  <a:srgbClr val="FFFFFF"/>
                </a:solidFill>
                <a:latin typeface="Calibri"/>
                <a:cs typeface="Calibri"/>
              </a:rPr>
              <a:t>12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6317741" y="2968878"/>
            <a:ext cx="83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171717"/>
                </a:solidFill>
                <a:latin typeface="Calibri"/>
                <a:cs typeface="Calibri"/>
              </a:rPr>
              <a:t>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6317741" y="2693034"/>
            <a:ext cx="83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171717"/>
                </a:solidFill>
                <a:latin typeface="Calibri"/>
                <a:cs typeface="Calibri"/>
              </a:rPr>
              <a:t>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6259829" y="2417445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171717"/>
                </a:solidFill>
                <a:latin typeface="Calibri"/>
                <a:cs typeface="Calibri"/>
              </a:rPr>
              <a:t>10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6259829" y="2141601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171717"/>
                </a:solidFill>
                <a:latin typeface="Calibri"/>
                <a:cs typeface="Calibri"/>
              </a:rPr>
              <a:t>15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6259829" y="1865757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171717"/>
                </a:solidFill>
                <a:latin typeface="Calibri"/>
                <a:cs typeface="Calibri"/>
              </a:rPr>
              <a:t>20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6259829" y="1589913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171717"/>
                </a:solidFill>
                <a:latin typeface="Calibri"/>
                <a:cs typeface="Calibri"/>
              </a:rPr>
              <a:t>25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6259829" y="842010"/>
            <a:ext cx="5641340" cy="7899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0955" marR="5080">
              <a:lnSpc>
                <a:spcPct val="100000"/>
              </a:lnSpc>
              <a:spcBef>
                <a:spcPts val="95"/>
              </a:spcBef>
            </a:pP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…and</a:t>
            </a:r>
            <a:r>
              <a:rPr dirty="0" u="sng" sz="1600" spc="2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Netflix’s</a:t>
            </a:r>
            <a:r>
              <a:rPr dirty="0" u="sng" sz="1600" spc="2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Originals</a:t>
            </a:r>
            <a:r>
              <a:rPr dirty="0" u="sng" sz="1600" spc="1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are</a:t>
            </a:r>
            <a:r>
              <a:rPr dirty="0" u="sng" sz="1600" spc="2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Giving</a:t>
            </a:r>
            <a:r>
              <a:rPr dirty="0" u="sng" sz="1600" spc="2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the</a:t>
            </a:r>
            <a:r>
              <a:rPr dirty="0" u="sng" sz="1600" spc="2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traditional</a:t>
            </a:r>
            <a:r>
              <a:rPr dirty="0" u="sng" sz="1600" spc="3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E&amp;M</a:t>
            </a:r>
            <a:r>
              <a:rPr dirty="0" u="sng" sz="1600" spc="2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Giants</a:t>
            </a:r>
            <a:r>
              <a:rPr dirty="0" u="sng" sz="1600" spc="2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a</a:t>
            </a:r>
            <a:r>
              <a:rPr dirty="0" u="sng" sz="1600" spc="2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2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run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for</a:t>
            </a:r>
            <a:r>
              <a:rPr dirty="0" u="sng" sz="1600" spc="-3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their</a:t>
            </a:r>
            <a:r>
              <a:rPr dirty="0" u="sng" sz="1600" spc="-5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2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money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ts val="735"/>
              </a:lnSpc>
            </a:pPr>
            <a:r>
              <a:rPr dirty="0" sz="900" spc="-25">
                <a:solidFill>
                  <a:srgbClr val="171717"/>
                </a:solidFill>
                <a:latin typeface="Calibri"/>
                <a:cs typeface="Calibri"/>
              </a:rPr>
              <a:t>30</a:t>
            </a:r>
            <a:endParaRPr sz="900">
              <a:latin typeface="Calibri"/>
              <a:cs typeface="Calibri"/>
            </a:endParaRPr>
          </a:p>
          <a:p>
            <a:pPr algn="ctr">
              <a:lnSpc>
                <a:spcPts val="1450"/>
              </a:lnSpc>
            </a:pP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Film</a:t>
            </a:r>
            <a:r>
              <a:rPr dirty="0" sz="1400" spc="-3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studios-</a:t>
            </a:r>
            <a:r>
              <a:rPr dirty="0" sz="1400" spc="-3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Academy</a:t>
            </a:r>
            <a:r>
              <a:rPr dirty="0" sz="1400" spc="-2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Award</a:t>
            </a:r>
            <a:r>
              <a:rPr dirty="0" sz="1400" spc="-4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Nominations</a:t>
            </a:r>
            <a:r>
              <a:rPr dirty="0" sz="1400" spc="-4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in</a:t>
            </a:r>
            <a:r>
              <a:rPr dirty="0" sz="1400" spc="-2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US</a:t>
            </a:r>
            <a:r>
              <a:rPr dirty="0" sz="1400" spc="-20">
                <a:solidFill>
                  <a:srgbClr val="171717"/>
                </a:solidFill>
                <a:latin typeface="Calibri"/>
                <a:cs typeface="Calibri"/>
              </a:rPr>
              <a:t> 2020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3" name="object 63" descr=""/>
          <p:cNvGrpSpPr/>
          <p:nvPr/>
        </p:nvGrpSpPr>
        <p:grpSpPr>
          <a:xfrm>
            <a:off x="1176527" y="3422713"/>
            <a:ext cx="4052570" cy="2058035"/>
            <a:chOff x="1176527" y="3422713"/>
            <a:chExt cx="4052570" cy="2058035"/>
          </a:xfrm>
        </p:grpSpPr>
        <p:sp>
          <p:nvSpPr>
            <p:cNvPr id="64" name="object 64" descr=""/>
            <p:cNvSpPr/>
            <p:nvPr/>
          </p:nvSpPr>
          <p:spPr>
            <a:xfrm>
              <a:off x="1851659" y="4928616"/>
              <a:ext cx="2702560" cy="547370"/>
            </a:xfrm>
            <a:custGeom>
              <a:avLst/>
              <a:gdLst/>
              <a:ahLst/>
              <a:cxnLst/>
              <a:rect l="l" t="t" r="r" b="b"/>
              <a:pathLst>
                <a:path w="2702560" h="547370">
                  <a:moveTo>
                    <a:pt x="1013459" y="309371"/>
                  </a:moveTo>
                  <a:lnTo>
                    <a:pt x="0" y="547115"/>
                  </a:lnTo>
                </a:path>
                <a:path w="2702560" h="547370">
                  <a:moveTo>
                    <a:pt x="2702052" y="0"/>
                  </a:moveTo>
                  <a:lnTo>
                    <a:pt x="1688591" y="309371"/>
                  </a:lnTo>
                </a:path>
              </a:pathLst>
            </a:custGeom>
            <a:ln w="9525">
              <a:solidFill>
                <a:srgbClr val="A6A6A6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1176528" y="3427475"/>
              <a:ext cx="4052570" cy="2048510"/>
            </a:xfrm>
            <a:custGeom>
              <a:avLst/>
              <a:gdLst/>
              <a:ahLst/>
              <a:cxnLst/>
              <a:rect l="l" t="t" r="r" b="b"/>
              <a:pathLst>
                <a:path w="4052570" h="2048510">
                  <a:moveTo>
                    <a:pt x="675132" y="0"/>
                  </a:moveTo>
                  <a:lnTo>
                    <a:pt x="0" y="0"/>
                  </a:lnTo>
                  <a:lnTo>
                    <a:pt x="0" y="2048256"/>
                  </a:lnTo>
                  <a:lnTo>
                    <a:pt x="675132" y="2048256"/>
                  </a:lnTo>
                  <a:lnTo>
                    <a:pt x="675132" y="0"/>
                  </a:lnTo>
                  <a:close/>
                </a:path>
                <a:path w="4052570" h="2048510">
                  <a:moveTo>
                    <a:pt x="2363724" y="0"/>
                  </a:moveTo>
                  <a:lnTo>
                    <a:pt x="1688592" y="0"/>
                  </a:lnTo>
                  <a:lnTo>
                    <a:pt x="1688592" y="1810512"/>
                  </a:lnTo>
                  <a:lnTo>
                    <a:pt x="2363724" y="1810512"/>
                  </a:lnTo>
                  <a:lnTo>
                    <a:pt x="2363724" y="0"/>
                  </a:lnTo>
                  <a:close/>
                </a:path>
                <a:path w="4052570" h="2048510">
                  <a:moveTo>
                    <a:pt x="4052316" y="0"/>
                  </a:moveTo>
                  <a:lnTo>
                    <a:pt x="3377184" y="0"/>
                  </a:lnTo>
                  <a:lnTo>
                    <a:pt x="3377184" y="1501140"/>
                  </a:lnTo>
                  <a:lnTo>
                    <a:pt x="4052316" y="1501140"/>
                  </a:lnTo>
                  <a:lnTo>
                    <a:pt x="4052316" y="0"/>
                  </a:lnTo>
                  <a:close/>
                </a:path>
              </a:pathLst>
            </a:custGeom>
            <a:solidFill>
              <a:srgbClr val="92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1851659" y="3427476"/>
              <a:ext cx="2702560" cy="0"/>
            </a:xfrm>
            <a:custGeom>
              <a:avLst/>
              <a:gdLst/>
              <a:ahLst/>
              <a:cxnLst/>
              <a:rect l="l" t="t" r="r" b="b"/>
              <a:pathLst>
                <a:path w="2702560" h="0">
                  <a:moveTo>
                    <a:pt x="1013459" y="0"/>
                  </a:moveTo>
                  <a:lnTo>
                    <a:pt x="0" y="0"/>
                  </a:lnTo>
                </a:path>
                <a:path w="2702560" h="0">
                  <a:moveTo>
                    <a:pt x="2702052" y="0"/>
                  </a:moveTo>
                  <a:lnTo>
                    <a:pt x="1688591" y="0"/>
                  </a:lnTo>
                </a:path>
              </a:pathLst>
            </a:custGeom>
            <a:ln w="9525">
              <a:solidFill>
                <a:srgbClr val="A6A6A6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7" name="object 67" descr=""/>
          <p:cNvSpPr/>
          <p:nvPr/>
        </p:nvSpPr>
        <p:spPr>
          <a:xfrm>
            <a:off x="670559" y="5809488"/>
            <a:ext cx="5064760" cy="0"/>
          </a:xfrm>
          <a:custGeom>
            <a:avLst/>
            <a:gdLst/>
            <a:ahLst/>
            <a:cxnLst/>
            <a:rect l="l" t="t" r="r" b="b"/>
            <a:pathLst>
              <a:path w="5064760" h="0">
                <a:moveTo>
                  <a:pt x="0" y="0"/>
                </a:moveTo>
                <a:lnTo>
                  <a:pt x="5064252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 descr=""/>
          <p:cNvSpPr txBox="1"/>
          <p:nvPr/>
        </p:nvSpPr>
        <p:spPr>
          <a:xfrm>
            <a:off x="1176527" y="5475732"/>
            <a:ext cx="675640" cy="334010"/>
          </a:xfrm>
          <a:prstGeom prst="rect">
            <a:avLst/>
          </a:prstGeom>
          <a:solidFill>
            <a:srgbClr val="F90000"/>
          </a:solidFill>
        </p:spPr>
        <p:txBody>
          <a:bodyPr wrap="square" lIns="0" tIns="927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30"/>
              </a:spcBef>
            </a:pPr>
            <a:r>
              <a:rPr dirty="0" sz="900" spc="-25">
                <a:solidFill>
                  <a:srgbClr val="FFFFFF"/>
                </a:solidFill>
                <a:latin typeface="Calibri"/>
                <a:cs typeface="Calibri"/>
              </a:rPr>
              <a:t>14%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2865120" y="5237988"/>
            <a:ext cx="675640" cy="571500"/>
          </a:xfrm>
          <a:prstGeom prst="rect">
            <a:avLst/>
          </a:prstGeom>
          <a:solidFill>
            <a:srgbClr val="F90000"/>
          </a:solidFill>
        </p:spPr>
        <p:txBody>
          <a:bodyPr wrap="square" lIns="0" tIns="793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625"/>
              </a:spcBef>
            </a:pPr>
            <a:endParaRPr sz="9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900" spc="-25">
                <a:solidFill>
                  <a:srgbClr val="FFFFFF"/>
                </a:solidFill>
                <a:latin typeface="Calibri"/>
                <a:cs typeface="Calibri"/>
              </a:rPr>
              <a:t>24%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4553711" y="4928615"/>
            <a:ext cx="675640" cy="881380"/>
          </a:xfrm>
          <a:prstGeom prst="rect">
            <a:avLst/>
          </a:prstGeom>
          <a:solidFill>
            <a:srgbClr val="F900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10"/>
              </a:spcBef>
            </a:pPr>
            <a:endParaRPr sz="9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900" spc="-25">
                <a:solidFill>
                  <a:srgbClr val="FFFFFF"/>
                </a:solidFill>
                <a:latin typeface="Calibri"/>
                <a:cs typeface="Calibri"/>
              </a:rPr>
              <a:t>37%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1414525" y="4363973"/>
            <a:ext cx="2120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FFFFFF"/>
                </a:solidFill>
                <a:latin typeface="Calibri"/>
                <a:cs typeface="Calibri"/>
              </a:rPr>
              <a:t>86%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3103117" y="4244720"/>
            <a:ext cx="2120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FFFFFF"/>
                </a:solidFill>
                <a:latin typeface="Calibri"/>
                <a:cs typeface="Calibri"/>
              </a:rPr>
              <a:t>76%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4791455" y="4089907"/>
            <a:ext cx="2120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FFFFFF"/>
                </a:solidFill>
                <a:latin typeface="Calibri"/>
                <a:cs typeface="Calibri"/>
              </a:rPr>
              <a:t>63%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412191" y="5716320"/>
            <a:ext cx="1651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171717"/>
                </a:solidFill>
                <a:latin typeface="Calibri"/>
                <a:cs typeface="Calibri"/>
              </a:rPr>
              <a:t>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354279" y="5239639"/>
            <a:ext cx="2235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171717"/>
                </a:solidFill>
                <a:latin typeface="Calibri"/>
                <a:cs typeface="Calibri"/>
              </a:rPr>
              <a:t>20%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354279" y="4762880"/>
            <a:ext cx="2235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171717"/>
                </a:solidFill>
                <a:latin typeface="Calibri"/>
                <a:cs typeface="Calibri"/>
              </a:rPr>
              <a:t>40%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354279" y="4286250"/>
            <a:ext cx="2235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171717"/>
                </a:solidFill>
                <a:latin typeface="Calibri"/>
                <a:cs typeface="Calibri"/>
              </a:rPr>
              <a:t>60%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354279" y="3809492"/>
            <a:ext cx="2235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171717"/>
                </a:solidFill>
                <a:latin typeface="Calibri"/>
                <a:cs typeface="Calibri"/>
              </a:rPr>
              <a:t>80%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296367" y="3332734"/>
            <a:ext cx="2813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171717"/>
                </a:solidFill>
                <a:latin typeface="Calibri"/>
                <a:cs typeface="Calibri"/>
              </a:rPr>
              <a:t>100%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1292097" y="5864758"/>
            <a:ext cx="4445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171717"/>
                </a:solidFill>
                <a:latin typeface="Calibri"/>
                <a:cs typeface="Calibri"/>
              </a:rPr>
              <a:t>Oct</a:t>
            </a:r>
            <a:r>
              <a:rPr dirty="0" sz="900" spc="-20">
                <a:solidFill>
                  <a:srgbClr val="171717"/>
                </a:solidFill>
                <a:latin typeface="Calibri"/>
                <a:cs typeface="Calibri"/>
              </a:rPr>
              <a:t> 2016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4668773" y="5864758"/>
            <a:ext cx="4445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171717"/>
                </a:solidFill>
                <a:latin typeface="Calibri"/>
                <a:cs typeface="Calibri"/>
              </a:rPr>
              <a:t>Oct</a:t>
            </a:r>
            <a:r>
              <a:rPr dirty="0" sz="900" spc="-20">
                <a:solidFill>
                  <a:srgbClr val="171717"/>
                </a:solidFill>
                <a:latin typeface="Calibri"/>
                <a:cs typeface="Calibri"/>
              </a:rPr>
              <a:t> 2018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1521333" y="3089529"/>
            <a:ext cx="346329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Original</a:t>
            </a:r>
            <a:r>
              <a:rPr dirty="0" sz="1400" spc="-2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Content</a:t>
            </a:r>
            <a:r>
              <a:rPr dirty="0" sz="1400" spc="-2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(as</a:t>
            </a: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a</a:t>
            </a:r>
            <a:r>
              <a:rPr dirty="0" sz="1400" spc="-1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%</a:t>
            </a:r>
            <a:r>
              <a:rPr dirty="0" sz="1400" spc="-1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of</a:t>
            </a:r>
            <a:r>
              <a:rPr dirty="0" sz="1400" spc="-2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Netflix's</a:t>
            </a:r>
            <a:r>
              <a:rPr dirty="0" sz="1400" spc="-4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US</a:t>
            </a:r>
            <a:r>
              <a:rPr dirty="0" sz="1400" spc="-1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streams)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3" name="object 83" descr=""/>
          <p:cNvSpPr/>
          <p:nvPr/>
        </p:nvSpPr>
        <p:spPr>
          <a:xfrm>
            <a:off x="1903476" y="6092952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60" h="73660">
                <a:moveTo>
                  <a:pt x="73151" y="0"/>
                </a:moveTo>
                <a:lnTo>
                  <a:pt x="0" y="0"/>
                </a:lnTo>
                <a:lnTo>
                  <a:pt x="0" y="73152"/>
                </a:lnTo>
                <a:lnTo>
                  <a:pt x="73151" y="73152"/>
                </a:lnTo>
                <a:lnTo>
                  <a:pt x="73151" y="0"/>
                </a:lnTo>
                <a:close/>
              </a:path>
            </a:pathLst>
          </a:custGeom>
          <a:solidFill>
            <a:srgbClr val="F9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 descr=""/>
          <p:cNvSpPr txBox="1"/>
          <p:nvPr/>
        </p:nvSpPr>
        <p:spPr>
          <a:xfrm>
            <a:off x="1996185" y="6022644"/>
            <a:ext cx="91694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solidFill>
                  <a:srgbClr val="171717"/>
                </a:solidFill>
                <a:latin typeface="Calibri"/>
                <a:cs typeface="Calibri"/>
              </a:rPr>
              <a:t>Original</a:t>
            </a:r>
            <a:r>
              <a:rPr dirty="0" sz="1050" spc="-2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171717"/>
                </a:solidFill>
                <a:latin typeface="Calibri"/>
                <a:cs typeface="Calibri"/>
              </a:rPr>
              <a:t>Content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85" name="object 85" descr=""/>
          <p:cNvSpPr/>
          <p:nvPr/>
        </p:nvSpPr>
        <p:spPr>
          <a:xfrm>
            <a:off x="3116579" y="6092952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60" h="73660">
                <a:moveTo>
                  <a:pt x="73151" y="0"/>
                </a:moveTo>
                <a:lnTo>
                  <a:pt x="0" y="0"/>
                </a:lnTo>
                <a:lnTo>
                  <a:pt x="0" y="73152"/>
                </a:lnTo>
                <a:lnTo>
                  <a:pt x="73151" y="73152"/>
                </a:lnTo>
                <a:lnTo>
                  <a:pt x="73151" y="0"/>
                </a:lnTo>
                <a:close/>
              </a:path>
            </a:pathLst>
          </a:custGeom>
          <a:solidFill>
            <a:srgbClr val="92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 descr=""/>
          <p:cNvSpPr txBox="1"/>
          <p:nvPr/>
        </p:nvSpPr>
        <p:spPr>
          <a:xfrm>
            <a:off x="2980435" y="5847093"/>
            <a:ext cx="1194435" cy="361950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900">
                <a:solidFill>
                  <a:srgbClr val="171717"/>
                </a:solidFill>
                <a:latin typeface="Calibri"/>
                <a:cs typeface="Calibri"/>
              </a:rPr>
              <a:t>Oct</a:t>
            </a:r>
            <a:r>
              <a:rPr dirty="0" sz="900" spc="-20">
                <a:solidFill>
                  <a:srgbClr val="171717"/>
                </a:solidFill>
                <a:latin typeface="Calibri"/>
                <a:cs typeface="Calibri"/>
              </a:rPr>
              <a:t> 2017</a:t>
            </a:r>
            <a:endParaRPr sz="9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165"/>
              </a:spcBef>
            </a:pPr>
            <a:r>
              <a:rPr dirty="0" sz="1050">
                <a:solidFill>
                  <a:srgbClr val="171717"/>
                </a:solidFill>
                <a:latin typeface="Calibri"/>
                <a:cs typeface="Calibri"/>
              </a:rPr>
              <a:t>Licenced</a:t>
            </a:r>
            <a:r>
              <a:rPr dirty="0" sz="1050" spc="-3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171717"/>
                </a:solidFill>
                <a:latin typeface="Calibri"/>
                <a:cs typeface="Calibri"/>
              </a:rPr>
              <a:t>Content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87" name="object 87" descr=""/>
          <p:cNvSpPr txBox="1"/>
          <p:nvPr/>
        </p:nvSpPr>
        <p:spPr>
          <a:xfrm>
            <a:off x="2257044" y="5533135"/>
            <a:ext cx="35242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050" spc="-10" b="1">
                <a:latin typeface="Calibri"/>
                <a:cs typeface="Calibri"/>
              </a:rPr>
              <a:t>71.4%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88" name="object 88" descr=""/>
          <p:cNvSpPr txBox="1"/>
          <p:nvPr/>
        </p:nvSpPr>
        <p:spPr>
          <a:xfrm>
            <a:off x="3909695" y="5295391"/>
            <a:ext cx="35242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050" spc="-10" b="1">
                <a:latin typeface="Calibri"/>
                <a:cs typeface="Calibri"/>
              </a:rPr>
              <a:t>54.2%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89" name="object 89" descr=""/>
          <p:cNvSpPr txBox="1"/>
          <p:nvPr/>
        </p:nvSpPr>
        <p:spPr>
          <a:xfrm>
            <a:off x="80010" y="898397"/>
            <a:ext cx="5858510" cy="1780539"/>
          </a:xfrm>
          <a:prstGeom prst="rect">
            <a:avLst/>
          </a:prstGeom>
          <a:solidFill>
            <a:srgbClr val="FAE4D5"/>
          </a:solidFill>
          <a:ln w="28575">
            <a:solidFill>
              <a:srgbClr val="171717"/>
            </a:solidFill>
          </a:ln>
        </p:spPr>
        <p:txBody>
          <a:bodyPr wrap="square" lIns="0" tIns="39369" rIns="0" bIns="0" rtlCol="0" vert="horz">
            <a:spAutoFit/>
          </a:bodyPr>
          <a:lstStyle/>
          <a:p>
            <a:pPr algn="just" marL="90170" marR="83185">
              <a:lnSpc>
                <a:spcPct val="100000"/>
              </a:lnSpc>
              <a:spcBef>
                <a:spcPts val="309"/>
              </a:spcBef>
            </a:pPr>
            <a:r>
              <a:rPr dirty="0" sz="1400" i="1">
                <a:solidFill>
                  <a:srgbClr val="171717"/>
                </a:solidFill>
                <a:latin typeface="Calibri"/>
                <a:cs typeface="Calibri"/>
              </a:rPr>
              <a:t>Launch</a:t>
            </a:r>
            <a:r>
              <a:rPr dirty="0" sz="1400" spc="195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171717"/>
                </a:solidFill>
                <a:latin typeface="Calibri"/>
                <a:cs typeface="Calibri"/>
              </a:rPr>
              <a:t>of</a:t>
            </a:r>
            <a:r>
              <a:rPr dirty="0" sz="1400" spc="200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171717"/>
                </a:solidFill>
                <a:latin typeface="Calibri"/>
                <a:cs typeface="Calibri"/>
              </a:rPr>
              <a:t>Video</a:t>
            </a:r>
            <a:r>
              <a:rPr dirty="0" sz="1400" spc="195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171717"/>
                </a:solidFill>
                <a:latin typeface="Calibri"/>
                <a:cs typeface="Calibri"/>
              </a:rPr>
              <a:t>Streaming</a:t>
            </a:r>
            <a:r>
              <a:rPr dirty="0" sz="1400" spc="204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171717"/>
                </a:solidFill>
                <a:latin typeface="Calibri"/>
                <a:cs typeface="Calibri"/>
              </a:rPr>
              <a:t>Services</a:t>
            </a:r>
            <a:r>
              <a:rPr dirty="0" sz="1400" spc="204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171717"/>
                </a:solidFill>
                <a:latin typeface="Calibri"/>
                <a:cs typeface="Calibri"/>
              </a:rPr>
              <a:t>by</a:t>
            </a:r>
            <a:r>
              <a:rPr dirty="0" sz="1400" spc="195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171717"/>
                </a:solidFill>
                <a:latin typeface="Calibri"/>
                <a:cs typeface="Calibri"/>
              </a:rPr>
              <a:t>the</a:t>
            </a:r>
            <a:r>
              <a:rPr dirty="0" sz="1400" spc="200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171717"/>
                </a:solidFill>
                <a:latin typeface="Calibri"/>
                <a:cs typeface="Calibri"/>
              </a:rPr>
              <a:t>big</a:t>
            </a:r>
            <a:r>
              <a:rPr dirty="0" sz="1400" spc="195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171717"/>
                </a:solidFill>
                <a:latin typeface="Calibri"/>
                <a:cs typeface="Calibri"/>
              </a:rPr>
              <a:t>players</a:t>
            </a:r>
            <a:r>
              <a:rPr dirty="0" sz="1400" spc="204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171717"/>
                </a:solidFill>
                <a:latin typeface="Calibri"/>
                <a:cs typeface="Calibri"/>
              </a:rPr>
              <a:t>in</a:t>
            </a:r>
            <a:r>
              <a:rPr dirty="0" sz="1400" spc="200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171717"/>
                </a:solidFill>
                <a:latin typeface="Calibri"/>
                <a:cs typeface="Calibri"/>
              </a:rPr>
              <a:t>the</a:t>
            </a:r>
            <a:r>
              <a:rPr dirty="0" sz="1400" spc="200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171717"/>
                </a:solidFill>
                <a:latin typeface="Calibri"/>
                <a:cs typeface="Calibri"/>
              </a:rPr>
              <a:t>E&amp;M</a:t>
            </a:r>
            <a:r>
              <a:rPr dirty="0" sz="1400" spc="200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171717"/>
                </a:solidFill>
                <a:latin typeface="Calibri"/>
                <a:cs typeface="Calibri"/>
              </a:rPr>
              <a:t>has</a:t>
            </a:r>
            <a:r>
              <a:rPr dirty="0" sz="1400" spc="200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25" i="1">
                <a:solidFill>
                  <a:srgbClr val="171717"/>
                </a:solidFill>
                <a:latin typeface="Calibri"/>
                <a:cs typeface="Calibri"/>
              </a:rPr>
              <a:t>put </a:t>
            </a:r>
            <a:r>
              <a:rPr dirty="0" sz="1400" i="1">
                <a:solidFill>
                  <a:srgbClr val="171717"/>
                </a:solidFill>
                <a:latin typeface="Calibri"/>
                <a:cs typeface="Calibri"/>
              </a:rPr>
              <a:t>Netflix’s</a:t>
            </a:r>
            <a:r>
              <a:rPr dirty="0" sz="1400" spc="75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171717"/>
                </a:solidFill>
                <a:latin typeface="Calibri"/>
                <a:cs typeface="Calibri"/>
              </a:rPr>
              <a:t>business</a:t>
            </a:r>
            <a:r>
              <a:rPr dirty="0" sz="1400" spc="70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171717"/>
                </a:solidFill>
                <a:latin typeface="Calibri"/>
                <a:cs typeface="Calibri"/>
              </a:rPr>
              <a:t>model</a:t>
            </a:r>
            <a:r>
              <a:rPr dirty="0" sz="1400" spc="75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171717"/>
                </a:solidFill>
                <a:latin typeface="Calibri"/>
                <a:cs typeface="Calibri"/>
              </a:rPr>
              <a:t>on</a:t>
            </a:r>
            <a:r>
              <a:rPr dirty="0" sz="1400" spc="60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171717"/>
                </a:solidFill>
                <a:latin typeface="Calibri"/>
                <a:cs typeface="Calibri"/>
              </a:rPr>
              <a:t>threat</a:t>
            </a:r>
            <a:r>
              <a:rPr dirty="0" sz="1400" spc="75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171717"/>
                </a:solidFill>
                <a:latin typeface="Calibri"/>
                <a:cs typeface="Calibri"/>
              </a:rPr>
              <a:t>as</a:t>
            </a:r>
            <a:r>
              <a:rPr dirty="0" sz="1400" spc="75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171717"/>
                </a:solidFill>
                <a:latin typeface="Calibri"/>
                <a:cs typeface="Calibri"/>
              </a:rPr>
              <a:t>the</a:t>
            </a:r>
            <a:r>
              <a:rPr dirty="0" sz="1400" spc="65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171717"/>
                </a:solidFill>
                <a:latin typeface="Calibri"/>
                <a:cs typeface="Calibri"/>
              </a:rPr>
              <a:t>former</a:t>
            </a:r>
            <a:r>
              <a:rPr dirty="0" sz="1400" spc="60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171717"/>
                </a:solidFill>
                <a:latin typeface="Calibri"/>
                <a:cs typeface="Calibri"/>
              </a:rPr>
              <a:t>may</a:t>
            </a:r>
            <a:r>
              <a:rPr dirty="0" sz="1400" spc="65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171717"/>
                </a:solidFill>
                <a:latin typeface="Calibri"/>
                <a:cs typeface="Calibri"/>
              </a:rPr>
              <a:t>not</a:t>
            </a:r>
            <a:r>
              <a:rPr dirty="0" sz="1400" spc="60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171717"/>
                </a:solidFill>
                <a:latin typeface="Calibri"/>
                <a:cs typeface="Calibri"/>
              </a:rPr>
              <a:t>renew</a:t>
            </a:r>
            <a:r>
              <a:rPr dirty="0" sz="1400" spc="65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171717"/>
                </a:solidFill>
                <a:latin typeface="Calibri"/>
                <a:cs typeface="Calibri"/>
              </a:rPr>
              <a:t>their</a:t>
            </a:r>
            <a:r>
              <a:rPr dirty="0" sz="1400" spc="60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10" i="1">
                <a:solidFill>
                  <a:srgbClr val="171717"/>
                </a:solidFill>
                <a:latin typeface="Calibri"/>
                <a:cs typeface="Calibri"/>
              </a:rPr>
              <a:t>content </a:t>
            </a:r>
            <a:r>
              <a:rPr dirty="0" sz="1400" i="1">
                <a:solidFill>
                  <a:srgbClr val="171717"/>
                </a:solidFill>
                <a:latin typeface="Calibri"/>
                <a:cs typeface="Calibri"/>
              </a:rPr>
              <a:t>leasing</a:t>
            </a:r>
            <a:r>
              <a:rPr dirty="0" sz="1400" spc="-45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10" i="1">
                <a:solidFill>
                  <a:srgbClr val="171717"/>
                </a:solidFill>
                <a:latin typeface="Calibri"/>
                <a:cs typeface="Calibri"/>
              </a:rPr>
              <a:t>contracts</a:t>
            </a:r>
            <a:r>
              <a:rPr dirty="0" sz="1400" spc="-25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171717"/>
                </a:solidFill>
                <a:latin typeface="Calibri"/>
                <a:cs typeface="Calibri"/>
              </a:rPr>
              <a:t>allotted</a:t>
            </a:r>
            <a:r>
              <a:rPr dirty="0" sz="1400" spc="-35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171717"/>
                </a:solidFill>
                <a:latin typeface="Calibri"/>
                <a:cs typeface="Calibri"/>
              </a:rPr>
              <a:t>to</a:t>
            </a:r>
            <a:r>
              <a:rPr dirty="0" sz="1400" spc="-55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10" i="1">
                <a:solidFill>
                  <a:srgbClr val="171717"/>
                </a:solidFill>
                <a:latin typeface="Calibri"/>
                <a:cs typeface="Calibri"/>
              </a:rPr>
              <a:t>Netflix.</a:t>
            </a:r>
            <a:endParaRPr sz="1400">
              <a:latin typeface="Calibri"/>
              <a:cs typeface="Calibri"/>
            </a:endParaRPr>
          </a:p>
          <a:p>
            <a:pPr algn="just" marL="90170" marR="85090">
              <a:lnSpc>
                <a:spcPct val="100000"/>
              </a:lnSpc>
              <a:spcBef>
                <a:spcPts val="720"/>
              </a:spcBef>
            </a:pPr>
            <a:r>
              <a:rPr dirty="0" sz="1400" i="1">
                <a:solidFill>
                  <a:srgbClr val="171717"/>
                </a:solidFill>
                <a:latin typeface="Calibri"/>
                <a:cs typeface="Calibri"/>
              </a:rPr>
              <a:t>E&amp;M</a:t>
            </a:r>
            <a:r>
              <a:rPr dirty="0" sz="1400" spc="-35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171717"/>
                </a:solidFill>
                <a:latin typeface="Calibri"/>
                <a:cs typeface="Calibri"/>
              </a:rPr>
              <a:t>players</a:t>
            </a:r>
            <a:r>
              <a:rPr dirty="0" sz="1400" spc="-30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171717"/>
                </a:solidFill>
                <a:latin typeface="Calibri"/>
                <a:cs typeface="Calibri"/>
              </a:rPr>
              <a:t>have</a:t>
            </a:r>
            <a:r>
              <a:rPr dirty="0" sz="1400" spc="-40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171717"/>
                </a:solidFill>
                <a:latin typeface="Calibri"/>
                <a:cs typeface="Calibri"/>
              </a:rPr>
              <a:t>began</a:t>
            </a:r>
            <a:r>
              <a:rPr dirty="0" sz="1400" spc="-35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171717"/>
                </a:solidFill>
                <a:latin typeface="Calibri"/>
                <a:cs typeface="Calibri"/>
              </a:rPr>
              <a:t>seeing</a:t>
            </a:r>
            <a:r>
              <a:rPr dirty="0" sz="1400" spc="-35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171717"/>
                </a:solidFill>
                <a:latin typeface="Calibri"/>
                <a:cs typeface="Calibri"/>
              </a:rPr>
              <a:t>Netflix</a:t>
            </a:r>
            <a:r>
              <a:rPr dirty="0" sz="1400" spc="-25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171717"/>
                </a:solidFill>
                <a:latin typeface="Calibri"/>
                <a:cs typeface="Calibri"/>
              </a:rPr>
              <a:t>as</a:t>
            </a:r>
            <a:r>
              <a:rPr dirty="0" sz="1400" spc="-20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171717"/>
                </a:solidFill>
                <a:latin typeface="Calibri"/>
                <a:cs typeface="Calibri"/>
              </a:rPr>
              <a:t>a</a:t>
            </a:r>
            <a:r>
              <a:rPr dirty="0" sz="1400" spc="-35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171717"/>
                </a:solidFill>
                <a:latin typeface="Calibri"/>
                <a:cs typeface="Calibri"/>
              </a:rPr>
              <a:t>disrupter</a:t>
            </a:r>
            <a:r>
              <a:rPr dirty="0" sz="1400" spc="-35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171717"/>
                </a:solidFill>
                <a:latin typeface="Calibri"/>
                <a:cs typeface="Calibri"/>
              </a:rPr>
              <a:t>as</a:t>
            </a:r>
            <a:r>
              <a:rPr dirty="0" sz="1400" spc="-30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171717"/>
                </a:solidFill>
                <a:latin typeface="Calibri"/>
                <a:cs typeface="Calibri"/>
              </a:rPr>
              <a:t>it</a:t>
            </a:r>
            <a:r>
              <a:rPr dirty="0" sz="1400" spc="-25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171717"/>
                </a:solidFill>
                <a:latin typeface="Calibri"/>
                <a:cs typeface="Calibri"/>
              </a:rPr>
              <a:t>has</a:t>
            </a:r>
            <a:r>
              <a:rPr dirty="0" sz="1400" spc="-20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171717"/>
                </a:solidFill>
                <a:latin typeface="Calibri"/>
                <a:cs typeface="Calibri"/>
              </a:rPr>
              <a:t>gained</a:t>
            </a:r>
            <a:r>
              <a:rPr dirty="0" sz="1400" spc="-35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10" i="1">
                <a:solidFill>
                  <a:srgbClr val="171717"/>
                </a:solidFill>
                <a:latin typeface="Calibri"/>
                <a:cs typeface="Calibri"/>
              </a:rPr>
              <a:t>lucrative </a:t>
            </a:r>
            <a:r>
              <a:rPr dirty="0" sz="1400" i="1">
                <a:solidFill>
                  <a:srgbClr val="171717"/>
                </a:solidFill>
                <a:latin typeface="Calibri"/>
                <a:cs typeface="Calibri"/>
              </a:rPr>
              <a:t>shareholder</a:t>
            </a:r>
            <a:r>
              <a:rPr dirty="0" sz="1400" spc="-35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171717"/>
                </a:solidFill>
                <a:latin typeface="Calibri"/>
                <a:cs typeface="Calibri"/>
              </a:rPr>
              <a:t>values</a:t>
            </a:r>
            <a:r>
              <a:rPr dirty="0" sz="1400" spc="-15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171717"/>
                </a:solidFill>
                <a:latin typeface="Calibri"/>
                <a:cs typeface="Calibri"/>
              </a:rPr>
              <a:t>in</a:t>
            </a:r>
            <a:r>
              <a:rPr dirty="0" sz="1400" spc="-20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171717"/>
                </a:solidFill>
                <a:latin typeface="Calibri"/>
                <a:cs typeface="Calibri"/>
              </a:rPr>
              <a:t>a</a:t>
            </a:r>
            <a:r>
              <a:rPr dirty="0" sz="1400" spc="-10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171717"/>
                </a:solidFill>
                <a:latin typeface="Calibri"/>
                <a:cs typeface="Calibri"/>
              </a:rPr>
              <a:t>relatively</a:t>
            </a:r>
            <a:r>
              <a:rPr dirty="0" sz="1400" spc="-40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171717"/>
                </a:solidFill>
                <a:latin typeface="Calibri"/>
                <a:cs typeface="Calibri"/>
              </a:rPr>
              <a:t>short</a:t>
            </a:r>
            <a:r>
              <a:rPr dirty="0" sz="1400" spc="-25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171717"/>
                </a:solidFill>
                <a:latin typeface="Calibri"/>
                <a:cs typeface="Calibri"/>
              </a:rPr>
              <a:t>period</a:t>
            </a:r>
            <a:r>
              <a:rPr dirty="0" sz="1400" spc="-30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171717"/>
                </a:solidFill>
                <a:latin typeface="Calibri"/>
                <a:cs typeface="Calibri"/>
              </a:rPr>
              <a:t>of</a:t>
            </a:r>
            <a:r>
              <a:rPr dirty="0" sz="1400" spc="-30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10" i="1">
                <a:solidFill>
                  <a:srgbClr val="171717"/>
                </a:solidFill>
                <a:latin typeface="Calibri"/>
                <a:cs typeface="Calibri"/>
              </a:rPr>
              <a:t>time.</a:t>
            </a:r>
            <a:endParaRPr sz="1400">
              <a:latin typeface="Calibri"/>
              <a:cs typeface="Calibri"/>
            </a:endParaRPr>
          </a:p>
          <a:p>
            <a:pPr algn="just" marL="90170">
              <a:lnSpc>
                <a:spcPct val="100000"/>
              </a:lnSpc>
              <a:spcBef>
                <a:spcPts val="720"/>
              </a:spcBef>
            </a:pPr>
            <a:r>
              <a:rPr dirty="0" sz="1400" b="1" i="1">
                <a:solidFill>
                  <a:srgbClr val="171717"/>
                </a:solidFill>
                <a:latin typeface="Calibri"/>
                <a:cs typeface="Calibri"/>
              </a:rPr>
              <a:t>However,</a:t>
            </a:r>
            <a:r>
              <a:rPr dirty="0" sz="1400" spc="310" b="1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b="1" i="1">
                <a:solidFill>
                  <a:srgbClr val="171717"/>
                </a:solidFill>
                <a:latin typeface="Calibri"/>
                <a:cs typeface="Calibri"/>
              </a:rPr>
              <a:t>by</a:t>
            </a:r>
            <a:r>
              <a:rPr dirty="0" sz="1400" spc="310" b="1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b="1" i="1">
                <a:solidFill>
                  <a:srgbClr val="171717"/>
                </a:solidFill>
                <a:latin typeface="Calibri"/>
                <a:cs typeface="Calibri"/>
              </a:rPr>
              <a:t>the</a:t>
            </a:r>
            <a:r>
              <a:rPr dirty="0" sz="1400" spc="305" b="1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b="1" i="1">
                <a:solidFill>
                  <a:srgbClr val="171717"/>
                </a:solidFill>
                <a:latin typeface="Calibri"/>
                <a:cs typeface="Calibri"/>
              </a:rPr>
              <a:t>launch</a:t>
            </a:r>
            <a:r>
              <a:rPr dirty="0" sz="1400" spc="320" b="1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b="1" i="1">
                <a:solidFill>
                  <a:srgbClr val="171717"/>
                </a:solidFill>
                <a:latin typeface="Calibri"/>
                <a:cs typeface="Calibri"/>
              </a:rPr>
              <a:t>of</a:t>
            </a:r>
            <a:r>
              <a:rPr dirty="0" sz="1400" spc="310" b="1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b="1" i="1">
                <a:solidFill>
                  <a:srgbClr val="171717"/>
                </a:solidFill>
                <a:latin typeface="Calibri"/>
                <a:cs typeface="Calibri"/>
              </a:rPr>
              <a:t>video</a:t>
            </a:r>
            <a:r>
              <a:rPr dirty="0" sz="1400" spc="315" b="1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b="1" i="1">
                <a:solidFill>
                  <a:srgbClr val="171717"/>
                </a:solidFill>
                <a:latin typeface="Calibri"/>
                <a:cs typeface="Calibri"/>
              </a:rPr>
              <a:t>streaming</a:t>
            </a:r>
            <a:r>
              <a:rPr dirty="0" sz="1400" spc="320" b="1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b="1" i="1">
                <a:solidFill>
                  <a:srgbClr val="171717"/>
                </a:solidFill>
                <a:latin typeface="Calibri"/>
                <a:cs typeface="Calibri"/>
              </a:rPr>
              <a:t>services</a:t>
            </a:r>
            <a:r>
              <a:rPr dirty="0" sz="1400" spc="310" b="1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b="1" i="1">
                <a:solidFill>
                  <a:srgbClr val="171717"/>
                </a:solidFill>
                <a:latin typeface="Calibri"/>
                <a:cs typeface="Calibri"/>
              </a:rPr>
              <a:t>by</a:t>
            </a:r>
            <a:r>
              <a:rPr dirty="0" sz="1400" spc="315" b="1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b="1" i="1">
                <a:solidFill>
                  <a:srgbClr val="171717"/>
                </a:solidFill>
                <a:latin typeface="Calibri"/>
                <a:cs typeface="Calibri"/>
              </a:rPr>
              <a:t>traditional</a:t>
            </a:r>
            <a:r>
              <a:rPr dirty="0" sz="1400" spc="315" b="1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25" b="1" i="1">
                <a:solidFill>
                  <a:srgbClr val="171717"/>
                </a:solidFill>
                <a:latin typeface="Calibri"/>
                <a:cs typeface="Calibri"/>
              </a:rPr>
              <a:t>E&amp;M</a:t>
            </a:r>
            <a:endParaRPr sz="1400">
              <a:latin typeface="Calibri"/>
              <a:cs typeface="Calibri"/>
            </a:endParaRPr>
          </a:p>
          <a:p>
            <a:pPr algn="just" marL="90170">
              <a:lnSpc>
                <a:spcPct val="100000"/>
              </a:lnSpc>
            </a:pPr>
            <a:r>
              <a:rPr dirty="0" sz="1400" b="1" i="1">
                <a:solidFill>
                  <a:srgbClr val="171717"/>
                </a:solidFill>
                <a:latin typeface="Calibri"/>
                <a:cs typeface="Calibri"/>
              </a:rPr>
              <a:t>players,</a:t>
            </a:r>
            <a:r>
              <a:rPr dirty="0" sz="1400" spc="-35" b="1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b="1" i="1">
                <a:solidFill>
                  <a:srgbClr val="171717"/>
                </a:solidFill>
                <a:latin typeface="Calibri"/>
                <a:cs typeface="Calibri"/>
              </a:rPr>
              <a:t>the</a:t>
            </a:r>
            <a:r>
              <a:rPr dirty="0" sz="1400" spc="-20" b="1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b="1" i="1">
                <a:solidFill>
                  <a:srgbClr val="171717"/>
                </a:solidFill>
                <a:latin typeface="Calibri"/>
                <a:cs typeface="Calibri"/>
              </a:rPr>
              <a:t>disruptor</a:t>
            </a:r>
            <a:r>
              <a:rPr dirty="0" sz="1400" spc="-60" b="1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b="1" i="1">
                <a:solidFill>
                  <a:srgbClr val="171717"/>
                </a:solidFill>
                <a:latin typeface="Calibri"/>
                <a:cs typeface="Calibri"/>
              </a:rPr>
              <a:t>(Netflix),</a:t>
            </a:r>
            <a:r>
              <a:rPr dirty="0" sz="1400" spc="-25" b="1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b="1" i="1">
                <a:solidFill>
                  <a:srgbClr val="171717"/>
                </a:solidFill>
                <a:latin typeface="Calibri"/>
                <a:cs typeface="Calibri"/>
              </a:rPr>
              <a:t>is</a:t>
            </a:r>
            <a:r>
              <a:rPr dirty="0" sz="1400" spc="-20" b="1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b="1" i="1">
                <a:solidFill>
                  <a:srgbClr val="171717"/>
                </a:solidFill>
                <a:latin typeface="Calibri"/>
                <a:cs typeface="Calibri"/>
              </a:rPr>
              <a:t>on</a:t>
            </a:r>
            <a:r>
              <a:rPr dirty="0" sz="1400" spc="-30" b="1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b="1" i="1">
                <a:solidFill>
                  <a:srgbClr val="171717"/>
                </a:solidFill>
                <a:latin typeface="Calibri"/>
                <a:cs typeface="Calibri"/>
              </a:rPr>
              <a:t>the</a:t>
            </a:r>
            <a:r>
              <a:rPr dirty="0" sz="1400" spc="-35" b="1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b="1" i="1">
                <a:solidFill>
                  <a:srgbClr val="171717"/>
                </a:solidFill>
                <a:latin typeface="Calibri"/>
                <a:cs typeface="Calibri"/>
              </a:rPr>
              <a:t>cusp</a:t>
            </a:r>
            <a:r>
              <a:rPr dirty="0" sz="1400" spc="-35" b="1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b="1" i="1">
                <a:solidFill>
                  <a:srgbClr val="171717"/>
                </a:solidFill>
                <a:latin typeface="Calibri"/>
                <a:cs typeface="Calibri"/>
              </a:rPr>
              <a:t>of</a:t>
            </a:r>
            <a:r>
              <a:rPr dirty="0" sz="1400" spc="-30" b="1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b="1" i="1">
                <a:solidFill>
                  <a:srgbClr val="171717"/>
                </a:solidFill>
                <a:latin typeface="Calibri"/>
                <a:cs typeface="Calibri"/>
              </a:rPr>
              <a:t>being</a:t>
            </a:r>
            <a:r>
              <a:rPr dirty="0" sz="1400" spc="-25" b="1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10" b="1" i="1">
                <a:solidFill>
                  <a:srgbClr val="171717"/>
                </a:solidFill>
                <a:latin typeface="Calibri"/>
                <a:cs typeface="Calibri"/>
              </a:rPr>
              <a:t>disrupted.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0" name="object 90" descr=""/>
          <p:cNvSpPr txBox="1"/>
          <p:nvPr/>
        </p:nvSpPr>
        <p:spPr>
          <a:xfrm>
            <a:off x="162255" y="2735402"/>
            <a:ext cx="56343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Original</a:t>
            </a:r>
            <a:r>
              <a:rPr dirty="0" u="sng" sz="1600" spc="2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Content</a:t>
            </a:r>
            <a:r>
              <a:rPr dirty="0" u="sng" sz="1600" spc="17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now</a:t>
            </a:r>
            <a:r>
              <a:rPr dirty="0" u="sng" sz="1600" spc="18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Commands</a:t>
            </a:r>
            <a:r>
              <a:rPr dirty="0" u="sng" sz="1600" spc="19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a</a:t>
            </a:r>
            <a:r>
              <a:rPr dirty="0" u="sng" sz="1600" spc="19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Higher</a:t>
            </a:r>
            <a:r>
              <a:rPr dirty="0" u="sng" sz="1600" spc="18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Percentage</a:t>
            </a:r>
            <a:r>
              <a:rPr dirty="0" u="sng" sz="1600" spc="2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of</a:t>
            </a:r>
            <a:r>
              <a:rPr dirty="0" u="sng" sz="1600" spc="204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Netflix’s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1" name="object 91" descr=""/>
          <p:cNvSpPr txBox="1"/>
          <p:nvPr/>
        </p:nvSpPr>
        <p:spPr>
          <a:xfrm>
            <a:off x="162255" y="2979800"/>
            <a:ext cx="110299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US</a:t>
            </a:r>
            <a:r>
              <a:rPr dirty="0" u="sng" sz="1600" spc="-2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Streams…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2" name="object 92" descr=""/>
          <p:cNvSpPr/>
          <p:nvPr/>
        </p:nvSpPr>
        <p:spPr>
          <a:xfrm>
            <a:off x="6096761" y="1034033"/>
            <a:ext cx="0" cy="5066030"/>
          </a:xfrm>
          <a:custGeom>
            <a:avLst/>
            <a:gdLst/>
            <a:ahLst/>
            <a:cxnLst/>
            <a:rect l="l" t="t" r="r" b="b"/>
            <a:pathLst>
              <a:path w="0" h="5066030">
                <a:moveTo>
                  <a:pt x="0" y="0"/>
                </a:moveTo>
                <a:lnTo>
                  <a:pt x="0" y="5065763"/>
                </a:lnTo>
              </a:path>
            </a:pathLst>
          </a:custGeom>
          <a:ln w="28575">
            <a:solidFill>
              <a:srgbClr val="4471C4"/>
            </a:solidFill>
            <a:prstDash val="sysDashDot"/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 descr=""/>
          <p:cNvSpPr txBox="1"/>
          <p:nvPr/>
        </p:nvSpPr>
        <p:spPr>
          <a:xfrm>
            <a:off x="6774942" y="3774185"/>
            <a:ext cx="1750060" cy="1138555"/>
          </a:xfrm>
          <a:prstGeom prst="rect">
            <a:avLst/>
          </a:prstGeom>
          <a:solidFill>
            <a:srgbClr val="FAE4D5"/>
          </a:solidFill>
          <a:ln w="28575">
            <a:solidFill>
              <a:srgbClr val="171717"/>
            </a:solidFill>
          </a:ln>
        </p:spPr>
        <p:txBody>
          <a:bodyPr wrap="square" lIns="0" tIns="12065" rIns="0" bIns="0" rtlCol="0" vert="horz">
            <a:spAutoFit/>
          </a:bodyPr>
          <a:lstStyle/>
          <a:p>
            <a:pPr algn="just" marL="91440" marR="83185">
              <a:lnSpc>
                <a:spcPct val="100000"/>
              </a:lnSpc>
              <a:spcBef>
                <a:spcPts val="95"/>
              </a:spcBef>
              <a:tabLst>
                <a:tab pos="987425" algn="l"/>
              </a:tabLst>
            </a:pPr>
            <a:r>
              <a:rPr dirty="0" sz="1200" spc="-10" i="1">
                <a:solidFill>
                  <a:srgbClr val="171717"/>
                </a:solidFill>
                <a:latin typeface="Calibri"/>
                <a:cs typeface="Calibri"/>
              </a:rPr>
              <a:t>Time-</a:t>
            </a:r>
            <a:r>
              <a:rPr dirty="0" sz="1200" i="1">
                <a:solidFill>
                  <a:srgbClr val="171717"/>
                </a:solidFill>
                <a:latin typeface="Calibri"/>
                <a:cs typeface="Calibri"/>
              </a:rPr>
              <a:t>series</a:t>
            </a:r>
            <a:r>
              <a:rPr dirty="0" sz="1200" spc="285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200" i="1">
                <a:solidFill>
                  <a:srgbClr val="171717"/>
                </a:solidFill>
                <a:latin typeface="Calibri"/>
                <a:cs typeface="Calibri"/>
              </a:rPr>
              <a:t>data</a:t>
            </a:r>
            <a:r>
              <a:rPr dirty="0" sz="1200" spc="285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200" spc="-10" i="1">
                <a:solidFill>
                  <a:srgbClr val="171717"/>
                </a:solidFill>
                <a:latin typeface="Calibri"/>
                <a:cs typeface="Calibri"/>
              </a:rPr>
              <a:t>depicts </a:t>
            </a:r>
            <a:r>
              <a:rPr dirty="0" sz="1200" i="1">
                <a:solidFill>
                  <a:srgbClr val="171717"/>
                </a:solidFill>
                <a:latin typeface="Calibri"/>
                <a:cs typeface="Calibri"/>
              </a:rPr>
              <a:t>Netflix’s</a:t>
            </a:r>
            <a:r>
              <a:rPr dirty="0" sz="1200" spc="455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200" i="1">
                <a:solidFill>
                  <a:srgbClr val="171717"/>
                </a:solidFill>
                <a:latin typeface="Calibri"/>
                <a:cs typeface="Calibri"/>
              </a:rPr>
              <a:t>Growth</a:t>
            </a:r>
            <a:r>
              <a:rPr dirty="0" sz="1200" spc="445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200" i="1">
                <a:solidFill>
                  <a:srgbClr val="171717"/>
                </a:solidFill>
                <a:latin typeface="Calibri"/>
                <a:cs typeface="Calibri"/>
              </a:rPr>
              <a:t>in</a:t>
            </a:r>
            <a:r>
              <a:rPr dirty="0" sz="1200" spc="445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200" spc="-25" i="1">
                <a:solidFill>
                  <a:srgbClr val="171717"/>
                </a:solidFill>
                <a:latin typeface="Calibri"/>
                <a:cs typeface="Calibri"/>
              </a:rPr>
              <a:t>the </a:t>
            </a:r>
            <a:r>
              <a:rPr dirty="0" sz="1200" spc="-10" i="1">
                <a:solidFill>
                  <a:srgbClr val="171717"/>
                </a:solidFill>
                <a:latin typeface="Calibri"/>
                <a:cs typeface="Calibri"/>
              </a:rPr>
              <a:t>Content</a:t>
            </a:r>
            <a:r>
              <a:rPr dirty="0" sz="1200" i="1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1200" spc="-10" i="1">
                <a:solidFill>
                  <a:srgbClr val="171717"/>
                </a:solidFill>
                <a:latin typeface="Calibri"/>
                <a:cs typeface="Calibri"/>
              </a:rPr>
              <a:t>Production </a:t>
            </a:r>
            <a:r>
              <a:rPr dirty="0" sz="1200" i="1">
                <a:solidFill>
                  <a:srgbClr val="171717"/>
                </a:solidFill>
                <a:latin typeface="Calibri"/>
                <a:cs typeface="Calibri"/>
              </a:rPr>
              <a:t>space;</a:t>
            </a:r>
            <a:r>
              <a:rPr dirty="0" sz="1200" spc="265" i="1">
                <a:solidFill>
                  <a:srgbClr val="171717"/>
                </a:solidFill>
                <a:latin typeface="Calibri"/>
                <a:cs typeface="Calibri"/>
              </a:rPr>
              <a:t>  </a:t>
            </a:r>
            <a:r>
              <a:rPr dirty="0" sz="1200" i="1">
                <a:solidFill>
                  <a:srgbClr val="171717"/>
                </a:solidFill>
                <a:latin typeface="Calibri"/>
                <a:cs typeface="Calibri"/>
              </a:rPr>
              <a:t>60%</a:t>
            </a:r>
            <a:r>
              <a:rPr dirty="0" sz="1200" spc="265" i="1">
                <a:solidFill>
                  <a:srgbClr val="171717"/>
                </a:solidFill>
                <a:latin typeface="Calibri"/>
                <a:cs typeface="Calibri"/>
              </a:rPr>
              <a:t>  </a:t>
            </a:r>
            <a:r>
              <a:rPr dirty="0" sz="1200" spc="-10" i="1">
                <a:solidFill>
                  <a:srgbClr val="171717"/>
                </a:solidFill>
                <a:latin typeface="Calibri"/>
                <a:cs typeface="Calibri"/>
              </a:rPr>
              <a:t>customers </a:t>
            </a:r>
            <a:r>
              <a:rPr dirty="0" sz="1200" i="1">
                <a:solidFill>
                  <a:srgbClr val="171717"/>
                </a:solidFill>
                <a:latin typeface="Calibri"/>
                <a:cs typeface="Calibri"/>
              </a:rPr>
              <a:t>prefer</a:t>
            </a:r>
            <a:r>
              <a:rPr dirty="0" sz="1200" spc="330" i="1">
                <a:solidFill>
                  <a:srgbClr val="171717"/>
                </a:solidFill>
                <a:latin typeface="Calibri"/>
                <a:cs typeface="Calibri"/>
              </a:rPr>
              <a:t>  </a:t>
            </a:r>
            <a:r>
              <a:rPr dirty="0" sz="1200" i="1">
                <a:solidFill>
                  <a:srgbClr val="171717"/>
                </a:solidFill>
                <a:latin typeface="Calibri"/>
                <a:cs typeface="Calibri"/>
              </a:rPr>
              <a:t>Netflix</a:t>
            </a:r>
            <a:r>
              <a:rPr dirty="0" sz="1200" spc="335" i="1">
                <a:solidFill>
                  <a:srgbClr val="171717"/>
                </a:solidFill>
                <a:latin typeface="Calibri"/>
                <a:cs typeface="Calibri"/>
              </a:rPr>
              <a:t>  </a:t>
            </a:r>
            <a:r>
              <a:rPr dirty="0" sz="1200" i="1">
                <a:solidFill>
                  <a:srgbClr val="171717"/>
                </a:solidFill>
                <a:latin typeface="Calibri"/>
                <a:cs typeface="Calibri"/>
              </a:rPr>
              <a:t>for</a:t>
            </a:r>
            <a:r>
              <a:rPr dirty="0" sz="1200" spc="330" i="1">
                <a:solidFill>
                  <a:srgbClr val="171717"/>
                </a:solidFill>
                <a:latin typeface="Calibri"/>
                <a:cs typeface="Calibri"/>
              </a:rPr>
              <a:t>  </a:t>
            </a:r>
            <a:r>
              <a:rPr dirty="0" sz="1200" spc="-25" i="1">
                <a:solidFill>
                  <a:srgbClr val="171717"/>
                </a:solidFill>
                <a:latin typeface="Calibri"/>
                <a:cs typeface="Calibri"/>
              </a:rPr>
              <a:t>its </a:t>
            </a:r>
            <a:r>
              <a:rPr dirty="0" sz="1200" i="1">
                <a:solidFill>
                  <a:srgbClr val="171717"/>
                </a:solidFill>
                <a:latin typeface="Calibri"/>
                <a:cs typeface="Calibri"/>
              </a:rPr>
              <a:t>Original</a:t>
            </a:r>
            <a:r>
              <a:rPr dirty="0" sz="1200" spc="-35" i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200" spc="-10" i="1">
                <a:solidFill>
                  <a:srgbClr val="171717"/>
                </a:solidFill>
                <a:latin typeface="Calibri"/>
                <a:cs typeface="Calibri"/>
              </a:rPr>
              <a:t>Content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6916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74320" marR="267335" indent="-3175">
              <a:lnSpc>
                <a:spcPct val="100000"/>
              </a:lnSpc>
              <a:spcBef>
                <a:spcPts val="240"/>
              </a:spcBef>
            </a:pP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70276" y="6303264"/>
            <a:ext cx="1231900" cy="55499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0480" rIns="0" bIns="0" rtlCol="0" vert="horz">
            <a:spAutoFit/>
          </a:bodyPr>
          <a:lstStyle/>
          <a:p>
            <a:pPr marL="259079" marR="257175" indent="5715">
              <a:lnSpc>
                <a:spcPct val="100000"/>
              </a:lnSpc>
              <a:spcBef>
                <a:spcPts val="240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Company Overview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69719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310" marR="311150" indent="-635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370832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521334" marR="294005" indent="-224154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771388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945" marR="292100" indent="-279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7194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53365" marR="207645" indent="-4318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 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5725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14960" marR="210185" indent="-100965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 Solution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9822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146050" rIns="0" bIns="0" rtlCol="0" vert="horz">
            <a:spAutoFit/>
          </a:bodyPr>
          <a:lstStyle/>
          <a:p>
            <a:pPr marL="206375">
              <a:lnSpc>
                <a:spcPct val="100000"/>
              </a:lnSpc>
              <a:spcBef>
                <a:spcPts val="115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1551919" y="643432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2"/>
                </a:lnTo>
                <a:lnTo>
                  <a:pt x="640079" y="294132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Netflix’s</a:t>
            </a:r>
            <a:r>
              <a:rPr dirty="0" spc="-40"/>
              <a:t> </a:t>
            </a:r>
            <a:r>
              <a:rPr dirty="0"/>
              <a:t>Financials</a:t>
            </a:r>
            <a:r>
              <a:rPr dirty="0" spc="-45"/>
              <a:t> </a:t>
            </a:r>
            <a:r>
              <a:rPr dirty="0"/>
              <a:t>are</a:t>
            </a:r>
            <a:r>
              <a:rPr dirty="0" spc="-50"/>
              <a:t> </a:t>
            </a:r>
            <a:r>
              <a:rPr dirty="0"/>
              <a:t>Struggling</a:t>
            </a:r>
            <a:r>
              <a:rPr dirty="0" spc="-30"/>
              <a:t> </a:t>
            </a:r>
            <a:r>
              <a:rPr dirty="0"/>
              <a:t>as</a:t>
            </a:r>
            <a:r>
              <a:rPr dirty="0" spc="-45"/>
              <a:t> </a:t>
            </a:r>
            <a:r>
              <a:rPr dirty="0"/>
              <a:t>it</a:t>
            </a:r>
            <a:r>
              <a:rPr dirty="0" spc="-45"/>
              <a:t> </a:t>
            </a:r>
            <a:r>
              <a:rPr dirty="0"/>
              <a:t>plans</a:t>
            </a:r>
            <a:r>
              <a:rPr dirty="0" spc="-60"/>
              <a:t> </a:t>
            </a:r>
            <a:r>
              <a:rPr dirty="0"/>
              <a:t>to</a:t>
            </a:r>
            <a:r>
              <a:rPr dirty="0" spc="-45"/>
              <a:t> </a:t>
            </a:r>
            <a:r>
              <a:rPr dirty="0" spc="-10"/>
              <a:t>Scale</a:t>
            </a:r>
          </a:p>
        </p:txBody>
      </p:sp>
      <p:grpSp>
        <p:nvGrpSpPr>
          <p:cNvPr id="13" name="object 13" descr=""/>
          <p:cNvGrpSpPr/>
          <p:nvPr/>
        </p:nvGrpSpPr>
        <p:grpSpPr>
          <a:xfrm>
            <a:off x="3634549" y="2199132"/>
            <a:ext cx="3070225" cy="1103630"/>
            <a:chOff x="3634549" y="2199132"/>
            <a:chExt cx="3070225" cy="1103630"/>
          </a:xfrm>
        </p:grpSpPr>
        <p:sp>
          <p:nvSpPr>
            <p:cNvPr id="14" name="object 14" descr=""/>
            <p:cNvSpPr/>
            <p:nvPr/>
          </p:nvSpPr>
          <p:spPr>
            <a:xfrm>
              <a:off x="4434840" y="2199131"/>
              <a:ext cx="1469390" cy="1099185"/>
            </a:xfrm>
            <a:custGeom>
              <a:avLst/>
              <a:gdLst/>
              <a:ahLst/>
              <a:cxnLst/>
              <a:rect l="l" t="t" r="r" b="b"/>
              <a:pathLst>
                <a:path w="1469389" h="1099185">
                  <a:moveTo>
                    <a:pt x="245364" y="704088"/>
                  </a:moveTo>
                  <a:lnTo>
                    <a:pt x="0" y="704088"/>
                  </a:lnTo>
                  <a:lnTo>
                    <a:pt x="0" y="1098804"/>
                  </a:lnTo>
                  <a:lnTo>
                    <a:pt x="245364" y="1098804"/>
                  </a:lnTo>
                  <a:lnTo>
                    <a:pt x="245364" y="704088"/>
                  </a:lnTo>
                  <a:close/>
                </a:path>
                <a:path w="1469389" h="1099185">
                  <a:moveTo>
                    <a:pt x="856488" y="405384"/>
                  </a:moveTo>
                  <a:lnTo>
                    <a:pt x="612648" y="405384"/>
                  </a:lnTo>
                  <a:lnTo>
                    <a:pt x="612648" y="1098804"/>
                  </a:lnTo>
                  <a:lnTo>
                    <a:pt x="856488" y="1098804"/>
                  </a:lnTo>
                  <a:lnTo>
                    <a:pt x="856488" y="405384"/>
                  </a:lnTo>
                  <a:close/>
                </a:path>
                <a:path w="1469389" h="1099185">
                  <a:moveTo>
                    <a:pt x="1469136" y="0"/>
                  </a:moveTo>
                  <a:lnTo>
                    <a:pt x="1223772" y="0"/>
                  </a:lnTo>
                  <a:lnTo>
                    <a:pt x="1223772" y="1098804"/>
                  </a:lnTo>
                  <a:lnTo>
                    <a:pt x="1469136" y="1098804"/>
                  </a:lnTo>
                  <a:lnTo>
                    <a:pt x="146913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3639311" y="3297936"/>
              <a:ext cx="3060700" cy="0"/>
            </a:xfrm>
            <a:custGeom>
              <a:avLst/>
              <a:gdLst/>
              <a:ahLst/>
              <a:cxnLst/>
              <a:rect l="l" t="t" r="r" b="b"/>
              <a:pathLst>
                <a:path w="3060700" h="0">
                  <a:moveTo>
                    <a:pt x="0" y="0"/>
                  </a:moveTo>
                  <a:lnTo>
                    <a:pt x="3060191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3823715" y="3041904"/>
            <a:ext cx="243840" cy="256540"/>
          </a:xfrm>
          <a:prstGeom prst="rect">
            <a:avLst/>
          </a:prstGeom>
          <a:solidFill>
            <a:srgbClr val="4471C4"/>
          </a:solidFill>
        </p:spPr>
        <p:txBody>
          <a:bodyPr wrap="square" lIns="0" tIns="52705" rIns="0" bIns="0" rtlCol="0" vert="horz">
            <a:spAutoFit/>
          </a:bodyPr>
          <a:lstStyle/>
          <a:p>
            <a:pPr marL="48895">
              <a:lnSpc>
                <a:spcPct val="100000"/>
              </a:lnSpc>
              <a:spcBef>
                <a:spcPts val="415"/>
              </a:spcBef>
            </a:pPr>
            <a:r>
              <a:rPr dirty="0" sz="900" spc="-25" b="1">
                <a:solidFill>
                  <a:srgbClr val="FFFFFF"/>
                </a:solidFill>
                <a:latin typeface="Calibri"/>
                <a:cs typeface="Calibri"/>
              </a:rPr>
              <a:t>2.4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472432" y="3012694"/>
            <a:ext cx="1720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FFFFFF"/>
                </a:solidFill>
                <a:latin typeface="Calibri"/>
                <a:cs typeface="Calibri"/>
              </a:rPr>
              <a:t>3.7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5084445" y="2863341"/>
            <a:ext cx="1720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FFFFFF"/>
                </a:solidFill>
                <a:latin typeface="Calibri"/>
                <a:cs typeface="Calibri"/>
              </a:rPr>
              <a:t>6.5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5667502" y="2660345"/>
            <a:ext cx="22987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10.3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271259" y="1729739"/>
            <a:ext cx="245745" cy="1568450"/>
          </a:xfrm>
          <a:prstGeom prst="rect">
            <a:avLst/>
          </a:prstGeom>
          <a:solidFill>
            <a:srgbClr val="4471C4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9"/>
              </a:spcBef>
            </a:pPr>
            <a:endParaRPr sz="900">
              <a:latin typeface="Times New Roman"/>
              <a:cs typeface="Times New Roman"/>
            </a:endParaRPr>
          </a:p>
          <a:p>
            <a:pPr marL="20955">
              <a:lnSpc>
                <a:spcPct val="100000"/>
              </a:lnSpc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14.7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3463290" y="3203828"/>
            <a:ext cx="83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171717"/>
                </a:solidFill>
                <a:latin typeface="Calibri"/>
                <a:cs typeface="Calibri"/>
              </a:rPr>
              <a:t>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463290" y="2990469"/>
            <a:ext cx="83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171717"/>
                </a:solidFill>
                <a:latin typeface="Calibri"/>
                <a:cs typeface="Calibri"/>
              </a:rPr>
              <a:t>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3463290" y="2777109"/>
            <a:ext cx="83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171717"/>
                </a:solidFill>
                <a:latin typeface="Calibri"/>
                <a:cs typeface="Calibri"/>
              </a:rPr>
              <a:t>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3405378" y="2061209"/>
            <a:ext cx="141605" cy="66548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dirty="0" sz="900" spc="-25">
                <a:solidFill>
                  <a:srgbClr val="171717"/>
                </a:solidFill>
                <a:latin typeface="Calibri"/>
                <a:cs typeface="Calibri"/>
              </a:rPr>
              <a:t>10</a:t>
            </a:r>
            <a:endParaRPr sz="900">
              <a:latin typeface="Calibri"/>
              <a:cs typeface="Calibri"/>
            </a:endParaRPr>
          </a:p>
          <a:p>
            <a:pPr marL="70485">
              <a:lnSpc>
                <a:spcPct val="100000"/>
              </a:lnSpc>
              <a:spcBef>
                <a:spcPts val="600"/>
              </a:spcBef>
            </a:pPr>
            <a:r>
              <a:rPr dirty="0" sz="900" spc="-50">
                <a:solidFill>
                  <a:srgbClr val="171717"/>
                </a:solidFill>
                <a:latin typeface="Calibri"/>
                <a:cs typeface="Calibri"/>
              </a:rPr>
              <a:t>8</a:t>
            </a:r>
            <a:endParaRPr sz="900">
              <a:latin typeface="Calibri"/>
              <a:cs typeface="Calibri"/>
            </a:endParaRPr>
          </a:p>
          <a:p>
            <a:pPr marL="70485">
              <a:lnSpc>
                <a:spcPct val="100000"/>
              </a:lnSpc>
              <a:spcBef>
                <a:spcPts val="595"/>
              </a:spcBef>
            </a:pPr>
            <a:r>
              <a:rPr dirty="0" sz="900" spc="-50">
                <a:solidFill>
                  <a:srgbClr val="171717"/>
                </a:solidFill>
                <a:latin typeface="Calibri"/>
                <a:cs typeface="Calibri"/>
              </a:rPr>
              <a:t>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3405378" y="1924050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171717"/>
                </a:solidFill>
                <a:latin typeface="Calibri"/>
                <a:cs typeface="Calibri"/>
              </a:rPr>
              <a:t>12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3405378" y="1421129"/>
            <a:ext cx="141605" cy="45212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dirty="0" sz="900" spc="-25">
                <a:solidFill>
                  <a:srgbClr val="171717"/>
                </a:solidFill>
                <a:latin typeface="Calibri"/>
                <a:cs typeface="Calibri"/>
              </a:rPr>
              <a:t>16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900" spc="-25">
                <a:solidFill>
                  <a:srgbClr val="171717"/>
                </a:solidFill>
                <a:latin typeface="Calibri"/>
                <a:cs typeface="Calibri"/>
              </a:rPr>
              <a:t>14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481990" y="3352291"/>
            <a:ext cx="60407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4205" algn="l"/>
                <a:tab pos="1236345" algn="l"/>
                <a:tab pos="1848485" algn="l"/>
                <a:tab pos="2460625" algn="l"/>
                <a:tab pos="3347720" algn="l"/>
                <a:tab pos="3959860" algn="l"/>
                <a:tab pos="4572000" algn="l"/>
                <a:tab pos="5184140" algn="l"/>
                <a:tab pos="5795645" algn="l"/>
              </a:tabLst>
            </a:pPr>
            <a:r>
              <a:rPr dirty="0" sz="900" spc="-20">
                <a:solidFill>
                  <a:srgbClr val="171717"/>
                </a:solidFill>
                <a:latin typeface="Calibri"/>
                <a:cs typeface="Calibri"/>
              </a:rPr>
              <a:t>2015</a:t>
            </a:r>
            <a:r>
              <a:rPr dirty="0" sz="900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900" spc="-20">
                <a:solidFill>
                  <a:srgbClr val="171717"/>
                </a:solidFill>
                <a:latin typeface="Calibri"/>
                <a:cs typeface="Calibri"/>
              </a:rPr>
              <a:t>2016</a:t>
            </a:r>
            <a:r>
              <a:rPr dirty="0" sz="900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900" spc="-20">
                <a:solidFill>
                  <a:srgbClr val="171717"/>
                </a:solidFill>
                <a:latin typeface="Calibri"/>
                <a:cs typeface="Calibri"/>
              </a:rPr>
              <a:t>2017</a:t>
            </a:r>
            <a:r>
              <a:rPr dirty="0" sz="900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900" spc="-20">
                <a:solidFill>
                  <a:srgbClr val="171717"/>
                </a:solidFill>
                <a:latin typeface="Calibri"/>
                <a:cs typeface="Calibri"/>
              </a:rPr>
              <a:t>2018</a:t>
            </a:r>
            <a:r>
              <a:rPr dirty="0" sz="900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900" spc="-20">
                <a:solidFill>
                  <a:srgbClr val="171717"/>
                </a:solidFill>
                <a:latin typeface="Calibri"/>
                <a:cs typeface="Calibri"/>
              </a:rPr>
              <a:t>2019</a:t>
            </a:r>
            <a:r>
              <a:rPr dirty="0" sz="900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900" spc="-20">
                <a:solidFill>
                  <a:srgbClr val="171717"/>
                </a:solidFill>
                <a:latin typeface="Calibri"/>
                <a:cs typeface="Calibri"/>
              </a:rPr>
              <a:t>2015</a:t>
            </a:r>
            <a:r>
              <a:rPr dirty="0" sz="900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900" spc="-20">
                <a:solidFill>
                  <a:srgbClr val="171717"/>
                </a:solidFill>
                <a:latin typeface="Calibri"/>
                <a:cs typeface="Calibri"/>
              </a:rPr>
              <a:t>2016</a:t>
            </a:r>
            <a:r>
              <a:rPr dirty="0" sz="900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900" spc="-20">
                <a:solidFill>
                  <a:srgbClr val="171717"/>
                </a:solidFill>
                <a:latin typeface="Calibri"/>
                <a:cs typeface="Calibri"/>
              </a:rPr>
              <a:t>2017</a:t>
            </a:r>
            <a:r>
              <a:rPr dirty="0" sz="900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900" spc="-20">
                <a:solidFill>
                  <a:srgbClr val="171717"/>
                </a:solidFill>
                <a:latin typeface="Calibri"/>
                <a:cs typeface="Calibri"/>
              </a:rPr>
              <a:t>2018</a:t>
            </a:r>
            <a:r>
              <a:rPr dirty="0" sz="900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900" spc="-20">
                <a:solidFill>
                  <a:srgbClr val="171717"/>
                </a:solidFill>
                <a:latin typeface="Calibri"/>
                <a:cs typeface="Calibri"/>
              </a:rPr>
              <a:t>2019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300037" y="2450592"/>
            <a:ext cx="3070225" cy="852169"/>
            <a:chOff x="300037" y="2450592"/>
            <a:chExt cx="3070225" cy="852169"/>
          </a:xfrm>
        </p:grpSpPr>
        <p:sp>
          <p:nvSpPr>
            <p:cNvPr id="29" name="object 29" descr=""/>
            <p:cNvSpPr/>
            <p:nvPr/>
          </p:nvSpPr>
          <p:spPr>
            <a:xfrm>
              <a:off x="1100328" y="2450591"/>
              <a:ext cx="1469390" cy="847725"/>
            </a:xfrm>
            <a:custGeom>
              <a:avLst/>
              <a:gdLst/>
              <a:ahLst/>
              <a:cxnLst/>
              <a:rect l="l" t="t" r="r" b="b"/>
              <a:pathLst>
                <a:path w="1469389" h="847725">
                  <a:moveTo>
                    <a:pt x="243840" y="437388"/>
                  </a:moveTo>
                  <a:lnTo>
                    <a:pt x="0" y="437388"/>
                  </a:lnTo>
                  <a:lnTo>
                    <a:pt x="0" y="847344"/>
                  </a:lnTo>
                  <a:lnTo>
                    <a:pt x="243840" y="847344"/>
                  </a:lnTo>
                  <a:lnTo>
                    <a:pt x="243840" y="437388"/>
                  </a:lnTo>
                  <a:close/>
                </a:path>
                <a:path w="1469389" h="847725">
                  <a:moveTo>
                    <a:pt x="856488" y="262128"/>
                  </a:moveTo>
                  <a:lnTo>
                    <a:pt x="611124" y="262128"/>
                  </a:lnTo>
                  <a:lnTo>
                    <a:pt x="611124" y="847344"/>
                  </a:lnTo>
                  <a:lnTo>
                    <a:pt x="856488" y="847344"/>
                  </a:lnTo>
                  <a:lnTo>
                    <a:pt x="856488" y="262128"/>
                  </a:lnTo>
                  <a:close/>
                </a:path>
                <a:path w="1469389" h="847725">
                  <a:moveTo>
                    <a:pt x="1469136" y="0"/>
                  </a:moveTo>
                  <a:lnTo>
                    <a:pt x="1223772" y="0"/>
                  </a:lnTo>
                  <a:lnTo>
                    <a:pt x="1223772" y="847344"/>
                  </a:lnTo>
                  <a:lnTo>
                    <a:pt x="1469136" y="847344"/>
                  </a:lnTo>
                  <a:lnTo>
                    <a:pt x="14691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304800" y="3297936"/>
              <a:ext cx="3060700" cy="0"/>
            </a:xfrm>
            <a:custGeom>
              <a:avLst/>
              <a:gdLst/>
              <a:ahLst/>
              <a:cxnLst/>
              <a:rect l="l" t="t" r="r" b="b"/>
              <a:pathLst>
                <a:path w="3060700" h="0">
                  <a:moveTo>
                    <a:pt x="0" y="0"/>
                  </a:moveTo>
                  <a:lnTo>
                    <a:pt x="3060191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 txBox="1"/>
          <p:nvPr/>
        </p:nvSpPr>
        <p:spPr>
          <a:xfrm>
            <a:off x="487680" y="3052572"/>
            <a:ext cx="245745" cy="245745"/>
          </a:xfrm>
          <a:prstGeom prst="rect">
            <a:avLst/>
          </a:prstGeom>
          <a:solidFill>
            <a:srgbClr val="FF0000"/>
          </a:solidFill>
        </p:spPr>
        <p:txBody>
          <a:bodyPr wrap="square" lIns="0" tIns="47625" rIns="0" bIns="0" rtlCol="0" vert="horz">
            <a:spAutoFit/>
          </a:bodyPr>
          <a:lstStyle/>
          <a:p>
            <a:pPr marL="49530">
              <a:lnSpc>
                <a:spcPct val="100000"/>
              </a:lnSpc>
              <a:spcBef>
                <a:spcPts val="375"/>
              </a:spcBef>
            </a:pPr>
            <a:r>
              <a:rPr dirty="0" sz="900" spc="-25" b="1">
                <a:solidFill>
                  <a:srgbClr val="FFFFFF"/>
                </a:solidFill>
                <a:latin typeface="Calibri"/>
                <a:cs typeface="Calibri"/>
              </a:rPr>
              <a:t>4.3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136700" y="3005454"/>
            <a:ext cx="1720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FFFFFF"/>
                </a:solidFill>
                <a:latin typeface="Calibri"/>
                <a:cs typeface="Calibri"/>
              </a:rPr>
              <a:t>7.2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1720088" y="2917063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10.3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2332101" y="2786253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14.9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2935223" y="1905000"/>
            <a:ext cx="245745" cy="1393190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45"/>
              </a:spcBef>
            </a:pPr>
            <a:endParaRPr sz="900">
              <a:latin typeface="Times New Roman"/>
              <a:cs typeface="Times New Roman"/>
            </a:endParaRPr>
          </a:p>
          <a:p>
            <a:pPr marL="20955">
              <a:lnSpc>
                <a:spcPct val="100000"/>
              </a:lnSpc>
              <a:spcBef>
                <a:spcPts val="5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24.5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27812" y="3203828"/>
            <a:ext cx="83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171717"/>
                </a:solidFill>
                <a:latin typeface="Calibri"/>
                <a:cs typeface="Calibri"/>
              </a:rPr>
              <a:t>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27812" y="2919476"/>
            <a:ext cx="83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171717"/>
                </a:solidFill>
                <a:latin typeface="Calibri"/>
                <a:cs typeface="Calibri"/>
              </a:rPr>
              <a:t>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69900" y="2635122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171717"/>
                </a:solidFill>
                <a:latin typeface="Calibri"/>
                <a:cs typeface="Calibri"/>
              </a:rPr>
              <a:t>10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69900" y="2350770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171717"/>
                </a:solidFill>
                <a:latin typeface="Calibri"/>
                <a:cs typeface="Calibri"/>
              </a:rPr>
              <a:t>15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69900" y="2066290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171717"/>
                </a:solidFill>
                <a:latin typeface="Calibri"/>
                <a:cs typeface="Calibri"/>
              </a:rPr>
              <a:t>20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69900" y="1781378"/>
            <a:ext cx="14160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171717"/>
                </a:solidFill>
                <a:latin typeface="Calibri"/>
                <a:cs typeface="Calibri"/>
              </a:rPr>
              <a:t>25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69900" y="1497329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171717"/>
                </a:solidFill>
                <a:latin typeface="Calibri"/>
                <a:cs typeface="Calibri"/>
              </a:rPr>
              <a:t>30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43" name="object 43" descr=""/>
          <p:cNvGrpSpPr/>
          <p:nvPr/>
        </p:nvGrpSpPr>
        <p:grpSpPr>
          <a:xfrm>
            <a:off x="487680" y="4303776"/>
            <a:ext cx="3126105" cy="1483360"/>
            <a:chOff x="487680" y="4303776"/>
            <a:chExt cx="3126105" cy="1483360"/>
          </a:xfrm>
        </p:grpSpPr>
        <p:sp>
          <p:nvSpPr>
            <p:cNvPr id="44" name="object 44" descr=""/>
            <p:cNvSpPr/>
            <p:nvPr/>
          </p:nvSpPr>
          <p:spPr>
            <a:xfrm>
              <a:off x="742188" y="4303775"/>
              <a:ext cx="2319655" cy="1478280"/>
            </a:xfrm>
            <a:custGeom>
              <a:avLst/>
              <a:gdLst/>
              <a:ahLst/>
              <a:cxnLst/>
              <a:rect l="l" t="t" r="r" b="b"/>
              <a:pathLst>
                <a:path w="2319655" h="1478279">
                  <a:moveTo>
                    <a:pt x="234696" y="1370076"/>
                  </a:moveTo>
                  <a:lnTo>
                    <a:pt x="0" y="1370076"/>
                  </a:lnTo>
                  <a:lnTo>
                    <a:pt x="0" y="1478280"/>
                  </a:lnTo>
                  <a:lnTo>
                    <a:pt x="234696" y="1478280"/>
                  </a:lnTo>
                  <a:lnTo>
                    <a:pt x="234696" y="1370076"/>
                  </a:lnTo>
                  <a:close/>
                </a:path>
                <a:path w="2319655" h="1478279">
                  <a:moveTo>
                    <a:pt x="1277112" y="108204"/>
                  </a:moveTo>
                  <a:lnTo>
                    <a:pt x="1042416" y="108204"/>
                  </a:lnTo>
                  <a:lnTo>
                    <a:pt x="1042416" y="1478280"/>
                  </a:lnTo>
                  <a:lnTo>
                    <a:pt x="1277112" y="1478280"/>
                  </a:lnTo>
                  <a:lnTo>
                    <a:pt x="1277112" y="108204"/>
                  </a:lnTo>
                  <a:close/>
                </a:path>
                <a:path w="2319655" h="1478279">
                  <a:moveTo>
                    <a:pt x="2319528" y="0"/>
                  </a:moveTo>
                  <a:lnTo>
                    <a:pt x="2084832" y="0"/>
                  </a:lnTo>
                  <a:lnTo>
                    <a:pt x="2084832" y="1478280"/>
                  </a:lnTo>
                  <a:lnTo>
                    <a:pt x="2319528" y="1478280"/>
                  </a:lnTo>
                  <a:lnTo>
                    <a:pt x="231952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1039368" y="4594859"/>
              <a:ext cx="2318385" cy="1187450"/>
            </a:xfrm>
            <a:custGeom>
              <a:avLst/>
              <a:gdLst/>
              <a:ahLst/>
              <a:cxnLst/>
              <a:rect l="l" t="t" r="r" b="b"/>
              <a:pathLst>
                <a:path w="2318385" h="1187450">
                  <a:moveTo>
                    <a:pt x="234696" y="809244"/>
                  </a:moveTo>
                  <a:lnTo>
                    <a:pt x="0" y="809244"/>
                  </a:lnTo>
                  <a:lnTo>
                    <a:pt x="0" y="1187196"/>
                  </a:lnTo>
                  <a:lnTo>
                    <a:pt x="234696" y="1187196"/>
                  </a:lnTo>
                  <a:lnTo>
                    <a:pt x="234696" y="809244"/>
                  </a:lnTo>
                  <a:close/>
                </a:path>
                <a:path w="2318385" h="1187450">
                  <a:moveTo>
                    <a:pt x="1275588" y="377952"/>
                  </a:moveTo>
                  <a:lnTo>
                    <a:pt x="1042416" y="377952"/>
                  </a:lnTo>
                  <a:lnTo>
                    <a:pt x="1042416" y="1187196"/>
                  </a:lnTo>
                  <a:lnTo>
                    <a:pt x="1275588" y="1187196"/>
                  </a:lnTo>
                  <a:lnTo>
                    <a:pt x="1275588" y="377952"/>
                  </a:lnTo>
                  <a:close/>
                </a:path>
                <a:path w="2318385" h="1187450">
                  <a:moveTo>
                    <a:pt x="2318004" y="0"/>
                  </a:moveTo>
                  <a:lnTo>
                    <a:pt x="2084832" y="0"/>
                  </a:lnTo>
                  <a:lnTo>
                    <a:pt x="2084832" y="1187196"/>
                  </a:lnTo>
                  <a:lnTo>
                    <a:pt x="2318004" y="1187196"/>
                  </a:lnTo>
                  <a:lnTo>
                    <a:pt x="2318004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487680" y="5782056"/>
              <a:ext cx="3126105" cy="0"/>
            </a:xfrm>
            <a:custGeom>
              <a:avLst/>
              <a:gdLst/>
              <a:ahLst/>
              <a:cxnLst/>
              <a:rect l="l" t="t" r="r" b="b"/>
              <a:pathLst>
                <a:path w="3126104" h="0">
                  <a:moveTo>
                    <a:pt x="0" y="0"/>
                  </a:moveTo>
                  <a:lnTo>
                    <a:pt x="3125723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 descr=""/>
          <p:cNvSpPr txBox="1"/>
          <p:nvPr/>
        </p:nvSpPr>
        <p:spPr>
          <a:xfrm>
            <a:off x="760272" y="5460238"/>
            <a:ext cx="1993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171717"/>
                </a:solidFill>
                <a:latin typeface="Calibri"/>
                <a:cs typeface="Calibri"/>
              </a:rPr>
              <a:t>530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1773682" y="4197222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171717"/>
                </a:solidFill>
                <a:latin typeface="Calibri"/>
                <a:cs typeface="Calibri"/>
              </a:rPr>
              <a:t>6755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1028191" y="5190490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171717"/>
                </a:solidFill>
                <a:latin typeface="Calibri"/>
                <a:cs typeface="Calibri"/>
              </a:rPr>
              <a:t>1859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2070607" y="4758308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171717"/>
                </a:solidFill>
                <a:latin typeface="Calibri"/>
                <a:cs typeface="Calibri"/>
              </a:rPr>
              <a:t>3989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3113023" y="4381245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171717"/>
                </a:solidFill>
                <a:latin typeface="Calibri"/>
                <a:cs typeface="Calibri"/>
              </a:rPr>
              <a:t>5848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640486" y="3754989"/>
            <a:ext cx="2432685" cy="497840"/>
          </a:xfrm>
          <a:prstGeom prst="rect">
            <a:avLst/>
          </a:prstGeom>
        </p:spPr>
        <p:txBody>
          <a:bodyPr wrap="square" lIns="0" tIns="869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Number</a:t>
            </a:r>
            <a:r>
              <a:rPr dirty="0" sz="1400" spc="-2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of</a:t>
            </a:r>
            <a:r>
              <a:rPr dirty="0" sz="1400" spc="-2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titles</a:t>
            </a:r>
            <a:r>
              <a:rPr dirty="0" sz="1400" spc="-3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on</a:t>
            </a:r>
            <a:r>
              <a:rPr dirty="0" sz="1400" spc="-2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Netflix</a:t>
            </a:r>
            <a:r>
              <a:rPr dirty="0" sz="1400" spc="-3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in</a:t>
            </a:r>
            <a:r>
              <a:rPr dirty="0" sz="1400" spc="-3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171717"/>
                </a:solidFill>
                <a:latin typeface="Calibri"/>
                <a:cs typeface="Calibri"/>
              </a:rPr>
              <a:t>US</a:t>
            </a:r>
            <a:endParaRPr sz="14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370"/>
              </a:spcBef>
            </a:pPr>
            <a:r>
              <a:rPr dirty="0" sz="900" spc="-20">
                <a:solidFill>
                  <a:srgbClr val="171717"/>
                </a:solidFill>
                <a:latin typeface="Calibri"/>
                <a:cs typeface="Calibri"/>
              </a:rPr>
              <a:t>7285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136652" y="3999484"/>
            <a:ext cx="257175" cy="1851660"/>
          </a:xfrm>
          <a:prstGeom prst="rect">
            <a:avLst/>
          </a:prstGeom>
        </p:spPr>
        <p:txBody>
          <a:bodyPr wrap="square" lIns="0" tIns="7810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615"/>
              </a:spcBef>
            </a:pPr>
            <a:r>
              <a:rPr dirty="0" sz="900" spc="-20">
                <a:solidFill>
                  <a:srgbClr val="171717"/>
                </a:solidFill>
                <a:latin typeface="Calibri"/>
                <a:cs typeface="Calibri"/>
              </a:rPr>
              <a:t>8000</a:t>
            </a:r>
            <a:endParaRPr sz="9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20"/>
              </a:spcBef>
            </a:pPr>
            <a:r>
              <a:rPr dirty="0" sz="900" spc="-20">
                <a:solidFill>
                  <a:srgbClr val="171717"/>
                </a:solidFill>
                <a:latin typeface="Calibri"/>
                <a:cs typeface="Calibri"/>
              </a:rPr>
              <a:t>7000</a:t>
            </a:r>
            <a:endParaRPr sz="9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15"/>
              </a:spcBef>
            </a:pPr>
            <a:r>
              <a:rPr dirty="0" sz="900" spc="-20">
                <a:solidFill>
                  <a:srgbClr val="171717"/>
                </a:solidFill>
                <a:latin typeface="Calibri"/>
                <a:cs typeface="Calibri"/>
              </a:rPr>
              <a:t>6000</a:t>
            </a:r>
            <a:endParaRPr sz="9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20"/>
              </a:spcBef>
            </a:pPr>
            <a:r>
              <a:rPr dirty="0" sz="900" spc="-20">
                <a:solidFill>
                  <a:srgbClr val="171717"/>
                </a:solidFill>
                <a:latin typeface="Calibri"/>
                <a:cs typeface="Calibri"/>
              </a:rPr>
              <a:t>5000</a:t>
            </a:r>
            <a:endParaRPr sz="9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15"/>
              </a:spcBef>
            </a:pPr>
            <a:r>
              <a:rPr dirty="0" sz="900" spc="-20">
                <a:solidFill>
                  <a:srgbClr val="171717"/>
                </a:solidFill>
                <a:latin typeface="Calibri"/>
                <a:cs typeface="Calibri"/>
              </a:rPr>
              <a:t>4000</a:t>
            </a:r>
            <a:endParaRPr sz="9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20"/>
              </a:spcBef>
            </a:pPr>
            <a:r>
              <a:rPr dirty="0" sz="900" spc="-20">
                <a:solidFill>
                  <a:srgbClr val="171717"/>
                </a:solidFill>
                <a:latin typeface="Calibri"/>
                <a:cs typeface="Calibri"/>
              </a:rPr>
              <a:t>3000</a:t>
            </a:r>
            <a:endParaRPr sz="9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15"/>
              </a:spcBef>
            </a:pPr>
            <a:r>
              <a:rPr dirty="0" sz="900" spc="-20">
                <a:solidFill>
                  <a:srgbClr val="171717"/>
                </a:solidFill>
                <a:latin typeface="Calibri"/>
                <a:cs typeface="Calibri"/>
              </a:rPr>
              <a:t>2000</a:t>
            </a:r>
            <a:endParaRPr sz="9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20"/>
              </a:spcBef>
            </a:pPr>
            <a:r>
              <a:rPr dirty="0" sz="900" spc="-20">
                <a:solidFill>
                  <a:srgbClr val="171717"/>
                </a:solidFill>
                <a:latin typeface="Calibri"/>
                <a:cs typeface="Calibri"/>
              </a:rPr>
              <a:t>1000</a:t>
            </a:r>
            <a:endParaRPr sz="9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20"/>
              </a:spcBef>
            </a:pPr>
            <a:r>
              <a:rPr dirty="0" sz="900" spc="-50">
                <a:solidFill>
                  <a:srgbClr val="171717"/>
                </a:solidFill>
                <a:latin typeface="Calibri"/>
                <a:cs typeface="Calibri"/>
              </a:rPr>
              <a:t>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772769" y="5836716"/>
            <a:ext cx="47117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171717"/>
                </a:solidFill>
                <a:latin typeface="Calibri"/>
                <a:cs typeface="Calibri"/>
              </a:rPr>
              <a:t>TV</a:t>
            </a:r>
            <a:r>
              <a:rPr dirty="0" sz="900" spc="-20">
                <a:solidFill>
                  <a:srgbClr val="171717"/>
                </a:solidFill>
                <a:latin typeface="Calibri"/>
                <a:cs typeface="Calibri"/>
              </a:rPr>
              <a:t> Shows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2962782" y="5836716"/>
            <a:ext cx="26098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171717"/>
                </a:solidFill>
                <a:latin typeface="Calibri"/>
                <a:cs typeface="Calibri"/>
              </a:rPr>
              <a:t>Total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6" name="object 56" descr=""/>
          <p:cNvSpPr/>
          <p:nvPr/>
        </p:nvSpPr>
        <p:spPr>
          <a:xfrm>
            <a:off x="1501139" y="6004559"/>
            <a:ext cx="62865" cy="64135"/>
          </a:xfrm>
          <a:custGeom>
            <a:avLst/>
            <a:gdLst/>
            <a:ahLst/>
            <a:cxnLst/>
            <a:rect l="l" t="t" r="r" b="b"/>
            <a:pathLst>
              <a:path w="62865" h="64135">
                <a:moveTo>
                  <a:pt x="62484" y="0"/>
                </a:moveTo>
                <a:lnTo>
                  <a:pt x="0" y="0"/>
                </a:lnTo>
                <a:lnTo>
                  <a:pt x="0" y="64007"/>
                </a:lnTo>
                <a:lnTo>
                  <a:pt x="62484" y="64007"/>
                </a:lnTo>
                <a:lnTo>
                  <a:pt x="6248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 descr=""/>
          <p:cNvSpPr/>
          <p:nvPr/>
        </p:nvSpPr>
        <p:spPr>
          <a:xfrm>
            <a:off x="2045207" y="6004559"/>
            <a:ext cx="62865" cy="64135"/>
          </a:xfrm>
          <a:custGeom>
            <a:avLst/>
            <a:gdLst/>
            <a:ahLst/>
            <a:cxnLst/>
            <a:rect l="l" t="t" r="r" b="b"/>
            <a:pathLst>
              <a:path w="62864" h="64135">
                <a:moveTo>
                  <a:pt x="62483" y="0"/>
                </a:moveTo>
                <a:lnTo>
                  <a:pt x="0" y="0"/>
                </a:lnTo>
                <a:lnTo>
                  <a:pt x="0" y="64007"/>
                </a:lnTo>
                <a:lnTo>
                  <a:pt x="62483" y="64007"/>
                </a:lnTo>
                <a:lnTo>
                  <a:pt x="62483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 descr=""/>
          <p:cNvSpPr txBox="1"/>
          <p:nvPr/>
        </p:nvSpPr>
        <p:spPr>
          <a:xfrm>
            <a:off x="1577721" y="5836716"/>
            <a:ext cx="80200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4165">
              <a:lnSpc>
                <a:spcPts val="960"/>
              </a:lnSpc>
              <a:spcBef>
                <a:spcPts val="100"/>
              </a:spcBef>
            </a:pPr>
            <a:r>
              <a:rPr dirty="0" sz="900" spc="-10">
                <a:solidFill>
                  <a:srgbClr val="171717"/>
                </a:solidFill>
                <a:latin typeface="Calibri"/>
                <a:cs typeface="Calibri"/>
              </a:rPr>
              <a:t>Movies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ts val="960"/>
              </a:lnSpc>
              <a:tabLst>
                <a:tab pos="556895" algn="l"/>
              </a:tabLst>
            </a:pPr>
            <a:r>
              <a:rPr dirty="0" sz="900" spc="-20">
                <a:solidFill>
                  <a:srgbClr val="171717"/>
                </a:solidFill>
                <a:latin typeface="Calibri"/>
                <a:cs typeface="Calibri"/>
              </a:rPr>
              <a:t>2010</a:t>
            </a:r>
            <a:r>
              <a:rPr dirty="0" sz="900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900" spc="-20">
                <a:solidFill>
                  <a:srgbClr val="171717"/>
                </a:solidFill>
                <a:latin typeface="Calibri"/>
                <a:cs typeface="Calibri"/>
              </a:rPr>
              <a:t>2019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59" name="object 5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69426" y="2732014"/>
            <a:ext cx="4717189" cy="3379906"/>
          </a:xfrm>
          <a:prstGeom prst="rect">
            <a:avLst/>
          </a:prstGeom>
        </p:spPr>
      </p:pic>
      <p:sp>
        <p:nvSpPr>
          <p:cNvPr id="60" name="object 60" descr=""/>
          <p:cNvSpPr/>
          <p:nvPr/>
        </p:nvSpPr>
        <p:spPr>
          <a:xfrm>
            <a:off x="91439" y="1073403"/>
            <a:ext cx="6544309" cy="13970"/>
          </a:xfrm>
          <a:custGeom>
            <a:avLst/>
            <a:gdLst/>
            <a:ahLst/>
            <a:cxnLst/>
            <a:rect l="l" t="t" r="r" b="b"/>
            <a:pathLst>
              <a:path w="6544309" h="13969">
                <a:moveTo>
                  <a:pt x="6544056" y="0"/>
                </a:moveTo>
                <a:lnTo>
                  <a:pt x="0" y="0"/>
                </a:lnTo>
                <a:lnTo>
                  <a:pt x="0" y="13716"/>
                </a:lnTo>
                <a:lnTo>
                  <a:pt x="6544056" y="13716"/>
                </a:lnTo>
                <a:lnTo>
                  <a:pt x="6544056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 descr=""/>
          <p:cNvSpPr txBox="1"/>
          <p:nvPr/>
        </p:nvSpPr>
        <p:spPr>
          <a:xfrm>
            <a:off x="78739" y="702922"/>
            <a:ext cx="6570345" cy="731520"/>
          </a:xfrm>
          <a:prstGeom prst="rect">
            <a:avLst/>
          </a:prstGeom>
        </p:spPr>
        <p:txBody>
          <a:bodyPr wrap="square" lIns="0" tIns="1441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35"/>
              </a:spcBef>
            </a:pP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Netflix’s</a:t>
            </a:r>
            <a:r>
              <a:rPr dirty="0" sz="16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Debt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has</a:t>
            </a:r>
            <a:r>
              <a:rPr dirty="0" sz="16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Increased</a:t>
            </a:r>
            <a:r>
              <a:rPr dirty="0" sz="16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in</a:t>
            </a:r>
            <a:r>
              <a:rPr dirty="0" sz="16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correlation</a:t>
            </a:r>
            <a:r>
              <a:rPr dirty="0" sz="16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0.98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Netflix’s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Content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Assets…</a:t>
            </a:r>
            <a:endParaRPr sz="1600">
              <a:latin typeface="Calibri"/>
              <a:cs typeface="Calibri"/>
            </a:endParaRPr>
          </a:p>
          <a:p>
            <a:pPr algn="ctr" marR="243840">
              <a:lnSpc>
                <a:spcPct val="100000"/>
              </a:lnSpc>
              <a:spcBef>
                <a:spcPts val="919"/>
              </a:spcBef>
              <a:tabLst>
                <a:tab pos="3699510" algn="l"/>
              </a:tabLst>
            </a:pP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Netflix's</a:t>
            </a:r>
            <a:r>
              <a:rPr dirty="0" sz="1400" spc="-4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Content</a:t>
            </a:r>
            <a:r>
              <a:rPr dirty="0" sz="1400" spc="-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Assets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Netflix's </a:t>
            </a:r>
            <a:r>
              <a:rPr dirty="0" sz="1400" spc="-20">
                <a:solidFill>
                  <a:srgbClr val="171717"/>
                </a:solidFill>
                <a:latin typeface="Calibri"/>
                <a:cs typeface="Calibri"/>
              </a:rPr>
              <a:t>Debt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2" name="object 62" descr=""/>
          <p:cNvGrpSpPr/>
          <p:nvPr/>
        </p:nvGrpSpPr>
        <p:grpSpPr>
          <a:xfrm>
            <a:off x="606793" y="1919732"/>
            <a:ext cx="2271395" cy="1123950"/>
            <a:chOff x="606793" y="1919732"/>
            <a:chExt cx="2271395" cy="1123950"/>
          </a:xfrm>
        </p:grpSpPr>
        <p:sp>
          <p:nvSpPr>
            <p:cNvPr id="63" name="object 63" descr=""/>
            <p:cNvSpPr/>
            <p:nvPr/>
          </p:nvSpPr>
          <p:spPr>
            <a:xfrm>
              <a:off x="606793" y="1919732"/>
              <a:ext cx="2271395" cy="1123950"/>
            </a:xfrm>
            <a:custGeom>
              <a:avLst/>
              <a:gdLst/>
              <a:ahLst/>
              <a:cxnLst/>
              <a:rect l="l" t="t" r="r" b="b"/>
              <a:pathLst>
                <a:path w="2271395" h="1123950">
                  <a:moveTo>
                    <a:pt x="2199958" y="28466"/>
                  </a:moveTo>
                  <a:lnTo>
                    <a:pt x="0" y="1112392"/>
                  </a:lnTo>
                  <a:lnTo>
                    <a:pt x="5613" y="1123822"/>
                  </a:lnTo>
                  <a:lnTo>
                    <a:pt x="2205580" y="39879"/>
                  </a:lnTo>
                  <a:lnTo>
                    <a:pt x="2199958" y="28466"/>
                  </a:lnTo>
                  <a:close/>
                </a:path>
                <a:path w="2271395" h="1123950">
                  <a:moveTo>
                    <a:pt x="2254159" y="22859"/>
                  </a:moveTo>
                  <a:lnTo>
                    <a:pt x="2211336" y="22859"/>
                  </a:lnTo>
                  <a:lnTo>
                    <a:pt x="2216924" y="34289"/>
                  </a:lnTo>
                  <a:lnTo>
                    <a:pt x="2205580" y="39879"/>
                  </a:lnTo>
                  <a:lnTo>
                    <a:pt x="2219591" y="68325"/>
                  </a:lnTo>
                  <a:lnTo>
                    <a:pt x="2254159" y="22859"/>
                  </a:lnTo>
                  <a:close/>
                </a:path>
                <a:path w="2271395" h="1123950">
                  <a:moveTo>
                    <a:pt x="2211336" y="22859"/>
                  </a:moveTo>
                  <a:lnTo>
                    <a:pt x="2199958" y="28466"/>
                  </a:lnTo>
                  <a:lnTo>
                    <a:pt x="2205580" y="39879"/>
                  </a:lnTo>
                  <a:lnTo>
                    <a:pt x="2216924" y="34289"/>
                  </a:lnTo>
                  <a:lnTo>
                    <a:pt x="2211336" y="22859"/>
                  </a:lnTo>
                  <a:close/>
                </a:path>
                <a:path w="2271395" h="1123950">
                  <a:moveTo>
                    <a:pt x="2185936" y="0"/>
                  </a:moveTo>
                  <a:lnTo>
                    <a:pt x="2199958" y="28466"/>
                  </a:lnTo>
                  <a:lnTo>
                    <a:pt x="2211336" y="22859"/>
                  </a:lnTo>
                  <a:lnTo>
                    <a:pt x="2254159" y="22859"/>
                  </a:lnTo>
                  <a:lnTo>
                    <a:pt x="2271153" y="507"/>
                  </a:lnTo>
                  <a:lnTo>
                    <a:pt x="21859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1482852" y="2275332"/>
              <a:ext cx="640080" cy="376555"/>
            </a:xfrm>
            <a:custGeom>
              <a:avLst/>
              <a:gdLst/>
              <a:ahLst/>
              <a:cxnLst/>
              <a:rect l="l" t="t" r="r" b="b"/>
              <a:pathLst>
                <a:path w="640080" h="376555">
                  <a:moveTo>
                    <a:pt x="320040" y="0"/>
                  </a:moveTo>
                  <a:lnTo>
                    <a:pt x="262504" y="3034"/>
                  </a:lnTo>
                  <a:lnTo>
                    <a:pt x="208355" y="11782"/>
                  </a:lnTo>
                  <a:lnTo>
                    <a:pt x="158496" y="25710"/>
                  </a:lnTo>
                  <a:lnTo>
                    <a:pt x="113829" y="44285"/>
                  </a:lnTo>
                  <a:lnTo>
                    <a:pt x="75259" y="66975"/>
                  </a:lnTo>
                  <a:lnTo>
                    <a:pt x="43687" y="93246"/>
                  </a:lnTo>
                  <a:lnTo>
                    <a:pt x="5155" y="154398"/>
                  </a:lnTo>
                  <a:lnTo>
                    <a:pt x="0" y="188213"/>
                  </a:lnTo>
                  <a:lnTo>
                    <a:pt x="5155" y="222029"/>
                  </a:lnTo>
                  <a:lnTo>
                    <a:pt x="43687" y="283181"/>
                  </a:lnTo>
                  <a:lnTo>
                    <a:pt x="75259" y="309452"/>
                  </a:lnTo>
                  <a:lnTo>
                    <a:pt x="113829" y="332142"/>
                  </a:lnTo>
                  <a:lnTo>
                    <a:pt x="158496" y="350717"/>
                  </a:lnTo>
                  <a:lnTo>
                    <a:pt x="208355" y="364645"/>
                  </a:lnTo>
                  <a:lnTo>
                    <a:pt x="262504" y="373393"/>
                  </a:lnTo>
                  <a:lnTo>
                    <a:pt x="320040" y="376427"/>
                  </a:lnTo>
                  <a:lnTo>
                    <a:pt x="377575" y="373393"/>
                  </a:lnTo>
                  <a:lnTo>
                    <a:pt x="431724" y="364645"/>
                  </a:lnTo>
                  <a:lnTo>
                    <a:pt x="481584" y="350717"/>
                  </a:lnTo>
                  <a:lnTo>
                    <a:pt x="526250" y="332142"/>
                  </a:lnTo>
                  <a:lnTo>
                    <a:pt x="564820" y="309452"/>
                  </a:lnTo>
                  <a:lnTo>
                    <a:pt x="596392" y="283181"/>
                  </a:lnTo>
                  <a:lnTo>
                    <a:pt x="634924" y="222029"/>
                  </a:lnTo>
                  <a:lnTo>
                    <a:pt x="640079" y="188213"/>
                  </a:lnTo>
                  <a:lnTo>
                    <a:pt x="634924" y="154398"/>
                  </a:lnTo>
                  <a:lnTo>
                    <a:pt x="596391" y="93246"/>
                  </a:lnTo>
                  <a:lnTo>
                    <a:pt x="564820" y="66975"/>
                  </a:lnTo>
                  <a:lnTo>
                    <a:pt x="526250" y="44285"/>
                  </a:lnTo>
                  <a:lnTo>
                    <a:pt x="481584" y="25710"/>
                  </a:lnTo>
                  <a:lnTo>
                    <a:pt x="431724" y="11782"/>
                  </a:lnTo>
                  <a:lnTo>
                    <a:pt x="377575" y="3034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1482852" y="2275332"/>
              <a:ext cx="640080" cy="376555"/>
            </a:xfrm>
            <a:custGeom>
              <a:avLst/>
              <a:gdLst/>
              <a:ahLst/>
              <a:cxnLst/>
              <a:rect l="l" t="t" r="r" b="b"/>
              <a:pathLst>
                <a:path w="640080" h="376555">
                  <a:moveTo>
                    <a:pt x="0" y="188213"/>
                  </a:moveTo>
                  <a:lnTo>
                    <a:pt x="20018" y="122564"/>
                  </a:lnTo>
                  <a:lnTo>
                    <a:pt x="75259" y="66975"/>
                  </a:lnTo>
                  <a:lnTo>
                    <a:pt x="113829" y="44285"/>
                  </a:lnTo>
                  <a:lnTo>
                    <a:pt x="158496" y="25710"/>
                  </a:lnTo>
                  <a:lnTo>
                    <a:pt x="208355" y="11782"/>
                  </a:lnTo>
                  <a:lnTo>
                    <a:pt x="262504" y="3034"/>
                  </a:lnTo>
                  <a:lnTo>
                    <a:pt x="320040" y="0"/>
                  </a:lnTo>
                  <a:lnTo>
                    <a:pt x="377575" y="3034"/>
                  </a:lnTo>
                  <a:lnTo>
                    <a:pt x="431724" y="11782"/>
                  </a:lnTo>
                  <a:lnTo>
                    <a:pt x="481584" y="25710"/>
                  </a:lnTo>
                  <a:lnTo>
                    <a:pt x="526250" y="44285"/>
                  </a:lnTo>
                  <a:lnTo>
                    <a:pt x="564820" y="66975"/>
                  </a:lnTo>
                  <a:lnTo>
                    <a:pt x="596391" y="93246"/>
                  </a:lnTo>
                  <a:lnTo>
                    <a:pt x="634924" y="154398"/>
                  </a:lnTo>
                  <a:lnTo>
                    <a:pt x="640079" y="188213"/>
                  </a:lnTo>
                  <a:lnTo>
                    <a:pt x="634924" y="222029"/>
                  </a:lnTo>
                  <a:lnTo>
                    <a:pt x="596392" y="283181"/>
                  </a:lnTo>
                  <a:lnTo>
                    <a:pt x="564820" y="309452"/>
                  </a:lnTo>
                  <a:lnTo>
                    <a:pt x="526250" y="332142"/>
                  </a:lnTo>
                  <a:lnTo>
                    <a:pt x="481584" y="350717"/>
                  </a:lnTo>
                  <a:lnTo>
                    <a:pt x="431724" y="364645"/>
                  </a:lnTo>
                  <a:lnTo>
                    <a:pt x="377575" y="373393"/>
                  </a:lnTo>
                  <a:lnTo>
                    <a:pt x="320040" y="376427"/>
                  </a:lnTo>
                  <a:lnTo>
                    <a:pt x="262504" y="373393"/>
                  </a:lnTo>
                  <a:lnTo>
                    <a:pt x="208355" y="364645"/>
                  </a:lnTo>
                  <a:lnTo>
                    <a:pt x="158496" y="350717"/>
                  </a:lnTo>
                  <a:lnTo>
                    <a:pt x="113829" y="332142"/>
                  </a:lnTo>
                  <a:lnTo>
                    <a:pt x="75259" y="309452"/>
                  </a:lnTo>
                  <a:lnTo>
                    <a:pt x="43687" y="283181"/>
                  </a:lnTo>
                  <a:lnTo>
                    <a:pt x="5155" y="222029"/>
                  </a:lnTo>
                  <a:lnTo>
                    <a:pt x="0" y="188213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6" name="object 66" descr=""/>
          <p:cNvGrpSpPr/>
          <p:nvPr/>
        </p:nvGrpSpPr>
        <p:grpSpPr>
          <a:xfrm>
            <a:off x="3940936" y="1717548"/>
            <a:ext cx="2246630" cy="1326515"/>
            <a:chOff x="3940936" y="1717548"/>
            <a:chExt cx="2246630" cy="1326515"/>
          </a:xfrm>
        </p:grpSpPr>
        <p:sp>
          <p:nvSpPr>
            <p:cNvPr id="67" name="object 67" descr=""/>
            <p:cNvSpPr/>
            <p:nvPr/>
          </p:nvSpPr>
          <p:spPr>
            <a:xfrm>
              <a:off x="3940936" y="1717548"/>
              <a:ext cx="2246630" cy="1326515"/>
            </a:xfrm>
            <a:custGeom>
              <a:avLst/>
              <a:gdLst/>
              <a:ahLst/>
              <a:cxnLst/>
              <a:rect l="l" t="t" r="r" b="b"/>
              <a:pathLst>
                <a:path w="2246629" h="1326514">
                  <a:moveTo>
                    <a:pt x="2177815" y="33215"/>
                  </a:moveTo>
                  <a:lnTo>
                    <a:pt x="0" y="1315339"/>
                  </a:lnTo>
                  <a:lnTo>
                    <a:pt x="6350" y="1326261"/>
                  </a:lnTo>
                  <a:lnTo>
                    <a:pt x="2184267" y="44151"/>
                  </a:lnTo>
                  <a:lnTo>
                    <a:pt x="2177815" y="33215"/>
                  </a:lnTo>
                  <a:close/>
                </a:path>
                <a:path w="2246629" h="1326514">
                  <a:moveTo>
                    <a:pt x="2229304" y="26797"/>
                  </a:moveTo>
                  <a:lnTo>
                    <a:pt x="2188717" y="26797"/>
                  </a:lnTo>
                  <a:lnTo>
                    <a:pt x="2195195" y="37718"/>
                  </a:lnTo>
                  <a:lnTo>
                    <a:pt x="2184267" y="44151"/>
                  </a:lnTo>
                  <a:lnTo>
                    <a:pt x="2200402" y="71500"/>
                  </a:lnTo>
                  <a:lnTo>
                    <a:pt x="2229304" y="26797"/>
                  </a:lnTo>
                  <a:close/>
                </a:path>
                <a:path w="2246629" h="1326514">
                  <a:moveTo>
                    <a:pt x="2188717" y="26797"/>
                  </a:moveTo>
                  <a:lnTo>
                    <a:pt x="2177815" y="33215"/>
                  </a:lnTo>
                  <a:lnTo>
                    <a:pt x="2184267" y="44151"/>
                  </a:lnTo>
                  <a:lnTo>
                    <a:pt x="2195195" y="37718"/>
                  </a:lnTo>
                  <a:lnTo>
                    <a:pt x="2188717" y="26797"/>
                  </a:lnTo>
                  <a:close/>
                </a:path>
                <a:path w="2246629" h="1326514">
                  <a:moveTo>
                    <a:pt x="2246629" y="0"/>
                  </a:moveTo>
                  <a:lnTo>
                    <a:pt x="2161666" y="5841"/>
                  </a:lnTo>
                  <a:lnTo>
                    <a:pt x="2177815" y="33215"/>
                  </a:lnTo>
                  <a:lnTo>
                    <a:pt x="2188717" y="26797"/>
                  </a:lnTo>
                  <a:lnTo>
                    <a:pt x="2229304" y="26797"/>
                  </a:lnTo>
                  <a:lnTo>
                    <a:pt x="224662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4767072" y="2183892"/>
              <a:ext cx="640080" cy="376555"/>
            </a:xfrm>
            <a:custGeom>
              <a:avLst/>
              <a:gdLst/>
              <a:ahLst/>
              <a:cxnLst/>
              <a:rect l="l" t="t" r="r" b="b"/>
              <a:pathLst>
                <a:path w="640079" h="376555">
                  <a:moveTo>
                    <a:pt x="320039" y="0"/>
                  </a:moveTo>
                  <a:lnTo>
                    <a:pt x="262504" y="3034"/>
                  </a:lnTo>
                  <a:lnTo>
                    <a:pt x="208355" y="11782"/>
                  </a:lnTo>
                  <a:lnTo>
                    <a:pt x="158496" y="25710"/>
                  </a:lnTo>
                  <a:lnTo>
                    <a:pt x="113829" y="44285"/>
                  </a:lnTo>
                  <a:lnTo>
                    <a:pt x="75259" y="66975"/>
                  </a:lnTo>
                  <a:lnTo>
                    <a:pt x="43688" y="93246"/>
                  </a:lnTo>
                  <a:lnTo>
                    <a:pt x="5155" y="154398"/>
                  </a:lnTo>
                  <a:lnTo>
                    <a:pt x="0" y="188213"/>
                  </a:lnTo>
                  <a:lnTo>
                    <a:pt x="5155" y="222029"/>
                  </a:lnTo>
                  <a:lnTo>
                    <a:pt x="43688" y="283181"/>
                  </a:lnTo>
                  <a:lnTo>
                    <a:pt x="75259" y="309452"/>
                  </a:lnTo>
                  <a:lnTo>
                    <a:pt x="113829" y="332142"/>
                  </a:lnTo>
                  <a:lnTo>
                    <a:pt x="158496" y="350717"/>
                  </a:lnTo>
                  <a:lnTo>
                    <a:pt x="208355" y="364645"/>
                  </a:lnTo>
                  <a:lnTo>
                    <a:pt x="262504" y="373393"/>
                  </a:lnTo>
                  <a:lnTo>
                    <a:pt x="320039" y="376428"/>
                  </a:lnTo>
                  <a:lnTo>
                    <a:pt x="377575" y="373393"/>
                  </a:lnTo>
                  <a:lnTo>
                    <a:pt x="431724" y="364645"/>
                  </a:lnTo>
                  <a:lnTo>
                    <a:pt x="481583" y="350717"/>
                  </a:lnTo>
                  <a:lnTo>
                    <a:pt x="526250" y="332142"/>
                  </a:lnTo>
                  <a:lnTo>
                    <a:pt x="564820" y="309452"/>
                  </a:lnTo>
                  <a:lnTo>
                    <a:pt x="596391" y="283181"/>
                  </a:lnTo>
                  <a:lnTo>
                    <a:pt x="634924" y="222029"/>
                  </a:lnTo>
                  <a:lnTo>
                    <a:pt x="640079" y="188213"/>
                  </a:lnTo>
                  <a:lnTo>
                    <a:pt x="634924" y="154398"/>
                  </a:lnTo>
                  <a:lnTo>
                    <a:pt x="596391" y="93246"/>
                  </a:lnTo>
                  <a:lnTo>
                    <a:pt x="564820" y="66975"/>
                  </a:lnTo>
                  <a:lnTo>
                    <a:pt x="526250" y="44285"/>
                  </a:lnTo>
                  <a:lnTo>
                    <a:pt x="481583" y="25710"/>
                  </a:lnTo>
                  <a:lnTo>
                    <a:pt x="431724" y="11782"/>
                  </a:lnTo>
                  <a:lnTo>
                    <a:pt x="377575" y="3034"/>
                  </a:lnTo>
                  <a:lnTo>
                    <a:pt x="3200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4767072" y="2183892"/>
              <a:ext cx="640080" cy="376555"/>
            </a:xfrm>
            <a:custGeom>
              <a:avLst/>
              <a:gdLst/>
              <a:ahLst/>
              <a:cxnLst/>
              <a:rect l="l" t="t" r="r" b="b"/>
              <a:pathLst>
                <a:path w="640079" h="376555">
                  <a:moveTo>
                    <a:pt x="0" y="188213"/>
                  </a:moveTo>
                  <a:lnTo>
                    <a:pt x="20018" y="122564"/>
                  </a:lnTo>
                  <a:lnTo>
                    <a:pt x="75259" y="66975"/>
                  </a:lnTo>
                  <a:lnTo>
                    <a:pt x="113829" y="44285"/>
                  </a:lnTo>
                  <a:lnTo>
                    <a:pt x="158496" y="25710"/>
                  </a:lnTo>
                  <a:lnTo>
                    <a:pt x="208355" y="11782"/>
                  </a:lnTo>
                  <a:lnTo>
                    <a:pt x="262504" y="3034"/>
                  </a:lnTo>
                  <a:lnTo>
                    <a:pt x="320039" y="0"/>
                  </a:lnTo>
                  <a:lnTo>
                    <a:pt x="377575" y="3034"/>
                  </a:lnTo>
                  <a:lnTo>
                    <a:pt x="431724" y="11782"/>
                  </a:lnTo>
                  <a:lnTo>
                    <a:pt x="481583" y="25710"/>
                  </a:lnTo>
                  <a:lnTo>
                    <a:pt x="526250" y="44285"/>
                  </a:lnTo>
                  <a:lnTo>
                    <a:pt x="564820" y="66975"/>
                  </a:lnTo>
                  <a:lnTo>
                    <a:pt x="596391" y="93246"/>
                  </a:lnTo>
                  <a:lnTo>
                    <a:pt x="634924" y="154398"/>
                  </a:lnTo>
                  <a:lnTo>
                    <a:pt x="640079" y="188213"/>
                  </a:lnTo>
                  <a:lnTo>
                    <a:pt x="634924" y="222029"/>
                  </a:lnTo>
                  <a:lnTo>
                    <a:pt x="596391" y="283181"/>
                  </a:lnTo>
                  <a:lnTo>
                    <a:pt x="564820" y="309452"/>
                  </a:lnTo>
                  <a:lnTo>
                    <a:pt x="526250" y="332142"/>
                  </a:lnTo>
                  <a:lnTo>
                    <a:pt x="481583" y="350717"/>
                  </a:lnTo>
                  <a:lnTo>
                    <a:pt x="431724" y="364645"/>
                  </a:lnTo>
                  <a:lnTo>
                    <a:pt x="377575" y="373393"/>
                  </a:lnTo>
                  <a:lnTo>
                    <a:pt x="320039" y="376428"/>
                  </a:lnTo>
                  <a:lnTo>
                    <a:pt x="262504" y="373393"/>
                  </a:lnTo>
                  <a:lnTo>
                    <a:pt x="208355" y="364645"/>
                  </a:lnTo>
                  <a:lnTo>
                    <a:pt x="158496" y="350717"/>
                  </a:lnTo>
                  <a:lnTo>
                    <a:pt x="113829" y="332142"/>
                  </a:lnTo>
                  <a:lnTo>
                    <a:pt x="75259" y="309452"/>
                  </a:lnTo>
                  <a:lnTo>
                    <a:pt x="43688" y="283181"/>
                  </a:lnTo>
                  <a:lnTo>
                    <a:pt x="5155" y="222029"/>
                  </a:lnTo>
                  <a:lnTo>
                    <a:pt x="0" y="188213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 descr=""/>
          <p:cNvSpPr txBox="1"/>
          <p:nvPr/>
        </p:nvSpPr>
        <p:spPr>
          <a:xfrm>
            <a:off x="1661286" y="2350719"/>
            <a:ext cx="28511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171717"/>
                </a:solidFill>
                <a:latin typeface="Calibri"/>
                <a:cs typeface="Calibri"/>
              </a:rPr>
              <a:t>5.7x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4945507" y="2259584"/>
            <a:ext cx="2851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171717"/>
                </a:solidFill>
                <a:latin typeface="Calibri"/>
                <a:cs typeface="Calibri"/>
              </a:rPr>
              <a:t>6.1x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7014209" y="1792985"/>
            <a:ext cx="5057140" cy="896619"/>
          </a:xfrm>
          <a:prstGeom prst="rect">
            <a:avLst/>
          </a:prstGeom>
          <a:solidFill>
            <a:srgbClr val="FFB3B3"/>
          </a:solidFill>
          <a:ln w="28575">
            <a:solidFill>
              <a:srgbClr val="FF0000"/>
            </a:solidFill>
          </a:ln>
        </p:spPr>
        <p:txBody>
          <a:bodyPr wrap="square" lIns="0" tIns="8890" rIns="0" bIns="0" rtlCol="0" vert="horz">
            <a:spAutoFit/>
          </a:bodyPr>
          <a:lstStyle/>
          <a:p>
            <a:pPr algn="just" marL="90805" marR="81280">
              <a:lnSpc>
                <a:spcPct val="100000"/>
              </a:lnSpc>
              <a:spcBef>
                <a:spcPts val="70"/>
              </a:spcBef>
            </a:pPr>
            <a:r>
              <a:rPr dirty="0" sz="1400" i="1">
                <a:latin typeface="Calibri"/>
                <a:cs typeface="Calibri"/>
              </a:rPr>
              <a:t>From</a:t>
            </a:r>
            <a:r>
              <a:rPr dirty="0" sz="1400" spc="31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its</a:t>
            </a:r>
            <a:r>
              <a:rPr dirty="0" sz="1400" spc="32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first</a:t>
            </a:r>
            <a:r>
              <a:rPr dirty="0" sz="1400" spc="32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original</a:t>
            </a:r>
            <a:r>
              <a:rPr dirty="0" sz="1400" spc="33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in</a:t>
            </a:r>
            <a:r>
              <a:rPr dirty="0" sz="1400" spc="32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2013,</a:t>
            </a:r>
            <a:r>
              <a:rPr dirty="0" sz="1400" spc="32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Netflix</a:t>
            </a:r>
            <a:r>
              <a:rPr dirty="0" sz="1400" spc="34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produced</a:t>
            </a:r>
            <a:r>
              <a:rPr dirty="0" sz="1400" spc="31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a</a:t>
            </a:r>
            <a:r>
              <a:rPr dirty="0" sz="1400" spc="32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massive</a:t>
            </a:r>
            <a:r>
              <a:rPr dirty="0" sz="1400" spc="315" i="1">
                <a:latin typeface="Calibri"/>
                <a:cs typeface="Calibri"/>
              </a:rPr>
              <a:t> </a:t>
            </a:r>
            <a:r>
              <a:rPr dirty="0" sz="1400" spc="-25" i="1">
                <a:latin typeface="Calibri"/>
                <a:cs typeface="Calibri"/>
              </a:rPr>
              <a:t>371 </a:t>
            </a:r>
            <a:r>
              <a:rPr dirty="0" sz="1400" i="1">
                <a:latin typeface="Calibri"/>
                <a:cs typeface="Calibri"/>
              </a:rPr>
              <a:t>shows/documentaries/movies</a:t>
            </a:r>
            <a:r>
              <a:rPr dirty="0" sz="1400" spc="15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etc.</a:t>
            </a:r>
            <a:r>
              <a:rPr dirty="0" sz="1400" spc="15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in</a:t>
            </a:r>
            <a:r>
              <a:rPr dirty="0" sz="1400" spc="14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2019,</a:t>
            </a:r>
            <a:r>
              <a:rPr dirty="0" sz="1400" spc="14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however,</a:t>
            </a:r>
            <a:r>
              <a:rPr dirty="0" sz="1400" spc="14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as</a:t>
            </a:r>
            <a:r>
              <a:rPr dirty="0" sz="1400" spc="15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it</a:t>
            </a:r>
            <a:r>
              <a:rPr dirty="0" sz="1400" spc="14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tries</a:t>
            </a:r>
            <a:r>
              <a:rPr dirty="0" sz="1400" spc="145" i="1">
                <a:latin typeface="Calibri"/>
                <a:cs typeface="Calibri"/>
              </a:rPr>
              <a:t> </a:t>
            </a:r>
            <a:r>
              <a:rPr dirty="0" sz="1400" spc="-25" i="1">
                <a:latin typeface="Calibri"/>
                <a:cs typeface="Calibri"/>
              </a:rPr>
              <a:t>to </a:t>
            </a:r>
            <a:r>
              <a:rPr dirty="0" sz="1400" i="1">
                <a:latin typeface="Calibri"/>
                <a:cs typeface="Calibri"/>
              </a:rPr>
              <a:t>catch</a:t>
            </a:r>
            <a:r>
              <a:rPr dirty="0" sz="1400" spc="6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a</a:t>
            </a:r>
            <a:r>
              <a:rPr dirty="0" sz="1400" spc="5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mass</a:t>
            </a:r>
            <a:r>
              <a:rPr dirty="0" sz="1400" spc="6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audience,</a:t>
            </a:r>
            <a:r>
              <a:rPr dirty="0" sz="1400" spc="5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its</a:t>
            </a:r>
            <a:r>
              <a:rPr dirty="0" sz="1400" spc="5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Average</a:t>
            </a:r>
            <a:r>
              <a:rPr dirty="0" sz="1400" spc="4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Show</a:t>
            </a:r>
            <a:r>
              <a:rPr dirty="0" sz="1400" spc="5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Rating</a:t>
            </a:r>
            <a:r>
              <a:rPr dirty="0" sz="1400" spc="5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has</a:t>
            </a:r>
            <a:r>
              <a:rPr dirty="0" sz="1400" spc="6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declined</a:t>
            </a:r>
            <a:r>
              <a:rPr dirty="0" sz="1400" spc="65" i="1">
                <a:latin typeface="Calibri"/>
                <a:cs typeface="Calibri"/>
              </a:rPr>
              <a:t> </a:t>
            </a:r>
            <a:r>
              <a:rPr dirty="0" sz="1400" spc="-20" i="1">
                <a:latin typeface="Calibri"/>
                <a:cs typeface="Calibri"/>
              </a:rPr>
              <a:t>year </a:t>
            </a:r>
            <a:r>
              <a:rPr dirty="0" sz="1400" i="1">
                <a:latin typeface="Calibri"/>
                <a:cs typeface="Calibri"/>
              </a:rPr>
              <a:t>on</a:t>
            </a:r>
            <a:r>
              <a:rPr dirty="0" sz="1400" spc="-25" i="1">
                <a:latin typeface="Calibri"/>
                <a:cs typeface="Calibri"/>
              </a:rPr>
              <a:t> </a:t>
            </a:r>
            <a:r>
              <a:rPr dirty="0" sz="1400" spc="-10" i="1">
                <a:latin typeface="Calibri"/>
                <a:cs typeface="Calibri"/>
              </a:rPr>
              <a:t>year.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78739" y="3565016"/>
            <a:ext cx="645096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Netflix</a:t>
            </a:r>
            <a:r>
              <a:rPr dirty="0" u="sng" sz="1600" spc="-4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has</a:t>
            </a:r>
            <a:r>
              <a:rPr dirty="0" u="sng" sz="1600" spc="-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been</a:t>
            </a:r>
            <a:r>
              <a:rPr dirty="0" u="sng" sz="1600" spc="-2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increasing</a:t>
            </a:r>
            <a:r>
              <a:rPr dirty="0" u="sng" sz="1600" spc="-3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the</a:t>
            </a:r>
            <a:r>
              <a:rPr dirty="0" u="sng" sz="1600" spc="-4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proportion</a:t>
            </a:r>
            <a:r>
              <a:rPr dirty="0" u="sng" sz="1600" spc="-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of</a:t>
            </a:r>
            <a:r>
              <a:rPr dirty="0" u="sng" sz="1600" spc="-2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TV</a:t>
            </a:r>
            <a:r>
              <a:rPr dirty="0" u="sng" sz="1600" spc="-3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Shows</a:t>
            </a:r>
            <a:r>
              <a:rPr dirty="0" u="sng" sz="1600" spc="-1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in</a:t>
            </a:r>
            <a:r>
              <a:rPr dirty="0" u="sng" sz="1600" spc="-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its</a:t>
            </a:r>
            <a:r>
              <a:rPr dirty="0" u="sng" sz="1600" spc="-3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Content</a:t>
            </a:r>
            <a:r>
              <a:rPr dirty="0" u="sng" sz="1600" spc="-4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Library…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4" name="object 74" descr=""/>
          <p:cNvSpPr/>
          <p:nvPr/>
        </p:nvSpPr>
        <p:spPr>
          <a:xfrm>
            <a:off x="3839717" y="3990594"/>
            <a:ext cx="2915920" cy="1922145"/>
          </a:xfrm>
          <a:custGeom>
            <a:avLst/>
            <a:gdLst/>
            <a:ahLst/>
            <a:cxnLst/>
            <a:rect l="l" t="t" r="r" b="b"/>
            <a:pathLst>
              <a:path w="2915920" h="1922145">
                <a:moveTo>
                  <a:pt x="0" y="1921764"/>
                </a:moveTo>
                <a:lnTo>
                  <a:pt x="2915412" y="1921764"/>
                </a:lnTo>
                <a:lnTo>
                  <a:pt x="2915412" y="0"/>
                </a:lnTo>
                <a:lnTo>
                  <a:pt x="0" y="0"/>
                </a:lnTo>
                <a:lnTo>
                  <a:pt x="0" y="1921764"/>
                </a:lnTo>
                <a:close/>
              </a:path>
            </a:pathLst>
          </a:custGeom>
          <a:ln w="28574">
            <a:solidFill>
              <a:srgbClr val="FF0000"/>
            </a:solidFill>
            <a:prstDash val="sysDashDot"/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 descr=""/>
          <p:cNvSpPr txBox="1"/>
          <p:nvPr/>
        </p:nvSpPr>
        <p:spPr>
          <a:xfrm>
            <a:off x="3930650" y="4073397"/>
            <a:ext cx="2747010" cy="1306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R="5080">
              <a:lnSpc>
                <a:spcPct val="100000"/>
              </a:lnSpc>
              <a:spcBef>
                <a:spcPts val="100"/>
              </a:spcBef>
            </a:pPr>
            <a:r>
              <a:rPr dirty="0" sz="1400" i="1">
                <a:latin typeface="Calibri"/>
                <a:cs typeface="Calibri"/>
              </a:rPr>
              <a:t>Netflix</a:t>
            </a:r>
            <a:r>
              <a:rPr dirty="0" sz="1400" spc="33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has</a:t>
            </a:r>
            <a:r>
              <a:rPr dirty="0" sz="1400" spc="32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over</a:t>
            </a:r>
            <a:r>
              <a:rPr dirty="0" sz="1400" spc="32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time</a:t>
            </a:r>
            <a:r>
              <a:rPr dirty="0" sz="1400" spc="32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increased</a:t>
            </a:r>
            <a:r>
              <a:rPr dirty="0" sz="1400" spc="320" i="1">
                <a:latin typeface="Calibri"/>
                <a:cs typeface="Calibri"/>
              </a:rPr>
              <a:t> </a:t>
            </a:r>
            <a:r>
              <a:rPr dirty="0" sz="1400" spc="-25" i="1">
                <a:latin typeface="Calibri"/>
                <a:cs typeface="Calibri"/>
              </a:rPr>
              <a:t>the </a:t>
            </a:r>
            <a:r>
              <a:rPr dirty="0" sz="1400" i="1">
                <a:latin typeface="Calibri"/>
                <a:cs typeface="Calibri"/>
              </a:rPr>
              <a:t>number</a:t>
            </a:r>
            <a:r>
              <a:rPr dirty="0" sz="1400" spc="1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of</a:t>
            </a:r>
            <a:r>
              <a:rPr dirty="0" sz="1400" spc="2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TV</a:t>
            </a:r>
            <a:r>
              <a:rPr dirty="0" sz="1400" spc="1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shows</a:t>
            </a:r>
            <a:r>
              <a:rPr dirty="0" sz="1400" spc="1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in</a:t>
            </a:r>
            <a:r>
              <a:rPr dirty="0" sz="1400" spc="2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its</a:t>
            </a:r>
            <a:r>
              <a:rPr dirty="0" sz="1400" spc="2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library</a:t>
            </a:r>
            <a:r>
              <a:rPr dirty="0" sz="1400" spc="1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as</a:t>
            </a:r>
            <a:r>
              <a:rPr dirty="0" sz="1400" spc="20" i="1">
                <a:latin typeface="Calibri"/>
                <a:cs typeface="Calibri"/>
              </a:rPr>
              <a:t> </a:t>
            </a:r>
            <a:r>
              <a:rPr dirty="0" sz="1400" spc="-25" i="1">
                <a:latin typeface="Calibri"/>
                <a:cs typeface="Calibri"/>
              </a:rPr>
              <a:t>it </a:t>
            </a:r>
            <a:r>
              <a:rPr dirty="0" sz="1400" i="1">
                <a:latin typeface="Calibri"/>
                <a:cs typeface="Calibri"/>
              </a:rPr>
              <a:t>focuses</a:t>
            </a:r>
            <a:r>
              <a:rPr dirty="0" sz="1400" spc="330" i="1">
                <a:latin typeface="Calibri"/>
                <a:cs typeface="Calibri"/>
              </a:rPr>
              <a:t>  </a:t>
            </a:r>
            <a:r>
              <a:rPr dirty="0" sz="1400" i="1">
                <a:latin typeface="Calibri"/>
                <a:cs typeface="Calibri"/>
              </a:rPr>
              <a:t>more</a:t>
            </a:r>
            <a:r>
              <a:rPr dirty="0" sz="1400" spc="335" i="1">
                <a:latin typeface="Calibri"/>
                <a:cs typeface="Calibri"/>
              </a:rPr>
              <a:t>  </a:t>
            </a:r>
            <a:r>
              <a:rPr dirty="0" sz="1400" i="1">
                <a:latin typeface="Calibri"/>
                <a:cs typeface="Calibri"/>
              </a:rPr>
              <a:t>on</a:t>
            </a:r>
            <a:r>
              <a:rPr dirty="0" sz="1400" spc="325" i="1">
                <a:latin typeface="Calibri"/>
                <a:cs typeface="Calibri"/>
              </a:rPr>
              <a:t>  </a:t>
            </a:r>
            <a:r>
              <a:rPr dirty="0" sz="1400" i="1">
                <a:latin typeface="Calibri"/>
                <a:cs typeface="Calibri"/>
              </a:rPr>
              <a:t>more</a:t>
            </a:r>
            <a:r>
              <a:rPr dirty="0" sz="1400" spc="330" i="1">
                <a:latin typeface="Calibri"/>
                <a:cs typeface="Calibri"/>
              </a:rPr>
              <a:t>  </a:t>
            </a:r>
            <a:r>
              <a:rPr dirty="0" sz="1400" i="1">
                <a:latin typeface="Calibri"/>
                <a:cs typeface="Calibri"/>
              </a:rPr>
              <a:t>on</a:t>
            </a:r>
            <a:r>
              <a:rPr dirty="0" sz="1400" spc="330" i="1">
                <a:latin typeface="Calibri"/>
                <a:cs typeface="Calibri"/>
              </a:rPr>
              <a:t>  </a:t>
            </a:r>
            <a:r>
              <a:rPr dirty="0" sz="1400" spc="-25" i="1">
                <a:latin typeface="Calibri"/>
                <a:cs typeface="Calibri"/>
              </a:rPr>
              <a:t>the </a:t>
            </a:r>
            <a:r>
              <a:rPr dirty="0" sz="1400" i="1">
                <a:latin typeface="Calibri"/>
                <a:cs typeface="Calibri"/>
              </a:rPr>
              <a:t>customer</a:t>
            </a:r>
            <a:r>
              <a:rPr dirty="0" sz="1400" spc="-5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spending</a:t>
            </a:r>
            <a:r>
              <a:rPr dirty="0" sz="1400" spc="-4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higher</a:t>
            </a:r>
            <a:r>
              <a:rPr dirty="0" sz="1400" spc="-5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amounts</a:t>
            </a:r>
            <a:r>
              <a:rPr dirty="0" sz="1400" spc="-50" i="1">
                <a:latin typeface="Calibri"/>
                <a:cs typeface="Calibri"/>
              </a:rPr>
              <a:t> </a:t>
            </a:r>
            <a:r>
              <a:rPr dirty="0" sz="1400" spc="-25" i="1">
                <a:latin typeface="Calibri"/>
                <a:cs typeface="Calibri"/>
              </a:rPr>
              <a:t>of </a:t>
            </a:r>
            <a:r>
              <a:rPr dirty="0" sz="1400" i="1">
                <a:latin typeface="Calibri"/>
                <a:cs typeface="Calibri"/>
              </a:rPr>
              <a:t>time</a:t>
            </a:r>
            <a:r>
              <a:rPr dirty="0" sz="1400" spc="370" i="1">
                <a:latin typeface="Calibri"/>
                <a:cs typeface="Calibri"/>
              </a:rPr>
              <a:t>  </a:t>
            </a:r>
            <a:r>
              <a:rPr dirty="0" sz="1400" i="1">
                <a:latin typeface="Calibri"/>
                <a:cs typeface="Calibri"/>
              </a:rPr>
              <a:t>on</a:t>
            </a:r>
            <a:r>
              <a:rPr dirty="0" sz="1400" spc="375" i="1">
                <a:latin typeface="Calibri"/>
                <a:cs typeface="Calibri"/>
              </a:rPr>
              <a:t>  </a:t>
            </a:r>
            <a:r>
              <a:rPr dirty="0" sz="1400" i="1">
                <a:latin typeface="Calibri"/>
                <a:cs typeface="Calibri"/>
              </a:rPr>
              <a:t>the</a:t>
            </a:r>
            <a:r>
              <a:rPr dirty="0" sz="1400" spc="375" i="1">
                <a:latin typeface="Calibri"/>
                <a:cs typeface="Calibri"/>
              </a:rPr>
              <a:t>  </a:t>
            </a:r>
            <a:r>
              <a:rPr dirty="0" sz="1400" spc="-10" i="1">
                <a:latin typeface="Calibri"/>
                <a:cs typeface="Calibri"/>
              </a:rPr>
              <a:t>streaming</a:t>
            </a:r>
            <a:endParaRPr sz="1400">
              <a:latin typeface="Calibri"/>
              <a:cs typeface="Calibri"/>
            </a:endParaRPr>
          </a:p>
          <a:p>
            <a:pPr algn="just">
              <a:lnSpc>
                <a:spcPct val="100000"/>
              </a:lnSpc>
              <a:spcBef>
                <a:spcPts val="5"/>
              </a:spcBef>
            </a:pPr>
            <a:r>
              <a:rPr dirty="0" sz="1400" i="1">
                <a:latin typeface="Calibri"/>
                <a:cs typeface="Calibri"/>
              </a:rPr>
              <a:t>Original</a:t>
            </a:r>
            <a:r>
              <a:rPr dirty="0" sz="1400" spc="295" i="1">
                <a:latin typeface="Calibri"/>
                <a:cs typeface="Calibri"/>
              </a:rPr>
              <a:t>  </a:t>
            </a:r>
            <a:r>
              <a:rPr dirty="0" sz="1400" i="1">
                <a:latin typeface="Calibri"/>
                <a:cs typeface="Calibri"/>
              </a:rPr>
              <a:t>TV</a:t>
            </a:r>
            <a:r>
              <a:rPr dirty="0" sz="1400" spc="305" i="1">
                <a:latin typeface="Calibri"/>
                <a:cs typeface="Calibri"/>
              </a:rPr>
              <a:t>  </a:t>
            </a:r>
            <a:r>
              <a:rPr dirty="0" sz="1400" spc="-10" i="1">
                <a:latin typeface="Calibri"/>
                <a:cs typeface="Calibri"/>
              </a:rPr>
              <a:t>Series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3930650" y="5353939"/>
            <a:ext cx="15189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845185" algn="l"/>
              </a:tabLst>
            </a:pPr>
            <a:r>
              <a:rPr dirty="0" sz="1400" spc="-10" i="1">
                <a:latin typeface="Calibri"/>
                <a:cs typeface="Calibri"/>
              </a:rPr>
              <a:t>customer</a:t>
            </a:r>
            <a:r>
              <a:rPr dirty="0" sz="1400" i="1">
                <a:latin typeface="Calibri"/>
                <a:cs typeface="Calibri"/>
              </a:rPr>
              <a:t>	</a:t>
            </a:r>
            <a:r>
              <a:rPr dirty="0" sz="1400" spc="-10" i="1">
                <a:latin typeface="Calibri"/>
                <a:cs typeface="Calibri"/>
              </a:rPr>
              <a:t>retention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5607430" y="4927219"/>
            <a:ext cx="1069975" cy="666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R="5080" indent="511809">
              <a:lnSpc>
                <a:spcPct val="100000"/>
              </a:lnSpc>
              <a:spcBef>
                <a:spcPts val="100"/>
              </a:spcBef>
            </a:pPr>
            <a:r>
              <a:rPr dirty="0" sz="1400" spc="-10" i="1">
                <a:latin typeface="Calibri"/>
                <a:cs typeface="Calibri"/>
              </a:rPr>
              <a:t>service; </a:t>
            </a:r>
            <a:r>
              <a:rPr dirty="0" sz="1400" i="1">
                <a:latin typeface="Calibri"/>
                <a:cs typeface="Calibri"/>
              </a:rPr>
              <a:t>also</a:t>
            </a:r>
            <a:r>
              <a:rPr dirty="0" sz="1400" spc="305" i="1">
                <a:latin typeface="Calibri"/>
                <a:cs typeface="Calibri"/>
              </a:rPr>
              <a:t>  </a:t>
            </a:r>
            <a:r>
              <a:rPr dirty="0" sz="1400" spc="-10" i="1">
                <a:latin typeface="Calibri"/>
                <a:cs typeface="Calibri"/>
              </a:rPr>
              <a:t>increase </a:t>
            </a:r>
            <a:r>
              <a:rPr dirty="0" sz="1400" i="1">
                <a:latin typeface="Calibri"/>
                <a:cs typeface="Calibri"/>
              </a:rPr>
              <a:t>and</a:t>
            </a:r>
            <a:r>
              <a:rPr dirty="0" sz="1400" spc="355" i="1">
                <a:latin typeface="Calibri"/>
                <a:cs typeface="Calibri"/>
              </a:rPr>
              <a:t>  </a:t>
            </a:r>
            <a:r>
              <a:rPr dirty="0" sz="1400" spc="-10" i="1">
                <a:latin typeface="Calibri"/>
                <a:cs typeface="Calibri"/>
              </a:rPr>
              <a:t>increase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3930650" y="5567273"/>
            <a:ext cx="998219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i="1">
                <a:latin typeface="Calibri"/>
                <a:cs typeface="Calibri"/>
              </a:rPr>
              <a:t>brand</a:t>
            </a:r>
            <a:r>
              <a:rPr dirty="0" sz="1400" spc="-50" i="1">
                <a:latin typeface="Calibri"/>
                <a:cs typeface="Calibri"/>
              </a:rPr>
              <a:t> </a:t>
            </a:r>
            <a:r>
              <a:rPr dirty="0" sz="1400" spc="-10" i="1">
                <a:latin typeface="Calibri"/>
                <a:cs typeface="Calibri"/>
              </a:rPr>
              <a:t>loyalty.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11209019" y="5445252"/>
            <a:ext cx="577850" cy="239395"/>
          </a:xfrm>
          <a:prstGeom prst="rect">
            <a:avLst/>
          </a:prstGeom>
          <a:solidFill>
            <a:srgbClr val="E40913"/>
          </a:solidFill>
        </p:spPr>
        <p:txBody>
          <a:bodyPr wrap="square" lIns="0" tIns="0" rIns="0" bIns="0" rtlCol="0" vert="horz">
            <a:spAutoFit/>
          </a:bodyPr>
          <a:lstStyle/>
          <a:p>
            <a:pPr algn="ctr" marL="3175">
              <a:lnSpc>
                <a:spcPts val="900"/>
              </a:lnSpc>
            </a:pPr>
            <a:r>
              <a:rPr dirty="0" sz="900" spc="-25">
                <a:solidFill>
                  <a:srgbClr val="FFFFFF"/>
                </a:solidFill>
                <a:latin typeface="Calibri"/>
                <a:cs typeface="Calibri"/>
              </a:rPr>
              <a:t>371</a:t>
            </a:r>
            <a:endParaRPr sz="900">
              <a:latin typeface="Calibri"/>
              <a:cs typeface="Calibri"/>
            </a:endParaRPr>
          </a:p>
          <a:p>
            <a:pPr algn="ctr" marL="3175">
              <a:lnSpc>
                <a:spcPts val="985"/>
              </a:lnSpc>
            </a:pPr>
            <a:r>
              <a:rPr dirty="0" sz="900" spc="-10">
                <a:solidFill>
                  <a:srgbClr val="FFFFFF"/>
                </a:solidFill>
                <a:latin typeface="Calibri"/>
                <a:cs typeface="Calibri"/>
              </a:rPr>
              <a:t>Shows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0" name="object 80" descr=""/>
          <p:cNvSpPr/>
          <p:nvPr/>
        </p:nvSpPr>
        <p:spPr>
          <a:xfrm>
            <a:off x="7551420" y="6024371"/>
            <a:ext cx="970915" cy="163195"/>
          </a:xfrm>
          <a:custGeom>
            <a:avLst/>
            <a:gdLst/>
            <a:ahLst/>
            <a:cxnLst/>
            <a:rect l="l" t="t" r="r" b="b"/>
            <a:pathLst>
              <a:path w="970915" h="163195">
                <a:moveTo>
                  <a:pt x="384048" y="0"/>
                </a:moveTo>
                <a:lnTo>
                  <a:pt x="0" y="0"/>
                </a:lnTo>
                <a:lnTo>
                  <a:pt x="0" y="163068"/>
                </a:lnTo>
                <a:lnTo>
                  <a:pt x="384048" y="163068"/>
                </a:lnTo>
                <a:lnTo>
                  <a:pt x="384048" y="0"/>
                </a:lnTo>
                <a:close/>
              </a:path>
              <a:path w="970915" h="163195">
                <a:moveTo>
                  <a:pt x="970788" y="0"/>
                </a:moveTo>
                <a:lnTo>
                  <a:pt x="588264" y="0"/>
                </a:lnTo>
                <a:lnTo>
                  <a:pt x="588264" y="163068"/>
                </a:lnTo>
                <a:lnTo>
                  <a:pt x="970788" y="163068"/>
                </a:lnTo>
                <a:lnTo>
                  <a:pt x="9707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 descr=""/>
          <p:cNvSpPr txBox="1"/>
          <p:nvPr/>
        </p:nvSpPr>
        <p:spPr>
          <a:xfrm>
            <a:off x="7655052" y="6036665"/>
            <a:ext cx="77724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586740" algn="l"/>
              </a:tabLst>
            </a:pPr>
            <a:r>
              <a:rPr dirty="0" sz="700" spc="-20">
                <a:solidFill>
                  <a:srgbClr val="171717"/>
                </a:solidFill>
                <a:latin typeface="Calibri"/>
                <a:cs typeface="Calibri"/>
              </a:rPr>
              <a:t>2013</a:t>
            </a:r>
            <a:r>
              <a:rPr dirty="0" sz="700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700" spc="-20">
                <a:solidFill>
                  <a:srgbClr val="171717"/>
                </a:solidFill>
                <a:latin typeface="Calibri"/>
                <a:cs typeface="Calibri"/>
              </a:rPr>
              <a:t>2014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82" name="object 82" descr=""/>
          <p:cNvSpPr/>
          <p:nvPr/>
        </p:nvSpPr>
        <p:spPr>
          <a:xfrm>
            <a:off x="8778240" y="6024371"/>
            <a:ext cx="1057910" cy="163195"/>
          </a:xfrm>
          <a:custGeom>
            <a:avLst/>
            <a:gdLst/>
            <a:ahLst/>
            <a:cxnLst/>
            <a:rect l="l" t="t" r="r" b="b"/>
            <a:pathLst>
              <a:path w="1057909" h="163195">
                <a:moveTo>
                  <a:pt x="382524" y="0"/>
                </a:moveTo>
                <a:lnTo>
                  <a:pt x="0" y="0"/>
                </a:lnTo>
                <a:lnTo>
                  <a:pt x="0" y="163068"/>
                </a:lnTo>
                <a:lnTo>
                  <a:pt x="382524" y="163068"/>
                </a:lnTo>
                <a:lnTo>
                  <a:pt x="382524" y="0"/>
                </a:lnTo>
                <a:close/>
              </a:path>
              <a:path w="1057909" h="163195">
                <a:moveTo>
                  <a:pt x="1057656" y="0"/>
                </a:moveTo>
                <a:lnTo>
                  <a:pt x="673608" y="0"/>
                </a:lnTo>
                <a:lnTo>
                  <a:pt x="673608" y="163068"/>
                </a:lnTo>
                <a:lnTo>
                  <a:pt x="1057656" y="163068"/>
                </a:lnTo>
                <a:lnTo>
                  <a:pt x="10576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 descr=""/>
          <p:cNvSpPr txBox="1"/>
          <p:nvPr/>
        </p:nvSpPr>
        <p:spPr>
          <a:xfrm>
            <a:off x="8881236" y="6036665"/>
            <a:ext cx="86423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674370" algn="l"/>
              </a:tabLst>
            </a:pPr>
            <a:r>
              <a:rPr dirty="0" sz="700" spc="-20">
                <a:solidFill>
                  <a:srgbClr val="171717"/>
                </a:solidFill>
                <a:latin typeface="Calibri"/>
                <a:cs typeface="Calibri"/>
              </a:rPr>
              <a:t>2015</a:t>
            </a:r>
            <a:r>
              <a:rPr dirty="0" sz="700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700" spc="-20">
                <a:solidFill>
                  <a:srgbClr val="171717"/>
                </a:solidFill>
                <a:latin typeface="Calibri"/>
                <a:cs typeface="Calibri"/>
              </a:rPr>
              <a:t>2016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84" name="object 84" descr=""/>
          <p:cNvSpPr/>
          <p:nvPr/>
        </p:nvSpPr>
        <p:spPr>
          <a:xfrm>
            <a:off x="10040112" y="6024371"/>
            <a:ext cx="970915" cy="163195"/>
          </a:xfrm>
          <a:custGeom>
            <a:avLst/>
            <a:gdLst/>
            <a:ahLst/>
            <a:cxnLst/>
            <a:rect l="l" t="t" r="r" b="b"/>
            <a:pathLst>
              <a:path w="970915" h="163195">
                <a:moveTo>
                  <a:pt x="382524" y="0"/>
                </a:moveTo>
                <a:lnTo>
                  <a:pt x="0" y="0"/>
                </a:lnTo>
                <a:lnTo>
                  <a:pt x="0" y="163068"/>
                </a:lnTo>
                <a:lnTo>
                  <a:pt x="382524" y="163068"/>
                </a:lnTo>
                <a:lnTo>
                  <a:pt x="382524" y="0"/>
                </a:lnTo>
                <a:close/>
              </a:path>
              <a:path w="970915" h="163195">
                <a:moveTo>
                  <a:pt x="970788" y="0"/>
                </a:moveTo>
                <a:lnTo>
                  <a:pt x="586740" y="0"/>
                </a:lnTo>
                <a:lnTo>
                  <a:pt x="586740" y="163068"/>
                </a:lnTo>
                <a:lnTo>
                  <a:pt x="970788" y="163068"/>
                </a:lnTo>
                <a:lnTo>
                  <a:pt x="9707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 descr=""/>
          <p:cNvSpPr txBox="1"/>
          <p:nvPr/>
        </p:nvSpPr>
        <p:spPr>
          <a:xfrm>
            <a:off x="10143108" y="6036665"/>
            <a:ext cx="77724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586740" algn="l"/>
              </a:tabLst>
            </a:pPr>
            <a:r>
              <a:rPr dirty="0" sz="700" spc="-20">
                <a:solidFill>
                  <a:srgbClr val="171717"/>
                </a:solidFill>
                <a:latin typeface="Calibri"/>
                <a:cs typeface="Calibri"/>
              </a:rPr>
              <a:t>2017</a:t>
            </a:r>
            <a:r>
              <a:rPr dirty="0" sz="700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700" spc="-20">
                <a:solidFill>
                  <a:srgbClr val="171717"/>
                </a:solidFill>
                <a:latin typeface="Calibri"/>
                <a:cs typeface="Calibri"/>
              </a:rPr>
              <a:t>2018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86" name="object 86" descr=""/>
          <p:cNvSpPr/>
          <p:nvPr/>
        </p:nvSpPr>
        <p:spPr>
          <a:xfrm>
            <a:off x="11344656" y="6024371"/>
            <a:ext cx="382905" cy="163195"/>
          </a:xfrm>
          <a:custGeom>
            <a:avLst/>
            <a:gdLst/>
            <a:ahLst/>
            <a:cxnLst/>
            <a:rect l="l" t="t" r="r" b="b"/>
            <a:pathLst>
              <a:path w="382904" h="163195">
                <a:moveTo>
                  <a:pt x="382524" y="0"/>
                </a:moveTo>
                <a:lnTo>
                  <a:pt x="0" y="0"/>
                </a:lnTo>
                <a:lnTo>
                  <a:pt x="0" y="163067"/>
                </a:lnTo>
                <a:lnTo>
                  <a:pt x="382524" y="163067"/>
                </a:lnTo>
                <a:lnTo>
                  <a:pt x="3825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 descr=""/>
          <p:cNvSpPr txBox="1"/>
          <p:nvPr/>
        </p:nvSpPr>
        <p:spPr>
          <a:xfrm>
            <a:off x="11447653" y="6036665"/>
            <a:ext cx="18986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700" spc="-20">
                <a:solidFill>
                  <a:srgbClr val="171717"/>
                </a:solidFill>
                <a:latin typeface="Calibri"/>
                <a:cs typeface="Calibri"/>
              </a:rPr>
              <a:t>2019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88" name="object 88" descr=""/>
          <p:cNvSpPr txBox="1"/>
          <p:nvPr/>
        </p:nvSpPr>
        <p:spPr>
          <a:xfrm>
            <a:off x="7165847" y="5780532"/>
            <a:ext cx="302260" cy="13144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8890" rIns="0" bIns="0" rtlCol="0" vert="horz">
            <a:spAutoFit/>
          </a:bodyPr>
          <a:lstStyle/>
          <a:p>
            <a:pPr marL="94615">
              <a:lnSpc>
                <a:spcPct val="100000"/>
              </a:lnSpc>
              <a:spcBef>
                <a:spcPts val="70"/>
              </a:spcBef>
            </a:pPr>
            <a:r>
              <a:rPr dirty="0" sz="700" spc="-25">
                <a:solidFill>
                  <a:srgbClr val="171717"/>
                </a:solidFill>
                <a:latin typeface="Calibri"/>
                <a:cs typeface="Calibri"/>
              </a:rPr>
              <a:t>6.8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89" name="object 89" descr=""/>
          <p:cNvSpPr txBox="1"/>
          <p:nvPr/>
        </p:nvSpPr>
        <p:spPr>
          <a:xfrm>
            <a:off x="7284466" y="5361177"/>
            <a:ext cx="5778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700" spc="-50">
                <a:solidFill>
                  <a:srgbClr val="171717"/>
                </a:solidFill>
                <a:latin typeface="Calibri"/>
                <a:cs typeface="Calibri"/>
              </a:rPr>
              <a:t>7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90" name="object 90" descr=""/>
          <p:cNvSpPr/>
          <p:nvPr/>
        </p:nvSpPr>
        <p:spPr>
          <a:xfrm>
            <a:off x="7146035" y="4899659"/>
            <a:ext cx="302260" cy="131445"/>
          </a:xfrm>
          <a:custGeom>
            <a:avLst/>
            <a:gdLst/>
            <a:ahLst/>
            <a:cxnLst/>
            <a:rect l="l" t="t" r="r" b="b"/>
            <a:pathLst>
              <a:path w="302259" h="131445">
                <a:moveTo>
                  <a:pt x="301751" y="0"/>
                </a:moveTo>
                <a:lnTo>
                  <a:pt x="0" y="0"/>
                </a:lnTo>
                <a:lnTo>
                  <a:pt x="0" y="131063"/>
                </a:lnTo>
                <a:lnTo>
                  <a:pt x="301751" y="131063"/>
                </a:lnTo>
                <a:lnTo>
                  <a:pt x="3017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 descr=""/>
          <p:cNvSpPr txBox="1"/>
          <p:nvPr/>
        </p:nvSpPr>
        <p:spPr>
          <a:xfrm>
            <a:off x="7240523" y="4895469"/>
            <a:ext cx="12509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700" spc="-25">
                <a:solidFill>
                  <a:srgbClr val="171717"/>
                </a:solidFill>
                <a:latin typeface="Calibri"/>
                <a:cs typeface="Calibri"/>
              </a:rPr>
              <a:t>7.2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92" name="object 92" descr=""/>
          <p:cNvSpPr/>
          <p:nvPr/>
        </p:nvSpPr>
        <p:spPr>
          <a:xfrm>
            <a:off x="7159752" y="4469891"/>
            <a:ext cx="302260" cy="131445"/>
          </a:xfrm>
          <a:custGeom>
            <a:avLst/>
            <a:gdLst/>
            <a:ahLst/>
            <a:cxnLst/>
            <a:rect l="l" t="t" r="r" b="b"/>
            <a:pathLst>
              <a:path w="302259" h="131445">
                <a:moveTo>
                  <a:pt x="301751" y="0"/>
                </a:moveTo>
                <a:lnTo>
                  <a:pt x="0" y="0"/>
                </a:lnTo>
                <a:lnTo>
                  <a:pt x="0" y="131063"/>
                </a:lnTo>
                <a:lnTo>
                  <a:pt x="301751" y="131063"/>
                </a:lnTo>
                <a:lnTo>
                  <a:pt x="3017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 descr=""/>
          <p:cNvSpPr txBox="1"/>
          <p:nvPr/>
        </p:nvSpPr>
        <p:spPr>
          <a:xfrm>
            <a:off x="7255509" y="4466590"/>
            <a:ext cx="12509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700" spc="-25">
                <a:solidFill>
                  <a:srgbClr val="171717"/>
                </a:solidFill>
                <a:latin typeface="Calibri"/>
                <a:cs typeface="Calibri"/>
              </a:rPr>
              <a:t>7.4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94" name="object 94" descr=""/>
          <p:cNvSpPr/>
          <p:nvPr/>
        </p:nvSpPr>
        <p:spPr>
          <a:xfrm>
            <a:off x="7164323" y="4046220"/>
            <a:ext cx="302260" cy="131445"/>
          </a:xfrm>
          <a:custGeom>
            <a:avLst/>
            <a:gdLst/>
            <a:ahLst/>
            <a:cxnLst/>
            <a:rect l="l" t="t" r="r" b="b"/>
            <a:pathLst>
              <a:path w="302259" h="131445">
                <a:moveTo>
                  <a:pt x="301751" y="0"/>
                </a:moveTo>
                <a:lnTo>
                  <a:pt x="0" y="0"/>
                </a:lnTo>
                <a:lnTo>
                  <a:pt x="0" y="131063"/>
                </a:lnTo>
                <a:lnTo>
                  <a:pt x="301751" y="131063"/>
                </a:lnTo>
                <a:lnTo>
                  <a:pt x="3017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 descr=""/>
          <p:cNvSpPr txBox="1"/>
          <p:nvPr/>
        </p:nvSpPr>
        <p:spPr>
          <a:xfrm>
            <a:off x="7260081" y="4041775"/>
            <a:ext cx="12509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700" spc="-25">
                <a:solidFill>
                  <a:srgbClr val="171717"/>
                </a:solidFill>
                <a:latin typeface="Calibri"/>
                <a:cs typeface="Calibri"/>
              </a:rPr>
              <a:t>7.6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96" name="object 96" descr=""/>
          <p:cNvSpPr txBox="1"/>
          <p:nvPr/>
        </p:nvSpPr>
        <p:spPr>
          <a:xfrm>
            <a:off x="7240778" y="3589782"/>
            <a:ext cx="12509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700" spc="-25">
                <a:solidFill>
                  <a:srgbClr val="171717"/>
                </a:solidFill>
                <a:latin typeface="Calibri"/>
                <a:cs typeface="Calibri"/>
              </a:rPr>
              <a:t>7.8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97" name="object 97" descr=""/>
          <p:cNvSpPr txBox="1"/>
          <p:nvPr/>
        </p:nvSpPr>
        <p:spPr>
          <a:xfrm>
            <a:off x="7285608" y="3123945"/>
            <a:ext cx="5778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700" spc="-50">
                <a:solidFill>
                  <a:srgbClr val="171717"/>
                </a:solidFill>
                <a:latin typeface="Calibri"/>
                <a:cs typeface="Calibri"/>
              </a:rPr>
              <a:t>8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98" name="object 98" descr=""/>
          <p:cNvSpPr/>
          <p:nvPr/>
        </p:nvSpPr>
        <p:spPr>
          <a:xfrm>
            <a:off x="6992111" y="3546347"/>
            <a:ext cx="238125" cy="1986280"/>
          </a:xfrm>
          <a:custGeom>
            <a:avLst/>
            <a:gdLst/>
            <a:ahLst/>
            <a:cxnLst/>
            <a:rect l="l" t="t" r="r" b="b"/>
            <a:pathLst>
              <a:path w="238125" h="1986279">
                <a:moveTo>
                  <a:pt x="237744" y="0"/>
                </a:moveTo>
                <a:lnTo>
                  <a:pt x="0" y="0"/>
                </a:lnTo>
                <a:lnTo>
                  <a:pt x="0" y="1985771"/>
                </a:lnTo>
                <a:lnTo>
                  <a:pt x="237744" y="1985771"/>
                </a:lnTo>
                <a:lnTo>
                  <a:pt x="237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 descr=""/>
          <p:cNvSpPr txBox="1"/>
          <p:nvPr/>
        </p:nvSpPr>
        <p:spPr>
          <a:xfrm>
            <a:off x="7016115" y="3640308"/>
            <a:ext cx="228600" cy="180213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614"/>
              </a:lnSpc>
            </a:pPr>
            <a:r>
              <a:rPr dirty="0" sz="1600" spc="-20" b="1">
                <a:solidFill>
                  <a:srgbClr val="FF0000"/>
                </a:solidFill>
                <a:latin typeface="Calibri"/>
                <a:cs typeface="Calibri"/>
              </a:rPr>
              <a:t>Average</a:t>
            </a:r>
            <a:r>
              <a:rPr dirty="0" sz="1600" spc="-30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FF0000"/>
                </a:solidFill>
                <a:latin typeface="Calibri"/>
                <a:cs typeface="Calibri"/>
              </a:rPr>
              <a:t>Show</a:t>
            </a:r>
            <a:r>
              <a:rPr dirty="0" sz="1600" spc="-30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600" spc="-10" b="1">
                <a:solidFill>
                  <a:srgbClr val="FF0000"/>
                </a:solidFill>
                <a:latin typeface="Calibri"/>
                <a:cs typeface="Calibri"/>
              </a:rPr>
              <a:t>Rating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0" name="object 100" descr=""/>
          <p:cNvSpPr/>
          <p:nvPr/>
        </p:nvSpPr>
        <p:spPr>
          <a:xfrm>
            <a:off x="6897623" y="1738883"/>
            <a:ext cx="5294630" cy="4448810"/>
          </a:xfrm>
          <a:custGeom>
            <a:avLst/>
            <a:gdLst/>
            <a:ahLst/>
            <a:cxnLst/>
            <a:rect l="l" t="t" r="r" b="b"/>
            <a:pathLst>
              <a:path w="5294630" h="4448810">
                <a:moveTo>
                  <a:pt x="0" y="4448556"/>
                </a:moveTo>
                <a:lnTo>
                  <a:pt x="5294376" y="4448556"/>
                </a:lnTo>
                <a:lnTo>
                  <a:pt x="5294376" y="0"/>
                </a:lnTo>
                <a:lnTo>
                  <a:pt x="0" y="0"/>
                </a:lnTo>
                <a:lnTo>
                  <a:pt x="0" y="4448556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01" name="object 101" descr=""/>
          <p:cNvGrpSpPr/>
          <p:nvPr/>
        </p:nvGrpSpPr>
        <p:grpSpPr>
          <a:xfrm>
            <a:off x="5757926" y="901953"/>
            <a:ext cx="6318885" cy="761365"/>
            <a:chOff x="5757926" y="901953"/>
            <a:chExt cx="6318885" cy="761365"/>
          </a:xfrm>
        </p:grpSpPr>
        <p:sp>
          <p:nvSpPr>
            <p:cNvPr id="102" name="object 102" descr=""/>
            <p:cNvSpPr/>
            <p:nvPr/>
          </p:nvSpPr>
          <p:spPr>
            <a:xfrm>
              <a:off x="5764276" y="908303"/>
              <a:ext cx="6306185" cy="748665"/>
            </a:xfrm>
            <a:custGeom>
              <a:avLst/>
              <a:gdLst/>
              <a:ahLst/>
              <a:cxnLst/>
              <a:rect l="l" t="t" r="r" b="b"/>
              <a:pathLst>
                <a:path w="6306184" h="748664">
                  <a:moveTo>
                    <a:pt x="6305804" y="0"/>
                  </a:moveTo>
                  <a:lnTo>
                    <a:pt x="1133348" y="0"/>
                  </a:lnTo>
                  <a:lnTo>
                    <a:pt x="1133348" y="436499"/>
                  </a:lnTo>
                  <a:lnTo>
                    <a:pt x="0" y="475996"/>
                  </a:lnTo>
                  <a:lnTo>
                    <a:pt x="1133348" y="623570"/>
                  </a:lnTo>
                  <a:lnTo>
                    <a:pt x="1133348" y="748284"/>
                  </a:lnTo>
                  <a:lnTo>
                    <a:pt x="6305804" y="748284"/>
                  </a:lnTo>
                  <a:lnTo>
                    <a:pt x="6305804" y="0"/>
                  </a:lnTo>
                  <a:close/>
                </a:path>
              </a:pathLst>
            </a:custGeom>
            <a:solidFill>
              <a:srgbClr val="B4C6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 descr=""/>
            <p:cNvSpPr/>
            <p:nvPr/>
          </p:nvSpPr>
          <p:spPr>
            <a:xfrm>
              <a:off x="5764276" y="908303"/>
              <a:ext cx="6306185" cy="748665"/>
            </a:xfrm>
            <a:custGeom>
              <a:avLst/>
              <a:gdLst/>
              <a:ahLst/>
              <a:cxnLst/>
              <a:rect l="l" t="t" r="r" b="b"/>
              <a:pathLst>
                <a:path w="6306184" h="748664">
                  <a:moveTo>
                    <a:pt x="1133348" y="0"/>
                  </a:moveTo>
                  <a:lnTo>
                    <a:pt x="1995424" y="0"/>
                  </a:lnTo>
                  <a:lnTo>
                    <a:pt x="3288538" y="0"/>
                  </a:lnTo>
                  <a:lnTo>
                    <a:pt x="6305804" y="0"/>
                  </a:lnTo>
                  <a:lnTo>
                    <a:pt x="6305804" y="436499"/>
                  </a:lnTo>
                  <a:lnTo>
                    <a:pt x="6305804" y="623570"/>
                  </a:lnTo>
                  <a:lnTo>
                    <a:pt x="6305804" y="748284"/>
                  </a:lnTo>
                  <a:lnTo>
                    <a:pt x="3288538" y="748284"/>
                  </a:lnTo>
                  <a:lnTo>
                    <a:pt x="1995424" y="748284"/>
                  </a:lnTo>
                  <a:lnTo>
                    <a:pt x="1133348" y="748284"/>
                  </a:lnTo>
                  <a:lnTo>
                    <a:pt x="1133348" y="623570"/>
                  </a:lnTo>
                  <a:lnTo>
                    <a:pt x="0" y="475996"/>
                  </a:lnTo>
                  <a:lnTo>
                    <a:pt x="1133348" y="436499"/>
                  </a:lnTo>
                  <a:lnTo>
                    <a:pt x="1133348" y="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4" name="object 104" descr=""/>
          <p:cNvSpPr txBox="1"/>
          <p:nvPr/>
        </p:nvSpPr>
        <p:spPr>
          <a:xfrm>
            <a:off x="6977888" y="937387"/>
            <a:ext cx="5013960" cy="666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 i="1">
                <a:latin typeface="Calibri"/>
                <a:cs typeface="Calibri"/>
              </a:rPr>
              <a:t>Netflix</a:t>
            </a:r>
            <a:r>
              <a:rPr dirty="0" sz="1400" spc="27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is</a:t>
            </a:r>
            <a:r>
              <a:rPr dirty="0" sz="1400" spc="26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projected</a:t>
            </a:r>
            <a:r>
              <a:rPr dirty="0" sz="1400" spc="26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to</a:t>
            </a:r>
            <a:r>
              <a:rPr dirty="0" sz="1400" spc="26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spend</a:t>
            </a:r>
            <a:r>
              <a:rPr dirty="0" sz="1400" spc="26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USD</a:t>
            </a:r>
            <a:r>
              <a:rPr dirty="0" sz="1400" spc="26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17.3</a:t>
            </a:r>
            <a:r>
              <a:rPr dirty="0" sz="1400" spc="254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bn</a:t>
            </a:r>
            <a:r>
              <a:rPr dirty="0" sz="1400" spc="26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on</a:t>
            </a:r>
            <a:r>
              <a:rPr dirty="0" sz="1400" spc="26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Content</a:t>
            </a:r>
            <a:r>
              <a:rPr dirty="0" sz="1400" spc="26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(Original</a:t>
            </a:r>
            <a:r>
              <a:rPr dirty="0" sz="1400" spc="265" i="1">
                <a:latin typeface="Calibri"/>
                <a:cs typeface="Calibri"/>
              </a:rPr>
              <a:t> </a:t>
            </a:r>
            <a:r>
              <a:rPr dirty="0" sz="1400" spc="-50" i="1">
                <a:latin typeface="Calibri"/>
                <a:cs typeface="Calibri"/>
              </a:rPr>
              <a:t>+ </a:t>
            </a:r>
            <a:r>
              <a:rPr dirty="0" sz="1400" i="1">
                <a:latin typeface="Calibri"/>
                <a:cs typeface="Calibri"/>
              </a:rPr>
              <a:t>Leased)</a:t>
            </a:r>
            <a:r>
              <a:rPr dirty="0" sz="1400" spc="8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in</a:t>
            </a:r>
            <a:r>
              <a:rPr dirty="0" sz="1400" spc="8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2020;</a:t>
            </a:r>
            <a:r>
              <a:rPr dirty="0" sz="1400" spc="8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most</a:t>
            </a:r>
            <a:r>
              <a:rPr dirty="0" sz="1400" spc="9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of</a:t>
            </a:r>
            <a:r>
              <a:rPr dirty="0" sz="1400" spc="9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which</a:t>
            </a:r>
            <a:r>
              <a:rPr dirty="0" sz="1400" spc="8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comes</a:t>
            </a:r>
            <a:r>
              <a:rPr dirty="0" sz="1400" spc="9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through</a:t>
            </a:r>
            <a:r>
              <a:rPr dirty="0" sz="1400" spc="8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debt</a:t>
            </a:r>
            <a:r>
              <a:rPr dirty="0" sz="1400" spc="8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raises;</a:t>
            </a:r>
            <a:r>
              <a:rPr dirty="0" sz="1400" spc="85" i="1">
                <a:latin typeface="Calibri"/>
                <a:cs typeface="Calibri"/>
              </a:rPr>
              <a:t> </a:t>
            </a:r>
            <a:r>
              <a:rPr dirty="0" sz="1400" spc="-10" i="1">
                <a:latin typeface="Calibri"/>
                <a:cs typeface="Calibri"/>
              </a:rPr>
              <a:t>Netflix’s </a:t>
            </a:r>
            <a:r>
              <a:rPr dirty="0" sz="1400" i="1">
                <a:latin typeface="Calibri"/>
                <a:cs typeface="Calibri"/>
              </a:rPr>
              <a:t>debt</a:t>
            </a:r>
            <a:r>
              <a:rPr dirty="0" sz="1400" spc="-3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to</a:t>
            </a:r>
            <a:r>
              <a:rPr dirty="0" sz="1400" spc="-3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equity</a:t>
            </a:r>
            <a:r>
              <a:rPr dirty="0" sz="1400" spc="-2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ratio</a:t>
            </a:r>
            <a:r>
              <a:rPr dirty="0" sz="1400" spc="-2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has</a:t>
            </a:r>
            <a:r>
              <a:rPr dirty="0" sz="1400" spc="-2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worsened</a:t>
            </a:r>
            <a:r>
              <a:rPr dirty="0" sz="1400" spc="-4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from</a:t>
            </a:r>
            <a:r>
              <a:rPr dirty="0" sz="1400" spc="-5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1.82</a:t>
            </a:r>
            <a:r>
              <a:rPr dirty="0" sz="1400" spc="-2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in</a:t>
            </a:r>
            <a:r>
              <a:rPr dirty="0" sz="1400" spc="-1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2017</a:t>
            </a:r>
            <a:r>
              <a:rPr dirty="0" sz="1400" spc="-2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to</a:t>
            </a:r>
            <a:r>
              <a:rPr dirty="0" sz="1400" spc="-3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2.13</a:t>
            </a:r>
            <a:r>
              <a:rPr dirty="0" sz="1400" spc="-2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in</a:t>
            </a:r>
            <a:r>
              <a:rPr dirty="0" sz="1400" spc="-15" i="1">
                <a:latin typeface="Calibri"/>
                <a:cs typeface="Calibri"/>
              </a:rPr>
              <a:t> </a:t>
            </a:r>
            <a:r>
              <a:rPr dirty="0" sz="1400" spc="-10" i="1">
                <a:latin typeface="Calibri"/>
                <a:cs typeface="Calibri"/>
              </a:rPr>
              <a:t>2019.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30351" y="6378016"/>
            <a:ext cx="11167745" cy="3917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35"/>
              </a:lnSpc>
              <a:tabLst>
                <a:tab pos="1534795" algn="l"/>
                <a:tab pos="2982595" algn="l"/>
                <a:tab pos="4497705" algn="l"/>
                <a:tab pos="5985510" algn="l"/>
                <a:tab pos="7392034" algn="l"/>
                <a:tab pos="8886190" algn="l"/>
              </a:tabLst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Executive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</a:t>
            </a:r>
            <a:endParaRPr sz="1400">
              <a:latin typeface="Calibri"/>
              <a:cs typeface="Calibri"/>
            </a:endParaRPr>
          </a:p>
          <a:p>
            <a:pPr marL="2540">
              <a:lnSpc>
                <a:spcPct val="100000"/>
              </a:lnSpc>
              <a:tabLst>
                <a:tab pos="1540510" algn="l"/>
                <a:tab pos="2979420" algn="l"/>
                <a:tab pos="4721860" algn="l"/>
                <a:tab pos="6012815" algn="l"/>
                <a:tab pos="7435215" algn="l"/>
                <a:tab pos="8986520" algn="l"/>
                <a:tab pos="10377805" algn="l"/>
              </a:tabLst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Overview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Feasibility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Solution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baseline="29761" sz="2100" spc="-15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baseline="29761" sz="2100">
              <a:latin typeface="Calibri"/>
              <a:cs typeface="Calibri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233673" y="6296914"/>
            <a:ext cx="1244600" cy="567690"/>
            <a:chOff x="3233673" y="6296914"/>
            <a:chExt cx="1244600" cy="567690"/>
          </a:xfrm>
        </p:grpSpPr>
        <p:sp>
          <p:nvSpPr>
            <p:cNvPr id="4" name="object 4" descr=""/>
            <p:cNvSpPr/>
            <p:nvPr/>
          </p:nvSpPr>
          <p:spPr>
            <a:xfrm>
              <a:off x="3240023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1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1" y="554736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240023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1" y="554736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244595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1743201" y="6296914"/>
            <a:ext cx="1244600" cy="567690"/>
            <a:chOff x="1743201" y="6296914"/>
            <a:chExt cx="1244600" cy="567690"/>
          </a:xfrm>
        </p:grpSpPr>
        <p:sp>
          <p:nvSpPr>
            <p:cNvPr id="8" name="object 8" descr=""/>
            <p:cNvSpPr/>
            <p:nvPr/>
          </p:nvSpPr>
          <p:spPr>
            <a:xfrm>
              <a:off x="1749551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1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1" y="554736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749551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1" y="554736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754123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4724146" y="6296914"/>
            <a:ext cx="1244600" cy="567690"/>
            <a:chOff x="4724146" y="6296914"/>
            <a:chExt cx="1244600" cy="567690"/>
          </a:xfrm>
        </p:grpSpPr>
        <p:sp>
          <p:nvSpPr>
            <p:cNvPr id="12" name="object 12" descr=""/>
            <p:cNvSpPr/>
            <p:nvPr/>
          </p:nvSpPr>
          <p:spPr>
            <a:xfrm>
              <a:off x="4730496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1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1" y="554736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730496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1" y="554736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735068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 descr=""/>
          <p:cNvGrpSpPr/>
          <p:nvPr/>
        </p:nvGrpSpPr>
        <p:grpSpPr>
          <a:xfrm>
            <a:off x="6214617" y="6296914"/>
            <a:ext cx="1244600" cy="567690"/>
            <a:chOff x="6214617" y="6296914"/>
            <a:chExt cx="1244600" cy="567690"/>
          </a:xfrm>
        </p:grpSpPr>
        <p:sp>
          <p:nvSpPr>
            <p:cNvPr id="16" name="object 16" descr=""/>
            <p:cNvSpPr/>
            <p:nvPr/>
          </p:nvSpPr>
          <p:spPr>
            <a:xfrm>
              <a:off x="6220967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1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1" y="554736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6220967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1" y="554736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225539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 descr=""/>
          <p:cNvGrpSpPr/>
          <p:nvPr/>
        </p:nvGrpSpPr>
        <p:grpSpPr>
          <a:xfrm>
            <a:off x="7705090" y="6296914"/>
            <a:ext cx="1244600" cy="567690"/>
            <a:chOff x="7705090" y="6296914"/>
            <a:chExt cx="1244600" cy="567690"/>
          </a:xfrm>
        </p:grpSpPr>
        <p:sp>
          <p:nvSpPr>
            <p:cNvPr id="20" name="object 20" descr=""/>
            <p:cNvSpPr/>
            <p:nvPr/>
          </p:nvSpPr>
          <p:spPr>
            <a:xfrm>
              <a:off x="7711440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2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2" y="554736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7711440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2" y="554736"/>
                  </a:lnTo>
                  <a:lnTo>
                    <a:pt x="1231392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7716012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 descr=""/>
          <p:cNvGrpSpPr/>
          <p:nvPr/>
        </p:nvGrpSpPr>
        <p:grpSpPr>
          <a:xfrm>
            <a:off x="9195561" y="6296914"/>
            <a:ext cx="1244600" cy="567690"/>
            <a:chOff x="9195561" y="6296914"/>
            <a:chExt cx="1244600" cy="567690"/>
          </a:xfrm>
        </p:grpSpPr>
        <p:sp>
          <p:nvSpPr>
            <p:cNvPr id="24" name="object 24" descr=""/>
            <p:cNvSpPr/>
            <p:nvPr/>
          </p:nvSpPr>
          <p:spPr>
            <a:xfrm>
              <a:off x="9201911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2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2" y="554736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9201911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2" y="554736"/>
                  </a:lnTo>
                  <a:lnTo>
                    <a:pt x="1231392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9206483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 descr=""/>
          <p:cNvGrpSpPr/>
          <p:nvPr/>
        </p:nvGrpSpPr>
        <p:grpSpPr>
          <a:xfrm>
            <a:off x="10692383" y="6296914"/>
            <a:ext cx="1247140" cy="567690"/>
            <a:chOff x="10692383" y="6296914"/>
            <a:chExt cx="1247140" cy="567690"/>
          </a:xfrm>
        </p:grpSpPr>
        <p:sp>
          <p:nvSpPr>
            <p:cNvPr id="28" name="object 28" descr=""/>
            <p:cNvSpPr/>
            <p:nvPr/>
          </p:nvSpPr>
          <p:spPr>
            <a:xfrm>
              <a:off x="10701527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2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2" y="554736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0701527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2" y="554736"/>
                  </a:lnTo>
                  <a:lnTo>
                    <a:pt x="1231392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0692383" y="6414516"/>
              <a:ext cx="1219200" cy="306705"/>
            </a:xfrm>
            <a:custGeom>
              <a:avLst/>
              <a:gdLst/>
              <a:ahLst/>
              <a:cxnLst/>
              <a:rect l="l" t="t" r="r" b="b"/>
              <a:pathLst>
                <a:path w="1219200" h="306704">
                  <a:moveTo>
                    <a:pt x="1219200" y="0"/>
                  </a:moveTo>
                  <a:lnTo>
                    <a:pt x="0" y="0"/>
                  </a:lnTo>
                  <a:lnTo>
                    <a:pt x="0" y="306324"/>
                  </a:lnTo>
                  <a:lnTo>
                    <a:pt x="1219200" y="306324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2" name="object 3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75264" y="18288"/>
              <a:ext cx="1144524" cy="75590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</p:grpSp>
      <p:sp>
        <p:nvSpPr>
          <p:cNvPr id="34" name="object 34" descr=""/>
          <p:cNvSpPr/>
          <p:nvPr/>
        </p:nvSpPr>
        <p:spPr>
          <a:xfrm>
            <a:off x="9144" y="0"/>
            <a:ext cx="12183110" cy="6858000"/>
          </a:xfrm>
          <a:custGeom>
            <a:avLst/>
            <a:gdLst/>
            <a:ahLst/>
            <a:cxnLst/>
            <a:rect l="l" t="t" r="r" b="b"/>
            <a:pathLst>
              <a:path w="12183110" h="6858000">
                <a:moveTo>
                  <a:pt x="0" y="0"/>
                </a:moveTo>
                <a:lnTo>
                  <a:pt x="0" y="6858000"/>
                </a:lnTo>
                <a:lnTo>
                  <a:pt x="12182855" y="6858000"/>
                </a:lnTo>
                <a:lnTo>
                  <a:pt x="1218285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1F5F">
              <a:alpha val="7607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/>
          <p:nvPr/>
        </p:nvSpPr>
        <p:spPr>
          <a:xfrm>
            <a:off x="9144" y="0"/>
            <a:ext cx="12183110" cy="6858000"/>
          </a:xfrm>
          <a:custGeom>
            <a:avLst/>
            <a:gdLst/>
            <a:ahLst/>
            <a:cxnLst/>
            <a:rect l="l" t="t" r="r" b="b"/>
            <a:pathLst>
              <a:path w="12183110" h="6858000">
                <a:moveTo>
                  <a:pt x="12182856" y="0"/>
                </a:moveTo>
                <a:lnTo>
                  <a:pt x="0" y="0"/>
                </a:lnTo>
                <a:lnTo>
                  <a:pt x="0" y="6858000"/>
                </a:lnTo>
                <a:lnTo>
                  <a:pt x="12182855" y="6858000"/>
                </a:lnTo>
              </a:path>
            </a:pathLst>
          </a:custGeom>
          <a:ln w="12700">
            <a:solidFill>
              <a:srgbClr val="0013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3619246" y="2785694"/>
            <a:ext cx="4954905" cy="12458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0" spc="-1290">
                <a:latin typeface="Trebuchet MS"/>
                <a:cs typeface="Trebuchet MS"/>
              </a:rPr>
              <a:t>IV.</a:t>
            </a:r>
            <a:r>
              <a:rPr dirty="0" sz="8000" spc="-835">
                <a:latin typeface="Trebuchet MS"/>
                <a:cs typeface="Trebuchet MS"/>
              </a:rPr>
              <a:t> </a:t>
            </a:r>
            <a:r>
              <a:rPr dirty="0" sz="8000" spc="-1005">
                <a:latin typeface="Trebuchet MS"/>
                <a:cs typeface="Trebuchet MS"/>
              </a:rPr>
              <a:t>Strategic</a:t>
            </a:r>
            <a:r>
              <a:rPr dirty="0" sz="8000" spc="-835">
                <a:latin typeface="Trebuchet MS"/>
                <a:cs typeface="Trebuchet MS"/>
              </a:rPr>
              <a:t> </a:t>
            </a:r>
            <a:r>
              <a:rPr dirty="0" sz="8000" spc="-1220">
                <a:latin typeface="Trebuchet MS"/>
                <a:cs typeface="Trebuchet MS"/>
              </a:rPr>
              <a:t>Fit</a:t>
            </a:r>
            <a:endParaRPr sz="8000">
              <a:latin typeface="Trebuchet MS"/>
              <a:cs typeface="Trebuchet MS"/>
            </a:endParaRPr>
          </a:p>
        </p:txBody>
      </p:sp>
      <p:grpSp>
        <p:nvGrpSpPr>
          <p:cNvPr id="37" name="object 37" descr=""/>
          <p:cNvGrpSpPr/>
          <p:nvPr/>
        </p:nvGrpSpPr>
        <p:grpSpPr>
          <a:xfrm>
            <a:off x="147828" y="173736"/>
            <a:ext cx="11889105" cy="6551930"/>
            <a:chOff x="147828" y="173736"/>
            <a:chExt cx="11889105" cy="6551930"/>
          </a:xfrm>
        </p:grpSpPr>
        <p:sp>
          <p:nvSpPr>
            <p:cNvPr id="38" name="object 38" descr=""/>
            <p:cNvSpPr/>
            <p:nvPr/>
          </p:nvSpPr>
          <p:spPr>
            <a:xfrm>
              <a:off x="2078735" y="4090415"/>
              <a:ext cx="8100695" cy="0"/>
            </a:xfrm>
            <a:custGeom>
              <a:avLst/>
              <a:gdLst/>
              <a:ahLst/>
              <a:cxnLst/>
              <a:rect l="l" t="t" r="r" b="b"/>
              <a:pathLst>
                <a:path w="8100695" h="0">
                  <a:moveTo>
                    <a:pt x="0" y="0"/>
                  </a:moveTo>
                  <a:lnTo>
                    <a:pt x="8100313" y="0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166878" y="192786"/>
              <a:ext cx="11851005" cy="6513830"/>
            </a:xfrm>
            <a:custGeom>
              <a:avLst/>
              <a:gdLst/>
              <a:ahLst/>
              <a:cxnLst/>
              <a:rect l="l" t="t" r="r" b="b"/>
              <a:pathLst>
                <a:path w="11851005" h="6513830">
                  <a:moveTo>
                    <a:pt x="0" y="6513576"/>
                  </a:moveTo>
                  <a:lnTo>
                    <a:pt x="11850624" y="6513576"/>
                  </a:lnTo>
                  <a:lnTo>
                    <a:pt x="11850624" y="0"/>
                  </a:lnTo>
                  <a:lnTo>
                    <a:pt x="0" y="0"/>
                  </a:lnTo>
                  <a:lnTo>
                    <a:pt x="0" y="6513576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6916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74320" marR="267335" indent="-3175">
              <a:lnSpc>
                <a:spcPct val="100000"/>
              </a:lnSpc>
              <a:spcBef>
                <a:spcPts val="240"/>
              </a:spcBef>
            </a:pP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70276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69875" marR="268605" indent="25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 Overview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69719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310" marR="311150" indent="-635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370832" y="6303264"/>
            <a:ext cx="1231900" cy="55499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0480" rIns="0" bIns="0" rtlCol="0" vert="horz">
            <a:spAutoFit/>
          </a:bodyPr>
          <a:lstStyle/>
          <a:p>
            <a:pPr marL="518159" marR="287655" indent="-228600">
              <a:lnSpc>
                <a:spcPct val="100000"/>
              </a:lnSpc>
              <a:spcBef>
                <a:spcPts val="240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Strategic </a:t>
            </a:r>
            <a:r>
              <a:rPr dirty="0" sz="1400" spc="-25" b="1">
                <a:solidFill>
                  <a:srgbClr val="0E1722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771388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945" marR="292100" indent="-279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7194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53365" marR="207645" indent="-4318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 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5725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14960" marR="210185" indent="-100965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 Solution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9822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146050" rIns="0" bIns="0" rtlCol="0" vert="horz">
            <a:spAutoFit/>
          </a:bodyPr>
          <a:lstStyle/>
          <a:p>
            <a:pPr marL="206375">
              <a:lnSpc>
                <a:spcPct val="100000"/>
              </a:lnSpc>
              <a:spcBef>
                <a:spcPts val="115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1551919" y="643432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2"/>
                </a:lnTo>
                <a:lnTo>
                  <a:pt x="640079" y="294132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Integrating</a:t>
            </a:r>
            <a:r>
              <a:rPr dirty="0" spc="-70"/>
              <a:t> </a:t>
            </a:r>
            <a:r>
              <a:rPr dirty="0"/>
              <a:t>Netflix</a:t>
            </a:r>
            <a:r>
              <a:rPr dirty="0" spc="-75"/>
              <a:t> </a:t>
            </a:r>
            <a:r>
              <a:rPr dirty="0"/>
              <a:t>and</a:t>
            </a:r>
            <a:r>
              <a:rPr dirty="0" spc="-75"/>
              <a:t> </a:t>
            </a:r>
            <a:r>
              <a:rPr dirty="0"/>
              <a:t>Prime</a:t>
            </a:r>
            <a:r>
              <a:rPr dirty="0" spc="-55"/>
              <a:t> </a:t>
            </a:r>
            <a:r>
              <a:rPr dirty="0"/>
              <a:t>Video</a:t>
            </a:r>
            <a:r>
              <a:rPr dirty="0" spc="-60"/>
              <a:t> </a:t>
            </a:r>
            <a:r>
              <a:rPr dirty="0" spc="-25"/>
              <a:t>post-</a:t>
            </a:r>
            <a:r>
              <a:rPr dirty="0" spc="-10"/>
              <a:t>acquisition</a:t>
            </a:r>
          </a:p>
        </p:txBody>
      </p:sp>
      <p:sp>
        <p:nvSpPr>
          <p:cNvPr id="13" name="object 13" descr=""/>
          <p:cNvSpPr/>
          <p:nvPr/>
        </p:nvSpPr>
        <p:spPr>
          <a:xfrm>
            <a:off x="274320" y="1847088"/>
            <a:ext cx="5750560" cy="3797935"/>
          </a:xfrm>
          <a:custGeom>
            <a:avLst/>
            <a:gdLst/>
            <a:ahLst/>
            <a:cxnLst/>
            <a:rect l="l" t="t" r="r" b="b"/>
            <a:pathLst>
              <a:path w="5750560" h="3797935">
                <a:moveTo>
                  <a:pt x="0" y="3797808"/>
                </a:moveTo>
                <a:lnTo>
                  <a:pt x="5750052" y="3797808"/>
                </a:lnTo>
                <a:lnTo>
                  <a:pt x="5750052" y="0"/>
                </a:lnTo>
                <a:lnTo>
                  <a:pt x="0" y="0"/>
                </a:lnTo>
                <a:lnTo>
                  <a:pt x="0" y="3797808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284988" y="1548383"/>
            <a:ext cx="5750560" cy="372110"/>
          </a:xfrm>
          <a:prstGeom prst="rect">
            <a:avLst/>
          </a:prstGeom>
          <a:solidFill>
            <a:srgbClr val="122D56"/>
          </a:solidFill>
        </p:spPr>
        <p:txBody>
          <a:bodyPr wrap="square" lIns="0" tIns="3365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65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Problem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Bundling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95579" rIns="0" bIns="0" rtlCol="0" vert="horz">
            <a:spAutoFit/>
          </a:bodyPr>
          <a:lstStyle/>
          <a:p>
            <a:pPr algn="just" marL="370205" marR="314960" indent="-228600">
              <a:lnSpc>
                <a:spcPts val="1939"/>
              </a:lnSpc>
              <a:spcBef>
                <a:spcPts val="345"/>
              </a:spcBef>
              <a:buFont typeface="Arial MT"/>
              <a:buChar char="•"/>
              <a:tabLst>
                <a:tab pos="370205" algn="l"/>
              </a:tabLst>
            </a:pPr>
            <a:r>
              <a:rPr dirty="0" sz="1800"/>
              <a:t>Netflix</a:t>
            </a:r>
            <a:r>
              <a:rPr dirty="0" sz="1800" spc="105"/>
              <a:t> </a:t>
            </a:r>
            <a:r>
              <a:rPr dirty="0" sz="1800"/>
              <a:t>is</a:t>
            </a:r>
            <a:r>
              <a:rPr dirty="0" sz="1800" spc="114"/>
              <a:t> </a:t>
            </a:r>
            <a:r>
              <a:rPr dirty="0" sz="1800"/>
              <a:t>a</a:t>
            </a:r>
            <a:r>
              <a:rPr dirty="0" sz="1800" spc="110"/>
              <a:t> </a:t>
            </a:r>
            <a:r>
              <a:rPr dirty="0" sz="1800"/>
              <a:t>stand</a:t>
            </a:r>
            <a:r>
              <a:rPr dirty="0" sz="1800" spc="114"/>
              <a:t> </a:t>
            </a:r>
            <a:r>
              <a:rPr dirty="0" sz="1800"/>
              <a:t>alone</a:t>
            </a:r>
            <a:r>
              <a:rPr dirty="0" sz="1800" spc="110"/>
              <a:t> </a:t>
            </a:r>
            <a:r>
              <a:rPr dirty="0" sz="1800"/>
              <a:t>service,</a:t>
            </a:r>
            <a:r>
              <a:rPr dirty="0" sz="1800" spc="130"/>
              <a:t> </a:t>
            </a:r>
            <a:r>
              <a:rPr dirty="0" sz="1800"/>
              <a:t>whereas</a:t>
            </a:r>
            <a:r>
              <a:rPr dirty="0" sz="1800" spc="120"/>
              <a:t> </a:t>
            </a:r>
            <a:r>
              <a:rPr dirty="0" sz="1800"/>
              <a:t>Prime</a:t>
            </a:r>
            <a:r>
              <a:rPr dirty="0" sz="1800" spc="125"/>
              <a:t> </a:t>
            </a:r>
            <a:r>
              <a:rPr dirty="0" sz="1800" spc="-10"/>
              <a:t>Video </a:t>
            </a:r>
            <a:r>
              <a:rPr dirty="0" sz="1800"/>
              <a:t>is</a:t>
            </a:r>
            <a:r>
              <a:rPr dirty="0" sz="1800" spc="-15"/>
              <a:t> </a:t>
            </a:r>
            <a:r>
              <a:rPr dirty="0" sz="1800"/>
              <a:t>usually</a:t>
            </a:r>
            <a:r>
              <a:rPr dirty="0" sz="1800" spc="-20"/>
              <a:t> </a:t>
            </a:r>
            <a:r>
              <a:rPr dirty="0" sz="1800"/>
              <a:t>sold</a:t>
            </a:r>
            <a:r>
              <a:rPr dirty="0" sz="1800" spc="-5"/>
              <a:t> </a:t>
            </a:r>
            <a:r>
              <a:rPr dirty="0" sz="1800"/>
              <a:t>as</a:t>
            </a:r>
            <a:r>
              <a:rPr dirty="0" sz="1800" spc="-30"/>
              <a:t> </a:t>
            </a:r>
            <a:r>
              <a:rPr dirty="0" sz="1800"/>
              <a:t>part</a:t>
            </a:r>
            <a:r>
              <a:rPr dirty="0" sz="1800" spc="-10"/>
              <a:t> </a:t>
            </a:r>
            <a:r>
              <a:rPr dirty="0" sz="1800"/>
              <a:t>of</a:t>
            </a:r>
            <a:r>
              <a:rPr dirty="0" sz="1800" spc="-20"/>
              <a:t> </a:t>
            </a:r>
            <a:r>
              <a:rPr dirty="0" sz="1800"/>
              <a:t>a</a:t>
            </a:r>
            <a:r>
              <a:rPr dirty="0" sz="1800" spc="-10"/>
              <a:t> bundle</a:t>
            </a:r>
            <a:endParaRPr sz="1800"/>
          </a:p>
          <a:p>
            <a:pPr algn="just" marL="370205" marR="312420" indent="-228600">
              <a:lnSpc>
                <a:spcPct val="90100"/>
              </a:lnSpc>
              <a:spcBef>
                <a:spcPts val="985"/>
              </a:spcBef>
              <a:buFont typeface="Arial MT"/>
              <a:buChar char="•"/>
              <a:tabLst>
                <a:tab pos="370205" algn="l"/>
              </a:tabLst>
            </a:pPr>
            <a:r>
              <a:rPr dirty="0" sz="1800"/>
              <a:t>Pricing</a:t>
            </a:r>
            <a:r>
              <a:rPr dirty="0" sz="1800" spc="150"/>
              <a:t> </a:t>
            </a:r>
            <a:r>
              <a:rPr dirty="0" sz="1800"/>
              <a:t>the</a:t>
            </a:r>
            <a:r>
              <a:rPr dirty="0" sz="1800" spc="155"/>
              <a:t> </a:t>
            </a:r>
            <a:r>
              <a:rPr dirty="0" sz="1800"/>
              <a:t>bundled</a:t>
            </a:r>
            <a:r>
              <a:rPr dirty="0" sz="1800" spc="160"/>
              <a:t> </a:t>
            </a:r>
            <a:r>
              <a:rPr dirty="0" sz="1800"/>
              <a:t>service</a:t>
            </a:r>
            <a:r>
              <a:rPr dirty="0" sz="1800" spc="165"/>
              <a:t> </a:t>
            </a:r>
            <a:r>
              <a:rPr dirty="0" sz="1800"/>
              <a:t>might</a:t>
            </a:r>
            <a:r>
              <a:rPr dirty="0" sz="1800" spc="150"/>
              <a:t> </a:t>
            </a:r>
            <a:r>
              <a:rPr dirty="0" sz="1800"/>
              <a:t>be</a:t>
            </a:r>
            <a:r>
              <a:rPr dirty="0" sz="1800" spc="155"/>
              <a:t> </a:t>
            </a:r>
            <a:r>
              <a:rPr dirty="0" sz="1800"/>
              <a:t>tricky,</a:t>
            </a:r>
            <a:r>
              <a:rPr dirty="0" sz="1800" spc="140"/>
              <a:t> </a:t>
            </a:r>
            <a:r>
              <a:rPr dirty="0" sz="1800"/>
              <a:t>partly</a:t>
            </a:r>
            <a:r>
              <a:rPr dirty="0" sz="1800" spc="150"/>
              <a:t> </a:t>
            </a:r>
            <a:r>
              <a:rPr dirty="0" sz="1800" spc="-25"/>
              <a:t>as </a:t>
            </a:r>
            <a:r>
              <a:rPr dirty="0" sz="1800"/>
              <a:t>one</a:t>
            </a:r>
            <a:r>
              <a:rPr dirty="0" sz="1800" spc="280"/>
              <a:t> </a:t>
            </a:r>
            <a:r>
              <a:rPr dirty="0" sz="1800"/>
              <a:t>is</a:t>
            </a:r>
            <a:r>
              <a:rPr dirty="0" sz="1800" spc="280"/>
              <a:t> </a:t>
            </a:r>
            <a:r>
              <a:rPr dirty="0" sz="1800"/>
              <a:t>already</a:t>
            </a:r>
            <a:r>
              <a:rPr dirty="0" sz="1800" spc="290"/>
              <a:t> </a:t>
            </a:r>
            <a:r>
              <a:rPr dirty="0" sz="1800"/>
              <a:t>part</a:t>
            </a:r>
            <a:r>
              <a:rPr dirty="0" sz="1800" spc="270"/>
              <a:t> </a:t>
            </a:r>
            <a:r>
              <a:rPr dirty="0" sz="1800"/>
              <a:t>of</a:t>
            </a:r>
            <a:r>
              <a:rPr dirty="0" sz="1800" spc="280"/>
              <a:t> </a:t>
            </a:r>
            <a:r>
              <a:rPr dirty="0" sz="1800"/>
              <a:t>a</a:t>
            </a:r>
            <a:r>
              <a:rPr dirty="0" sz="1800" spc="280"/>
              <a:t> </a:t>
            </a:r>
            <a:r>
              <a:rPr dirty="0" sz="1800"/>
              <a:t>bundle,</a:t>
            </a:r>
            <a:r>
              <a:rPr dirty="0" sz="1800" spc="275"/>
              <a:t> </a:t>
            </a:r>
            <a:r>
              <a:rPr dirty="0" sz="1800"/>
              <a:t>and</a:t>
            </a:r>
            <a:r>
              <a:rPr dirty="0" sz="1800" spc="295"/>
              <a:t> </a:t>
            </a:r>
            <a:r>
              <a:rPr dirty="0" sz="1800"/>
              <a:t>partly</a:t>
            </a:r>
            <a:r>
              <a:rPr dirty="0" sz="1800" spc="280"/>
              <a:t> </a:t>
            </a:r>
            <a:r>
              <a:rPr dirty="0" sz="1800" spc="-10"/>
              <a:t>because </a:t>
            </a:r>
            <a:r>
              <a:rPr dirty="0" sz="1800"/>
              <a:t>their</a:t>
            </a:r>
            <a:r>
              <a:rPr dirty="0" sz="1800" spc="-45"/>
              <a:t> </a:t>
            </a:r>
            <a:r>
              <a:rPr dirty="0" sz="1800"/>
              <a:t>prices</a:t>
            </a:r>
            <a:r>
              <a:rPr dirty="0" sz="1800" spc="-35"/>
              <a:t> </a:t>
            </a:r>
            <a:r>
              <a:rPr dirty="0" sz="1800"/>
              <a:t>are</a:t>
            </a:r>
            <a:r>
              <a:rPr dirty="0" sz="1800" spc="-45"/>
              <a:t> </a:t>
            </a:r>
            <a:r>
              <a:rPr dirty="0" sz="1800"/>
              <a:t>quite</a:t>
            </a:r>
            <a:r>
              <a:rPr dirty="0" sz="1800" spc="-20"/>
              <a:t> </a:t>
            </a:r>
            <a:r>
              <a:rPr dirty="0" sz="1800" spc="-10"/>
              <a:t>different</a:t>
            </a:r>
            <a:endParaRPr sz="1800"/>
          </a:p>
          <a:p>
            <a:pPr algn="just" marL="370205" marR="311785" indent="-228600">
              <a:lnSpc>
                <a:spcPts val="1939"/>
              </a:lnSpc>
              <a:spcBef>
                <a:spcPts val="1025"/>
              </a:spcBef>
              <a:buFont typeface="Arial MT"/>
              <a:buChar char="•"/>
              <a:tabLst>
                <a:tab pos="370205" algn="l"/>
              </a:tabLst>
            </a:pPr>
            <a:r>
              <a:rPr dirty="0" sz="1800"/>
              <a:t>The</a:t>
            </a:r>
            <a:r>
              <a:rPr dirty="0" sz="1800" spc="150"/>
              <a:t> </a:t>
            </a:r>
            <a:r>
              <a:rPr dirty="0" sz="1800"/>
              <a:t>pricing</a:t>
            </a:r>
            <a:r>
              <a:rPr dirty="0" sz="1800" spc="150"/>
              <a:t> </a:t>
            </a:r>
            <a:r>
              <a:rPr dirty="0" sz="1800"/>
              <a:t>may</a:t>
            </a:r>
            <a:r>
              <a:rPr dirty="0" sz="1800" spc="150"/>
              <a:t> </a:t>
            </a:r>
            <a:r>
              <a:rPr dirty="0" sz="1800"/>
              <a:t>also</a:t>
            </a:r>
            <a:r>
              <a:rPr dirty="0" sz="1800" spc="145"/>
              <a:t> </a:t>
            </a:r>
            <a:r>
              <a:rPr dirty="0" sz="1800"/>
              <a:t>upset</a:t>
            </a:r>
            <a:r>
              <a:rPr dirty="0" sz="1800" spc="145"/>
              <a:t> </a:t>
            </a:r>
            <a:r>
              <a:rPr dirty="0" sz="1800"/>
              <a:t>the</a:t>
            </a:r>
            <a:r>
              <a:rPr dirty="0" sz="1800" spc="150"/>
              <a:t> </a:t>
            </a:r>
            <a:r>
              <a:rPr dirty="0" sz="1800"/>
              <a:t>revenue</a:t>
            </a:r>
            <a:r>
              <a:rPr dirty="0" sz="1800" spc="155"/>
              <a:t> </a:t>
            </a:r>
            <a:r>
              <a:rPr dirty="0" sz="1800"/>
              <a:t>earned</a:t>
            </a:r>
            <a:r>
              <a:rPr dirty="0" sz="1800" spc="155"/>
              <a:t> </a:t>
            </a:r>
            <a:r>
              <a:rPr dirty="0" sz="1800" spc="-20"/>
              <a:t>from </a:t>
            </a:r>
            <a:r>
              <a:rPr dirty="0" sz="1800"/>
              <a:t>the</a:t>
            </a:r>
            <a:r>
              <a:rPr dirty="0" sz="1800" spc="25"/>
              <a:t> </a:t>
            </a:r>
            <a:r>
              <a:rPr dirty="0" sz="1800"/>
              <a:t>subscription</a:t>
            </a:r>
            <a:r>
              <a:rPr dirty="0" sz="1800" spc="35"/>
              <a:t> </a:t>
            </a:r>
            <a:r>
              <a:rPr dirty="0" sz="1800"/>
              <a:t>services</a:t>
            </a:r>
            <a:r>
              <a:rPr dirty="0" sz="1800" spc="35"/>
              <a:t> </a:t>
            </a:r>
            <a:r>
              <a:rPr dirty="0" sz="1800"/>
              <a:t>which</a:t>
            </a:r>
            <a:r>
              <a:rPr dirty="0" sz="1800" spc="35"/>
              <a:t> </a:t>
            </a:r>
            <a:r>
              <a:rPr dirty="0" sz="1800"/>
              <a:t>are</a:t>
            </a:r>
            <a:r>
              <a:rPr dirty="0" sz="1800" spc="25"/>
              <a:t> </a:t>
            </a:r>
            <a:r>
              <a:rPr dirty="0" sz="1800"/>
              <a:t>sold</a:t>
            </a:r>
            <a:r>
              <a:rPr dirty="0" sz="1800" spc="25"/>
              <a:t> </a:t>
            </a:r>
            <a:r>
              <a:rPr dirty="0" sz="1800"/>
              <a:t>as</a:t>
            </a:r>
            <a:r>
              <a:rPr dirty="0" sz="1800" spc="25"/>
              <a:t> </a:t>
            </a:r>
            <a:r>
              <a:rPr dirty="0" sz="1800"/>
              <a:t>part</a:t>
            </a:r>
            <a:r>
              <a:rPr dirty="0" sz="1800" spc="10"/>
              <a:t> </a:t>
            </a:r>
            <a:r>
              <a:rPr dirty="0" sz="1800"/>
              <a:t>of</a:t>
            </a:r>
            <a:r>
              <a:rPr dirty="0" sz="1800" spc="25"/>
              <a:t> </a:t>
            </a:r>
            <a:r>
              <a:rPr dirty="0" sz="1800" spc="-25"/>
              <a:t>the </a:t>
            </a:r>
            <a:r>
              <a:rPr dirty="0" sz="1800"/>
              <a:t>Amazon</a:t>
            </a:r>
            <a:r>
              <a:rPr dirty="0" sz="1800" spc="-60"/>
              <a:t> </a:t>
            </a:r>
            <a:r>
              <a:rPr dirty="0" sz="1800"/>
              <a:t>Prime</a:t>
            </a:r>
            <a:r>
              <a:rPr dirty="0" sz="1800" spc="-45"/>
              <a:t> </a:t>
            </a:r>
            <a:r>
              <a:rPr dirty="0" sz="1800" spc="-10"/>
              <a:t>Bundle</a:t>
            </a:r>
            <a:endParaRPr sz="1800"/>
          </a:p>
          <a:p>
            <a:pPr algn="just" marL="370205" marR="314960" indent="-228600">
              <a:lnSpc>
                <a:spcPts val="1939"/>
              </a:lnSpc>
              <a:spcBef>
                <a:spcPts val="1010"/>
              </a:spcBef>
              <a:buFont typeface="Arial MT"/>
              <a:buChar char="•"/>
              <a:tabLst>
                <a:tab pos="370205" algn="l"/>
              </a:tabLst>
            </a:pPr>
            <a:r>
              <a:rPr dirty="0" sz="1800"/>
              <a:t>Bundling</a:t>
            </a:r>
            <a:r>
              <a:rPr dirty="0" sz="1800" spc="490"/>
              <a:t> </a:t>
            </a:r>
            <a:r>
              <a:rPr dirty="0" sz="1800"/>
              <a:t>them</a:t>
            </a:r>
            <a:r>
              <a:rPr dirty="0" sz="1800" spc="490"/>
              <a:t> </a:t>
            </a:r>
            <a:r>
              <a:rPr dirty="0" sz="1800"/>
              <a:t>might</a:t>
            </a:r>
            <a:r>
              <a:rPr dirty="0" sz="1800" spc="490"/>
              <a:t> </a:t>
            </a:r>
            <a:r>
              <a:rPr dirty="0" sz="1800"/>
              <a:t>dilute</a:t>
            </a:r>
            <a:r>
              <a:rPr dirty="0" sz="1800" spc="490"/>
              <a:t> </a:t>
            </a:r>
            <a:r>
              <a:rPr dirty="0" sz="1800"/>
              <a:t>the</a:t>
            </a:r>
            <a:r>
              <a:rPr dirty="0" sz="1800" spc="495"/>
              <a:t> </a:t>
            </a:r>
            <a:r>
              <a:rPr dirty="0" sz="1800"/>
              <a:t>Netflix</a:t>
            </a:r>
            <a:r>
              <a:rPr dirty="0" sz="1800" spc="484"/>
              <a:t> </a:t>
            </a:r>
            <a:r>
              <a:rPr dirty="0" sz="1800"/>
              <a:t>brand</a:t>
            </a:r>
            <a:r>
              <a:rPr dirty="0" sz="1800" spc="45"/>
              <a:t>  </a:t>
            </a:r>
            <a:r>
              <a:rPr dirty="0" sz="1800" spc="-25"/>
              <a:t>and </a:t>
            </a:r>
            <a:r>
              <a:rPr dirty="0" sz="1800"/>
              <a:t>force</a:t>
            </a:r>
            <a:r>
              <a:rPr dirty="0" sz="1800" spc="-50"/>
              <a:t> </a:t>
            </a:r>
            <a:r>
              <a:rPr dirty="0" sz="1800"/>
              <a:t>users</a:t>
            </a:r>
            <a:r>
              <a:rPr dirty="0" sz="1800" spc="-60"/>
              <a:t> </a:t>
            </a:r>
            <a:r>
              <a:rPr dirty="0" sz="1800"/>
              <a:t>to</a:t>
            </a:r>
            <a:r>
              <a:rPr dirty="0" sz="1800" spc="-55"/>
              <a:t> </a:t>
            </a:r>
            <a:r>
              <a:rPr dirty="0" sz="1800"/>
              <a:t>take</a:t>
            </a:r>
            <a:r>
              <a:rPr dirty="0" sz="1800" spc="-40"/>
              <a:t> </a:t>
            </a:r>
            <a:r>
              <a:rPr dirty="0" sz="1800"/>
              <a:t>on</a:t>
            </a:r>
            <a:r>
              <a:rPr dirty="0" sz="1800" spc="-55"/>
              <a:t> </a:t>
            </a:r>
            <a:r>
              <a:rPr dirty="0" sz="1800"/>
              <a:t>services</a:t>
            </a:r>
            <a:r>
              <a:rPr dirty="0" sz="1800" spc="-30"/>
              <a:t> </a:t>
            </a:r>
            <a:r>
              <a:rPr dirty="0" sz="1800"/>
              <a:t>they</a:t>
            </a:r>
            <a:r>
              <a:rPr dirty="0" sz="1800" spc="-55"/>
              <a:t> </a:t>
            </a:r>
            <a:r>
              <a:rPr dirty="0" sz="1800"/>
              <a:t>don’t</a:t>
            </a:r>
            <a:r>
              <a:rPr dirty="0" sz="1800" spc="-50"/>
              <a:t> </a:t>
            </a:r>
            <a:r>
              <a:rPr dirty="0" sz="1800" spc="-20"/>
              <a:t>want</a:t>
            </a:r>
            <a:endParaRPr sz="1800"/>
          </a:p>
        </p:txBody>
      </p:sp>
      <p:grpSp>
        <p:nvGrpSpPr>
          <p:cNvPr id="16" name="object 16" descr=""/>
          <p:cNvGrpSpPr/>
          <p:nvPr/>
        </p:nvGrpSpPr>
        <p:grpSpPr>
          <a:xfrm>
            <a:off x="6727317" y="1294257"/>
            <a:ext cx="1209675" cy="1209675"/>
            <a:chOff x="6727317" y="1294257"/>
            <a:chExt cx="1209675" cy="1209675"/>
          </a:xfrm>
        </p:grpSpPr>
        <p:sp>
          <p:nvSpPr>
            <p:cNvPr id="17" name="object 17" descr=""/>
            <p:cNvSpPr/>
            <p:nvPr/>
          </p:nvSpPr>
          <p:spPr>
            <a:xfrm>
              <a:off x="6736842" y="1303782"/>
              <a:ext cx="1190625" cy="1190625"/>
            </a:xfrm>
            <a:custGeom>
              <a:avLst/>
              <a:gdLst/>
              <a:ahLst/>
              <a:cxnLst/>
              <a:rect l="l" t="t" r="r" b="b"/>
              <a:pathLst>
                <a:path w="1190625" h="1190625">
                  <a:moveTo>
                    <a:pt x="0" y="595121"/>
                  </a:moveTo>
                  <a:lnTo>
                    <a:pt x="1972" y="546312"/>
                  </a:lnTo>
                  <a:lnTo>
                    <a:pt x="7789" y="498590"/>
                  </a:lnTo>
                  <a:lnTo>
                    <a:pt x="17295" y="452107"/>
                  </a:lnTo>
                  <a:lnTo>
                    <a:pt x="30339" y="407017"/>
                  </a:lnTo>
                  <a:lnTo>
                    <a:pt x="46767" y="363474"/>
                  </a:lnTo>
                  <a:lnTo>
                    <a:pt x="66426" y="321629"/>
                  </a:lnTo>
                  <a:lnTo>
                    <a:pt x="89163" y="281637"/>
                  </a:lnTo>
                  <a:lnTo>
                    <a:pt x="114824" y="243651"/>
                  </a:lnTo>
                  <a:lnTo>
                    <a:pt x="143256" y="207823"/>
                  </a:lnTo>
                  <a:lnTo>
                    <a:pt x="174307" y="174307"/>
                  </a:lnTo>
                  <a:lnTo>
                    <a:pt x="207823" y="143256"/>
                  </a:lnTo>
                  <a:lnTo>
                    <a:pt x="243651" y="114824"/>
                  </a:lnTo>
                  <a:lnTo>
                    <a:pt x="281637" y="89163"/>
                  </a:lnTo>
                  <a:lnTo>
                    <a:pt x="321629" y="66426"/>
                  </a:lnTo>
                  <a:lnTo>
                    <a:pt x="363474" y="46767"/>
                  </a:lnTo>
                  <a:lnTo>
                    <a:pt x="407017" y="30339"/>
                  </a:lnTo>
                  <a:lnTo>
                    <a:pt x="452107" y="17295"/>
                  </a:lnTo>
                  <a:lnTo>
                    <a:pt x="498590" y="7789"/>
                  </a:lnTo>
                  <a:lnTo>
                    <a:pt x="546312" y="1972"/>
                  </a:lnTo>
                  <a:lnTo>
                    <a:pt x="595122" y="0"/>
                  </a:lnTo>
                  <a:lnTo>
                    <a:pt x="643931" y="1972"/>
                  </a:lnTo>
                  <a:lnTo>
                    <a:pt x="691653" y="7789"/>
                  </a:lnTo>
                  <a:lnTo>
                    <a:pt x="738136" y="17295"/>
                  </a:lnTo>
                  <a:lnTo>
                    <a:pt x="783226" y="30339"/>
                  </a:lnTo>
                  <a:lnTo>
                    <a:pt x="826770" y="46767"/>
                  </a:lnTo>
                  <a:lnTo>
                    <a:pt x="868614" y="66426"/>
                  </a:lnTo>
                  <a:lnTo>
                    <a:pt x="908606" y="89163"/>
                  </a:lnTo>
                  <a:lnTo>
                    <a:pt x="946592" y="114824"/>
                  </a:lnTo>
                  <a:lnTo>
                    <a:pt x="982420" y="143256"/>
                  </a:lnTo>
                  <a:lnTo>
                    <a:pt x="1015936" y="174307"/>
                  </a:lnTo>
                  <a:lnTo>
                    <a:pt x="1046987" y="207823"/>
                  </a:lnTo>
                  <a:lnTo>
                    <a:pt x="1075419" y="243651"/>
                  </a:lnTo>
                  <a:lnTo>
                    <a:pt x="1101080" y="281637"/>
                  </a:lnTo>
                  <a:lnTo>
                    <a:pt x="1123817" y="321629"/>
                  </a:lnTo>
                  <a:lnTo>
                    <a:pt x="1143476" y="363474"/>
                  </a:lnTo>
                  <a:lnTo>
                    <a:pt x="1159904" y="407017"/>
                  </a:lnTo>
                  <a:lnTo>
                    <a:pt x="1172948" y="452107"/>
                  </a:lnTo>
                  <a:lnTo>
                    <a:pt x="1182454" y="498590"/>
                  </a:lnTo>
                  <a:lnTo>
                    <a:pt x="1188271" y="546312"/>
                  </a:lnTo>
                  <a:lnTo>
                    <a:pt x="1190243" y="595121"/>
                  </a:lnTo>
                  <a:lnTo>
                    <a:pt x="1188271" y="643931"/>
                  </a:lnTo>
                  <a:lnTo>
                    <a:pt x="1182454" y="691653"/>
                  </a:lnTo>
                  <a:lnTo>
                    <a:pt x="1172948" y="738136"/>
                  </a:lnTo>
                  <a:lnTo>
                    <a:pt x="1159904" y="783226"/>
                  </a:lnTo>
                  <a:lnTo>
                    <a:pt x="1143476" y="826769"/>
                  </a:lnTo>
                  <a:lnTo>
                    <a:pt x="1123817" y="868614"/>
                  </a:lnTo>
                  <a:lnTo>
                    <a:pt x="1101080" y="908606"/>
                  </a:lnTo>
                  <a:lnTo>
                    <a:pt x="1075419" y="946592"/>
                  </a:lnTo>
                  <a:lnTo>
                    <a:pt x="1046987" y="982420"/>
                  </a:lnTo>
                  <a:lnTo>
                    <a:pt x="1015936" y="1015936"/>
                  </a:lnTo>
                  <a:lnTo>
                    <a:pt x="982420" y="1046987"/>
                  </a:lnTo>
                  <a:lnTo>
                    <a:pt x="946592" y="1075419"/>
                  </a:lnTo>
                  <a:lnTo>
                    <a:pt x="908606" y="1101080"/>
                  </a:lnTo>
                  <a:lnTo>
                    <a:pt x="868614" y="1123817"/>
                  </a:lnTo>
                  <a:lnTo>
                    <a:pt x="826769" y="1143476"/>
                  </a:lnTo>
                  <a:lnTo>
                    <a:pt x="783226" y="1159904"/>
                  </a:lnTo>
                  <a:lnTo>
                    <a:pt x="738136" y="1172948"/>
                  </a:lnTo>
                  <a:lnTo>
                    <a:pt x="691653" y="1182454"/>
                  </a:lnTo>
                  <a:lnTo>
                    <a:pt x="643931" y="1188271"/>
                  </a:lnTo>
                  <a:lnTo>
                    <a:pt x="595122" y="1190243"/>
                  </a:lnTo>
                  <a:lnTo>
                    <a:pt x="546312" y="1188271"/>
                  </a:lnTo>
                  <a:lnTo>
                    <a:pt x="498590" y="1182454"/>
                  </a:lnTo>
                  <a:lnTo>
                    <a:pt x="452107" y="1172948"/>
                  </a:lnTo>
                  <a:lnTo>
                    <a:pt x="407017" y="1159904"/>
                  </a:lnTo>
                  <a:lnTo>
                    <a:pt x="363473" y="1143476"/>
                  </a:lnTo>
                  <a:lnTo>
                    <a:pt x="321629" y="1123817"/>
                  </a:lnTo>
                  <a:lnTo>
                    <a:pt x="281637" y="1101080"/>
                  </a:lnTo>
                  <a:lnTo>
                    <a:pt x="243651" y="1075419"/>
                  </a:lnTo>
                  <a:lnTo>
                    <a:pt x="207823" y="1046987"/>
                  </a:lnTo>
                  <a:lnTo>
                    <a:pt x="174307" y="1015936"/>
                  </a:lnTo>
                  <a:lnTo>
                    <a:pt x="143256" y="982420"/>
                  </a:lnTo>
                  <a:lnTo>
                    <a:pt x="114824" y="946592"/>
                  </a:lnTo>
                  <a:lnTo>
                    <a:pt x="89163" y="908606"/>
                  </a:lnTo>
                  <a:lnTo>
                    <a:pt x="66426" y="868614"/>
                  </a:lnTo>
                  <a:lnTo>
                    <a:pt x="46767" y="826769"/>
                  </a:lnTo>
                  <a:lnTo>
                    <a:pt x="30339" y="783226"/>
                  </a:lnTo>
                  <a:lnTo>
                    <a:pt x="17295" y="738136"/>
                  </a:lnTo>
                  <a:lnTo>
                    <a:pt x="7789" y="691653"/>
                  </a:lnTo>
                  <a:lnTo>
                    <a:pt x="1972" y="643931"/>
                  </a:lnTo>
                  <a:lnTo>
                    <a:pt x="0" y="595121"/>
                  </a:lnTo>
                  <a:close/>
                </a:path>
              </a:pathLst>
            </a:custGeom>
            <a:ln w="19050">
              <a:solidFill>
                <a:srgbClr val="1F386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28866" y="1509705"/>
              <a:ext cx="790721" cy="792113"/>
            </a:xfrm>
            <a:prstGeom prst="rect">
              <a:avLst/>
            </a:prstGeom>
          </p:spPr>
        </p:pic>
      </p:grpSp>
      <p:grpSp>
        <p:nvGrpSpPr>
          <p:cNvPr id="19" name="object 19" descr=""/>
          <p:cNvGrpSpPr/>
          <p:nvPr/>
        </p:nvGrpSpPr>
        <p:grpSpPr>
          <a:xfrm>
            <a:off x="8284464" y="1260347"/>
            <a:ext cx="3366770" cy="1385570"/>
            <a:chOff x="8284464" y="1260347"/>
            <a:chExt cx="3366770" cy="1385570"/>
          </a:xfrm>
        </p:grpSpPr>
        <p:sp>
          <p:nvSpPr>
            <p:cNvPr id="20" name="object 20" descr=""/>
            <p:cNvSpPr/>
            <p:nvPr/>
          </p:nvSpPr>
          <p:spPr>
            <a:xfrm>
              <a:off x="8524494" y="1303781"/>
              <a:ext cx="2979420" cy="1190625"/>
            </a:xfrm>
            <a:custGeom>
              <a:avLst/>
              <a:gdLst/>
              <a:ahLst/>
              <a:cxnLst/>
              <a:rect l="l" t="t" r="r" b="b"/>
              <a:pathLst>
                <a:path w="2979420" h="1190625">
                  <a:moveTo>
                    <a:pt x="0" y="595121"/>
                  </a:moveTo>
                  <a:lnTo>
                    <a:pt x="1975" y="546312"/>
                  </a:lnTo>
                  <a:lnTo>
                    <a:pt x="7800" y="498590"/>
                  </a:lnTo>
                  <a:lnTo>
                    <a:pt x="17320" y="452107"/>
                  </a:lnTo>
                  <a:lnTo>
                    <a:pt x="30382" y="407017"/>
                  </a:lnTo>
                  <a:lnTo>
                    <a:pt x="46833" y="363474"/>
                  </a:lnTo>
                  <a:lnTo>
                    <a:pt x="66519" y="321629"/>
                  </a:lnTo>
                  <a:lnTo>
                    <a:pt x="89286" y="281637"/>
                  </a:lnTo>
                  <a:lnTo>
                    <a:pt x="114982" y="243651"/>
                  </a:lnTo>
                  <a:lnTo>
                    <a:pt x="143453" y="207823"/>
                  </a:lnTo>
                  <a:lnTo>
                    <a:pt x="174545" y="174307"/>
                  </a:lnTo>
                  <a:lnTo>
                    <a:pt x="208105" y="143256"/>
                  </a:lnTo>
                  <a:lnTo>
                    <a:pt x="243980" y="114824"/>
                  </a:lnTo>
                  <a:lnTo>
                    <a:pt x="282015" y="89163"/>
                  </a:lnTo>
                  <a:lnTo>
                    <a:pt x="322058" y="66426"/>
                  </a:lnTo>
                  <a:lnTo>
                    <a:pt x="363956" y="46767"/>
                  </a:lnTo>
                  <a:lnTo>
                    <a:pt x="407554" y="30339"/>
                  </a:lnTo>
                  <a:lnTo>
                    <a:pt x="452699" y="17295"/>
                  </a:lnTo>
                  <a:lnTo>
                    <a:pt x="499238" y="7789"/>
                  </a:lnTo>
                  <a:lnTo>
                    <a:pt x="547017" y="1972"/>
                  </a:lnTo>
                  <a:lnTo>
                    <a:pt x="595883" y="0"/>
                  </a:lnTo>
                  <a:lnTo>
                    <a:pt x="644750" y="1972"/>
                  </a:lnTo>
                  <a:lnTo>
                    <a:pt x="692529" y="7789"/>
                  </a:lnTo>
                  <a:lnTo>
                    <a:pt x="739068" y="17295"/>
                  </a:lnTo>
                  <a:lnTo>
                    <a:pt x="784213" y="30339"/>
                  </a:lnTo>
                  <a:lnTo>
                    <a:pt x="827811" y="46767"/>
                  </a:lnTo>
                  <a:lnTo>
                    <a:pt x="869709" y="66426"/>
                  </a:lnTo>
                  <a:lnTo>
                    <a:pt x="909752" y="89163"/>
                  </a:lnTo>
                  <a:lnTo>
                    <a:pt x="947787" y="114824"/>
                  </a:lnTo>
                  <a:lnTo>
                    <a:pt x="983662" y="143256"/>
                  </a:lnTo>
                  <a:lnTo>
                    <a:pt x="1017222" y="174307"/>
                  </a:lnTo>
                  <a:lnTo>
                    <a:pt x="1048314" y="207823"/>
                  </a:lnTo>
                  <a:lnTo>
                    <a:pt x="1076785" y="243651"/>
                  </a:lnTo>
                  <a:lnTo>
                    <a:pt x="1102481" y="281637"/>
                  </a:lnTo>
                  <a:lnTo>
                    <a:pt x="1125248" y="321629"/>
                  </a:lnTo>
                  <a:lnTo>
                    <a:pt x="1144934" y="363474"/>
                  </a:lnTo>
                  <a:lnTo>
                    <a:pt x="1161385" y="407017"/>
                  </a:lnTo>
                  <a:lnTo>
                    <a:pt x="1174447" y="452107"/>
                  </a:lnTo>
                  <a:lnTo>
                    <a:pt x="1183967" y="498590"/>
                  </a:lnTo>
                  <a:lnTo>
                    <a:pt x="1189792" y="546312"/>
                  </a:lnTo>
                  <a:lnTo>
                    <a:pt x="1191767" y="595121"/>
                  </a:lnTo>
                  <a:lnTo>
                    <a:pt x="1189792" y="643931"/>
                  </a:lnTo>
                  <a:lnTo>
                    <a:pt x="1183967" y="691653"/>
                  </a:lnTo>
                  <a:lnTo>
                    <a:pt x="1174447" y="738136"/>
                  </a:lnTo>
                  <a:lnTo>
                    <a:pt x="1161385" y="783226"/>
                  </a:lnTo>
                  <a:lnTo>
                    <a:pt x="1144934" y="826769"/>
                  </a:lnTo>
                  <a:lnTo>
                    <a:pt x="1125248" y="868614"/>
                  </a:lnTo>
                  <a:lnTo>
                    <a:pt x="1102481" y="908606"/>
                  </a:lnTo>
                  <a:lnTo>
                    <a:pt x="1076785" y="946592"/>
                  </a:lnTo>
                  <a:lnTo>
                    <a:pt x="1048314" y="982420"/>
                  </a:lnTo>
                  <a:lnTo>
                    <a:pt x="1017222" y="1015936"/>
                  </a:lnTo>
                  <a:lnTo>
                    <a:pt x="983662" y="1046987"/>
                  </a:lnTo>
                  <a:lnTo>
                    <a:pt x="947787" y="1075419"/>
                  </a:lnTo>
                  <a:lnTo>
                    <a:pt x="909752" y="1101080"/>
                  </a:lnTo>
                  <a:lnTo>
                    <a:pt x="869709" y="1123817"/>
                  </a:lnTo>
                  <a:lnTo>
                    <a:pt x="827811" y="1143476"/>
                  </a:lnTo>
                  <a:lnTo>
                    <a:pt x="784213" y="1159904"/>
                  </a:lnTo>
                  <a:lnTo>
                    <a:pt x="739068" y="1172948"/>
                  </a:lnTo>
                  <a:lnTo>
                    <a:pt x="692529" y="1182454"/>
                  </a:lnTo>
                  <a:lnTo>
                    <a:pt x="644750" y="1188271"/>
                  </a:lnTo>
                  <a:lnTo>
                    <a:pt x="595883" y="1190243"/>
                  </a:lnTo>
                  <a:lnTo>
                    <a:pt x="547017" y="1188271"/>
                  </a:lnTo>
                  <a:lnTo>
                    <a:pt x="499238" y="1182454"/>
                  </a:lnTo>
                  <a:lnTo>
                    <a:pt x="452699" y="1172948"/>
                  </a:lnTo>
                  <a:lnTo>
                    <a:pt x="407554" y="1159904"/>
                  </a:lnTo>
                  <a:lnTo>
                    <a:pt x="363956" y="1143476"/>
                  </a:lnTo>
                  <a:lnTo>
                    <a:pt x="322058" y="1123817"/>
                  </a:lnTo>
                  <a:lnTo>
                    <a:pt x="282015" y="1101080"/>
                  </a:lnTo>
                  <a:lnTo>
                    <a:pt x="243980" y="1075419"/>
                  </a:lnTo>
                  <a:lnTo>
                    <a:pt x="208105" y="1046987"/>
                  </a:lnTo>
                  <a:lnTo>
                    <a:pt x="174545" y="1015936"/>
                  </a:lnTo>
                  <a:lnTo>
                    <a:pt x="143453" y="982420"/>
                  </a:lnTo>
                  <a:lnTo>
                    <a:pt x="114982" y="946592"/>
                  </a:lnTo>
                  <a:lnTo>
                    <a:pt x="89286" y="908606"/>
                  </a:lnTo>
                  <a:lnTo>
                    <a:pt x="66519" y="868614"/>
                  </a:lnTo>
                  <a:lnTo>
                    <a:pt x="46833" y="826769"/>
                  </a:lnTo>
                  <a:lnTo>
                    <a:pt x="30382" y="783226"/>
                  </a:lnTo>
                  <a:lnTo>
                    <a:pt x="17320" y="738136"/>
                  </a:lnTo>
                  <a:lnTo>
                    <a:pt x="7800" y="691653"/>
                  </a:lnTo>
                  <a:lnTo>
                    <a:pt x="1975" y="643931"/>
                  </a:lnTo>
                  <a:lnTo>
                    <a:pt x="0" y="595121"/>
                  </a:lnTo>
                  <a:close/>
                </a:path>
                <a:path w="2979420" h="1190625">
                  <a:moveTo>
                    <a:pt x="1789176" y="595121"/>
                  </a:moveTo>
                  <a:lnTo>
                    <a:pt x="1791148" y="546312"/>
                  </a:lnTo>
                  <a:lnTo>
                    <a:pt x="1796965" y="498590"/>
                  </a:lnTo>
                  <a:lnTo>
                    <a:pt x="1806471" y="452107"/>
                  </a:lnTo>
                  <a:lnTo>
                    <a:pt x="1819515" y="407017"/>
                  </a:lnTo>
                  <a:lnTo>
                    <a:pt x="1835943" y="363474"/>
                  </a:lnTo>
                  <a:lnTo>
                    <a:pt x="1855602" y="321629"/>
                  </a:lnTo>
                  <a:lnTo>
                    <a:pt x="1878339" y="281637"/>
                  </a:lnTo>
                  <a:lnTo>
                    <a:pt x="1904000" y="243651"/>
                  </a:lnTo>
                  <a:lnTo>
                    <a:pt x="1932432" y="207823"/>
                  </a:lnTo>
                  <a:lnTo>
                    <a:pt x="1963483" y="174307"/>
                  </a:lnTo>
                  <a:lnTo>
                    <a:pt x="1996999" y="143256"/>
                  </a:lnTo>
                  <a:lnTo>
                    <a:pt x="2032827" y="114824"/>
                  </a:lnTo>
                  <a:lnTo>
                    <a:pt x="2070813" y="89163"/>
                  </a:lnTo>
                  <a:lnTo>
                    <a:pt x="2110805" y="66426"/>
                  </a:lnTo>
                  <a:lnTo>
                    <a:pt x="2152650" y="46767"/>
                  </a:lnTo>
                  <a:lnTo>
                    <a:pt x="2196193" y="30339"/>
                  </a:lnTo>
                  <a:lnTo>
                    <a:pt x="2241283" y="17295"/>
                  </a:lnTo>
                  <a:lnTo>
                    <a:pt x="2287766" y="7789"/>
                  </a:lnTo>
                  <a:lnTo>
                    <a:pt x="2335488" y="1972"/>
                  </a:lnTo>
                  <a:lnTo>
                    <a:pt x="2384298" y="0"/>
                  </a:lnTo>
                  <a:lnTo>
                    <a:pt x="2433107" y="1972"/>
                  </a:lnTo>
                  <a:lnTo>
                    <a:pt x="2480829" y="7789"/>
                  </a:lnTo>
                  <a:lnTo>
                    <a:pt x="2527312" y="17295"/>
                  </a:lnTo>
                  <a:lnTo>
                    <a:pt x="2572402" y="30339"/>
                  </a:lnTo>
                  <a:lnTo>
                    <a:pt x="2615946" y="46767"/>
                  </a:lnTo>
                  <a:lnTo>
                    <a:pt x="2657790" y="66426"/>
                  </a:lnTo>
                  <a:lnTo>
                    <a:pt x="2697782" y="89163"/>
                  </a:lnTo>
                  <a:lnTo>
                    <a:pt x="2735768" y="114824"/>
                  </a:lnTo>
                  <a:lnTo>
                    <a:pt x="2771596" y="143256"/>
                  </a:lnTo>
                  <a:lnTo>
                    <a:pt x="2805112" y="174307"/>
                  </a:lnTo>
                  <a:lnTo>
                    <a:pt x="2836163" y="207823"/>
                  </a:lnTo>
                  <a:lnTo>
                    <a:pt x="2864595" y="243651"/>
                  </a:lnTo>
                  <a:lnTo>
                    <a:pt x="2890256" y="281637"/>
                  </a:lnTo>
                  <a:lnTo>
                    <a:pt x="2912993" y="321629"/>
                  </a:lnTo>
                  <a:lnTo>
                    <a:pt x="2932652" y="363474"/>
                  </a:lnTo>
                  <a:lnTo>
                    <a:pt x="2949080" y="407017"/>
                  </a:lnTo>
                  <a:lnTo>
                    <a:pt x="2962124" y="452107"/>
                  </a:lnTo>
                  <a:lnTo>
                    <a:pt x="2971630" y="498590"/>
                  </a:lnTo>
                  <a:lnTo>
                    <a:pt x="2977447" y="546312"/>
                  </a:lnTo>
                  <a:lnTo>
                    <a:pt x="2979420" y="595121"/>
                  </a:lnTo>
                  <a:lnTo>
                    <a:pt x="2977447" y="643931"/>
                  </a:lnTo>
                  <a:lnTo>
                    <a:pt x="2971630" y="691653"/>
                  </a:lnTo>
                  <a:lnTo>
                    <a:pt x="2962124" y="738136"/>
                  </a:lnTo>
                  <a:lnTo>
                    <a:pt x="2949080" y="783226"/>
                  </a:lnTo>
                  <a:lnTo>
                    <a:pt x="2932652" y="826769"/>
                  </a:lnTo>
                  <a:lnTo>
                    <a:pt x="2912993" y="868614"/>
                  </a:lnTo>
                  <a:lnTo>
                    <a:pt x="2890256" y="908606"/>
                  </a:lnTo>
                  <a:lnTo>
                    <a:pt x="2864595" y="946592"/>
                  </a:lnTo>
                  <a:lnTo>
                    <a:pt x="2836163" y="982420"/>
                  </a:lnTo>
                  <a:lnTo>
                    <a:pt x="2805112" y="1015936"/>
                  </a:lnTo>
                  <a:lnTo>
                    <a:pt x="2771596" y="1046987"/>
                  </a:lnTo>
                  <a:lnTo>
                    <a:pt x="2735768" y="1075419"/>
                  </a:lnTo>
                  <a:lnTo>
                    <a:pt x="2697782" y="1101080"/>
                  </a:lnTo>
                  <a:lnTo>
                    <a:pt x="2657790" y="1123817"/>
                  </a:lnTo>
                  <a:lnTo>
                    <a:pt x="2615945" y="1143476"/>
                  </a:lnTo>
                  <a:lnTo>
                    <a:pt x="2572402" y="1159904"/>
                  </a:lnTo>
                  <a:lnTo>
                    <a:pt x="2527312" y="1172948"/>
                  </a:lnTo>
                  <a:lnTo>
                    <a:pt x="2480829" y="1182454"/>
                  </a:lnTo>
                  <a:lnTo>
                    <a:pt x="2433107" y="1188271"/>
                  </a:lnTo>
                  <a:lnTo>
                    <a:pt x="2384298" y="1190243"/>
                  </a:lnTo>
                  <a:lnTo>
                    <a:pt x="2335488" y="1188271"/>
                  </a:lnTo>
                  <a:lnTo>
                    <a:pt x="2287766" y="1182454"/>
                  </a:lnTo>
                  <a:lnTo>
                    <a:pt x="2241283" y="1172948"/>
                  </a:lnTo>
                  <a:lnTo>
                    <a:pt x="2196193" y="1159904"/>
                  </a:lnTo>
                  <a:lnTo>
                    <a:pt x="2152649" y="1143476"/>
                  </a:lnTo>
                  <a:lnTo>
                    <a:pt x="2110805" y="1123817"/>
                  </a:lnTo>
                  <a:lnTo>
                    <a:pt x="2070813" y="1101080"/>
                  </a:lnTo>
                  <a:lnTo>
                    <a:pt x="2032827" y="1075419"/>
                  </a:lnTo>
                  <a:lnTo>
                    <a:pt x="1996999" y="1046987"/>
                  </a:lnTo>
                  <a:lnTo>
                    <a:pt x="1963483" y="1015936"/>
                  </a:lnTo>
                  <a:lnTo>
                    <a:pt x="1932432" y="982420"/>
                  </a:lnTo>
                  <a:lnTo>
                    <a:pt x="1904000" y="946592"/>
                  </a:lnTo>
                  <a:lnTo>
                    <a:pt x="1878339" y="908606"/>
                  </a:lnTo>
                  <a:lnTo>
                    <a:pt x="1855602" y="868614"/>
                  </a:lnTo>
                  <a:lnTo>
                    <a:pt x="1835943" y="826769"/>
                  </a:lnTo>
                  <a:lnTo>
                    <a:pt x="1819515" y="783226"/>
                  </a:lnTo>
                  <a:lnTo>
                    <a:pt x="1806471" y="738136"/>
                  </a:lnTo>
                  <a:lnTo>
                    <a:pt x="1796965" y="691653"/>
                  </a:lnTo>
                  <a:lnTo>
                    <a:pt x="1791148" y="643931"/>
                  </a:lnTo>
                  <a:lnTo>
                    <a:pt x="1789176" y="595121"/>
                  </a:lnTo>
                  <a:close/>
                </a:path>
              </a:pathLst>
            </a:custGeom>
            <a:ln w="19050">
              <a:solidFill>
                <a:srgbClr val="1F386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28651" y="1484962"/>
              <a:ext cx="740781" cy="70748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26622" y="1454084"/>
              <a:ext cx="962815" cy="888114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8284464" y="1260347"/>
              <a:ext cx="3366770" cy="1385570"/>
            </a:xfrm>
            <a:custGeom>
              <a:avLst/>
              <a:gdLst/>
              <a:ahLst/>
              <a:cxnLst/>
              <a:rect l="l" t="t" r="r" b="b"/>
              <a:pathLst>
                <a:path w="3366770" h="1385570">
                  <a:moveTo>
                    <a:pt x="3366516" y="0"/>
                  </a:moveTo>
                  <a:lnTo>
                    <a:pt x="0" y="0"/>
                  </a:lnTo>
                  <a:lnTo>
                    <a:pt x="0" y="1385315"/>
                  </a:lnTo>
                  <a:lnTo>
                    <a:pt x="3366516" y="1385315"/>
                  </a:lnTo>
                  <a:lnTo>
                    <a:pt x="3366516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 descr=""/>
          <p:cNvGrpSpPr/>
          <p:nvPr/>
        </p:nvGrpSpPr>
        <p:grpSpPr>
          <a:xfrm>
            <a:off x="6481148" y="3314700"/>
            <a:ext cx="2708910" cy="2581275"/>
            <a:chOff x="6481148" y="3314700"/>
            <a:chExt cx="2708910" cy="2581275"/>
          </a:xfrm>
        </p:grpSpPr>
        <p:sp>
          <p:nvSpPr>
            <p:cNvPr id="25" name="object 25" descr=""/>
            <p:cNvSpPr/>
            <p:nvPr/>
          </p:nvSpPr>
          <p:spPr>
            <a:xfrm>
              <a:off x="7743189" y="3314700"/>
              <a:ext cx="1319530" cy="2581275"/>
            </a:xfrm>
            <a:custGeom>
              <a:avLst/>
              <a:gdLst/>
              <a:ahLst/>
              <a:cxnLst/>
              <a:rect l="l" t="t" r="r" b="b"/>
              <a:pathLst>
                <a:path w="1319529" h="2581275">
                  <a:moveTo>
                    <a:pt x="28448" y="0"/>
                  </a:moveTo>
                  <a:lnTo>
                    <a:pt x="28448" y="451612"/>
                  </a:lnTo>
                  <a:lnTo>
                    <a:pt x="46989" y="451866"/>
                  </a:lnTo>
                  <a:lnTo>
                    <a:pt x="94550" y="454237"/>
                  </a:lnTo>
                  <a:lnTo>
                    <a:pt x="141355" y="459202"/>
                  </a:lnTo>
                  <a:lnTo>
                    <a:pt x="187338" y="466688"/>
                  </a:lnTo>
                  <a:lnTo>
                    <a:pt x="232428" y="476623"/>
                  </a:lnTo>
                  <a:lnTo>
                    <a:pt x="276556" y="488933"/>
                  </a:lnTo>
                  <a:lnTo>
                    <a:pt x="319653" y="503547"/>
                  </a:lnTo>
                  <a:lnTo>
                    <a:pt x="361649" y="520393"/>
                  </a:lnTo>
                  <a:lnTo>
                    <a:pt x="402477" y="539397"/>
                  </a:lnTo>
                  <a:lnTo>
                    <a:pt x="442066" y="560488"/>
                  </a:lnTo>
                  <a:lnTo>
                    <a:pt x="480347" y="583593"/>
                  </a:lnTo>
                  <a:lnTo>
                    <a:pt x="517250" y="608639"/>
                  </a:lnTo>
                  <a:lnTo>
                    <a:pt x="552708" y="635555"/>
                  </a:lnTo>
                  <a:lnTo>
                    <a:pt x="586650" y="664268"/>
                  </a:lnTo>
                  <a:lnTo>
                    <a:pt x="619008" y="694706"/>
                  </a:lnTo>
                  <a:lnTo>
                    <a:pt x="649712" y="726795"/>
                  </a:lnTo>
                  <a:lnTo>
                    <a:pt x="678692" y="760465"/>
                  </a:lnTo>
                  <a:lnTo>
                    <a:pt x="705881" y="795642"/>
                  </a:lnTo>
                  <a:lnTo>
                    <a:pt x="731208" y="832254"/>
                  </a:lnTo>
                  <a:lnTo>
                    <a:pt x="754604" y="870228"/>
                  </a:lnTo>
                  <a:lnTo>
                    <a:pt x="776001" y="909492"/>
                  </a:lnTo>
                  <a:lnTo>
                    <a:pt x="795328" y="949975"/>
                  </a:lnTo>
                  <a:lnTo>
                    <a:pt x="812517" y="991603"/>
                  </a:lnTo>
                  <a:lnTo>
                    <a:pt x="827499" y="1034304"/>
                  </a:lnTo>
                  <a:lnTo>
                    <a:pt x="840203" y="1078005"/>
                  </a:lnTo>
                  <a:lnTo>
                    <a:pt x="850562" y="1122635"/>
                  </a:lnTo>
                  <a:lnTo>
                    <a:pt x="858506" y="1168120"/>
                  </a:lnTo>
                  <a:lnTo>
                    <a:pt x="863966" y="1214390"/>
                  </a:lnTo>
                  <a:lnTo>
                    <a:pt x="866872" y="1261370"/>
                  </a:lnTo>
                  <a:lnTo>
                    <a:pt x="867155" y="1308989"/>
                  </a:lnTo>
                  <a:lnTo>
                    <a:pt x="864771" y="1356549"/>
                  </a:lnTo>
                  <a:lnTo>
                    <a:pt x="859796" y="1403354"/>
                  </a:lnTo>
                  <a:lnTo>
                    <a:pt x="852301" y="1449337"/>
                  </a:lnTo>
                  <a:lnTo>
                    <a:pt x="842359" y="1494427"/>
                  </a:lnTo>
                  <a:lnTo>
                    <a:pt x="830043" y="1538555"/>
                  </a:lnTo>
                  <a:lnTo>
                    <a:pt x="815424" y="1581652"/>
                  </a:lnTo>
                  <a:lnTo>
                    <a:pt x="798576" y="1623648"/>
                  </a:lnTo>
                  <a:lnTo>
                    <a:pt x="779569" y="1664476"/>
                  </a:lnTo>
                  <a:lnTo>
                    <a:pt x="758477" y="1704065"/>
                  </a:lnTo>
                  <a:lnTo>
                    <a:pt x="735372" y="1742346"/>
                  </a:lnTo>
                  <a:lnTo>
                    <a:pt x="710326" y="1779249"/>
                  </a:lnTo>
                  <a:lnTo>
                    <a:pt x="683411" y="1814707"/>
                  </a:lnTo>
                  <a:lnTo>
                    <a:pt x="654701" y="1848649"/>
                  </a:lnTo>
                  <a:lnTo>
                    <a:pt x="624266" y="1881007"/>
                  </a:lnTo>
                  <a:lnTo>
                    <a:pt x="592180" y="1911711"/>
                  </a:lnTo>
                  <a:lnTo>
                    <a:pt x="558514" y="1940691"/>
                  </a:lnTo>
                  <a:lnTo>
                    <a:pt x="523341" y="1967880"/>
                  </a:lnTo>
                  <a:lnTo>
                    <a:pt x="486733" y="1993207"/>
                  </a:lnTo>
                  <a:lnTo>
                    <a:pt x="448763" y="2016603"/>
                  </a:lnTo>
                  <a:lnTo>
                    <a:pt x="409503" y="2038000"/>
                  </a:lnTo>
                  <a:lnTo>
                    <a:pt x="369025" y="2057327"/>
                  </a:lnTo>
                  <a:lnTo>
                    <a:pt x="327401" y="2074516"/>
                  </a:lnTo>
                  <a:lnTo>
                    <a:pt x="284704" y="2089498"/>
                  </a:lnTo>
                  <a:lnTo>
                    <a:pt x="241007" y="2102202"/>
                  </a:lnTo>
                  <a:lnTo>
                    <a:pt x="196380" y="2112561"/>
                  </a:lnTo>
                  <a:lnTo>
                    <a:pt x="150897" y="2120505"/>
                  </a:lnTo>
                  <a:lnTo>
                    <a:pt x="104630" y="2125965"/>
                  </a:lnTo>
                  <a:lnTo>
                    <a:pt x="57651" y="2128871"/>
                  </a:lnTo>
                  <a:lnTo>
                    <a:pt x="10032" y="2129155"/>
                  </a:lnTo>
                  <a:lnTo>
                    <a:pt x="0" y="2580716"/>
                  </a:lnTo>
                  <a:lnTo>
                    <a:pt x="76836" y="2580143"/>
                  </a:lnTo>
                  <a:lnTo>
                    <a:pt x="124775" y="2577494"/>
                  </a:lnTo>
                  <a:lnTo>
                    <a:pt x="172233" y="2573116"/>
                  </a:lnTo>
                  <a:lnTo>
                    <a:pt x="219179" y="2567042"/>
                  </a:lnTo>
                  <a:lnTo>
                    <a:pt x="265581" y="2559301"/>
                  </a:lnTo>
                  <a:lnTo>
                    <a:pt x="311408" y="2549926"/>
                  </a:lnTo>
                  <a:lnTo>
                    <a:pt x="356629" y="2538948"/>
                  </a:lnTo>
                  <a:lnTo>
                    <a:pt x="401214" y="2526397"/>
                  </a:lnTo>
                  <a:lnTo>
                    <a:pt x="445130" y="2512306"/>
                  </a:lnTo>
                  <a:lnTo>
                    <a:pt x="488347" y="2496704"/>
                  </a:lnTo>
                  <a:lnTo>
                    <a:pt x="530834" y="2479624"/>
                  </a:lnTo>
                  <a:lnTo>
                    <a:pt x="572558" y="2461096"/>
                  </a:lnTo>
                  <a:lnTo>
                    <a:pt x="613490" y="2441151"/>
                  </a:lnTo>
                  <a:lnTo>
                    <a:pt x="653598" y="2419822"/>
                  </a:lnTo>
                  <a:lnTo>
                    <a:pt x="692851" y="2397138"/>
                  </a:lnTo>
                  <a:lnTo>
                    <a:pt x="731217" y="2373132"/>
                  </a:lnTo>
                  <a:lnTo>
                    <a:pt x="768665" y="2347834"/>
                  </a:lnTo>
                  <a:lnTo>
                    <a:pt x="805165" y="2321275"/>
                  </a:lnTo>
                  <a:lnTo>
                    <a:pt x="840685" y="2293487"/>
                  </a:lnTo>
                  <a:lnTo>
                    <a:pt x="875194" y="2264501"/>
                  </a:lnTo>
                  <a:lnTo>
                    <a:pt x="908661" y="2234348"/>
                  </a:lnTo>
                  <a:lnTo>
                    <a:pt x="941054" y="2203059"/>
                  </a:lnTo>
                  <a:lnTo>
                    <a:pt x="972342" y="2170665"/>
                  </a:lnTo>
                  <a:lnTo>
                    <a:pt x="1002495" y="2137198"/>
                  </a:lnTo>
                  <a:lnTo>
                    <a:pt x="1031480" y="2102689"/>
                  </a:lnTo>
                  <a:lnTo>
                    <a:pt x="1059268" y="2067169"/>
                  </a:lnTo>
                  <a:lnTo>
                    <a:pt x="1085826" y="2030669"/>
                  </a:lnTo>
                  <a:lnTo>
                    <a:pt x="1111124" y="1993220"/>
                  </a:lnTo>
                  <a:lnTo>
                    <a:pt x="1135130" y="1954853"/>
                  </a:lnTo>
                  <a:lnTo>
                    <a:pt x="1157813" y="1915600"/>
                  </a:lnTo>
                  <a:lnTo>
                    <a:pt x="1179142" y="1875492"/>
                  </a:lnTo>
                  <a:lnTo>
                    <a:pt x="1199086" y="1834560"/>
                  </a:lnTo>
                  <a:lnTo>
                    <a:pt x="1217614" y="1792835"/>
                  </a:lnTo>
                  <a:lnTo>
                    <a:pt x="1234694" y="1750348"/>
                  </a:lnTo>
                  <a:lnTo>
                    <a:pt x="1250295" y="1707131"/>
                  </a:lnTo>
                  <a:lnTo>
                    <a:pt x="1264387" y="1663214"/>
                  </a:lnTo>
                  <a:lnTo>
                    <a:pt x="1276937" y="1618629"/>
                  </a:lnTo>
                  <a:lnTo>
                    <a:pt x="1287915" y="1573408"/>
                  </a:lnTo>
                  <a:lnTo>
                    <a:pt x="1297290" y="1527580"/>
                  </a:lnTo>
                  <a:lnTo>
                    <a:pt x="1305030" y="1481178"/>
                  </a:lnTo>
                  <a:lnTo>
                    <a:pt x="1311105" y="1434232"/>
                  </a:lnTo>
                  <a:lnTo>
                    <a:pt x="1315482" y="1386774"/>
                  </a:lnTo>
                  <a:lnTo>
                    <a:pt x="1318131" y="1338835"/>
                  </a:lnTo>
                  <a:lnTo>
                    <a:pt x="1319021" y="1290447"/>
                  </a:lnTo>
                  <a:lnTo>
                    <a:pt x="1318131" y="1242066"/>
                  </a:lnTo>
                  <a:lnTo>
                    <a:pt x="1315482" y="1194135"/>
                  </a:lnTo>
                  <a:lnTo>
                    <a:pt x="1311105" y="1146685"/>
                  </a:lnTo>
                  <a:lnTo>
                    <a:pt x="1305030" y="1099747"/>
                  </a:lnTo>
                  <a:lnTo>
                    <a:pt x="1297290" y="1053352"/>
                  </a:lnTo>
                  <a:lnTo>
                    <a:pt x="1287915" y="1007531"/>
                  </a:lnTo>
                  <a:lnTo>
                    <a:pt x="1276937" y="962316"/>
                  </a:lnTo>
                  <a:lnTo>
                    <a:pt x="1264387" y="917737"/>
                  </a:lnTo>
                  <a:lnTo>
                    <a:pt x="1250295" y="873827"/>
                  </a:lnTo>
                  <a:lnTo>
                    <a:pt x="1234694" y="830615"/>
                  </a:lnTo>
                  <a:lnTo>
                    <a:pt x="1217614" y="788134"/>
                  </a:lnTo>
                  <a:lnTo>
                    <a:pt x="1199086" y="746414"/>
                  </a:lnTo>
                  <a:lnTo>
                    <a:pt x="1179142" y="705486"/>
                  </a:lnTo>
                  <a:lnTo>
                    <a:pt x="1157813" y="665383"/>
                  </a:lnTo>
                  <a:lnTo>
                    <a:pt x="1135130" y="626134"/>
                  </a:lnTo>
                  <a:lnTo>
                    <a:pt x="1111124" y="587771"/>
                  </a:lnTo>
                  <a:lnTo>
                    <a:pt x="1085826" y="550326"/>
                  </a:lnTo>
                  <a:lnTo>
                    <a:pt x="1059268" y="513830"/>
                  </a:lnTo>
                  <a:lnTo>
                    <a:pt x="1031480" y="478313"/>
                  </a:lnTo>
                  <a:lnTo>
                    <a:pt x="1002495" y="443806"/>
                  </a:lnTo>
                  <a:lnTo>
                    <a:pt x="972342" y="410342"/>
                  </a:lnTo>
                  <a:lnTo>
                    <a:pt x="941054" y="377952"/>
                  </a:lnTo>
                  <a:lnTo>
                    <a:pt x="908661" y="346665"/>
                  </a:lnTo>
                  <a:lnTo>
                    <a:pt x="875194" y="316514"/>
                  </a:lnTo>
                  <a:lnTo>
                    <a:pt x="840685" y="287530"/>
                  </a:lnTo>
                  <a:lnTo>
                    <a:pt x="805165" y="259744"/>
                  </a:lnTo>
                  <a:lnTo>
                    <a:pt x="768665" y="233187"/>
                  </a:lnTo>
                  <a:lnTo>
                    <a:pt x="731217" y="207891"/>
                  </a:lnTo>
                  <a:lnTo>
                    <a:pt x="692851" y="183886"/>
                  </a:lnTo>
                  <a:lnTo>
                    <a:pt x="653598" y="161204"/>
                  </a:lnTo>
                  <a:lnTo>
                    <a:pt x="613490" y="139875"/>
                  </a:lnTo>
                  <a:lnTo>
                    <a:pt x="572558" y="119932"/>
                  </a:lnTo>
                  <a:lnTo>
                    <a:pt x="530834" y="101405"/>
                  </a:lnTo>
                  <a:lnTo>
                    <a:pt x="488347" y="84325"/>
                  </a:lnTo>
                  <a:lnTo>
                    <a:pt x="445130" y="68724"/>
                  </a:lnTo>
                  <a:lnTo>
                    <a:pt x="401214" y="54633"/>
                  </a:lnTo>
                  <a:lnTo>
                    <a:pt x="356629" y="42083"/>
                  </a:lnTo>
                  <a:lnTo>
                    <a:pt x="311408" y="31105"/>
                  </a:lnTo>
                  <a:lnTo>
                    <a:pt x="265581" y="21731"/>
                  </a:lnTo>
                  <a:lnTo>
                    <a:pt x="219179" y="13991"/>
                  </a:lnTo>
                  <a:lnTo>
                    <a:pt x="172233" y="7916"/>
                  </a:lnTo>
                  <a:lnTo>
                    <a:pt x="124775" y="3539"/>
                  </a:lnTo>
                  <a:lnTo>
                    <a:pt x="76836" y="890"/>
                  </a:lnTo>
                  <a:lnTo>
                    <a:pt x="28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7260716" y="5375529"/>
              <a:ext cx="492759" cy="520065"/>
            </a:xfrm>
            <a:custGeom>
              <a:avLst/>
              <a:gdLst/>
              <a:ahLst/>
              <a:cxnLst/>
              <a:rect l="l" t="t" r="r" b="b"/>
              <a:pathLst>
                <a:path w="492759" h="520064">
                  <a:moveTo>
                    <a:pt x="178815" y="0"/>
                  </a:moveTo>
                  <a:lnTo>
                    <a:pt x="0" y="414743"/>
                  </a:lnTo>
                  <a:lnTo>
                    <a:pt x="46088" y="433575"/>
                  </a:lnTo>
                  <a:lnTo>
                    <a:pt x="92800" y="450589"/>
                  </a:lnTo>
                  <a:lnTo>
                    <a:pt x="140082" y="465775"/>
                  </a:lnTo>
                  <a:lnTo>
                    <a:pt x="187880" y="479120"/>
                  </a:lnTo>
                  <a:lnTo>
                    <a:pt x="236140" y="490613"/>
                  </a:lnTo>
                  <a:lnTo>
                    <a:pt x="284808" y="500243"/>
                  </a:lnTo>
                  <a:lnTo>
                    <a:pt x="333829" y="507996"/>
                  </a:lnTo>
                  <a:lnTo>
                    <a:pt x="383149" y="513863"/>
                  </a:lnTo>
                  <a:lnTo>
                    <a:pt x="432715" y="517830"/>
                  </a:lnTo>
                  <a:lnTo>
                    <a:pt x="482473" y="519887"/>
                  </a:lnTo>
                  <a:lnTo>
                    <a:pt x="492505" y="68326"/>
                  </a:lnTo>
                  <a:lnTo>
                    <a:pt x="438675" y="65390"/>
                  </a:lnTo>
                  <a:lnTo>
                    <a:pt x="385242" y="59022"/>
                  </a:lnTo>
                  <a:lnTo>
                    <a:pt x="332374" y="49260"/>
                  </a:lnTo>
                  <a:lnTo>
                    <a:pt x="280237" y="36143"/>
                  </a:lnTo>
                  <a:lnTo>
                    <a:pt x="228995" y="19710"/>
                  </a:lnTo>
                  <a:lnTo>
                    <a:pt x="178815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6481148" y="4553077"/>
              <a:ext cx="958850" cy="1237615"/>
            </a:xfrm>
            <a:custGeom>
              <a:avLst/>
              <a:gdLst/>
              <a:ahLst/>
              <a:cxnLst/>
              <a:rect l="l" t="t" r="r" b="b"/>
              <a:pathLst>
                <a:path w="958850" h="1237614">
                  <a:moveTo>
                    <a:pt x="1058" y="0"/>
                  </a:moveTo>
                  <a:lnTo>
                    <a:pt x="0" y="49911"/>
                  </a:lnTo>
                  <a:lnTo>
                    <a:pt x="853" y="99534"/>
                  </a:lnTo>
                  <a:lnTo>
                    <a:pt x="3592" y="148824"/>
                  </a:lnTo>
                  <a:lnTo>
                    <a:pt x="8189" y="197737"/>
                  </a:lnTo>
                  <a:lnTo>
                    <a:pt x="14615" y="246230"/>
                  </a:lnTo>
                  <a:lnTo>
                    <a:pt x="22845" y="294260"/>
                  </a:lnTo>
                  <a:lnTo>
                    <a:pt x="32849" y="341781"/>
                  </a:lnTo>
                  <a:lnTo>
                    <a:pt x="44601" y="388752"/>
                  </a:lnTo>
                  <a:lnTo>
                    <a:pt x="58074" y="435128"/>
                  </a:lnTo>
                  <a:lnTo>
                    <a:pt x="73239" y="480865"/>
                  </a:lnTo>
                  <a:lnTo>
                    <a:pt x="90070" y="525920"/>
                  </a:lnTo>
                  <a:lnTo>
                    <a:pt x="108538" y="570250"/>
                  </a:lnTo>
                  <a:lnTo>
                    <a:pt x="128617" y="613810"/>
                  </a:lnTo>
                  <a:lnTo>
                    <a:pt x="150279" y="656556"/>
                  </a:lnTo>
                  <a:lnTo>
                    <a:pt x="173496" y="698447"/>
                  </a:lnTo>
                  <a:lnTo>
                    <a:pt x="198242" y="739436"/>
                  </a:lnTo>
                  <a:lnTo>
                    <a:pt x="224487" y="779482"/>
                  </a:lnTo>
                  <a:lnTo>
                    <a:pt x="252206" y="818540"/>
                  </a:lnTo>
                  <a:lnTo>
                    <a:pt x="281371" y="856567"/>
                  </a:lnTo>
                  <a:lnTo>
                    <a:pt x="311954" y="893518"/>
                  </a:lnTo>
                  <a:lnTo>
                    <a:pt x="343927" y="929351"/>
                  </a:lnTo>
                  <a:lnTo>
                    <a:pt x="377264" y="964022"/>
                  </a:lnTo>
                  <a:lnTo>
                    <a:pt x="411937" y="997486"/>
                  </a:lnTo>
                  <a:lnTo>
                    <a:pt x="447918" y="1029701"/>
                  </a:lnTo>
                  <a:lnTo>
                    <a:pt x="485179" y="1060623"/>
                  </a:lnTo>
                  <a:lnTo>
                    <a:pt x="523694" y="1090208"/>
                  </a:lnTo>
                  <a:lnTo>
                    <a:pt x="563435" y="1118412"/>
                  </a:lnTo>
                  <a:lnTo>
                    <a:pt x="604375" y="1145192"/>
                  </a:lnTo>
                  <a:lnTo>
                    <a:pt x="646485" y="1170504"/>
                  </a:lnTo>
                  <a:lnTo>
                    <a:pt x="689739" y="1194304"/>
                  </a:lnTo>
                  <a:lnTo>
                    <a:pt x="734109" y="1216549"/>
                  </a:lnTo>
                  <a:lnTo>
                    <a:pt x="779568" y="1237195"/>
                  </a:lnTo>
                  <a:lnTo>
                    <a:pt x="958384" y="822452"/>
                  </a:lnTo>
                  <a:lnTo>
                    <a:pt x="913655" y="801581"/>
                  </a:lnTo>
                  <a:lnTo>
                    <a:pt x="870588" y="778332"/>
                  </a:lnTo>
                  <a:lnTo>
                    <a:pt x="829246" y="752807"/>
                  </a:lnTo>
                  <a:lnTo>
                    <a:pt x="789693" y="725104"/>
                  </a:lnTo>
                  <a:lnTo>
                    <a:pt x="751992" y="695325"/>
                  </a:lnTo>
                  <a:lnTo>
                    <a:pt x="716206" y="663570"/>
                  </a:lnTo>
                  <a:lnTo>
                    <a:pt x="682399" y="629938"/>
                  </a:lnTo>
                  <a:lnTo>
                    <a:pt x="650635" y="594531"/>
                  </a:lnTo>
                  <a:lnTo>
                    <a:pt x="620976" y="557449"/>
                  </a:lnTo>
                  <a:lnTo>
                    <a:pt x="593486" y="518791"/>
                  </a:lnTo>
                  <a:lnTo>
                    <a:pt x="568230" y="478659"/>
                  </a:lnTo>
                  <a:lnTo>
                    <a:pt x="545269" y="437152"/>
                  </a:lnTo>
                  <a:lnTo>
                    <a:pt x="524668" y="394371"/>
                  </a:lnTo>
                  <a:lnTo>
                    <a:pt x="506490" y="350416"/>
                  </a:lnTo>
                  <a:lnTo>
                    <a:pt x="490798" y="305387"/>
                  </a:lnTo>
                  <a:lnTo>
                    <a:pt x="477657" y="259386"/>
                  </a:lnTo>
                  <a:lnTo>
                    <a:pt x="467128" y="212511"/>
                  </a:lnTo>
                  <a:lnTo>
                    <a:pt x="459276" y="164863"/>
                  </a:lnTo>
                  <a:lnTo>
                    <a:pt x="454165" y="116543"/>
                  </a:lnTo>
                  <a:lnTo>
                    <a:pt x="451857" y="67651"/>
                  </a:lnTo>
                  <a:lnTo>
                    <a:pt x="452416" y="18287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6482206" y="4020058"/>
              <a:ext cx="542290" cy="551815"/>
            </a:xfrm>
            <a:custGeom>
              <a:avLst/>
              <a:gdLst/>
              <a:ahLst/>
              <a:cxnLst/>
              <a:rect l="l" t="t" r="r" b="b"/>
              <a:pathLst>
                <a:path w="542290" h="551814">
                  <a:moveTo>
                    <a:pt x="139191" y="0"/>
                  </a:moveTo>
                  <a:lnTo>
                    <a:pt x="117140" y="45556"/>
                  </a:lnTo>
                  <a:lnTo>
                    <a:pt x="96923" y="91857"/>
                  </a:lnTo>
                  <a:lnTo>
                    <a:pt x="78557" y="138849"/>
                  </a:lnTo>
                  <a:lnTo>
                    <a:pt x="62055" y="186475"/>
                  </a:lnTo>
                  <a:lnTo>
                    <a:pt x="47432" y="234681"/>
                  </a:lnTo>
                  <a:lnTo>
                    <a:pt x="34704" y="283412"/>
                  </a:lnTo>
                  <a:lnTo>
                    <a:pt x="23885" y="332613"/>
                  </a:lnTo>
                  <a:lnTo>
                    <a:pt x="14990" y="382229"/>
                  </a:lnTo>
                  <a:lnTo>
                    <a:pt x="8034" y="432205"/>
                  </a:lnTo>
                  <a:lnTo>
                    <a:pt x="3032" y="482487"/>
                  </a:lnTo>
                  <a:lnTo>
                    <a:pt x="0" y="533019"/>
                  </a:lnTo>
                  <a:lnTo>
                    <a:pt x="451358" y="551307"/>
                  </a:lnTo>
                  <a:lnTo>
                    <a:pt x="455013" y="499771"/>
                  </a:lnTo>
                  <a:lnTo>
                    <a:pt x="461820" y="448673"/>
                  </a:lnTo>
                  <a:lnTo>
                    <a:pt x="471738" y="398154"/>
                  </a:lnTo>
                  <a:lnTo>
                    <a:pt x="484731" y="348358"/>
                  </a:lnTo>
                  <a:lnTo>
                    <a:pt x="500762" y="299426"/>
                  </a:lnTo>
                  <a:lnTo>
                    <a:pt x="519791" y="251501"/>
                  </a:lnTo>
                  <a:lnTo>
                    <a:pt x="541782" y="204724"/>
                  </a:lnTo>
                  <a:lnTo>
                    <a:pt x="139191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6621398" y="3378327"/>
              <a:ext cx="890269" cy="846455"/>
            </a:xfrm>
            <a:custGeom>
              <a:avLst/>
              <a:gdLst/>
              <a:ahLst/>
              <a:cxnLst/>
              <a:rect l="l" t="t" r="r" b="b"/>
              <a:pathLst>
                <a:path w="890270" h="846454">
                  <a:moveTo>
                    <a:pt x="749680" y="0"/>
                  </a:moveTo>
                  <a:lnTo>
                    <a:pt x="701354" y="16853"/>
                  </a:lnTo>
                  <a:lnTo>
                    <a:pt x="653903" y="35538"/>
                  </a:lnTo>
                  <a:lnTo>
                    <a:pt x="607371" y="56016"/>
                  </a:lnTo>
                  <a:lnTo>
                    <a:pt x="561803" y="78249"/>
                  </a:lnTo>
                  <a:lnTo>
                    <a:pt x="517243" y="102199"/>
                  </a:lnTo>
                  <a:lnTo>
                    <a:pt x="473735" y="127828"/>
                  </a:lnTo>
                  <a:lnTo>
                    <a:pt x="431324" y="155099"/>
                  </a:lnTo>
                  <a:lnTo>
                    <a:pt x="390055" y="183973"/>
                  </a:lnTo>
                  <a:lnTo>
                    <a:pt x="349971" y="214412"/>
                  </a:lnTo>
                  <a:lnTo>
                    <a:pt x="311118" y="246380"/>
                  </a:lnTo>
                  <a:lnTo>
                    <a:pt x="273539" y="279836"/>
                  </a:lnTo>
                  <a:lnTo>
                    <a:pt x="237278" y="314745"/>
                  </a:lnTo>
                  <a:lnTo>
                    <a:pt x="202381" y="351068"/>
                  </a:lnTo>
                  <a:lnTo>
                    <a:pt x="168891" y="388766"/>
                  </a:lnTo>
                  <a:lnTo>
                    <a:pt x="136854" y="427803"/>
                  </a:lnTo>
                  <a:lnTo>
                    <a:pt x="106313" y="468140"/>
                  </a:lnTo>
                  <a:lnTo>
                    <a:pt x="77312" y="509739"/>
                  </a:lnTo>
                  <a:lnTo>
                    <a:pt x="49897" y="552562"/>
                  </a:lnTo>
                  <a:lnTo>
                    <a:pt x="24111" y="596572"/>
                  </a:lnTo>
                  <a:lnTo>
                    <a:pt x="0" y="641731"/>
                  </a:lnTo>
                  <a:lnTo>
                    <a:pt x="402590" y="846455"/>
                  </a:lnTo>
                  <a:lnTo>
                    <a:pt x="427163" y="801631"/>
                  </a:lnTo>
                  <a:lnTo>
                    <a:pt x="454274" y="758602"/>
                  </a:lnTo>
                  <a:lnTo>
                    <a:pt x="483817" y="717456"/>
                  </a:lnTo>
                  <a:lnTo>
                    <a:pt x="515687" y="678285"/>
                  </a:lnTo>
                  <a:lnTo>
                    <a:pt x="549779" y="641177"/>
                  </a:lnTo>
                  <a:lnTo>
                    <a:pt x="585988" y="606223"/>
                  </a:lnTo>
                  <a:lnTo>
                    <a:pt x="624208" y="573512"/>
                  </a:lnTo>
                  <a:lnTo>
                    <a:pt x="664335" y="543134"/>
                  </a:lnTo>
                  <a:lnTo>
                    <a:pt x="706263" y="515179"/>
                  </a:lnTo>
                  <a:lnTo>
                    <a:pt x="749887" y="489737"/>
                  </a:lnTo>
                  <a:lnTo>
                    <a:pt x="795103" y="466898"/>
                  </a:lnTo>
                  <a:lnTo>
                    <a:pt x="841805" y="446751"/>
                  </a:lnTo>
                  <a:lnTo>
                    <a:pt x="889889" y="429387"/>
                  </a:lnTo>
                  <a:lnTo>
                    <a:pt x="74968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7371079" y="3314700"/>
              <a:ext cx="400685" cy="493395"/>
            </a:xfrm>
            <a:custGeom>
              <a:avLst/>
              <a:gdLst/>
              <a:ahLst/>
              <a:cxnLst/>
              <a:rect l="l" t="t" r="r" b="b"/>
              <a:pathLst>
                <a:path w="400684" h="493395">
                  <a:moveTo>
                    <a:pt x="400558" y="0"/>
                  </a:moveTo>
                  <a:lnTo>
                    <a:pt x="349602" y="1004"/>
                  </a:lnTo>
                  <a:lnTo>
                    <a:pt x="298787" y="4012"/>
                  </a:lnTo>
                  <a:lnTo>
                    <a:pt x="248168" y="9014"/>
                  </a:lnTo>
                  <a:lnTo>
                    <a:pt x="197802" y="16001"/>
                  </a:lnTo>
                  <a:lnTo>
                    <a:pt x="147746" y="24965"/>
                  </a:lnTo>
                  <a:lnTo>
                    <a:pt x="98055" y="35897"/>
                  </a:lnTo>
                  <a:lnTo>
                    <a:pt x="48788" y="48787"/>
                  </a:lnTo>
                  <a:lnTo>
                    <a:pt x="0" y="63626"/>
                  </a:lnTo>
                  <a:lnTo>
                    <a:pt x="140208" y="493013"/>
                  </a:lnTo>
                  <a:lnTo>
                    <a:pt x="191083" y="478174"/>
                  </a:lnTo>
                  <a:lnTo>
                    <a:pt x="242714" y="466589"/>
                  </a:lnTo>
                  <a:lnTo>
                    <a:pt x="294942" y="458285"/>
                  </a:lnTo>
                  <a:lnTo>
                    <a:pt x="347610" y="453284"/>
                  </a:lnTo>
                  <a:lnTo>
                    <a:pt x="400558" y="451612"/>
                  </a:lnTo>
                  <a:lnTo>
                    <a:pt x="400558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8482584" y="4456429"/>
              <a:ext cx="707390" cy="321310"/>
            </a:xfrm>
            <a:custGeom>
              <a:avLst/>
              <a:gdLst/>
              <a:ahLst/>
              <a:cxnLst/>
              <a:rect l="l" t="t" r="r" b="b"/>
              <a:pathLst>
                <a:path w="707390" h="321310">
                  <a:moveTo>
                    <a:pt x="707136" y="0"/>
                  </a:moveTo>
                  <a:lnTo>
                    <a:pt x="0" y="0"/>
                  </a:lnTo>
                  <a:lnTo>
                    <a:pt x="0" y="133350"/>
                  </a:lnTo>
                  <a:lnTo>
                    <a:pt x="0" y="160020"/>
                  </a:lnTo>
                  <a:lnTo>
                    <a:pt x="0" y="321310"/>
                  </a:lnTo>
                  <a:lnTo>
                    <a:pt x="707136" y="321310"/>
                  </a:lnTo>
                  <a:lnTo>
                    <a:pt x="707136" y="160020"/>
                  </a:lnTo>
                  <a:lnTo>
                    <a:pt x="707136" y="133350"/>
                  </a:lnTo>
                  <a:lnTo>
                    <a:pt x="7071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 descr=""/>
          <p:cNvSpPr txBox="1"/>
          <p:nvPr/>
        </p:nvSpPr>
        <p:spPr>
          <a:xfrm>
            <a:off x="8482583" y="4456176"/>
            <a:ext cx="707390" cy="321945"/>
          </a:xfrm>
          <a:prstGeom prst="rect">
            <a:avLst/>
          </a:prstGeom>
          <a:ln w="9525">
            <a:solidFill>
              <a:srgbClr val="BEBEBE"/>
            </a:solidFill>
          </a:ln>
        </p:spPr>
        <p:txBody>
          <a:bodyPr wrap="square" lIns="0" tIns="15875" rIns="0" bIns="0" rtlCol="0" vert="horz">
            <a:spAutoFit/>
          </a:bodyPr>
          <a:lstStyle/>
          <a:p>
            <a:pPr algn="ctr" marL="3175">
              <a:lnSpc>
                <a:spcPct val="100000"/>
              </a:lnSpc>
              <a:spcBef>
                <a:spcPts val="125"/>
              </a:spcBef>
            </a:pP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Online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Stores</a:t>
            </a:r>
            <a:endParaRPr sz="900">
              <a:latin typeface="Calibri"/>
              <a:cs typeface="Calibri"/>
            </a:endParaRPr>
          </a:p>
          <a:p>
            <a:pPr algn="ctr" marL="1905">
              <a:lnSpc>
                <a:spcPct val="100000"/>
              </a:lnSpc>
              <a:spcBef>
                <a:spcPts val="3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50%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3" name="object 33" descr=""/>
          <p:cNvSpPr/>
          <p:nvPr/>
        </p:nvSpPr>
        <p:spPr>
          <a:xfrm>
            <a:off x="7158228" y="5485129"/>
            <a:ext cx="772795" cy="320040"/>
          </a:xfrm>
          <a:custGeom>
            <a:avLst/>
            <a:gdLst/>
            <a:ahLst/>
            <a:cxnLst/>
            <a:rect l="l" t="t" r="r" b="b"/>
            <a:pathLst>
              <a:path w="772795" h="320039">
                <a:moveTo>
                  <a:pt x="772668" y="0"/>
                </a:moveTo>
                <a:lnTo>
                  <a:pt x="0" y="0"/>
                </a:lnTo>
                <a:lnTo>
                  <a:pt x="0" y="133350"/>
                </a:lnTo>
                <a:lnTo>
                  <a:pt x="0" y="160020"/>
                </a:lnTo>
                <a:lnTo>
                  <a:pt x="0" y="320040"/>
                </a:lnTo>
                <a:lnTo>
                  <a:pt x="772668" y="320040"/>
                </a:lnTo>
                <a:lnTo>
                  <a:pt x="772668" y="160020"/>
                </a:lnTo>
                <a:lnTo>
                  <a:pt x="772668" y="133350"/>
                </a:lnTo>
                <a:lnTo>
                  <a:pt x="7726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 txBox="1"/>
          <p:nvPr/>
        </p:nvSpPr>
        <p:spPr>
          <a:xfrm>
            <a:off x="7158228" y="5484876"/>
            <a:ext cx="772795" cy="320040"/>
          </a:xfrm>
          <a:prstGeom prst="rect">
            <a:avLst/>
          </a:prstGeom>
          <a:ln w="9525">
            <a:solidFill>
              <a:srgbClr val="BEBEBE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316230" marR="33655" indent="-273050">
              <a:lnSpc>
                <a:spcPct val="102200"/>
              </a:lnSpc>
              <a:spcBef>
                <a:spcPts val="105"/>
              </a:spcBef>
            </a:pP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Physical</a:t>
            </a:r>
            <a:r>
              <a:rPr dirty="0" sz="900" spc="-5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Stores</a:t>
            </a:r>
            <a:r>
              <a:rPr dirty="0" sz="900" spc="50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6%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5" name="object 35" descr=""/>
          <p:cNvSpPr/>
          <p:nvPr/>
        </p:nvSpPr>
        <p:spPr>
          <a:xfrm>
            <a:off x="6429756" y="4942839"/>
            <a:ext cx="881380" cy="459740"/>
          </a:xfrm>
          <a:custGeom>
            <a:avLst/>
            <a:gdLst/>
            <a:ahLst/>
            <a:cxnLst/>
            <a:rect l="l" t="t" r="r" b="b"/>
            <a:pathLst>
              <a:path w="881379" h="459739">
                <a:moveTo>
                  <a:pt x="880872" y="0"/>
                </a:moveTo>
                <a:lnTo>
                  <a:pt x="0" y="0"/>
                </a:lnTo>
                <a:lnTo>
                  <a:pt x="0" y="191770"/>
                </a:lnTo>
                <a:lnTo>
                  <a:pt x="0" y="229870"/>
                </a:lnTo>
                <a:lnTo>
                  <a:pt x="0" y="459740"/>
                </a:lnTo>
                <a:lnTo>
                  <a:pt x="880872" y="459740"/>
                </a:lnTo>
                <a:lnTo>
                  <a:pt x="880872" y="229870"/>
                </a:lnTo>
                <a:lnTo>
                  <a:pt x="880872" y="191770"/>
                </a:lnTo>
                <a:lnTo>
                  <a:pt x="88087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 txBox="1"/>
          <p:nvPr/>
        </p:nvSpPr>
        <p:spPr>
          <a:xfrm>
            <a:off x="6429755" y="4942332"/>
            <a:ext cx="881380" cy="460375"/>
          </a:xfrm>
          <a:prstGeom prst="rect">
            <a:avLst/>
          </a:prstGeom>
          <a:ln w="9525">
            <a:solidFill>
              <a:srgbClr val="BEBEBE"/>
            </a:solidFill>
          </a:ln>
        </p:spPr>
        <p:txBody>
          <a:bodyPr wrap="square" lIns="0" tIns="12700" rIns="0" bIns="0" rtlCol="0" vert="horz">
            <a:spAutoFit/>
          </a:bodyPr>
          <a:lstStyle/>
          <a:p>
            <a:pPr algn="ctr" marL="43815" marR="35560">
              <a:lnSpc>
                <a:spcPct val="102200"/>
              </a:lnSpc>
              <a:spcBef>
                <a:spcPts val="100"/>
              </a:spcBef>
            </a:pP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Third</a:t>
            </a: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Party</a:t>
            </a: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Seller</a:t>
            </a:r>
            <a:r>
              <a:rPr dirty="0" sz="900" spc="50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Services</a:t>
            </a:r>
            <a:endParaRPr sz="900">
              <a:latin typeface="Calibri"/>
              <a:cs typeface="Calibri"/>
            </a:endParaRPr>
          </a:p>
          <a:p>
            <a:pPr algn="ctr" marL="1905">
              <a:lnSpc>
                <a:spcPct val="100000"/>
              </a:lnSpc>
              <a:spcBef>
                <a:spcPts val="25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19%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7" name="object 37" descr=""/>
          <p:cNvSpPr/>
          <p:nvPr/>
        </p:nvSpPr>
        <p:spPr>
          <a:xfrm>
            <a:off x="6341364" y="4175759"/>
            <a:ext cx="1065530" cy="320040"/>
          </a:xfrm>
          <a:custGeom>
            <a:avLst/>
            <a:gdLst/>
            <a:ahLst/>
            <a:cxnLst/>
            <a:rect l="l" t="t" r="r" b="b"/>
            <a:pathLst>
              <a:path w="1065529" h="320039">
                <a:moveTo>
                  <a:pt x="1065276" y="0"/>
                </a:moveTo>
                <a:lnTo>
                  <a:pt x="0" y="0"/>
                </a:lnTo>
                <a:lnTo>
                  <a:pt x="0" y="133350"/>
                </a:lnTo>
                <a:lnTo>
                  <a:pt x="0" y="160020"/>
                </a:lnTo>
                <a:lnTo>
                  <a:pt x="0" y="320040"/>
                </a:lnTo>
                <a:lnTo>
                  <a:pt x="1065276" y="320040"/>
                </a:lnTo>
                <a:lnTo>
                  <a:pt x="1065276" y="160020"/>
                </a:lnTo>
                <a:lnTo>
                  <a:pt x="1065276" y="133350"/>
                </a:lnTo>
                <a:lnTo>
                  <a:pt x="10652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 txBox="1"/>
          <p:nvPr/>
        </p:nvSpPr>
        <p:spPr>
          <a:xfrm>
            <a:off x="6341364" y="4175759"/>
            <a:ext cx="1065530" cy="320040"/>
          </a:xfrm>
          <a:prstGeom prst="rect">
            <a:avLst/>
          </a:prstGeom>
          <a:ln w="9525">
            <a:solidFill>
              <a:srgbClr val="BEBEBE"/>
            </a:solidFill>
          </a:ln>
        </p:spPr>
        <p:txBody>
          <a:bodyPr wrap="square" lIns="0" tIns="12700" rIns="0" bIns="0" rtlCol="0" vert="horz">
            <a:spAutoFit/>
          </a:bodyPr>
          <a:lstStyle/>
          <a:p>
            <a:pPr marL="463550" marR="36195" indent="-419100">
              <a:lnSpc>
                <a:spcPct val="102200"/>
              </a:lnSpc>
              <a:spcBef>
                <a:spcPts val="100"/>
              </a:spcBef>
            </a:pP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Subscription</a:t>
            </a:r>
            <a:r>
              <a:rPr dirty="0" sz="900" spc="6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Services</a:t>
            </a:r>
            <a:r>
              <a:rPr dirty="0" sz="900" spc="50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7%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6929628" y="3636264"/>
            <a:ext cx="300355" cy="320040"/>
          </a:xfrm>
          <a:prstGeom prst="rect">
            <a:avLst/>
          </a:prstGeom>
          <a:solidFill>
            <a:srgbClr val="FFFFFF"/>
          </a:solidFill>
          <a:ln w="9525">
            <a:solidFill>
              <a:srgbClr val="BEBEBE"/>
            </a:solidFill>
          </a:ln>
        </p:spPr>
        <p:txBody>
          <a:bodyPr wrap="square" lIns="0" tIns="15240" rIns="0" bIns="0" rtlCol="0" vert="horz">
            <a:spAutoFit/>
          </a:bodyPr>
          <a:lstStyle/>
          <a:p>
            <a:pPr marL="40005">
              <a:lnSpc>
                <a:spcPct val="100000"/>
              </a:lnSpc>
              <a:spcBef>
                <a:spcPts val="12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AWS</a:t>
            </a:r>
            <a:endParaRPr sz="9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2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13%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0" name="object 40" descr=""/>
          <p:cNvSpPr/>
          <p:nvPr/>
        </p:nvSpPr>
        <p:spPr>
          <a:xfrm>
            <a:off x="7406640" y="3393439"/>
            <a:ext cx="396240" cy="320040"/>
          </a:xfrm>
          <a:custGeom>
            <a:avLst/>
            <a:gdLst/>
            <a:ahLst/>
            <a:cxnLst/>
            <a:rect l="l" t="t" r="r" b="b"/>
            <a:pathLst>
              <a:path w="396240" h="320039">
                <a:moveTo>
                  <a:pt x="396240" y="0"/>
                </a:moveTo>
                <a:lnTo>
                  <a:pt x="0" y="0"/>
                </a:lnTo>
                <a:lnTo>
                  <a:pt x="0" y="133350"/>
                </a:lnTo>
                <a:lnTo>
                  <a:pt x="0" y="160020"/>
                </a:lnTo>
                <a:lnTo>
                  <a:pt x="0" y="320040"/>
                </a:lnTo>
                <a:lnTo>
                  <a:pt x="396240" y="320040"/>
                </a:lnTo>
                <a:lnTo>
                  <a:pt x="396240" y="160020"/>
                </a:lnTo>
                <a:lnTo>
                  <a:pt x="396240" y="133350"/>
                </a:lnTo>
                <a:lnTo>
                  <a:pt x="3962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 txBox="1"/>
          <p:nvPr/>
        </p:nvSpPr>
        <p:spPr>
          <a:xfrm>
            <a:off x="7406640" y="3393947"/>
            <a:ext cx="396240" cy="320040"/>
          </a:xfrm>
          <a:prstGeom prst="rect">
            <a:avLst/>
          </a:prstGeom>
          <a:ln w="9525">
            <a:solidFill>
              <a:srgbClr val="BEBEBE"/>
            </a:solidFill>
          </a:ln>
        </p:spPr>
        <p:txBody>
          <a:bodyPr wrap="square" lIns="0" tIns="14604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114"/>
              </a:spcBef>
            </a:pP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Others</a:t>
            </a:r>
            <a:endParaRPr sz="900">
              <a:latin typeface="Calibri"/>
              <a:cs typeface="Calibri"/>
            </a:endParaRPr>
          </a:p>
          <a:p>
            <a:pPr algn="ctr" marL="635">
              <a:lnSpc>
                <a:spcPct val="100000"/>
              </a:lnSpc>
              <a:spcBef>
                <a:spcPts val="25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5%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2" name="object 42" descr=""/>
          <p:cNvSpPr/>
          <p:nvPr/>
        </p:nvSpPr>
        <p:spPr>
          <a:xfrm>
            <a:off x="9558528" y="3720084"/>
            <a:ext cx="99060" cy="97790"/>
          </a:xfrm>
          <a:custGeom>
            <a:avLst/>
            <a:gdLst/>
            <a:ahLst/>
            <a:cxnLst/>
            <a:rect l="l" t="t" r="r" b="b"/>
            <a:pathLst>
              <a:path w="99059" h="97789">
                <a:moveTo>
                  <a:pt x="99059" y="0"/>
                </a:moveTo>
                <a:lnTo>
                  <a:pt x="0" y="0"/>
                </a:lnTo>
                <a:lnTo>
                  <a:pt x="0" y="97536"/>
                </a:lnTo>
                <a:lnTo>
                  <a:pt x="99059" y="97536"/>
                </a:lnTo>
                <a:lnTo>
                  <a:pt x="99059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 descr=""/>
          <p:cNvSpPr/>
          <p:nvPr/>
        </p:nvSpPr>
        <p:spPr>
          <a:xfrm>
            <a:off x="9558528" y="4069079"/>
            <a:ext cx="99060" cy="97790"/>
          </a:xfrm>
          <a:custGeom>
            <a:avLst/>
            <a:gdLst/>
            <a:ahLst/>
            <a:cxnLst/>
            <a:rect l="l" t="t" r="r" b="b"/>
            <a:pathLst>
              <a:path w="99059" h="97789">
                <a:moveTo>
                  <a:pt x="99059" y="0"/>
                </a:moveTo>
                <a:lnTo>
                  <a:pt x="0" y="0"/>
                </a:lnTo>
                <a:lnTo>
                  <a:pt x="0" y="97536"/>
                </a:lnTo>
                <a:lnTo>
                  <a:pt x="99059" y="97536"/>
                </a:lnTo>
                <a:lnTo>
                  <a:pt x="99059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/>
          <p:nvPr/>
        </p:nvSpPr>
        <p:spPr>
          <a:xfrm>
            <a:off x="9558528" y="4416552"/>
            <a:ext cx="99060" cy="97790"/>
          </a:xfrm>
          <a:custGeom>
            <a:avLst/>
            <a:gdLst/>
            <a:ahLst/>
            <a:cxnLst/>
            <a:rect l="l" t="t" r="r" b="b"/>
            <a:pathLst>
              <a:path w="99059" h="97789">
                <a:moveTo>
                  <a:pt x="99059" y="0"/>
                </a:moveTo>
                <a:lnTo>
                  <a:pt x="0" y="0"/>
                </a:lnTo>
                <a:lnTo>
                  <a:pt x="0" y="97536"/>
                </a:lnTo>
                <a:lnTo>
                  <a:pt x="99059" y="97536"/>
                </a:lnTo>
                <a:lnTo>
                  <a:pt x="99059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 descr=""/>
          <p:cNvSpPr/>
          <p:nvPr/>
        </p:nvSpPr>
        <p:spPr>
          <a:xfrm>
            <a:off x="9558528" y="4765547"/>
            <a:ext cx="99060" cy="97790"/>
          </a:xfrm>
          <a:custGeom>
            <a:avLst/>
            <a:gdLst/>
            <a:ahLst/>
            <a:cxnLst/>
            <a:rect l="l" t="t" r="r" b="b"/>
            <a:pathLst>
              <a:path w="99059" h="97789">
                <a:moveTo>
                  <a:pt x="99059" y="0"/>
                </a:moveTo>
                <a:lnTo>
                  <a:pt x="0" y="0"/>
                </a:lnTo>
                <a:lnTo>
                  <a:pt x="0" y="97535"/>
                </a:lnTo>
                <a:lnTo>
                  <a:pt x="99059" y="97535"/>
                </a:lnTo>
                <a:lnTo>
                  <a:pt x="9905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 descr=""/>
          <p:cNvSpPr/>
          <p:nvPr/>
        </p:nvSpPr>
        <p:spPr>
          <a:xfrm>
            <a:off x="9558528" y="5114544"/>
            <a:ext cx="99060" cy="97790"/>
          </a:xfrm>
          <a:custGeom>
            <a:avLst/>
            <a:gdLst/>
            <a:ahLst/>
            <a:cxnLst/>
            <a:rect l="l" t="t" r="r" b="b"/>
            <a:pathLst>
              <a:path w="99059" h="97789">
                <a:moveTo>
                  <a:pt x="99059" y="0"/>
                </a:moveTo>
                <a:lnTo>
                  <a:pt x="0" y="0"/>
                </a:lnTo>
                <a:lnTo>
                  <a:pt x="0" y="97535"/>
                </a:lnTo>
                <a:lnTo>
                  <a:pt x="99059" y="97535"/>
                </a:lnTo>
                <a:lnTo>
                  <a:pt x="9905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 descr=""/>
          <p:cNvSpPr/>
          <p:nvPr/>
        </p:nvSpPr>
        <p:spPr>
          <a:xfrm>
            <a:off x="9558528" y="5462015"/>
            <a:ext cx="99060" cy="97790"/>
          </a:xfrm>
          <a:custGeom>
            <a:avLst/>
            <a:gdLst/>
            <a:ahLst/>
            <a:cxnLst/>
            <a:rect l="l" t="t" r="r" b="b"/>
            <a:pathLst>
              <a:path w="99059" h="97789">
                <a:moveTo>
                  <a:pt x="99059" y="0"/>
                </a:moveTo>
                <a:lnTo>
                  <a:pt x="0" y="0"/>
                </a:lnTo>
                <a:lnTo>
                  <a:pt x="0" y="97535"/>
                </a:lnTo>
                <a:lnTo>
                  <a:pt x="99059" y="97535"/>
                </a:lnTo>
                <a:lnTo>
                  <a:pt x="99059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 descr=""/>
          <p:cNvSpPr txBox="1"/>
          <p:nvPr/>
        </p:nvSpPr>
        <p:spPr>
          <a:xfrm>
            <a:off x="6170676" y="2916935"/>
            <a:ext cx="5751830" cy="3153410"/>
          </a:xfrm>
          <a:prstGeom prst="rect">
            <a:avLst/>
          </a:prstGeom>
          <a:ln w="15875">
            <a:solidFill>
              <a:srgbClr val="2E528F"/>
            </a:solidFill>
          </a:ln>
        </p:spPr>
        <p:txBody>
          <a:bodyPr wrap="square" lIns="0" tIns="107314" rIns="0" bIns="0" rtlCol="0" vert="horz">
            <a:spAutoFit/>
          </a:bodyPr>
          <a:lstStyle/>
          <a:p>
            <a:pPr algn="ctr" marL="93345">
              <a:lnSpc>
                <a:spcPct val="100000"/>
              </a:lnSpc>
              <a:spcBef>
                <a:spcPts val="844"/>
              </a:spcBef>
            </a:pPr>
            <a:r>
              <a:rPr dirty="0" sz="1400" spc="-20" b="1">
                <a:solidFill>
                  <a:srgbClr val="585858"/>
                </a:solidFill>
                <a:latin typeface="Calibri"/>
                <a:cs typeface="Calibri"/>
              </a:rPr>
              <a:t>Amazon’s</a:t>
            </a:r>
            <a:r>
              <a:rPr dirty="0" sz="1400" spc="-40" b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585858"/>
                </a:solidFill>
                <a:latin typeface="Calibri"/>
                <a:cs typeface="Calibri"/>
              </a:rPr>
              <a:t>Revenue</a:t>
            </a:r>
            <a:r>
              <a:rPr dirty="0" sz="1400" spc="-10" b="1">
                <a:solidFill>
                  <a:srgbClr val="585858"/>
                </a:solidFill>
                <a:latin typeface="Calibri"/>
                <a:cs typeface="Calibri"/>
              </a:rPr>
              <a:t> Breakdown</a:t>
            </a:r>
            <a:r>
              <a:rPr dirty="0" sz="1400" spc="-45" b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 b="1" i="1">
                <a:solidFill>
                  <a:srgbClr val="585858"/>
                </a:solidFill>
                <a:latin typeface="Calibri"/>
                <a:cs typeface="Calibri"/>
              </a:rPr>
              <a:t>(in</a:t>
            </a:r>
            <a:r>
              <a:rPr dirty="0" sz="1400" spc="-10" b="1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 b="1" i="1">
                <a:solidFill>
                  <a:srgbClr val="585858"/>
                </a:solidFill>
                <a:latin typeface="Calibri"/>
                <a:cs typeface="Calibri"/>
              </a:rPr>
              <a:t>USD</a:t>
            </a:r>
            <a:r>
              <a:rPr dirty="0" sz="1400" spc="-10" b="1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 spc="-25" b="1" i="1">
                <a:solidFill>
                  <a:srgbClr val="585858"/>
                </a:solidFill>
                <a:latin typeface="Calibri"/>
                <a:cs typeface="Calibri"/>
              </a:rPr>
              <a:t>bn)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15"/>
              </a:spcBef>
            </a:pPr>
            <a:endParaRPr sz="1400">
              <a:latin typeface="Calibri"/>
              <a:cs typeface="Calibri"/>
            </a:endParaRPr>
          </a:p>
          <a:p>
            <a:pPr marL="3531235" marR="1139825">
              <a:lnSpc>
                <a:spcPct val="163300"/>
              </a:lnSpc>
            </a:pPr>
            <a:r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Online</a:t>
            </a:r>
            <a:r>
              <a:rPr dirty="0" sz="1400" spc="-4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Stores </a:t>
            </a:r>
            <a:r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Physical</a:t>
            </a:r>
            <a:r>
              <a:rPr dirty="0" sz="1400" spc="-6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Stores</a:t>
            </a:r>
            <a:endParaRPr sz="1400">
              <a:latin typeface="Calibri"/>
              <a:cs typeface="Calibri"/>
            </a:endParaRPr>
          </a:p>
          <a:p>
            <a:pPr marL="3531235" marR="347980">
              <a:lnSpc>
                <a:spcPct val="163400"/>
              </a:lnSpc>
              <a:spcBef>
                <a:spcPts val="5"/>
              </a:spcBef>
            </a:pPr>
            <a:r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Third</a:t>
            </a:r>
            <a:r>
              <a:rPr dirty="0" sz="1400" spc="-4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Party</a:t>
            </a:r>
            <a:r>
              <a:rPr dirty="0" sz="1400" spc="-3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Seller</a:t>
            </a:r>
            <a:r>
              <a:rPr dirty="0" sz="1400" spc="-3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Services Subscription</a:t>
            </a:r>
            <a:r>
              <a:rPr dirty="0" sz="1400" spc="3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Services</a:t>
            </a:r>
            <a:r>
              <a:rPr dirty="0" sz="1400" spc="50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585858"/>
                </a:solidFill>
                <a:latin typeface="Calibri"/>
                <a:cs typeface="Calibri"/>
              </a:rPr>
              <a:t>AWS</a:t>
            </a:r>
            <a:endParaRPr sz="1400">
              <a:latin typeface="Calibri"/>
              <a:cs typeface="Calibri"/>
            </a:endParaRPr>
          </a:p>
          <a:p>
            <a:pPr marL="3531235">
              <a:lnSpc>
                <a:spcPct val="100000"/>
              </a:lnSpc>
              <a:spcBef>
                <a:spcPts val="1060"/>
              </a:spcBef>
            </a:pP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Others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6113526" y="2599385"/>
            <a:ext cx="55372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Subscription</a:t>
            </a:r>
            <a:r>
              <a:rPr dirty="0" u="sng" sz="1600" spc="-2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Services are</a:t>
            </a:r>
            <a:r>
              <a:rPr dirty="0" u="sng" sz="1600" spc="-2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an</a:t>
            </a:r>
            <a:r>
              <a:rPr dirty="0" u="sng" sz="1600" spc="-2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important</a:t>
            </a:r>
            <a:r>
              <a:rPr dirty="0" u="sng" sz="1600" spc="-3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part</a:t>
            </a:r>
            <a:r>
              <a:rPr dirty="0" u="sng" sz="1600" spc="-2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of</a:t>
            </a:r>
            <a:r>
              <a:rPr dirty="0" u="sng" sz="1600" spc="-2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Amazon’s</a:t>
            </a:r>
            <a:r>
              <a:rPr dirty="0" u="sng" sz="1600" spc="-2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Revenue…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177800" y="5909564"/>
            <a:ext cx="9880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i="1">
                <a:solidFill>
                  <a:srgbClr val="767070"/>
                </a:solidFill>
                <a:latin typeface="Calibri"/>
                <a:cs typeface="Calibri"/>
              </a:rPr>
              <a:t>Source-</a:t>
            </a:r>
            <a:r>
              <a:rPr dirty="0" sz="1200" spc="-50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200" spc="-10" i="1">
                <a:solidFill>
                  <a:srgbClr val="767070"/>
                </a:solidFill>
                <a:latin typeface="Calibri"/>
                <a:cs typeface="Calibri"/>
              </a:rPr>
              <a:t>Statista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353059" y="873074"/>
            <a:ext cx="616204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Problems</a:t>
            </a:r>
            <a:r>
              <a:rPr dirty="0" sz="18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associated</a:t>
            </a:r>
            <a:r>
              <a:rPr dirty="0" sz="1800" spc="-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with</a:t>
            </a:r>
            <a:r>
              <a:rPr dirty="0" sz="18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bundling</a:t>
            </a:r>
            <a:r>
              <a:rPr dirty="0" sz="18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8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8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aftermath</a:t>
            </a:r>
            <a:r>
              <a:rPr dirty="0" sz="1800" spc="-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8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8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001F5F"/>
                </a:solidFill>
                <a:latin typeface="Calibri"/>
                <a:cs typeface="Calibri"/>
              </a:rPr>
              <a:t>same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2" name="object 52" descr=""/>
          <p:cNvSpPr/>
          <p:nvPr/>
        </p:nvSpPr>
        <p:spPr>
          <a:xfrm>
            <a:off x="284988" y="1303019"/>
            <a:ext cx="6325235" cy="0"/>
          </a:xfrm>
          <a:custGeom>
            <a:avLst/>
            <a:gdLst/>
            <a:ahLst/>
            <a:cxnLst/>
            <a:rect l="l" t="t" r="r" b="b"/>
            <a:pathLst>
              <a:path w="6325234" h="0">
                <a:moveTo>
                  <a:pt x="0" y="0"/>
                </a:moveTo>
                <a:lnTo>
                  <a:pt x="6324727" y="0"/>
                </a:lnTo>
              </a:path>
            </a:pathLst>
          </a:custGeom>
          <a:ln w="6350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59079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74320" marR="267335" indent="-3175">
              <a:lnSpc>
                <a:spcPct val="100000"/>
              </a:lnSpc>
              <a:spcBef>
                <a:spcPts val="240"/>
              </a:spcBef>
            </a:pP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24002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69875" marR="267970" indent="25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 Overview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749551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310" marR="312420" indent="-635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730496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521334" marR="294005" indent="-224154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220967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945" marR="291465" indent="-279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71144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54000" marR="207645" indent="-4318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 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9201911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14960" marR="210185" indent="-100965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 Solution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0701528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146050" rIns="0" bIns="0" rtlCol="0" vert="horz">
            <a:spAutoFit/>
          </a:bodyPr>
          <a:lstStyle/>
          <a:p>
            <a:pPr marL="207010">
              <a:lnSpc>
                <a:spcPct val="100000"/>
              </a:lnSpc>
              <a:spcBef>
                <a:spcPts val="115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5"/>
              <a:t>Table</a:t>
            </a:r>
            <a:r>
              <a:rPr dirty="0" spc="-90"/>
              <a:t> </a:t>
            </a:r>
            <a:r>
              <a:rPr dirty="0"/>
              <a:t>of</a:t>
            </a:r>
            <a:r>
              <a:rPr dirty="0" spc="-60"/>
              <a:t> </a:t>
            </a:r>
            <a:r>
              <a:rPr dirty="0" spc="-10"/>
              <a:t>Abbreviations</a:t>
            </a:r>
          </a:p>
        </p:txBody>
      </p:sp>
      <p:graphicFrame>
        <p:nvGraphicFramePr>
          <p:cNvPr id="12" name="object 12" descr=""/>
          <p:cNvGraphicFramePr>
            <a:graphicFrameLocks noGrp="1"/>
          </p:cNvGraphicFramePr>
          <p:nvPr/>
        </p:nvGraphicFramePr>
        <p:xfrm>
          <a:off x="587375" y="1243330"/>
          <a:ext cx="5538470" cy="45904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0020"/>
                <a:gridCol w="4032250"/>
              </a:tblGrid>
              <a:tr h="290195">
                <a:tc>
                  <a:txBody>
                    <a:bodyPr/>
                    <a:lstStyle/>
                    <a:p>
                      <a:pPr marL="27114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200" spc="-10" b="1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Abbreviation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6830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114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200" spc="-10" b="1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Explanation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6830">
                    <a:lnL w="635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189230">
                        <a:lnSpc>
                          <a:spcPts val="1420"/>
                        </a:lnSpc>
                        <a:spcBef>
                          <a:spcPts val="175"/>
                        </a:spcBef>
                      </a:pPr>
                      <a:r>
                        <a:rPr dirty="0" sz="1200" spc="-20">
                          <a:latin typeface="Arial MT"/>
                          <a:cs typeface="Arial MT"/>
                        </a:rPr>
                        <a:t>SVOD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22225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420"/>
                        </a:lnSpc>
                        <a:spcBef>
                          <a:spcPts val="175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Subscription</a:t>
                      </a:r>
                      <a:r>
                        <a:rPr dirty="0" sz="120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Video</a:t>
                      </a:r>
                      <a:r>
                        <a:rPr dirty="0" sz="12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On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Demand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22225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189230">
                        <a:lnSpc>
                          <a:spcPts val="1420"/>
                        </a:lnSpc>
                        <a:spcBef>
                          <a:spcPts val="175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OTT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22225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420"/>
                        </a:lnSpc>
                        <a:spcBef>
                          <a:spcPts val="175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Over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2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Top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22225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189230">
                        <a:lnSpc>
                          <a:spcPts val="1415"/>
                        </a:lnSpc>
                        <a:spcBef>
                          <a:spcPts val="180"/>
                        </a:spcBef>
                      </a:pPr>
                      <a:r>
                        <a:rPr dirty="0" sz="1200" spc="-20">
                          <a:latin typeface="Arial MT"/>
                          <a:cs typeface="Arial MT"/>
                        </a:rPr>
                        <a:t>MVPD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2286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415"/>
                        </a:lnSpc>
                        <a:spcBef>
                          <a:spcPts val="180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Multichannel</a:t>
                      </a:r>
                      <a:r>
                        <a:rPr dirty="0" sz="12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Video</a:t>
                      </a:r>
                      <a:r>
                        <a:rPr dirty="0" sz="12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Programming</a:t>
                      </a:r>
                      <a:r>
                        <a:rPr dirty="0" sz="12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Distributor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2286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189230">
                        <a:lnSpc>
                          <a:spcPts val="1415"/>
                        </a:lnSpc>
                        <a:spcBef>
                          <a:spcPts val="180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CDN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2286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415"/>
                        </a:lnSpc>
                        <a:spcBef>
                          <a:spcPts val="180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Content</a:t>
                      </a:r>
                      <a:r>
                        <a:rPr dirty="0" sz="12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Delivery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Network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2286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189230">
                        <a:lnSpc>
                          <a:spcPts val="1415"/>
                        </a:lnSpc>
                        <a:spcBef>
                          <a:spcPts val="185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HHI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23495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415"/>
                        </a:lnSpc>
                        <a:spcBef>
                          <a:spcPts val="185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Herfindahl</a:t>
                      </a:r>
                      <a:r>
                        <a:rPr dirty="0" sz="12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Hirschman</a:t>
                      </a:r>
                      <a:r>
                        <a:rPr dirty="0" sz="12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Index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23495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18923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EV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0795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415"/>
                        </a:lnSpc>
                        <a:spcBef>
                          <a:spcPts val="180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Estimated</a:t>
                      </a:r>
                      <a:r>
                        <a:rPr dirty="0" sz="12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Value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2286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18923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LTM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0795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415"/>
                        </a:lnSpc>
                        <a:spcBef>
                          <a:spcPts val="180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Last</a:t>
                      </a:r>
                      <a:r>
                        <a:rPr dirty="0" sz="12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Twelve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Months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2286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0185">
                <a:tc>
                  <a:txBody>
                    <a:bodyPr/>
                    <a:lstStyle/>
                    <a:p>
                      <a:pPr marL="179705">
                        <a:lnSpc>
                          <a:spcPts val="1420"/>
                        </a:lnSpc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NTM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Next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Twelve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Months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189230">
                        <a:lnSpc>
                          <a:spcPts val="1415"/>
                        </a:lnSpc>
                        <a:spcBef>
                          <a:spcPts val="18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FAANG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23495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415"/>
                        </a:lnSpc>
                        <a:spcBef>
                          <a:spcPts val="18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Facebook,</a:t>
                      </a:r>
                      <a:r>
                        <a:rPr dirty="0" sz="120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Amazon,</a:t>
                      </a:r>
                      <a:r>
                        <a:rPr dirty="0" sz="12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Apple,</a:t>
                      </a:r>
                      <a:r>
                        <a:rPr dirty="0" sz="1200" spc="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Netflix</a:t>
                      </a:r>
                      <a:r>
                        <a:rPr dirty="0" sz="12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200" spc="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Google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23495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1892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OIBDA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410"/>
                        </a:lnSpc>
                        <a:spcBef>
                          <a:spcPts val="185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Operating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Income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Before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Depreciation</a:t>
                      </a:r>
                      <a:r>
                        <a:rPr dirty="0" sz="1200" spc="-9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200" spc="-8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Amortization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23495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1892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FTC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Federal</a:t>
                      </a:r>
                      <a:r>
                        <a:rPr dirty="0" sz="1200" spc="-8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Trade</a:t>
                      </a:r>
                      <a:r>
                        <a:rPr dirty="0" sz="12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Commission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18923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USD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2065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United</a:t>
                      </a:r>
                      <a:r>
                        <a:rPr dirty="0" sz="12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States</a:t>
                      </a:r>
                      <a:r>
                        <a:rPr dirty="0" sz="12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Dollar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2065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1892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EUR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1200" spc="-20">
                          <a:latin typeface="Arial MT"/>
                          <a:cs typeface="Arial MT"/>
                        </a:rPr>
                        <a:t>Euro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1892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AWS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Amazon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Web</a:t>
                      </a:r>
                      <a:r>
                        <a:rPr dirty="0" sz="12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Services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1892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1200" spc="-20">
                          <a:latin typeface="Arial MT"/>
                          <a:cs typeface="Arial MT"/>
                        </a:rPr>
                        <a:t>Tech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Technology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1892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R&amp;D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Research</a:t>
                      </a:r>
                      <a:r>
                        <a:rPr dirty="0" sz="12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2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Development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1892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1200" spc="-20">
                          <a:latin typeface="Arial MT"/>
                          <a:cs typeface="Arial MT"/>
                        </a:rPr>
                        <a:t>Algo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Algorithm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18923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Mn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2065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Million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2065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1892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Bn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Billion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18923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1200" spc="-20">
                          <a:latin typeface="Arial MT"/>
                          <a:cs typeface="Arial MT"/>
                        </a:rPr>
                        <a:t>EMEA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2065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Europe,</a:t>
                      </a:r>
                      <a:r>
                        <a:rPr dirty="0" sz="12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Middle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East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200" spc="-9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Africa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2065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graphicFrame>
        <p:nvGraphicFramePr>
          <p:cNvPr id="13" name="object 13" descr=""/>
          <p:cNvGraphicFramePr>
            <a:graphicFrameLocks noGrp="1"/>
          </p:cNvGraphicFramePr>
          <p:nvPr/>
        </p:nvGraphicFramePr>
        <p:xfrm>
          <a:off x="6238240" y="1243330"/>
          <a:ext cx="5584825" cy="39058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8745"/>
                <a:gridCol w="4119879"/>
              </a:tblGrid>
              <a:tr h="290195">
                <a:tc>
                  <a:txBody>
                    <a:bodyPr/>
                    <a:lstStyle/>
                    <a:p>
                      <a:pPr marL="27178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200" spc="-10" b="1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Abbreviation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6830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241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200" spc="-10" b="1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Explanation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6830">
                    <a:lnL w="635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191135">
                        <a:lnSpc>
                          <a:spcPts val="1420"/>
                        </a:lnSpc>
                        <a:spcBef>
                          <a:spcPts val="175"/>
                        </a:spcBef>
                      </a:pPr>
                      <a:r>
                        <a:rPr dirty="0" sz="1200" spc="-20">
                          <a:latin typeface="Arial MT"/>
                          <a:cs typeface="Arial MT"/>
                        </a:rPr>
                        <a:t>APAC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22225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Asia-pacific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016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191135">
                        <a:lnSpc>
                          <a:spcPts val="1420"/>
                        </a:lnSpc>
                        <a:spcBef>
                          <a:spcPts val="175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INR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22225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Indian</a:t>
                      </a:r>
                      <a:r>
                        <a:rPr dirty="0" sz="12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National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Rupee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016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191135">
                        <a:lnSpc>
                          <a:spcPts val="1415"/>
                        </a:lnSpc>
                        <a:spcBef>
                          <a:spcPts val="180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UX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2286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User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 Experience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0795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191135">
                        <a:lnSpc>
                          <a:spcPts val="1415"/>
                        </a:lnSpc>
                        <a:spcBef>
                          <a:spcPts val="180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UI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2286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User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 Interface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0795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191135">
                        <a:lnSpc>
                          <a:spcPts val="1415"/>
                        </a:lnSpc>
                        <a:spcBef>
                          <a:spcPts val="185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OCA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23495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Open</a:t>
                      </a:r>
                      <a:r>
                        <a:rPr dirty="0" sz="1200" spc="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Connect</a:t>
                      </a:r>
                      <a:r>
                        <a:rPr dirty="0" sz="1200" spc="-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Appliances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0795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ISP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0795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Internet</a:t>
                      </a:r>
                      <a:r>
                        <a:rPr dirty="0" sz="12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Service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Provider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0795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191135">
                        <a:lnSpc>
                          <a:spcPts val="1415"/>
                        </a:lnSpc>
                        <a:spcBef>
                          <a:spcPts val="180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E&amp;M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2286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Evaluation</a:t>
                      </a:r>
                      <a:r>
                        <a:rPr dirty="0" sz="120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200" spc="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Management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0795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1200" spc="-20">
                          <a:latin typeface="Arial MT"/>
                          <a:cs typeface="Arial MT"/>
                        </a:rPr>
                        <a:t>AVOD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0795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Advertising</a:t>
                      </a:r>
                      <a:r>
                        <a:rPr dirty="0" sz="12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Video</a:t>
                      </a:r>
                      <a:r>
                        <a:rPr dirty="0" sz="12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On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Demand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0795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YoY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0795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1200" spc="-20">
                          <a:latin typeface="Arial MT"/>
                          <a:cs typeface="Arial MT"/>
                        </a:rPr>
                        <a:t>Year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On</a:t>
                      </a:r>
                      <a:r>
                        <a:rPr dirty="0" sz="12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Year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0795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1200" spc="-20">
                          <a:latin typeface="Arial MT"/>
                          <a:cs typeface="Arial MT"/>
                        </a:rPr>
                        <a:t>CAGR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Compounded</a:t>
                      </a:r>
                      <a:r>
                        <a:rPr dirty="0" sz="1200" spc="-9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Annual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Growth</a:t>
                      </a:r>
                      <a:r>
                        <a:rPr dirty="0" sz="1200" spc="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Rate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Ecomm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Electronic</a:t>
                      </a:r>
                      <a:r>
                        <a:rPr dirty="0" sz="12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Commerce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Pharma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Pharmaceutical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VR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Virtual</a:t>
                      </a:r>
                      <a:r>
                        <a:rPr dirty="0" sz="12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Reality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AR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Augmented</a:t>
                      </a:r>
                      <a:r>
                        <a:rPr dirty="0" sz="12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Reality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3D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Three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Dimensional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6715">
                <a:tc>
                  <a:txBody>
                    <a:bodyPr/>
                    <a:lstStyle/>
                    <a:p>
                      <a:pPr marL="1898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EBITDA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23495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9865">
                        <a:lnSpc>
                          <a:spcPts val="1425"/>
                        </a:lnSpc>
                        <a:spcBef>
                          <a:spcPts val="185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Earnings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Before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Interest,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Tax,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Depreciation</a:t>
                      </a:r>
                      <a:r>
                        <a:rPr dirty="0" sz="1200" spc="-10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And</a:t>
                      </a:r>
                      <a:endParaRPr sz="1200">
                        <a:latin typeface="Arial MT"/>
                        <a:cs typeface="Arial MT"/>
                      </a:endParaRPr>
                    </a:p>
                    <a:p>
                      <a:pPr marL="189865">
                        <a:lnSpc>
                          <a:spcPts val="1335"/>
                        </a:lnSpc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Amortization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23495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6916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74320" marR="267335" indent="-3175">
              <a:lnSpc>
                <a:spcPct val="100000"/>
              </a:lnSpc>
              <a:spcBef>
                <a:spcPts val="240"/>
              </a:spcBef>
            </a:pP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70276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69875" marR="268605" indent="25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 Overview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69719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310" marR="311150" indent="-635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370832" y="6303264"/>
            <a:ext cx="1231900" cy="55499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0480" rIns="0" bIns="0" rtlCol="0" vert="horz">
            <a:spAutoFit/>
          </a:bodyPr>
          <a:lstStyle/>
          <a:p>
            <a:pPr marL="518159" marR="287655" indent="-228600">
              <a:lnSpc>
                <a:spcPct val="100000"/>
              </a:lnSpc>
              <a:spcBef>
                <a:spcPts val="240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Strategic </a:t>
            </a:r>
            <a:r>
              <a:rPr dirty="0" sz="1400" spc="-25" b="1">
                <a:solidFill>
                  <a:srgbClr val="0E1722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771388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945" marR="292100" indent="-279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7194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53365" marR="207645" indent="-4318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 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5725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14960" marR="210185" indent="-100965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 Solution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9822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146050" rIns="0" bIns="0" rtlCol="0" vert="horz">
            <a:spAutoFit/>
          </a:bodyPr>
          <a:lstStyle/>
          <a:p>
            <a:pPr marL="206375">
              <a:lnSpc>
                <a:spcPct val="100000"/>
              </a:lnSpc>
              <a:spcBef>
                <a:spcPts val="115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1551919" y="643432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2"/>
                </a:lnTo>
                <a:lnTo>
                  <a:pt x="640079" y="294132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Case:</a:t>
            </a:r>
            <a:r>
              <a:rPr dirty="0" spc="-90"/>
              <a:t> </a:t>
            </a:r>
            <a:r>
              <a:rPr dirty="0"/>
              <a:t>Merging</a:t>
            </a:r>
            <a:r>
              <a:rPr dirty="0" spc="-90"/>
              <a:t> </a:t>
            </a:r>
            <a:r>
              <a:rPr dirty="0"/>
              <a:t>Netflix</a:t>
            </a:r>
            <a:r>
              <a:rPr dirty="0" spc="-80"/>
              <a:t> </a:t>
            </a:r>
            <a:r>
              <a:rPr dirty="0"/>
              <a:t>into</a:t>
            </a:r>
            <a:r>
              <a:rPr dirty="0" spc="-95"/>
              <a:t> </a:t>
            </a:r>
            <a:r>
              <a:rPr dirty="0"/>
              <a:t>Prime</a:t>
            </a:r>
            <a:r>
              <a:rPr dirty="0" spc="-75"/>
              <a:t> </a:t>
            </a:r>
            <a:r>
              <a:rPr dirty="0" spc="-10"/>
              <a:t>Video</a:t>
            </a:r>
          </a:p>
        </p:txBody>
      </p:sp>
      <p:grpSp>
        <p:nvGrpSpPr>
          <p:cNvPr id="13" name="object 13" descr=""/>
          <p:cNvGrpSpPr/>
          <p:nvPr/>
        </p:nvGrpSpPr>
        <p:grpSpPr>
          <a:xfrm>
            <a:off x="6524243" y="1260347"/>
            <a:ext cx="4385310" cy="4787265"/>
            <a:chOff x="6524243" y="1260347"/>
            <a:chExt cx="4385310" cy="4787265"/>
          </a:xfrm>
        </p:grpSpPr>
        <p:sp>
          <p:nvSpPr>
            <p:cNvPr id="14" name="object 14" descr=""/>
            <p:cNvSpPr/>
            <p:nvPr/>
          </p:nvSpPr>
          <p:spPr>
            <a:xfrm>
              <a:off x="6736841" y="1303781"/>
              <a:ext cx="1190625" cy="1190625"/>
            </a:xfrm>
            <a:custGeom>
              <a:avLst/>
              <a:gdLst/>
              <a:ahLst/>
              <a:cxnLst/>
              <a:rect l="l" t="t" r="r" b="b"/>
              <a:pathLst>
                <a:path w="1190625" h="1190625">
                  <a:moveTo>
                    <a:pt x="0" y="595121"/>
                  </a:moveTo>
                  <a:lnTo>
                    <a:pt x="1972" y="546312"/>
                  </a:lnTo>
                  <a:lnTo>
                    <a:pt x="7789" y="498590"/>
                  </a:lnTo>
                  <a:lnTo>
                    <a:pt x="17295" y="452107"/>
                  </a:lnTo>
                  <a:lnTo>
                    <a:pt x="30339" y="407017"/>
                  </a:lnTo>
                  <a:lnTo>
                    <a:pt x="46767" y="363474"/>
                  </a:lnTo>
                  <a:lnTo>
                    <a:pt x="66426" y="321629"/>
                  </a:lnTo>
                  <a:lnTo>
                    <a:pt x="89163" y="281637"/>
                  </a:lnTo>
                  <a:lnTo>
                    <a:pt x="114824" y="243651"/>
                  </a:lnTo>
                  <a:lnTo>
                    <a:pt x="143256" y="207823"/>
                  </a:lnTo>
                  <a:lnTo>
                    <a:pt x="174307" y="174307"/>
                  </a:lnTo>
                  <a:lnTo>
                    <a:pt x="207823" y="143256"/>
                  </a:lnTo>
                  <a:lnTo>
                    <a:pt x="243651" y="114824"/>
                  </a:lnTo>
                  <a:lnTo>
                    <a:pt x="281637" y="89163"/>
                  </a:lnTo>
                  <a:lnTo>
                    <a:pt x="321629" y="66426"/>
                  </a:lnTo>
                  <a:lnTo>
                    <a:pt x="363474" y="46767"/>
                  </a:lnTo>
                  <a:lnTo>
                    <a:pt x="407017" y="30339"/>
                  </a:lnTo>
                  <a:lnTo>
                    <a:pt x="452107" y="17295"/>
                  </a:lnTo>
                  <a:lnTo>
                    <a:pt x="498590" y="7789"/>
                  </a:lnTo>
                  <a:lnTo>
                    <a:pt x="546312" y="1972"/>
                  </a:lnTo>
                  <a:lnTo>
                    <a:pt x="595122" y="0"/>
                  </a:lnTo>
                  <a:lnTo>
                    <a:pt x="643931" y="1972"/>
                  </a:lnTo>
                  <a:lnTo>
                    <a:pt x="691653" y="7789"/>
                  </a:lnTo>
                  <a:lnTo>
                    <a:pt x="738136" y="17295"/>
                  </a:lnTo>
                  <a:lnTo>
                    <a:pt x="783226" y="30339"/>
                  </a:lnTo>
                  <a:lnTo>
                    <a:pt x="826770" y="46767"/>
                  </a:lnTo>
                  <a:lnTo>
                    <a:pt x="868614" y="66426"/>
                  </a:lnTo>
                  <a:lnTo>
                    <a:pt x="908606" y="89163"/>
                  </a:lnTo>
                  <a:lnTo>
                    <a:pt x="946592" y="114824"/>
                  </a:lnTo>
                  <a:lnTo>
                    <a:pt x="982420" y="143256"/>
                  </a:lnTo>
                  <a:lnTo>
                    <a:pt x="1015936" y="174307"/>
                  </a:lnTo>
                  <a:lnTo>
                    <a:pt x="1046987" y="207823"/>
                  </a:lnTo>
                  <a:lnTo>
                    <a:pt x="1075419" y="243651"/>
                  </a:lnTo>
                  <a:lnTo>
                    <a:pt x="1101080" y="281637"/>
                  </a:lnTo>
                  <a:lnTo>
                    <a:pt x="1123817" y="321629"/>
                  </a:lnTo>
                  <a:lnTo>
                    <a:pt x="1143476" y="363474"/>
                  </a:lnTo>
                  <a:lnTo>
                    <a:pt x="1159904" y="407017"/>
                  </a:lnTo>
                  <a:lnTo>
                    <a:pt x="1172948" y="452107"/>
                  </a:lnTo>
                  <a:lnTo>
                    <a:pt x="1182454" y="498590"/>
                  </a:lnTo>
                  <a:lnTo>
                    <a:pt x="1188271" y="546312"/>
                  </a:lnTo>
                  <a:lnTo>
                    <a:pt x="1190243" y="595121"/>
                  </a:lnTo>
                  <a:lnTo>
                    <a:pt x="1188271" y="643931"/>
                  </a:lnTo>
                  <a:lnTo>
                    <a:pt x="1182454" y="691653"/>
                  </a:lnTo>
                  <a:lnTo>
                    <a:pt x="1172948" y="738136"/>
                  </a:lnTo>
                  <a:lnTo>
                    <a:pt x="1159904" y="783226"/>
                  </a:lnTo>
                  <a:lnTo>
                    <a:pt x="1143476" y="826769"/>
                  </a:lnTo>
                  <a:lnTo>
                    <a:pt x="1123817" y="868614"/>
                  </a:lnTo>
                  <a:lnTo>
                    <a:pt x="1101080" y="908606"/>
                  </a:lnTo>
                  <a:lnTo>
                    <a:pt x="1075419" y="946592"/>
                  </a:lnTo>
                  <a:lnTo>
                    <a:pt x="1046987" y="982420"/>
                  </a:lnTo>
                  <a:lnTo>
                    <a:pt x="1015936" y="1015936"/>
                  </a:lnTo>
                  <a:lnTo>
                    <a:pt x="982420" y="1046987"/>
                  </a:lnTo>
                  <a:lnTo>
                    <a:pt x="946592" y="1075419"/>
                  </a:lnTo>
                  <a:lnTo>
                    <a:pt x="908606" y="1101080"/>
                  </a:lnTo>
                  <a:lnTo>
                    <a:pt x="868614" y="1123817"/>
                  </a:lnTo>
                  <a:lnTo>
                    <a:pt x="826769" y="1143476"/>
                  </a:lnTo>
                  <a:lnTo>
                    <a:pt x="783226" y="1159904"/>
                  </a:lnTo>
                  <a:lnTo>
                    <a:pt x="738136" y="1172948"/>
                  </a:lnTo>
                  <a:lnTo>
                    <a:pt x="691653" y="1182454"/>
                  </a:lnTo>
                  <a:lnTo>
                    <a:pt x="643931" y="1188271"/>
                  </a:lnTo>
                  <a:lnTo>
                    <a:pt x="595122" y="1190243"/>
                  </a:lnTo>
                  <a:lnTo>
                    <a:pt x="546312" y="1188271"/>
                  </a:lnTo>
                  <a:lnTo>
                    <a:pt x="498590" y="1182454"/>
                  </a:lnTo>
                  <a:lnTo>
                    <a:pt x="452107" y="1172948"/>
                  </a:lnTo>
                  <a:lnTo>
                    <a:pt x="407017" y="1159904"/>
                  </a:lnTo>
                  <a:lnTo>
                    <a:pt x="363473" y="1143476"/>
                  </a:lnTo>
                  <a:lnTo>
                    <a:pt x="321629" y="1123817"/>
                  </a:lnTo>
                  <a:lnTo>
                    <a:pt x="281637" y="1101080"/>
                  </a:lnTo>
                  <a:lnTo>
                    <a:pt x="243651" y="1075419"/>
                  </a:lnTo>
                  <a:lnTo>
                    <a:pt x="207823" y="1046987"/>
                  </a:lnTo>
                  <a:lnTo>
                    <a:pt x="174307" y="1015936"/>
                  </a:lnTo>
                  <a:lnTo>
                    <a:pt x="143256" y="982420"/>
                  </a:lnTo>
                  <a:lnTo>
                    <a:pt x="114824" y="946592"/>
                  </a:lnTo>
                  <a:lnTo>
                    <a:pt x="89163" y="908606"/>
                  </a:lnTo>
                  <a:lnTo>
                    <a:pt x="66426" y="868614"/>
                  </a:lnTo>
                  <a:lnTo>
                    <a:pt x="46767" y="826769"/>
                  </a:lnTo>
                  <a:lnTo>
                    <a:pt x="30339" y="783226"/>
                  </a:lnTo>
                  <a:lnTo>
                    <a:pt x="17295" y="738136"/>
                  </a:lnTo>
                  <a:lnTo>
                    <a:pt x="7789" y="691653"/>
                  </a:lnTo>
                  <a:lnTo>
                    <a:pt x="1972" y="643931"/>
                  </a:lnTo>
                  <a:lnTo>
                    <a:pt x="0" y="595121"/>
                  </a:lnTo>
                  <a:close/>
                </a:path>
              </a:pathLst>
            </a:custGeom>
            <a:ln w="19050">
              <a:solidFill>
                <a:srgbClr val="1F386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28865" y="1509705"/>
              <a:ext cx="790721" cy="792113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6524243" y="1260347"/>
              <a:ext cx="1670685" cy="1385570"/>
            </a:xfrm>
            <a:custGeom>
              <a:avLst/>
              <a:gdLst/>
              <a:ahLst/>
              <a:cxnLst/>
              <a:rect l="l" t="t" r="r" b="b"/>
              <a:pathLst>
                <a:path w="1670684" h="1385570">
                  <a:moveTo>
                    <a:pt x="1670303" y="0"/>
                  </a:moveTo>
                  <a:lnTo>
                    <a:pt x="0" y="0"/>
                  </a:lnTo>
                  <a:lnTo>
                    <a:pt x="0" y="1385315"/>
                  </a:lnTo>
                  <a:lnTo>
                    <a:pt x="1670303" y="1385315"/>
                  </a:lnTo>
                  <a:lnTo>
                    <a:pt x="1670303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7723631" y="4120896"/>
              <a:ext cx="1655445" cy="117475"/>
            </a:xfrm>
            <a:custGeom>
              <a:avLst/>
              <a:gdLst/>
              <a:ahLst/>
              <a:cxnLst/>
              <a:rect l="l" t="t" r="r" b="b"/>
              <a:pathLst>
                <a:path w="1655445" h="117475">
                  <a:moveTo>
                    <a:pt x="1655064" y="0"/>
                  </a:moveTo>
                  <a:lnTo>
                    <a:pt x="0" y="0"/>
                  </a:lnTo>
                  <a:lnTo>
                    <a:pt x="0" y="117347"/>
                  </a:lnTo>
                  <a:lnTo>
                    <a:pt x="1655064" y="117347"/>
                  </a:lnTo>
                  <a:lnTo>
                    <a:pt x="1655064" y="0"/>
                  </a:lnTo>
                  <a:close/>
                </a:path>
              </a:pathLst>
            </a:custGeom>
            <a:solidFill>
              <a:srgbClr val="00AE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7723631" y="4120896"/>
              <a:ext cx="1655445" cy="117475"/>
            </a:xfrm>
            <a:custGeom>
              <a:avLst/>
              <a:gdLst/>
              <a:ahLst/>
              <a:cxnLst/>
              <a:rect l="l" t="t" r="r" b="b"/>
              <a:pathLst>
                <a:path w="1655445" h="117475">
                  <a:moveTo>
                    <a:pt x="0" y="117347"/>
                  </a:moveTo>
                  <a:lnTo>
                    <a:pt x="1655064" y="117347"/>
                  </a:lnTo>
                  <a:lnTo>
                    <a:pt x="1655064" y="0"/>
                  </a:lnTo>
                  <a:lnTo>
                    <a:pt x="0" y="0"/>
                  </a:lnTo>
                  <a:lnTo>
                    <a:pt x="0" y="117347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7723631" y="3624071"/>
              <a:ext cx="3179445" cy="117475"/>
            </a:xfrm>
            <a:custGeom>
              <a:avLst/>
              <a:gdLst/>
              <a:ahLst/>
              <a:cxnLst/>
              <a:rect l="l" t="t" r="r" b="b"/>
              <a:pathLst>
                <a:path w="3179445" h="117475">
                  <a:moveTo>
                    <a:pt x="3179064" y="0"/>
                  </a:moveTo>
                  <a:lnTo>
                    <a:pt x="0" y="0"/>
                  </a:lnTo>
                  <a:lnTo>
                    <a:pt x="0" y="117347"/>
                  </a:lnTo>
                  <a:lnTo>
                    <a:pt x="3179064" y="117347"/>
                  </a:lnTo>
                  <a:lnTo>
                    <a:pt x="3179064" y="0"/>
                  </a:lnTo>
                  <a:close/>
                </a:path>
              </a:pathLst>
            </a:custGeom>
            <a:solidFill>
              <a:srgbClr val="0042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7723631" y="3624071"/>
              <a:ext cx="3179445" cy="117475"/>
            </a:xfrm>
            <a:custGeom>
              <a:avLst/>
              <a:gdLst/>
              <a:ahLst/>
              <a:cxnLst/>
              <a:rect l="l" t="t" r="r" b="b"/>
              <a:pathLst>
                <a:path w="3179445" h="117475">
                  <a:moveTo>
                    <a:pt x="0" y="117347"/>
                  </a:moveTo>
                  <a:lnTo>
                    <a:pt x="3179064" y="117347"/>
                  </a:lnTo>
                  <a:lnTo>
                    <a:pt x="3179064" y="0"/>
                  </a:lnTo>
                  <a:lnTo>
                    <a:pt x="0" y="0"/>
                  </a:lnTo>
                  <a:lnTo>
                    <a:pt x="0" y="117347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7723631" y="3872483"/>
              <a:ext cx="1812289" cy="2105025"/>
            </a:xfrm>
            <a:custGeom>
              <a:avLst/>
              <a:gdLst/>
              <a:ahLst/>
              <a:cxnLst/>
              <a:rect l="l" t="t" r="r" b="b"/>
              <a:pathLst>
                <a:path w="1812290" h="2105025">
                  <a:moveTo>
                    <a:pt x="1107948" y="1987296"/>
                  </a:moveTo>
                  <a:lnTo>
                    <a:pt x="0" y="1987296"/>
                  </a:lnTo>
                  <a:lnTo>
                    <a:pt x="0" y="2104644"/>
                  </a:lnTo>
                  <a:lnTo>
                    <a:pt x="1107948" y="2104644"/>
                  </a:lnTo>
                  <a:lnTo>
                    <a:pt x="1107948" y="1987296"/>
                  </a:lnTo>
                  <a:close/>
                </a:path>
                <a:path w="1812290" h="2105025">
                  <a:moveTo>
                    <a:pt x="1129284" y="1738884"/>
                  </a:moveTo>
                  <a:lnTo>
                    <a:pt x="0" y="1738884"/>
                  </a:lnTo>
                  <a:lnTo>
                    <a:pt x="0" y="1856232"/>
                  </a:lnTo>
                  <a:lnTo>
                    <a:pt x="1129284" y="1856232"/>
                  </a:lnTo>
                  <a:lnTo>
                    <a:pt x="1129284" y="1738884"/>
                  </a:lnTo>
                  <a:close/>
                </a:path>
                <a:path w="1812290" h="2105025">
                  <a:moveTo>
                    <a:pt x="1181100" y="1490472"/>
                  </a:moveTo>
                  <a:lnTo>
                    <a:pt x="0" y="1490472"/>
                  </a:lnTo>
                  <a:lnTo>
                    <a:pt x="0" y="1607820"/>
                  </a:lnTo>
                  <a:lnTo>
                    <a:pt x="1181100" y="1607820"/>
                  </a:lnTo>
                  <a:lnTo>
                    <a:pt x="1181100" y="1490472"/>
                  </a:lnTo>
                  <a:close/>
                </a:path>
                <a:path w="1812290" h="2105025">
                  <a:moveTo>
                    <a:pt x="1330452" y="1242060"/>
                  </a:moveTo>
                  <a:lnTo>
                    <a:pt x="0" y="1242060"/>
                  </a:lnTo>
                  <a:lnTo>
                    <a:pt x="0" y="1359420"/>
                  </a:lnTo>
                  <a:lnTo>
                    <a:pt x="1330452" y="1359420"/>
                  </a:lnTo>
                  <a:lnTo>
                    <a:pt x="1330452" y="1242060"/>
                  </a:lnTo>
                  <a:close/>
                </a:path>
                <a:path w="1812290" h="2105025">
                  <a:moveTo>
                    <a:pt x="1333500" y="993648"/>
                  </a:moveTo>
                  <a:lnTo>
                    <a:pt x="0" y="993648"/>
                  </a:lnTo>
                  <a:lnTo>
                    <a:pt x="0" y="1110996"/>
                  </a:lnTo>
                  <a:lnTo>
                    <a:pt x="1333500" y="1110996"/>
                  </a:lnTo>
                  <a:lnTo>
                    <a:pt x="1333500" y="993648"/>
                  </a:lnTo>
                  <a:close/>
                </a:path>
                <a:path w="1812290" h="2105025">
                  <a:moveTo>
                    <a:pt x="1397508" y="745236"/>
                  </a:moveTo>
                  <a:lnTo>
                    <a:pt x="0" y="745236"/>
                  </a:lnTo>
                  <a:lnTo>
                    <a:pt x="0" y="862584"/>
                  </a:lnTo>
                  <a:lnTo>
                    <a:pt x="1397508" y="862584"/>
                  </a:lnTo>
                  <a:lnTo>
                    <a:pt x="1397508" y="745236"/>
                  </a:lnTo>
                  <a:close/>
                </a:path>
                <a:path w="1812290" h="2105025">
                  <a:moveTo>
                    <a:pt x="1418844" y="496824"/>
                  </a:moveTo>
                  <a:lnTo>
                    <a:pt x="0" y="496824"/>
                  </a:lnTo>
                  <a:lnTo>
                    <a:pt x="0" y="614172"/>
                  </a:lnTo>
                  <a:lnTo>
                    <a:pt x="1418844" y="614172"/>
                  </a:lnTo>
                  <a:lnTo>
                    <a:pt x="1418844" y="496824"/>
                  </a:lnTo>
                  <a:close/>
                </a:path>
                <a:path w="1812290" h="2105025">
                  <a:moveTo>
                    <a:pt x="1812036" y="0"/>
                  </a:moveTo>
                  <a:lnTo>
                    <a:pt x="0" y="0"/>
                  </a:lnTo>
                  <a:lnTo>
                    <a:pt x="0" y="117348"/>
                  </a:lnTo>
                  <a:lnTo>
                    <a:pt x="1812036" y="117348"/>
                  </a:lnTo>
                  <a:lnTo>
                    <a:pt x="18120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7723631" y="3872483"/>
              <a:ext cx="1812289" cy="2105025"/>
            </a:xfrm>
            <a:custGeom>
              <a:avLst/>
              <a:gdLst/>
              <a:ahLst/>
              <a:cxnLst/>
              <a:rect l="l" t="t" r="r" b="b"/>
              <a:pathLst>
                <a:path w="1812290" h="2105025">
                  <a:moveTo>
                    <a:pt x="1107948" y="2104644"/>
                  </a:moveTo>
                  <a:lnTo>
                    <a:pt x="0" y="2104644"/>
                  </a:lnTo>
                  <a:lnTo>
                    <a:pt x="0" y="1987296"/>
                  </a:lnTo>
                  <a:lnTo>
                    <a:pt x="1107948" y="1987296"/>
                  </a:lnTo>
                  <a:lnTo>
                    <a:pt x="1107948" y="2104644"/>
                  </a:lnTo>
                  <a:close/>
                </a:path>
                <a:path w="1812290" h="2105025">
                  <a:moveTo>
                    <a:pt x="1129284" y="1856232"/>
                  </a:moveTo>
                  <a:lnTo>
                    <a:pt x="0" y="1856232"/>
                  </a:lnTo>
                  <a:lnTo>
                    <a:pt x="0" y="1738884"/>
                  </a:lnTo>
                  <a:lnTo>
                    <a:pt x="1129284" y="1738884"/>
                  </a:lnTo>
                  <a:lnTo>
                    <a:pt x="1129284" y="1856232"/>
                  </a:lnTo>
                  <a:close/>
                </a:path>
                <a:path w="1812290" h="2105025">
                  <a:moveTo>
                    <a:pt x="1181100" y="1607820"/>
                  </a:moveTo>
                  <a:lnTo>
                    <a:pt x="0" y="1607820"/>
                  </a:lnTo>
                  <a:lnTo>
                    <a:pt x="0" y="1490472"/>
                  </a:lnTo>
                  <a:lnTo>
                    <a:pt x="1181100" y="1490472"/>
                  </a:lnTo>
                  <a:lnTo>
                    <a:pt x="1181100" y="1607820"/>
                  </a:lnTo>
                  <a:close/>
                </a:path>
                <a:path w="1812290" h="2105025">
                  <a:moveTo>
                    <a:pt x="1330452" y="1359408"/>
                  </a:moveTo>
                  <a:lnTo>
                    <a:pt x="0" y="1359408"/>
                  </a:lnTo>
                  <a:lnTo>
                    <a:pt x="0" y="1242060"/>
                  </a:lnTo>
                  <a:lnTo>
                    <a:pt x="1330452" y="1242060"/>
                  </a:lnTo>
                  <a:lnTo>
                    <a:pt x="1330452" y="1359408"/>
                  </a:lnTo>
                  <a:close/>
                </a:path>
                <a:path w="1812290" h="2105025">
                  <a:moveTo>
                    <a:pt x="1333500" y="1110996"/>
                  </a:moveTo>
                  <a:lnTo>
                    <a:pt x="0" y="1110996"/>
                  </a:lnTo>
                  <a:lnTo>
                    <a:pt x="0" y="993648"/>
                  </a:lnTo>
                  <a:lnTo>
                    <a:pt x="1333500" y="993648"/>
                  </a:lnTo>
                  <a:lnTo>
                    <a:pt x="1333500" y="1110996"/>
                  </a:lnTo>
                  <a:close/>
                </a:path>
                <a:path w="1812290" h="2105025">
                  <a:moveTo>
                    <a:pt x="1397508" y="862584"/>
                  </a:moveTo>
                  <a:lnTo>
                    <a:pt x="0" y="862584"/>
                  </a:lnTo>
                  <a:lnTo>
                    <a:pt x="0" y="745236"/>
                  </a:lnTo>
                  <a:lnTo>
                    <a:pt x="1397508" y="745236"/>
                  </a:lnTo>
                  <a:lnTo>
                    <a:pt x="1397508" y="862584"/>
                  </a:lnTo>
                  <a:close/>
                </a:path>
                <a:path w="1812290" h="2105025">
                  <a:moveTo>
                    <a:pt x="1418844" y="614172"/>
                  </a:moveTo>
                  <a:lnTo>
                    <a:pt x="0" y="614172"/>
                  </a:lnTo>
                  <a:lnTo>
                    <a:pt x="0" y="496824"/>
                  </a:lnTo>
                  <a:lnTo>
                    <a:pt x="1418844" y="496824"/>
                  </a:lnTo>
                  <a:lnTo>
                    <a:pt x="1418844" y="614172"/>
                  </a:lnTo>
                  <a:close/>
                </a:path>
                <a:path w="1812290" h="2105025">
                  <a:moveTo>
                    <a:pt x="1812036" y="117348"/>
                  </a:moveTo>
                  <a:lnTo>
                    <a:pt x="0" y="117348"/>
                  </a:lnTo>
                  <a:lnTo>
                    <a:pt x="0" y="0"/>
                  </a:lnTo>
                  <a:lnTo>
                    <a:pt x="1812036" y="0"/>
                  </a:lnTo>
                  <a:lnTo>
                    <a:pt x="1812036" y="11734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7723631" y="3558540"/>
              <a:ext cx="0" cy="2484120"/>
            </a:xfrm>
            <a:custGeom>
              <a:avLst/>
              <a:gdLst/>
              <a:ahLst/>
              <a:cxnLst/>
              <a:rect l="l" t="t" r="r" b="b"/>
              <a:pathLst>
                <a:path w="0" h="2484120">
                  <a:moveTo>
                    <a:pt x="0" y="248412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C1D5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 descr=""/>
          <p:cNvGrpSpPr/>
          <p:nvPr/>
        </p:nvGrpSpPr>
        <p:grpSpPr>
          <a:xfrm>
            <a:off x="8514968" y="1294257"/>
            <a:ext cx="1210945" cy="1209675"/>
            <a:chOff x="8514968" y="1294257"/>
            <a:chExt cx="1210945" cy="1209675"/>
          </a:xfrm>
        </p:grpSpPr>
        <p:sp>
          <p:nvSpPr>
            <p:cNvPr id="25" name="object 25" descr=""/>
            <p:cNvSpPr/>
            <p:nvPr/>
          </p:nvSpPr>
          <p:spPr>
            <a:xfrm>
              <a:off x="8524493" y="1303782"/>
              <a:ext cx="1191895" cy="1190625"/>
            </a:xfrm>
            <a:custGeom>
              <a:avLst/>
              <a:gdLst/>
              <a:ahLst/>
              <a:cxnLst/>
              <a:rect l="l" t="t" r="r" b="b"/>
              <a:pathLst>
                <a:path w="1191895" h="1190625">
                  <a:moveTo>
                    <a:pt x="0" y="595121"/>
                  </a:moveTo>
                  <a:lnTo>
                    <a:pt x="1975" y="546312"/>
                  </a:lnTo>
                  <a:lnTo>
                    <a:pt x="7800" y="498590"/>
                  </a:lnTo>
                  <a:lnTo>
                    <a:pt x="17320" y="452107"/>
                  </a:lnTo>
                  <a:lnTo>
                    <a:pt x="30382" y="407017"/>
                  </a:lnTo>
                  <a:lnTo>
                    <a:pt x="46833" y="363474"/>
                  </a:lnTo>
                  <a:lnTo>
                    <a:pt x="66519" y="321629"/>
                  </a:lnTo>
                  <a:lnTo>
                    <a:pt x="89286" y="281637"/>
                  </a:lnTo>
                  <a:lnTo>
                    <a:pt x="114982" y="243651"/>
                  </a:lnTo>
                  <a:lnTo>
                    <a:pt x="143453" y="207823"/>
                  </a:lnTo>
                  <a:lnTo>
                    <a:pt x="174545" y="174307"/>
                  </a:lnTo>
                  <a:lnTo>
                    <a:pt x="208105" y="143256"/>
                  </a:lnTo>
                  <a:lnTo>
                    <a:pt x="243980" y="114824"/>
                  </a:lnTo>
                  <a:lnTo>
                    <a:pt x="282015" y="89163"/>
                  </a:lnTo>
                  <a:lnTo>
                    <a:pt x="322058" y="66426"/>
                  </a:lnTo>
                  <a:lnTo>
                    <a:pt x="363956" y="46767"/>
                  </a:lnTo>
                  <a:lnTo>
                    <a:pt x="407554" y="30339"/>
                  </a:lnTo>
                  <a:lnTo>
                    <a:pt x="452699" y="17295"/>
                  </a:lnTo>
                  <a:lnTo>
                    <a:pt x="499238" y="7789"/>
                  </a:lnTo>
                  <a:lnTo>
                    <a:pt x="547017" y="1972"/>
                  </a:lnTo>
                  <a:lnTo>
                    <a:pt x="595883" y="0"/>
                  </a:lnTo>
                  <a:lnTo>
                    <a:pt x="644750" y="1972"/>
                  </a:lnTo>
                  <a:lnTo>
                    <a:pt x="692529" y="7789"/>
                  </a:lnTo>
                  <a:lnTo>
                    <a:pt x="739068" y="17295"/>
                  </a:lnTo>
                  <a:lnTo>
                    <a:pt x="784213" y="30339"/>
                  </a:lnTo>
                  <a:lnTo>
                    <a:pt x="827811" y="46767"/>
                  </a:lnTo>
                  <a:lnTo>
                    <a:pt x="869709" y="66426"/>
                  </a:lnTo>
                  <a:lnTo>
                    <a:pt x="909752" y="89163"/>
                  </a:lnTo>
                  <a:lnTo>
                    <a:pt x="947787" y="114824"/>
                  </a:lnTo>
                  <a:lnTo>
                    <a:pt x="983662" y="143256"/>
                  </a:lnTo>
                  <a:lnTo>
                    <a:pt x="1017222" y="174307"/>
                  </a:lnTo>
                  <a:lnTo>
                    <a:pt x="1048314" y="207823"/>
                  </a:lnTo>
                  <a:lnTo>
                    <a:pt x="1076785" y="243651"/>
                  </a:lnTo>
                  <a:lnTo>
                    <a:pt x="1102481" y="281637"/>
                  </a:lnTo>
                  <a:lnTo>
                    <a:pt x="1125248" y="321629"/>
                  </a:lnTo>
                  <a:lnTo>
                    <a:pt x="1144934" y="363474"/>
                  </a:lnTo>
                  <a:lnTo>
                    <a:pt x="1161385" y="407017"/>
                  </a:lnTo>
                  <a:lnTo>
                    <a:pt x="1174447" y="452107"/>
                  </a:lnTo>
                  <a:lnTo>
                    <a:pt x="1183967" y="498590"/>
                  </a:lnTo>
                  <a:lnTo>
                    <a:pt x="1189792" y="546312"/>
                  </a:lnTo>
                  <a:lnTo>
                    <a:pt x="1191767" y="595121"/>
                  </a:lnTo>
                  <a:lnTo>
                    <a:pt x="1189792" y="643931"/>
                  </a:lnTo>
                  <a:lnTo>
                    <a:pt x="1183967" y="691653"/>
                  </a:lnTo>
                  <a:lnTo>
                    <a:pt x="1174447" y="738136"/>
                  </a:lnTo>
                  <a:lnTo>
                    <a:pt x="1161385" y="783226"/>
                  </a:lnTo>
                  <a:lnTo>
                    <a:pt x="1144934" y="826769"/>
                  </a:lnTo>
                  <a:lnTo>
                    <a:pt x="1125248" y="868614"/>
                  </a:lnTo>
                  <a:lnTo>
                    <a:pt x="1102481" y="908606"/>
                  </a:lnTo>
                  <a:lnTo>
                    <a:pt x="1076785" y="946592"/>
                  </a:lnTo>
                  <a:lnTo>
                    <a:pt x="1048314" y="982420"/>
                  </a:lnTo>
                  <a:lnTo>
                    <a:pt x="1017222" y="1015936"/>
                  </a:lnTo>
                  <a:lnTo>
                    <a:pt x="983662" y="1046987"/>
                  </a:lnTo>
                  <a:lnTo>
                    <a:pt x="947787" y="1075419"/>
                  </a:lnTo>
                  <a:lnTo>
                    <a:pt x="909752" y="1101080"/>
                  </a:lnTo>
                  <a:lnTo>
                    <a:pt x="869709" y="1123817"/>
                  </a:lnTo>
                  <a:lnTo>
                    <a:pt x="827811" y="1143476"/>
                  </a:lnTo>
                  <a:lnTo>
                    <a:pt x="784213" y="1159904"/>
                  </a:lnTo>
                  <a:lnTo>
                    <a:pt x="739068" y="1172948"/>
                  </a:lnTo>
                  <a:lnTo>
                    <a:pt x="692529" y="1182454"/>
                  </a:lnTo>
                  <a:lnTo>
                    <a:pt x="644750" y="1188271"/>
                  </a:lnTo>
                  <a:lnTo>
                    <a:pt x="595883" y="1190243"/>
                  </a:lnTo>
                  <a:lnTo>
                    <a:pt x="547017" y="1188271"/>
                  </a:lnTo>
                  <a:lnTo>
                    <a:pt x="499238" y="1182454"/>
                  </a:lnTo>
                  <a:lnTo>
                    <a:pt x="452699" y="1172948"/>
                  </a:lnTo>
                  <a:lnTo>
                    <a:pt x="407554" y="1159904"/>
                  </a:lnTo>
                  <a:lnTo>
                    <a:pt x="363956" y="1143476"/>
                  </a:lnTo>
                  <a:lnTo>
                    <a:pt x="322058" y="1123817"/>
                  </a:lnTo>
                  <a:lnTo>
                    <a:pt x="282015" y="1101080"/>
                  </a:lnTo>
                  <a:lnTo>
                    <a:pt x="243980" y="1075419"/>
                  </a:lnTo>
                  <a:lnTo>
                    <a:pt x="208105" y="1046987"/>
                  </a:lnTo>
                  <a:lnTo>
                    <a:pt x="174545" y="1015936"/>
                  </a:lnTo>
                  <a:lnTo>
                    <a:pt x="143453" y="982420"/>
                  </a:lnTo>
                  <a:lnTo>
                    <a:pt x="114982" y="946592"/>
                  </a:lnTo>
                  <a:lnTo>
                    <a:pt x="89286" y="908606"/>
                  </a:lnTo>
                  <a:lnTo>
                    <a:pt x="66519" y="868614"/>
                  </a:lnTo>
                  <a:lnTo>
                    <a:pt x="46833" y="826769"/>
                  </a:lnTo>
                  <a:lnTo>
                    <a:pt x="30382" y="783226"/>
                  </a:lnTo>
                  <a:lnTo>
                    <a:pt x="17320" y="738136"/>
                  </a:lnTo>
                  <a:lnTo>
                    <a:pt x="7800" y="691653"/>
                  </a:lnTo>
                  <a:lnTo>
                    <a:pt x="1975" y="643931"/>
                  </a:lnTo>
                  <a:lnTo>
                    <a:pt x="0" y="595121"/>
                  </a:lnTo>
                  <a:close/>
                </a:path>
              </a:pathLst>
            </a:custGeom>
            <a:ln w="19050">
              <a:solidFill>
                <a:srgbClr val="1F386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28651" y="1484962"/>
              <a:ext cx="740781" cy="707487"/>
            </a:xfrm>
            <a:prstGeom prst="rect">
              <a:avLst/>
            </a:prstGeom>
          </p:spPr>
        </p:pic>
      </p:grpSp>
      <p:grpSp>
        <p:nvGrpSpPr>
          <p:cNvPr id="27" name="object 27" descr=""/>
          <p:cNvGrpSpPr/>
          <p:nvPr/>
        </p:nvGrpSpPr>
        <p:grpSpPr>
          <a:xfrm>
            <a:off x="10044683" y="1260347"/>
            <a:ext cx="1649095" cy="1385570"/>
            <a:chOff x="10044683" y="1260347"/>
            <a:chExt cx="1649095" cy="1385570"/>
          </a:xfrm>
        </p:grpSpPr>
        <p:sp>
          <p:nvSpPr>
            <p:cNvPr id="28" name="object 28" descr=""/>
            <p:cNvSpPr/>
            <p:nvPr/>
          </p:nvSpPr>
          <p:spPr>
            <a:xfrm>
              <a:off x="10313669" y="1303781"/>
              <a:ext cx="1190625" cy="1190625"/>
            </a:xfrm>
            <a:custGeom>
              <a:avLst/>
              <a:gdLst/>
              <a:ahLst/>
              <a:cxnLst/>
              <a:rect l="l" t="t" r="r" b="b"/>
              <a:pathLst>
                <a:path w="1190625" h="1190625">
                  <a:moveTo>
                    <a:pt x="0" y="595121"/>
                  </a:moveTo>
                  <a:lnTo>
                    <a:pt x="1972" y="546312"/>
                  </a:lnTo>
                  <a:lnTo>
                    <a:pt x="7789" y="498590"/>
                  </a:lnTo>
                  <a:lnTo>
                    <a:pt x="17295" y="452107"/>
                  </a:lnTo>
                  <a:lnTo>
                    <a:pt x="30339" y="407017"/>
                  </a:lnTo>
                  <a:lnTo>
                    <a:pt x="46767" y="363474"/>
                  </a:lnTo>
                  <a:lnTo>
                    <a:pt x="66426" y="321629"/>
                  </a:lnTo>
                  <a:lnTo>
                    <a:pt x="89163" y="281637"/>
                  </a:lnTo>
                  <a:lnTo>
                    <a:pt x="114824" y="243651"/>
                  </a:lnTo>
                  <a:lnTo>
                    <a:pt x="143256" y="207823"/>
                  </a:lnTo>
                  <a:lnTo>
                    <a:pt x="174307" y="174307"/>
                  </a:lnTo>
                  <a:lnTo>
                    <a:pt x="207823" y="143256"/>
                  </a:lnTo>
                  <a:lnTo>
                    <a:pt x="243651" y="114824"/>
                  </a:lnTo>
                  <a:lnTo>
                    <a:pt x="281637" y="89163"/>
                  </a:lnTo>
                  <a:lnTo>
                    <a:pt x="321629" y="66426"/>
                  </a:lnTo>
                  <a:lnTo>
                    <a:pt x="363474" y="46767"/>
                  </a:lnTo>
                  <a:lnTo>
                    <a:pt x="407017" y="30339"/>
                  </a:lnTo>
                  <a:lnTo>
                    <a:pt x="452107" y="17295"/>
                  </a:lnTo>
                  <a:lnTo>
                    <a:pt x="498590" y="7789"/>
                  </a:lnTo>
                  <a:lnTo>
                    <a:pt x="546312" y="1972"/>
                  </a:lnTo>
                  <a:lnTo>
                    <a:pt x="595122" y="0"/>
                  </a:lnTo>
                  <a:lnTo>
                    <a:pt x="643931" y="1972"/>
                  </a:lnTo>
                  <a:lnTo>
                    <a:pt x="691653" y="7789"/>
                  </a:lnTo>
                  <a:lnTo>
                    <a:pt x="738136" y="17295"/>
                  </a:lnTo>
                  <a:lnTo>
                    <a:pt x="783226" y="30339"/>
                  </a:lnTo>
                  <a:lnTo>
                    <a:pt x="826770" y="46767"/>
                  </a:lnTo>
                  <a:lnTo>
                    <a:pt x="868614" y="66426"/>
                  </a:lnTo>
                  <a:lnTo>
                    <a:pt x="908606" y="89163"/>
                  </a:lnTo>
                  <a:lnTo>
                    <a:pt x="946592" y="114824"/>
                  </a:lnTo>
                  <a:lnTo>
                    <a:pt x="982420" y="143256"/>
                  </a:lnTo>
                  <a:lnTo>
                    <a:pt x="1015936" y="174307"/>
                  </a:lnTo>
                  <a:lnTo>
                    <a:pt x="1046987" y="207823"/>
                  </a:lnTo>
                  <a:lnTo>
                    <a:pt x="1075419" y="243651"/>
                  </a:lnTo>
                  <a:lnTo>
                    <a:pt x="1101080" y="281637"/>
                  </a:lnTo>
                  <a:lnTo>
                    <a:pt x="1123817" y="321629"/>
                  </a:lnTo>
                  <a:lnTo>
                    <a:pt x="1143476" y="363474"/>
                  </a:lnTo>
                  <a:lnTo>
                    <a:pt x="1159904" y="407017"/>
                  </a:lnTo>
                  <a:lnTo>
                    <a:pt x="1172948" y="452107"/>
                  </a:lnTo>
                  <a:lnTo>
                    <a:pt x="1182454" y="498590"/>
                  </a:lnTo>
                  <a:lnTo>
                    <a:pt x="1188271" y="546312"/>
                  </a:lnTo>
                  <a:lnTo>
                    <a:pt x="1190244" y="595121"/>
                  </a:lnTo>
                  <a:lnTo>
                    <a:pt x="1188271" y="643931"/>
                  </a:lnTo>
                  <a:lnTo>
                    <a:pt x="1182454" y="691653"/>
                  </a:lnTo>
                  <a:lnTo>
                    <a:pt x="1172948" y="738136"/>
                  </a:lnTo>
                  <a:lnTo>
                    <a:pt x="1159904" y="783226"/>
                  </a:lnTo>
                  <a:lnTo>
                    <a:pt x="1143476" y="826769"/>
                  </a:lnTo>
                  <a:lnTo>
                    <a:pt x="1123817" y="868614"/>
                  </a:lnTo>
                  <a:lnTo>
                    <a:pt x="1101080" y="908606"/>
                  </a:lnTo>
                  <a:lnTo>
                    <a:pt x="1075419" y="946592"/>
                  </a:lnTo>
                  <a:lnTo>
                    <a:pt x="1046987" y="982420"/>
                  </a:lnTo>
                  <a:lnTo>
                    <a:pt x="1015936" y="1015936"/>
                  </a:lnTo>
                  <a:lnTo>
                    <a:pt x="982420" y="1046987"/>
                  </a:lnTo>
                  <a:lnTo>
                    <a:pt x="946592" y="1075419"/>
                  </a:lnTo>
                  <a:lnTo>
                    <a:pt x="908606" y="1101080"/>
                  </a:lnTo>
                  <a:lnTo>
                    <a:pt x="868614" y="1123817"/>
                  </a:lnTo>
                  <a:lnTo>
                    <a:pt x="826769" y="1143476"/>
                  </a:lnTo>
                  <a:lnTo>
                    <a:pt x="783226" y="1159904"/>
                  </a:lnTo>
                  <a:lnTo>
                    <a:pt x="738136" y="1172948"/>
                  </a:lnTo>
                  <a:lnTo>
                    <a:pt x="691653" y="1182454"/>
                  </a:lnTo>
                  <a:lnTo>
                    <a:pt x="643931" y="1188271"/>
                  </a:lnTo>
                  <a:lnTo>
                    <a:pt x="595122" y="1190243"/>
                  </a:lnTo>
                  <a:lnTo>
                    <a:pt x="546312" y="1188271"/>
                  </a:lnTo>
                  <a:lnTo>
                    <a:pt x="498590" y="1182454"/>
                  </a:lnTo>
                  <a:lnTo>
                    <a:pt x="452107" y="1172948"/>
                  </a:lnTo>
                  <a:lnTo>
                    <a:pt x="407017" y="1159904"/>
                  </a:lnTo>
                  <a:lnTo>
                    <a:pt x="363473" y="1143476"/>
                  </a:lnTo>
                  <a:lnTo>
                    <a:pt x="321629" y="1123817"/>
                  </a:lnTo>
                  <a:lnTo>
                    <a:pt x="281637" y="1101080"/>
                  </a:lnTo>
                  <a:lnTo>
                    <a:pt x="243651" y="1075419"/>
                  </a:lnTo>
                  <a:lnTo>
                    <a:pt x="207823" y="1046987"/>
                  </a:lnTo>
                  <a:lnTo>
                    <a:pt x="174307" y="1015936"/>
                  </a:lnTo>
                  <a:lnTo>
                    <a:pt x="143256" y="982420"/>
                  </a:lnTo>
                  <a:lnTo>
                    <a:pt x="114824" y="946592"/>
                  </a:lnTo>
                  <a:lnTo>
                    <a:pt x="89163" y="908606"/>
                  </a:lnTo>
                  <a:lnTo>
                    <a:pt x="66426" y="868614"/>
                  </a:lnTo>
                  <a:lnTo>
                    <a:pt x="46767" y="826769"/>
                  </a:lnTo>
                  <a:lnTo>
                    <a:pt x="30339" y="783226"/>
                  </a:lnTo>
                  <a:lnTo>
                    <a:pt x="17295" y="738136"/>
                  </a:lnTo>
                  <a:lnTo>
                    <a:pt x="7789" y="691653"/>
                  </a:lnTo>
                  <a:lnTo>
                    <a:pt x="1972" y="643931"/>
                  </a:lnTo>
                  <a:lnTo>
                    <a:pt x="0" y="595121"/>
                  </a:lnTo>
                  <a:close/>
                </a:path>
              </a:pathLst>
            </a:custGeom>
            <a:ln w="19050">
              <a:solidFill>
                <a:srgbClr val="1F386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26622" y="1454084"/>
              <a:ext cx="962815" cy="888114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10044683" y="1260347"/>
              <a:ext cx="1649095" cy="1385570"/>
            </a:xfrm>
            <a:custGeom>
              <a:avLst/>
              <a:gdLst/>
              <a:ahLst/>
              <a:cxnLst/>
              <a:rect l="l" t="t" r="r" b="b"/>
              <a:pathLst>
                <a:path w="1649095" h="1385570">
                  <a:moveTo>
                    <a:pt x="1648968" y="0"/>
                  </a:moveTo>
                  <a:lnTo>
                    <a:pt x="0" y="0"/>
                  </a:lnTo>
                  <a:lnTo>
                    <a:pt x="0" y="1385315"/>
                  </a:lnTo>
                  <a:lnTo>
                    <a:pt x="1648968" y="1385315"/>
                  </a:lnTo>
                  <a:lnTo>
                    <a:pt x="1648968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 txBox="1"/>
          <p:nvPr/>
        </p:nvSpPr>
        <p:spPr>
          <a:xfrm>
            <a:off x="8895333" y="5831840"/>
            <a:ext cx="4889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13153211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8917305" y="5583428"/>
            <a:ext cx="4889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13415808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8967978" y="5334761"/>
            <a:ext cx="4889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14016632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9118218" y="5086350"/>
            <a:ext cx="4889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15797625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9120631" y="4837938"/>
            <a:ext cx="4889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15828297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9185529" y="4589145"/>
            <a:ext cx="4889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16598521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9206610" y="4340732"/>
            <a:ext cx="4889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16845788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9442450" y="4092320"/>
            <a:ext cx="4889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19647703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9600056" y="3843654"/>
            <a:ext cx="4889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21515352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10967466" y="3595242"/>
            <a:ext cx="4889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37744371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7255509" y="5825438"/>
            <a:ext cx="3752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Voltron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6790181" y="5577027"/>
            <a:ext cx="83946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Everything</a:t>
            </a:r>
            <a:r>
              <a:rPr dirty="0" sz="900" spc="40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Sucks!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7102220" y="5328666"/>
            <a:ext cx="5289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Ddaredevil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6586219" y="5079872"/>
            <a:ext cx="10439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libri"/>
                <a:cs typeface="Calibri"/>
              </a:rPr>
              <a:t>Marvel's</a:t>
            </a:r>
            <a:r>
              <a:rPr dirty="0" sz="900" spc="-3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Jessica</a:t>
            </a:r>
            <a:r>
              <a:rPr dirty="0" sz="900" spc="-30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Jones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6458839" y="4831460"/>
            <a:ext cx="11709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libri"/>
                <a:cs typeface="Calibri"/>
              </a:rPr>
              <a:t>Orange</a:t>
            </a:r>
            <a:r>
              <a:rPr dirty="0" sz="900" spc="-1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Is</a:t>
            </a:r>
            <a:r>
              <a:rPr dirty="0" sz="900" spc="-2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The</a:t>
            </a:r>
            <a:r>
              <a:rPr dirty="0" sz="900" spc="-2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New</a:t>
            </a:r>
            <a:r>
              <a:rPr dirty="0" sz="900" spc="-15">
                <a:latin typeface="Calibri"/>
                <a:cs typeface="Calibri"/>
              </a:rPr>
              <a:t> </a:t>
            </a:r>
            <a:r>
              <a:rPr dirty="0" sz="900" spc="-20">
                <a:latin typeface="Calibri"/>
                <a:cs typeface="Calibri"/>
              </a:rPr>
              <a:t>Black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7032117" y="4583048"/>
            <a:ext cx="5988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libri"/>
                <a:cs typeface="Calibri"/>
              </a:rPr>
              <a:t>Black</a:t>
            </a:r>
            <a:r>
              <a:rPr dirty="0" sz="900" spc="-5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Mirror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6898893" y="4334382"/>
            <a:ext cx="7315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libri"/>
                <a:cs typeface="Calibri"/>
              </a:rPr>
              <a:t>Altered</a:t>
            </a:r>
            <a:r>
              <a:rPr dirty="0" sz="900" spc="-50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Carbon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6878193" y="4085970"/>
            <a:ext cx="7518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libri"/>
                <a:cs typeface="Calibri"/>
              </a:rPr>
              <a:t>The</a:t>
            </a:r>
            <a:r>
              <a:rPr dirty="0" sz="900" spc="-2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Grand</a:t>
            </a:r>
            <a:r>
              <a:rPr dirty="0" sz="900" spc="-25">
                <a:latin typeface="Calibri"/>
                <a:cs typeface="Calibri"/>
              </a:rPr>
              <a:t> </a:t>
            </a:r>
            <a:r>
              <a:rPr dirty="0" sz="900" spc="-20">
                <a:latin typeface="Calibri"/>
                <a:cs typeface="Calibri"/>
              </a:rPr>
              <a:t>Tour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6882765" y="3837558"/>
            <a:ext cx="7480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libri"/>
                <a:cs typeface="Calibri"/>
              </a:rPr>
              <a:t>Stranger</a:t>
            </a:r>
            <a:r>
              <a:rPr dirty="0" sz="900" spc="-35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Things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6683120" y="3588766"/>
            <a:ext cx="94741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libri"/>
                <a:cs typeface="Calibri"/>
              </a:rPr>
              <a:t>Star</a:t>
            </a:r>
            <a:r>
              <a:rPr dirty="0" sz="900" spc="-1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Trek:</a:t>
            </a:r>
            <a:r>
              <a:rPr dirty="0" sz="900" spc="-20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Discovery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6178613" y="3121609"/>
            <a:ext cx="573595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98425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Most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Buzz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created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online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by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Original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Content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2" name="object 52" descr=""/>
          <p:cNvGrpSpPr/>
          <p:nvPr/>
        </p:nvGrpSpPr>
        <p:grpSpPr>
          <a:xfrm>
            <a:off x="10488168" y="4061459"/>
            <a:ext cx="1117600" cy="1042669"/>
            <a:chOff x="10488168" y="4061459"/>
            <a:chExt cx="1117600" cy="1042669"/>
          </a:xfrm>
        </p:grpSpPr>
        <p:pic>
          <p:nvPicPr>
            <p:cNvPr id="53" name="object 5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57916" y="4777739"/>
              <a:ext cx="577596" cy="32613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88168" y="4238243"/>
              <a:ext cx="1117092" cy="57150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97896" y="4061459"/>
              <a:ext cx="876300" cy="242315"/>
            </a:xfrm>
            <a:prstGeom prst="rect">
              <a:avLst/>
            </a:prstGeom>
          </p:spPr>
        </p:pic>
      </p:grpSp>
      <p:sp>
        <p:nvSpPr>
          <p:cNvPr id="56" name="object 56" descr=""/>
          <p:cNvSpPr txBox="1"/>
          <p:nvPr/>
        </p:nvSpPr>
        <p:spPr>
          <a:xfrm>
            <a:off x="6230492" y="2604897"/>
            <a:ext cx="48025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Netflix</a:t>
            </a:r>
            <a:r>
              <a:rPr dirty="0" u="sng" sz="1600" spc="-3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Originals</a:t>
            </a:r>
            <a:r>
              <a:rPr dirty="0" u="sng" sz="1600" spc="-4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are</a:t>
            </a:r>
            <a:r>
              <a:rPr dirty="0" u="sng" sz="1600" spc="-2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a</a:t>
            </a:r>
            <a:r>
              <a:rPr dirty="0" u="sng" sz="1600" spc="-3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Strong</a:t>
            </a:r>
            <a:r>
              <a:rPr dirty="0" u="sng" sz="1600" spc="-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Brand</a:t>
            </a:r>
            <a:r>
              <a:rPr dirty="0" u="sng" sz="1600" spc="-2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in</a:t>
            </a:r>
            <a:r>
              <a:rPr dirty="0" u="sng" sz="1600" spc="-4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and</a:t>
            </a:r>
            <a:r>
              <a:rPr dirty="0" u="sng" sz="1600" spc="-4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of</a:t>
            </a:r>
            <a:r>
              <a:rPr dirty="0" u="sng" sz="1600" spc="-1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themselves…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353059" y="873074"/>
            <a:ext cx="557149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Importance</a:t>
            </a:r>
            <a:r>
              <a:rPr dirty="0" sz="18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8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Original</a:t>
            </a:r>
            <a:r>
              <a:rPr dirty="0" sz="18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Content</a:t>
            </a:r>
            <a:r>
              <a:rPr dirty="0" sz="18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for</a:t>
            </a:r>
            <a:r>
              <a:rPr dirty="0" sz="18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8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popculture</a:t>
            </a:r>
            <a:r>
              <a:rPr dirty="0" sz="18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audience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8" name="object 58" descr=""/>
          <p:cNvGrpSpPr/>
          <p:nvPr/>
        </p:nvGrpSpPr>
        <p:grpSpPr>
          <a:xfrm>
            <a:off x="267970" y="1299844"/>
            <a:ext cx="6344920" cy="4351655"/>
            <a:chOff x="267970" y="1299844"/>
            <a:chExt cx="6344920" cy="4351655"/>
          </a:xfrm>
        </p:grpSpPr>
        <p:sp>
          <p:nvSpPr>
            <p:cNvPr id="59" name="object 59" descr=""/>
            <p:cNvSpPr/>
            <p:nvPr/>
          </p:nvSpPr>
          <p:spPr>
            <a:xfrm>
              <a:off x="284988" y="1303019"/>
              <a:ext cx="6325235" cy="0"/>
            </a:xfrm>
            <a:custGeom>
              <a:avLst/>
              <a:gdLst/>
              <a:ahLst/>
              <a:cxnLst/>
              <a:rect l="l" t="t" r="r" b="b"/>
              <a:pathLst>
                <a:path w="6325234" h="0">
                  <a:moveTo>
                    <a:pt x="0" y="0"/>
                  </a:moveTo>
                  <a:lnTo>
                    <a:pt x="6324727" y="0"/>
                  </a:lnTo>
                </a:path>
              </a:pathLst>
            </a:custGeom>
            <a:ln w="635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274320" y="1847087"/>
              <a:ext cx="5750560" cy="3797935"/>
            </a:xfrm>
            <a:custGeom>
              <a:avLst/>
              <a:gdLst/>
              <a:ahLst/>
              <a:cxnLst/>
              <a:rect l="l" t="t" r="r" b="b"/>
              <a:pathLst>
                <a:path w="5750560" h="3797935">
                  <a:moveTo>
                    <a:pt x="0" y="3797808"/>
                  </a:moveTo>
                  <a:lnTo>
                    <a:pt x="5750052" y="3797808"/>
                  </a:lnTo>
                  <a:lnTo>
                    <a:pt x="5750052" y="0"/>
                  </a:lnTo>
                  <a:lnTo>
                    <a:pt x="0" y="0"/>
                  </a:lnTo>
                  <a:lnTo>
                    <a:pt x="0" y="379780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 descr=""/>
          <p:cNvSpPr txBox="1"/>
          <p:nvPr/>
        </p:nvSpPr>
        <p:spPr>
          <a:xfrm>
            <a:off x="251561" y="5937910"/>
            <a:ext cx="9880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i="1">
                <a:solidFill>
                  <a:srgbClr val="767070"/>
                </a:solidFill>
                <a:latin typeface="Calibri"/>
                <a:cs typeface="Calibri"/>
              </a:rPr>
              <a:t>Source-</a:t>
            </a:r>
            <a:r>
              <a:rPr dirty="0" sz="1200" spc="-55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200" spc="-10" i="1">
                <a:solidFill>
                  <a:srgbClr val="767070"/>
                </a:solidFill>
                <a:latin typeface="Calibri"/>
                <a:cs typeface="Calibri"/>
              </a:rPr>
              <a:t>Statista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284988" y="1548383"/>
            <a:ext cx="5750560" cy="372110"/>
          </a:xfrm>
          <a:prstGeom prst="rect">
            <a:avLst/>
          </a:prstGeom>
          <a:solidFill>
            <a:srgbClr val="122D56"/>
          </a:solidFill>
        </p:spPr>
        <p:txBody>
          <a:bodyPr wrap="square" lIns="0" tIns="33655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265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Netflix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Originals: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Distinguishing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Factor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3" name="object 6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41910" rIns="0" bIns="0" rtlCol="0" vert="horz">
            <a:spAutoFit/>
          </a:bodyPr>
          <a:lstStyle/>
          <a:p>
            <a:pPr algn="just" marL="343535" marR="290830" indent="-228600">
              <a:lnSpc>
                <a:spcPts val="1839"/>
              </a:lnSpc>
              <a:spcBef>
                <a:spcPts val="330"/>
              </a:spcBef>
              <a:buFont typeface="Arial MT"/>
              <a:buChar char="•"/>
              <a:tabLst>
                <a:tab pos="343535" algn="l"/>
              </a:tabLst>
            </a:pPr>
            <a:r>
              <a:rPr dirty="0"/>
              <a:t>Netflix</a:t>
            </a:r>
            <a:r>
              <a:rPr dirty="0" spc="155"/>
              <a:t>  </a:t>
            </a:r>
            <a:r>
              <a:rPr dirty="0"/>
              <a:t>originals</a:t>
            </a:r>
            <a:r>
              <a:rPr dirty="0" spc="155"/>
              <a:t>  </a:t>
            </a:r>
            <a:r>
              <a:rPr dirty="0"/>
              <a:t>are</a:t>
            </a:r>
            <a:r>
              <a:rPr dirty="0" spc="150"/>
              <a:t>  </a:t>
            </a:r>
            <a:r>
              <a:rPr dirty="0"/>
              <a:t>a</a:t>
            </a:r>
            <a:r>
              <a:rPr dirty="0" spc="145"/>
              <a:t>  </a:t>
            </a:r>
            <a:r>
              <a:rPr dirty="0"/>
              <a:t>brand</a:t>
            </a:r>
            <a:r>
              <a:rPr dirty="0" spc="155"/>
              <a:t>  </a:t>
            </a:r>
            <a:r>
              <a:rPr dirty="0"/>
              <a:t>in</a:t>
            </a:r>
            <a:r>
              <a:rPr dirty="0" spc="155"/>
              <a:t>  </a:t>
            </a:r>
            <a:r>
              <a:rPr dirty="0"/>
              <a:t>themselves,</a:t>
            </a:r>
            <a:r>
              <a:rPr dirty="0" spc="155"/>
              <a:t>  </a:t>
            </a:r>
            <a:r>
              <a:rPr dirty="0"/>
              <a:t>and</a:t>
            </a:r>
            <a:r>
              <a:rPr dirty="0" spc="155"/>
              <a:t>  </a:t>
            </a:r>
            <a:r>
              <a:rPr dirty="0" spc="-25"/>
              <a:t>its </a:t>
            </a:r>
            <a:r>
              <a:rPr dirty="0"/>
              <a:t>increasing</a:t>
            </a:r>
            <a:r>
              <a:rPr dirty="0" spc="-15"/>
              <a:t> </a:t>
            </a:r>
            <a:r>
              <a:rPr dirty="0"/>
              <a:t>expenditure</a:t>
            </a:r>
            <a:r>
              <a:rPr dirty="0" spc="-10"/>
              <a:t> </a:t>
            </a:r>
            <a:r>
              <a:rPr dirty="0"/>
              <a:t>on</a:t>
            </a:r>
            <a:r>
              <a:rPr dirty="0" spc="-15"/>
              <a:t> </a:t>
            </a:r>
            <a:r>
              <a:rPr dirty="0"/>
              <a:t>creating</a:t>
            </a:r>
            <a:r>
              <a:rPr dirty="0" spc="-20"/>
              <a:t> </a:t>
            </a:r>
            <a:r>
              <a:rPr dirty="0"/>
              <a:t>originals</a:t>
            </a:r>
            <a:r>
              <a:rPr dirty="0" spc="-10"/>
              <a:t> </a:t>
            </a:r>
            <a:r>
              <a:rPr dirty="0"/>
              <a:t>makes</a:t>
            </a:r>
            <a:r>
              <a:rPr dirty="0" spc="-25"/>
              <a:t> </a:t>
            </a:r>
            <a:r>
              <a:rPr dirty="0" spc="-10"/>
              <a:t>Netflix </a:t>
            </a:r>
            <a:r>
              <a:rPr dirty="0"/>
              <a:t>a</a:t>
            </a:r>
            <a:r>
              <a:rPr dirty="0" spc="-30"/>
              <a:t> </a:t>
            </a:r>
            <a:r>
              <a:rPr dirty="0"/>
              <a:t>big</a:t>
            </a:r>
            <a:r>
              <a:rPr dirty="0" spc="-45"/>
              <a:t> </a:t>
            </a:r>
            <a:r>
              <a:rPr dirty="0" spc="-10"/>
              <a:t>content</a:t>
            </a:r>
            <a:r>
              <a:rPr dirty="0" spc="-45"/>
              <a:t> </a:t>
            </a:r>
            <a:r>
              <a:rPr dirty="0"/>
              <a:t>creator</a:t>
            </a:r>
            <a:r>
              <a:rPr dirty="0" spc="-40"/>
              <a:t> </a:t>
            </a:r>
            <a:r>
              <a:rPr dirty="0"/>
              <a:t>that</a:t>
            </a:r>
            <a:r>
              <a:rPr dirty="0" spc="-45"/>
              <a:t> </a:t>
            </a:r>
            <a:r>
              <a:rPr dirty="0"/>
              <a:t>competes</a:t>
            </a:r>
            <a:r>
              <a:rPr dirty="0" spc="-15"/>
              <a:t> </a:t>
            </a:r>
            <a:r>
              <a:rPr dirty="0"/>
              <a:t>with</a:t>
            </a:r>
            <a:r>
              <a:rPr dirty="0" spc="-55"/>
              <a:t> </a:t>
            </a:r>
            <a:r>
              <a:rPr dirty="0"/>
              <a:t>the</a:t>
            </a:r>
            <a:r>
              <a:rPr dirty="0" spc="-30"/>
              <a:t> </a:t>
            </a:r>
            <a:r>
              <a:rPr dirty="0"/>
              <a:t>likes</a:t>
            </a:r>
            <a:r>
              <a:rPr dirty="0" spc="-40"/>
              <a:t> </a:t>
            </a:r>
            <a:r>
              <a:rPr dirty="0"/>
              <a:t>of</a:t>
            </a:r>
            <a:r>
              <a:rPr dirty="0" spc="-15"/>
              <a:t> </a:t>
            </a:r>
            <a:r>
              <a:rPr dirty="0" spc="-25"/>
              <a:t>HBO</a:t>
            </a:r>
          </a:p>
          <a:p>
            <a:pPr algn="just" marL="343535" marR="288925" indent="-228600">
              <a:lnSpc>
                <a:spcPts val="1839"/>
              </a:lnSpc>
              <a:spcBef>
                <a:spcPts val="990"/>
              </a:spcBef>
              <a:buFont typeface="Arial MT"/>
              <a:buChar char="•"/>
              <a:tabLst>
                <a:tab pos="343535" algn="l"/>
              </a:tabLst>
            </a:pPr>
            <a:r>
              <a:rPr dirty="0"/>
              <a:t>The</a:t>
            </a:r>
            <a:r>
              <a:rPr dirty="0" spc="110"/>
              <a:t>  </a:t>
            </a:r>
            <a:r>
              <a:rPr dirty="0"/>
              <a:t>ever</a:t>
            </a:r>
            <a:r>
              <a:rPr dirty="0" spc="114"/>
              <a:t>  </a:t>
            </a:r>
            <a:r>
              <a:rPr dirty="0"/>
              <a:t>increasing</a:t>
            </a:r>
            <a:r>
              <a:rPr dirty="0" spc="120"/>
              <a:t>  </a:t>
            </a:r>
            <a:r>
              <a:rPr dirty="0"/>
              <a:t>spending</a:t>
            </a:r>
            <a:r>
              <a:rPr dirty="0" spc="120"/>
              <a:t>  </a:t>
            </a:r>
            <a:r>
              <a:rPr dirty="0"/>
              <a:t>on</a:t>
            </a:r>
            <a:r>
              <a:rPr dirty="0" spc="120"/>
              <a:t>  </a:t>
            </a:r>
            <a:r>
              <a:rPr dirty="0"/>
              <a:t>original</a:t>
            </a:r>
            <a:r>
              <a:rPr dirty="0" spc="120"/>
              <a:t>  </a:t>
            </a:r>
            <a:r>
              <a:rPr dirty="0"/>
              <a:t>content</a:t>
            </a:r>
            <a:r>
              <a:rPr dirty="0" spc="114"/>
              <a:t>  </a:t>
            </a:r>
            <a:r>
              <a:rPr dirty="0" spc="-25"/>
              <a:t>by </a:t>
            </a:r>
            <a:r>
              <a:rPr dirty="0"/>
              <a:t>Netflix</a:t>
            </a:r>
            <a:r>
              <a:rPr dirty="0" spc="90"/>
              <a:t> </a:t>
            </a:r>
            <a:r>
              <a:rPr dirty="0"/>
              <a:t>shows</a:t>
            </a:r>
            <a:r>
              <a:rPr dirty="0" spc="114"/>
              <a:t> </a:t>
            </a:r>
            <a:r>
              <a:rPr dirty="0"/>
              <a:t>that</a:t>
            </a:r>
            <a:r>
              <a:rPr dirty="0" spc="100"/>
              <a:t> </a:t>
            </a:r>
            <a:r>
              <a:rPr dirty="0"/>
              <a:t>the</a:t>
            </a:r>
            <a:r>
              <a:rPr dirty="0" spc="105"/>
              <a:t> </a:t>
            </a:r>
            <a:r>
              <a:rPr dirty="0"/>
              <a:t>company’s</a:t>
            </a:r>
            <a:r>
              <a:rPr dirty="0" spc="110"/>
              <a:t> </a:t>
            </a:r>
            <a:r>
              <a:rPr dirty="0"/>
              <a:t>vision</a:t>
            </a:r>
            <a:r>
              <a:rPr dirty="0" spc="90"/>
              <a:t> </a:t>
            </a:r>
            <a:r>
              <a:rPr dirty="0"/>
              <a:t>is</a:t>
            </a:r>
            <a:r>
              <a:rPr dirty="0" spc="100"/>
              <a:t> </a:t>
            </a:r>
            <a:r>
              <a:rPr dirty="0"/>
              <a:t>that</a:t>
            </a:r>
            <a:r>
              <a:rPr dirty="0" spc="95"/>
              <a:t> </a:t>
            </a:r>
            <a:r>
              <a:rPr dirty="0"/>
              <a:t>of</a:t>
            </a:r>
            <a:r>
              <a:rPr dirty="0" spc="95"/>
              <a:t> </a:t>
            </a:r>
            <a:r>
              <a:rPr dirty="0"/>
              <a:t>a</a:t>
            </a:r>
            <a:r>
              <a:rPr dirty="0" spc="95"/>
              <a:t> </a:t>
            </a:r>
            <a:r>
              <a:rPr dirty="0" spc="-10"/>
              <a:t>large </a:t>
            </a:r>
            <a:r>
              <a:rPr dirty="0"/>
              <a:t>scale</a:t>
            </a:r>
            <a:r>
              <a:rPr dirty="0" spc="-45"/>
              <a:t> </a:t>
            </a:r>
            <a:r>
              <a:rPr dirty="0"/>
              <a:t>content</a:t>
            </a:r>
            <a:r>
              <a:rPr dirty="0" spc="-65"/>
              <a:t> </a:t>
            </a:r>
            <a:r>
              <a:rPr dirty="0" spc="-10"/>
              <a:t>creator</a:t>
            </a:r>
          </a:p>
          <a:p>
            <a:pPr algn="just" marL="343535" marR="289560" indent="-228600">
              <a:lnSpc>
                <a:spcPct val="90000"/>
              </a:lnSpc>
              <a:spcBef>
                <a:spcPts val="960"/>
              </a:spcBef>
              <a:buFont typeface="Arial MT"/>
              <a:buChar char="•"/>
              <a:tabLst>
                <a:tab pos="343535" algn="l"/>
              </a:tabLst>
            </a:pPr>
            <a:r>
              <a:rPr dirty="0"/>
              <a:t>In</a:t>
            </a:r>
            <a:r>
              <a:rPr dirty="0" spc="185"/>
              <a:t> </a:t>
            </a:r>
            <a:r>
              <a:rPr dirty="0"/>
              <a:t>a</a:t>
            </a:r>
            <a:r>
              <a:rPr dirty="0" spc="180"/>
              <a:t> </a:t>
            </a:r>
            <a:r>
              <a:rPr dirty="0"/>
              <a:t>2016</a:t>
            </a:r>
            <a:r>
              <a:rPr dirty="0" spc="185"/>
              <a:t> </a:t>
            </a:r>
            <a:r>
              <a:rPr dirty="0"/>
              <a:t>study</a:t>
            </a:r>
            <a:r>
              <a:rPr dirty="0" spc="175"/>
              <a:t> </a:t>
            </a:r>
            <a:r>
              <a:rPr dirty="0"/>
              <a:t>by</a:t>
            </a:r>
            <a:r>
              <a:rPr dirty="0" spc="175"/>
              <a:t> </a:t>
            </a:r>
            <a:r>
              <a:rPr dirty="0"/>
              <a:t>Cowen</a:t>
            </a:r>
            <a:r>
              <a:rPr dirty="0" spc="190"/>
              <a:t> </a:t>
            </a:r>
            <a:r>
              <a:rPr dirty="0"/>
              <a:t>and</a:t>
            </a:r>
            <a:r>
              <a:rPr dirty="0" spc="180"/>
              <a:t> </a:t>
            </a:r>
            <a:r>
              <a:rPr dirty="0"/>
              <a:t>Company,</a:t>
            </a:r>
            <a:r>
              <a:rPr dirty="0" spc="180"/>
              <a:t> </a:t>
            </a:r>
            <a:r>
              <a:rPr dirty="0"/>
              <a:t>58%</a:t>
            </a:r>
            <a:r>
              <a:rPr dirty="0" spc="185"/>
              <a:t> </a:t>
            </a:r>
            <a:r>
              <a:rPr dirty="0"/>
              <a:t>of</a:t>
            </a:r>
            <a:r>
              <a:rPr dirty="0" spc="185"/>
              <a:t> </a:t>
            </a:r>
            <a:r>
              <a:rPr dirty="0" spc="-10"/>
              <a:t>Netflix </a:t>
            </a:r>
            <a:r>
              <a:rPr dirty="0"/>
              <a:t>users</a:t>
            </a:r>
            <a:r>
              <a:rPr dirty="0" spc="330"/>
              <a:t> </a:t>
            </a:r>
            <a:r>
              <a:rPr dirty="0"/>
              <a:t>said</a:t>
            </a:r>
            <a:r>
              <a:rPr dirty="0" spc="340"/>
              <a:t> </a:t>
            </a:r>
            <a:r>
              <a:rPr dirty="0"/>
              <a:t>they</a:t>
            </a:r>
            <a:r>
              <a:rPr dirty="0" spc="335"/>
              <a:t> </a:t>
            </a:r>
            <a:r>
              <a:rPr dirty="0"/>
              <a:t>subscribe</a:t>
            </a:r>
            <a:r>
              <a:rPr dirty="0" spc="345"/>
              <a:t> </a:t>
            </a:r>
            <a:r>
              <a:rPr dirty="0"/>
              <a:t>to</a:t>
            </a:r>
            <a:r>
              <a:rPr dirty="0" spc="335"/>
              <a:t> </a:t>
            </a:r>
            <a:r>
              <a:rPr dirty="0"/>
              <a:t>the</a:t>
            </a:r>
            <a:r>
              <a:rPr dirty="0" spc="325"/>
              <a:t> </a:t>
            </a:r>
            <a:r>
              <a:rPr dirty="0"/>
              <a:t>service</a:t>
            </a:r>
            <a:r>
              <a:rPr dirty="0" spc="345"/>
              <a:t> </a:t>
            </a:r>
            <a:r>
              <a:rPr dirty="0"/>
              <a:t>because</a:t>
            </a:r>
            <a:r>
              <a:rPr dirty="0" spc="315"/>
              <a:t> </a:t>
            </a:r>
            <a:r>
              <a:rPr dirty="0"/>
              <a:t>of</a:t>
            </a:r>
            <a:r>
              <a:rPr dirty="0" spc="330"/>
              <a:t> </a:t>
            </a:r>
            <a:r>
              <a:rPr dirty="0" spc="-25"/>
              <a:t>its </a:t>
            </a:r>
            <a:r>
              <a:rPr dirty="0"/>
              <a:t>original</a:t>
            </a:r>
            <a:r>
              <a:rPr dirty="0" spc="305"/>
              <a:t> </a:t>
            </a:r>
            <a:r>
              <a:rPr dirty="0"/>
              <a:t>programs.</a:t>
            </a:r>
            <a:r>
              <a:rPr dirty="0" spc="305"/>
              <a:t> </a:t>
            </a:r>
            <a:r>
              <a:rPr dirty="0"/>
              <a:t>These</a:t>
            </a:r>
            <a:r>
              <a:rPr dirty="0" spc="320"/>
              <a:t> </a:t>
            </a:r>
            <a:r>
              <a:rPr dirty="0"/>
              <a:t>are</a:t>
            </a:r>
            <a:r>
              <a:rPr dirty="0" spc="300"/>
              <a:t> </a:t>
            </a:r>
            <a:r>
              <a:rPr dirty="0"/>
              <a:t>programs</a:t>
            </a:r>
            <a:r>
              <a:rPr dirty="0" spc="320"/>
              <a:t> </a:t>
            </a:r>
            <a:r>
              <a:rPr dirty="0"/>
              <a:t>that</a:t>
            </a:r>
            <a:r>
              <a:rPr dirty="0" spc="305"/>
              <a:t> </a:t>
            </a:r>
            <a:r>
              <a:rPr dirty="0"/>
              <a:t>users</a:t>
            </a:r>
            <a:r>
              <a:rPr dirty="0" spc="310"/>
              <a:t> </a:t>
            </a:r>
            <a:r>
              <a:rPr dirty="0" spc="-10"/>
              <a:t>can’t </a:t>
            </a:r>
            <a:r>
              <a:rPr dirty="0"/>
              <a:t>find</a:t>
            </a:r>
            <a:r>
              <a:rPr dirty="0" spc="-30"/>
              <a:t> </a:t>
            </a:r>
            <a:r>
              <a:rPr dirty="0" spc="-10"/>
              <a:t>anywhere</a:t>
            </a:r>
            <a:r>
              <a:rPr dirty="0" spc="-30"/>
              <a:t> </a:t>
            </a:r>
            <a:r>
              <a:rPr dirty="0" spc="-20"/>
              <a:t>else</a:t>
            </a:r>
          </a:p>
          <a:p>
            <a:pPr algn="just" marL="343535" marR="289560" indent="-228600">
              <a:lnSpc>
                <a:spcPts val="1839"/>
              </a:lnSpc>
              <a:spcBef>
                <a:spcPts val="1030"/>
              </a:spcBef>
              <a:buFont typeface="Arial MT"/>
              <a:buChar char="•"/>
              <a:tabLst>
                <a:tab pos="343535" algn="l"/>
              </a:tabLst>
            </a:pPr>
            <a:r>
              <a:rPr dirty="0"/>
              <a:t>Thus,</a:t>
            </a:r>
            <a:r>
              <a:rPr dirty="0" spc="70"/>
              <a:t> </a:t>
            </a:r>
            <a:r>
              <a:rPr dirty="0"/>
              <a:t>Netflix’s</a:t>
            </a:r>
            <a:r>
              <a:rPr dirty="0" spc="80"/>
              <a:t> </a:t>
            </a:r>
            <a:r>
              <a:rPr dirty="0"/>
              <a:t>reputation</a:t>
            </a:r>
            <a:r>
              <a:rPr dirty="0" spc="70"/>
              <a:t> </a:t>
            </a:r>
            <a:r>
              <a:rPr dirty="0"/>
              <a:t>is</a:t>
            </a:r>
            <a:r>
              <a:rPr dirty="0" spc="70"/>
              <a:t> </a:t>
            </a:r>
            <a:r>
              <a:rPr dirty="0"/>
              <a:t>not</a:t>
            </a:r>
            <a:r>
              <a:rPr dirty="0" spc="80"/>
              <a:t> </a:t>
            </a:r>
            <a:r>
              <a:rPr dirty="0"/>
              <a:t>only</a:t>
            </a:r>
            <a:r>
              <a:rPr dirty="0" spc="75"/>
              <a:t> </a:t>
            </a:r>
            <a:r>
              <a:rPr dirty="0"/>
              <a:t>that</a:t>
            </a:r>
            <a:r>
              <a:rPr dirty="0" spc="75"/>
              <a:t> </a:t>
            </a:r>
            <a:r>
              <a:rPr dirty="0"/>
              <a:t>of</a:t>
            </a:r>
            <a:r>
              <a:rPr dirty="0" spc="75"/>
              <a:t> </a:t>
            </a:r>
            <a:r>
              <a:rPr dirty="0"/>
              <a:t>a</a:t>
            </a:r>
            <a:r>
              <a:rPr dirty="0" spc="70"/>
              <a:t> </a:t>
            </a:r>
            <a:r>
              <a:rPr dirty="0" spc="-10"/>
              <a:t>distributor, </a:t>
            </a:r>
            <a:r>
              <a:rPr dirty="0"/>
              <a:t>but</a:t>
            </a:r>
            <a:r>
              <a:rPr dirty="0" spc="155"/>
              <a:t> </a:t>
            </a:r>
            <a:r>
              <a:rPr dirty="0"/>
              <a:t>also</a:t>
            </a:r>
            <a:r>
              <a:rPr dirty="0" spc="150"/>
              <a:t> </a:t>
            </a:r>
            <a:r>
              <a:rPr dirty="0"/>
              <a:t>of</a:t>
            </a:r>
            <a:r>
              <a:rPr dirty="0" spc="140"/>
              <a:t> </a:t>
            </a:r>
            <a:r>
              <a:rPr dirty="0"/>
              <a:t>a</a:t>
            </a:r>
            <a:r>
              <a:rPr dirty="0" spc="160"/>
              <a:t> </a:t>
            </a:r>
            <a:r>
              <a:rPr dirty="0"/>
              <a:t>famous</a:t>
            </a:r>
            <a:r>
              <a:rPr dirty="0" spc="155"/>
              <a:t> </a:t>
            </a:r>
            <a:r>
              <a:rPr dirty="0"/>
              <a:t>producer</a:t>
            </a:r>
            <a:r>
              <a:rPr dirty="0" spc="150"/>
              <a:t> </a:t>
            </a:r>
            <a:r>
              <a:rPr dirty="0"/>
              <a:t>of</a:t>
            </a:r>
            <a:r>
              <a:rPr dirty="0" spc="150"/>
              <a:t> </a:t>
            </a:r>
            <a:r>
              <a:rPr dirty="0"/>
              <a:t>popular</a:t>
            </a:r>
            <a:r>
              <a:rPr dirty="0" spc="160"/>
              <a:t> </a:t>
            </a:r>
            <a:r>
              <a:rPr dirty="0"/>
              <a:t>and</a:t>
            </a:r>
            <a:r>
              <a:rPr dirty="0" spc="145"/>
              <a:t> </a:t>
            </a:r>
            <a:r>
              <a:rPr dirty="0" spc="-10"/>
              <a:t>acclaimed content</a:t>
            </a:r>
          </a:p>
        </p:txBody>
      </p:sp>
      <p:sp>
        <p:nvSpPr>
          <p:cNvPr id="64" name="object 64" descr=""/>
          <p:cNvSpPr/>
          <p:nvPr/>
        </p:nvSpPr>
        <p:spPr>
          <a:xfrm>
            <a:off x="6170676" y="2916935"/>
            <a:ext cx="5751830" cy="3153410"/>
          </a:xfrm>
          <a:custGeom>
            <a:avLst/>
            <a:gdLst/>
            <a:ahLst/>
            <a:cxnLst/>
            <a:rect l="l" t="t" r="r" b="b"/>
            <a:pathLst>
              <a:path w="5751830" h="3153410">
                <a:moveTo>
                  <a:pt x="0" y="3153156"/>
                </a:moveTo>
                <a:lnTo>
                  <a:pt x="5751576" y="3153156"/>
                </a:lnTo>
                <a:lnTo>
                  <a:pt x="5751576" y="0"/>
                </a:lnTo>
                <a:lnTo>
                  <a:pt x="0" y="0"/>
                </a:lnTo>
                <a:lnTo>
                  <a:pt x="0" y="3153156"/>
                </a:lnTo>
                <a:close/>
              </a:path>
            </a:pathLst>
          </a:custGeom>
          <a:ln w="15874">
            <a:solidFill>
              <a:srgbClr val="2E528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6916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74320" marR="267335" indent="-3175">
              <a:lnSpc>
                <a:spcPct val="100000"/>
              </a:lnSpc>
              <a:spcBef>
                <a:spcPts val="240"/>
              </a:spcBef>
            </a:pP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70276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69875" marR="268605" indent="25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 Overview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69719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310" marR="311150" indent="-635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370832" y="6303264"/>
            <a:ext cx="1231900" cy="55499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0480" rIns="0" bIns="0" rtlCol="0" vert="horz">
            <a:spAutoFit/>
          </a:bodyPr>
          <a:lstStyle/>
          <a:p>
            <a:pPr marL="518159" marR="287655" indent="-228600">
              <a:lnSpc>
                <a:spcPct val="100000"/>
              </a:lnSpc>
              <a:spcBef>
                <a:spcPts val="240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Strategic </a:t>
            </a:r>
            <a:r>
              <a:rPr dirty="0" sz="1400" spc="-25" b="1">
                <a:solidFill>
                  <a:srgbClr val="0E1722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771388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945" marR="292100" indent="-279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7194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53365" marR="207645" indent="-4318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 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5725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14960" marR="210185" indent="-100965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 Solution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9822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146050" rIns="0" bIns="0" rtlCol="0" vert="horz">
            <a:spAutoFit/>
          </a:bodyPr>
          <a:lstStyle/>
          <a:p>
            <a:pPr marL="206375">
              <a:lnSpc>
                <a:spcPct val="100000"/>
              </a:lnSpc>
              <a:spcBef>
                <a:spcPts val="115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1551919" y="643432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2"/>
                </a:lnTo>
                <a:lnTo>
                  <a:pt x="640079" y="294132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Case:</a:t>
            </a:r>
            <a:r>
              <a:rPr dirty="0" spc="-65"/>
              <a:t> </a:t>
            </a:r>
            <a:r>
              <a:rPr dirty="0"/>
              <a:t>Replacing</a:t>
            </a:r>
            <a:r>
              <a:rPr dirty="0" spc="-65"/>
              <a:t> </a:t>
            </a:r>
            <a:r>
              <a:rPr dirty="0"/>
              <a:t>Prime</a:t>
            </a:r>
            <a:r>
              <a:rPr dirty="0" spc="-50"/>
              <a:t> </a:t>
            </a:r>
            <a:r>
              <a:rPr dirty="0"/>
              <a:t>Video</a:t>
            </a:r>
            <a:r>
              <a:rPr dirty="0" spc="-75"/>
              <a:t> </a:t>
            </a:r>
            <a:r>
              <a:rPr dirty="0"/>
              <a:t>with</a:t>
            </a:r>
            <a:r>
              <a:rPr dirty="0" spc="-55"/>
              <a:t> </a:t>
            </a:r>
            <a:r>
              <a:rPr dirty="0"/>
              <a:t>Netflix</a:t>
            </a:r>
            <a:r>
              <a:rPr dirty="0" spc="-75"/>
              <a:t> </a:t>
            </a:r>
            <a:r>
              <a:rPr dirty="0"/>
              <a:t>in</a:t>
            </a:r>
            <a:r>
              <a:rPr dirty="0" spc="-65"/>
              <a:t> </a:t>
            </a:r>
            <a:r>
              <a:rPr dirty="0"/>
              <a:t>the</a:t>
            </a:r>
            <a:r>
              <a:rPr dirty="0" spc="-65"/>
              <a:t> </a:t>
            </a:r>
            <a:r>
              <a:rPr dirty="0" spc="-10"/>
              <a:t>bundle</a:t>
            </a:r>
          </a:p>
        </p:txBody>
      </p:sp>
      <p:grpSp>
        <p:nvGrpSpPr>
          <p:cNvPr id="13" name="object 13" descr=""/>
          <p:cNvGrpSpPr/>
          <p:nvPr/>
        </p:nvGrpSpPr>
        <p:grpSpPr>
          <a:xfrm>
            <a:off x="267970" y="1146047"/>
            <a:ext cx="9578975" cy="4505325"/>
            <a:chOff x="267970" y="1146047"/>
            <a:chExt cx="9578975" cy="4505325"/>
          </a:xfrm>
        </p:grpSpPr>
        <p:sp>
          <p:nvSpPr>
            <p:cNvPr id="14" name="object 14" descr=""/>
            <p:cNvSpPr/>
            <p:nvPr/>
          </p:nvSpPr>
          <p:spPr>
            <a:xfrm>
              <a:off x="6736841" y="1303781"/>
              <a:ext cx="2979420" cy="1190625"/>
            </a:xfrm>
            <a:custGeom>
              <a:avLst/>
              <a:gdLst/>
              <a:ahLst/>
              <a:cxnLst/>
              <a:rect l="l" t="t" r="r" b="b"/>
              <a:pathLst>
                <a:path w="2979420" h="1190625">
                  <a:moveTo>
                    <a:pt x="0" y="595121"/>
                  </a:moveTo>
                  <a:lnTo>
                    <a:pt x="1972" y="546312"/>
                  </a:lnTo>
                  <a:lnTo>
                    <a:pt x="7789" y="498590"/>
                  </a:lnTo>
                  <a:lnTo>
                    <a:pt x="17295" y="452107"/>
                  </a:lnTo>
                  <a:lnTo>
                    <a:pt x="30339" y="407017"/>
                  </a:lnTo>
                  <a:lnTo>
                    <a:pt x="46767" y="363474"/>
                  </a:lnTo>
                  <a:lnTo>
                    <a:pt x="66426" y="321629"/>
                  </a:lnTo>
                  <a:lnTo>
                    <a:pt x="89163" y="281637"/>
                  </a:lnTo>
                  <a:lnTo>
                    <a:pt x="114824" y="243651"/>
                  </a:lnTo>
                  <a:lnTo>
                    <a:pt x="143256" y="207823"/>
                  </a:lnTo>
                  <a:lnTo>
                    <a:pt x="174307" y="174307"/>
                  </a:lnTo>
                  <a:lnTo>
                    <a:pt x="207823" y="143256"/>
                  </a:lnTo>
                  <a:lnTo>
                    <a:pt x="243651" y="114824"/>
                  </a:lnTo>
                  <a:lnTo>
                    <a:pt x="281637" y="89163"/>
                  </a:lnTo>
                  <a:lnTo>
                    <a:pt x="321629" y="66426"/>
                  </a:lnTo>
                  <a:lnTo>
                    <a:pt x="363474" y="46767"/>
                  </a:lnTo>
                  <a:lnTo>
                    <a:pt x="407017" y="30339"/>
                  </a:lnTo>
                  <a:lnTo>
                    <a:pt x="452107" y="17295"/>
                  </a:lnTo>
                  <a:lnTo>
                    <a:pt x="498590" y="7789"/>
                  </a:lnTo>
                  <a:lnTo>
                    <a:pt x="546312" y="1972"/>
                  </a:lnTo>
                  <a:lnTo>
                    <a:pt x="595122" y="0"/>
                  </a:lnTo>
                  <a:lnTo>
                    <a:pt x="643931" y="1972"/>
                  </a:lnTo>
                  <a:lnTo>
                    <a:pt x="691653" y="7789"/>
                  </a:lnTo>
                  <a:lnTo>
                    <a:pt x="738136" y="17295"/>
                  </a:lnTo>
                  <a:lnTo>
                    <a:pt x="783226" y="30339"/>
                  </a:lnTo>
                  <a:lnTo>
                    <a:pt x="826770" y="46767"/>
                  </a:lnTo>
                  <a:lnTo>
                    <a:pt x="868614" y="66426"/>
                  </a:lnTo>
                  <a:lnTo>
                    <a:pt x="908606" y="89163"/>
                  </a:lnTo>
                  <a:lnTo>
                    <a:pt x="946592" y="114824"/>
                  </a:lnTo>
                  <a:lnTo>
                    <a:pt x="982420" y="143256"/>
                  </a:lnTo>
                  <a:lnTo>
                    <a:pt x="1015936" y="174307"/>
                  </a:lnTo>
                  <a:lnTo>
                    <a:pt x="1046987" y="207823"/>
                  </a:lnTo>
                  <a:lnTo>
                    <a:pt x="1075419" y="243651"/>
                  </a:lnTo>
                  <a:lnTo>
                    <a:pt x="1101080" y="281637"/>
                  </a:lnTo>
                  <a:lnTo>
                    <a:pt x="1123817" y="321629"/>
                  </a:lnTo>
                  <a:lnTo>
                    <a:pt x="1143476" y="363474"/>
                  </a:lnTo>
                  <a:lnTo>
                    <a:pt x="1159904" y="407017"/>
                  </a:lnTo>
                  <a:lnTo>
                    <a:pt x="1172948" y="452107"/>
                  </a:lnTo>
                  <a:lnTo>
                    <a:pt x="1182454" y="498590"/>
                  </a:lnTo>
                  <a:lnTo>
                    <a:pt x="1188271" y="546312"/>
                  </a:lnTo>
                  <a:lnTo>
                    <a:pt x="1190243" y="595121"/>
                  </a:lnTo>
                  <a:lnTo>
                    <a:pt x="1188271" y="643931"/>
                  </a:lnTo>
                  <a:lnTo>
                    <a:pt x="1182454" y="691653"/>
                  </a:lnTo>
                  <a:lnTo>
                    <a:pt x="1172948" y="738136"/>
                  </a:lnTo>
                  <a:lnTo>
                    <a:pt x="1159904" y="783226"/>
                  </a:lnTo>
                  <a:lnTo>
                    <a:pt x="1143476" y="826769"/>
                  </a:lnTo>
                  <a:lnTo>
                    <a:pt x="1123817" y="868614"/>
                  </a:lnTo>
                  <a:lnTo>
                    <a:pt x="1101080" y="908606"/>
                  </a:lnTo>
                  <a:lnTo>
                    <a:pt x="1075419" y="946592"/>
                  </a:lnTo>
                  <a:lnTo>
                    <a:pt x="1046987" y="982420"/>
                  </a:lnTo>
                  <a:lnTo>
                    <a:pt x="1015936" y="1015936"/>
                  </a:lnTo>
                  <a:lnTo>
                    <a:pt x="982420" y="1046987"/>
                  </a:lnTo>
                  <a:lnTo>
                    <a:pt x="946592" y="1075419"/>
                  </a:lnTo>
                  <a:lnTo>
                    <a:pt x="908606" y="1101080"/>
                  </a:lnTo>
                  <a:lnTo>
                    <a:pt x="868614" y="1123817"/>
                  </a:lnTo>
                  <a:lnTo>
                    <a:pt x="826769" y="1143476"/>
                  </a:lnTo>
                  <a:lnTo>
                    <a:pt x="783226" y="1159904"/>
                  </a:lnTo>
                  <a:lnTo>
                    <a:pt x="738136" y="1172948"/>
                  </a:lnTo>
                  <a:lnTo>
                    <a:pt x="691653" y="1182454"/>
                  </a:lnTo>
                  <a:lnTo>
                    <a:pt x="643931" y="1188271"/>
                  </a:lnTo>
                  <a:lnTo>
                    <a:pt x="595122" y="1190243"/>
                  </a:lnTo>
                  <a:lnTo>
                    <a:pt x="546312" y="1188271"/>
                  </a:lnTo>
                  <a:lnTo>
                    <a:pt x="498590" y="1182454"/>
                  </a:lnTo>
                  <a:lnTo>
                    <a:pt x="452107" y="1172948"/>
                  </a:lnTo>
                  <a:lnTo>
                    <a:pt x="407017" y="1159904"/>
                  </a:lnTo>
                  <a:lnTo>
                    <a:pt x="363473" y="1143476"/>
                  </a:lnTo>
                  <a:lnTo>
                    <a:pt x="321629" y="1123817"/>
                  </a:lnTo>
                  <a:lnTo>
                    <a:pt x="281637" y="1101080"/>
                  </a:lnTo>
                  <a:lnTo>
                    <a:pt x="243651" y="1075419"/>
                  </a:lnTo>
                  <a:lnTo>
                    <a:pt x="207823" y="1046987"/>
                  </a:lnTo>
                  <a:lnTo>
                    <a:pt x="174307" y="1015936"/>
                  </a:lnTo>
                  <a:lnTo>
                    <a:pt x="143256" y="982420"/>
                  </a:lnTo>
                  <a:lnTo>
                    <a:pt x="114824" y="946592"/>
                  </a:lnTo>
                  <a:lnTo>
                    <a:pt x="89163" y="908606"/>
                  </a:lnTo>
                  <a:lnTo>
                    <a:pt x="66426" y="868614"/>
                  </a:lnTo>
                  <a:lnTo>
                    <a:pt x="46767" y="826769"/>
                  </a:lnTo>
                  <a:lnTo>
                    <a:pt x="30339" y="783226"/>
                  </a:lnTo>
                  <a:lnTo>
                    <a:pt x="17295" y="738136"/>
                  </a:lnTo>
                  <a:lnTo>
                    <a:pt x="7789" y="691653"/>
                  </a:lnTo>
                  <a:lnTo>
                    <a:pt x="1972" y="643931"/>
                  </a:lnTo>
                  <a:lnTo>
                    <a:pt x="0" y="595121"/>
                  </a:lnTo>
                  <a:close/>
                </a:path>
                <a:path w="2979420" h="1190625">
                  <a:moveTo>
                    <a:pt x="1787652" y="595121"/>
                  </a:moveTo>
                  <a:lnTo>
                    <a:pt x="1789627" y="546312"/>
                  </a:lnTo>
                  <a:lnTo>
                    <a:pt x="1795452" y="498590"/>
                  </a:lnTo>
                  <a:lnTo>
                    <a:pt x="1804972" y="452107"/>
                  </a:lnTo>
                  <a:lnTo>
                    <a:pt x="1818034" y="407017"/>
                  </a:lnTo>
                  <a:lnTo>
                    <a:pt x="1834485" y="363474"/>
                  </a:lnTo>
                  <a:lnTo>
                    <a:pt x="1854171" y="321629"/>
                  </a:lnTo>
                  <a:lnTo>
                    <a:pt x="1876938" y="281637"/>
                  </a:lnTo>
                  <a:lnTo>
                    <a:pt x="1902634" y="243651"/>
                  </a:lnTo>
                  <a:lnTo>
                    <a:pt x="1931105" y="207823"/>
                  </a:lnTo>
                  <a:lnTo>
                    <a:pt x="1962197" y="174307"/>
                  </a:lnTo>
                  <a:lnTo>
                    <a:pt x="1995757" y="143256"/>
                  </a:lnTo>
                  <a:lnTo>
                    <a:pt x="2031632" y="114824"/>
                  </a:lnTo>
                  <a:lnTo>
                    <a:pt x="2069667" y="89163"/>
                  </a:lnTo>
                  <a:lnTo>
                    <a:pt x="2109710" y="66426"/>
                  </a:lnTo>
                  <a:lnTo>
                    <a:pt x="2151608" y="46767"/>
                  </a:lnTo>
                  <a:lnTo>
                    <a:pt x="2195206" y="30339"/>
                  </a:lnTo>
                  <a:lnTo>
                    <a:pt x="2240351" y="17295"/>
                  </a:lnTo>
                  <a:lnTo>
                    <a:pt x="2286890" y="7789"/>
                  </a:lnTo>
                  <a:lnTo>
                    <a:pt x="2334669" y="1972"/>
                  </a:lnTo>
                  <a:lnTo>
                    <a:pt x="2383535" y="0"/>
                  </a:lnTo>
                  <a:lnTo>
                    <a:pt x="2432402" y="1972"/>
                  </a:lnTo>
                  <a:lnTo>
                    <a:pt x="2480181" y="7789"/>
                  </a:lnTo>
                  <a:lnTo>
                    <a:pt x="2526720" y="17295"/>
                  </a:lnTo>
                  <a:lnTo>
                    <a:pt x="2571865" y="30339"/>
                  </a:lnTo>
                  <a:lnTo>
                    <a:pt x="2615463" y="46767"/>
                  </a:lnTo>
                  <a:lnTo>
                    <a:pt x="2657361" y="66426"/>
                  </a:lnTo>
                  <a:lnTo>
                    <a:pt x="2697404" y="89163"/>
                  </a:lnTo>
                  <a:lnTo>
                    <a:pt x="2735439" y="114824"/>
                  </a:lnTo>
                  <a:lnTo>
                    <a:pt x="2771314" y="143256"/>
                  </a:lnTo>
                  <a:lnTo>
                    <a:pt x="2804874" y="174307"/>
                  </a:lnTo>
                  <a:lnTo>
                    <a:pt x="2835966" y="207823"/>
                  </a:lnTo>
                  <a:lnTo>
                    <a:pt x="2864437" y="243651"/>
                  </a:lnTo>
                  <a:lnTo>
                    <a:pt x="2890133" y="281637"/>
                  </a:lnTo>
                  <a:lnTo>
                    <a:pt x="2912900" y="321629"/>
                  </a:lnTo>
                  <a:lnTo>
                    <a:pt x="2932586" y="363474"/>
                  </a:lnTo>
                  <a:lnTo>
                    <a:pt x="2949037" y="407017"/>
                  </a:lnTo>
                  <a:lnTo>
                    <a:pt x="2962099" y="452107"/>
                  </a:lnTo>
                  <a:lnTo>
                    <a:pt x="2971619" y="498590"/>
                  </a:lnTo>
                  <a:lnTo>
                    <a:pt x="2977444" y="546312"/>
                  </a:lnTo>
                  <a:lnTo>
                    <a:pt x="2979419" y="595121"/>
                  </a:lnTo>
                  <a:lnTo>
                    <a:pt x="2977444" y="643931"/>
                  </a:lnTo>
                  <a:lnTo>
                    <a:pt x="2971619" y="691653"/>
                  </a:lnTo>
                  <a:lnTo>
                    <a:pt x="2962099" y="738136"/>
                  </a:lnTo>
                  <a:lnTo>
                    <a:pt x="2949037" y="783226"/>
                  </a:lnTo>
                  <a:lnTo>
                    <a:pt x="2932586" y="826769"/>
                  </a:lnTo>
                  <a:lnTo>
                    <a:pt x="2912900" y="868614"/>
                  </a:lnTo>
                  <a:lnTo>
                    <a:pt x="2890133" y="908606"/>
                  </a:lnTo>
                  <a:lnTo>
                    <a:pt x="2864437" y="946592"/>
                  </a:lnTo>
                  <a:lnTo>
                    <a:pt x="2835966" y="982420"/>
                  </a:lnTo>
                  <a:lnTo>
                    <a:pt x="2804874" y="1015936"/>
                  </a:lnTo>
                  <a:lnTo>
                    <a:pt x="2771314" y="1046987"/>
                  </a:lnTo>
                  <a:lnTo>
                    <a:pt x="2735439" y="1075419"/>
                  </a:lnTo>
                  <a:lnTo>
                    <a:pt x="2697404" y="1101080"/>
                  </a:lnTo>
                  <a:lnTo>
                    <a:pt x="2657361" y="1123817"/>
                  </a:lnTo>
                  <a:lnTo>
                    <a:pt x="2615463" y="1143476"/>
                  </a:lnTo>
                  <a:lnTo>
                    <a:pt x="2571865" y="1159904"/>
                  </a:lnTo>
                  <a:lnTo>
                    <a:pt x="2526720" y="1172948"/>
                  </a:lnTo>
                  <a:lnTo>
                    <a:pt x="2480181" y="1182454"/>
                  </a:lnTo>
                  <a:lnTo>
                    <a:pt x="2432402" y="1188271"/>
                  </a:lnTo>
                  <a:lnTo>
                    <a:pt x="2383535" y="1190243"/>
                  </a:lnTo>
                  <a:lnTo>
                    <a:pt x="2334669" y="1188271"/>
                  </a:lnTo>
                  <a:lnTo>
                    <a:pt x="2286890" y="1182454"/>
                  </a:lnTo>
                  <a:lnTo>
                    <a:pt x="2240351" y="1172948"/>
                  </a:lnTo>
                  <a:lnTo>
                    <a:pt x="2195206" y="1159904"/>
                  </a:lnTo>
                  <a:lnTo>
                    <a:pt x="2151608" y="1143476"/>
                  </a:lnTo>
                  <a:lnTo>
                    <a:pt x="2109710" y="1123817"/>
                  </a:lnTo>
                  <a:lnTo>
                    <a:pt x="2069667" y="1101080"/>
                  </a:lnTo>
                  <a:lnTo>
                    <a:pt x="2031632" y="1075419"/>
                  </a:lnTo>
                  <a:lnTo>
                    <a:pt x="1995757" y="1046987"/>
                  </a:lnTo>
                  <a:lnTo>
                    <a:pt x="1962197" y="1015936"/>
                  </a:lnTo>
                  <a:lnTo>
                    <a:pt x="1931105" y="982420"/>
                  </a:lnTo>
                  <a:lnTo>
                    <a:pt x="1902634" y="946592"/>
                  </a:lnTo>
                  <a:lnTo>
                    <a:pt x="1876938" y="908606"/>
                  </a:lnTo>
                  <a:lnTo>
                    <a:pt x="1854171" y="868614"/>
                  </a:lnTo>
                  <a:lnTo>
                    <a:pt x="1834485" y="826769"/>
                  </a:lnTo>
                  <a:lnTo>
                    <a:pt x="1818034" y="783226"/>
                  </a:lnTo>
                  <a:lnTo>
                    <a:pt x="1804972" y="738136"/>
                  </a:lnTo>
                  <a:lnTo>
                    <a:pt x="1795452" y="691653"/>
                  </a:lnTo>
                  <a:lnTo>
                    <a:pt x="1789627" y="643931"/>
                  </a:lnTo>
                  <a:lnTo>
                    <a:pt x="1787652" y="595121"/>
                  </a:lnTo>
                  <a:close/>
                </a:path>
              </a:pathLst>
            </a:custGeom>
            <a:ln w="19050">
              <a:solidFill>
                <a:srgbClr val="1F386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28651" y="1484962"/>
              <a:ext cx="740781" cy="70748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28865" y="1509705"/>
              <a:ext cx="790721" cy="792113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6480048" y="1146047"/>
              <a:ext cx="3366770" cy="1385570"/>
            </a:xfrm>
            <a:custGeom>
              <a:avLst/>
              <a:gdLst/>
              <a:ahLst/>
              <a:cxnLst/>
              <a:rect l="l" t="t" r="r" b="b"/>
              <a:pathLst>
                <a:path w="3366770" h="1385570">
                  <a:moveTo>
                    <a:pt x="3366515" y="0"/>
                  </a:moveTo>
                  <a:lnTo>
                    <a:pt x="0" y="0"/>
                  </a:lnTo>
                  <a:lnTo>
                    <a:pt x="0" y="1385315"/>
                  </a:lnTo>
                  <a:lnTo>
                    <a:pt x="3366515" y="1385315"/>
                  </a:lnTo>
                  <a:lnTo>
                    <a:pt x="3366515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284988" y="1303019"/>
              <a:ext cx="6325235" cy="0"/>
            </a:xfrm>
            <a:custGeom>
              <a:avLst/>
              <a:gdLst/>
              <a:ahLst/>
              <a:cxnLst/>
              <a:rect l="l" t="t" r="r" b="b"/>
              <a:pathLst>
                <a:path w="6325234" h="0">
                  <a:moveTo>
                    <a:pt x="0" y="0"/>
                  </a:moveTo>
                  <a:lnTo>
                    <a:pt x="6324727" y="0"/>
                  </a:lnTo>
                </a:path>
              </a:pathLst>
            </a:custGeom>
            <a:ln w="635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274320" y="1847087"/>
              <a:ext cx="5750560" cy="3797935"/>
            </a:xfrm>
            <a:custGeom>
              <a:avLst/>
              <a:gdLst/>
              <a:ahLst/>
              <a:cxnLst/>
              <a:rect l="l" t="t" r="r" b="b"/>
              <a:pathLst>
                <a:path w="5750560" h="3797935">
                  <a:moveTo>
                    <a:pt x="0" y="3797808"/>
                  </a:moveTo>
                  <a:lnTo>
                    <a:pt x="5750052" y="3797808"/>
                  </a:lnTo>
                  <a:lnTo>
                    <a:pt x="5750052" y="0"/>
                  </a:lnTo>
                  <a:lnTo>
                    <a:pt x="0" y="0"/>
                  </a:lnTo>
                  <a:lnTo>
                    <a:pt x="0" y="379780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 descr=""/>
          <p:cNvGrpSpPr/>
          <p:nvPr/>
        </p:nvGrpSpPr>
        <p:grpSpPr>
          <a:xfrm>
            <a:off x="10304144" y="1294257"/>
            <a:ext cx="1209675" cy="1209675"/>
            <a:chOff x="10304144" y="1294257"/>
            <a:chExt cx="1209675" cy="1209675"/>
          </a:xfrm>
        </p:grpSpPr>
        <p:sp>
          <p:nvSpPr>
            <p:cNvPr id="21" name="object 21" descr=""/>
            <p:cNvSpPr/>
            <p:nvPr/>
          </p:nvSpPr>
          <p:spPr>
            <a:xfrm>
              <a:off x="10313669" y="1303782"/>
              <a:ext cx="1190625" cy="1190625"/>
            </a:xfrm>
            <a:custGeom>
              <a:avLst/>
              <a:gdLst/>
              <a:ahLst/>
              <a:cxnLst/>
              <a:rect l="l" t="t" r="r" b="b"/>
              <a:pathLst>
                <a:path w="1190625" h="1190625">
                  <a:moveTo>
                    <a:pt x="0" y="595121"/>
                  </a:moveTo>
                  <a:lnTo>
                    <a:pt x="1972" y="546312"/>
                  </a:lnTo>
                  <a:lnTo>
                    <a:pt x="7789" y="498590"/>
                  </a:lnTo>
                  <a:lnTo>
                    <a:pt x="17295" y="452107"/>
                  </a:lnTo>
                  <a:lnTo>
                    <a:pt x="30339" y="407017"/>
                  </a:lnTo>
                  <a:lnTo>
                    <a:pt x="46767" y="363474"/>
                  </a:lnTo>
                  <a:lnTo>
                    <a:pt x="66426" y="321629"/>
                  </a:lnTo>
                  <a:lnTo>
                    <a:pt x="89163" y="281637"/>
                  </a:lnTo>
                  <a:lnTo>
                    <a:pt x="114824" y="243651"/>
                  </a:lnTo>
                  <a:lnTo>
                    <a:pt x="143256" y="207823"/>
                  </a:lnTo>
                  <a:lnTo>
                    <a:pt x="174307" y="174307"/>
                  </a:lnTo>
                  <a:lnTo>
                    <a:pt x="207823" y="143256"/>
                  </a:lnTo>
                  <a:lnTo>
                    <a:pt x="243651" y="114824"/>
                  </a:lnTo>
                  <a:lnTo>
                    <a:pt x="281637" y="89163"/>
                  </a:lnTo>
                  <a:lnTo>
                    <a:pt x="321629" y="66426"/>
                  </a:lnTo>
                  <a:lnTo>
                    <a:pt x="363474" y="46767"/>
                  </a:lnTo>
                  <a:lnTo>
                    <a:pt x="407017" y="30339"/>
                  </a:lnTo>
                  <a:lnTo>
                    <a:pt x="452107" y="17295"/>
                  </a:lnTo>
                  <a:lnTo>
                    <a:pt x="498590" y="7789"/>
                  </a:lnTo>
                  <a:lnTo>
                    <a:pt x="546312" y="1972"/>
                  </a:lnTo>
                  <a:lnTo>
                    <a:pt x="595122" y="0"/>
                  </a:lnTo>
                  <a:lnTo>
                    <a:pt x="643931" y="1972"/>
                  </a:lnTo>
                  <a:lnTo>
                    <a:pt x="691653" y="7789"/>
                  </a:lnTo>
                  <a:lnTo>
                    <a:pt x="738136" y="17295"/>
                  </a:lnTo>
                  <a:lnTo>
                    <a:pt x="783226" y="30339"/>
                  </a:lnTo>
                  <a:lnTo>
                    <a:pt x="826770" y="46767"/>
                  </a:lnTo>
                  <a:lnTo>
                    <a:pt x="868614" y="66426"/>
                  </a:lnTo>
                  <a:lnTo>
                    <a:pt x="908606" y="89163"/>
                  </a:lnTo>
                  <a:lnTo>
                    <a:pt x="946592" y="114824"/>
                  </a:lnTo>
                  <a:lnTo>
                    <a:pt x="982420" y="143256"/>
                  </a:lnTo>
                  <a:lnTo>
                    <a:pt x="1015936" y="174307"/>
                  </a:lnTo>
                  <a:lnTo>
                    <a:pt x="1046987" y="207823"/>
                  </a:lnTo>
                  <a:lnTo>
                    <a:pt x="1075419" y="243651"/>
                  </a:lnTo>
                  <a:lnTo>
                    <a:pt x="1101080" y="281637"/>
                  </a:lnTo>
                  <a:lnTo>
                    <a:pt x="1123817" y="321629"/>
                  </a:lnTo>
                  <a:lnTo>
                    <a:pt x="1143476" y="363474"/>
                  </a:lnTo>
                  <a:lnTo>
                    <a:pt x="1159904" y="407017"/>
                  </a:lnTo>
                  <a:lnTo>
                    <a:pt x="1172948" y="452107"/>
                  </a:lnTo>
                  <a:lnTo>
                    <a:pt x="1182454" y="498590"/>
                  </a:lnTo>
                  <a:lnTo>
                    <a:pt x="1188271" y="546312"/>
                  </a:lnTo>
                  <a:lnTo>
                    <a:pt x="1190244" y="595121"/>
                  </a:lnTo>
                  <a:lnTo>
                    <a:pt x="1188271" y="643931"/>
                  </a:lnTo>
                  <a:lnTo>
                    <a:pt x="1182454" y="691653"/>
                  </a:lnTo>
                  <a:lnTo>
                    <a:pt x="1172948" y="738136"/>
                  </a:lnTo>
                  <a:lnTo>
                    <a:pt x="1159904" y="783226"/>
                  </a:lnTo>
                  <a:lnTo>
                    <a:pt x="1143476" y="826769"/>
                  </a:lnTo>
                  <a:lnTo>
                    <a:pt x="1123817" y="868614"/>
                  </a:lnTo>
                  <a:lnTo>
                    <a:pt x="1101080" y="908606"/>
                  </a:lnTo>
                  <a:lnTo>
                    <a:pt x="1075419" y="946592"/>
                  </a:lnTo>
                  <a:lnTo>
                    <a:pt x="1046987" y="982420"/>
                  </a:lnTo>
                  <a:lnTo>
                    <a:pt x="1015936" y="1015936"/>
                  </a:lnTo>
                  <a:lnTo>
                    <a:pt x="982420" y="1046987"/>
                  </a:lnTo>
                  <a:lnTo>
                    <a:pt x="946592" y="1075419"/>
                  </a:lnTo>
                  <a:lnTo>
                    <a:pt x="908606" y="1101080"/>
                  </a:lnTo>
                  <a:lnTo>
                    <a:pt x="868614" y="1123817"/>
                  </a:lnTo>
                  <a:lnTo>
                    <a:pt x="826769" y="1143476"/>
                  </a:lnTo>
                  <a:lnTo>
                    <a:pt x="783226" y="1159904"/>
                  </a:lnTo>
                  <a:lnTo>
                    <a:pt x="738136" y="1172948"/>
                  </a:lnTo>
                  <a:lnTo>
                    <a:pt x="691653" y="1182454"/>
                  </a:lnTo>
                  <a:lnTo>
                    <a:pt x="643931" y="1188271"/>
                  </a:lnTo>
                  <a:lnTo>
                    <a:pt x="595122" y="1190243"/>
                  </a:lnTo>
                  <a:lnTo>
                    <a:pt x="546312" y="1188271"/>
                  </a:lnTo>
                  <a:lnTo>
                    <a:pt x="498590" y="1182454"/>
                  </a:lnTo>
                  <a:lnTo>
                    <a:pt x="452107" y="1172948"/>
                  </a:lnTo>
                  <a:lnTo>
                    <a:pt x="407017" y="1159904"/>
                  </a:lnTo>
                  <a:lnTo>
                    <a:pt x="363473" y="1143476"/>
                  </a:lnTo>
                  <a:lnTo>
                    <a:pt x="321629" y="1123817"/>
                  </a:lnTo>
                  <a:lnTo>
                    <a:pt x="281637" y="1101080"/>
                  </a:lnTo>
                  <a:lnTo>
                    <a:pt x="243651" y="1075419"/>
                  </a:lnTo>
                  <a:lnTo>
                    <a:pt x="207823" y="1046987"/>
                  </a:lnTo>
                  <a:lnTo>
                    <a:pt x="174307" y="1015936"/>
                  </a:lnTo>
                  <a:lnTo>
                    <a:pt x="143256" y="982420"/>
                  </a:lnTo>
                  <a:lnTo>
                    <a:pt x="114824" y="946592"/>
                  </a:lnTo>
                  <a:lnTo>
                    <a:pt x="89163" y="908606"/>
                  </a:lnTo>
                  <a:lnTo>
                    <a:pt x="66426" y="868614"/>
                  </a:lnTo>
                  <a:lnTo>
                    <a:pt x="46767" y="826769"/>
                  </a:lnTo>
                  <a:lnTo>
                    <a:pt x="30339" y="783226"/>
                  </a:lnTo>
                  <a:lnTo>
                    <a:pt x="17295" y="738136"/>
                  </a:lnTo>
                  <a:lnTo>
                    <a:pt x="7789" y="691653"/>
                  </a:lnTo>
                  <a:lnTo>
                    <a:pt x="1972" y="643931"/>
                  </a:lnTo>
                  <a:lnTo>
                    <a:pt x="0" y="595121"/>
                  </a:lnTo>
                  <a:close/>
                </a:path>
              </a:pathLst>
            </a:custGeom>
            <a:ln w="19050">
              <a:solidFill>
                <a:srgbClr val="1F386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26622" y="1454084"/>
              <a:ext cx="962815" cy="888114"/>
            </a:xfrm>
            <a:prstGeom prst="rect">
              <a:avLst/>
            </a:prstGeom>
          </p:spPr>
        </p:pic>
      </p:grpSp>
      <p:grpSp>
        <p:nvGrpSpPr>
          <p:cNvPr id="23" name="object 23" descr=""/>
          <p:cNvGrpSpPr/>
          <p:nvPr/>
        </p:nvGrpSpPr>
        <p:grpSpPr>
          <a:xfrm>
            <a:off x="6864095" y="3732276"/>
            <a:ext cx="4594860" cy="1858010"/>
            <a:chOff x="6864095" y="3732276"/>
            <a:chExt cx="4594860" cy="1858010"/>
          </a:xfrm>
        </p:grpSpPr>
        <p:sp>
          <p:nvSpPr>
            <p:cNvPr id="24" name="object 24" descr=""/>
            <p:cNvSpPr/>
            <p:nvPr/>
          </p:nvSpPr>
          <p:spPr>
            <a:xfrm>
              <a:off x="6864095" y="3732276"/>
              <a:ext cx="836930" cy="1858010"/>
            </a:xfrm>
            <a:custGeom>
              <a:avLst/>
              <a:gdLst/>
              <a:ahLst/>
              <a:cxnLst/>
              <a:rect l="l" t="t" r="r" b="b"/>
              <a:pathLst>
                <a:path w="836929" h="1858010">
                  <a:moveTo>
                    <a:pt x="836676" y="0"/>
                  </a:moveTo>
                  <a:lnTo>
                    <a:pt x="0" y="0"/>
                  </a:lnTo>
                  <a:lnTo>
                    <a:pt x="0" y="1857756"/>
                  </a:lnTo>
                  <a:lnTo>
                    <a:pt x="836676" y="1857756"/>
                  </a:lnTo>
                  <a:lnTo>
                    <a:pt x="836676" y="0"/>
                  </a:lnTo>
                  <a:close/>
                </a:path>
              </a:pathLst>
            </a:custGeom>
            <a:solidFill>
              <a:srgbClr val="FF0000">
                <a:alpha val="7215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8118347" y="4867656"/>
              <a:ext cx="835660" cy="722630"/>
            </a:xfrm>
            <a:custGeom>
              <a:avLst/>
              <a:gdLst/>
              <a:ahLst/>
              <a:cxnLst/>
              <a:rect l="l" t="t" r="r" b="b"/>
              <a:pathLst>
                <a:path w="835659" h="722629">
                  <a:moveTo>
                    <a:pt x="835151" y="0"/>
                  </a:moveTo>
                  <a:lnTo>
                    <a:pt x="0" y="0"/>
                  </a:lnTo>
                  <a:lnTo>
                    <a:pt x="0" y="722376"/>
                  </a:lnTo>
                  <a:lnTo>
                    <a:pt x="835151" y="722376"/>
                  </a:lnTo>
                  <a:lnTo>
                    <a:pt x="835151" y="0"/>
                  </a:lnTo>
                  <a:close/>
                </a:path>
              </a:pathLst>
            </a:custGeom>
            <a:solidFill>
              <a:srgbClr val="00AE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9371075" y="4895088"/>
              <a:ext cx="835660" cy="695325"/>
            </a:xfrm>
            <a:custGeom>
              <a:avLst/>
              <a:gdLst/>
              <a:ahLst/>
              <a:cxnLst/>
              <a:rect l="l" t="t" r="r" b="b"/>
              <a:pathLst>
                <a:path w="835659" h="695325">
                  <a:moveTo>
                    <a:pt x="835151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835151" y="694944"/>
                  </a:lnTo>
                  <a:lnTo>
                    <a:pt x="835151" y="0"/>
                  </a:lnTo>
                  <a:close/>
                </a:path>
              </a:pathLst>
            </a:custGeom>
            <a:solidFill>
              <a:srgbClr val="1CE7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0623803" y="5472683"/>
              <a:ext cx="835660" cy="117475"/>
            </a:xfrm>
            <a:custGeom>
              <a:avLst/>
              <a:gdLst/>
              <a:ahLst/>
              <a:cxnLst/>
              <a:rect l="l" t="t" r="r" b="b"/>
              <a:pathLst>
                <a:path w="835659" h="117475">
                  <a:moveTo>
                    <a:pt x="835151" y="0"/>
                  </a:moveTo>
                  <a:lnTo>
                    <a:pt x="0" y="0"/>
                  </a:lnTo>
                  <a:lnTo>
                    <a:pt x="0" y="117347"/>
                  </a:lnTo>
                  <a:lnTo>
                    <a:pt x="835151" y="117347"/>
                  </a:lnTo>
                  <a:lnTo>
                    <a:pt x="8351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8418830" y="4604766"/>
            <a:ext cx="24637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25" b="1">
                <a:latin typeface="Calibri"/>
                <a:cs typeface="Calibri"/>
              </a:rPr>
              <a:t>232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9671939" y="4632705"/>
            <a:ext cx="24637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25" b="1">
                <a:latin typeface="Calibri"/>
                <a:cs typeface="Calibri"/>
              </a:rPr>
              <a:t>223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0964544" y="5209794"/>
            <a:ext cx="1682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25" b="1">
                <a:latin typeface="Calibri"/>
                <a:cs typeface="Calibri"/>
              </a:rPr>
              <a:t>38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6740652" y="5494020"/>
            <a:ext cx="4662170" cy="571500"/>
            <a:chOff x="6740652" y="5494020"/>
            <a:chExt cx="4662170" cy="571500"/>
          </a:xfrm>
        </p:grpSpPr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26552" y="5622036"/>
              <a:ext cx="577596" cy="32765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40652" y="5494020"/>
              <a:ext cx="1117092" cy="5715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99092" y="5622036"/>
              <a:ext cx="665988" cy="22250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36580" y="5638800"/>
              <a:ext cx="665987" cy="272796"/>
            </a:xfrm>
            <a:prstGeom prst="rect">
              <a:avLst/>
            </a:prstGeom>
          </p:spPr>
        </p:pic>
      </p:grpSp>
      <p:sp>
        <p:nvSpPr>
          <p:cNvPr id="36" name="object 36" descr=""/>
          <p:cNvSpPr txBox="1"/>
          <p:nvPr/>
        </p:nvSpPr>
        <p:spPr>
          <a:xfrm>
            <a:off x="6608318" y="3016123"/>
            <a:ext cx="4987925" cy="6623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Arial MT"/>
                <a:cs typeface="Arial MT"/>
              </a:rPr>
              <a:t>Certified</a:t>
            </a:r>
            <a:r>
              <a:rPr dirty="0" sz="1600" spc="-4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Number</a:t>
            </a:r>
            <a:r>
              <a:rPr dirty="0" sz="1600" spc="-2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of</a:t>
            </a:r>
            <a:r>
              <a:rPr dirty="0" sz="1600" spc="-3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Fresh</a:t>
            </a:r>
            <a:r>
              <a:rPr dirty="0" sz="1600" spc="-5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Titles</a:t>
            </a:r>
            <a:r>
              <a:rPr dirty="0" sz="1600" spc="-3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on</a:t>
            </a:r>
            <a:r>
              <a:rPr dirty="0" sz="1600" spc="-3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Streaming</a:t>
            </a:r>
            <a:r>
              <a:rPr dirty="0" sz="1600" spc="-25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Services</a:t>
            </a:r>
            <a:endParaRPr sz="1600">
              <a:latin typeface="Arial MT"/>
              <a:cs typeface="Arial MT"/>
            </a:endParaRPr>
          </a:p>
          <a:p>
            <a:pPr marL="556895">
              <a:lnSpc>
                <a:spcPct val="100000"/>
              </a:lnSpc>
              <a:spcBef>
                <a:spcPts val="1655"/>
              </a:spcBef>
            </a:pPr>
            <a:r>
              <a:rPr dirty="0" sz="1200" spc="-25" b="1">
                <a:latin typeface="Calibri"/>
                <a:cs typeface="Calibri"/>
              </a:rPr>
              <a:t>596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6303390" y="2591765"/>
            <a:ext cx="41427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Netflix</a:t>
            </a:r>
            <a:r>
              <a:rPr dirty="0" u="sng" sz="1600" spc="-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has</a:t>
            </a:r>
            <a:r>
              <a:rPr dirty="0" u="sng" sz="1600" spc="-5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Enough</a:t>
            </a:r>
            <a:r>
              <a:rPr dirty="0" u="sng" sz="1600" spc="-3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Content</a:t>
            </a:r>
            <a:r>
              <a:rPr dirty="0" u="sng" sz="1600" spc="-4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for</a:t>
            </a:r>
            <a:r>
              <a:rPr dirty="0" u="sng" sz="1600" spc="-4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most</a:t>
            </a:r>
            <a:r>
              <a:rPr dirty="0" u="sng" sz="1600" spc="-2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Subscribers…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251561" y="5937910"/>
            <a:ext cx="14833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i="1">
                <a:solidFill>
                  <a:srgbClr val="767070"/>
                </a:solidFill>
                <a:latin typeface="Calibri"/>
                <a:cs typeface="Calibri"/>
              </a:rPr>
              <a:t>Source-</a:t>
            </a:r>
            <a:r>
              <a:rPr dirty="0" sz="1200" spc="-55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200" spc="-10" i="1">
                <a:solidFill>
                  <a:srgbClr val="767070"/>
                </a:solidFill>
                <a:latin typeface="Calibri"/>
                <a:cs typeface="Calibri"/>
              </a:rPr>
              <a:t>rottentomatoes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353059" y="873074"/>
            <a:ext cx="591566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Analysing</a:t>
            </a:r>
            <a:r>
              <a:rPr dirty="0" sz="18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operational</a:t>
            </a:r>
            <a:r>
              <a:rPr dirty="0" sz="18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competencies</a:t>
            </a:r>
            <a:r>
              <a:rPr dirty="0" sz="18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between</a:t>
            </a:r>
            <a:r>
              <a:rPr dirty="0" sz="18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Prime</a:t>
            </a:r>
            <a:r>
              <a:rPr dirty="0" sz="18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8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Netflix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0" name="object 40" descr=""/>
          <p:cNvSpPr/>
          <p:nvPr/>
        </p:nvSpPr>
        <p:spPr>
          <a:xfrm>
            <a:off x="6170676" y="2916935"/>
            <a:ext cx="5751830" cy="3153410"/>
          </a:xfrm>
          <a:custGeom>
            <a:avLst/>
            <a:gdLst/>
            <a:ahLst/>
            <a:cxnLst/>
            <a:rect l="l" t="t" r="r" b="b"/>
            <a:pathLst>
              <a:path w="5751830" h="3153410">
                <a:moveTo>
                  <a:pt x="0" y="3153156"/>
                </a:moveTo>
                <a:lnTo>
                  <a:pt x="5751576" y="3153156"/>
                </a:lnTo>
                <a:lnTo>
                  <a:pt x="5751576" y="0"/>
                </a:lnTo>
                <a:lnTo>
                  <a:pt x="0" y="0"/>
                </a:lnTo>
                <a:lnTo>
                  <a:pt x="0" y="3153156"/>
                </a:lnTo>
                <a:close/>
              </a:path>
            </a:pathLst>
          </a:custGeom>
          <a:ln w="15874">
            <a:solidFill>
              <a:srgbClr val="2E528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 txBox="1"/>
          <p:nvPr/>
        </p:nvSpPr>
        <p:spPr>
          <a:xfrm>
            <a:off x="284988" y="1548383"/>
            <a:ext cx="5750560" cy="372110"/>
          </a:xfrm>
          <a:prstGeom prst="rect">
            <a:avLst/>
          </a:prstGeom>
          <a:solidFill>
            <a:srgbClr val="122D56"/>
          </a:solidFill>
        </p:spPr>
        <p:txBody>
          <a:bodyPr wrap="square" lIns="0" tIns="33655" rIns="0" bIns="0" rtlCol="0" vert="horz">
            <a:spAutoFit/>
          </a:bodyPr>
          <a:lstStyle/>
          <a:p>
            <a:pPr marL="626110">
              <a:lnSpc>
                <a:spcPct val="100000"/>
              </a:lnSpc>
              <a:spcBef>
                <a:spcPts val="265"/>
              </a:spcBef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Would</a:t>
            </a:r>
            <a:r>
              <a:rPr dirty="0" sz="18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Replacing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Prime</a:t>
            </a:r>
            <a:r>
              <a:rPr dirty="0" sz="18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Video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18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Netflix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work?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409651" y="2024634"/>
            <a:ext cx="5374640" cy="2028189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algn="just" marL="228600" marR="5080" indent="-229235">
              <a:lnSpc>
                <a:spcPct val="90000"/>
              </a:lnSpc>
              <a:spcBef>
                <a:spcPts val="315"/>
              </a:spcBef>
              <a:buFont typeface="Arial MT"/>
              <a:buChar char="•"/>
              <a:tabLst>
                <a:tab pos="228600" algn="l"/>
              </a:tabLst>
            </a:pP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800" spc="36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pricing</a:t>
            </a:r>
            <a:r>
              <a:rPr dirty="0" sz="1800" spc="36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800" spc="37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product</a:t>
            </a:r>
            <a:r>
              <a:rPr dirty="0" sz="1800" spc="36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structure</a:t>
            </a:r>
            <a:r>
              <a:rPr dirty="0" sz="1800" spc="37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is</a:t>
            </a:r>
            <a:r>
              <a:rPr dirty="0" sz="1800" spc="36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800" spc="36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great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importance</a:t>
            </a:r>
            <a:r>
              <a:rPr dirty="0" sz="1800" spc="229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here.</a:t>
            </a:r>
            <a:r>
              <a:rPr dirty="0" sz="1800" spc="2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Prime</a:t>
            </a:r>
            <a:r>
              <a:rPr dirty="0" sz="1800" spc="229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Video</a:t>
            </a:r>
            <a:r>
              <a:rPr dirty="0" sz="1800" spc="229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does</a:t>
            </a:r>
            <a:r>
              <a:rPr dirty="0" sz="1800" spc="229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not</a:t>
            </a:r>
            <a:r>
              <a:rPr dirty="0" sz="1800" spc="2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come</a:t>
            </a:r>
            <a:r>
              <a:rPr dirty="0" sz="1800" spc="229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just</a:t>
            </a:r>
            <a:r>
              <a:rPr dirty="0" sz="1800" spc="2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001F5F"/>
                </a:solidFill>
                <a:latin typeface="Calibri"/>
                <a:cs typeface="Calibri"/>
              </a:rPr>
              <a:t>as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an</a:t>
            </a:r>
            <a:r>
              <a:rPr dirty="0" sz="1800" spc="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individual</a:t>
            </a:r>
            <a:r>
              <a:rPr dirty="0" sz="1800" spc="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service</a:t>
            </a:r>
            <a:r>
              <a:rPr dirty="0" sz="1800" spc="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but</a:t>
            </a:r>
            <a:r>
              <a:rPr dirty="0" sz="1800" spc="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also</a:t>
            </a:r>
            <a:r>
              <a:rPr dirty="0" sz="1800" spc="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as</a:t>
            </a:r>
            <a:r>
              <a:rPr dirty="0" sz="1800" spc="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1800" spc="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bundle</a:t>
            </a:r>
            <a:r>
              <a:rPr dirty="0" sz="1800" spc="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800" spc="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services</a:t>
            </a:r>
            <a:r>
              <a:rPr dirty="0" sz="1800" spc="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001F5F"/>
                </a:solidFill>
                <a:latin typeface="Calibri"/>
                <a:cs typeface="Calibri"/>
              </a:rPr>
              <a:t>as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1800" spc="15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way</a:t>
            </a:r>
            <a:r>
              <a:rPr dirty="0" sz="1800" spc="17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800" spc="17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sell</a:t>
            </a:r>
            <a:r>
              <a:rPr dirty="0" sz="1800" spc="17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more</a:t>
            </a:r>
            <a:r>
              <a:rPr dirty="0" sz="1800" spc="17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Amazon</a:t>
            </a:r>
            <a:r>
              <a:rPr dirty="0" sz="1800" spc="17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Prime</a:t>
            </a:r>
            <a:r>
              <a:rPr dirty="0" sz="1800" spc="17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Subscriptions.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Replacing</a:t>
            </a:r>
            <a:r>
              <a:rPr dirty="0" sz="1800" spc="10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800" spc="10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relatively</a:t>
            </a:r>
            <a:r>
              <a:rPr dirty="0" sz="1800" spc="10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cheaper</a:t>
            </a:r>
            <a:r>
              <a:rPr dirty="0" sz="1800" spc="9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Prime</a:t>
            </a:r>
            <a:r>
              <a:rPr dirty="0" sz="1800" spc="10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Video</a:t>
            </a:r>
            <a:r>
              <a:rPr dirty="0" sz="1800" spc="11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800" spc="-20">
                <a:solidFill>
                  <a:srgbClr val="001F5F"/>
                </a:solidFill>
                <a:latin typeface="Calibri"/>
                <a:cs typeface="Calibri"/>
              </a:rPr>
              <a:t>with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Netflix</a:t>
            </a:r>
            <a:r>
              <a:rPr dirty="0" sz="1800" spc="2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may</a:t>
            </a:r>
            <a:r>
              <a:rPr dirty="0" sz="1800" spc="2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disrupt</a:t>
            </a:r>
            <a:r>
              <a:rPr dirty="0" sz="1800" spc="2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800" spc="2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revenue</a:t>
            </a:r>
            <a:r>
              <a:rPr dirty="0" sz="1800" spc="2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stream</a:t>
            </a:r>
            <a:r>
              <a:rPr dirty="0" sz="1800" spc="2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all</a:t>
            </a:r>
            <a:r>
              <a:rPr dirty="0" sz="1800" spc="2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800" spc="2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other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subscription</a:t>
            </a:r>
            <a:r>
              <a:rPr dirty="0" sz="1800" spc="330">
                <a:solidFill>
                  <a:srgbClr val="001F5F"/>
                </a:solidFill>
                <a:latin typeface="Calibri"/>
                <a:cs typeface="Calibri"/>
              </a:rPr>
              <a:t>  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services</a:t>
            </a:r>
            <a:r>
              <a:rPr dirty="0" sz="1800" spc="330">
                <a:solidFill>
                  <a:srgbClr val="001F5F"/>
                </a:solidFill>
                <a:latin typeface="Calibri"/>
                <a:cs typeface="Calibri"/>
              </a:rPr>
              <a:t>  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generate,</a:t>
            </a:r>
            <a:r>
              <a:rPr dirty="0" sz="1800" spc="325">
                <a:solidFill>
                  <a:srgbClr val="001F5F"/>
                </a:solidFill>
                <a:latin typeface="Calibri"/>
                <a:cs typeface="Calibri"/>
              </a:rPr>
              <a:t>  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as</a:t>
            </a:r>
            <a:r>
              <a:rPr dirty="0" sz="1800" spc="330">
                <a:solidFill>
                  <a:srgbClr val="001F5F"/>
                </a:solidFill>
                <a:latin typeface="Calibri"/>
                <a:cs typeface="Calibri"/>
              </a:rPr>
              <a:t>  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mentioned previously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409651" y="4127703"/>
            <a:ext cx="350139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86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28600" algn="l"/>
                <a:tab pos="1110615" algn="l"/>
                <a:tab pos="1755775" algn="l"/>
                <a:tab pos="2331720" algn="l"/>
                <a:tab pos="2834640" algn="l"/>
                <a:tab pos="3176270" algn="l"/>
              </a:tabLst>
            </a:pP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Further,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800" spc="-20">
                <a:solidFill>
                  <a:srgbClr val="001F5F"/>
                </a:solidFill>
                <a:latin typeface="Calibri"/>
                <a:cs typeface="Calibri"/>
              </a:rPr>
              <a:t>more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800" spc="-20">
                <a:solidFill>
                  <a:srgbClr val="001F5F"/>
                </a:solidFill>
                <a:latin typeface="Calibri"/>
                <a:cs typeface="Calibri"/>
              </a:rPr>
              <a:t>than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800" spc="-20">
                <a:solidFill>
                  <a:srgbClr val="001F5F"/>
                </a:solidFill>
                <a:latin typeface="Calibri"/>
                <a:cs typeface="Calibri"/>
              </a:rPr>
              <a:t>half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800" spc="-25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800" spc="-25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638555" y="4375150"/>
            <a:ext cx="3328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174750" algn="l"/>
                <a:tab pos="1685289" algn="l"/>
                <a:tab pos="2483485" algn="l"/>
                <a:tab pos="2870835" algn="l"/>
              </a:tabLst>
            </a:pP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exclusively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800" spc="-25">
                <a:solidFill>
                  <a:srgbClr val="001F5F"/>
                </a:solidFill>
                <a:latin typeface="Calibri"/>
                <a:cs typeface="Calibri"/>
              </a:rPr>
              <a:t>use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Netflix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800" spc="-25">
                <a:solidFill>
                  <a:srgbClr val="001F5F"/>
                </a:solidFill>
                <a:latin typeface="Calibri"/>
                <a:cs typeface="Calibri"/>
              </a:rPr>
              <a:t>as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their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4047997" y="4127703"/>
            <a:ext cx="1734185" cy="5473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ts val="2055"/>
              </a:lnSpc>
              <a:spcBef>
                <a:spcPts val="100"/>
              </a:spcBef>
              <a:tabLst>
                <a:tab pos="760095" algn="l"/>
              </a:tabLst>
            </a:pP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Netflix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customers</a:t>
            </a:r>
            <a:endParaRPr sz="1800">
              <a:latin typeface="Calibri"/>
              <a:cs typeface="Calibri"/>
            </a:endParaRPr>
          </a:p>
          <a:p>
            <a:pPr marL="92710">
              <a:lnSpc>
                <a:spcPts val="2055"/>
              </a:lnSpc>
              <a:tabLst>
                <a:tab pos="793750" algn="l"/>
              </a:tabLst>
            </a:pP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video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streaming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638555" y="4622038"/>
            <a:ext cx="5142865" cy="793750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algn="just" marR="5080">
              <a:lnSpc>
                <a:spcPts val="1939"/>
              </a:lnSpc>
              <a:spcBef>
                <a:spcPts val="345"/>
              </a:spcBef>
            </a:pP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medium,</a:t>
            </a:r>
            <a:r>
              <a:rPr dirty="0" sz="1800" spc="2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which</a:t>
            </a:r>
            <a:r>
              <a:rPr dirty="0" sz="1800" spc="2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means</a:t>
            </a:r>
            <a:r>
              <a:rPr dirty="0" sz="1800" spc="2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for</a:t>
            </a:r>
            <a:r>
              <a:rPr dirty="0" sz="1800" spc="2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them,</a:t>
            </a:r>
            <a:r>
              <a:rPr dirty="0" sz="1800" spc="2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Netflix</a:t>
            </a:r>
            <a:r>
              <a:rPr dirty="0" sz="1800" spc="2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is</a:t>
            </a:r>
            <a:r>
              <a:rPr dirty="0" sz="1800" spc="2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enough</a:t>
            </a:r>
            <a:r>
              <a:rPr dirty="0" sz="1800" spc="2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001F5F"/>
                </a:solidFill>
                <a:latin typeface="Calibri"/>
                <a:cs typeface="Calibri"/>
              </a:rPr>
              <a:t>in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itself</a:t>
            </a:r>
            <a:r>
              <a:rPr dirty="0" sz="1800" spc="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800" spc="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the they are</a:t>
            </a:r>
            <a:r>
              <a:rPr dirty="0" sz="1800" spc="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not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interested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 in</a:t>
            </a:r>
            <a:r>
              <a:rPr dirty="0" sz="1800" spc="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taking</a:t>
            </a:r>
            <a:r>
              <a:rPr dirty="0" sz="1800" spc="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on</a:t>
            </a:r>
            <a:r>
              <a:rPr dirty="0" sz="1800" spc="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001F5F"/>
                </a:solidFill>
                <a:latin typeface="Calibri"/>
                <a:cs typeface="Calibri"/>
              </a:rPr>
              <a:t>more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services</a:t>
            </a:r>
            <a:r>
              <a:rPr dirty="0" sz="18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from</a:t>
            </a:r>
            <a:r>
              <a:rPr dirty="0" sz="18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8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bundle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6916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74320" marR="267335" indent="-3175">
              <a:lnSpc>
                <a:spcPct val="100000"/>
              </a:lnSpc>
              <a:spcBef>
                <a:spcPts val="240"/>
              </a:spcBef>
            </a:pP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70276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69875" marR="268605" indent="25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 Overview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69719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310" marR="311150" indent="-635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370832" y="6303264"/>
            <a:ext cx="1231900" cy="55499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0480" rIns="0" bIns="0" rtlCol="0" vert="horz">
            <a:spAutoFit/>
          </a:bodyPr>
          <a:lstStyle/>
          <a:p>
            <a:pPr marL="518159" marR="287655" indent="-228600">
              <a:lnSpc>
                <a:spcPct val="100000"/>
              </a:lnSpc>
              <a:spcBef>
                <a:spcPts val="240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Strategic </a:t>
            </a:r>
            <a:r>
              <a:rPr dirty="0" sz="1400" spc="-25" b="1">
                <a:solidFill>
                  <a:srgbClr val="0E1722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771388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945" marR="292100" indent="-279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7194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53365" marR="207645" indent="-4318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 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5725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14960" marR="210185" indent="-100965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 Solution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9822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146050" rIns="0" bIns="0" rtlCol="0" vert="horz">
            <a:spAutoFit/>
          </a:bodyPr>
          <a:lstStyle/>
          <a:p>
            <a:pPr marL="206375">
              <a:lnSpc>
                <a:spcPct val="100000"/>
              </a:lnSpc>
              <a:spcBef>
                <a:spcPts val="115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1551919" y="643432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2"/>
                </a:lnTo>
                <a:lnTo>
                  <a:pt x="640079" y="294132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5"/>
              <a:t>Technology</a:t>
            </a:r>
            <a:r>
              <a:rPr dirty="0" spc="-80"/>
              <a:t> </a:t>
            </a:r>
            <a:r>
              <a:rPr dirty="0"/>
              <a:t>and</a:t>
            </a:r>
            <a:r>
              <a:rPr dirty="0" spc="-90"/>
              <a:t> </a:t>
            </a:r>
            <a:r>
              <a:rPr dirty="0"/>
              <a:t>Development</a:t>
            </a:r>
            <a:r>
              <a:rPr dirty="0" spc="-55"/>
              <a:t> </a:t>
            </a:r>
            <a:r>
              <a:rPr dirty="0" spc="-10"/>
              <a:t>Synergies</a:t>
            </a:r>
          </a:p>
        </p:txBody>
      </p:sp>
      <p:sp>
        <p:nvSpPr>
          <p:cNvPr id="13" name="object 13" descr=""/>
          <p:cNvSpPr/>
          <p:nvPr/>
        </p:nvSpPr>
        <p:spPr>
          <a:xfrm>
            <a:off x="6589776" y="1054608"/>
            <a:ext cx="5052060" cy="2394585"/>
          </a:xfrm>
          <a:custGeom>
            <a:avLst/>
            <a:gdLst/>
            <a:ahLst/>
            <a:cxnLst/>
            <a:rect l="l" t="t" r="r" b="b"/>
            <a:pathLst>
              <a:path w="5052059" h="2394585">
                <a:moveTo>
                  <a:pt x="0" y="2394204"/>
                </a:moveTo>
                <a:lnTo>
                  <a:pt x="5052060" y="2394204"/>
                </a:lnTo>
                <a:lnTo>
                  <a:pt x="5052060" y="0"/>
                </a:lnTo>
                <a:lnTo>
                  <a:pt x="0" y="0"/>
                </a:lnTo>
                <a:lnTo>
                  <a:pt x="0" y="2394204"/>
                </a:lnTo>
                <a:close/>
              </a:path>
            </a:pathLst>
          </a:custGeom>
          <a:ln w="12700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6596126" y="1557020"/>
            <a:ext cx="5039360" cy="1671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36525" marR="10541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800" spc="19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algorithm</a:t>
            </a:r>
            <a:r>
              <a:rPr dirty="0" sz="1800" spc="19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is</a:t>
            </a:r>
            <a:r>
              <a:rPr dirty="0" sz="1800" spc="20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one</a:t>
            </a:r>
            <a:r>
              <a:rPr dirty="0" sz="1800" spc="19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800" spc="19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800" spc="19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main</a:t>
            </a:r>
            <a:r>
              <a:rPr dirty="0" sz="1800" spc="19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pillars</a:t>
            </a:r>
            <a:r>
              <a:rPr dirty="0" sz="1800" spc="19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800" spc="19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Netflix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because</a:t>
            </a:r>
            <a:r>
              <a:rPr dirty="0" sz="1800" spc="7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it</a:t>
            </a:r>
            <a:r>
              <a:rPr dirty="0" sz="1800" spc="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allows</a:t>
            </a:r>
            <a:r>
              <a:rPr dirty="0" sz="1800" spc="7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each</a:t>
            </a:r>
            <a:r>
              <a:rPr dirty="0" sz="1800" spc="7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member</a:t>
            </a:r>
            <a:r>
              <a:rPr dirty="0" sz="1800" spc="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800" spc="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have</a:t>
            </a:r>
            <a:r>
              <a:rPr dirty="0" sz="1800" spc="7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1800" spc="7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different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view</a:t>
            </a:r>
            <a:r>
              <a:rPr dirty="0" sz="1800" spc="17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800" spc="1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800" spc="1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content</a:t>
            </a:r>
            <a:r>
              <a:rPr dirty="0" sz="1800" spc="18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that</a:t>
            </a:r>
            <a:r>
              <a:rPr dirty="0" sz="1800" spc="18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adapts</a:t>
            </a:r>
            <a:r>
              <a:rPr dirty="0" sz="1800" spc="1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800" spc="17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their</a:t>
            </a:r>
            <a:r>
              <a:rPr dirty="0" sz="1800" spc="17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interests.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Netflix</a:t>
            </a:r>
            <a:r>
              <a:rPr dirty="0" sz="1800" spc="29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has</a:t>
            </a:r>
            <a:r>
              <a:rPr dirty="0" sz="1800" spc="30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1800" spc="29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pathbreaking</a:t>
            </a:r>
            <a:r>
              <a:rPr dirty="0" sz="1800" spc="29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algorithm</a:t>
            </a:r>
            <a:r>
              <a:rPr dirty="0" sz="1800" spc="29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that</a:t>
            </a:r>
            <a:r>
              <a:rPr dirty="0" sz="1800" spc="30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800" spc="-25">
                <a:solidFill>
                  <a:srgbClr val="001F5F"/>
                </a:solidFill>
                <a:latin typeface="Calibri"/>
                <a:cs typeface="Calibri"/>
              </a:rPr>
              <a:t>it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continues</a:t>
            </a:r>
            <a:r>
              <a:rPr dirty="0" sz="1800" spc="7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800" spc="8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grow</a:t>
            </a:r>
            <a:r>
              <a:rPr dirty="0" sz="1800" spc="7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800" spc="8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develop</a:t>
            </a:r>
            <a:r>
              <a:rPr dirty="0" sz="1800" spc="7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through</a:t>
            </a:r>
            <a:r>
              <a:rPr dirty="0" sz="1800" spc="8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offline experiments</a:t>
            </a:r>
            <a:r>
              <a:rPr dirty="0" sz="18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800" spc="-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online</a:t>
            </a:r>
            <a:r>
              <a:rPr dirty="0" sz="1800" spc="-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A/B</a:t>
            </a:r>
            <a:r>
              <a:rPr dirty="0" sz="18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testing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586740" y="3648455"/>
            <a:ext cx="5052060" cy="2066925"/>
          </a:xfrm>
          <a:custGeom>
            <a:avLst/>
            <a:gdLst/>
            <a:ahLst/>
            <a:cxnLst/>
            <a:rect l="l" t="t" r="r" b="b"/>
            <a:pathLst>
              <a:path w="5052060" h="2066925">
                <a:moveTo>
                  <a:pt x="0" y="2066544"/>
                </a:moveTo>
                <a:lnTo>
                  <a:pt x="5052060" y="2066544"/>
                </a:lnTo>
                <a:lnTo>
                  <a:pt x="5052060" y="0"/>
                </a:lnTo>
                <a:lnTo>
                  <a:pt x="0" y="0"/>
                </a:lnTo>
                <a:lnTo>
                  <a:pt x="0" y="2066544"/>
                </a:lnTo>
                <a:close/>
              </a:path>
            </a:pathLst>
          </a:custGeom>
          <a:ln w="12700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593090" y="4121353"/>
            <a:ext cx="5039360" cy="1397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43510" marR="9906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Netflix</a:t>
            </a:r>
            <a:r>
              <a:rPr dirty="0" sz="1800" spc="13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continuously</a:t>
            </a:r>
            <a:r>
              <a:rPr dirty="0" sz="1800" spc="13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works</a:t>
            </a:r>
            <a:r>
              <a:rPr dirty="0" sz="1800" spc="13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on</a:t>
            </a:r>
            <a:r>
              <a:rPr dirty="0" sz="1800" spc="13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developing</a:t>
            </a:r>
            <a:r>
              <a:rPr dirty="0" sz="1800" spc="13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their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streaming</a:t>
            </a:r>
            <a:r>
              <a:rPr dirty="0" sz="1800" spc="3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infrastructure</a:t>
            </a:r>
            <a:r>
              <a:rPr dirty="0" sz="1800" spc="3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in</a:t>
            </a:r>
            <a:r>
              <a:rPr dirty="0" sz="1800" spc="3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order</a:t>
            </a:r>
            <a:r>
              <a:rPr dirty="0" sz="1800" spc="3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800" spc="3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improve</a:t>
            </a:r>
            <a:r>
              <a:rPr dirty="0" sz="1800" spc="3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001F5F"/>
                </a:solidFill>
                <a:latin typeface="Calibri"/>
                <a:cs typeface="Calibri"/>
              </a:rPr>
              <a:t>the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user-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experience.</a:t>
            </a:r>
            <a:r>
              <a:rPr dirty="0" sz="1800" spc="9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They</a:t>
            </a:r>
            <a:r>
              <a:rPr dirty="0" sz="1800" spc="9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work</a:t>
            </a:r>
            <a:r>
              <a:rPr dirty="0" sz="1800" spc="8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on</a:t>
            </a:r>
            <a:r>
              <a:rPr dirty="0" sz="1800" spc="9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minimizing</a:t>
            </a:r>
            <a:r>
              <a:rPr dirty="0" sz="1800" spc="9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800" spc="-20">
                <a:solidFill>
                  <a:srgbClr val="001F5F"/>
                </a:solidFill>
                <a:latin typeface="Calibri"/>
                <a:cs typeface="Calibri"/>
              </a:rPr>
              <a:t>load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times,</a:t>
            </a:r>
            <a:r>
              <a:rPr dirty="0" sz="1800" spc="28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improving</a:t>
            </a:r>
            <a:r>
              <a:rPr dirty="0" sz="1800" spc="29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visual</a:t>
            </a:r>
            <a:r>
              <a:rPr dirty="0" sz="1800" spc="28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quality,</a:t>
            </a:r>
            <a:r>
              <a:rPr dirty="0" sz="1800" spc="28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800" spc="29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reducing interruptions</a:t>
            </a:r>
            <a:r>
              <a:rPr dirty="0" sz="1800" spc="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in</a:t>
            </a:r>
            <a:r>
              <a:rPr dirty="0" sz="1800" spc="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streaming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6608064" y="3634740"/>
            <a:ext cx="5052060" cy="2493645"/>
          </a:xfrm>
          <a:custGeom>
            <a:avLst/>
            <a:gdLst/>
            <a:ahLst/>
            <a:cxnLst/>
            <a:rect l="l" t="t" r="r" b="b"/>
            <a:pathLst>
              <a:path w="5052059" h="2493645">
                <a:moveTo>
                  <a:pt x="0" y="2493263"/>
                </a:moveTo>
                <a:lnTo>
                  <a:pt x="5052060" y="2493263"/>
                </a:lnTo>
                <a:lnTo>
                  <a:pt x="5052060" y="0"/>
                </a:lnTo>
                <a:lnTo>
                  <a:pt x="0" y="0"/>
                </a:lnTo>
                <a:lnTo>
                  <a:pt x="0" y="2493263"/>
                </a:lnTo>
                <a:close/>
              </a:path>
            </a:pathLst>
          </a:custGeom>
          <a:ln w="12700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6614414" y="4138929"/>
            <a:ext cx="5039360" cy="1946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14300" marR="127635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Includes</a:t>
            </a:r>
            <a:r>
              <a:rPr dirty="0" sz="1800" spc="4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research</a:t>
            </a:r>
            <a:r>
              <a:rPr dirty="0" sz="1800" spc="4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on</a:t>
            </a:r>
            <a:r>
              <a:rPr dirty="0" sz="1800" spc="434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800" spc="4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type</a:t>
            </a:r>
            <a:r>
              <a:rPr dirty="0" sz="1800" spc="434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800" spc="4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content</a:t>
            </a:r>
            <a:r>
              <a:rPr dirty="0" sz="1800" spc="434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800" spc="4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001F5F"/>
                </a:solidFill>
                <a:latin typeface="Calibri"/>
                <a:cs typeface="Calibri"/>
              </a:rPr>
              <a:t>be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produced</a:t>
            </a:r>
            <a:r>
              <a:rPr dirty="0" sz="1800" spc="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or</a:t>
            </a:r>
            <a:r>
              <a:rPr dirty="0" sz="1800" spc="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licensed,</a:t>
            </a:r>
            <a:r>
              <a:rPr dirty="0" sz="1800" spc="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800" spc="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budget</a:t>
            </a:r>
            <a:r>
              <a:rPr dirty="0" sz="1800" spc="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800" spc="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shows/movies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800" spc="13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be</a:t>
            </a:r>
            <a:r>
              <a:rPr dirty="0" sz="1800" spc="14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produced,</a:t>
            </a:r>
            <a:r>
              <a:rPr dirty="0" sz="1800" spc="13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800" spc="14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everything</a:t>
            </a:r>
            <a:r>
              <a:rPr dirty="0" sz="1800" spc="14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regarding</a:t>
            </a:r>
            <a:r>
              <a:rPr dirty="0" sz="1800" spc="14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800" spc="-25">
                <a:solidFill>
                  <a:srgbClr val="001F5F"/>
                </a:solidFill>
                <a:latin typeface="Calibri"/>
                <a:cs typeface="Calibri"/>
              </a:rPr>
              <a:t>the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production</a:t>
            </a:r>
            <a:r>
              <a:rPr dirty="0" sz="18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8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efficient</a:t>
            </a:r>
            <a:r>
              <a:rPr dirty="0" sz="18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release</a:t>
            </a:r>
            <a:r>
              <a:rPr dirty="0" sz="18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8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8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content</a:t>
            </a:r>
            <a:r>
              <a:rPr dirty="0" sz="18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001F5F"/>
                </a:solidFill>
                <a:latin typeface="Calibri"/>
                <a:cs typeface="Calibri"/>
              </a:rPr>
              <a:t>that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is</a:t>
            </a:r>
            <a:r>
              <a:rPr dirty="0" sz="1800" spc="3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produced/licensed.</a:t>
            </a:r>
            <a:r>
              <a:rPr dirty="0" sz="1800" spc="3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Research</a:t>
            </a:r>
            <a:r>
              <a:rPr dirty="0" sz="1800" spc="3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in</a:t>
            </a:r>
            <a:r>
              <a:rPr dirty="0" sz="1800" spc="3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this</a:t>
            </a:r>
            <a:r>
              <a:rPr dirty="0" sz="1800" spc="3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space</a:t>
            </a:r>
            <a:r>
              <a:rPr dirty="0" sz="1800" spc="30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001F5F"/>
                </a:solidFill>
                <a:latin typeface="Calibri"/>
                <a:cs typeface="Calibri"/>
              </a:rPr>
              <a:t>also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revolves</a:t>
            </a:r>
            <a:r>
              <a:rPr dirty="0" sz="1800" spc="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around</a:t>
            </a:r>
            <a:r>
              <a:rPr dirty="0" sz="1800" spc="9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models</a:t>
            </a:r>
            <a:r>
              <a:rPr dirty="0" sz="1800" spc="9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that</a:t>
            </a:r>
            <a:r>
              <a:rPr dirty="0" sz="1800" spc="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help</a:t>
            </a:r>
            <a:r>
              <a:rPr dirty="0" sz="1800" spc="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explore</a:t>
            </a:r>
            <a:r>
              <a:rPr dirty="0" sz="1800" spc="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areas</a:t>
            </a:r>
            <a:r>
              <a:rPr dirty="0" sz="1800" spc="9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001F5F"/>
                </a:solidFill>
                <a:latin typeface="Calibri"/>
                <a:cs typeface="Calibri"/>
              </a:rPr>
              <a:t>of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growth,</a:t>
            </a:r>
            <a:r>
              <a:rPr dirty="0" sz="18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such</a:t>
            </a:r>
            <a:r>
              <a:rPr dirty="0" sz="18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as</a:t>
            </a:r>
            <a:r>
              <a:rPr dirty="0" sz="18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geographical</a:t>
            </a:r>
            <a:r>
              <a:rPr dirty="0" sz="18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locations.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586740" y="3657600"/>
            <a:ext cx="5052060" cy="329565"/>
          </a:xfrm>
          <a:custGeom>
            <a:avLst/>
            <a:gdLst/>
            <a:ahLst/>
            <a:cxnLst/>
            <a:rect l="l" t="t" r="r" b="b"/>
            <a:pathLst>
              <a:path w="5052060" h="329564">
                <a:moveTo>
                  <a:pt x="5052060" y="0"/>
                </a:moveTo>
                <a:lnTo>
                  <a:pt x="0" y="0"/>
                </a:lnTo>
                <a:lnTo>
                  <a:pt x="0" y="329183"/>
                </a:lnTo>
                <a:lnTo>
                  <a:pt x="5052060" y="329183"/>
                </a:lnTo>
                <a:lnTo>
                  <a:pt x="5052060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593090" y="3654678"/>
            <a:ext cx="50393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3683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Infrastructure</a:t>
            </a:r>
            <a:r>
              <a:rPr dirty="0" sz="16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Arial MT"/>
                <a:cs typeface="Arial MT"/>
              </a:rPr>
              <a:t>R&amp;D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588252" y="1051560"/>
            <a:ext cx="5052060" cy="329565"/>
          </a:xfrm>
          <a:prstGeom prst="rect">
            <a:avLst/>
          </a:prstGeom>
          <a:solidFill>
            <a:srgbClr val="122D56"/>
          </a:solidFill>
        </p:spPr>
        <p:txBody>
          <a:bodyPr wrap="square" lIns="0" tIns="30480" rIns="0" bIns="0" rtlCol="0" vert="horz">
            <a:spAutoFit/>
          </a:bodyPr>
          <a:lstStyle/>
          <a:p>
            <a:pPr algn="ctr" marL="17145">
              <a:lnSpc>
                <a:spcPct val="100000"/>
              </a:lnSpc>
              <a:spcBef>
                <a:spcPts val="240"/>
              </a:spcBef>
            </a:pP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Watch</a:t>
            </a:r>
            <a:r>
              <a:rPr dirty="0" sz="16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Recommendation</a:t>
            </a:r>
            <a:r>
              <a:rPr dirty="0" sz="1600" spc="-10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Algorithm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6617207" y="3634740"/>
            <a:ext cx="5050790" cy="329565"/>
          </a:xfrm>
          <a:prstGeom prst="rect">
            <a:avLst/>
          </a:prstGeom>
          <a:solidFill>
            <a:srgbClr val="122D56"/>
          </a:solidFill>
        </p:spPr>
        <p:txBody>
          <a:bodyPr wrap="square" lIns="0" tIns="19050" rIns="0" bIns="0" rtlCol="0" vert="horz">
            <a:spAutoFit/>
          </a:bodyPr>
          <a:lstStyle/>
          <a:p>
            <a:pPr algn="ctr" marR="1270">
              <a:lnSpc>
                <a:spcPct val="100000"/>
              </a:lnSpc>
              <a:spcBef>
                <a:spcPts val="150"/>
              </a:spcBef>
            </a:pP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Content</a:t>
            </a:r>
            <a:r>
              <a:rPr dirty="0" sz="16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Valuation</a:t>
            </a:r>
            <a:r>
              <a:rPr dirty="0" sz="16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6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FFFFFF"/>
                </a:solidFill>
                <a:latin typeface="Arial MT"/>
                <a:cs typeface="Arial MT"/>
              </a:rPr>
              <a:t>Marketing</a:t>
            </a:r>
            <a:r>
              <a:rPr dirty="0" sz="16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Research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623569" y="1537969"/>
            <a:ext cx="1381760" cy="1383665"/>
            <a:chOff x="623569" y="1537969"/>
            <a:chExt cx="1381760" cy="1383665"/>
          </a:xfrm>
        </p:grpSpPr>
        <p:sp>
          <p:nvSpPr>
            <p:cNvPr id="24" name="object 24" descr=""/>
            <p:cNvSpPr/>
            <p:nvPr/>
          </p:nvSpPr>
          <p:spPr>
            <a:xfrm>
              <a:off x="636269" y="1550669"/>
              <a:ext cx="1356360" cy="1358265"/>
            </a:xfrm>
            <a:custGeom>
              <a:avLst/>
              <a:gdLst/>
              <a:ahLst/>
              <a:cxnLst/>
              <a:rect l="l" t="t" r="r" b="b"/>
              <a:pathLst>
                <a:path w="1356360" h="1358264">
                  <a:moveTo>
                    <a:pt x="0" y="678941"/>
                  </a:moveTo>
                  <a:lnTo>
                    <a:pt x="1702" y="630447"/>
                  </a:lnTo>
                  <a:lnTo>
                    <a:pt x="6734" y="582874"/>
                  </a:lnTo>
                  <a:lnTo>
                    <a:pt x="14980" y="536337"/>
                  </a:lnTo>
                  <a:lnTo>
                    <a:pt x="26326" y="490951"/>
                  </a:lnTo>
                  <a:lnTo>
                    <a:pt x="40657" y="446831"/>
                  </a:lnTo>
                  <a:lnTo>
                    <a:pt x="57857" y="404091"/>
                  </a:lnTo>
                  <a:lnTo>
                    <a:pt x="77813" y="362848"/>
                  </a:lnTo>
                  <a:lnTo>
                    <a:pt x="100409" y="323214"/>
                  </a:lnTo>
                  <a:lnTo>
                    <a:pt x="125532" y="285305"/>
                  </a:lnTo>
                  <a:lnTo>
                    <a:pt x="153065" y="249236"/>
                  </a:lnTo>
                  <a:lnTo>
                    <a:pt x="182894" y="215122"/>
                  </a:lnTo>
                  <a:lnTo>
                    <a:pt x="214905" y="183077"/>
                  </a:lnTo>
                  <a:lnTo>
                    <a:pt x="248982" y="153217"/>
                  </a:lnTo>
                  <a:lnTo>
                    <a:pt x="285012" y="125655"/>
                  </a:lnTo>
                  <a:lnTo>
                    <a:pt x="322878" y="100508"/>
                  </a:lnTo>
                  <a:lnTo>
                    <a:pt x="362468" y="77889"/>
                  </a:lnTo>
                  <a:lnTo>
                    <a:pt x="403664" y="57913"/>
                  </a:lnTo>
                  <a:lnTo>
                    <a:pt x="446354" y="40695"/>
                  </a:lnTo>
                  <a:lnTo>
                    <a:pt x="490422" y="26351"/>
                  </a:lnTo>
                  <a:lnTo>
                    <a:pt x="535753" y="14994"/>
                  </a:lnTo>
                  <a:lnTo>
                    <a:pt x="582233" y="6740"/>
                  </a:lnTo>
                  <a:lnTo>
                    <a:pt x="629747" y="1704"/>
                  </a:lnTo>
                  <a:lnTo>
                    <a:pt x="678180" y="0"/>
                  </a:lnTo>
                  <a:lnTo>
                    <a:pt x="726609" y="1704"/>
                  </a:lnTo>
                  <a:lnTo>
                    <a:pt x="774121" y="6740"/>
                  </a:lnTo>
                  <a:lnTo>
                    <a:pt x="820598" y="14994"/>
                  </a:lnTo>
                  <a:lnTo>
                    <a:pt x="865928" y="26351"/>
                  </a:lnTo>
                  <a:lnTo>
                    <a:pt x="909995" y="40695"/>
                  </a:lnTo>
                  <a:lnTo>
                    <a:pt x="952684" y="57913"/>
                  </a:lnTo>
                  <a:lnTo>
                    <a:pt x="993880" y="77889"/>
                  </a:lnTo>
                  <a:lnTo>
                    <a:pt x="1033469" y="100508"/>
                  </a:lnTo>
                  <a:lnTo>
                    <a:pt x="1071336" y="125655"/>
                  </a:lnTo>
                  <a:lnTo>
                    <a:pt x="1107366" y="153217"/>
                  </a:lnTo>
                  <a:lnTo>
                    <a:pt x="1141444" y="183077"/>
                  </a:lnTo>
                  <a:lnTo>
                    <a:pt x="1173456" y="215122"/>
                  </a:lnTo>
                  <a:lnTo>
                    <a:pt x="1203286" y="249236"/>
                  </a:lnTo>
                  <a:lnTo>
                    <a:pt x="1230820" y="285305"/>
                  </a:lnTo>
                  <a:lnTo>
                    <a:pt x="1255944" y="323214"/>
                  </a:lnTo>
                  <a:lnTo>
                    <a:pt x="1278541" y="362848"/>
                  </a:lnTo>
                  <a:lnTo>
                    <a:pt x="1298498" y="404091"/>
                  </a:lnTo>
                  <a:lnTo>
                    <a:pt x="1315700" y="446831"/>
                  </a:lnTo>
                  <a:lnTo>
                    <a:pt x="1330031" y="490951"/>
                  </a:lnTo>
                  <a:lnTo>
                    <a:pt x="1341378" y="536337"/>
                  </a:lnTo>
                  <a:lnTo>
                    <a:pt x="1349624" y="582874"/>
                  </a:lnTo>
                  <a:lnTo>
                    <a:pt x="1354657" y="630447"/>
                  </a:lnTo>
                  <a:lnTo>
                    <a:pt x="1356360" y="678941"/>
                  </a:lnTo>
                  <a:lnTo>
                    <a:pt x="1354657" y="727436"/>
                  </a:lnTo>
                  <a:lnTo>
                    <a:pt x="1349624" y="775009"/>
                  </a:lnTo>
                  <a:lnTo>
                    <a:pt x="1341378" y="821546"/>
                  </a:lnTo>
                  <a:lnTo>
                    <a:pt x="1330031" y="866932"/>
                  </a:lnTo>
                  <a:lnTo>
                    <a:pt x="1315700" y="911052"/>
                  </a:lnTo>
                  <a:lnTo>
                    <a:pt x="1298498" y="953792"/>
                  </a:lnTo>
                  <a:lnTo>
                    <a:pt x="1278541" y="995035"/>
                  </a:lnTo>
                  <a:lnTo>
                    <a:pt x="1255944" y="1034669"/>
                  </a:lnTo>
                  <a:lnTo>
                    <a:pt x="1230820" y="1072578"/>
                  </a:lnTo>
                  <a:lnTo>
                    <a:pt x="1203286" y="1108647"/>
                  </a:lnTo>
                  <a:lnTo>
                    <a:pt x="1173456" y="1142761"/>
                  </a:lnTo>
                  <a:lnTo>
                    <a:pt x="1141444" y="1174806"/>
                  </a:lnTo>
                  <a:lnTo>
                    <a:pt x="1107366" y="1204666"/>
                  </a:lnTo>
                  <a:lnTo>
                    <a:pt x="1071336" y="1232228"/>
                  </a:lnTo>
                  <a:lnTo>
                    <a:pt x="1033469" y="1257375"/>
                  </a:lnTo>
                  <a:lnTo>
                    <a:pt x="993880" y="1279994"/>
                  </a:lnTo>
                  <a:lnTo>
                    <a:pt x="952684" y="1299970"/>
                  </a:lnTo>
                  <a:lnTo>
                    <a:pt x="909995" y="1317188"/>
                  </a:lnTo>
                  <a:lnTo>
                    <a:pt x="865928" y="1331532"/>
                  </a:lnTo>
                  <a:lnTo>
                    <a:pt x="820598" y="1342889"/>
                  </a:lnTo>
                  <a:lnTo>
                    <a:pt x="774121" y="1351143"/>
                  </a:lnTo>
                  <a:lnTo>
                    <a:pt x="726609" y="1356179"/>
                  </a:lnTo>
                  <a:lnTo>
                    <a:pt x="678180" y="1357883"/>
                  </a:lnTo>
                  <a:lnTo>
                    <a:pt x="629747" y="1356179"/>
                  </a:lnTo>
                  <a:lnTo>
                    <a:pt x="582233" y="1351143"/>
                  </a:lnTo>
                  <a:lnTo>
                    <a:pt x="535753" y="1342889"/>
                  </a:lnTo>
                  <a:lnTo>
                    <a:pt x="490422" y="1331532"/>
                  </a:lnTo>
                  <a:lnTo>
                    <a:pt x="446354" y="1317188"/>
                  </a:lnTo>
                  <a:lnTo>
                    <a:pt x="403664" y="1299970"/>
                  </a:lnTo>
                  <a:lnTo>
                    <a:pt x="362468" y="1279994"/>
                  </a:lnTo>
                  <a:lnTo>
                    <a:pt x="322878" y="1257375"/>
                  </a:lnTo>
                  <a:lnTo>
                    <a:pt x="285012" y="1232228"/>
                  </a:lnTo>
                  <a:lnTo>
                    <a:pt x="248982" y="1204666"/>
                  </a:lnTo>
                  <a:lnTo>
                    <a:pt x="214905" y="1174806"/>
                  </a:lnTo>
                  <a:lnTo>
                    <a:pt x="182894" y="1142761"/>
                  </a:lnTo>
                  <a:lnTo>
                    <a:pt x="153065" y="1108647"/>
                  </a:lnTo>
                  <a:lnTo>
                    <a:pt x="125532" y="1072578"/>
                  </a:lnTo>
                  <a:lnTo>
                    <a:pt x="100409" y="1034669"/>
                  </a:lnTo>
                  <a:lnTo>
                    <a:pt x="77813" y="995035"/>
                  </a:lnTo>
                  <a:lnTo>
                    <a:pt x="57857" y="953792"/>
                  </a:lnTo>
                  <a:lnTo>
                    <a:pt x="40657" y="911052"/>
                  </a:lnTo>
                  <a:lnTo>
                    <a:pt x="26326" y="866932"/>
                  </a:lnTo>
                  <a:lnTo>
                    <a:pt x="14980" y="821546"/>
                  </a:lnTo>
                  <a:lnTo>
                    <a:pt x="6734" y="775009"/>
                  </a:lnTo>
                  <a:lnTo>
                    <a:pt x="1702" y="727436"/>
                  </a:lnTo>
                  <a:lnTo>
                    <a:pt x="0" y="678941"/>
                  </a:lnTo>
                  <a:close/>
                </a:path>
              </a:pathLst>
            </a:custGeom>
            <a:ln w="254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3284" y="1626283"/>
              <a:ext cx="878907" cy="1056571"/>
            </a:xfrm>
            <a:prstGeom prst="rect">
              <a:avLst/>
            </a:prstGeom>
          </p:spPr>
        </p:pic>
      </p:grpSp>
      <p:sp>
        <p:nvSpPr>
          <p:cNvPr id="26" name="object 26" descr=""/>
          <p:cNvSpPr/>
          <p:nvPr/>
        </p:nvSpPr>
        <p:spPr>
          <a:xfrm>
            <a:off x="1287017" y="3024377"/>
            <a:ext cx="76200" cy="537845"/>
          </a:xfrm>
          <a:custGeom>
            <a:avLst/>
            <a:gdLst/>
            <a:ahLst/>
            <a:cxnLst/>
            <a:rect l="l" t="t" r="r" b="b"/>
            <a:pathLst>
              <a:path w="76200" h="537845">
                <a:moveTo>
                  <a:pt x="47625" y="0"/>
                </a:moveTo>
                <a:lnTo>
                  <a:pt x="28575" y="0"/>
                </a:lnTo>
                <a:lnTo>
                  <a:pt x="28575" y="57150"/>
                </a:lnTo>
                <a:lnTo>
                  <a:pt x="47625" y="57150"/>
                </a:lnTo>
                <a:lnTo>
                  <a:pt x="47625" y="0"/>
                </a:lnTo>
                <a:close/>
              </a:path>
              <a:path w="76200" h="537845">
                <a:moveTo>
                  <a:pt x="47625" y="76200"/>
                </a:moveTo>
                <a:lnTo>
                  <a:pt x="28575" y="76200"/>
                </a:lnTo>
                <a:lnTo>
                  <a:pt x="28575" y="133350"/>
                </a:lnTo>
                <a:lnTo>
                  <a:pt x="47625" y="133350"/>
                </a:lnTo>
                <a:lnTo>
                  <a:pt x="47625" y="76200"/>
                </a:lnTo>
                <a:close/>
              </a:path>
              <a:path w="76200" h="537845">
                <a:moveTo>
                  <a:pt x="47625" y="152400"/>
                </a:moveTo>
                <a:lnTo>
                  <a:pt x="28575" y="152400"/>
                </a:lnTo>
                <a:lnTo>
                  <a:pt x="28575" y="209550"/>
                </a:lnTo>
                <a:lnTo>
                  <a:pt x="47625" y="209550"/>
                </a:lnTo>
                <a:lnTo>
                  <a:pt x="47625" y="152400"/>
                </a:lnTo>
                <a:close/>
              </a:path>
              <a:path w="76200" h="537845">
                <a:moveTo>
                  <a:pt x="47625" y="228600"/>
                </a:moveTo>
                <a:lnTo>
                  <a:pt x="28575" y="228600"/>
                </a:lnTo>
                <a:lnTo>
                  <a:pt x="28575" y="285750"/>
                </a:lnTo>
                <a:lnTo>
                  <a:pt x="47625" y="285750"/>
                </a:lnTo>
                <a:lnTo>
                  <a:pt x="47625" y="228600"/>
                </a:lnTo>
                <a:close/>
              </a:path>
              <a:path w="76200" h="537845">
                <a:moveTo>
                  <a:pt x="47625" y="304800"/>
                </a:moveTo>
                <a:lnTo>
                  <a:pt x="28575" y="304800"/>
                </a:lnTo>
                <a:lnTo>
                  <a:pt x="28575" y="361950"/>
                </a:lnTo>
                <a:lnTo>
                  <a:pt x="47625" y="361950"/>
                </a:lnTo>
                <a:lnTo>
                  <a:pt x="47625" y="304800"/>
                </a:lnTo>
                <a:close/>
              </a:path>
              <a:path w="76200" h="537845">
                <a:moveTo>
                  <a:pt x="47625" y="381000"/>
                </a:moveTo>
                <a:lnTo>
                  <a:pt x="28575" y="381000"/>
                </a:lnTo>
                <a:lnTo>
                  <a:pt x="28575" y="438150"/>
                </a:lnTo>
                <a:lnTo>
                  <a:pt x="47625" y="438150"/>
                </a:lnTo>
                <a:lnTo>
                  <a:pt x="47625" y="381000"/>
                </a:lnTo>
                <a:close/>
              </a:path>
              <a:path w="76200" h="537845">
                <a:moveTo>
                  <a:pt x="0" y="461645"/>
                </a:moveTo>
                <a:lnTo>
                  <a:pt x="38100" y="537845"/>
                </a:lnTo>
                <a:lnTo>
                  <a:pt x="63500" y="487045"/>
                </a:lnTo>
                <a:lnTo>
                  <a:pt x="28575" y="487045"/>
                </a:lnTo>
                <a:lnTo>
                  <a:pt x="28575" y="480695"/>
                </a:lnTo>
                <a:lnTo>
                  <a:pt x="0" y="461645"/>
                </a:lnTo>
                <a:close/>
              </a:path>
              <a:path w="76200" h="537845">
                <a:moveTo>
                  <a:pt x="28575" y="480695"/>
                </a:moveTo>
                <a:lnTo>
                  <a:pt x="28575" y="487045"/>
                </a:lnTo>
                <a:lnTo>
                  <a:pt x="38100" y="487045"/>
                </a:lnTo>
                <a:lnTo>
                  <a:pt x="28575" y="480695"/>
                </a:lnTo>
                <a:close/>
              </a:path>
              <a:path w="76200" h="537845">
                <a:moveTo>
                  <a:pt x="47625" y="457200"/>
                </a:moveTo>
                <a:lnTo>
                  <a:pt x="28575" y="457200"/>
                </a:lnTo>
                <a:lnTo>
                  <a:pt x="28575" y="480695"/>
                </a:lnTo>
                <a:lnTo>
                  <a:pt x="38100" y="487045"/>
                </a:lnTo>
                <a:lnTo>
                  <a:pt x="47625" y="480695"/>
                </a:lnTo>
                <a:lnTo>
                  <a:pt x="47625" y="457200"/>
                </a:lnTo>
                <a:close/>
              </a:path>
              <a:path w="76200" h="537845">
                <a:moveTo>
                  <a:pt x="47625" y="480695"/>
                </a:moveTo>
                <a:lnTo>
                  <a:pt x="38100" y="487045"/>
                </a:lnTo>
                <a:lnTo>
                  <a:pt x="47625" y="487045"/>
                </a:lnTo>
                <a:lnTo>
                  <a:pt x="47625" y="480695"/>
                </a:lnTo>
                <a:close/>
              </a:path>
              <a:path w="76200" h="537845">
                <a:moveTo>
                  <a:pt x="76200" y="461645"/>
                </a:moveTo>
                <a:lnTo>
                  <a:pt x="47625" y="480695"/>
                </a:lnTo>
                <a:lnTo>
                  <a:pt x="47625" y="487045"/>
                </a:lnTo>
                <a:lnTo>
                  <a:pt x="63500" y="487045"/>
                </a:lnTo>
                <a:lnTo>
                  <a:pt x="76200" y="46164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7" name="object 27" descr=""/>
          <p:cNvGrpSpPr/>
          <p:nvPr/>
        </p:nvGrpSpPr>
        <p:grpSpPr>
          <a:xfrm>
            <a:off x="2310383" y="1524000"/>
            <a:ext cx="4202430" cy="2377440"/>
            <a:chOff x="2310383" y="1524000"/>
            <a:chExt cx="4202430" cy="2377440"/>
          </a:xfrm>
        </p:grpSpPr>
        <p:sp>
          <p:nvSpPr>
            <p:cNvPr id="28" name="object 28" descr=""/>
            <p:cNvSpPr/>
            <p:nvPr/>
          </p:nvSpPr>
          <p:spPr>
            <a:xfrm>
              <a:off x="2434589" y="1550669"/>
              <a:ext cx="3154680" cy="1358265"/>
            </a:xfrm>
            <a:custGeom>
              <a:avLst/>
              <a:gdLst/>
              <a:ahLst/>
              <a:cxnLst/>
              <a:rect l="l" t="t" r="r" b="b"/>
              <a:pathLst>
                <a:path w="3154679" h="1358264">
                  <a:moveTo>
                    <a:pt x="1796796" y="678941"/>
                  </a:moveTo>
                  <a:lnTo>
                    <a:pt x="1798500" y="630447"/>
                  </a:lnTo>
                  <a:lnTo>
                    <a:pt x="1803536" y="582874"/>
                  </a:lnTo>
                  <a:lnTo>
                    <a:pt x="1811790" y="536337"/>
                  </a:lnTo>
                  <a:lnTo>
                    <a:pt x="1823147" y="490951"/>
                  </a:lnTo>
                  <a:lnTo>
                    <a:pt x="1837491" y="446831"/>
                  </a:lnTo>
                  <a:lnTo>
                    <a:pt x="1854709" y="404091"/>
                  </a:lnTo>
                  <a:lnTo>
                    <a:pt x="1874685" y="362848"/>
                  </a:lnTo>
                  <a:lnTo>
                    <a:pt x="1897304" y="323214"/>
                  </a:lnTo>
                  <a:lnTo>
                    <a:pt x="1922451" y="285305"/>
                  </a:lnTo>
                  <a:lnTo>
                    <a:pt x="1950013" y="249236"/>
                  </a:lnTo>
                  <a:lnTo>
                    <a:pt x="1979873" y="215122"/>
                  </a:lnTo>
                  <a:lnTo>
                    <a:pt x="2011918" y="183077"/>
                  </a:lnTo>
                  <a:lnTo>
                    <a:pt x="2046032" y="153217"/>
                  </a:lnTo>
                  <a:lnTo>
                    <a:pt x="2082101" y="125655"/>
                  </a:lnTo>
                  <a:lnTo>
                    <a:pt x="2120010" y="100508"/>
                  </a:lnTo>
                  <a:lnTo>
                    <a:pt x="2159644" y="77889"/>
                  </a:lnTo>
                  <a:lnTo>
                    <a:pt x="2200887" y="57913"/>
                  </a:lnTo>
                  <a:lnTo>
                    <a:pt x="2243627" y="40695"/>
                  </a:lnTo>
                  <a:lnTo>
                    <a:pt x="2287747" y="26351"/>
                  </a:lnTo>
                  <a:lnTo>
                    <a:pt x="2333133" y="14994"/>
                  </a:lnTo>
                  <a:lnTo>
                    <a:pt x="2379670" y="6740"/>
                  </a:lnTo>
                  <a:lnTo>
                    <a:pt x="2427243" y="1704"/>
                  </a:lnTo>
                  <a:lnTo>
                    <a:pt x="2475738" y="0"/>
                  </a:lnTo>
                  <a:lnTo>
                    <a:pt x="2524232" y="1704"/>
                  </a:lnTo>
                  <a:lnTo>
                    <a:pt x="2571805" y="6740"/>
                  </a:lnTo>
                  <a:lnTo>
                    <a:pt x="2618342" y="14994"/>
                  </a:lnTo>
                  <a:lnTo>
                    <a:pt x="2663728" y="26351"/>
                  </a:lnTo>
                  <a:lnTo>
                    <a:pt x="2707848" y="40695"/>
                  </a:lnTo>
                  <a:lnTo>
                    <a:pt x="2750588" y="57913"/>
                  </a:lnTo>
                  <a:lnTo>
                    <a:pt x="2791831" y="77889"/>
                  </a:lnTo>
                  <a:lnTo>
                    <a:pt x="2831465" y="100508"/>
                  </a:lnTo>
                  <a:lnTo>
                    <a:pt x="2869374" y="125655"/>
                  </a:lnTo>
                  <a:lnTo>
                    <a:pt x="2905443" y="153217"/>
                  </a:lnTo>
                  <a:lnTo>
                    <a:pt x="2939557" y="183077"/>
                  </a:lnTo>
                  <a:lnTo>
                    <a:pt x="2971602" y="215122"/>
                  </a:lnTo>
                  <a:lnTo>
                    <a:pt x="3001462" y="249236"/>
                  </a:lnTo>
                  <a:lnTo>
                    <a:pt x="3029024" y="285305"/>
                  </a:lnTo>
                  <a:lnTo>
                    <a:pt x="3054171" y="323214"/>
                  </a:lnTo>
                  <a:lnTo>
                    <a:pt x="3076790" y="362848"/>
                  </a:lnTo>
                  <a:lnTo>
                    <a:pt x="3096766" y="404091"/>
                  </a:lnTo>
                  <a:lnTo>
                    <a:pt x="3113984" y="446831"/>
                  </a:lnTo>
                  <a:lnTo>
                    <a:pt x="3128328" y="490951"/>
                  </a:lnTo>
                  <a:lnTo>
                    <a:pt x="3139685" y="536337"/>
                  </a:lnTo>
                  <a:lnTo>
                    <a:pt x="3147939" y="582874"/>
                  </a:lnTo>
                  <a:lnTo>
                    <a:pt x="3152975" y="630447"/>
                  </a:lnTo>
                  <a:lnTo>
                    <a:pt x="3154680" y="678941"/>
                  </a:lnTo>
                  <a:lnTo>
                    <a:pt x="3152975" y="727436"/>
                  </a:lnTo>
                  <a:lnTo>
                    <a:pt x="3147939" y="775009"/>
                  </a:lnTo>
                  <a:lnTo>
                    <a:pt x="3139685" y="821546"/>
                  </a:lnTo>
                  <a:lnTo>
                    <a:pt x="3128328" y="866932"/>
                  </a:lnTo>
                  <a:lnTo>
                    <a:pt x="3113984" y="911052"/>
                  </a:lnTo>
                  <a:lnTo>
                    <a:pt x="3096766" y="953792"/>
                  </a:lnTo>
                  <a:lnTo>
                    <a:pt x="3076790" y="995035"/>
                  </a:lnTo>
                  <a:lnTo>
                    <a:pt x="3054171" y="1034669"/>
                  </a:lnTo>
                  <a:lnTo>
                    <a:pt x="3029024" y="1072578"/>
                  </a:lnTo>
                  <a:lnTo>
                    <a:pt x="3001462" y="1108647"/>
                  </a:lnTo>
                  <a:lnTo>
                    <a:pt x="2971602" y="1142761"/>
                  </a:lnTo>
                  <a:lnTo>
                    <a:pt x="2939557" y="1174806"/>
                  </a:lnTo>
                  <a:lnTo>
                    <a:pt x="2905443" y="1204666"/>
                  </a:lnTo>
                  <a:lnTo>
                    <a:pt x="2869374" y="1232228"/>
                  </a:lnTo>
                  <a:lnTo>
                    <a:pt x="2831465" y="1257375"/>
                  </a:lnTo>
                  <a:lnTo>
                    <a:pt x="2791831" y="1279994"/>
                  </a:lnTo>
                  <a:lnTo>
                    <a:pt x="2750588" y="1299970"/>
                  </a:lnTo>
                  <a:lnTo>
                    <a:pt x="2707848" y="1317188"/>
                  </a:lnTo>
                  <a:lnTo>
                    <a:pt x="2663728" y="1331532"/>
                  </a:lnTo>
                  <a:lnTo>
                    <a:pt x="2618342" y="1342889"/>
                  </a:lnTo>
                  <a:lnTo>
                    <a:pt x="2571805" y="1351143"/>
                  </a:lnTo>
                  <a:lnTo>
                    <a:pt x="2524232" y="1356179"/>
                  </a:lnTo>
                  <a:lnTo>
                    <a:pt x="2475738" y="1357883"/>
                  </a:lnTo>
                  <a:lnTo>
                    <a:pt x="2427243" y="1356179"/>
                  </a:lnTo>
                  <a:lnTo>
                    <a:pt x="2379670" y="1351143"/>
                  </a:lnTo>
                  <a:lnTo>
                    <a:pt x="2333133" y="1342889"/>
                  </a:lnTo>
                  <a:lnTo>
                    <a:pt x="2287747" y="1331532"/>
                  </a:lnTo>
                  <a:lnTo>
                    <a:pt x="2243627" y="1317188"/>
                  </a:lnTo>
                  <a:lnTo>
                    <a:pt x="2200887" y="1299970"/>
                  </a:lnTo>
                  <a:lnTo>
                    <a:pt x="2159644" y="1279994"/>
                  </a:lnTo>
                  <a:lnTo>
                    <a:pt x="2120010" y="1257375"/>
                  </a:lnTo>
                  <a:lnTo>
                    <a:pt x="2082101" y="1232228"/>
                  </a:lnTo>
                  <a:lnTo>
                    <a:pt x="2046032" y="1204666"/>
                  </a:lnTo>
                  <a:lnTo>
                    <a:pt x="2011918" y="1174806"/>
                  </a:lnTo>
                  <a:lnTo>
                    <a:pt x="1979873" y="1142761"/>
                  </a:lnTo>
                  <a:lnTo>
                    <a:pt x="1950013" y="1108647"/>
                  </a:lnTo>
                  <a:lnTo>
                    <a:pt x="1922451" y="1072578"/>
                  </a:lnTo>
                  <a:lnTo>
                    <a:pt x="1897304" y="1034669"/>
                  </a:lnTo>
                  <a:lnTo>
                    <a:pt x="1874685" y="995035"/>
                  </a:lnTo>
                  <a:lnTo>
                    <a:pt x="1854709" y="953792"/>
                  </a:lnTo>
                  <a:lnTo>
                    <a:pt x="1837491" y="911052"/>
                  </a:lnTo>
                  <a:lnTo>
                    <a:pt x="1823147" y="866932"/>
                  </a:lnTo>
                  <a:lnTo>
                    <a:pt x="1811790" y="821546"/>
                  </a:lnTo>
                  <a:lnTo>
                    <a:pt x="1803536" y="775009"/>
                  </a:lnTo>
                  <a:lnTo>
                    <a:pt x="1798500" y="727436"/>
                  </a:lnTo>
                  <a:lnTo>
                    <a:pt x="1796796" y="678941"/>
                  </a:lnTo>
                  <a:close/>
                </a:path>
                <a:path w="3154679" h="1358264">
                  <a:moveTo>
                    <a:pt x="0" y="678941"/>
                  </a:moveTo>
                  <a:lnTo>
                    <a:pt x="1702" y="630447"/>
                  </a:lnTo>
                  <a:lnTo>
                    <a:pt x="6735" y="582874"/>
                  </a:lnTo>
                  <a:lnTo>
                    <a:pt x="14981" y="536337"/>
                  </a:lnTo>
                  <a:lnTo>
                    <a:pt x="26328" y="490951"/>
                  </a:lnTo>
                  <a:lnTo>
                    <a:pt x="40659" y="446831"/>
                  </a:lnTo>
                  <a:lnTo>
                    <a:pt x="57861" y="404091"/>
                  </a:lnTo>
                  <a:lnTo>
                    <a:pt x="77818" y="362848"/>
                  </a:lnTo>
                  <a:lnTo>
                    <a:pt x="100415" y="323214"/>
                  </a:lnTo>
                  <a:lnTo>
                    <a:pt x="125539" y="285305"/>
                  </a:lnTo>
                  <a:lnTo>
                    <a:pt x="153073" y="249236"/>
                  </a:lnTo>
                  <a:lnTo>
                    <a:pt x="182903" y="215122"/>
                  </a:lnTo>
                  <a:lnTo>
                    <a:pt x="214915" y="183077"/>
                  </a:lnTo>
                  <a:lnTo>
                    <a:pt x="248993" y="153217"/>
                  </a:lnTo>
                  <a:lnTo>
                    <a:pt x="285023" y="125655"/>
                  </a:lnTo>
                  <a:lnTo>
                    <a:pt x="322890" y="100508"/>
                  </a:lnTo>
                  <a:lnTo>
                    <a:pt x="362479" y="77889"/>
                  </a:lnTo>
                  <a:lnTo>
                    <a:pt x="403675" y="57913"/>
                  </a:lnTo>
                  <a:lnTo>
                    <a:pt x="446364" y="40695"/>
                  </a:lnTo>
                  <a:lnTo>
                    <a:pt x="490431" y="26351"/>
                  </a:lnTo>
                  <a:lnTo>
                    <a:pt x="535761" y="14994"/>
                  </a:lnTo>
                  <a:lnTo>
                    <a:pt x="582238" y="6740"/>
                  </a:lnTo>
                  <a:lnTo>
                    <a:pt x="629750" y="1704"/>
                  </a:lnTo>
                  <a:lnTo>
                    <a:pt x="678180" y="0"/>
                  </a:lnTo>
                  <a:lnTo>
                    <a:pt x="726609" y="1704"/>
                  </a:lnTo>
                  <a:lnTo>
                    <a:pt x="774121" y="6740"/>
                  </a:lnTo>
                  <a:lnTo>
                    <a:pt x="820598" y="14994"/>
                  </a:lnTo>
                  <a:lnTo>
                    <a:pt x="865928" y="26351"/>
                  </a:lnTo>
                  <a:lnTo>
                    <a:pt x="909995" y="40695"/>
                  </a:lnTo>
                  <a:lnTo>
                    <a:pt x="952684" y="57913"/>
                  </a:lnTo>
                  <a:lnTo>
                    <a:pt x="993880" y="77889"/>
                  </a:lnTo>
                  <a:lnTo>
                    <a:pt x="1033469" y="100508"/>
                  </a:lnTo>
                  <a:lnTo>
                    <a:pt x="1071336" y="125655"/>
                  </a:lnTo>
                  <a:lnTo>
                    <a:pt x="1107366" y="153217"/>
                  </a:lnTo>
                  <a:lnTo>
                    <a:pt x="1141444" y="183077"/>
                  </a:lnTo>
                  <a:lnTo>
                    <a:pt x="1173456" y="215122"/>
                  </a:lnTo>
                  <a:lnTo>
                    <a:pt x="1203286" y="249236"/>
                  </a:lnTo>
                  <a:lnTo>
                    <a:pt x="1230820" y="285305"/>
                  </a:lnTo>
                  <a:lnTo>
                    <a:pt x="1255944" y="323214"/>
                  </a:lnTo>
                  <a:lnTo>
                    <a:pt x="1278541" y="362848"/>
                  </a:lnTo>
                  <a:lnTo>
                    <a:pt x="1298498" y="404091"/>
                  </a:lnTo>
                  <a:lnTo>
                    <a:pt x="1315700" y="446831"/>
                  </a:lnTo>
                  <a:lnTo>
                    <a:pt x="1330031" y="490951"/>
                  </a:lnTo>
                  <a:lnTo>
                    <a:pt x="1341378" y="536337"/>
                  </a:lnTo>
                  <a:lnTo>
                    <a:pt x="1349624" y="582874"/>
                  </a:lnTo>
                  <a:lnTo>
                    <a:pt x="1354657" y="630447"/>
                  </a:lnTo>
                  <a:lnTo>
                    <a:pt x="1356360" y="678941"/>
                  </a:lnTo>
                  <a:lnTo>
                    <a:pt x="1354657" y="727436"/>
                  </a:lnTo>
                  <a:lnTo>
                    <a:pt x="1349624" y="775009"/>
                  </a:lnTo>
                  <a:lnTo>
                    <a:pt x="1341378" y="821546"/>
                  </a:lnTo>
                  <a:lnTo>
                    <a:pt x="1330031" y="866932"/>
                  </a:lnTo>
                  <a:lnTo>
                    <a:pt x="1315700" y="911052"/>
                  </a:lnTo>
                  <a:lnTo>
                    <a:pt x="1298498" y="953792"/>
                  </a:lnTo>
                  <a:lnTo>
                    <a:pt x="1278541" y="995035"/>
                  </a:lnTo>
                  <a:lnTo>
                    <a:pt x="1255944" y="1034669"/>
                  </a:lnTo>
                  <a:lnTo>
                    <a:pt x="1230820" y="1072578"/>
                  </a:lnTo>
                  <a:lnTo>
                    <a:pt x="1203286" y="1108647"/>
                  </a:lnTo>
                  <a:lnTo>
                    <a:pt x="1173456" y="1142761"/>
                  </a:lnTo>
                  <a:lnTo>
                    <a:pt x="1141444" y="1174806"/>
                  </a:lnTo>
                  <a:lnTo>
                    <a:pt x="1107366" y="1204666"/>
                  </a:lnTo>
                  <a:lnTo>
                    <a:pt x="1071336" y="1232228"/>
                  </a:lnTo>
                  <a:lnTo>
                    <a:pt x="1033469" y="1257375"/>
                  </a:lnTo>
                  <a:lnTo>
                    <a:pt x="993880" y="1279994"/>
                  </a:lnTo>
                  <a:lnTo>
                    <a:pt x="952684" y="1299970"/>
                  </a:lnTo>
                  <a:lnTo>
                    <a:pt x="909995" y="1317188"/>
                  </a:lnTo>
                  <a:lnTo>
                    <a:pt x="865928" y="1331532"/>
                  </a:lnTo>
                  <a:lnTo>
                    <a:pt x="820598" y="1342889"/>
                  </a:lnTo>
                  <a:lnTo>
                    <a:pt x="774121" y="1351143"/>
                  </a:lnTo>
                  <a:lnTo>
                    <a:pt x="726609" y="1356179"/>
                  </a:lnTo>
                  <a:lnTo>
                    <a:pt x="678180" y="1357883"/>
                  </a:lnTo>
                  <a:lnTo>
                    <a:pt x="629750" y="1356179"/>
                  </a:lnTo>
                  <a:lnTo>
                    <a:pt x="582238" y="1351143"/>
                  </a:lnTo>
                  <a:lnTo>
                    <a:pt x="535761" y="1342889"/>
                  </a:lnTo>
                  <a:lnTo>
                    <a:pt x="490431" y="1331532"/>
                  </a:lnTo>
                  <a:lnTo>
                    <a:pt x="446364" y="1317188"/>
                  </a:lnTo>
                  <a:lnTo>
                    <a:pt x="403675" y="1299970"/>
                  </a:lnTo>
                  <a:lnTo>
                    <a:pt x="362479" y="1279994"/>
                  </a:lnTo>
                  <a:lnTo>
                    <a:pt x="322890" y="1257375"/>
                  </a:lnTo>
                  <a:lnTo>
                    <a:pt x="285023" y="1232228"/>
                  </a:lnTo>
                  <a:lnTo>
                    <a:pt x="248993" y="1204666"/>
                  </a:lnTo>
                  <a:lnTo>
                    <a:pt x="214915" y="1174806"/>
                  </a:lnTo>
                  <a:lnTo>
                    <a:pt x="182903" y="1142761"/>
                  </a:lnTo>
                  <a:lnTo>
                    <a:pt x="153073" y="1108647"/>
                  </a:lnTo>
                  <a:lnTo>
                    <a:pt x="125539" y="1072578"/>
                  </a:lnTo>
                  <a:lnTo>
                    <a:pt x="100415" y="1034669"/>
                  </a:lnTo>
                  <a:lnTo>
                    <a:pt x="77818" y="995035"/>
                  </a:lnTo>
                  <a:lnTo>
                    <a:pt x="57861" y="953792"/>
                  </a:lnTo>
                  <a:lnTo>
                    <a:pt x="40659" y="911052"/>
                  </a:lnTo>
                  <a:lnTo>
                    <a:pt x="26328" y="866932"/>
                  </a:lnTo>
                  <a:lnTo>
                    <a:pt x="14981" y="821546"/>
                  </a:lnTo>
                  <a:lnTo>
                    <a:pt x="6735" y="775009"/>
                  </a:lnTo>
                  <a:lnTo>
                    <a:pt x="1702" y="727436"/>
                  </a:lnTo>
                  <a:lnTo>
                    <a:pt x="0" y="678941"/>
                  </a:lnTo>
                  <a:close/>
                </a:path>
              </a:pathLst>
            </a:custGeom>
            <a:ln w="254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0383" y="1524000"/>
              <a:ext cx="1610868" cy="161086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4423" y="1536191"/>
              <a:ext cx="1511808" cy="1613915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3787140" y="2151125"/>
              <a:ext cx="2726055" cy="1750695"/>
            </a:xfrm>
            <a:custGeom>
              <a:avLst/>
              <a:gdLst/>
              <a:ahLst/>
              <a:cxnLst/>
              <a:rect l="l" t="t" r="r" b="b"/>
              <a:pathLst>
                <a:path w="2726054" h="1750695">
                  <a:moveTo>
                    <a:pt x="59944" y="573405"/>
                  </a:moveTo>
                  <a:lnTo>
                    <a:pt x="7620" y="550545"/>
                  </a:lnTo>
                  <a:lnTo>
                    <a:pt x="0" y="568071"/>
                  </a:lnTo>
                  <a:lnTo>
                    <a:pt x="52451" y="590931"/>
                  </a:lnTo>
                  <a:lnTo>
                    <a:pt x="59944" y="573405"/>
                  </a:lnTo>
                  <a:close/>
                </a:path>
                <a:path w="2726054" h="1750695">
                  <a:moveTo>
                    <a:pt x="129794" y="603885"/>
                  </a:moveTo>
                  <a:lnTo>
                    <a:pt x="77470" y="581025"/>
                  </a:lnTo>
                  <a:lnTo>
                    <a:pt x="69850" y="598551"/>
                  </a:lnTo>
                  <a:lnTo>
                    <a:pt x="122301" y="621284"/>
                  </a:lnTo>
                  <a:lnTo>
                    <a:pt x="129794" y="603885"/>
                  </a:lnTo>
                  <a:close/>
                </a:path>
                <a:path w="2726054" h="1750695">
                  <a:moveTo>
                    <a:pt x="199644" y="634365"/>
                  </a:moveTo>
                  <a:lnTo>
                    <a:pt x="147320" y="611505"/>
                  </a:lnTo>
                  <a:lnTo>
                    <a:pt x="139700" y="628904"/>
                  </a:lnTo>
                  <a:lnTo>
                    <a:pt x="192151" y="651764"/>
                  </a:lnTo>
                  <a:lnTo>
                    <a:pt x="199644" y="634365"/>
                  </a:lnTo>
                  <a:close/>
                </a:path>
                <a:path w="2726054" h="1750695">
                  <a:moveTo>
                    <a:pt x="269494" y="664718"/>
                  </a:moveTo>
                  <a:lnTo>
                    <a:pt x="217170" y="641985"/>
                  </a:lnTo>
                  <a:lnTo>
                    <a:pt x="209550" y="659384"/>
                  </a:lnTo>
                  <a:lnTo>
                    <a:pt x="262001" y="682244"/>
                  </a:lnTo>
                  <a:lnTo>
                    <a:pt x="269494" y="664718"/>
                  </a:lnTo>
                  <a:close/>
                </a:path>
                <a:path w="2726054" h="1750695">
                  <a:moveTo>
                    <a:pt x="339471" y="695198"/>
                  </a:moveTo>
                  <a:lnTo>
                    <a:pt x="287020" y="672338"/>
                  </a:lnTo>
                  <a:lnTo>
                    <a:pt x="279400" y="689864"/>
                  </a:lnTo>
                  <a:lnTo>
                    <a:pt x="331851" y="712724"/>
                  </a:lnTo>
                  <a:lnTo>
                    <a:pt x="339471" y="695198"/>
                  </a:lnTo>
                  <a:close/>
                </a:path>
                <a:path w="2726054" h="1750695">
                  <a:moveTo>
                    <a:pt x="409321" y="725678"/>
                  </a:moveTo>
                  <a:lnTo>
                    <a:pt x="356870" y="702818"/>
                  </a:lnTo>
                  <a:lnTo>
                    <a:pt x="349250" y="720344"/>
                  </a:lnTo>
                  <a:lnTo>
                    <a:pt x="401701" y="743077"/>
                  </a:lnTo>
                  <a:lnTo>
                    <a:pt x="409321" y="725678"/>
                  </a:lnTo>
                  <a:close/>
                </a:path>
                <a:path w="2726054" h="1750695">
                  <a:moveTo>
                    <a:pt x="479171" y="756158"/>
                  </a:moveTo>
                  <a:lnTo>
                    <a:pt x="426720" y="733298"/>
                  </a:lnTo>
                  <a:lnTo>
                    <a:pt x="419100" y="750697"/>
                  </a:lnTo>
                  <a:lnTo>
                    <a:pt x="471551" y="773557"/>
                  </a:lnTo>
                  <a:lnTo>
                    <a:pt x="479171" y="756158"/>
                  </a:lnTo>
                  <a:close/>
                </a:path>
                <a:path w="2726054" h="1750695">
                  <a:moveTo>
                    <a:pt x="549021" y="786511"/>
                  </a:moveTo>
                  <a:lnTo>
                    <a:pt x="496570" y="763778"/>
                  </a:lnTo>
                  <a:lnTo>
                    <a:pt x="488950" y="781177"/>
                  </a:lnTo>
                  <a:lnTo>
                    <a:pt x="541401" y="804037"/>
                  </a:lnTo>
                  <a:lnTo>
                    <a:pt x="549021" y="786511"/>
                  </a:lnTo>
                  <a:close/>
                </a:path>
                <a:path w="2726054" h="1750695">
                  <a:moveTo>
                    <a:pt x="618871" y="816991"/>
                  </a:moveTo>
                  <a:lnTo>
                    <a:pt x="566420" y="794131"/>
                  </a:lnTo>
                  <a:lnTo>
                    <a:pt x="558800" y="811657"/>
                  </a:lnTo>
                  <a:lnTo>
                    <a:pt x="611251" y="834517"/>
                  </a:lnTo>
                  <a:lnTo>
                    <a:pt x="618871" y="816991"/>
                  </a:lnTo>
                  <a:close/>
                </a:path>
                <a:path w="2726054" h="1750695">
                  <a:moveTo>
                    <a:pt x="688721" y="847471"/>
                  </a:moveTo>
                  <a:lnTo>
                    <a:pt x="636270" y="824611"/>
                  </a:lnTo>
                  <a:lnTo>
                    <a:pt x="628650" y="842137"/>
                  </a:lnTo>
                  <a:lnTo>
                    <a:pt x="681101" y="864870"/>
                  </a:lnTo>
                  <a:lnTo>
                    <a:pt x="688721" y="847471"/>
                  </a:lnTo>
                  <a:close/>
                </a:path>
                <a:path w="2726054" h="1750695">
                  <a:moveTo>
                    <a:pt x="758571" y="877951"/>
                  </a:moveTo>
                  <a:lnTo>
                    <a:pt x="706120" y="855091"/>
                  </a:lnTo>
                  <a:lnTo>
                    <a:pt x="698500" y="872490"/>
                  </a:lnTo>
                  <a:lnTo>
                    <a:pt x="750951" y="895350"/>
                  </a:lnTo>
                  <a:lnTo>
                    <a:pt x="758571" y="877951"/>
                  </a:lnTo>
                  <a:close/>
                </a:path>
                <a:path w="2726054" h="1750695">
                  <a:moveTo>
                    <a:pt x="828421" y="908431"/>
                  </a:moveTo>
                  <a:lnTo>
                    <a:pt x="775970" y="885571"/>
                  </a:lnTo>
                  <a:lnTo>
                    <a:pt x="768350" y="902970"/>
                  </a:lnTo>
                  <a:lnTo>
                    <a:pt x="820801" y="925830"/>
                  </a:lnTo>
                  <a:lnTo>
                    <a:pt x="828421" y="908431"/>
                  </a:lnTo>
                  <a:close/>
                </a:path>
                <a:path w="2726054" h="1750695">
                  <a:moveTo>
                    <a:pt x="898271" y="938784"/>
                  </a:moveTo>
                  <a:lnTo>
                    <a:pt x="845820" y="915924"/>
                  </a:lnTo>
                  <a:lnTo>
                    <a:pt x="838200" y="933450"/>
                  </a:lnTo>
                  <a:lnTo>
                    <a:pt x="890651" y="956310"/>
                  </a:lnTo>
                  <a:lnTo>
                    <a:pt x="898271" y="938784"/>
                  </a:lnTo>
                  <a:close/>
                </a:path>
                <a:path w="2726054" h="1750695">
                  <a:moveTo>
                    <a:pt x="968121" y="969264"/>
                  </a:moveTo>
                  <a:lnTo>
                    <a:pt x="915670" y="946404"/>
                  </a:lnTo>
                  <a:lnTo>
                    <a:pt x="908050" y="963930"/>
                  </a:lnTo>
                  <a:lnTo>
                    <a:pt x="960501" y="986790"/>
                  </a:lnTo>
                  <a:lnTo>
                    <a:pt x="968121" y="969264"/>
                  </a:lnTo>
                  <a:close/>
                </a:path>
                <a:path w="2726054" h="1750695">
                  <a:moveTo>
                    <a:pt x="1037971" y="999744"/>
                  </a:moveTo>
                  <a:lnTo>
                    <a:pt x="985520" y="976884"/>
                  </a:lnTo>
                  <a:lnTo>
                    <a:pt x="977900" y="994410"/>
                  </a:lnTo>
                  <a:lnTo>
                    <a:pt x="1030351" y="1017143"/>
                  </a:lnTo>
                  <a:lnTo>
                    <a:pt x="1037971" y="999744"/>
                  </a:lnTo>
                  <a:close/>
                </a:path>
                <a:path w="2726054" h="1750695">
                  <a:moveTo>
                    <a:pt x="1107821" y="1030224"/>
                  </a:moveTo>
                  <a:lnTo>
                    <a:pt x="1055370" y="1007364"/>
                  </a:lnTo>
                  <a:lnTo>
                    <a:pt x="1047750" y="1024763"/>
                  </a:lnTo>
                  <a:lnTo>
                    <a:pt x="1100201" y="1047623"/>
                  </a:lnTo>
                  <a:lnTo>
                    <a:pt x="1107821" y="1030224"/>
                  </a:lnTo>
                  <a:close/>
                </a:path>
                <a:path w="2726054" h="1750695">
                  <a:moveTo>
                    <a:pt x="1177671" y="1060577"/>
                  </a:moveTo>
                  <a:lnTo>
                    <a:pt x="1125220" y="1037844"/>
                  </a:lnTo>
                  <a:lnTo>
                    <a:pt x="1117600" y="1055243"/>
                  </a:lnTo>
                  <a:lnTo>
                    <a:pt x="1170051" y="1078103"/>
                  </a:lnTo>
                  <a:lnTo>
                    <a:pt x="1177671" y="1060577"/>
                  </a:lnTo>
                  <a:close/>
                </a:path>
                <a:path w="2726054" h="1750695">
                  <a:moveTo>
                    <a:pt x="1247521" y="1091057"/>
                  </a:moveTo>
                  <a:lnTo>
                    <a:pt x="1195070" y="1068197"/>
                  </a:lnTo>
                  <a:lnTo>
                    <a:pt x="1187450" y="1085723"/>
                  </a:lnTo>
                  <a:lnTo>
                    <a:pt x="1239901" y="1108583"/>
                  </a:lnTo>
                  <a:lnTo>
                    <a:pt x="1247521" y="1091057"/>
                  </a:lnTo>
                  <a:close/>
                </a:path>
                <a:path w="2726054" h="1750695">
                  <a:moveTo>
                    <a:pt x="1317371" y="1121537"/>
                  </a:moveTo>
                  <a:lnTo>
                    <a:pt x="1264920" y="1098677"/>
                  </a:lnTo>
                  <a:lnTo>
                    <a:pt x="1257300" y="1116203"/>
                  </a:lnTo>
                  <a:lnTo>
                    <a:pt x="1309751" y="1138936"/>
                  </a:lnTo>
                  <a:lnTo>
                    <a:pt x="1317371" y="1121537"/>
                  </a:lnTo>
                  <a:close/>
                </a:path>
                <a:path w="2726054" h="1750695">
                  <a:moveTo>
                    <a:pt x="1387221" y="1152017"/>
                  </a:moveTo>
                  <a:lnTo>
                    <a:pt x="1334770" y="1129157"/>
                  </a:lnTo>
                  <a:lnTo>
                    <a:pt x="1327150" y="1146556"/>
                  </a:lnTo>
                  <a:lnTo>
                    <a:pt x="1379601" y="1169416"/>
                  </a:lnTo>
                  <a:lnTo>
                    <a:pt x="1387221" y="1152017"/>
                  </a:lnTo>
                  <a:close/>
                </a:path>
                <a:path w="2726054" h="1750695">
                  <a:moveTo>
                    <a:pt x="1457071" y="1182370"/>
                  </a:moveTo>
                  <a:lnTo>
                    <a:pt x="1404620" y="1159637"/>
                  </a:lnTo>
                  <a:lnTo>
                    <a:pt x="1397000" y="1177036"/>
                  </a:lnTo>
                  <a:lnTo>
                    <a:pt x="1449451" y="1199896"/>
                  </a:lnTo>
                  <a:lnTo>
                    <a:pt x="1457071" y="1182370"/>
                  </a:lnTo>
                  <a:close/>
                </a:path>
                <a:path w="2726054" h="1750695">
                  <a:moveTo>
                    <a:pt x="1526921" y="1212850"/>
                  </a:moveTo>
                  <a:lnTo>
                    <a:pt x="1474470" y="1189990"/>
                  </a:lnTo>
                  <a:lnTo>
                    <a:pt x="1466850" y="1207516"/>
                  </a:lnTo>
                  <a:lnTo>
                    <a:pt x="1519301" y="1230376"/>
                  </a:lnTo>
                  <a:lnTo>
                    <a:pt x="1526921" y="1212850"/>
                  </a:lnTo>
                  <a:close/>
                </a:path>
                <a:path w="2726054" h="1750695">
                  <a:moveTo>
                    <a:pt x="1596771" y="1243330"/>
                  </a:moveTo>
                  <a:lnTo>
                    <a:pt x="1544320" y="1220470"/>
                  </a:lnTo>
                  <a:lnTo>
                    <a:pt x="1536700" y="1237996"/>
                  </a:lnTo>
                  <a:lnTo>
                    <a:pt x="1589151" y="1260729"/>
                  </a:lnTo>
                  <a:lnTo>
                    <a:pt x="1596771" y="1243330"/>
                  </a:lnTo>
                  <a:close/>
                </a:path>
                <a:path w="2726054" h="1750695">
                  <a:moveTo>
                    <a:pt x="1666621" y="1273810"/>
                  </a:moveTo>
                  <a:lnTo>
                    <a:pt x="1614170" y="1250950"/>
                  </a:lnTo>
                  <a:lnTo>
                    <a:pt x="1606550" y="1268349"/>
                  </a:lnTo>
                  <a:lnTo>
                    <a:pt x="1659001" y="1291209"/>
                  </a:lnTo>
                  <a:lnTo>
                    <a:pt x="1666621" y="1273810"/>
                  </a:lnTo>
                  <a:close/>
                </a:path>
                <a:path w="2726054" h="1750695">
                  <a:moveTo>
                    <a:pt x="1736471" y="1304290"/>
                  </a:moveTo>
                  <a:lnTo>
                    <a:pt x="1684020" y="1281430"/>
                  </a:lnTo>
                  <a:lnTo>
                    <a:pt x="1676400" y="1298829"/>
                  </a:lnTo>
                  <a:lnTo>
                    <a:pt x="1728851" y="1321689"/>
                  </a:lnTo>
                  <a:lnTo>
                    <a:pt x="1736471" y="1304290"/>
                  </a:lnTo>
                  <a:close/>
                </a:path>
                <a:path w="2726054" h="1750695">
                  <a:moveTo>
                    <a:pt x="1806321" y="1334643"/>
                  </a:moveTo>
                  <a:lnTo>
                    <a:pt x="1753870" y="1311783"/>
                  </a:lnTo>
                  <a:lnTo>
                    <a:pt x="1746250" y="1329309"/>
                  </a:lnTo>
                  <a:lnTo>
                    <a:pt x="1798701" y="1352169"/>
                  </a:lnTo>
                  <a:lnTo>
                    <a:pt x="1806321" y="1334643"/>
                  </a:lnTo>
                  <a:close/>
                </a:path>
                <a:path w="2726054" h="1750695">
                  <a:moveTo>
                    <a:pt x="1876171" y="1365123"/>
                  </a:moveTo>
                  <a:lnTo>
                    <a:pt x="1823720" y="1342263"/>
                  </a:lnTo>
                  <a:lnTo>
                    <a:pt x="1816100" y="1359789"/>
                  </a:lnTo>
                  <a:lnTo>
                    <a:pt x="1868551" y="1382649"/>
                  </a:lnTo>
                  <a:lnTo>
                    <a:pt x="1876171" y="1365123"/>
                  </a:lnTo>
                  <a:close/>
                </a:path>
                <a:path w="2726054" h="1750695">
                  <a:moveTo>
                    <a:pt x="1946021" y="1395603"/>
                  </a:moveTo>
                  <a:lnTo>
                    <a:pt x="1893570" y="1372743"/>
                  </a:lnTo>
                  <a:lnTo>
                    <a:pt x="1885950" y="1390281"/>
                  </a:lnTo>
                  <a:lnTo>
                    <a:pt x="1938401" y="1413002"/>
                  </a:lnTo>
                  <a:lnTo>
                    <a:pt x="1946021" y="1395603"/>
                  </a:lnTo>
                  <a:close/>
                </a:path>
                <a:path w="2726054" h="1750695">
                  <a:moveTo>
                    <a:pt x="2015871" y="1426095"/>
                  </a:moveTo>
                  <a:lnTo>
                    <a:pt x="1963420" y="1403223"/>
                  </a:lnTo>
                  <a:lnTo>
                    <a:pt x="1955800" y="1420622"/>
                  </a:lnTo>
                  <a:lnTo>
                    <a:pt x="2008251" y="1443494"/>
                  </a:lnTo>
                  <a:lnTo>
                    <a:pt x="2015871" y="1426095"/>
                  </a:lnTo>
                  <a:close/>
                </a:path>
                <a:path w="2726054" h="1750695">
                  <a:moveTo>
                    <a:pt x="2078736" y="28575"/>
                  </a:moveTo>
                  <a:lnTo>
                    <a:pt x="2021586" y="28575"/>
                  </a:lnTo>
                  <a:lnTo>
                    <a:pt x="2021586" y="47625"/>
                  </a:lnTo>
                  <a:lnTo>
                    <a:pt x="2078736" y="47625"/>
                  </a:lnTo>
                  <a:lnTo>
                    <a:pt x="2078736" y="28575"/>
                  </a:lnTo>
                  <a:close/>
                </a:path>
                <a:path w="2726054" h="1750695">
                  <a:moveTo>
                    <a:pt x="2085721" y="1456436"/>
                  </a:moveTo>
                  <a:lnTo>
                    <a:pt x="2033270" y="1433703"/>
                  </a:lnTo>
                  <a:lnTo>
                    <a:pt x="2025650" y="1451102"/>
                  </a:lnTo>
                  <a:lnTo>
                    <a:pt x="2078101" y="1473962"/>
                  </a:lnTo>
                  <a:lnTo>
                    <a:pt x="2085721" y="1456436"/>
                  </a:lnTo>
                  <a:close/>
                </a:path>
                <a:path w="2726054" h="1750695">
                  <a:moveTo>
                    <a:pt x="2154936" y="28575"/>
                  </a:moveTo>
                  <a:lnTo>
                    <a:pt x="2097786" y="28575"/>
                  </a:lnTo>
                  <a:lnTo>
                    <a:pt x="2097786" y="47625"/>
                  </a:lnTo>
                  <a:lnTo>
                    <a:pt x="2154936" y="47625"/>
                  </a:lnTo>
                  <a:lnTo>
                    <a:pt x="2154936" y="28575"/>
                  </a:lnTo>
                  <a:close/>
                </a:path>
                <a:path w="2726054" h="1750695">
                  <a:moveTo>
                    <a:pt x="2155571" y="1486916"/>
                  </a:moveTo>
                  <a:lnTo>
                    <a:pt x="2103120" y="1464056"/>
                  </a:lnTo>
                  <a:lnTo>
                    <a:pt x="2095500" y="1481582"/>
                  </a:lnTo>
                  <a:lnTo>
                    <a:pt x="2147951" y="1504442"/>
                  </a:lnTo>
                  <a:lnTo>
                    <a:pt x="2155571" y="1486916"/>
                  </a:lnTo>
                  <a:close/>
                </a:path>
                <a:path w="2726054" h="1750695">
                  <a:moveTo>
                    <a:pt x="2225421" y="1517396"/>
                  </a:moveTo>
                  <a:lnTo>
                    <a:pt x="2172970" y="1494536"/>
                  </a:lnTo>
                  <a:lnTo>
                    <a:pt x="2165350" y="1512062"/>
                  </a:lnTo>
                  <a:lnTo>
                    <a:pt x="2217801" y="1534795"/>
                  </a:lnTo>
                  <a:lnTo>
                    <a:pt x="2225421" y="1517396"/>
                  </a:lnTo>
                  <a:close/>
                </a:path>
                <a:path w="2726054" h="1750695">
                  <a:moveTo>
                    <a:pt x="2231136" y="28575"/>
                  </a:moveTo>
                  <a:lnTo>
                    <a:pt x="2173986" y="28575"/>
                  </a:lnTo>
                  <a:lnTo>
                    <a:pt x="2173986" y="47625"/>
                  </a:lnTo>
                  <a:lnTo>
                    <a:pt x="2231136" y="47625"/>
                  </a:lnTo>
                  <a:lnTo>
                    <a:pt x="2231136" y="28575"/>
                  </a:lnTo>
                  <a:close/>
                </a:path>
                <a:path w="2726054" h="1750695">
                  <a:moveTo>
                    <a:pt x="2295271" y="1547876"/>
                  </a:moveTo>
                  <a:lnTo>
                    <a:pt x="2242820" y="1525016"/>
                  </a:lnTo>
                  <a:lnTo>
                    <a:pt x="2235200" y="1542415"/>
                  </a:lnTo>
                  <a:lnTo>
                    <a:pt x="2287651" y="1565275"/>
                  </a:lnTo>
                  <a:lnTo>
                    <a:pt x="2295271" y="1547876"/>
                  </a:lnTo>
                  <a:close/>
                </a:path>
                <a:path w="2726054" h="1750695">
                  <a:moveTo>
                    <a:pt x="2307336" y="28575"/>
                  </a:moveTo>
                  <a:lnTo>
                    <a:pt x="2250186" y="28575"/>
                  </a:lnTo>
                  <a:lnTo>
                    <a:pt x="2250186" y="47625"/>
                  </a:lnTo>
                  <a:lnTo>
                    <a:pt x="2307336" y="47625"/>
                  </a:lnTo>
                  <a:lnTo>
                    <a:pt x="2307336" y="28575"/>
                  </a:lnTo>
                  <a:close/>
                </a:path>
                <a:path w="2726054" h="1750695">
                  <a:moveTo>
                    <a:pt x="2365121" y="1578229"/>
                  </a:moveTo>
                  <a:lnTo>
                    <a:pt x="2312670" y="1555496"/>
                  </a:lnTo>
                  <a:lnTo>
                    <a:pt x="2305050" y="1572895"/>
                  </a:lnTo>
                  <a:lnTo>
                    <a:pt x="2357501" y="1595755"/>
                  </a:lnTo>
                  <a:lnTo>
                    <a:pt x="2365121" y="1578229"/>
                  </a:lnTo>
                  <a:close/>
                </a:path>
                <a:path w="2726054" h="1750695">
                  <a:moveTo>
                    <a:pt x="2383536" y="28575"/>
                  </a:moveTo>
                  <a:lnTo>
                    <a:pt x="2326386" y="28575"/>
                  </a:lnTo>
                  <a:lnTo>
                    <a:pt x="2326386" y="47625"/>
                  </a:lnTo>
                  <a:lnTo>
                    <a:pt x="2383536" y="47625"/>
                  </a:lnTo>
                  <a:lnTo>
                    <a:pt x="2383536" y="28575"/>
                  </a:lnTo>
                  <a:close/>
                </a:path>
                <a:path w="2726054" h="1750695">
                  <a:moveTo>
                    <a:pt x="2434971" y="1608709"/>
                  </a:moveTo>
                  <a:lnTo>
                    <a:pt x="2382520" y="1585849"/>
                  </a:lnTo>
                  <a:lnTo>
                    <a:pt x="2374900" y="1603375"/>
                  </a:lnTo>
                  <a:lnTo>
                    <a:pt x="2427351" y="1626235"/>
                  </a:lnTo>
                  <a:lnTo>
                    <a:pt x="2434971" y="1608709"/>
                  </a:lnTo>
                  <a:close/>
                </a:path>
                <a:path w="2726054" h="1750695">
                  <a:moveTo>
                    <a:pt x="2459736" y="28575"/>
                  </a:moveTo>
                  <a:lnTo>
                    <a:pt x="2402586" y="28575"/>
                  </a:lnTo>
                  <a:lnTo>
                    <a:pt x="2402586" y="47625"/>
                  </a:lnTo>
                  <a:lnTo>
                    <a:pt x="2459736" y="47625"/>
                  </a:lnTo>
                  <a:lnTo>
                    <a:pt x="2459736" y="28575"/>
                  </a:lnTo>
                  <a:close/>
                </a:path>
                <a:path w="2726054" h="1750695">
                  <a:moveTo>
                    <a:pt x="2504821" y="1639189"/>
                  </a:moveTo>
                  <a:lnTo>
                    <a:pt x="2452370" y="1616329"/>
                  </a:lnTo>
                  <a:lnTo>
                    <a:pt x="2444750" y="1633855"/>
                  </a:lnTo>
                  <a:lnTo>
                    <a:pt x="2497201" y="1656588"/>
                  </a:lnTo>
                  <a:lnTo>
                    <a:pt x="2504821" y="1639189"/>
                  </a:lnTo>
                  <a:close/>
                </a:path>
                <a:path w="2726054" h="1750695">
                  <a:moveTo>
                    <a:pt x="2535936" y="28575"/>
                  </a:moveTo>
                  <a:lnTo>
                    <a:pt x="2478786" y="28575"/>
                  </a:lnTo>
                  <a:lnTo>
                    <a:pt x="2478786" y="47625"/>
                  </a:lnTo>
                  <a:lnTo>
                    <a:pt x="2535936" y="47625"/>
                  </a:lnTo>
                  <a:lnTo>
                    <a:pt x="2535936" y="28575"/>
                  </a:lnTo>
                  <a:close/>
                </a:path>
                <a:path w="2726054" h="1750695">
                  <a:moveTo>
                    <a:pt x="2574671" y="1669669"/>
                  </a:moveTo>
                  <a:lnTo>
                    <a:pt x="2522220" y="1646809"/>
                  </a:lnTo>
                  <a:lnTo>
                    <a:pt x="2514600" y="1664208"/>
                  </a:lnTo>
                  <a:lnTo>
                    <a:pt x="2567051" y="1687068"/>
                  </a:lnTo>
                  <a:lnTo>
                    <a:pt x="2574671" y="1669669"/>
                  </a:lnTo>
                  <a:close/>
                </a:path>
                <a:path w="2726054" h="1750695">
                  <a:moveTo>
                    <a:pt x="2594102" y="38100"/>
                  </a:moveTo>
                  <a:lnTo>
                    <a:pt x="2517902" y="0"/>
                  </a:lnTo>
                  <a:lnTo>
                    <a:pt x="2543302" y="38100"/>
                  </a:lnTo>
                  <a:lnTo>
                    <a:pt x="2517902" y="76200"/>
                  </a:lnTo>
                  <a:lnTo>
                    <a:pt x="2594102" y="38100"/>
                  </a:lnTo>
                  <a:close/>
                </a:path>
                <a:path w="2726054" h="1750695">
                  <a:moveTo>
                    <a:pt x="2644521" y="1700149"/>
                  </a:moveTo>
                  <a:lnTo>
                    <a:pt x="2592070" y="1677289"/>
                  </a:lnTo>
                  <a:lnTo>
                    <a:pt x="2584450" y="1694688"/>
                  </a:lnTo>
                  <a:lnTo>
                    <a:pt x="2636901" y="1717548"/>
                  </a:lnTo>
                  <a:lnTo>
                    <a:pt x="2644521" y="1700149"/>
                  </a:lnTo>
                  <a:close/>
                </a:path>
                <a:path w="2726054" h="1750695">
                  <a:moveTo>
                    <a:pt x="2679052" y="1725561"/>
                  </a:moveTo>
                  <a:lnTo>
                    <a:pt x="2677020" y="1714233"/>
                  </a:lnTo>
                  <a:lnTo>
                    <a:pt x="2661920" y="1707642"/>
                  </a:lnTo>
                  <a:lnTo>
                    <a:pt x="2654300" y="1725168"/>
                  </a:lnTo>
                  <a:lnTo>
                    <a:pt x="2669387" y="1731759"/>
                  </a:lnTo>
                  <a:lnTo>
                    <a:pt x="2679052" y="1725561"/>
                  </a:lnTo>
                  <a:close/>
                </a:path>
                <a:path w="2726054" h="1750695">
                  <a:moveTo>
                    <a:pt x="2725534" y="1745869"/>
                  </a:moveTo>
                  <a:lnTo>
                    <a:pt x="2715895" y="1734312"/>
                  </a:lnTo>
                  <a:lnTo>
                    <a:pt x="2670937" y="1680464"/>
                  </a:lnTo>
                  <a:lnTo>
                    <a:pt x="2677020" y="1714233"/>
                  </a:lnTo>
                  <a:lnTo>
                    <a:pt x="2678988" y="1725168"/>
                  </a:lnTo>
                  <a:lnTo>
                    <a:pt x="2679052" y="1725561"/>
                  </a:lnTo>
                  <a:lnTo>
                    <a:pt x="2669387" y="1731759"/>
                  </a:lnTo>
                  <a:lnTo>
                    <a:pt x="2640457" y="1750314"/>
                  </a:lnTo>
                  <a:lnTo>
                    <a:pt x="2725534" y="1745869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 descr=""/>
          <p:cNvSpPr txBox="1"/>
          <p:nvPr/>
        </p:nvSpPr>
        <p:spPr>
          <a:xfrm>
            <a:off x="951382" y="817626"/>
            <a:ext cx="431736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Netflix’s</a:t>
            </a:r>
            <a:r>
              <a:rPr dirty="0" sz="18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Spending</a:t>
            </a:r>
            <a:r>
              <a:rPr dirty="0" sz="18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on</a:t>
            </a:r>
            <a:r>
              <a:rPr dirty="0" sz="18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001F5F"/>
                </a:solidFill>
                <a:latin typeface="Calibri"/>
                <a:cs typeface="Calibri"/>
              </a:rPr>
              <a:t>Technology</a:t>
            </a:r>
            <a:r>
              <a:rPr dirty="0" sz="18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Development</a:t>
            </a:r>
            <a:r>
              <a:rPr dirty="0" sz="18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is</a:t>
            </a:r>
            <a:r>
              <a:rPr dirty="0" sz="18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divided</a:t>
            </a:r>
            <a:r>
              <a:rPr dirty="0" sz="18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into</a:t>
            </a:r>
            <a:r>
              <a:rPr dirty="0" sz="18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3</a:t>
            </a:r>
            <a:r>
              <a:rPr dirty="0" sz="18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main</a:t>
            </a:r>
            <a:r>
              <a:rPr dirty="0" sz="18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categories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6916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74320" marR="267335" indent="-3175">
              <a:lnSpc>
                <a:spcPct val="100000"/>
              </a:lnSpc>
              <a:spcBef>
                <a:spcPts val="240"/>
              </a:spcBef>
            </a:pP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70276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69875" marR="268605" indent="25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 Overview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69719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310" marR="311150" indent="-635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370832" y="6303264"/>
            <a:ext cx="1231900" cy="55499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0480" rIns="0" bIns="0" rtlCol="0" vert="horz">
            <a:spAutoFit/>
          </a:bodyPr>
          <a:lstStyle/>
          <a:p>
            <a:pPr marL="518159" marR="287655" indent="-228600">
              <a:lnSpc>
                <a:spcPct val="100000"/>
              </a:lnSpc>
              <a:spcBef>
                <a:spcPts val="240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Strategic </a:t>
            </a:r>
            <a:r>
              <a:rPr dirty="0" sz="1400" spc="-25" b="1">
                <a:solidFill>
                  <a:srgbClr val="0E1722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771388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945" marR="292100" indent="-279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7194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53365" marR="207645" indent="-4318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 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5725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14960" marR="210185" indent="-100965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 Solution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9822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146050" rIns="0" bIns="0" rtlCol="0" vert="horz">
            <a:spAutoFit/>
          </a:bodyPr>
          <a:lstStyle/>
          <a:p>
            <a:pPr marL="206375">
              <a:lnSpc>
                <a:spcPct val="100000"/>
              </a:lnSpc>
              <a:spcBef>
                <a:spcPts val="115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1551919" y="643432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2"/>
                </a:lnTo>
                <a:lnTo>
                  <a:pt x="640079" y="294132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262839" y="1374394"/>
            <a:ext cx="5375910" cy="4527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</a:tabLst>
            </a:pP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More</a:t>
            </a:r>
            <a:r>
              <a:rPr dirty="0" sz="1400" spc="47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than</a:t>
            </a:r>
            <a:r>
              <a:rPr dirty="0" sz="1400" spc="484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80%</a:t>
            </a:r>
            <a:r>
              <a:rPr dirty="0" sz="1400" spc="484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of</a:t>
            </a:r>
            <a:r>
              <a:rPr dirty="0" sz="1400" spc="48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the</a:t>
            </a:r>
            <a:r>
              <a:rPr dirty="0" sz="1400" spc="47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TV</a:t>
            </a:r>
            <a:r>
              <a:rPr dirty="0" sz="1400" spc="47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shows</a:t>
            </a:r>
            <a:r>
              <a:rPr dirty="0" sz="1400" spc="47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people</a:t>
            </a:r>
            <a:r>
              <a:rPr dirty="0" sz="1400" spc="47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watch</a:t>
            </a:r>
            <a:r>
              <a:rPr dirty="0" sz="1400" spc="47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on</a:t>
            </a:r>
            <a:r>
              <a:rPr dirty="0" sz="1400" spc="47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Netflix</a:t>
            </a:r>
            <a:r>
              <a:rPr dirty="0" sz="1400" spc="484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050007"/>
                </a:solidFill>
                <a:latin typeface="Calibri"/>
                <a:cs typeface="Calibri"/>
              </a:rPr>
              <a:t>are </a:t>
            </a:r>
            <a:r>
              <a:rPr dirty="0" sz="1400" spc="-10">
                <a:solidFill>
                  <a:srgbClr val="050007"/>
                </a:solidFill>
                <a:latin typeface="Calibri"/>
                <a:cs typeface="Calibri"/>
              </a:rPr>
              <a:t>discovered</a:t>
            </a:r>
            <a:r>
              <a:rPr dirty="0" sz="1400" spc="-1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through</a:t>
            </a:r>
            <a:r>
              <a:rPr dirty="0" sz="1400" spc="-2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the</a:t>
            </a:r>
            <a:r>
              <a:rPr dirty="0" sz="1400" spc="-1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050007"/>
                </a:solidFill>
                <a:latin typeface="Calibri"/>
                <a:cs typeface="Calibri"/>
              </a:rPr>
              <a:t>platform’s</a:t>
            </a:r>
            <a:r>
              <a:rPr dirty="0" sz="1400" spc="-3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50007"/>
                </a:solidFill>
                <a:latin typeface="Calibri"/>
                <a:cs typeface="Calibri"/>
              </a:rPr>
              <a:t>recommendation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50007"/>
                </a:solidFill>
                <a:latin typeface="Calibri"/>
                <a:cs typeface="Calibri"/>
              </a:rPr>
              <a:t>system.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62839" y="2014474"/>
            <a:ext cx="537591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</a:tabLst>
            </a:pP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Constantly</a:t>
            </a:r>
            <a:r>
              <a:rPr dirty="0" sz="1400" spc="5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offer</a:t>
            </a:r>
            <a:r>
              <a:rPr dirty="0" sz="1400" spc="5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incentives</a:t>
            </a:r>
            <a:r>
              <a:rPr dirty="0" sz="1400" spc="6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for</a:t>
            </a:r>
            <a:r>
              <a:rPr dirty="0" sz="1400" spc="5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external</a:t>
            </a:r>
            <a:r>
              <a:rPr dirty="0" sz="1400" spc="6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teams</a:t>
            </a:r>
            <a:r>
              <a:rPr dirty="0" sz="1400" spc="5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to</a:t>
            </a:r>
            <a:r>
              <a:rPr dirty="0" sz="1400" spc="5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come</a:t>
            </a:r>
            <a:r>
              <a:rPr dirty="0" sz="1400" spc="5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in</a:t>
            </a:r>
            <a:r>
              <a:rPr dirty="0" sz="1400" spc="4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improve</a:t>
            </a:r>
            <a:r>
              <a:rPr dirty="0" sz="1400" spc="4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050007"/>
                </a:solidFill>
                <a:latin typeface="Calibri"/>
                <a:cs typeface="Calibri"/>
              </a:rPr>
              <a:t>or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49351" y="2227833"/>
            <a:ext cx="168148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review</a:t>
            </a:r>
            <a:r>
              <a:rPr dirty="0" sz="1400" spc="-5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their</a:t>
            </a:r>
            <a:r>
              <a:rPr dirty="0" sz="1400" spc="-5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50007"/>
                </a:solidFill>
                <a:latin typeface="Calibri"/>
                <a:cs typeface="Calibri"/>
              </a:rPr>
              <a:t>algorithm.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46303" y="898397"/>
            <a:ext cx="49834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50007"/>
                </a:solidFill>
                <a:latin typeface="Calibri"/>
                <a:cs typeface="Calibri"/>
              </a:rPr>
              <a:t>Netflix’s</a:t>
            </a:r>
            <a:r>
              <a:rPr dirty="0" sz="1800" spc="-4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50007"/>
                </a:solidFill>
                <a:latin typeface="Calibri"/>
                <a:cs typeface="Calibri"/>
              </a:rPr>
              <a:t>best-in-</a:t>
            </a:r>
            <a:r>
              <a:rPr dirty="0" sz="1800">
                <a:solidFill>
                  <a:srgbClr val="050007"/>
                </a:solidFill>
                <a:latin typeface="Calibri"/>
                <a:cs typeface="Calibri"/>
              </a:rPr>
              <a:t>class</a:t>
            </a:r>
            <a:r>
              <a:rPr dirty="0" sz="1800" spc="-4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50007"/>
                </a:solidFill>
                <a:latin typeface="Calibri"/>
                <a:cs typeface="Calibri"/>
              </a:rPr>
              <a:t>algorithm</a:t>
            </a:r>
            <a:r>
              <a:rPr dirty="0" sz="1800" spc="-3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50007"/>
                </a:solidFill>
                <a:latin typeface="Calibri"/>
                <a:cs typeface="Calibri"/>
              </a:rPr>
              <a:t>and</a:t>
            </a:r>
            <a:r>
              <a:rPr dirty="0" sz="1800" spc="-2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50007"/>
                </a:solidFill>
                <a:latin typeface="Calibri"/>
                <a:cs typeface="Calibri"/>
              </a:rPr>
              <a:t>content</a:t>
            </a:r>
            <a:r>
              <a:rPr dirty="0" sz="1800" spc="-4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50007"/>
                </a:solidFill>
                <a:latin typeface="Calibri"/>
                <a:cs typeface="Calibri"/>
              </a:rPr>
              <a:t>selection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How</a:t>
            </a:r>
            <a:r>
              <a:rPr dirty="0" spc="-75"/>
              <a:t> </a:t>
            </a:r>
            <a:r>
              <a:rPr dirty="0"/>
              <a:t>they</a:t>
            </a:r>
            <a:r>
              <a:rPr dirty="0" spc="-70"/>
              <a:t> </a:t>
            </a:r>
            <a:r>
              <a:rPr dirty="0"/>
              <a:t>stack</a:t>
            </a:r>
            <a:r>
              <a:rPr dirty="0" spc="-85"/>
              <a:t> </a:t>
            </a:r>
            <a:r>
              <a:rPr dirty="0" spc="-25"/>
              <a:t>up</a:t>
            </a:r>
          </a:p>
        </p:txBody>
      </p:sp>
      <p:sp>
        <p:nvSpPr>
          <p:cNvPr id="17" name="object 17" descr=""/>
          <p:cNvSpPr/>
          <p:nvPr/>
        </p:nvSpPr>
        <p:spPr>
          <a:xfrm>
            <a:off x="911352" y="1251203"/>
            <a:ext cx="4187190" cy="0"/>
          </a:xfrm>
          <a:custGeom>
            <a:avLst/>
            <a:gdLst/>
            <a:ahLst/>
            <a:cxnLst/>
            <a:rect l="l" t="t" r="r" b="b"/>
            <a:pathLst>
              <a:path w="4187190" h="0">
                <a:moveTo>
                  <a:pt x="0" y="0"/>
                </a:moveTo>
                <a:lnTo>
                  <a:pt x="4187190" y="0"/>
                </a:lnTo>
              </a:path>
            </a:pathLst>
          </a:custGeom>
          <a:ln w="6350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6568440" y="1252727"/>
            <a:ext cx="4187190" cy="0"/>
          </a:xfrm>
          <a:custGeom>
            <a:avLst/>
            <a:gdLst/>
            <a:ahLst/>
            <a:cxnLst/>
            <a:rect l="l" t="t" r="r" b="b"/>
            <a:pathLst>
              <a:path w="4187190" h="0">
                <a:moveTo>
                  <a:pt x="0" y="0"/>
                </a:moveTo>
                <a:lnTo>
                  <a:pt x="4187189" y="0"/>
                </a:lnTo>
              </a:path>
            </a:pathLst>
          </a:custGeom>
          <a:ln w="6350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6603618" y="861821"/>
            <a:ext cx="51809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50007"/>
                </a:solidFill>
                <a:latin typeface="Calibri"/>
                <a:cs typeface="Calibri"/>
              </a:rPr>
              <a:t>Amazon</a:t>
            </a:r>
            <a:r>
              <a:rPr dirty="0" sz="1800" spc="-6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50007"/>
                </a:solidFill>
                <a:latin typeface="Calibri"/>
                <a:cs typeface="Calibri"/>
              </a:rPr>
              <a:t>Web</a:t>
            </a:r>
            <a:r>
              <a:rPr dirty="0" sz="1800" spc="-6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50007"/>
                </a:solidFill>
                <a:latin typeface="Calibri"/>
                <a:cs typeface="Calibri"/>
              </a:rPr>
              <a:t>Services</a:t>
            </a:r>
            <a:r>
              <a:rPr dirty="0" sz="1800" spc="-4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50007"/>
                </a:solidFill>
                <a:latin typeface="Calibri"/>
                <a:cs typeface="Calibri"/>
              </a:rPr>
              <a:t>has</a:t>
            </a:r>
            <a:r>
              <a:rPr dirty="0" sz="1800" spc="-5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50007"/>
                </a:solidFill>
                <a:latin typeface="Calibri"/>
                <a:cs typeface="Calibri"/>
              </a:rPr>
              <a:t>Great</a:t>
            </a:r>
            <a:r>
              <a:rPr dirty="0" sz="1800" spc="-7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50007"/>
                </a:solidFill>
                <a:latin typeface="Calibri"/>
                <a:cs typeface="Calibri"/>
              </a:rPr>
              <a:t>Infrastructure</a:t>
            </a:r>
            <a:r>
              <a:rPr dirty="0" sz="1800" spc="-4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50007"/>
                </a:solidFill>
                <a:latin typeface="Calibri"/>
                <a:cs typeface="Calibri"/>
              </a:rPr>
              <a:t>Facilities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595998" y="1383283"/>
            <a:ext cx="5202555" cy="2800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296545" marR="5080" indent="-28448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</a:tabLst>
            </a:pP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Netflix</a:t>
            </a:r>
            <a:r>
              <a:rPr dirty="0" sz="1400" spc="48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uses</a:t>
            </a:r>
            <a:r>
              <a:rPr dirty="0" sz="1400" spc="47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Amazon</a:t>
            </a:r>
            <a:r>
              <a:rPr dirty="0" sz="1400" spc="459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Web</a:t>
            </a:r>
            <a:r>
              <a:rPr dirty="0" sz="1400" spc="459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Services</a:t>
            </a:r>
            <a:r>
              <a:rPr dirty="0" sz="1400" spc="48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for</a:t>
            </a:r>
            <a:r>
              <a:rPr dirty="0" sz="1400" spc="46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research</a:t>
            </a:r>
            <a:r>
              <a:rPr dirty="0" sz="1400" spc="46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that</a:t>
            </a:r>
            <a:r>
              <a:rPr dirty="0" sz="1400" spc="47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50007"/>
                </a:solidFill>
                <a:latin typeface="Calibri"/>
                <a:cs typeface="Calibri"/>
              </a:rPr>
              <a:t>includes </a:t>
            </a:r>
            <a:r>
              <a:rPr dirty="0" sz="1400" spc="-10">
                <a:solidFill>
                  <a:srgbClr val="050007"/>
                </a:solidFill>
                <a:latin typeface="Calibri"/>
                <a:cs typeface="Calibri"/>
              </a:rPr>
              <a:t>	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models,</a:t>
            </a:r>
            <a:r>
              <a:rPr dirty="0" sz="1400" spc="34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algorithms,</a:t>
            </a:r>
            <a:r>
              <a:rPr dirty="0" sz="1400" spc="37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analytics,</a:t>
            </a:r>
            <a:r>
              <a:rPr dirty="0" sz="1400" spc="36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and</a:t>
            </a:r>
            <a:r>
              <a:rPr dirty="0" sz="1400" spc="35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experimentation</a:t>
            </a:r>
            <a:r>
              <a:rPr dirty="0" sz="1400" spc="37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to</a:t>
            </a:r>
            <a:r>
              <a:rPr dirty="0" sz="1400" spc="35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50007"/>
                </a:solidFill>
                <a:latin typeface="Calibri"/>
                <a:cs typeface="Calibri"/>
              </a:rPr>
              <a:t>optimize </a:t>
            </a:r>
            <a:r>
              <a:rPr dirty="0" sz="1400" spc="-10">
                <a:solidFill>
                  <a:srgbClr val="050007"/>
                </a:solidFill>
                <a:latin typeface="Calibri"/>
                <a:cs typeface="Calibri"/>
              </a:rPr>
              <a:t>	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video</a:t>
            </a:r>
            <a:r>
              <a:rPr dirty="0" sz="1400" spc="14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delivery.</a:t>
            </a:r>
            <a:r>
              <a:rPr dirty="0" sz="1400" spc="14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This,</a:t>
            </a:r>
            <a:r>
              <a:rPr dirty="0" sz="1400" spc="13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along</a:t>
            </a:r>
            <a:r>
              <a:rPr dirty="0" sz="1400" spc="14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with</a:t>
            </a:r>
            <a:r>
              <a:rPr dirty="0" sz="1400" spc="13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other</a:t>
            </a:r>
            <a:r>
              <a:rPr dirty="0" sz="1400" spc="15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expenditure</a:t>
            </a:r>
            <a:r>
              <a:rPr dirty="0" sz="1400" spc="14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on</a:t>
            </a:r>
            <a:r>
              <a:rPr dirty="0" sz="1400" spc="13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research</a:t>
            </a:r>
            <a:r>
              <a:rPr dirty="0" sz="1400" spc="14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050007"/>
                </a:solidFill>
                <a:latin typeface="Calibri"/>
                <a:cs typeface="Calibri"/>
              </a:rPr>
              <a:t>to </a:t>
            </a:r>
            <a:r>
              <a:rPr dirty="0" sz="1400" spc="-25">
                <a:solidFill>
                  <a:srgbClr val="050007"/>
                </a:solidFill>
                <a:latin typeface="Calibri"/>
                <a:cs typeface="Calibri"/>
              </a:rPr>
              <a:t>	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improve</a:t>
            </a:r>
            <a:r>
              <a:rPr dirty="0" sz="1400" spc="13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streaming</a:t>
            </a:r>
            <a:r>
              <a:rPr dirty="0" sz="1400" spc="13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process</a:t>
            </a:r>
            <a:r>
              <a:rPr dirty="0" sz="1400" spc="14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makes</a:t>
            </a:r>
            <a:r>
              <a:rPr dirty="0" sz="1400" spc="14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up</a:t>
            </a:r>
            <a:r>
              <a:rPr dirty="0" sz="1400" spc="13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a</a:t>
            </a:r>
            <a:r>
              <a:rPr dirty="0" sz="1400" spc="14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portion</a:t>
            </a:r>
            <a:r>
              <a:rPr dirty="0" sz="1400" spc="13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of</a:t>
            </a:r>
            <a:r>
              <a:rPr dirty="0" sz="1400" spc="14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their</a:t>
            </a:r>
            <a:r>
              <a:rPr dirty="0" sz="1400" spc="13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Tech</a:t>
            </a:r>
            <a:r>
              <a:rPr dirty="0" sz="1400" spc="14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050007"/>
                </a:solidFill>
                <a:latin typeface="Calibri"/>
                <a:cs typeface="Calibri"/>
              </a:rPr>
              <a:t>and </a:t>
            </a:r>
            <a:r>
              <a:rPr dirty="0" sz="1400" spc="-25">
                <a:solidFill>
                  <a:srgbClr val="050007"/>
                </a:solidFill>
                <a:latin typeface="Calibri"/>
                <a:cs typeface="Calibri"/>
              </a:rPr>
              <a:t>	</a:t>
            </a:r>
            <a:r>
              <a:rPr dirty="0" sz="1400" spc="-35">
                <a:solidFill>
                  <a:srgbClr val="050007"/>
                </a:solidFill>
                <a:latin typeface="Calibri"/>
                <a:cs typeface="Calibri"/>
              </a:rPr>
              <a:t>Dev.</a:t>
            </a:r>
            <a:r>
              <a:rPr dirty="0" sz="1400" spc="-1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50007"/>
                </a:solidFill>
                <a:latin typeface="Calibri"/>
                <a:cs typeface="Calibri"/>
              </a:rPr>
              <a:t>Expenditure</a:t>
            </a:r>
            <a:endParaRPr sz="1400">
              <a:latin typeface="Calibri"/>
              <a:cs typeface="Calibri"/>
            </a:endParaRPr>
          </a:p>
          <a:p>
            <a:pPr algn="just" marL="296545" marR="5715" indent="-284480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Amazon</a:t>
            </a:r>
            <a:r>
              <a:rPr dirty="0" sz="1400" spc="-5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Web</a:t>
            </a:r>
            <a:r>
              <a:rPr dirty="0" sz="1400" spc="-5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already</a:t>
            </a:r>
            <a:r>
              <a:rPr dirty="0" sz="1400" spc="-5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provides</a:t>
            </a:r>
            <a:r>
              <a:rPr dirty="0" sz="1400" spc="-5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various</a:t>
            </a:r>
            <a:r>
              <a:rPr dirty="0" sz="1400" spc="-4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solutions</a:t>
            </a:r>
            <a:r>
              <a:rPr dirty="0" sz="1400" spc="-4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to</a:t>
            </a:r>
            <a:r>
              <a:rPr dirty="0" sz="1400" spc="-4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Netflix</a:t>
            </a:r>
            <a:r>
              <a:rPr dirty="0" sz="1400" spc="-4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like</a:t>
            </a:r>
            <a:r>
              <a:rPr dirty="0" sz="1400" spc="-4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50007"/>
                </a:solidFill>
                <a:latin typeface="Calibri"/>
                <a:cs typeface="Calibri"/>
              </a:rPr>
              <a:t>using </a:t>
            </a:r>
            <a:r>
              <a:rPr dirty="0" sz="1400" spc="-10">
                <a:solidFill>
                  <a:srgbClr val="050007"/>
                </a:solidFill>
                <a:latin typeface="Calibri"/>
                <a:cs typeface="Calibri"/>
              </a:rPr>
              <a:t>	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Amazon</a:t>
            </a:r>
            <a:r>
              <a:rPr dirty="0" sz="1400" spc="8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Kinesis</a:t>
            </a:r>
            <a:r>
              <a:rPr dirty="0" sz="1400" spc="9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to</a:t>
            </a:r>
            <a:r>
              <a:rPr dirty="0" sz="1400" spc="8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monitor</a:t>
            </a:r>
            <a:r>
              <a:rPr dirty="0" sz="1400" spc="9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the</a:t>
            </a:r>
            <a:r>
              <a:rPr dirty="0" sz="1400" spc="8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communications</a:t>
            </a:r>
            <a:r>
              <a:rPr dirty="0" sz="1400" spc="8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between</a:t>
            </a:r>
            <a:r>
              <a:rPr dirty="0" sz="1400" spc="8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all</a:t>
            </a:r>
            <a:r>
              <a:rPr dirty="0" sz="1400" spc="10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of</a:t>
            </a:r>
            <a:r>
              <a:rPr dirty="0" sz="1400" spc="8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050007"/>
                </a:solidFill>
                <a:latin typeface="Calibri"/>
                <a:cs typeface="Calibri"/>
              </a:rPr>
              <a:t>its </a:t>
            </a:r>
            <a:r>
              <a:rPr dirty="0" sz="1400" spc="-25">
                <a:solidFill>
                  <a:srgbClr val="050007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050007"/>
                </a:solidFill>
                <a:latin typeface="Calibri"/>
                <a:cs typeface="Calibri"/>
              </a:rPr>
              <a:t>applications</a:t>
            </a:r>
            <a:endParaRPr sz="1400">
              <a:latin typeface="Calibri"/>
              <a:cs typeface="Calibri"/>
            </a:endParaRPr>
          </a:p>
          <a:p>
            <a:pPr algn="just" marL="296545" marR="5080" indent="-284480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A</a:t>
            </a:r>
            <a:r>
              <a:rPr dirty="0" sz="1400" spc="15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big</a:t>
            </a:r>
            <a:r>
              <a:rPr dirty="0" sz="1400" spc="15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part</a:t>
            </a:r>
            <a:r>
              <a:rPr dirty="0" sz="1400" spc="15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of</a:t>
            </a:r>
            <a:r>
              <a:rPr dirty="0" sz="1400" spc="16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Netflix’s</a:t>
            </a:r>
            <a:r>
              <a:rPr dirty="0" sz="1400" spc="15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expenditure</a:t>
            </a:r>
            <a:r>
              <a:rPr dirty="0" sz="1400" spc="15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is</a:t>
            </a:r>
            <a:r>
              <a:rPr dirty="0" sz="1400" spc="16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on</a:t>
            </a:r>
            <a:r>
              <a:rPr dirty="0" sz="1400" spc="14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improving</a:t>
            </a:r>
            <a:r>
              <a:rPr dirty="0" sz="1400" spc="15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50007"/>
                </a:solidFill>
                <a:latin typeface="Calibri"/>
                <a:cs typeface="Calibri"/>
              </a:rPr>
              <a:t>infrastructure, </a:t>
            </a:r>
            <a:r>
              <a:rPr dirty="0" sz="1400" spc="-10">
                <a:solidFill>
                  <a:srgbClr val="050007"/>
                </a:solidFill>
                <a:latin typeface="Calibri"/>
                <a:cs typeface="Calibri"/>
              </a:rPr>
              <a:t>	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which</a:t>
            </a:r>
            <a:r>
              <a:rPr dirty="0" sz="1400" spc="4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essentially</a:t>
            </a:r>
            <a:r>
              <a:rPr dirty="0" sz="1400" spc="5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means</a:t>
            </a:r>
            <a:r>
              <a:rPr dirty="0" sz="1400" spc="5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improvement</a:t>
            </a:r>
            <a:r>
              <a:rPr dirty="0" sz="1400" spc="4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to</a:t>
            </a:r>
            <a:r>
              <a:rPr dirty="0" sz="1400" spc="409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their</a:t>
            </a:r>
            <a:r>
              <a:rPr dirty="0" sz="1400" spc="5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streaming</a:t>
            </a:r>
            <a:r>
              <a:rPr dirty="0" sz="1400" spc="5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50007"/>
                </a:solidFill>
                <a:latin typeface="Calibri"/>
                <a:cs typeface="Calibri"/>
              </a:rPr>
              <a:t>process. </a:t>
            </a:r>
            <a:r>
              <a:rPr dirty="0" sz="1400" spc="-10">
                <a:solidFill>
                  <a:srgbClr val="050007"/>
                </a:solidFill>
                <a:latin typeface="Calibri"/>
                <a:cs typeface="Calibri"/>
              </a:rPr>
              <a:t>	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Amazon</a:t>
            </a:r>
            <a:r>
              <a:rPr dirty="0" sz="1400" spc="15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already</a:t>
            </a:r>
            <a:r>
              <a:rPr dirty="0" sz="1400" spc="16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spends</a:t>
            </a:r>
            <a:r>
              <a:rPr dirty="0" sz="1400" spc="15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a</a:t>
            </a:r>
            <a:r>
              <a:rPr dirty="0" sz="1400" spc="16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huge</a:t>
            </a:r>
            <a:r>
              <a:rPr dirty="0" sz="1400" spc="15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amount</a:t>
            </a:r>
            <a:r>
              <a:rPr dirty="0" sz="1400" spc="16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in</a:t>
            </a:r>
            <a:r>
              <a:rPr dirty="0" sz="1400" spc="15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improving</a:t>
            </a:r>
            <a:r>
              <a:rPr dirty="0" sz="1400" spc="15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very</a:t>
            </a:r>
            <a:r>
              <a:rPr dirty="0" sz="1400" spc="16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50007"/>
                </a:solidFill>
                <a:latin typeface="Calibri"/>
                <a:cs typeface="Calibri"/>
              </a:rPr>
              <a:t>similar </a:t>
            </a:r>
            <a:r>
              <a:rPr dirty="0" sz="1400" spc="-10">
                <a:solidFill>
                  <a:srgbClr val="050007"/>
                </a:solidFill>
                <a:latin typeface="Calibri"/>
                <a:cs typeface="Calibri"/>
              </a:rPr>
              <a:t>	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infrastructure</a:t>
            </a:r>
            <a:r>
              <a:rPr dirty="0" sz="1400" spc="6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in</a:t>
            </a:r>
            <a:r>
              <a:rPr dirty="0" sz="1400" spc="6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order</a:t>
            </a:r>
            <a:r>
              <a:rPr dirty="0" sz="1400" spc="7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to</a:t>
            </a:r>
            <a:r>
              <a:rPr dirty="0" sz="1400" spc="7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improve</a:t>
            </a:r>
            <a:r>
              <a:rPr dirty="0" sz="1400" spc="6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their</a:t>
            </a:r>
            <a:r>
              <a:rPr dirty="0" sz="1400" spc="7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AWS</a:t>
            </a:r>
            <a:r>
              <a:rPr dirty="0" sz="1400" spc="7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offerings,</a:t>
            </a:r>
            <a:r>
              <a:rPr dirty="0" sz="1400" spc="6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and</a:t>
            </a:r>
            <a:r>
              <a:rPr dirty="0" sz="1400" spc="6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50007"/>
                </a:solidFill>
                <a:latin typeface="Calibri"/>
                <a:cs typeface="Calibri"/>
              </a:rPr>
              <a:t>Netflix </a:t>
            </a:r>
            <a:r>
              <a:rPr dirty="0" sz="1400" spc="-10">
                <a:solidFill>
                  <a:srgbClr val="050007"/>
                </a:solidFill>
                <a:latin typeface="Calibri"/>
                <a:cs typeface="Calibri"/>
              </a:rPr>
              <a:t>	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would</a:t>
            </a:r>
            <a:r>
              <a:rPr dirty="0" sz="1400" spc="-3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no</a:t>
            </a:r>
            <a:r>
              <a:rPr dirty="0" sz="1400" spc="-2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longer</a:t>
            </a:r>
            <a:r>
              <a:rPr dirty="0" sz="1400" spc="-3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need</a:t>
            </a:r>
            <a:r>
              <a:rPr dirty="0" sz="1400" spc="-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to</a:t>
            </a:r>
            <a:r>
              <a:rPr dirty="0" sz="1400" spc="-3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rely</a:t>
            </a:r>
            <a:r>
              <a:rPr dirty="0" sz="1400" spc="-3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on</a:t>
            </a:r>
            <a:r>
              <a:rPr dirty="0" sz="1400" spc="-3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its</a:t>
            </a:r>
            <a:r>
              <a:rPr dirty="0" sz="1400" spc="-1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own</a:t>
            </a:r>
            <a:r>
              <a:rPr dirty="0" sz="1400" spc="-4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050007"/>
                </a:solidFill>
                <a:latin typeface="Calibri"/>
                <a:cs typeface="Calibri"/>
              </a:rPr>
              <a:t>R&amp;D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3063239" y="2513076"/>
            <a:ext cx="467995" cy="1623060"/>
          </a:xfrm>
          <a:custGeom>
            <a:avLst/>
            <a:gdLst/>
            <a:ahLst/>
            <a:cxnLst/>
            <a:rect l="l" t="t" r="r" b="b"/>
            <a:pathLst>
              <a:path w="467995" h="1623060">
                <a:moveTo>
                  <a:pt x="467867" y="0"/>
                </a:moveTo>
                <a:lnTo>
                  <a:pt x="0" y="0"/>
                </a:lnTo>
                <a:lnTo>
                  <a:pt x="0" y="1623060"/>
                </a:lnTo>
                <a:lnTo>
                  <a:pt x="467867" y="1623060"/>
                </a:lnTo>
                <a:lnTo>
                  <a:pt x="467867" y="0"/>
                </a:lnTo>
                <a:close/>
              </a:path>
            </a:pathLst>
          </a:custGeom>
          <a:solidFill>
            <a:srgbClr val="FC970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4041647" y="2827020"/>
            <a:ext cx="469900" cy="1309370"/>
          </a:xfrm>
          <a:custGeom>
            <a:avLst/>
            <a:gdLst/>
            <a:ahLst/>
            <a:cxnLst/>
            <a:rect l="l" t="t" r="r" b="b"/>
            <a:pathLst>
              <a:path w="469900" h="1309370">
                <a:moveTo>
                  <a:pt x="469391" y="0"/>
                </a:moveTo>
                <a:lnTo>
                  <a:pt x="0" y="0"/>
                </a:lnTo>
                <a:lnTo>
                  <a:pt x="0" y="1309115"/>
                </a:lnTo>
                <a:lnTo>
                  <a:pt x="469391" y="1309115"/>
                </a:lnTo>
                <a:lnTo>
                  <a:pt x="469391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5021579" y="3019044"/>
            <a:ext cx="467995" cy="1117600"/>
          </a:xfrm>
          <a:custGeom>
            <a:avLst/>
            <a:gdLst/>
            <a:ahLst/>
            <a:cxnLst/>
            <a:rect l="l" t="t" r="r" b="b"/>
            <a:pathLst>
              <a:path w="467995" h="1117600">
                <a:moveTo>
                  <a:pt x="467868" y="0"/>
                </a:moveTo>
                <a:lnTo>
                  <a:pt x="0" y="0"/>
                </a:lnTo>
                <a:lnTo>
                  <a:pt x="0" y="1117091"/>
                </a:lnTo>
                <a:lnTo>
                  <a:pt x="467868" y="1117091"/>
                </a:lnTo>
                <a:lnTo>
                  <a:pt x="467868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24" name="object 24" descr=""/>
          <p:cNvGraphicFramePr>
            <a:graphicFrameLocks noGrp="1"/>
          </p:cNvGraphicFramePr>
          <p:nvPr/>
        </p:nvGraphicFramePr>
        <p:xfrm>
          <a:off x="2807207" y="2313177"/>
          <a:ext cx="3014980" cy="20231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364"/>
                <a:gridCol w="702310"/>
                <a:gridCol w="2108835"/>
              </a:tblGrid>
              <a:tr h="18161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122D56"/>
                      </a:solidFill>
                      <a:prstDash val="sysDash"/>
                    </a:lnR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222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900" spc="-25" b="1">
                          <a:latin typeface="Calibri"/>
                          <a:cs typeface="Calibri"/>
                        </a:rPr>
                        <a:t>93%</a:t>
                      </a:r>
                      <a:endParaRPr sz="9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 marL="12065">
                        <a:lnSpc>
                          <a:spcPct val="100000"/>
                        </a:lnSpc>
                      </a:pPr>
                      <a:r>
                        <a:rPr dirty="0" sz="1400" spc="-2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#1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12700">
                      <a:solidFill>
                        <a:srgbClr val="122D56"/>
                      </a:solidFill>
                      <a:prstDash val="sysDash"/>
                    </a:lnL>
                    <a:lnR w="12700">
                      <a:solidFill>
                        <a:srgbClr val="122D56"/>
                      </a:solidFill>
                      <a:prstDash val="sysDash"/>
                    </a:lnR>
                    <a:lnT w="12700">
                      <a:solidFill>
                        <a:srgbClr val="122D56"/>
                      </a:solidFill>
                      <a:prstDash val="sysDash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C970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548005">
                        <a:lnSpc>
                          <a:spcPct val="100000"/>
                        </a:lnSpc>
                      </a:pPr>
                      <a:r>
                        <a:rPr dirty="0" sz="900" spc="-25" b="1">
                          <a:latin typeface="Calibri"/>
                          <a:cs typeface="Calibri"/>
                        </a:rPr>
                        <a:t>75%</a:t>
                      </a:r>
                      <a:endParaRPr sz="900">
                        <a:latin typeface="Calibri"/>
                        <a:cs typeface="Calibri"/>
                      </a:endParaRPr>
                    </a:p>
                    <a:p>
                      <a:pPr algn="r" marR="383540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900" spc="-25" b="1">
                          <a:latin typeface="Calibri"/>
                          <a:cs typeface="Calibri"/>
                        </a:rPr>
                        <a:t>64%</a:t>
                      </a:r>
                      <a:endParaRPr sz="9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530860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1538605" algn="l"/>
                        </a:tabLst>
                      </a:pPr>
                      <a:r>
                        <a:rPr dirty="0" sz="1400" spc="-2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#2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	</a:t>
                      </a:r>
                      <a:r>
                        <a:rPr dirty="0" baseline="-33730" sz="2100" spc="-37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#3</a:t>
                      </a:r>
                      <a:endParaRPr baseline="-33730" sz="21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122D56"/>
                      </a:solidFill>
                      <a:prstDash val="sysDash"/>
                    </a:lnL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</a:tr>
              <a:tr h="2070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122D56"/>
                      </a:solidFill>
                      <a:prstDash val="sysDash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10185">
                        <a:lnSpc>
                          <a:spcPts val="1005"/>
                        </a:lnSpc>
                        <a:spcBef>
                          <a:spcPts val="525"/>
                        </a:spcBef>
                      </a:pPr>
                      <a:r>
                        <a:rPr dirty="0" sz="900" spc="-1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Netflix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66675">
                    <a:lnL w="12700">
                      <a:solidFill>
                        <a:srgbClr val="122D56"/>
                      </a:solidFill>
                      <a:prstDash val="sysDash"/>
                    </a:lnL>
                    <a:lnR w="12700">
                      <a:solidFill>
                        <a:srgbClr val="122D56"/>
                      </a:solidFill>
                      <a:prstDash val="sysDash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122D56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marL="450850">
                        <a:lnSpc>
                          <a:spcPts val="1005"/>
                        </a:lnSpc>
                        <a:spcBef>
                          <a:spcPts val="525"/>
                        </a:spcBef>
                        <a:tabLst>
                          <a:tab pos="1510665" algn="l"/>
                        </a:tabLst>
                      </a:pPr>
                      <a:r>
                        <a:rPr dirty="0" sz="900" spc="-1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Amazon</a:t>
                      </a:r>
                      <a:r>
                        <a:rPr dirty="0" sz="90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	</a:t>
                      </a:r>
                      <a:r>
                        <a:rPr dirty="0" sz="900" spc="-2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Hulu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66675">
                    <a:lnL w="12700">
                      <a:solidFill>
                        <a:srgbClr val="122D56"/>
                      </a:solidFill>
                      <a:prstDash val="sysDash"/>
                    </a:lnL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25" name="object 25" descr=""/>
          <p:cNvSpPr txBox="1"/>
          <p:nvPr/>
        </p:nvSpPr>
        <p:spPr>
          <a:xfrm>
            <a:off x="218033" y="5382005"/>
            <a:ext cx="3093085" cy="86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30200" marR="5080" indent="-28448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32740" algn="l"/>
              </a:tabLst>
            </a:pP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Success</a:t>
            </a:r>
            <a:r>
              <a:rPr dirty="0" sz="1400" spc="245">
                <a:solidFill>
                  <a:srgbClr val="050007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in</a:t>
            </a:r>
            <a:r>
              <a:rPr dirty="0" sz="1400" spc="245">
                <a:solidFill>
                  <a:srgbClr val="050007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content</a:t>
            </a:r>
            <a:r>
              <a:rPr dirty="0" sz="1400" spc="254">
                <a:solidFill>
                  <a:srgbClr val="050007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research</a:t>
            </a:r>
            <a:r>
              <a:rPr dirty="0" sz="1400" spc="240">
                <a:solidFill>
                  <a:srgbClr val="050007"/>
                </a:solidFill>
                <a:latin typeface="Calibri"/>
                <a:cs typeface="Calibri"/>
              </a:rPr>
              <a:t>  </a:t>
            </a:r>
            <a:r>
              <a:rPr dirty="0" sz="1400" spc="-25">
                <a:solidFill>
                  <a:srgbClr val="050007"/>
                </a:solidFill>
                <a:latin typeface="Calibri"/>
                <a:cs typeface="Calibri"/>
              </a:rPr>
              <a:t>and </a:t>
            </a:r>
            <a:r>
              <a:rPr dirty="0" sz="1400" spc="-25">
                <a:solidFill>
                  <a:srgbClr val="050007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050007"/>
                </a:solidFill>
                <a:latin typeface="Calibri"/>
                <a:cs typeface="Calibri"/>
              </a:rPr>
              <a:t>valuation</a:t>
            </a:r>
            <a:r>
              <a:rPr dirty="0" sz="1400" spc="-3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is</a:t>
            </a:r>
            <a:r>
              <a:rPr dirty="0" sz="1400" spc="-3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seen</a:t>
            </a:r>
            <a:r>
              <a:rPr dirty="0" sz="1400" spc="-2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through</a:t>
            </a:r>
            <a:r>
              <a:rPr dirty="0" sz="1400" spc="-2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the</a:t>
            </a:r>
            <a:r>
              <a:rPr dirty="0" sz="1400" spc="-3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50007"/>
                </a:solidFill>
                <a:latin typeface="Calibri"/>
                <a:cs typeface="Calibri"/>
              </a:rPr>
              <a:t>increase </a:t>
            </a:r>
            <a:r>
              <a:rPr dirty="0" sz="1400" spc="-10">
                <a:solidFill>
                  <a:srgbClr val="050007"/>
                </a:solidFill>
                <a:latin typeface="Calibri"/>
                <a:cs typeface="Calibri"/>
              </a:rPr>
              <a:t>	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in</a:t>
            </a:r>
            <a:r>
              <a:rPr dirty="0" sz="1400" spc="-4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media</a:t>
            </a:r>
            <a:r>
              <a:rPr dirty="0" sz="1400" spc="-5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awards</a:t>
            </a:r>
            <a:r>
              <a:rPr dirty="0" sz="1400" spc="-3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50007"/>
                </a:solidFill>
                <a:latin typeface="Calibri"/>
                <a:cs typeface="Calibri"/>
              </a:rPr>
              <a:t>received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 sz="1100" i="1">
                <a:solidFill>
                  <a:srgbClr val="767070"/>
                </a:solidFill>
                <a:latin typeface="Calibri"/>
                <a:cs typeface="Calibri"/>
              </a:rPr>
              <a:t>Source-</a:t>
            </a:r>
            <a:r>
              <a:rPr dirty="0" sz="1100" spc="-40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100" i="1">
                <a:solidFill>
                  <a:srgbClr val="767070"/>
                </a:solidFill>
                <a:latin typeface="Calibri"/>
                <a:cs typeface="Calibri"/>
              </a:rPr>
              <a:t>second</a:t>
            </a:r>
            <a:r>
              <a:rPr dirty="0" sz="1100" spc="-40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100" i="1">
                <a:solidFill>
                  <a:srgbClr val="767070"/>
                </a:solidFill>
                <a:latin typeface="Calibri"/>
                <a:cs typeface="Calibri"/>
              </a:rPr>
              <a:t>measure;</a:t>
            </a:r>
            <a:r>
              <a:rPr dirty="0" sz="1100" spc="-45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100" i="1">
                <a:solidFill>
                  <a:srgbClr val="767070"/>
                </a:solidFill>
                <a:latin typeface="Calibri"/>
                <a:cs typeface="Calibri"/>
              </a:rPr>
              <a:t>Source</a:t>
            </a:r>
            <a:r>
              <a:rPr dirty="0" sz="1100" spc="-40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100" i="1">
                <a:solidFill>
                  <a:srgbClr val="767070"/>
                </a:solidFill>
                <a:latin typeface="Calibri"/>
                <a:cs typeface="Calibri"/>
              </a:rPr>
              <a:t>2-</a:t>
            </a:r>
            <a:r>
              <a:rPr dirty="0" sz="1100" spc="-40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100" i="1">
                <a:solidFill>
                  <a:srgbClr val="767070"/>
                </a:solidFill>
                <a:latin typeface="Calibri"/>
                <a:cs typeface="Calibri"/>
              </a:rPr>
              <a:t>Skyhigh</a:t>
            </a:r>
            <a:r>
              <a:rPr dirty="0" sz="1100" spc="-40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100" spc="-10" i="1">
                <a:solidFill>
                  <a:srgbClr val="767070"/>
                </a:solidFill>
                <a:latin typeface="Calibri"/>
                <a:cs typeface="Calibri"/>
              </a:rPr>
              <a:t>Networks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3791521" y="5647944"/>
            <a:ext cx="2222500" cy="168275"/>
            <a:chOff x="3791521" y="5647944"/>
            <a:chExt cx="2222500" cy="168275"/>
          </a:xfrm>
        </p:grpSpPr>
        <p:sp>
          <p:nvSpPr>
            <p:cNvPr id="27" name="object 27" descr=""/>
            <p:cNvSpPr/>
            <p:nvPr/>
          </p:nvSpPr>
          <p:spPr>
            <a:xfrm>
              <a:off x="4128516" y="5657088"/>
              <a:ext cx="441959" cy="154305"/>
            </a:xfrm>
            <a:custGeom>
              <a:avLst/>
              <a:gdLst/>
              <a:ahLst/>
              <a:cxnLst/>
              <a:rect l="l" t="t" r="r" b="b"/>
              <a:pathLst>
                <a:path w="441960" h="154304">
                  <a:moveTo>
                    <a:pt x="441960" y="0"/>
                  </a:moveTo>
                  <a:lnTo>
                    <a:pt x="0" y="0"/>
                  </a:lnTo>
                  <a:lnTo>
                    <a:pt x="0" y="153924"/>
                  </a:lnTo>
                  <a:lnTo>
                    <a:pt x="441960" y="153924"/>
                  </a:lnTo>
                  <a:lnTo>
                    <a:pt x="441960" y="0"/>
                  </a:lnTo>
                  <a:close/>
                </a:path>
              </a:pathLst>
            </a:custGeom>
            <a:solidFill>
              <a:srgbClr val="122D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4128516" y="5647944"/>
              <a:ext cx="441959" cy="9525"/>
            </a:xfrm>
            <a:custGeom>
              <a:avLst/>
              <a:gdLst/>
              <a:ahLst/>
              <a:cxnLst/>
              <a:rect l="l" t="t" r="r" b="b"/>
              <a:pathLst>
                <a:path w="441960" h="9525">
                  <a:moveTo>
                    <a:pt x="441960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441960" y="9143"/>
                  </a:lnTo>
                  <a:lnTo>
                    <a:pt x="441960" y="0"/>
                  </a:lnTo>
                  <a:close/>
                </a:path>
              </a:pathLst>
            </a:custGeom>
            <a:solidFill>
              <a:srgbClr val="FF9B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3796284" y="5811012"/>
              <a:ext cx="2212975" cy="0"/>
            </a:xfrm>
            <a:custGeom>
              <a:avLst/>
              <a:gdLst/>
              <a:ahLst/>
              <a:cxnLst/>
              <a:rect l="l" t="t" r="r" b="b"/>
              <a:pathLst>
                <a:path w="2212975" h="0">
                  <a:moveTo>
                    <a:pt x="0" y="0"/>
                  </a:moveTo>
                  <a:lnTo>
                    <a:pt x="2212848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 txBox="1"/>
          <p:nvPr/>
        </p:nvSpPr>
        <p:spPr>
          <a:xfrm>
            <a:off x="4456810" y="5672429"/>
            <a:ext cx="1289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FFFFFF"/>
                </a:solidFill>
                <a:latin typeface="Calibri"/>
                <a:cs typeface="Calibri"/>
              </a:rPr>
              <a:t>34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5234940" y="5239511"/>
            <a:ext cx="441959" cy="571500"/>
          </a:xfrm>
          <a:prstGeom prst="rect">
            <a:avLst/>
          </a:prstGeom>
          <a:solidFill>
            <a:srgbClr val="122D56"/>
          </a:solidFill>
        </p:spPr>
        <p:txBody>
          <a:bodyPr wrap="square" lIns="0" tIns="800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630"/>
              </a:spcBef>
            </a:pPr>
            <a:endParaRPr sz="900">
              <a:latin typeface="Times New Roman"/>
              <a:cs typeface="Times New Roman"/>
            </a:endParaRPr>
          </a:p>
          <a:p>
            <a:pPr marL="134620">
              <a:lnSpc>
                <a:spcPct val="100000"/>
              </a:lnSpc>
            </a:pPr>
            <a:r>
              <a:rPr dirty="0" sz="900" spc="-25" b="1">
                <a:solidFill>
                  <a:srgbClr val="FFFFFF"/>
                </a:solidFill>
                <a:latin typeface="Calibri"/>
                <a:cs typeface="Calibri"/>
              </a:rPr>
              <a:t>126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2" name="object 32" descr=""/>
          <p:cNvSpPr/>
          <p:nvPr/>
        </p:nvSpPr>
        <p:spPr>
          <a:xfrm>
            <a:off x="4282440" y="5564123"/>
            <a:ext cx="134620" cy="177165"/>
          </a:xfrm>
          <a:custGeom>
            <a:avLst/>
            <a:gdLst/>
            <a:ahLst/>
            <a:cxnLst/>
            <a:rect l="l" t="t" r="r" b="b"/>
            <a:pathLst>
              <a:path w="134620" h="177164">
                <a:moveTo>
                  <a:pt x="134112" y="0"/>
                </a:moveTo>
                <a:lnTo>
                  <a:pt x="0" y="0"/>
                </a:lnTo>
                <a:lnTo>
                  <a:pt x="0" y="176784"/>
                </a:lnTo>
                <a:lnTo>
                  <a:pt x="134112" y="176784"/>
                </a:lnTo>
                <a:lnTo>
                  <a:pt x="134112" y="0"/>
                </a:lnTo>
                <a:close/>
              </a:path>
            </a:pathLst>
          </a:custGeom>
          <a:solidFill>
            <a:srgbClr val="FF9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 txBox="1"/>
          <p:nvPr/>
        </p:nvSpPr>
        <p:spPr>
          <a:xfrm>
            <a:off x="4321175" y="5565444"/>
            <a:ext cx="711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50" b="1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5234940" y="5096255"/>
            <a:ext cx="441959" cy="143510"/>
          </a:xfrm>
          <a:prstGeom prst="rect">
            <a:avLst/>
          </a:prstGeom>
          <a:solidFill>
            <a:srgbClr val="FF9B00"/>
          </a:solidFill>
        </p:spPr>
        <p:txBody>
          <a:bodyPr wrap="square" lIns="0" tIns="14605" rIns="0" bIns="0" rtlCol="0" vert="horz">
            <a:spAutoFit/>
          </a:bodyPr>
          <a:lstStyle/>
          <a:p>
            <a:pPr algn="ctr" marL="1270">
              <a:lnSpc>
                <a:spcPts val="1015"/>
              </a:lnSpc>
              <a:spcBef>
                <a:spcPts val="115"/>
              </a:spcBef>
            </a:pPr>
            <a:r>
              <a:rPr dirty="0" sz="900" spc="-25" b="1">
                <a:solidFill>
                  <a:srgbClr val="FFFFFF"/>
                </a:solidFill>
                <a:latin typeface="Calibri"/>
                <a:cs typeface="Calibri"/>
              </a:rPr>
              <a:t>24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4273041" y="5386577"/>
            <a:ext cx="1536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36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5359400" y="4905502"/>
            <a:ext cx="217804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404040"/>
                </a:solidFill>
                <a:latin typeface="Calibri"/>
                <a:cs typeface="Calibri"/>
              </a:rPr>
              <a:t>150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3619880" y="5717844"/>
            <a:ext cx="83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3561969" y="5491073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50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3504057" y="5264277"/>
            <a:ext cx="1993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100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3504057" y="5037582"/>
            <a:ext cx="1993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150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251561" y="4528184"/>
            <a:ext cx="3451860" cy="666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7020">
              <a:lnSpc>
                <a:spcPct val="100099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3264535" algn="l"/>
              </a:tabLst>
            </a:pP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Netflix’s</a:t>
            </a:r>
            <a:r>
              <a:rPr dirty="0" sz="1400" spc="49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content</a:t>
            </a:r>
            <a:r>
              <a:rPr dirty="0" sz="1400" spc="484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success</a:t>
            </a:r>
            <a:r>
              <a:rPr dirty="0" sz="1400" spc="49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has</a:t>
            </a:r>
            <a:r>
              <a:rPr dirty="0" sz="1400" spc="49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050007"/>
                </a:solidFill>
                <a:latin typeface="Calibri"/>
                <a:cs typeface="Calibri"/>
              </a:rPr>
              <a:t>been </a:t>
            </a:r>
            <a:r>
              <a:rPr dirty="0" baseline="1984" sz="2100">
                <a:solidFill>
                  <a:srgbClr val="050007"/>
                </a:solidFill>
                <a:latin typeface="Calibri"/>
                <a:cs typeface="Calibri"/>
              </a:rPr>
              <a:t>constantly</a:t>
            </a:r>
            <a:r>
              <a:rPr dirty="0" baseline="1984" sz="2100" spc="89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baseline="1984" sz="2100">
                <a:solidFill>
                  <a:srgbClr val="050007"/>
                </a:solidFill>
                <a:latin typeface="Calibri"/>
                <a:cs typeface="Calibri"/>
              </a:rPr>
              <a:t>increasing</a:t>
            </a:r>
            <a:r>
              <a:rPr dirty="0" baseline="1984" sz="2100" spc="104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baseline="1984" sz="2100">
                <a:solidFill>
                  <a:srgbClr val="050007"/>
                </a:solidFill>
                <a:latin typeface="Calibri"/>
                <a:cs typeface="Calibri"/>
              </a:rPr>
              <a:t>due</a:t>
            </a:r>
            <a:r>
              <a:rPr dirty="0" baseline="1984" sz="2100" spc="89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baseline="1984" sz="2100">
                <a:solidFill>
                  <a:srgbClr val="050007"/>
                </a:solidFill>
                <a:latin typeface="Calibri"/>
                <a:cs typeface="Calibri"/>
              </a:rPr>
              <a:t>to</a:t>
            </a:r>
            <a:r>
              <a:rPr dirty="0" baseline="1984" sz="2100" spc="112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baseline="1984" sz="2100" spc="-15">
                <a:solidFill>
                  <a:srgbClr val="050007"/>
                </a:solidFill>
                <a:latin typeface="Calibri"/>
                <a:cs typeface="Calibri"/>
              </a:rPr>
              <a:t>accurate</a:t>
            </a:r>
            <a:r>
              <a:rPr dirty="0" baseline="1984" sz="2100">
                <a:solidFill>
                  <a:srgbClr val="050007"/>
                </a:solidFill>
                <a:latin typeface="Calibri"/>
                <a:cs typeface="Calibri"/>
              </a:rPr>
              <a:t>	</a:t>
            </a: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200</a:t>
            </a:r>
            <a:r>
              <a:rPr dirty="0" sz="900" spc="50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50007"/>
                </a:solidFill>
                <a:latin typeface="Calibri"/>
                <a:cs typeface="Calibri"/>
              </a:rPr>
              <a:t>content</a:t>
            </a:r>
            <a:r>
              <a:rPr dirty="0" sz="1400" spc="-3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50007"/>
                </a:solidFill>
                <a:latin typeface="Calibri"/>
                <a:cs typeface="Calibri"/>
              </a:rPr>
              <a:t>research.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5328284" y="5866282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2019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3" name="object 43" descr=""/>
          <p:cNvSpPr/>
          <p:nvPr/>
        </p:nvSpPr>
        <p:spPr>
          <a:xfrm>
            <a:off x="4293108" y="6181344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4" h="62864">
                <a:moveTo>
                  <a:pt x="62484" y="0"/>
                </a:moveTo>
                <a:lnTo>
                  <a:pt x="0" y="0"/>
                </a:lnTo>
                <a:lnTo>
                  <a:pt x="0" y="62483"/>
                </a:lnTo>
                <a:lnTo>
                  <a:pt x="62484" y="62483"/>
                </a:lnTo>
                <a:lnTo>
                  <a:pt x="62484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/>
          <p:nvPr/>
        </p:nvSpPr>
        <p:spPr>
          <a:xfrm>
            <a:off x="4782311" y="6181344"/>
            <a:ext cx="64135" cy="62865"/>
          </a:xfrm>
          <a:custGeom>
            <a:avLst/>
            <a:gdLst/>
            <a:ahLst/>
            <a:cxnLst/>
            <a:rect l="l" t="t" r="r" b="b"/>
            <a:pathLst>
              <a:path w="64135" h="62864">
                <a:moveTo>
                  <a:pt x="64008" y="0"/>
                </a:moveTo>
                <a:lnTo>
                  <a:pt x="0" y="0"/>
                </a:lnTo>
                <a:lnTo>
                  <a:pt x="0" y="62483"/>
                </a:lnTo>
                <a:lnTo>
                  <a:pt x="64008" y="62483"/>
                </a:lnTo>
                <a:lnTo>
                  <a:pt x="64008" y="0"/>
                </a:lnTo>
                <a:close/>
              </a:path>
            </a:pathLst>
          </a:custGeom>
          <a:solidFill>
            <a:srgbClr val="FF9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 descr=""/>
          <p:cNvSpPr txBox="1"/>
          <p:nvPr/>
        </p:nvSpPr>
        <p:spPr>
          <a:xfrm>
            <a:off x="4221607" y="5866282"/>
            <a:ext cx="928369" cy="415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2015</a:t>
            </a:r>
            <a:endParaRPr sz="900">
              <a:latin typeface="Calibri"/>
              <a:cs typeface="Calibri"/>
            </a:endParaRPr>
          </a:p>
          <a:p>
            <a:pPr marL="160655">
              <a:lnSpc>
                <a:spcPct val="100000"/>
              </a:lnSpc>
              <a:spcBef>
                <a:spcPts val="915"/>
              </a:spcBef>
              <a:tabLst>
                <a:tab pos="650875" algn="l"/>
              </a:tabLst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Emmy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Oscar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46" name="object 46" descr=""/>
          <p:cNvGrpSpPr/>
          <p:nvPr/>
        </p:nvGrpSpPr>
        <p:grpSpPr>
          <a:xfrm>
            <a:off x="4341748" y="4629784"/>
            <a:ext cx="1137285" cy="774065"/>
            <a:chOff x="4341748" y="4629784"/>
            <a:chExt cx="1137285" cy="774065"/>
          </a:xfrm>
        </p:grpSpPr>
        <p:sp>
          <p:nvSpPr>
            <p:cNvPr id="47" name="object 47" descr=""/>
            <p:cNvSpPr/>
            <p:nvPr/>
          </p:nvSpPr>
          <p:spPr>
            <a:xfrm>
              <a:off x="4344923" y="4764023"/>
              <a:ext cx="1095375" cy="639445"/>
            </a:xfrm>
            <a:custGeom>
              <a:avLst/>
              <a:gdLst/>
              <a:ahLst/>
              <a:cxnLst/>
              <a:rect l="l" t="t" r="r" b="b"/>
              <a:pathLst>
                <a:path w="1095375" h="639445">
                  <a:moveTo>
                    <a:pt x="0" y="639317"/>
                  </a:moveTo>
                  <a:lnTo>
                    <a:pt x="0" y="0"/>
                  </a:lnTo>
                </a:path>
                <a:path w="1095375" h="639445">
                  <a:moveTo>
                    <a:pt x="0" y="0"/>
                  </a:moveTo>
                  <a:lnTo>
                    <a:pt x="1095375" y="0"/>
                  </a:lnTo>
                </a:path>
              </a:pathLst>
            </a:custGeom>
            <a:ln w="6350">
              <a:solidFill>
                <a:srgbClr val="122D5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2579" y="4764023"/>
              <a:ext cx="76200" cy="172593"/>
            </a:xfrm>
            <a:prstGeom prst="rect">
              <a:avLst/>
            </a:prstGeom>
          </p:spPr>
        </p:pic>
        <p:sp>
          <p:nvSpPr>
            <p:cNvPr id="49" name="object 49" descr=""/>
            <p:cNvSpPr/>
            <p:nvPr/>
          </p:nvSpPr>
          <p:spPr>
            <a:xfrm>
              <a:off x="4687823" y="4632959"/>
              <a:ext cx="463550" cy="288290"/>
            </a:xfrm>
            <a:custGeom>
              <a:avLst/>
              <a:gdLst/>
              <a:ahLst/>
              <a:cxnLst/>
              <a:rect l="l" t="t" r="r" b="b"/>
              <a:pathLst>
                <a:path w="463550" h="288289">
                  <a:moveTo>
                    <a:pt x="231648" y="0"/>
                  </a:moveTo>
                  <a:lnTo>
                    <a:pt x="170082" y="5147"/>
                  </a:lnTo>
                  <a:lnTo>
                    <a:pt x="114751" y="19670"/>
                  </a:lnTo>
                  <a:lnTo>
                    <a:pt x="67865" y="42195"/>
                  </a:lnTo>
                  <a:lnTo>
                    <a:pt x="31637" y="71345"/>
                  </a:lnTo>
                  <a:lnTo>
                    <a:pt x="8277" y="105745"/>
                  </a:lnTo>
                  <a:lnTo>
                    <a:pt x="0" y="144017"/>
                  </a:lnTo>
                  <a:lnTo>
                    <a:pt x="8277" y="182290"/>
                  </a:lnTo>
                  <a:lnTo>
                    <a:pt x="31637" y="216690"/>
                  </a:lnTo>
                  <a:lnTo>
                    <a:pt x="67865" y="245840"/>
                  </a:lnTo>
                  <a:lnTo>
                    <a:pt x="114751" y="268365"/>
                  </a:lnTo>
                  <a:lnTo>
                    <a:pt x="170082" y="282888"/>
                  </a:lnTo>
                  <a:lnTo>
                    <a:pt x="231648" y="288035"/>
                  </a:lnTo>
                  <a:lnTo>
                    <a:pt x="293213" y="282888"/>
                  </a:lnTo>
                  <a:lnTo>
                    <a:pt x="348544" y="268365"/>
                  </a:lnTo>
                  <a:lnTo>
                    <a:pt x="395430" y="245840"/>
                  </a:lnTo>
                  <a:lnTo>
                    <a:pt x="431658" y="216690"/>
                  </a:lnTo>
                  <a:lnTo>
                    <a:pt x="455018" y="182290"/>
                  </a:lnTo>
                  <a:lnTo>
                    <a:pt x="463296" y="144017"/>
                  </a:lnTo>
                  <a:lnTo>
                    <a:pt x="455018" y="105745"/>
                  </a:lnTo>
                  <a:lnTo>
                    <a:pt x="431658" y="71345"/>
                  </a:lnTo>
                  <a:lnTo>
                    <a:pt x="395430" y="42195"/>
                  </a:lnTo>
                  <a:lnTo>
                    <a:pt x="348544" y="19670"/>
                  </a:lnTo>
                  <a:lnTo>
                    <a:pt x="293213" y="5147"/>
                  </a:lnTo>
                  <a:lnTo>
                    <a:pt x="2316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4687823" y="4632959"/>
              <a:ext cx="463550" cy="288290"/>
            </a:xfrm>
            <a:custGeom>
              <a:avLst/>
              <a:gdLst/>
              <a:ahLst/>
              <a:cxnLst/>
              <a:rect l="l" t="t" r="r" b="b"/>
              <a:pathLst>
                <a:path w="463550" h="288289">
                  <a:moveTo>
                    <a:pt x="0" y="144017"/>
                  </a:moveTo>
                  <a:lnTo>
                    <a:pt x="8277" y="105745"/>
                  </a:lnTo>
                  <a:lnTo>
                    <a:pt x="31637" y="71345"/>
                  </a:lnTo>
                  <a:lnTo>
                    <a:pt x="67865" y="42195"/>
                  </a:lnTo>
                  <a:lnTo>
                    <a:pt x="114751" y="19670"/>
                  </a:lnTo>
                  <a:lnTo>
                    <a:pt x="170082" y="5147"/>
                  </a:lnTo>
                  <a:lnTo>
                    <a:pt x="231648" y="0"/>
                  </a:lnTo>
                  <a:lnTo>
                    <a:pt x="293213" y="5147"/>
                  </a:lnTo>
                  <a:lnTo>
                    <a:pt x="348544" y="19670"/>
                  </a:lnTo>
                  <a:lnTo>
                    <a:pt x="395430" y="42195"/>
                  </a:lnTo>
                  <a:lnTo>
                    <a:pt x="431658" y="71345"/>
                  </a:lnTo>
                  <a:lnTo>
                    <a:pt x="455018" y="105745"/>
                  </a:lnTo>
                  <a:lnTo>
                    <a:pt x="463296" y="144017"/>
                  </a:lnTo>
                  <a:lnTo>
                    <a:pt x="455018" y="182290"/>
                  </a:lnTo>
                  <a:lnTo>
                    <a:pt x="431658" y="216690"/>
                  </a:lnTo>
                  <a:lnTo>
                    <a:pt x="395430" y="245840"/>
                  </a:lnTo>
                  <a:lnTo>
                    <a:pt x="348544" y="268365"/>
                  </a:lnTo>
                  <a:lnTo>
                    <a:pt x="293213" y="282888"/>
                  </a:lnTo>
                  <a:lnTo>
                    <a:pt x="231648" y="288035"/>
                  </a:lnTo>
                  <a:lnTo>
                    <a:pt x="170082" y="282888"/>
                  </a:lnTo>
                  <a:lnTo>
                    <a:pt x="114751" y="268365"/>
                  </a:lnTo>
                  <a:lnTo>
                    <a:pt x="67865" y="245840"/>
                  </a:lnTo>
                  <a:lnTo>
                    <a:pt x="31637" y="216690"/>
                  </a:lnTo>
                  <a:lnTo>
                    <a:pt x="8277" y="182290"/>
                  </a:lnTo>
                  <a:lnTo>
                    <a:pt x="0" y="144017"/>
                  </a:lnTo>
                  <a:close/>
                </a:path>
              </a:pathLst>
            </a:custGeom>
            <a:ln w="6350">
              <a:solidFill>
                <a:srgbClr val="122D5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 descr=""/>
          <p:cNvSpPr txBox="1"/>
          <p:nvPr/>
        </p:nvSpPr>
        <p:spPr>
          <a:xfrm>
            <a:off x="4762627" y="4673854"/>
            <a:ext cx="3702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 b="1">
                <a:solidFill>
                  <a:srgbClr val="001F5F"/>
                </a:solidFill>
                <a:latin typeface="Calibri"/>
                <a:cs typeface="Calibri"/>
              </a:rPr>
              <a:t>317%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2" name="object 52" descr=""/>
          <p:cNvGrpSpPr/>
          <p:nvPr/>
        </p:nvGrpSpPr>
        <p:grpSpPr>
          <a:xfrm>
            <a:off x="7037641" y="4189729"/>
            <a:ext cx="2015489" cy="1923414"/>
            <a:chOff x="7037641" y="4189729"/>
            <a:chExt cx="2015489" cy="1923414"/>
          </a:xfrm>
        </p:grpSpPr>
        <p:sp>
          <p:nvSpPr>
            <p:cNvPr id="53" name="object 53" descr=""/>
            <p:cNvSpPr/>
            <p:nvPr/>
          </p:nvSpPr>
          <p:spPr>
            <a:xfrm>
              <a:off x="8091678" y="4189729"/>
              <a:ext cx="961390" cy="1788160"/>
            </a:xfrm>
            <a:custGeom>
              <a:avLst/>
              <a:gdLst/>
              <a:ahLst/>
              <a:cxnLst/>
              <a:rect l="l" t="t" r="r" b="b"/>
              <a:pathLst>
                <a:path w="961390" h="1788160">
                  <a:moveTo>
                    <a:pt x="0" y="0"/>
                  </a:moveTo>
                  <a:lnTo>
                    <a:pt x="0" y="432689"/>
                  </a:lnTo>
                  <a:lnTo>
                    <a:pt x="50455" y="435095"/>
                  </a:lnTo>
                  <a:lnTo>
                    <a:pt x="99938" y="442208"/>
                  </a:lnTo>
                  <a:lnTo>
                    <a:pt x="148164" y="453863"/>
                  </a:lnTo>
                  <a:lnTo>
                    <a:pt x="194846" y="469898"/>
                  </a:lnTo>
                  <a:lnTo>
                    <a:pt x="239698" y="490151"/>
                  </a:lnTo>
                  <a:lnTo>
                    <a:pt x="282436" y="514459"/>
                  </a:lnTo>
                  <a:lnTo>
                    <a:pt x="322774" y="542659"/>
                  </a:lnTo>
                  <a:lnTo>
                    <a:pt x="360425" y="574590"/>
                  </a:lnTo>
                  <a:lnTo>
                    <a:pt x="395105" y="610087"/>
                  </a:lnTo>
                  <a:lnTo>
                    <a:pt x="426527" y="648989"/>
                  </a:lnTo>
                  <a:lnTo>
                    <a:pt x="454405" y="691134"/>
                  </a:lnTo>
                  <a:lnTo>
                    <a:pt x="477162" y="733597"/>
                  </a:lnTo>
                  <a:lnTo>
                    <a:pt x="495692" y="777167"/>
                  </a:lnTo>
                  <a:lnTo>
                    <a:pt x="510059" y="821586"/>
                  </a:lnTo>
                  <a:lnTo>
                    <a:pt x="520329" y="866600"/>
                  </a:lnTo>
                  <a:lnTo>
                    <a:pt x="526567" y="911952"/>
                  </a:lnTo>
                  <a:lnTo>
                    <a:pt x="528837" y="957387"/>
                  </a:lnTo>
                  <a:lnTo>
                    <a:pt x="527205" y="1002648"/>
                  </a:lnTo>
                  <a:lnTo>
                    <a:pt x="521735" y="1047481"/>
                  </a:lnTo>
                  <a:lnTo>
                    <a:pt x="512492" y="1091628"/>
                  </a:lnTo>
                  <a:lnTo>
                    <a:pt x="499542" y="1134835"/>
                  </a:lnTo>
                  <a:lnTo>
                    <a:pt x="482949" y="1176845"/>
                  </a:lnTo>
                  <a:lnTo>
                    <a:pt x="462778" y="1217403"/>
                  </a:lnTo>
                  <a:lnTo>
                    <a:pt x="439094" y="1256252"/>
                  </a:lnTo>
                  <a:lnTo>
                    <a:pt x="411963" y="1293138"/>
                  </a:lnTo>
                  <a:lnTo>
                    <a:pt x="381448" y="1327803"/>
                  </a:lnTo>
                  <a:lnTo>
                    <a:pt x="347615" y="1359993"/>
                  </a:lnTo>
                  <a:lnTo>
                    <a:pt x="310530" y="1389452"/>
                  </a:lnTo>
                  <a:lnTo>
                    <a:pt x="270255" y="1415923"/>
                  </a:lnTo>
                  <a:lnTo>
                    <a:pt x="491490" y="1787753"/>
                  </a:lnTo>
                  <a:lnTo>
                    <a:pt x="534336" y="1760714"/>
                  </a:lnTo>
                  <a:lnTo>
                    <a:pt x="575442" y="1731651"/>
                  </a:lnTo>
                  <a:lnTo>
                    <a:pt x="614757" y="1700653"/>
                  </a:lnTo>
                  <a:lnTo>
                    <a:pt x="652233" y="1667806"/>
                  </a:lnTo>
                  <a:lnTo>
                    <a:pt x="687820" y="1633197"/>
                  </a:lnTo>
                  <a:lnTo>
                    <a:pt x="721468" y="1596912"/>
                  </a:lnTo>
                  <a:lnTo>
                    <a:pt x="753129" y="1559037"/>
                  </a:lnTo>
                  <a:lnTo>
                    <a:pt x="782752" y="1519661"/>
                  </a:lnTo>
                  <a:lnTo>
                    <a:pt x="810290" y="1478869"/>
                  </a:lnTo>
                  <a:lnTo>
                    <a:pt x="835691" y="1436747"/>
                  </a:lnTo>
                  <a:lnTo>
                    <a:pt x="858908" y="1393384"/>
                  </a:lnTo>
                  <a:lnTo>
                    <a:pt x="879890" y="1348865"/>
                  </a:lnTo>
                  <a:lnTo>
                    <a:pt x="898589" y="1303277"/>
                  </a:lnTo>
                  <a:lnTo>
                    <a:pt x="914954" y="1256707"/>
                  </a:lnTo>
                  <a:lnTo>
                    <a:pt x="928937" y="1209242"/>
                  </a:lnTo>
                  <a:lnTo>
                    <a:pt x="940488" y="1160967"/>
                  </a:lnTo>
                  <a:lnTo>
                    <a:pt x="949559" y="1111971"/>
                  </a:lnTo>
                  <a:lnTo>
                    <a:pt x="956098" y="1062339"/>
                  </a:lnTo>
                  <a:lnTo>
                    <a:pt x="960059" y="1012159"/>
                  </a:lnTo>
                  <a:lnTo>
                    <a:pt x="961390" y="961517"/>
                  </a:lnTo>
                  <a:lnTo>
                    <a:pt x="960213" y="913531"/>
                  </a:lnTo>
                  <a:lnTo>
                    <a:pt x="956720" y="866154"/>
                  </a:lnTo>
                  <a:lnTo>
                    <a:pt x="950966" y="819441"/>
                  </a:lnTo>
                  <a:lnTo>
                    <a:pt x="943006" y="773446"/>
                  </a:lnTo>
                  <a:lnTo>
                    <a:pt x="932895" y="728225"/>
                  </a:lnTo>
                  <a:lnTo>
                    <a:pt x="920687" y="683834"/>
                  </a:lnTo>
                  <a:lnTo>
                    <a:pt x="906439" y="640326"/>
                  </a:lnTo>
                  <a:lnTo>
                    <a:pt x="890205" y="597758"/>
                  </a:lnTo>
                  <a:lnTo>
                    <a:pt x="872040" y="556184"/>
                  </a:lnTo>
                  <a:lnTo>
                    <a:pt x="851999" y="515660"/>
                  </a:lnTo>
                  <a:lnTo>
                    <a:pt x="830137" y="476240"/>
                  </a:lnTo>
                  <a:lnTo>
                    <a:pt x="806510" y="437980"/>
                  </a:lnTo>
                  <a:lnTo>
                    <a:pt x="781172" y="400935"/>
                  </a:lnTo>
                  <a:lnTo>
                    <a:pt x="754179" y="365159"/>
                  </a:lnTo>
                  <a:lnTo>
                    <a:pt x="725586" y="330709"/>
                  </a:lnTo>
                  <a:lnTo>
                    <a:pt x="695446" y="297638"/>
                  </a:lnTo>
                  <a:lnTo>
                    <a:pt x="663817" y="266003"/>
                  </a:lnTo>
                  <a:lnTo>
                    <a:pt x="630752" y="235858"/>
                  </a:lnTo>
                  <a:lnTo>
                    <a:pt x="596308" y="207259"/>
                  </a:lnTo>
                  <a:lnTo>
                    <a:pt x="560538" y="180260"/>
                  </a:lnTo>
                  <a:lnTo>
                    <a:pt x="523498" y="154917"/>
                  </a:lnTo>
                  <a:lnTo>
                    <a:pt x="485243" y="131285"/>
                  </a:lnTo>
                  <a:lnTo>
                    <a:pt x="445828" y="109418"/>
                  </a:lnTo>
                  <a:lnTo>
                    <a:pt x="405309" y="89372"/>
                  </a:lnTo>
                  <a:lnTo>
                    <a:pt x="363739" y="71203"/>
                  </a:lnTo>
                  <a:lnTo>
                    <a:pt x="321175" y="54965"/>
                  </a:lnTo>
                  <a:lnTo>
                    <a:pt x="277671" y="40713"/>
                  </a:lnTo>
                  <a:lnTo>
                    <a:pt x="233283" y="28502"/>
                  </a:lnTo>
                  <a:lnTo>
                    <a:pt x="188065" y="18388"/>
                  </a:lnTo>
                  <a:lnTo>
                    <a:pt x="142073" y="10426"/>
                  </a:lnTo>
                  <a:lnTo>
                    <a:pt x="95361" y="4670"/>
                  </a:lnTo>
                  <a:lnTo>
                    <a:pt x="47985" y="1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2D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7163054" y="5288152"/>
              <a:ext cx="1420495" cy="824865"/>
            </a:xfrm>
            <a:custGeom>
              <a:avLst/>
              <a:gdLst/>
              <a:ahLst/>
              <a:cxnLst/>
              <a:rect l="l" t="t" r="r" b="b"/>
              <a:pathLst>
                <a:path w="1420495" h="824864">
                  <a:moveTo>
                    <a:pt x="417829" y="0"/>
                  </a:moveTo>
                  <a:lnTo>
                    <a:pt x="0" y="112141"/>
                  </a:lnTo>
                  <a:lnTo>
                    <a:pt x="15095" y="162763"/>
                  </a:lnTo>
                  <a:lnTo>
                    <a:pt x="32922" y="212442"/>
                  </a:lnTo>
                  <a:lnTo>
                    <a:pt x="53437" y="261059"/>
                  </a:lnTo>
                  <a:lnTo>
                    <a:pt x="76598" y="308492"/>
                  </a:lnTo>
                  <a:lnTo>
                    <a:pt x="102362" y="354622"/>
                  </a:lnTo>
                  <a:lnTo>
                    <a:pt x="127899" y="395259"/>
                  </a:lnTo>
                  <a:lnTo>
                    <a:pt x="155117" y="434189"/>
                  </a:lnTo>
                  <a:lnTo>
                    <a:pt x="183940" y="471392"/>
                  </a:lnTo>
                  <a:lnTo>
                    <a:pt x="214291" y="506849"/>
                  </a:lnTo>
                  <a:lnTo>
                    <a:pt x="246096" y="540540"/>
                  </a:lnTo>
                  <a:lnTo>
                    <a:pt x="279279" y="572448"/>
                  </a:lnTo>
                  <a:lnTo>
                    <a:pt x="313765" y="602551"/>
                  </a:lnTo>
                  <a:lnTo>
                    <a:pt x="349477" y="630832"/>
                  </a:lnTo>
                  <a:lnTo>
                    <a:pt x="386341" y="657270"/>
                  </a:lnTo>
                  <a:lnTo>
                    <a:pt x="424280" y="681848"/>
                  </a:lnTo>
                  <a:lnTo>
                    <a:pt x="463220" y="704545"/>
                  </a:lnTo>
                  <a:lnTo>
                    <a:pt x="503085" y="725342"/>
                  </a:lnTo>
                  <a:lnTo>
                    <a:pt x="543799" y="744221"/>
                  </a:lnTo>
                  <a:lnTo>
                    <a:pt x="585287" y="761162"/>
                  </a:lnTo>
                  <a:lnTo>
                    <a:pt x="627473" y="776146"/>
                  </a:lnTo>
                  <a:lnTo>
                    <a:pt x="670281" y="789153"/>
                  </a:lnTo>
                  <a:lnTo>
                    <a:pt x="713637" y="800165"/>
                  </a:lnTo>
                  <a:lnTo>
                    <a:pt x="757465" y="809163"/>
                  </a:lnTo>
                  <a:lnTo>
                    <a:pt x="801688" y="816127"/>
                  </a:lnTo>
                  <a:lnTo>
                    <a:pt x="846232" y="821037"/>
                  </a:lnTo>
                  <a:lnTo>
                    <a:pt x="891021" y="823876"/>
                  </a:lnTo>
                  <a:lnTo>
                    <a:pt x="935980" y="824623"/>
                  </a:lnTo>
                  <a:lnTo>
                    <a:pt x="981033" y="823260"/>
                  </a:lnTo>
                  <a:lnTo>
                    <a:pt x="1026104" y="819767"/>
                  </a:lnTo>
                  <a:lnTo>
                    <a:pt x="1071118" y="814125"/>
                  </a:lnTo>
                  <a:lnTo>
                    <a:pt x="1116000" y="806315"/>
                  </a:lnTo>
                  <a:lnTo>
                    <a:pt x="1160673" y="796318"/>
                  </a:lnTo>
                  <a:lnTo>
                    <a:pt x="1205063" y="784115"/>
                  </a:lnTo>
                  <a:lnTo>
                    <a:pt x="1249093" y="769686"/>
                  </a:lnTo>
                  <a:lnTo>
                    <a:pt x="1292689" y="753012"/>
                  </a:lnTo>
                  <a:lnTo>
                    <a:pt x="1335775" y="734074"/>
                  </a:lnTo>
                  <a:lnTo>
                    <a:pt x="1378275" y="712853"/>
                  </a:lnTo>
                  <a:lnTo>
                    <a:pt x="1420114" y="689330"/>
                  </a:lnTo>
                  <a:lnTo>
                    <a:pt x="1198879" y="317500"/>
                  </a:lnTo>
                  <a:lnTo>
                    <a:pt x="1167060" y="334986"/>
                  </a:lnTo>
                  <a:lnTo>
                    <a:pt x="1134157" y="350229"/>
                  </a:lnTo>
                  <a:lnTo>
                    <a:pt x="1065529" y="373786"/>
                  </a:lnTo>
                  <a:lnTo>
                    <a:pt x="1018484" y="384169"/>
                  </a:lnTo>
                  <a:lnTo>
                    <a:pt x="971520" y="390182"/>
                  </a:lnTo>
                  <a:lnTo>
                    <a:pt x="924868" y="391959"/>
                  </a:lnTo>
                  <a:lnTo>
                    <a:pt x="878756" y="389631"/>
                  </a:lnTo>
                  <a:lnTo>
                    <a:pt x="833412" y="383331"/>
                  </a:lnTo>
                  <a:lnTo>
                    <a:pt x="789065" y="373189"/>
                  </a:lnTo>
                  <a:lnTo>
                    <a:pt x="745943" y="359340"/>
                  </a:lnTo>
                  <a:lnTo>
                    <a:pt x="704275" y="341913"/>
                  </a:lnTo>
                  <a:lnTo>
                    <a:pt x="664289" y="321043"/>
                  </a:lnTo>
                  <a:lnTo>
                    <a:pt x="626214" y="296860"/>
                  </a:lnTo>
                  <a:lnTo>
                    <a:pt x="590279" y="269496"/>
                  </a:lnTo>
                  <a:lnTo>
                    <a:pt x="556711" y="239085"/>
                  </a:lnTo>
                  <a:lnTo>
                    <a:pt x="525740" y="205757"/>
                  </a:lnTo>
                  <a:lnTo>
                    <a:pt x="497594" y="169646"/>
                  </a:lnTo>
                  <a:lnTo>
                    <a:pt x="472501" y="130882"/>
                  </a:lnTo>
                  <a:lnTo>
                    <a:pt x="450691" y="89598"/>
                  </a:lnTo>
                  <a:lnTo>
                    <a:pt x="432391" y="45927"/>
                  </a:lnTo>
                  <a:lnTo>
                    <a:pt x="417829" y="0"/>
                  </a:lnTo>
                  <a:close/>
                </a:path>
              </a:pathLst>
            </a:custGeom>
            <a:solidFill>
              <a:srgbClr val="FF9B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7132828" y="5190108"/>
              <a:ext cx="448309" cy="210185"/>
            </a:xfrm>
            <a:custGeom>
              <a:avLst/>
              <a:gdLst/>
              <a:ahLst/>
              <a:cxnLst/>
              <a:rect l="l" t="t" r="r" b="b"/>
              <a:pathLst>
                <a:path w="448309" h="210185">
                  <a:moveTo>
                    <a:pt x="431419" y="0"/>
                  </a:moveTo>
                  <a:lnTo>
                    <a:pt x="0" y="32004"/>
                  </a:lnTo>
                  <a:lnTo>
                    <a:pt x="4383" y="77043"/>
                  </a:lnTo>
                  <a:lnTo>
                    <a:pt x="10874" y="121808"/>
                  </a:lnTo>
                  <a:lnTo>
                    <a:pt x="19484" y="166217"/>
                  </a:lnTo>
                  <a:lnTo>
                    <a:pt x="30225" y="210185"/>
                  </a:lnTo>
                  <a:lnTo>
                    <a:pt x="448055" y="98044"/>
                  </a:lnTo>
                  <a:lnTo>
                    <a:pt x="442170" y="73884"/>
                  </a:lnTo>
                  <a:lnTo>
                    <a:pt x="437451" y="49450"/>
                  </a:lnTo>
                  <a:lnTo>
                    <a:pt x="433875" y="24802"/>
                  </a:lnTo>
                  <a:lnTo>
                    <a:pt x="431419" y="0"/>
                  </a:lnTo>
                  <a:close/>
                </a:path>
              </a:pathLst>
            </a:custGeom>
            <a:solidFill>
              <a:srgbClr val="00D2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7130351" y="5047360"/>
              <a:ext cx="435609" cy="175260"/>
            </a:xfrm>
            <a:custGeom>
              <a:avLst/>
              <a:gdLst/>
              <a:ahLst/>
              <a:cxnLst/>
              <a:rect l="l" t="t" r="r" b="b"/>
              <a:pathLst>
                <a:path w="435609" h="175260">
                  <a:moveTo>
                    <a:pt x="5524" y="0"/>
                  </a:moveTo>
                  <a:lnTo>
                    <a:pt x="1762" y="43592"/>
                  </a:lnTo>
                  <a:lnTo>
                    <a:pt x="0" y="87280"/>
                  </a:lnTo>
                  <a:lnTo>
                    <a:pt x="238" y="131016"/>
                  </a:lnTo>
                  <a:lnTo>
                    <a:pt x="2476" y="174751"/>
                  </a:lnTo>
                  <a:lnTo>
                    <a:pt x="433895" y="142747"/>
                  </a:lnTo>
                  <a:lnTo>
                    <a:pt x="432706" y="118727"/>
                  </a:lnTo>
                  <a:lnTo>
                    <a:pt x="432577" y="94694"/>
                  </a:lnTo>
                  <a:lnTo>
                    <a:pt x="433520" y="70685"/>
                  </a:lnTo>
                  <a:lnTo>
                    <a:pt x="435546" y="46736"/>
                  </a:lnTo>
                  <a:lnTo>
                    <a:pt x="5524" y="0"/>
                  </a:lnTo>
                  <a:close/>
                </a:path>
              </a:pathLst>
            </a:custGeom>
            <a:solidFill>
              <a:srgbClr val="00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7135876" y="4893436"/>
              <a:ext cx="446405" cy="200660"/>
            </a:xfrm>
            <a:custGeom>
              <a:avLst/>
              <a:gdLst/>
              <a:ahLst/>
              <a:cxnLst/>
              <a:rect l="l" t="t" r="r" b="b"/>
              <a:pathLst>
                <a:path w="446404" h="200660">
                  <a:moveTo>
                    <a:pt x="29464" y="0"/>
                  </a:moveTo>
                  <a:lnTo>
                    <a:pt x="19752" y="37998"/>
                  </a:lnTo>
                  <a:lnTo>
                    <a:pt x="11588" y="76342"/>
                  </a:lnTo>
                  <a:lnTo>
                    <a:pt x="4996" y="114996"/>
                  </a:lnTo>
                  <a:lnTo>
                    <a:pt x="0" y="153924"/>
                  </a:lnTo>
                  <a:lnTo>
                    <a:pt x="430022" y="200660"/>
                  </a:lnTo>
                  <a:lnTo>
                    <a:pt x="432829" y="179208"/>
                  </a:lnTo>
                  <a:lnTo>
                    <a:pt x="436483" y="157924"/>
                  </a:lnTo>
                  <a:lnTo>
                    <a:pt x="440969" y="136830"/>
                  </a:lnTo>
                  <a:lnTo>
                    <a:pt x="446277" y="115950"/>
                  </a:lnTo>
                  <a:lnTo>
                    <a:pt x="2946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7165340" y="4189729"/>
              <a:ext cx="926465" cy="819785"/>
            </a:xfrm>
            <a:custGeom>
              <a:avLst/>
              <a:gdLst/>
              <a:ahLst/>
              <a:cxnLst/>
              <a:rect l="l" t="t" r="r" b="b"/>
              <a:pathLst>
                <a:path w="926465" h="819785">
                  <a:moveTo>
                    <a:pt x="926337" y="0"/>
                  </a:moveTo>
                  <a:lnTo>
                    <a:pt x="876762" y="1268"/>
                  </a:lnTo>
                  <a:lnTo>
                    <a:pt x="827729" y="5035"/>
                  </a:lnTo>
                  <a:lnTo>
                    <a:pt x="779311" y="11249"/>
                  </a:lnTo>
                  <a:lnTo>
                    <a:pt x="731579" y="19852"/>
                  </a:lnTo>
                  <a:lnTo>
                    <a:pt x="684604" y="30793"/>
                  </a:lnTo>
                  <a:lnTo>
                    <a:pt x="638459" y="44015"/>
                  </a:lnTo>
                  <a:lnTo>
                    <a:pt x="593214" y="59464"/>
                  </a:lnTo>
                  <a:lnTo>
                    <a:pt x="548942" y="77086"/>
                  </a:lnTo>
                  <a:lnTo>
                    <a:pt x="505715" y="96826"/>
                  </a:lnTo>
                  <a:lnTo>
                    <a:pt x="463603" y="118631"/>
                  </a:lnTo>
                  <a:lnTo>
                    <a:pt x="422678" y="142444"/>
                  </a:lnTo>
                  <a:lnTo>
                    <a:pt x="383012" y="168212"/>
                  </a:lnTo>
                  <a:lnTo>
                    <a:pt x="344678" y="195881"/>
                  </a:lnTo>
                  <a:lnTo>
                    <a:pt x="307745" y="225396"/>
                  </a:lnTo>
                  <a:lnTo>
                    <a:pt x="272286" y="256701"/>
                  </a:lnTo>
                  <a:lnTo>
                    <a:pt x="238373" y="289744"/>
                  </a:lnTo>
                  <a:lnTo>
                    <a:pt x="206077" y="324469"/>
                  </a:lnTo>
                  <a:lnTo>
                    <a:pt x="175469" y="360822"/>
                  </a:lnTo>
                  <a:lnTo>
                    <a:pt x="146622" y="398748"/>
                  </a:lnTo>
                  <a:lnTo>
                    <a:pt x="119607" y="438193"/>
                  </a:lnTo>
                  <a:lnTo>
                    <a:pt x="94496" y="479102"/>
                  </a:lnTo>
                  <a:lnTo>
                    <a:pt x="71360" y="521421"/>
                  </a:lnTo>
                  <a:lnTo>
                    <a:pt x="50270" y="565096"/>
                  </a:lnTo>
                  <a:lnTo>
                    <a:pt x="31299" y="610071"/>
                  </a:lnTo>
                  <a:lnTo>
                    <a:pt x="14519" y="656293"/>
                  </a:lnTo>
                  <a:lnTo>
                    <a:pt x="0" y="703707"/>
                  </a:lnTo>
                  <a:lnTo>
                    <a:pt x="416813" y="819658"/>
                  </a:lnTo>
                  <a:lnTo>
                    <a:pt x="432645" y="771755"/>
                  </a:lnTo>
                  <a:lnTo>
                    <a:pt x="452649" y="726203"/>
                  </a:lnTo>
                  <a:lnTo>
                    <a:pt x="476573" y="683192"/>
                  </a:lnTo>
                  <a:lnTo>
                    <a:pt x="504164" y="642914"/>
                  </a:lnTo>
                  <a:lnTo>
                    <a:pt x="535172" y="605562"/>
                  </a:lnTo>
                  <a:lnTo>
                    <a:pt x="569342" y="571327"/>
                  </a:lnTo>
                  <a:lnTo>
                    <a:pt x="606425" y="540400"/>
                  </a:lnTo>
                  <a:lnTo>
                    <a:pt x="646166" y="512975"/>
                  </a:lnTo>
                  <a:lnTo>
                    <a:pt x="688314" y="489243"/>
                  </a:lnTo>
                  <a:lnTo>
                    <a:pt x="732618" y="469395"/>
                  </a:lnTo>
                  <a:lnTo>
                    <a:pt x="778824" y="453624"/>
                  </a:lnTo>
                  <a:lnTo>
                    <a:pt x="826681" y="442121"/>
                  </a:lnTo>
                  <a:lnTo>
                    <a:pt x="875936" y="435079"/>
                  </a:lnTo>
                  <a:lnTo>
                    <a:pt x="926337" y="432689"/>
                  </a:lnTo>
                  <a:lnTo>
                    <a:pt x="926337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7042404" y="5138927"/>
              <a:ext cx="314325" cy="280670"/>
            </a:xfrm>
            <a:custGeom>
              <a:avLst/>
              <a:gdLst/>
              <a:ahLst/>
              <a:cxnLst/>
              <a:rect l="l" t="t" r="r" b="b"/>
              <a:pathLst>
                <a:path w="314325" h="280670">
                  <a:moveTo>
                    <a:pt x="313944" y="137160"/>
                  </a:moveTo>
                  <a:lnTo>
                    <a:pt x="57912" y="280416"/>
                  </a:lnTo>
                  <a:lnTo>
                    <a:pt x="0" y="280416"/>
                  </a:lnTo>
                </a:path>
                <a:path w="314325" h="280670">
                  <a:moveTo>
                    <a:pt x="304800" y="0"/>
                  </a:moveTo>
                  <a:lnTo>
                    <a:pt x="114300" y="0"/>
                  </a:lnTo>
                  <a:lnTo>
                    <a:pt x="56388" y="0"/>
                  </a:lnTo>
                </a:path>
              </a:pathLst>
            </a:custGeom>
            <a:ln w="952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 descr=""/>
          <p:cNvSpPr txBox="1"/>
          <p:nvPr/>
        </p:nvSpPr>
        <p:spPr>
          <a:xfrm>
            <a:off x="8624696" y="4866258"/>
            <a:ext cx="3708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41.50%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7625588" y="5754420"/>
            <a:ext cx="3708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29.40%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6703821" y="5332221"/>
            <a:ext cx="3130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0D2D2"/>
                </a:solidFill>
                <a:latin typeface="Calibri"/>
                <a:cs typeface="Calibri"/>
              </a:rPr>
              <a:t>3.00%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6760591" y="5050612"/>
            <a:ext cx="31305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0CC00"/>
                </a:solidFill>
                <a:latin typeface="Calibri"/>
                <a:cs typeface="Calibri"/>
              </a:rPr>
              <a:t>2.90%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6703568" y="4827523"/>
            <a:ext cx="3130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0000"/>
                </a:solidFill>
                <a:latin typeface="Calibri"/>
                <a:cs typeface="Calibri"/>
              </a:rPr>
              <a:t>2.60%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7455534" y="4470654"/>
            <a:ext cx="3708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20.70%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9386316" y="4262628"/>
            <a:ext cx="2377440" cy="739140"/>
          </a:xfrm>
          <a:prstGeom prst="rect">
            <a:avLst/>
          </a:prstGeom>
          <a:ln w="15875">
            <a:solidFill>
              <a:srgbClr val="001F5F"/>
            </a:solidFill>
          </a:ln>
        </p:spPr>
        <p:txBody>
          <a:bodyPr wrap="square" lIns="0" tIns="35560" rIns="0" bIns="0" rtlCol="0" vert="horz">
            <a:spAutoFit/>
          </a:bodyPr>
          <a:lstStyle/>
          <a:p>
            <a:pPr algn="just" marL="92710" marR="118745">
              <a:lnSpc>
                <a:spcPct val="100000"/>
              </a:lnSpc>
              <a:spcBef>
                <a:spcPts val="280"/>
              </a:spcBef>
            </a:pP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Amazon</a:t>
            </a:r>
            <a:r>
              <a:rPr dirty="0" sz="14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is</a:t>
            </a:r>
            <a:r>
              <a:rPr dirty="0" sz="14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already</a:t>
            </a:r>
            <a:r>
              <a:rPr dirty="0" sz="14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4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leading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provider</a:t>
            </a:r>
            <a:r>
              <a:rPr dirty="0" sz="14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4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Infrastructure</a:t>
            </a:r>
            <a:r>
              <a:rPr dirty="0" sz="14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as</a:t>
            </a:r>
            <a:r>
              <a:rPr dirty="0" sz="14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50">
                <a:solidFill>
                  <a:srgbClr val="001F5F"/>
                </a:solidFill>
                <a:latin typeface="Calibri"/>
                <a:cs typeface="Calibri"/>
              </a:rPr>
              <a:t>a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solution</a:t>
            </a:r>
            <a:r>
              <a:rPr dirty="0" sz="1400" spc="-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service</a:t>
            </a:r>
            <a:r>
              <a:rPr dirty="0" sz="14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through</a:t>
            </a:r>
            <a:r>
              <a:rPr dirty="0" sz="14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001F5F"/>
                </a:solidFill>
                <a:latin typeface="Calibri"/>
                <a:cs typeface="Calibri"/>
              </a:rPr>
              <a:t>AWS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676655" y="2834639"/>
            <a:ext cx="1892935" cy="1170940"/>
          </a:xfrm>
          <a:prstGeom prst="rect">
            <a:avLst/>
          </a:prstGeom>
          <a:ln w="15875">
            <a:solidFill>
              <a:srgbClr val="122D56"/>
            </a:solidFill>
          </a:ln>
        </p:spPr>
        <p:txBody>
          <a:bodyPr wrap="square" lIns="0" tIns="34925" rIns="0" bIns="0" rtlCol="0" vert="horz">
            <a:spAutoFit/>
          </a:bodyPr>
          <a:lstStyle/>
          <a:p>
            <a:pPr algn="just" marL="91440" marR="83820">
              <a:lnSpc>
                <a:spcPct val="100000"/>
              </a:lnSpc>
              <a:spcBef>
                <a:spcPts val="275"/>
              </a:spcBef>
            </a:pP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Netflix</a:t>
            </a:r>
            <a:r>
              <a:rPr dirty="0" sz="1400" spc="114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has</a:t>
            </a:r>
            <a:r>
              <a:rPr dirty="0" sz="1400" spc="114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50007"/>
                </a:solidFill>
                <a:latin typeface="Calibri"/>
                <a:cs typeface="Calibri"/>
              </a:rPr>
              <a:t>consistently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been</a:t>
            </a:r>
            <a:r>
              <a:rPr dirty="0" sz="1400" spc="13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the</a:t>
            </a:r>
            <a:r>
              <a:rPr dirty="0" sz="1400" spc="13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top</a:t>
            </a:r>
            <a:r>
              <a:rPr dirty="0" sz="1400" spc="13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ranker</a:t>
            </a:r>
            <a:r>
              <a:rPr dirty="0" sz="1400" spc="14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050007"/>
                </a:solidFill>
                <a:latin typeface="Calibri"/>
                <a:cs typeface="Calibri"/>
              </a:rPr>
              <a:t>in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customer</a:t>
            </a:r>
            <a:r>
              <a:rPr dirty="0" sz="1400" spc="355">
                <a:solidFill>
                  <a:srgbClr val="050007"/>
                </a:solidFill>
                <a:latin typeface="Calibri"/>
                <a:cs typeface="Calibri"/>
              </a:rPr>
              <a:t>    </a:t>
            </a:r>
            <a:r>
              <a:rPr dirty="0" sz="1400" spc="-10">
                <a:solidFill>
                  <a:srgbClr val="050007"/>
                </a:solidFill>
                <a:latin typeface="Calibri"/>
                <a:cs typeface="Calibri"/>
              </a:rPr>
              <a:t>retention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rate.</a:t>
            </a:r>
            <a:r>
              <a:rPr dirty="0" sz="1400" spc="5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A</a:t>
            </a:r>
            <a:r>
              <a:rPr dirty="0" sz="1400" spc="6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major</a:t>
            </a:r>
            <a:r>
              <a:rPr dirty="0" sz="1400" spc="6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factor</a:t>
            </a:r>
            <a:r>
              <a:rPr dirty="0" sz="1400" spc="5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050007"/>
                </a:solidFill>
                <a:latin typeface="Calibri"/>
                <a:cs typeface="Calibri"/>
              </a:rPr>
              <a:t>for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this</a:t>
            </a:r>
            <a:r>
              <a:rPr dirty="0" sz="1400" spc="-2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is</a:t>
            </a:r>
            <a:r>
              <a:rPr dirty="0" sz="1400" spc="-3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the</a:t>
            </a:r>
            <a:r>
              <a:rPr dirty="0" sz="1400" spc="-2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50007"/>
                </a:solidFill>
                <a:latin typeface="Calibri"/>
                <a:cs typeface="Calibri"/>
              </a:rPr>
              <a:t>algorithm.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68" name="object 6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03892" y="5213603"/>
            <a:ext cx="1491303" cy="814401"/>
          </a:xfrm>
          <a:prstGeom prst="rect">
            <a:avLst/>
          </a:prstGeom>
        </p:spPr>
      </p:pic>
      <p:sp>
        <p:nvSpPr>
          <p:cNvPr id="69" name="object 69" descr=""/>
          <p:cNvSpPr/>
          <p:nvPr/>
        </p:nvSpPr>
        <p:spPr>
          <a:xfrm>
            <a:off x="6117335" y="1039367"/>
            <a:ext cx="0" cy="5036185"/>
          </a:xfrm>
          <a:custGeom>
            <a:avLst/>
            <a:gdLst/>
            <a:ahLst/>
            <a:cxnLst/>
            <a:rect l="l" t="t" r="r" b="b"/>
            <a:pathLst>
              <a:path w="0" h="5036185">
                <a:moveTo>
                  <a:pt x="0" y="0"/>
                </a:moveTo>
                <a:lnTo>
                  <a:pt x="0" y="5035613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6916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74320" marR="267335" indent="-3175">
              <a:lnSpc>
                <a:spcPct val="100000"/>
              </a:lnSpc>
              <a:spcBef>
                <a:spcPts val="240"/>
              </a:spcBef>
            </a:pP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70276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69875" marR="268605" indent="25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 Overview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69719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310" marR="311150" indent="-635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370832" y="6303264"/>
            <a:ext cx="1231900" cy="55499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0480" rIns="0" bIns="0" rtlCol="0" vert="horz">
            <a:spAutoFit/>
          </a:bodyPr>
          <a:lstStyle/>
          <a:p>
            <a:pPr marL="518159" marR="287655" indent="-228600">
              <a:lnSpc>
                <a:spcPct val="100000"/>
              </a:lnSpc>
              <a:spcBef>
                <a:spcPts val="240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Strategic </a:t>
            </a:r>
            <a:r>
              <a:rPr dirty="0" sz="1400" spc="-25" b="1">
                <a:solidFill>
                  <a:srgbClr val="0E1722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771388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945" marR="292100" indent="-279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7194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53365" marR="207645" indent="-4318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 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5725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14960" marR="210185" indent="-100965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 Solution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9822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146050" rIns="0" bIns="0" rtlCol="0" vert="horz">
            <a:spAutoFit/>
          </a:bodyPr>
          <a:lstStyle/>
          <a:p>
            <a:pPr marL="206375">
              <a:lnSpc>
                <a:spcPct val="100000"/>
              </a:lnSpc>
              <a:spcBef>
                <a:spcPts val="115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1551919" y="643432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2"/>
                </a:lnTo>
                <a:lnTo>
                  <a:pt x="640079" y="294132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Quantifying</a:t>
            </a:r>
            <a:r>
              <a:rPr dirty="0" spc="-85"/>
              <a:t> </a:t>
            </a:r>
            <a:r>
              <a:rPr dirty="0" spc="-25"/>
              <a:t>Technology</a:t>
            </a:r>
            <a:r>
              <a:rPr dirty="0" spc="-70"/>
              <a:t> </a:t>
            </a:r>
            <a:r>
              <a:rPr dirty="0"/>
              <a:t>and</a:t>
            </a:r>
            <a:r>
              <a:rPr dirty="0" spc="-85"/>
              <a:t> </a:t>
            </a:r>
            <a:r>
              <a:rPr dirty="0"/>
              <a:t>Development</a:t>
            </a:r>
            <a:r>
              <a:rPr dirty="0" spc="-45"/>
              <a:t> </a:t>
            </a:r>
            <a:r>
              <a:rPr dirty="0" spc="-10"/>
              <a:t>Synergies</a:t>
            </a:r>
          </a:p>
        </p:txBody>
      </p:sp>
      <p:sp>
        <p:nvSpPr>
          <p:cNvPr id="13" name="object 13" descr=""/>
          <p:cNvSpPr/>
          <p:nvPr/>
        </p:nvSpPr>
        <p:spPr>
          <a:xfrm>
            <a:off x="6096000" y="1007363"/>
            <a:ext cx="0" cy="5149215"/>
          </a:xfrm>
          <a:custGeom>
            <a:avLst/>
            <a:gdLst/>
            <a:ahLst/>
            <a:cxnLst/>
            <a:rect l="l" t="t" r="r" b="b"/>
            <a:pathLst>
              <a:path w="0" h="5149215">
                <a:moveTo>
                  <a:pt x="0" y="0"/>
                </a:moveTo>
                <a:lnTo>
                  <a:pt x="0" y="5149049"/>
                </a:lnTo>
              </a:path>
            </a:pathLst>
          </a:custGeom>
          <a:ln w="12700">
            <a:solidFill>
              <a:srgbClr val="122D56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2363723" y="1964435"/>
            <a:ext cx="1254760" cy="447040"/>
          </a:xfrm>
          <a:custGeom>
            <a:avLst/>
            <a:gdLst/>
            <a:ahLst/>
            <a:cxnLst/>
            <a:rect l="l" t="t" r="r" b="b"/>
            <a:pathLst>
              <a:path w="1254760" h="447039">
                <a:moveTo>
                  <a:pt x="1254252" y="0"/>
                </a:moveTo>
                <a:lnTo>
                  <a:pt x="0" y="446531"/>
                </a:lnTo>
              </a:path>
            </a:pathLst>
          </a:custGeom>
          <a:ln w="9525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1231391" y="3473196"/>
            <a:ext cx="3520440" cy="0"/>
          </a:xfrm>
          <a:custGeom>
            <a:avLst/>
            <a:gdLst/>
            <a:ahLst/>
            <a:cxnLst/>
            <a:rect l="l" t="t" r="r" b="b"/>
            <a:pathLst>
              <a:path w="3520440" h="0">
                <a:moveTo>
                  <a:pt x="0" y="0"/>
                </a:moveTo>
                <a:lnTo>
                  <a:pt x="3520440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1859279" y="2410967"/>
            <a:ext cx="504825" cy="1062355"/>
          </a:xfrm>
          <a:prstGeom prst="rect">
            <a:avLst/>
          </a:prstGeom>
          <a:solidFill>
            <a:srgbClr val="122D56"/>
          </a:solidFill>
        </p:spPr>
        <p:txBody>
          <a:bodyPr wrap="square" lIns="0" tIns="5080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4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384.63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617976" y="1964435"/>
            <a:ext cx="506095" cy="1508760"/>
          </a:xfrm>
          <a:prstGeom prst="rect">
            <a:avLst/>
          </a:prstGeom>
          <a:solidFill>
            <a:srgbClr val="122D56"/>
          </a:solidFill>
        </p:spPr>
        <p:txBody>
          <a:bodyPr wrap="square" lIns="0" tIns="52069" rIns="0" bIns="0" rtlCol="0" vert="horz">
            <a:spAutoFit/>
          </a:bodyPr>
          <a:lstStyle/>
          <a:p>
            <a:pPr marL="93345">
              <a:lnSpc>
                <a:spcPct val="100000"/>
              </a:lnSpc>
              <a:spcBef>
                <a:spcPts val="409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546.09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954783" y="3527297"/>
            <a:ext cx="20745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72285" algn="l"/>
              </a:tabLst>
            </a:pP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2020e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2025e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070483" y="2318219"/>
            <a:ext cx="152400" cy="65405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>
                <a:solidFill>
                  <a:srgbClr val="585858"/>
                </a:solidFill>
                <a:latin typeface="Calibri"/>
                <a:cs typeface="Calibri"/>
              </a:rPr>
              <a:t>In</a:t>
            </a:r>
            <a:r>
              <a:rPr dirty="0" sz="1000" spc="-1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585858"/>
                </a:solidFill>
                <a:latin typeface="Calibri"/>
                <a:cs typeface="Calibri"/>
              </a:rPr>
              <a:t>$</a:t>
            </a:r>
            <a:r>
              <a:rPr dirty="0" sz="1000" spc="-10">
                <a:solidFill>
                  <a:srgbClr val="585858"/>
                </a:solidFill>
                <a:latin typeface="Calibri"/>
                <a:cs typeface="Calibri"/>
              </a:rPr>
              <a:t> Millions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2682239" y="3709415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4" h="62864">
                <a:moveTo>
                  <a:pt x="62483" y="0"/>
                </a:moveTo>
                <a:lnTo>
                  <a:pt x="0" y="0"/>
                </a:lnTo>
                <a:lnTo>
                  <a:pt x="0" y="62483"/>
                </a:lnTo>
                <a:lnTo>
                  <a:pt x="62483" y="62483"/>
                </a:lnTo>
                <a:lnTo>
                  <a:pt x="62483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2758820" y="3646678"/>
            <a:ext cx="6127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Infra</a:t>
            </a: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Savings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2752217" y="2057273"/>
            <a:ext cx="438150" cy="299085"/>
            <a:chOff x="2752217" y="2057273"/>
            <a:chExt cx="438150" cy="299085"/>
          </a:xfrm>
        </p:grpSpPr>
        <p:sp>
          <p:nvSpPr>
            <p:cNvPr id="23" name="object 23" descr=""/>
            <p:cNvSpPr/>
            <p:nvPr/>
          </p:nvSpPr>
          <p:spPr>
            <a:xfrm>
              <a:off x="2755392" y="2060448"/>
              <a:ext cx="431800" cy="292735"/>
            </a:xfrm>
            <a:custGeom>
              <a:avLst/>
              <a:gdLst/>
              <a:ahLst/>
              <a:cxnLst/>
              <a:rect l="l" t="t" r="r" b="b"/>
              <a:pathLst>
                <a:path w="431800" h="292735">
                  <a:moveTo>
                    <a:pt x="215645" y="0"/>
                  </a:moveTo>
                  <a:lnTo>
                    <a:pt x="158309" y="5228"/>
                  </a:lnTo>
                  <a:lnTo>
                    <a:pt x="106792" y="19981"/>
                  </a:lnTo>
                  <a:lnTo>
                    <a:pt x="63150" y="42862"/>
                  </a:lnTo>
                  <a:lnTo>
                    <a:pt x="29435" y="72474"/>
                  </a:lnTo>
                  <a:lnTo>
                    <a:pt x="7701" y="107420"/>
                  </a:lnTo>
                  <a:lnTo>
                    <a:pt x="0" y="146303"/>
                  </a:lnTo>
                  <a:lnTo>
                    <a:pt x="7701" y="185187"/>
                  </a:lnTo>
                  <a:lnTo>
                    <a:pt x="29435" y="220133"/>
                  </a:lnTo>
                  <a:lnTo>
                    <a:pt x="63150" y="249745"/>
                  </a:lnTo>
                  <a:lnTo>
                    <a:pt x="106792" y="272626"/>
                  </a:lnTo>
                  <a:lnTo>
                    <a:pt x="158309" y="287379"/>
                  </a:lnTo>
                  <a:lnTo>
                    <a:pt x="215645" y="292607"/>
                  </a:lnTo>
                  <a:lnTo>
                    <a:pt x="272982" y="287379"/>
                  </a:lnTo>
                  <a:lnTo>
                    <a:pt x="324499" y="272626"/>
                  </a:lnTo>
                  <a:lnTo>
                    <a:pt x="368141" y="249745"/>
                  </a:lnTo>
                  <a:lnTo>
                    <a:pt x="401856" y="220133"/>
                  </a:lnTo>
                  <a:lnTo>
                    <a:pt x="423590" y="185187"/>
                  </a:lnTo>
                  <a:lnTo>
                    <a:pt x="431291" y="146303"/>
                  </a:lnTo>
                  <a:lnTo>
                    <a:pt x="423590" y="107420"/>
                  </a:lnTo>
                  <a:lnTo>
                    <a:pt x="401856" y="72474"/>
                  </a:lnTo>
                  <a:lnTo>
                    <a:pt x="368141" y="42862"/>
                  </a:lnTo>
                  <a:lnTo>
                    <a:pt x="324499" y="19981"/>
                  </a:lnTo>
                  <a:lnTo>
                    <a:pt x="272982" y="5228"/>
                  </a:lnTo>
                  <a:lnTo>
                    <a:pt x="2156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2755392" y="2060448"/>
              <a:ext cx="431800" cy="292735"/>
            </a:xfrm>
            <a:custGeom>
              <a:avLst/>
              <a:gdLst/>
              <a:ahLst/>
              <a:cxnLst/>
              <a:rect l="l" t="t" r="r" b="b"/>
              <a:pathLst>
                <a:path w="431800" h="292735">
                  <a:moveTo>
                    <a:pt x="0" y="146303"/>
                  </a:moveTo>
                  <a:lnTo>
                    <a:pt x="7701" y="107420"/>
                  </a:lnTo>
                  <a:lnTo>
                    <a:pt x="29435" y="72474"/>
                  </a:lnTo>
                  <a:lnTo>
                    <a:pt x="63150" y="42862"/>
                  </a:lnTo>
                  <a:lnTo>
                    <a:pt x="106792" y="19981"/>
                  </a:lnTo>
                  <a:lnTo>
                    <a:pt x="158309" y="5228"/>
                  </a:lnTo>
                  <a:lnTo>
                    <a:pt x="215645" y="0"/>
                  </a:lnTo>
                  <a:lnTo>
                    <a:pt x="272982" y="5228"/>
                  </a:lnTo>
                  <a:lnTo>
                    <a:pt x="324499" y="19981"/>
                  </a:lnTo>
                  <a:lnTo>
                    <a:pt x="368141" y="42862"/>
                  </a:lnTo>
                  <a:lnTo>
                    <a:pt x="401856" y="72474"/>
                  </a:lnTo>
                  <a:lnTo>
                    <a:pt x="423590" y="107420"/>
                  </a:lnTo>
                  <a:lnTo>
                    <a:pt x="431291" y="146303"/>
                  </a:lnTo>
                  <a:lnTo>
                    <a:pt x="423590" y="185187"/>
                  </a:lnTo>
                  <a:lnTo>
                    <a:pt x="401856" y="220133"/>
                  </a:lnTo>
                  <a:lnTo>
                    <a:pt x="368141" y="249745"/>
                  </a:lnTo>
                  <a:lnTo>
                    <a:pt x="324499" y="272626"/>
                  </a:lnTo>
                  <a:lnTo>
                    <a:pt x="272982" y="287379"/>
                  </a:lnTo>
                  <a:lnTo>
                    <a:pt x="215645" y="292607"/>
                  </a:lnTo>
                  <a:lnTo>
                    <a:pt x="158309" y="287379"/>
                  </a:lnTo>
                  <a:lnTo>
                    <a:pt x="106792" y="272626"/>
                  </a:lnTo>
                  <a:lnTo>
                    <a:pt x="63150" y="249745"/>
                  </a:lnTo>
                  <a:lnTo>
                    <a:pt x="29435" y="220133"/>
                  </a:lnTo>
                  <a:lnTo>
                    <a:pt x="7701" y="185187"/>
                  </a:lnTo>
                  <a:lnTo>
                    <a:pt x="0" y="146303"/>
                  </a:lnTo>
                  <a:close/>
                </a:path>
              </a:pathLst>
            </a:custGeom>
            <a:ln w="6350">
              <a:solidFill>
                <a:srgbClr val="0E172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2815589" y="2082164"/>
            <a:ext cx="31369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5" b="1">
                <a:solidFill>
                  <a:srgbClr val="0E1722"/>
                </a:solidFill>
                <a:latin typeface="Calibri"/>
                <a:cs typeface="Calibri"/>
              </a:rPr>
              <a:t>42%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386968" y="1520825"/>
            <a:ext cx="5521325" cy="389255"/>
            <a:chOff x="386968" y="1520825"/>
            <a:chExt cx="5521325" cy="389255"/>
          </a:xfrm>
        </p:grpSpPr>
        <p:sp>
          <p:nvSpPr>
            <p:cNvPr id="27" name="object 27" descr=""/>
            <p:cNvSpPr/>
            <p:nvPr/>
          </p:nvSpPr>
          <p:spPr>
            <a:xfrm>
              <a:off x="390143" y="1524000"/>
              <a:ext cx="5514975" cy="0"/>
            </a:xfrm>
            <a:custGeom>
              <a:avLst/>
              <a:gdLst/>
              <a:ahLst/>
              <a:cxnLst/>
              <a:rect l="l" t="t" r="r" b="b"/>
              <a:pathLst>
                <a:path w="5514975" h="0">
                  <a:moveTo>
                    <a:pt x="0" y="0"/>
                  </a:moveTo>
                  <a:lnTo>
                    <a:pt x="5514975" y="0"/>
                  </a:lnTo>
                </a:path>
              </a:pathLst>
            </a:custGeom>
            <a:ln w="6350">
              <a:solidFill>
                <a:srgbClr val="122D5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313688" y="1597152"/>
              <a:ext cx="3314700" cy="307975"/>
            </a:xfrm>
            <a:custGeom>
              <a:avLst/>
              <a:gdLst/>
              <a:ahLst/>
              <a:cxnLst/>
              <a:rect l="l" t="t" r="r" b="b"/>
              <a:pathLst>
                <a:path w="3314700" h="307975">
                  <a:moveTo>
                    <a:pt x="0" y="307848"/>
                  </a:moveTo>
                  <a:lnTo>
                    <a:pt x="3314700" y="307848"/>
                  </a:lnTo>
                  <a:lnTo>
                    <a:pt x="3314700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ln w="9525">
              <a:solidFill>
                <a:srgbClr val="122D56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387095" y="3878579"/>
            <a:ext cx="5503545" cy="330835"/>
          </a:xfrm>
          <a:prstGeom prst="rect">
            <a:avLst/>
          </a:prstGeom>
          <a:solidFill>
            <a:srgbClr val="122D56"/>
          </a:solidFill>
        </p:spPr>
        <p:txBody>
          <a:bodyPr wrap="square" lIns="0" tIns="22860" rIns="0" bIns="0" rtlCol="0" vert="horz">
            <a:spAutoFit/>
          </a:bodyPr>
          <a:lstStyle/>
          <a:p>
            <a:pPr algn="ctr" marL="3175">
              <a:lnSpc>
                <a:spcPct val="100000"/>
              </a:lnSpc>
              <a:spcBef>
                <a:spcPts val="180"/>
              </a:spcBef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Infrastructural</a:t>
            </a:r>
            <a:r>
              <a:rPr dirty="0" sz="1800" spc="-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efficiency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30" name="object 3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1655" y="1060703"/>
            <a:ext cx="336803" cy="277367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0143" y="1060703"/>
            <a:ext cx="155448" cy="281939"/>
          </a:xfrm>
          <a:prstGeom prst="rect">
            <a:avLst/>
          </a:prstGeom>
        </p:spPr>
      </p:pic>
      <p:sp>
        <p:nvSpPr>
          <p:cNvPr id="32" name="object 32" descr=""/>
          <p:cNvSpPr/>
          <p:nvPr/>
        </p:nvSpPr>
        <p:spPr>
          <a:xfrm>
            <a:off x="6409944" y="1524000"/>
            <a:ext cx="5555615" cy="0"/>
          </a:xfrm>
          <a:custGeom>
            <a:avLst/>
            <a:gdLst/>
            <a:ahLst/>
            <a:cxnLst/>
            <a:rect l="l" t="t" r="r" b="b"/>
            <a:pathLst>
              <a:path w="5555615" h="0">
                <a:moveTo>
                  <a:pt x="0" y="0"/>
                </a:moveTo>
                <a:lnTo>
                  <a:pt x="5555614" y="0"/>
                </a:lnTo>
              </a:path>
            </a:pathLst>
          </a:custGeom>
          <a:ln w="6350">
            <a:solidFill>
              <a:srgbClr val="122D5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 txBox="1"/>
          <p:nvPr/>
        </p:nvSpPr>
        <p:spPr>
          <a:xfrm>
            <a:off x="1393316" y="1617980"/>
            <a:ext cx="299910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Present</a:t>
            </a:r>
            <a:r>
              <a:rPr dirty="0" sz="1400" spc="-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001F5F"/>
                </a:solidFill>
                <a:latin typeface="Calibri"/>
                <a:cs typeface="Calibri"/>
              </a:rPr>
              <a:t>Value</a:t>
            </a:r>
            <a:r>
              <a:rPr dirty="0" sz="14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4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all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 Savings</a:t>
            </a:r>
            <a:r>
              <a:rPr dirty="0" sz="14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=</a:t>
            </a:r>
            <a:r>
              <a:rPr dirty="0" sz="14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$2.3</a:t>
            </a:r>
            <a:r>
              <a:rPr dirty="0" sz="14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billion.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4" name="object 34" descr=""/>
          <p:cNvSpPr/>
          <p:nvPr/>
        </p:nvSpPr>
        <p:spPr>
          <a:xfrm>
            <a:off x="391668" y="4200144"/>
            <a:ext cx="5489575" cy="1815464"/>
          </a:xfrm>
          <a:custGeom>
            <a:avLst/>
            <a:gdLst/>
            <a:ahLst/>
            <a:cxnLst/>
            <a:rect l="l" t="t" r="r" b="b"/>
            <a:pathLst>
              <a:path w="5489575" h="1815464">
                <a:moveTo>
                  <a:pt x="0" y="1815083"/>
                </a:moveTo>
                <a:lnTo>
                  <a:pt x="5489448" y="1815083"/>
                </a:lnTo>
                <a:lnTo>
                  <a:pt x="5489448" y="0"/>
                </a:lnTo>
                <a:lnTo>
                  <a:pt x="0" y="0"/>
                </a:lnTo>
                <a:lnTo>
                  <a:pt x="0" y="1815083"/>
                </a:lnTo>
                <a:close/>
              </a:path>
            </a:pathLst>
          </a:custGeom>
          <a:ln w="9525">
            <a:solidFill>
              <a:srgbClr val="122D5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 txBox="1"/>
          <p:nvPr/>
        </p:nvSpPr>
        <p:spPr>
          <a:xfrm>
            <a:off x="396430" y="4221607"/>
            <a:ext cx="5480050" cy="1733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70840" marR="79375" indent="-28448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73380" algn="l"/>
              </a:tabLst>
            </a:pP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After</a:t>
            </a:r>
            <a:r>
              <a:rPr dirty="0" sz="1400" spc="254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400" spc="254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acquisition,</a:t>
            </a:r>
            <a:r>
              <a:rPr dirty="0" sz="1400" spc="2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Netflix</a:t>
            </a:r>
            <a:r>
              <a:rPr dirty="0" sz="1400" spc="2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will</a:t>
            </a:r>
            <a:r>
              <a:rPr dirty="0" sz="1400" spc="2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integrate</a:t>
            </a:r>
            <a:r>
              <a:rPr dirty="0" sz="1400" spc="2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fully</a:t>
            </a:r>
            <a:r>
              <a:rPr dirty="0" sz="1400" spc="2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into</a:t>
            </a:r>
            <a:r>
              <a:rPr dirty="0" sz="1400" spc="2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AWS</a:t>
            </a:r>
            <a:r>
              <a:rPr dirty="0" sz="1400" spc="2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400" spc="2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001F5F"/>
                </a:solidFill>
                <a:latin typeface="Calibri"/>
                <a:cs typeface="Calibri"/>
              </a:rPr>
              <a:t>no </a:t>
            </a:r>
            <a:r>
              <a:rPr dirty="0" sz="1400" spc="-25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longer</a:t>
            </a:r>
            <a:r>
              <a:rPr dirty="0" sz="1400" spc="2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need</a:t>
            </a:r>
            <a:r>
              <a:rPr dirty="0" sz="1400" spc="2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400" spc="2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spend</a:t>
            </a:r>
            <a:r>
              <a:rPr dirty="0" sz="1400" spc="2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on</a:t>
            </a:r>
            <a:r>
              <a:rPr dirty="0" sz="1400" spc="254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improving</a:t>
            </a:r>
            <a:r>
              <a:rPr dirty="0" sz="1400" spc="2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infrastructure,</a:t>
            </a:r>
            <a:r>
              <a:rPr dirty="0" sz="1400" spc="254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since</a:t>
            </a:r>
            <a:r>
              <a:rPr dirty="0" sz="1400" spc="2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they</a:t>
            </a:r>
            <a:r>
              <a:rPr dirty="0" sz="1400" spc="2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001F5F"/>
                </a:solidFill>
                <a:latin typeface="Calibri"/>
                <a:cs typeface="Calibri"/>
              </a:rPr>
              <a:t>will </a:t>
            </a:r>
            <a:r>
              <a:rPr dirty="0" sz="1400" spc="-2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essentially</a:t>
            </a:r>
            <a:r>
              <a:rPr dirty="0" sz="1400" spc="-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have</a:t>
            </a:r>
            <a:r>
              <a:rPr dirty="0" sz="1400" spc="-7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001F5F"/>
                </a:solidFill>
                <a:latin typeface="Calibri"/>
                <a:cs typeface="Calibri"/>
              </a:rPr>
              <a:t>none</a:t>
            </a:r>
            <a:endParaRPr sz="1400">
              <a:latin typeface="Calibri"/>
              <a:cs typeface="Calibri"/>
            </a:endParaRPr>
          </a:p>
          <a:p>
            <a:pPr algn="just" marL="370840" marR="78740" indent="-284480">
              <a:lnSpc>
                <a:spcPct val="100000"/>
              </a:lnSpc>
              <a:spcBef>
                <a:spcPts val="1685"/>
              </a:spcBef>
              <a:buFont typeface="Arial MT"/>
              <a:buChar char="•"/>
              <a:tabLst>
                <a:tab pos="373380" algn="l"/>
              </a:tabLst>
            </a:pP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400" spc="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costs</a:t>
            </a:r>
            <a:r>
              <a:rPr dirty="0" sz="1400" spc="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that</a:t>
            </a:r>
            <a:r>
              <a:rPr dirty="0" sz="1400" spc="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remain</a:t>
            </a:r>
            <a:r>
              <a:rPr dirty="0" sz="1400" spc="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afterwards</a:t>
            </a:r>
            <a:r>
              <a:rPr dirty="0" sz="1400" spc="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are</a:t>
            </a:r>
            <a:r>
              <a:rPr dirty="0" sz="1400" spc="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1400" spc="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fraction</a:t>
            </a:r>
            <a:r>
              <a:rPr dirty="0" sz="1400" spc="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400" spc="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400" spc="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infrastructure 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costs</a:t>
            </a:r>
            <a:r>
              <a:rPr dirty="0" sz="1400" spc="2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required</a:t>
            </a:r>
            <a:r>
              <a:rPr dirty="0" sz="1400" spc="2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400" spc="2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integrated</a:t>
            </a:r>
            <a:r>
              <a:rPr dirty="0" sz="1400" spc="2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400" spc="2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two</a:t>
            </a:r>
            <a:r>
              <a:rPr dirty="0" sz="1400" spc="2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systems</a:t>
            </a:r>
            <a:r>
              <a:rPr dirty="0" sz="1400" spc="2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fully</a:t>
            </a:r>
            <a:r>
              <a:rPr dirty="0" sz="1400" spc="2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400" spc="2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change</a:t>
            </a:r>
            <a:r>
              <a:rPr dirty="0" sz="1400" spc="2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001F5F"/>
                </a:solidFill>
                <a:latin typeface="Calibri"/>
                <a:cs typeface="Calibri"/>
              </a:rPr>
              <a:t>of </a:t>
            </a:r>
            <a:r>
              <a:rPr dirty="0" sz="1400" spc="-25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ownership</a:t>
            </a:r>
            <a:r>
              <a:rPr dirty="0" sz="1400" spc="12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400" spc="13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technical</a:t>
            </a:r>
            <a:r>
              <a:rPr dirty="0" sz="1400" spc="13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expertise</a:t>
            </a:r>
            <a:r>
              <a:rPr dirty="0" sz="1400" spc="13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(For</a:t>
            </a:r>
            <a:r>
              <a:rPr dirty="0" sz="1400" spc="13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further</a:t>
            </a:r>
            <a:r>
              <a:rPr dirty="0" sz="1400" spc="13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details,</a:t>
            </a:r>
            <a:r>
              <a:rPr dirty="0" sz="1400" spc="13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refer</a:t>
            </a:r>
            <a:r>
              <a:rPr dirty="0" sz="1400" spc="13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400" spc="-25">
                <a:solidFill>
                  <a:srgbClr val="001F5F"/>
                </a:solidFill>
                <a:latin typeface="Calibri"/>
                <a:cs typeface="Calibri"/>
              </a:rPr>
              <a:t>to </a:t>
            </a:r>
            <a:r>
              <a:rPr dirty="0" sz="1400" spc="-25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appendix)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6825742" y="888873"/>
            <a:ext cx="437515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Amazon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saves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on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algorithm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6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content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valuation</a:t>
            </a:r>
            <a:r>
              <a:rPr dirty="0" sz="1600" spc="-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by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leveraging Netflix’s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capabilities…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7" name="object 37" descr=""/>
          <p:cNvSpPr/>
          <p:nvPr/>
        </p:nvSpPr>
        <p:spPr>
          <a:xfrm>
            <a:off x="7478268" y="2180844"/>
            <a:ext cx="894715" cy="394970"/>
          </a:xfrm>
          <a:custGeom>
            <a:avLst/>
            <a:gdLst/>
            <a:ahLst/>
            <a:cxnLst/>
            <a:rect l="l" t="t" r="r" b="b"/>
            <a:pathLst>
              <a:path w="894715" h="394969">
                <a:moveTo>
                  <a:pt x="894587" y="0"/>
                </a:moveTo>
                <a:lnTo>
                  <a:pt x="0" y="394715"/>
                </a:lnTo>
              </a:path>
            </a:pathLst>
          </a:custGeom>
          <a:ln w="952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/>
          <p:nvPr/>
        </p:nvSpPr>
        <p:spPr>
          <a:xfrm>
            <a:off x="6548628" y="3572255"/>
            <a:ext cx="2755900" cy="0"/>
          </a:xfrm>
          <a:custGeom>
            <a:avLst/>
            <a:gdLst/>
            <a:ahLst/>
            <a:cxnLst/>
            <a:rect l="l" t="t" r="r" b="b"/>
            <a:pathLst>
              <a:path w="2755900" h="0">
                <a:moveTo>
                  <a:pt x="0" y="0"/>
                </a:moveTo>
                <a:lnTo>
                  <a:pt x="2755392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 txBox="1"/>
          <p:nvPr/>
        </p:nvSpPr>
        <p:spPr>
          <a:xfrm>
            <a:off x="6995159" y="2575560"/>
            <a:ext cx="483234" cy="996950"/>
          </a:xfrm>
          <a:prstGeom prst="rect">
            <a:avLst/>
          </a:prstGeom>
          <a:solidFill>
            <a:srgbClr val="122D5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endParaRPr sz="900">
              <a:latin typeface="Times New Roman"/>
              <a:cs typeface="Times New Roman"/>
            </a:endParaRPr>
          </a:p>
          <a:p>
            <a:pPr marL="111125">
              <a:lnSpc>
                <a:spcPct val="100000"/>
              </a:lnSpc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255.6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8372856" y="2180844"/>
            <a:ext cx="483234" cy="1391920"/>
          </a:xfrm>
          <a:prstGeom prst="rect">
            <a:avLst/>
          </a:prstGeom>
          <a:solidFill>
            <a:srgbClr val="122D5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45"/>
              </a:spcBef>
            </a:pPr>
            <a:endParaRPr sz="900">
              <a:latin typeface="Times New Roman"/>
              <a:cs typeface="Times New Roman"/>
            </a:endParaRPr>
          </a:p>
          <a:p>
            <a:pPr marL="111760">
              <a:lnSpc>
                <a:spcPct val="100000"/>
              </a:lnSpc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357.1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7080631" y="3626866"/>
            <a:ext cx="3143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2020e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8458581" y="3626866"/>
            <a:ext cx="3143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2025e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6387465" y="2466936"/>
            <a:ext cx="152400" cy="65405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>
                <a:solidFill>
                  <a:srgbClr val="585858"/>
                </a:solidFill>
                <a:latin typeface="Calibri"/>
                <a:cs typeface="Calibri"/>
              </a:rPr>
              <a:t>In</a:t>
            </a:r>
            <a:r>
              <a:rPr dirty="0" sz="1000" spc="-1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585858"/>
                </a:solidFill>
                <a:latin typeface="Calibri"/>
                <a:cs typeface="Calibri"/>
              </a:rPr>
              <a:t>$</a:t>
            </a:r>
            <a:r>
              <a:rPr dirty="0" sz="1000" spc="-10">
                <a:solidFill>
                  <a:srgbClr val="585858"/>
                </a:solidFill>
                <a:latin typeface="Calibri"/>
                <a:cs typeface="Calibri"/>
              </a:rPr>
              <a:t> Millions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4" name="object 44" descr=""/>
          <p:cNvSpPr/>
          <p:nvPr/>
        </p:nvSpPr>
        <p:spPr>
          <a:xfrm>
            <a:off x="7487411" y="4520184"/>
            <a:ext cx="894715" cy="798830"/>
          </a:xfrm>
          <a:custGeom>
            <a:avLst/>
            <a:gdLst/>
            <a:ahLst/>
            <a:cxnLst/>
            <a:rect l="l" t="t" r="r" b="b"/>
            <a:pathLst>
              <a:path w="894715" h="798829">
                <a:moveTo>
                  <a:pt x="894588" y="0"/>
                </a:moveTo>
                <a:lnTo>
                  <a:pt x="0" y="798576"/>
                </a:lnTo>
              </a:path>
            </a:pathLst>
          </a:custGeom>
          <a:ln w="9525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 descr=""/>
          <p:cNvSpPr/>
          <p:nvPr/>
        </p:nvSpPr>
        <p:spPr>
          <a:xfrm>
            <a:off x="6556247" y="5975603"/>
            <a:ext cx="2757170" cy="0"/>
          </a:xfrm>
          <a:custGeom>
            <a:avLst/>
            <a:gdLst/>
            <a:ahLst/>
            <a:cxnLst/>
            <a:rect l="l" t="t" r="r" b="b"/>
            <a:pathLst>
              <a:path w="2757170" h="0">
                <a:moveTo>
                  <a:pt x="0" y="0"/>
                </a:moveTo>
                <a:lnTo>
                  <a:pt x="2756916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 descr=""/>
          <p:cNvSpPr txBox="1"/>
          <p:nvPr/>
        </p:nvSpPr>
        <p:spPr>
          <a:xfrm>
            <a:off x="7004304" y="5318759"/>
            <a:ext cx="483234" cy="657225"/>
          </a:xfrm>
          <a:prstGeom prst="rect">
            <a:avLst/>
          </a:prstGeom>
          <a:solidFill>
            <a:srgbClr val="122D56"/>
          </a:solidFill>
        </p:spPr>
        <p:txBody>
          <a:bodyPr wrap="square" lIns="0" tIns="12255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65"/>
              </a:spcBef>
            </a:pPr>
            <a:endParaRPr sz="900">
              <a:latin typeface="Times New Roman"/>
              <a:cs typeface="Times New Roman"/>
            </a:endParaRPr>
          </a:p>
          <a:p>
            <a:pPr marL="140335">
              <a:lnSpc>
                <a:spcPct val="100000"/>
              </a:lnSpc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52.8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8382000" y="4520184"/>
            <a:ext cx="483234" cy="1455420"/>
          </a:xfrm>
          <a:prstGeom prst="rect">
            <a:avLst/>
          </a:prstGeom>
          <a:solidFill>
            <a:srgbClr val="122D5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05"/>
              </a:spcBef>
            </a:pPr>
            <a:endParaRPr sz="900">
              <a:latin typeface="Times New Roman"/>
              <a:cs typeface="Times New Roman"/>
            </a:endParaRPr>
          </a:p>
          <a:p>
            <a:pPr marL="111760">
              <a:lnSpc>
                <a:spcPct val="100000"/>
              </a:lnSpc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117.0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7089393" y="6031483"/>
            <a:ext cx="3143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2020e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8467470" y="6031483"/>
            <a:ext cx="3143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2025e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6396227" y="4780114"/>
            <a:ext cx="152400" cy="65405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>
                <a:solidFill>
                  <a:srgbClr val="585858"/>
                </a:solidFill>
                <a:latin typeface="Calibri"/>
                <a:cs typeface="Calibri"/>
              </a:rPr>
              <a:t>In</a:t>
            </a:r>
            <a:r>
              <a:rPr dirty="0" sz="1000" spc="-1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585858"/>
                </a:solidFill>
                <a:latin typeface="Calibri"/>
                <a:cs typeface="Calibri"/>
              </a:rPr>
              <a:t>$</a:t>
            </a:r>
            <a:r>
              <a:rPr dirty="0" sz="1000" spc="-10">
                <a:solidFill>
                  <a:srgbClr val="585858"/>
                </a:solidFill>
                <a:latin typeface="Calibri"/>
                <a:cs typeface="Calibri"/>
              </a:rPr>
              <a:t> Millions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6310884" y="1688592"/>
            <a:ext cx="1696720" cy="521334"/>
          </a:xfrm>
          <a:prstGeom prst="rect">
            <a:avLst/>
          </a:prstGeom>
          <a:ln w="9525">
            <a:solidFill>
              <a:srgbClr val="001F5F"/>
            </a:solidFill>
          </a:ln>
        </p:spPr>
        <p:txBody>
          <a:bodyPr wrap="square" lIns="0" tIns="34925" rIns="0" bIns="0" rtlCol="0" vert="horz">
            <a:spAutoFit/>
          </a:bodyPr>
          <a:lstStyle/>
          <a:p>
            <a:pPr marL="92075" marR="93345" indent="78740">
              <a:lnSpc>
                <a:spcPct val="100000"/>
              </a:lnSpc>
              <a:spcBef>
                <a:spcPts val="275"/>
              </a:spcBef>
            </a:pP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Present </a:t>
            </a:r>
            <a:r>
              <a:rPr dirty="0" sz="1400" spc="-20">
                <a:solidFill>
                  <a:srgbClr val="001F5F"/>
                </a:solidFill>
                <a:latin typeface="Calibri"/>
                <a:cs typeface="Calibri"/>
              </a:rPr>
              <a:t>Value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4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001F5F"/>
                </a:solidFill>
                <a:latin typeface="Calibri"/>
                <a:cs typeface="Calibri"/>
              </a:rPr>
              <a:t>all 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Savings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=</a:t>
            </a:r>
            <a:r>
              <a:rPr dirty="0" sz="1400" spc="-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$1.4</a:t>
            </a:r>
            <a:r>
              <a:rPr dirty="0" sz="14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billion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6310884" y="3986784"/>
            <a:ext cx="1784985" cy="524510"/>
          </a:xfrm>
          <a:prstGeom prst="rect">
            <a:avLst/>
          </a:prstGeom>
          <a:ln w="9525">
            <a:solidFill>
              <a:srgbClr val="001F5F"/>
            </a:solidFill>
          </a:ln>
        </p:spPr>
        <p:txBody>
          <a:bodyPr wrap="square" lIns="0" tIns="34925" rIns="0" bIns="0" rtlCol="0" vert="horz">
            <a:spAutoFit/>
          </a:bodyPr>
          <a:lstStyle/>
          <a:p>
            <a:pPr marL="131445">
              <a:lnSpc>
                <a:spcPct val="100000"/>
              </a:lnSpc>
              <a:spcBef>
                <a:spcPts val="275"/>
              </a:spcBef>
            </a:pP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Present </a:t>
            </a:r>
            <a:r>
              <a:rPr dirty="0" sz="1400" spc="-20">
                <a:solidFill>
                  <a:srgbClr val="001F5F"/>
                </a:solidFill>
                <a:latin typeface="Calibri"/>
                <a:cs typeface="Calibri"/>
              </a:rPr>
              <a:t>Value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4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001F5F"/>
                </a:solidFill>
                <a:latin typeface="Calibri"/>
                <a:cs typeface="Calibri"/>
              </a:rPr>
              <a:t>all</a:t>
            </a:r>
            <a:endParaRPr sz="14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Savings</a:t>
            </a:r>
            <a:r>
              <a:rPr dirty="0" sz="14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=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$0.4</a:t>
            </a:r>
            <a:r>
              <a:rPr dirty="0" sz="14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billion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3" name="object 53" descr=""/>
          <p:cNvGrpSpPr/>
          <p:nvPr/>
        </p:nvGrpSpPr>
        <p:grpSpPr>
          <a:xfrm>
            <a:off x="7624444" y="2250820"/>
            <a:ext cx="438150" cy="299085"/>
            <a:chOff x="7624444" y="2250820"/>
            <a:chExt cx="438150" cy="299085"/>
          </a:xfrm>
        </p:grpSpPr>
        <p:sp>
          <p:nvSpPr>
            <p:cNvPr id="54" name="object 54" descr=""/>
            <p:cNvSpPr/>
            <p:nvPr/>
          </p:nvSpPr>
          <p:spPr>
            <a:xfrm>
              <a:off x="7627619" y="2253995"/>
              <a:ext cx="431800" cy="292735"/>
            </a:xfrm>
            <a:custGeom>
              <a:avLst/>
              <a:gdLst/>
              <a:ahLst/>
              <a:cxnLst/>
              <a:rect l="l" t="t" r="r" b="b"/>
              <a:pathLst>
                <a:path w="431800" h="292735">
                  <a:moveTo>
                    <a:pt x="215646" y="0"/>
                  </a:moveTo>
                  <a:lnTo>
                    <a:pt x="158309" y="5228"/>
                  </a:lnTo>
                  <a:lnTo>
                    <a:pt x="106792" y="19981"/>
                  </a:lnTo>
                  <a:lnTo>
                    <a:pt x="63150" y="42862"/>
                  </a:lnTo>
                  <a:lnTo>
                    <a:pt x="29435" y="72474"/>
                  </a:lnTo>
                  <a:lnTo>
                    <a:pt x="7701" y="107420"/>
                  </a:lnTo>
                  <a:lnTo>
                    <a:pt x="0" y="146303"/>
                  </a:lnTo>
                  <a:lnTo>
                    <a:pt x="7701" y="185187"/>
                  </a:lnTo>
                  <a:lnTo>
                    <a:pt x="29435" y="220133"/>
                  </a:lnTo>
                  <a:lnTo>
                    <a:pt x="63150" y="249745"/>
                  </a:lnTo>
                  <a:lnTo>
                    <a:pt x="106792" y="272626"/>
                  </a:lnTo>
                  <a:lnTo>
                    <a:pt x="158309" y="287379"/>
                  </a:lnTo>
                  <a:lnTo>
                    <a:pt x="215646" y="292607"/>
                  </a:lnTo>
                  <a:lnTo>
                    <a:pt x="272982" y="287379"/>
                  </a:lnTo>
                  <a:lnTo>
                    <a:pt x="324499" y="272626"/>
                  </a:lnTo>
                  <a:lnTo>
                    <a:pt x="368141" y="249745"/>
                  </a:lnTo>
                  <a:lnTo>
                    <a:pt x="401856" y="220133"/>
                  </a:lnTo>
                  <a:lnTo>
                    <a:pt x="423590" y="185187"/>
                  </a:lnTo>
                  <a:lnTo>
                    <a:pt x="431291" y="146303"/>
                  </a:lnTo>
                  <a:lnTo>
                    <a:pt x="423590" y="107420"/>
                  </a:lnTo>
                  <a:lnTo>
                    <a:pt x="401856" y="72474"/>
                  </a:lnTo>
                  <a:lnTo>
                    <a:pt x="368141" y="42862"/>
                  </a:lnTo>
                  <a:lnTo>
                    <a:pt x="324499" y="19981"/>
                  </a:lnTo>
                  <a:lnTo>
                    <a:pt x="272982" y="5228"/>
                  </a:lnTo>
                  <a:lnTo>
                    <a:pt x="2156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7627619" y="2253995"/>
              <a:ext cx="431800" cy="292735"/>
            </a:xfrm>
            <a:custGeom>
              <a:avLst/>
              <a:gdLst/>
              <a:ahLst/>
              <a:cxnLst/>
              <a:rect l="l" t="t" r="r" b="b"/>
              <a:pathLst>
                <a:path w="431800" h="292735">
                  <a:moveTo>
                    <a:pt x="0" y="146303"/>
                  </a:moveTo>
                  <a:lnTo>
                    <a:pt x="7701" y="107420"/>
                  </a:lnTo>
                  <a:lnTo>
                    <a:pt x="29435" y="72474"/>
                  </a:lnTo>
                  <a:lnTo>
                    <a:pt x="63150" y="42862"/>
                  </a:lnTo>
                  <a:lnTo>
                    <a:pt x="106792" y="19981"/>
                  </a:lnTo>
                  <a:lnTo>
                    <a:pt x="158309" y="5228"/>
                  </a:lnTo>
                  <a:lnTo>
                    <a:pt x="215646" y="0"/>
                  </a:lnTo>
                  <a:lnTo>
                    <a:pt x="272982" y="5228"/>
                  </a:lnTo>
                  <a:lnTo>
                    <a:pt x="324499" y="19981"/>
                  </a:lnTo>
                  <a:lnTo>
                    <a:pt x="368141" y="42862"/>
                  </a:lnTo>
                  <a:lnTo>
                    <a:pt x="401856" y="72474"/>
                  </a:lnTo>
                  <a:lnTo>
                    <a:pt x="423590" y="107420"/>
                  </a:lnTo>
                  <a:lnTo>
                    <a:pt x="431291" y="146303"/>
                  </a:lnTo>
                  <a:lnTo>
                    <a:pt x="423590" y="185187"/>
                  </a:lnTo>
                  <a:lnTo>
                    <a:pt x="401856" y="220133"/>
                  </a:lnTo>
                  <a:lnTo>
                    <a:pt x="368141" y="249745"/>
                  </a:lnTo>
                  <a:lnTo>
                    <a:pt x="324499" y="272626"/>
                  </a:lnTo>
                  <a:lnTo>
                    <a:pt x="272982" y="287379"/>
                  </a:lnTo>
                  <a:lnTo>
                    <a:pt x="215646" y="292607"/>
                  </a:lnTo>
                  <a:lnTo>
                    <a:pt x="158309" y="287379"/>
                  </a:lnTo>
                  <a:lnTo>
                    <a:pt x="106792" y="272626"/>
                  </a:lnTo>
                  <a:lnTo>
                    <a:pt x="63150" y="249745"/>
                  </a:lnTo>
                  <a:lnTo>
                    <a:pt x="29435" y="220133"/>
                  </a:lnTo>
                  <a:lnTo>
                    <a:pt x="7701" y="185187"/>
                  </a:lnTo>
                  <a:lnTo>
                    <a:pt x="0" y="146303"/>
                  </a:lnTo>
                  <a:close/>
                </a:path>
              </a:pathLst>
            </a:custGeom>
            <a:ln w="6350">
              <a:solidFill>
                <a:srgbClr val="0E172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 descr=""/>
          <p:cNvSpPr txBox="1"/>
          <p:nvPr/>
        </p:nvSpPr>
        <p:spPr>
          <a:xfrm>
            <a:off x="7696961" y="2285745"/>
            <a:ext cx="31369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5" b="1">
                <a:solidFill>
                  <a:srgbClr val="0E1722"/>
                </a:solidFill>
                <a:latin typeface="Calibri"/>
                <a:cs typeface="Calibri"/>
              </a:rPr>
              <a:t>40%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57" name="object 57" descr=""/>
          <p:cNvGrpSpPr/>
          <p:nvPr/>
        </p:nvGrpSpPr>
        <p:grpSpPr>
          <a:xfrm>
            <a:off x="7624444" y="4835525"/>
            <a:ext cx="438150" cy="299085"/>
            <a:chOff x="7624444" y="4835525"/>
            <a:chExt cx="438150" cy="299085"/>
          </a:xfrm>
        </p:grpSpPr>
        <p:sp>
          <p:nvSpPr>
            <p:cNvPr id="58" name="object 58" descr=""/>
            <p:cNvSpPr/>
            <p:nvPr/>
          </p:nvSpPr>
          <p:spPr>
            <a:xfrm>
              <a:off x="7627619" y="4838700"/>
              <a:ext cx="431800" cy="292735"/>
            </a:xfrm>
            <a:custGeom>
              <a:avLst/>
              <a:gdLst/>
              <a:ahLst/>
              <a:cxnLst/>
              <a:rect l="l" t="t" r="r" b="b"/>
              <a:pathLst>
                <a:path w="431800" h="292735">
                  <a:moveTo>
                    <a:pt x="215646" y="0"/>
                  </a:moveTo>
                  <a:lnTo>
                    <a:pt x="158309" y="5228"/>
                  </a:lnTo>
                  <a:lnTo>
                    <a:pt x="106792" y="19981"/>
                  </a:lnTo>
                  <a:lnTo>
                    <a:pt x="63150" y="42862"/>
                  </a:lnTo>
                  <a:lnTo>
                    <a:pt x="29435" y="72474"/>
                  </a:lnTo>
                  <a:lnTo>
                    <a:pt x="7701" y="107420"/>
                  </a:lnTo>
                  <a:lnTo>
                    <a:pt x="0" y="146304"/>
                  </a:lnTo>
                  <a:lnTo>
                    <a:pt x="7701" y="185187"/>
                  </a:lnTo>
                  <a:lnTo>
                    <a:pt x="29435" y="220133"/>
                  </a:lnTo>
                  <a:lnTo>
                    <a:pt x="63150" y="249745"/>
                  </a:lnTo>
                  <a:lnTo>
                    <a:pt x="106792" y="272626"/>
                  </a:lnTo>
                  <a:lnTo>
                    <a:pt x="158309" y="287379"/>
                  </a:lnTo>
                  <a:lnTo>
                    <a:pt x="215646" y="292607"/>
                  </a:lnTo>
                  <a:lnTo>
                    <a:pt x="272982" y="287379"/>
                  </a:lnTo>
                  <a:lnTo>
                    <a:pt x="324499" y="272626"/>
                  </a:lnTo>
                  <a:lnTo>
                    <a:pt x="368141" y="249745"/>
                  </a:lnTo>
                  <a:lnTo>
                    <a:pt x="401856" y="220133"/>
                  </a:lnTo>
                  <a:lnTo>
                    <a:pt x="423590" y="185187"/>
                  </a:lnTo>
                  <a:lnTo>
                    <a:pt x="431291" y="146304"/>
                  </a:lnTo>
                  <a:lnTo>
                    <a:pt x="423590" y="107420"/>
                  </a:lnTo>
                  <a:lnTo>
                    <a:pt x="401856" y="72474"/>
                  </a:lnTo>
                  <a:lnTo>
                    <a:pt x="368141" y="42862"/>
                  </a:lnTo>
                  <a:lnTo>
                    <a:pt x="324499" y="19981"/>
                  </a:lnTo>
                  <a:lnTo>
                    <a:pt x="272982" y="5228"/>
                  </a:lnTo>
                  <a:lnTo>
                    <a:pt x="2156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7627619" y="4838700"/>
              <a:ext cx="431800" cy="292735"/>
            </a:xfrm>
            <a:custGeom>
              <a:avLst/>
              <a:gdLst/>
              <a:ahLst/>
              <a:cxnLst/>
              <a:rect l="l" t="t" r="r" b="b"/>
              <a:pathLst>
                <a:path w="431800" h="292735">
                  <a:moveTo>
                    <a:pt x="0" y="146304"/>
                  </a:moveTo>
                  <a:lnTo>
                    <a:pt x="7701" y="107420"/>
                  </a:lnTo>
                  <a:lnTo>
                    <a:pt x="29435" y="72474"/>
                  </a:lnTo>
                  <a:lnTo>
                    <a:pt x="63150" y="42862"/>
                  </a:lnTo>
                  <a:lnTo>
                    <a:pt x="106792" y="19981"/>
                  </a:lnTo>
                  <a:lnTo>
                    <a:pt x="158309" y="5228"/>
                  </a:lnTo>
                  <a:lnTo>
                    <a:pt x="215646" y="0"/>
                  </a:lnTo>
                  <a:lnTo>
                    <a:pt x="272982" y="5228"/>
                  </a:lnTo>
                  <a:lnTo>
                    <a:pt x="324499" y="19981"/>
                  </a:lnTo>
                  <a:lnTo>
                    <a:pt x="368141" y="42862"/>
                  </a:lnTo>
                  <a:lnTo>
                    <a:pt x="401856" y="72474"/>
                  </a:lnTo>
                  <a:lnTo>
                    <a:pt x="423590" y="107420"/>
                  </a:lnTo>
                  <a:lnTo>
                    <a:pt x="431291" y="146304"/>
                  </a:lnTo>
                  <a:lnTo>
                    <a:pt x="423590" y="185187"/>
                  </a:lnTo>
                  <a:lnTo>
                    <a:pt x="401856" y="220133"/>
                  </a:lnTo>
                  <a:lnTo>
                    <a:pt x="368141" y="249745"/>
                  </a:lnTo>
                  <a:lnTo>
                    <a:pt x="324499" y="272626"/>
                  </a:lnTo>
                  <a:lnTo>
                    <a:pt x="272982" y="287379"/>
                  </a:lnTo>
                  <a:lnTo>
                    <a:pt x="215646" y="292607"/>
                  </a:lnTo>
                  <a:lnTo>
                    <a:pt x="158309" y="287379"/>
                  </a:lnTo>
                  <a:lnTo>
                    <a:pt x="106792" y="272626"/>
                  </a:lnTo>
                  <a:lnTo>
                    <a:pt x="63150" y="249745"/>
                  </a:lnTo>
                  <a:lnTo>
                    <a:pt x="29435" y="220133"/>
                  </a:lnTo>
                  <a:lnTo>
                    <a:pt x="7701" y="185187"/>
                  </a:lnTo>
                  <a:lnTo>
                    <a:pt x="0" y="146304"/>
                  </a:lnTo>
                  <a:close/>
                </a:path>
              </a:pathLst>
            </a:custGeom>
            <a:ln w="6350">
              <a:solidFill>
                <a:srgbClr val="0E172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 descr=""/>
          <p:cNvSpPr txBox="1"/>
          <p:nvPr/>
        </p:nvSpPr>
        <p:spPr>
          <a:xfrm>
            <a:off x="7649336" y="4861686"/>
            <a:ext cx="39751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 b="1">
                <a:solidFill>
                  <a:srgbClr val="0E1722"/>
                </a:solidFill>
                <a:latin typeface="Calibri"/>
                <a:cs typeface="Calibri"/>
              </a:rPr>
              <a:t>122%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61" name="object 61" descr=""/>
          <p:cNvSpPr/>
          <p:nvPr/>
        </p:nvSpPr>
        <p:spPr>
          <a:xfrm>
            <a:off x="9323831" y="1699260"/>
            <a:ext cx="2649220" cy="295910"/>
          </a:xfrm>
          <a:custGeom>
            <a:avLst/>
            <a:gdLst/>
            <a:ahLst/>
            <a:cxnLst/>
            <a:rect l="l" t="t" r="r" b="b"/>
            <a:pathLst>
              <a:path w="2649220" h="295910">
                <a:moveTo>
                  <a:pt x="2648712" y="0"/>
                </a:moveTo>
                <a:lnTo>
                  <a:pt x="0" y="0"/>
                </a:lnTo>
                <a:lnTo>
                  <a:pt x="0" y="295656"/>
                </a:lnTo>
                <a:lnTo>
                  <a:pt x="2648712" y="295656"/>
                </a:lnTo>
                <a:lnTo>
                  <a:pt x="2648712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 descr=""/>
          <p:cNvSpPr txBox="1"/>
          <p:nvPr/>
        </p:nvSpPr>
        <p:spPr>
          <a:xfrm>
            <a:off x="9323831" y="1691385"/>
            <a:ext cx="26428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0504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Operational</a:t>
            </a:r>
            <a:r>
              <a:rPr dirty="0" sz="18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efficiency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3" name="object 63" descr=""/>
          <p:cNvSpPr/>
          <p:nvPr/>
        </p:nvSpPr>
        <p:spPr>
          <a:xfrm>
            <a:off x="9323831" y="1994916"/>
            <a:ext cx="2642870" cy="2032000"/>
          </a:xfrm>
          <a:custGeom>
            <a:avLst/>
            <a:gdLst/>
            <a:ahLst/>
            <a:cxnLst/>
            <a:rect l="l" t="t" r="r" b="b"/>
            <a:pathLst>
              <a:path w="2642870" h="2032000">
                <a:moveTo>
                  <a:pt x="0" y="2031492"/>
                </a:moveTo>
                <a:lnTo>
                  <a:pt x="2642616" y="2031492"/>
                </a:lnTo>
                <a:lnTo>
                  <a:pt x="2642616" y="0"/>
                </a:lnTo>
                <a:lnTo>
                  <a:pt x="0" y="0"/>
                </a:lnTo>
                <a:lnTo>
                  <a:pt x="0" y="2031492"/>
                </a:lnTo>
                <a:close/>
              </a:path>
            </a:pathLst>
          </a:custGeom>
          <a:ln w="9525">
            <a:solidFill>
              <a:srgbClr val="122D5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 descr=""/>
          <p:cNvSpPr txBox="1"/>
          <p:nvPr/>
        </p:nvSpPr>
        <p:spPr>
          <a:xfrm>
            <a:off x="9328594" y="2015744"/>
            <a:ext cx="2633345" cy="19469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372110" marR="78105" indent="-28448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74650" algn="l"/>
              </a:tabLst>
            </a:pP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Amazon</a:t>
            </a:r>
            <a:r>
              <a:rPr dirty="0" sz="1400" spc="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will</a:t>
            </a:r>
            <a:r>
              <a:rPr dirty="0" sz="1400" spc="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benefit</a:t>
            </a:r>
            <a:r>
              <a:rPr dirty="0" sz="1400" spc="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from</a:t>
            </a:r>
            <a:r>
              <a:rPr dirty="0" sz="1400" spc="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001F5F"/>
                </a:solidFill>
                <a:latin typeface="Calibri"/>
                <a:cs typeface="Calibri"/>
              </a:rPr>
              <a:t>and </a:t>
            </a:r>
            <a:r>
              <a:rPr dirty="0" sz="1400" spc="-25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can</a:t>
            </a:r>
            <a:r>
              <a:rPr dirty="0" sz="1400" spc="1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use</a:t>
            </a:r>
            <a:r>
              <a:rPr dirty="0" sz="1400" spc="1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Netflix’s</a:t>
            </a:r>
            <a:r>
              <a:rPr dirty="0" sz="1400" spc="17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expertise</a:t>
            </a:r>
            <a:r>
              <a:rPr dirty="0" sz="1400" spc="1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001F5F"/>
                </a:solidFill>
                <a:latin typeface="Calibri"/>
                <a:cs typeface="Calibri"/>
              </a:rPr>
              <a:t>in </a:t>
            </a:r>
            <a:r>
              <a:rPr dirty="0" sz="1400" spc="-25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algorithms,</a:t>
            </a:r>
            <a:r>
              <a:rPr dirty="0" sz="1400" spc="434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as</a:t>
            </a:r>
            <a:r>
              <a:rPr dirty="0" sz="1400" spc="434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well</a:t>
            </a:r>
            <a:r>
              <a:rPr dirty="0" sz="1400" spc="4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as</a:t>
            </a:r>
            <a:r>
              <a:rPr dirty="0" sz="1400" spc="434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their 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actual</a:t>
            </a:r>
            <a:r>
              <a:rPr dirty="0" sz="1400" spc="-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algorithm</a:t>
            </a:r>
            <a:r>
              <a:rPr dirty="0" sz="14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as</a:t>
            </a:r>
            <a:r>
              <a:rPr dirty="0" sz="1400" spc="-20">
                <a:solidFill>
                  <a:srgbClr val="001F5F"/>
                </a:solidFill>
                <a:latin typeface="Calibri"/>
                <a:cs typeface="Calibri"/>
              </a:rPr>
              <a:t> well</a:t>
            </a:r>
            <a:endParaRPr sz="1400">
              <a:latin typeface="Calibri"/>
              <a:cs typeface="Calibri"/>
            </a:endParaRPr>
          </a:p>
          <a:p>
            <a:pPr algn="just" marL="372110" marR="80010" indent="-284480">
              <a:lnSpc>
                <a:spcPct val="100000"/>
              </a:lnSpc>
              <a:buFont typeface="Arial MT"/>
              <a:buChar char="•"/>
              <a:tabLst>
                <a:tab pos="374650" algn="l"/>
              </a:tabLst>
            </a:pP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400" spc="32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only</a:t>
            </a:r>
            <a:r>
              <a:rPr dirty="0" sz="1400" spc="33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costs</a:t>
            </a:r>
            <a:r>
              <a:rPr dirty="0" sz="1400" spc="32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that</a:t>
            </a:r>
            <a:r>
              <a:rPr dirty="0" sz="1400" spc="33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400" spc="-20">
                <a:solidFill>
                  <a:srgbClr val="001F5F"/>
                </a:solidFill>
                <a:latin typeface="Calibri"/>
                <a:cs typeface="Calibri"/>
              </a:rPr>
              <a:t>will </a:t>
            </a:r>
            <a:r>
              <a:rPr dirty="0" sz="1400" spc="-2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remain</a:t>
            </a:r>
            <a:r>
              <a:rPr dirty="0" sz="1400" spc="14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for</a:t>
            </a:r>
            <a:r>
              <a:rPr dirty="0" sz="1400" spc="15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Amazon</a:t>
            </a:r>
            <a:r>
              <a:rPr dirty="0" sz="1400" spc="15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in</a:t>
            </a:r>
            <a:r>
              <a:rPr dirty="0" sz="1400" spc="14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400" spc="-25">
                <a:solidFill>
                  <a:srgbClr val="001F5F"/>
                </a:solidFill>
                <a:latin typeface="Calibri"/>
                <a:cs typeface="Calibri"/>
              </a:rPr>
              <a:t>the </a:t>
            </a:r>
            <a:r>
              <a:rPr dirty="0" sz="1400" spc="-25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algorithm</a:t>
            </a:r>
            <a:r>
              <a:rPr dirty="0" sz="1400" spc="8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department</a:t>
            </a:r>
            <a:r>
              <a:rPr dirty="0" sz="1400" spc="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will</a:t>
            </a:r>
            <a:r>
              <a:rPr dirty="0" sz="1400" spc="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001F5F"/>
                </a:solidFill>
                <a:latin typeface="Calibri"/>
                <a:cs typeface="Calibri"/>
              </a:rPr>
              <a:t>be </a:t>
            </a:r>
            <a:r>
              <a:rPr dirty="0" sz="1400" spc="-25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integration</a:t>
            </a:r>
            <a:r>
              <a:rPr dirty="0" sz="1400" spc="3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costs</a:t>
            </a:r>
            <a:r>
              <a:rPr dirty="0" sz="1400" spc="3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in</a:t>
            </a:r>
            <a:r>
              <a:rPr dirty="0" sz="1400" spc="3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400" spc="3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001F5F"/>
                </a:solidFill>
                <a:latin typeface="Calibri"/>
                <a:cs typeface="Calibri"/>
              </a:rPr>
              <a:t>few </a:t>
            </a:r>
            <a:r>
              <a:rPr dirty="0" sz="1400" spc="-25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400" spc="-20">
                <a:solidFill>
                  <a:srgbClr val="001F5F"/>
                </a:solidFill>
                <a:latin typeface="Calibri"/>
                <a:cs typeface="Calibri"/>
              </a:rPr>
              <a:t>years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9332976" y="4174235"/>
            <a:ext cx="2647315" cy="302260"/>
          </a:xfrm>
          <a:prstGeom prst="rect">
            <a:avLst/>
          </a:prstGeom>
          <a:solidFill>
            <a:srgbClr val="122D56"/>
          </a:solidFill>
        </p:spPr>
        <p:txBody>
          <a:bodyPr wrap="square" lIns="0" tIns="5080" rIns="0" bIns="0" rtlCol="0" vert="horz">
            <a:spAutoFit/>
          </a:bodyPr>
          <a:lstStyle/>
          <a:p>
            <a:pPr marL="331470">
              <a:lnSpc>
                <a:spcPct val="100000"/>
              </a:lnSpc>
              <a:spcBef>
                <a:spcPts val="40"/>
              </a:spcBef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Research</a:t>
            </a:r>
            <a:r>
              <a:rPr dirty="0" sz="18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efficiency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6" name="object 66" descr=""/>
          <p:cNvSpPr/>
          <p:nvPr/>
        </p:nvSpPr>
        <p:spPr>
          <a:xfrm>
            <a:off x="9332976" y="4471415"/>
            <a:ext cx="2642870" cy="1600200"/>
          </a:xfrm>
          <a:custGeom>
            <a:avLst/>
            <a:gdLst/>
            <a:ahLst/>
            <a:cxnLst/>
            <a:rect l="l" t="t" r="r" b="b"/>
            <a:pathLst>
              <a:path w="2642870" h="1600200">
                <a:moveTo>
                  <a:pt x="0" y="1600200"/>
                </a:moveTo>
                <a:lnTo>
                  <a:pt x="2642616" y="1600200"/>
                </a:lnTo>
                <a:lnTo>
                  <a:pt x="2642616" y="0"/>
                </a:lnTo>
                <a:lnTo>
                  <a:pt x="0" y="0"/>
                </a:lnTo>
                <a:lnTo>
                  <a:pt x="0" y="1600200"/>
                </a:lnTo>
                <a:close/>
              </a:path>
            </a:pathLst>
          </a:custGeom>
          <a:ln w="9525">
            <a:solidFill>
              <a:srgbClr val="122D5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 descr=""/>
          <p:cNvSpPr txBox="1"/>
          <p:nvPr/>
        </p:nvSpPr>
        <p:spPr>
          <a:xfrm>
            <a:off x="9337738" y="4493133"/>
            <a:ext cx="2633345" cy="1520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72110" marR="78740" indent="-28448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74650" algn="l"/>
              </a:tabLst>
            </a:pP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Amazon</a:t>
            </a:r>
            <a:r>
              <a:rPr dirty="0" sz="1400" spc="8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can</a:t>
            </a:r>
            <a:r>
              <a:rPr dirty="0" sz="1400" spc="8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benefit</a:t>
            </a:r>
            <a:r>
              <a:rPr dirty="0" sz="1400" spc="10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from</a:t>
            </a:r>
            <a:r>
              <a:rPr dirty="0" sz="1400" spc="8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001F5F"/>
                </a:solidFill>
                <a:latin typeface="Calibri"/>
                <a:cs typeface="Calibri"/>
              </a:rPr>
              <a:t>the </a:t>
            </a:r>
            <a:r>
              <a:rPr dirty="0" sz="1400" spc="-25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content</a:t>
            </a:r>
            <a:r>
              <a:rPr dirty="0" sz="1400" spc="1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400" spc="1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market</a:t>
            </a:r>
            <a:r>
              <a:rPr dirty="0" sz="1400" spc="1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research 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that</a:t>
            </a:r>
            <a:r>
              <a:rPr dirty="0" sz="14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Netflix</a:t>
            </a:r>
            <a:r>
              <a:rPr dirty="0" sz="14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is</a:t>
            </a:r>
            <a:r>
              <a:rPr dirty="0" sz="14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so</a:t>
            </a:r>
            <a:r>
              <a:rPr dirty="0" sz="14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good</a:t>
            </a:r>
            <a:r>
              <a:rPr dirty="0" sz="14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001F5F"/>
                </a:solidFill>
                <a:latin typeface="Calibri"/>
                <a:cs typeface="Calibri"/>
              </a:rPr>
              <a:t>at</a:t>
            </a:r>
            <a:endParaRPr sz="1400">
              <a:latin typeface="Calibri"/>
              <a:cs typeface="Calibri"/>
            </a:endParaRPr>
          </a:p>
          <a:p>
            <a:pPr algn="just" marL="372110" marR="78740" indent="-28448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74650" algn="l"/>
              </a:tabLst>
            </a:pP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With</a:t>
            </a:r>
            <a:r>
              <a:rPr dirty="0" sz="1400" spc="1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400" spc="1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same</a:t>
            </a:r>
            <a:r>
              <a:rPr dirty="0" sz="1400" spc="1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sophistication 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as</a:t>
            </a:r>
            <a:r>
              <a:rPr dirty="0" sz="1400" spc="15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Netflix,</a:t>
            </a:r>
            <a:r>
              <a:rPr dirty="0" sz="1400" spc="16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Amazon</a:t>
            </a:r>
            <a:r>
              <a:rPr dirty="0" sz="1400" spc="15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Studios 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can</a:t>
            </a:r>
            <a:r>
              <a:rPr dirty="0" sz="1400" spc="44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be</a:t>
            </a:r>
            <a:r>
              <a:rPr dirty="0" sz="1400" spc="45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1400" spc="45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front</a:t>
            </a:r>
            <a:r>
              <a:rPr dirty="0" sz="1400" spc="44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runner 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amongst</a:t>
            </a:r>
            <a:r>
              <a:rPr dirty="0" sz="14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content</a:t>
            </a:r>
            <a:r>
              <a:rPr dirty="0" sz="14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creators.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676452" y="912063"/>
            <a:ext cx="489902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Netflix</a:t>
            </a:r>
            <a:r>
              <a:rPr dirty="0" sz="16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Saves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money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on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infrastructure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R&amp;D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as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they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begin</a:t>
            </a:r>
            <a:r>
              <a:rPr dirty="0" sz="16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use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Amazon’s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infrastructure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218033" y="6051905"/>
            <a:ext cx="123571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i="1">
                <a:solidFill>
                  <a:srgbClr val="767070"/>
                </a:solidFill>
                <a:latin typeface="Calibri"/>
                <a:cs typeface="Calibri"/>
              </a:rPr>
              <a:t>Source-</a:t>
            </a:r>
            <a:r>
              <a:rPr dirty="0" sz="1100" spc="-40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100" i="1">
                <a:solidFill>
                  <a:srgbClr val="767070"/>
                </a:solidFill>
                <a:latin typeface="Calibri"/>
                <a:cs typeface="Calibri"/>
              </a:rPr>
              <a:t>Own</a:t>
            </a:r>
            <a:r>
              <a:rPr dirty="0" sz="1100" spc="-30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100" spc="-10" i="1">
                <a:solidFill>
                  <a:srgbClr val="767070"/>
                </a:solidFill>
                <a:latin typeface="Calibri"/>
                <a:cs typeface="Calibri"/>
              </a:rPr>
              <a:t>Analysis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70" name="object 7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62323" y="1183068"/>
            <a:ext cx="1677670" cy="653796"/>
          </a:xfrm>
          <a:prstGeom prst="rect">
            <a:avLst/>
          </a:prstGeom>
        </p:spPr>
      </p:pic>
      <p:pic>
        <p:nvPicPr>
          <p:cNvPr id="71" name="object 7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68177" y="1183068"/>
            <a:ext cx="1677670" cy="65379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6916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74320" marR="267335" indent="-3175">
              <a:lnSpc>
                <a:spcPct val="100000"/>
              </a:lnSpc>
              <a:spcBef>
                <a:spcPts val="240"/>
              </a:spcBef>
            </a:pP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70276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69875" marR="268605" indent="25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 Overview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69719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310" marR="311150" indent="-635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370832" y="6303264"/>
            <a:ext cx="1231900" cy="55499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0480" rIns="0" bIns="0" rtlCol="0" vert="horz">
            <a:spAutoFit/>
          </a:bodyPr>
          <a:lstStyle/>
          <a:p>
            <a:pPr marL="518159" marR="287655" indent="-228600">
              <a:lnSpc>
                <a:spcPct val="100000"/>
              </a:lnSpc>
              <a:spcBef>
                <a:spcPts val="240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Strategic </a:t>
            </a:r>
            <a:r>
              <a:rPr dirty="0" sz="1400" spc="-25" b="1">
                <a:solidFill>
                  <a:srgbClr val="0E1722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771388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945" marR="292100" indent="-279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7194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53365" marR="207645" indent="-4318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 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5725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14960" marR="210185" indent="-100965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 Solution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9822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146050" rIns="0" bIns="0" rtlCol="0" vert="horz">
            <a:spAutoFit/>
          </a:bodyPr>
          <a:lstStyle/>
          <a:p>
            <a:pPr marL="206375">
              <a:lnSpc>
                <a:spcPct val="100000"/>
              </a:lnSpc>
              <a:spcBef>
                <a:spcPts val="115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1551919" y="643432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2"/>
                </a:lnTo>
                <a:lnTo>
                  <a:pt x="640079" y="294132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Leasing</a:t>
            </a:r>
            <a:r>
              <a:rPr dirty="0" spc="-20"/>
              <a:t> </a:t>
            </a:r>
            <a:r>
              <a:rPr dirty="0" spc="-10"/>
              <a:t>expenses</a:t>
            </a:r>
          </a:p>
        </p:txBody>
      </p:sp>
      <p:sp>
        <p:nvSpPr>
          <p:cNvPr id="13" name="object 13" descr=""/>
          <p:cNvSpPr/>
          <p:nvPr/>
        </p:nvSpPr>
        <p:spPr>
          <a:xfrm>
            <a:off x="172212" y="914400"/>
            <a:ext cx="6644640" cy="288290"/>
          </a:xfrm>
          <a:custGeom>
            <a:avLst/>
            <a:gdLst/>
            <a:ahLst/>
            <a:cxnLst/>
            <a:rect l="l" t="t" r="r" b="b"/>
            <a:pathLst>
              <a:path w="6644640" h="288290">
                <a:moveTo>
                  <a:pt x="6644640" y="0"/>
                </a:moveTo>
                <a:lnTo>
                  <a:pt x="0" y="0"/>
                </a:lnTo>
                <a:lnTo>
                  <a:pt x="0" y="288036"/>
                </a:lnTo>
                <a:lnTo>
                  <a:pt x="6644640" y="288036"/>
                </a:lnTo>
                <a:lnTo>
                  <a:pt x="6644640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1478661" y="902589"/>
            <a:ext cx="403415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Rapidly</a:t>
            </a:r>
            <a:r>
              <a:rPr dirty="0" sz="18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increasing</a:t>
            </a:r>
            <a:r>
              <a:rPr dirty="0" sz="18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Content</a:t>
            </a:r>
            <a:r>
              <a:rPr dirty="0" sz="18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Expenditure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172212" y="1202436"/>
            <a:ext cx="6644640" cy="2307590"/>
          </a:xfrm>
          <a:custGeom>
            <a:avLst/>
            <a:gdLst/>
            <a:ahLst/>
            <a:cxnLst/>
            <a:rect l="l" t="t" r="r" b="b"/>
            <a:pathLst>
              <a:path w="6644640" h="2307590">
                <a:moveTo>
                  <a:pt x="0" y="2307336"/>
                </a:moveTo>
                <a:lnTo>
                  <a:pt x="6644640" y="2307336"/>
                </a:lnTo>
                <a:lnTo>
                  <a:pt x="6644640" y="0"/>
                </a:lnTo>
                <a:lnTo>
                  <a:pt x="0" y="0"/>
                </a:lnTo>
                <a:lnTo>
                  <a:pt x="0" y="2307336"/>
                </a:lnTo>
                <a:close/>
              </a:path>
            </a:pathLst>
          </a:custGeom>
          <a:ln w="9525">
            <a:solidFill>
              <a:srgbClr val="122D5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251561" y="1223263"/>
            <a:ext cx="6449060" cy="2219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marR="148590" indent="-2870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</a:tabLst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Expenditure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on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content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is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one</a:t>
            </a:r>
            <a:r>
              <a:rPr dirty="0" sz="16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biggest</a:t>
            </a:r>
            <a:r>
              <a:rPr dirty="0" sz="16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costs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that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16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streaming company</a:t>
            </a:r>
            <a:r>
              <a:rPr dirty="0" sz="1600" spc="-7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bears.</a:t>
            </a:r>
            <a:r>
              <a:rPr dirty="0" sz="1600" spc="-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In</a:t>
            </a:r>
            <a:r>
              <a:rPr dirty="0" sz="1600" spc="-8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recent</a:t>
            </a:r>
            <a:r>
              <a:rPr dirty="0" sz="16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years,</a:t>
            </a:r>
            <a:r>
              <a:rPr dirty="0" sz="16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streaming</a:t>
            </a:r>
            <a:r>
              <a:rPr dirty="0" sz="1600" spc="-7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companies</a:t>
            </a:r>
            <a:r>
              <a:rPr dirty="0" sz="1600" spc="-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are</a:t>
            </a:r>
            <a:r>
              <a:rPr dirty="0" sz="1600" spc="-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competing</a:t>
            </a:r>
            <a:r>
              <a:rPr dirty="0" sz="1600" spc="-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for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creating</a:t>
            </a:r>
            <a:r>
              <a:rPr dirty="0" sz="16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600" spc="-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leasing</a:t>
            </a:r>
            <a:r>
              <a:rPr dirty="0" sz="1600" spc="-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more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shows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as</a:t>
            </a:r>
            <a:r>
              <a:rPr dirty="0" sz="1600" spc="-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industry</a:t>
            </a:r>
            <a:r>
              <a:rPr dirty="0" sz="1600" spc="-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becomes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content</a:t>
            </a:r>
            <a:r>
              <a:rPr dirty="0" sz="16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heavy.</a:t>
            </a:r>
            <a:endParaRPr sz="1600">
              <a:latin typeface="Calibri"/>
              <a:cs typeface="Calibri"/>
            </a:endParaRPr>
          </a:p>
          <a:p>
            <a:pPr algn="just"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300355" algn="l"/>
              </a:tabLst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	While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original</a:t>
            </a:r>
            <a:r>
              <a:rPr dirty="0" sz="16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content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remains</a:t>
            </a:r>
            <a:r>
              <a:rPr dirty="0" sz="16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something</a:t>
            </a:r>
            <a:r>
              <a:rPr dirty="0" sz="16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that</a:t>
            </a:r>
            <a:r>
              <a:rPr dirty="0" sz="16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is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treated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 internally,</a:t>
            </a:r>
            <a:r>
              <a:rPr dirty="0" sz="16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leasing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costs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are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often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dictated</a:t>
            </a:r>
            <a:r>
              <a:rPr dirty="0" sz="1600" spc="-7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by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presence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other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big</a:t>
            </a:r>
            <a:r>
              <a:rPr dirty="0" sz="1600" spc="-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players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present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in</a:t>
            </a:r>
            <a:r>
              <a:rPr dirty="0" sz="1600" spc="-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the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market</a:t>
            </a:r>
            <a:endParaRPr sz="1600">
              <a:latin typeface="Calibri"/>
              <a:cs typeface="Calibri"/>
            </a:endParaRPr>
          </a:p>
          <a:p>
            <a:pPr marL="299085" marR="12827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Some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most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viewed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shows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on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OTT</a:t>
            </a:r>
            <a:r>
              <a:rPr dirty="0" sz="16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platforms</a:t>
            </a:r>
            <a:r>
              <a:rPr dirty="0" sz="16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are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ones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that</a:t>
            </a:r>
            <a:r>
              <a:rPr dirty="0" sz="1600" spc="-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have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been</a:t>
            </a:r>
            <a:r>
              <a:rPr dirty="0" sz="16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leased</a:t>
            </a:r>
            <a:r>
              <a:rPr dirty="0" sz="1600" spc="-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from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other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content</a:t>
            </a:r>
            <a:r>
              <a:rPr dirty="0" sz="16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creators.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Thus,</a:t>
            </a:r>
            <a:r>
              <a:rPr dirty="0" sz="1600" spc="-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ownership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distribution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rights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is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major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deciding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factor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for</a:t>
            </a:r>
            <a:r>
              <a:rPr dirty="0" sz="16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leadership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in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industry.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7485697" y="4043171"/>
            <a:ext cx="4352925" cy="1957070"/>
            <a:chOff x="7485697" y="4043171"/>
            <a:chExt cx="4352925" cy="1957070"/>
          </a:xfrm>
        </p:grpSpPr>
        <p:sp>
          <p:nvSpPr>
            <p:cNvPr id="18" name="object 18" descr=""/>
            <p:cNvSpPr/>
            <p:nvPr/>
          </p:nvSpPr>
          <p:spPr>
            <a:xfrm>
              <a:off x="7757160" y="4043171"/>
              <a:ext cx="3500754" cy="1952625"/>
            </a:xfrm>
            <a:custGeom>
              <a:avLst/>
              <a:gdLst/>
              <a:ahLst/>
              <a:cxnLst/>
              <a:rect l="l" t="t" r="r" b="b"/>
              <a:pathLst>
                <a:path w="3500754" h="1952625">
                  <a:moveTo>
                    <a:pt x="243840" y="1205484"/>
                  </a:moveTo>
                  <a:lnTo>
                    <a:pt x="0" y="1205484"/>
                  </a:lnTo>
                  <a:lnTo>
                    <a:pt x="0" y="1952244"/>
                  </a:lnTo>
                  <a:lnTo>
                    <a:pt x="243840" y="1952244"/>
                  </a:lnTo>
                  <a:lnTo>
                    <a:pt x="243840" y="1205484"/>
                  </a:lnTo>
                  <a:close/>
                </a:path>
                <a:path w="3500754" h="1952625">
                  <a:moveTo>
                    <a:pt x="1328928" y="836676"/>
                  </a:moveTo>
                  <a:lnTo>
                    <a:pt x="1085088" y="836676"/>
                  </a:lnTo>
                  <a:lnTo>
                    <a:pt x="1085088" y="1952244"/>
                  </a:lnTo>
                  <a:lnTo>
                    <a:pt x="1328928" y="1952244"/>
                  </a:lnTo>
                  <a:lnTo>
                    <a:pt x="1328928" y="836676"/>
                  </a:lnTo>
                  <a:close/>
                </a:path>
                <a:path w="3500754" h="1952625">
                  <a:moveTo>
                    <a:pt x="2415540" y="507492"/>
                  </a:moveTo>
                  <a:lnTo>
                    <a:pt x="2171700" y="507492"/>
                  </a:lnTo>
                  <a:lnTo>
                    <a:pt x="2171700" y="1952244"/>
                  </a:lnTo>
                  <a:lnTo>
                    <a:pt x="2415540" y="1952244"/>
                  </a:lnTo>
                  <a:lnTo>
                    <a:pt x="2415540" y="507492"/>
                  </a:lnTo>
                  <a:close/>
                </a:path>
                <a:path w="3500754" h="1952625">
                  <a:moveTo>
                    <a:pt x="3500628" y="0"/>
                  </a:moveTo>
                  <a:lnTo>
                    <a:pt x="3256788" y="0"/>
                  </a:lnTo>
                  <a:lnTo>
                    <a:pt x="3256788" y="1952244"/>
                  </a:lnTo>
                  <a:lnTo>
                    <a:pt x="3500628" y="1952244"/>
                  </a:lnTo>
                  <a:lnTo>
                    <a:pt x="350062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8066532" y="5233415"/>
              <a:ext cx="3500754" cy="762000"/>
            </a:xfrm>
            <a:custGeom>
              <a:avLst/>
              <a:gdLst/>
              <a:ahLst/>
              <a:cxnLst/>
              <a:rect l="l" t="t" r="r" b="b"/>
              <a:pathLst>
                <a:path w="3500754" h="762000">
                  <a:moveTo>
                    <a:pt x="243840" y="294132"/>
                  </a:moveTo>
                  <a:lnTo>
                    <a:pt x="0" y="294132"/>
                  </a:lnTo>
                  <a:lnTo>
                    <a:pt x="0" y="762000"/>
                  </a:lnTo>
                  <a:lnTo>
                    <a:pt x="243840" y="762000"/>
                  </a:lnTo>
                  <a:lnTo>
                    <a:pt x="243840" y="294132"/>
                  </a:lnTo>
                  <a:close/>
                </a:path>
                <a:path w="3500754" h="762000">
                  <a:moveTo>
                    <a:pt x="1328928" y="286512"/>
                  </a:moveTo>
                  <a:lnTo>
                    <a:pt x="1085088" y="286512"/>
                  </a:lnTo>
                  <a:lnTo>
                    <a:pt x="1085088" y="762000"/>
                  </a:lnTo>
                  <a:lnTo>
                    <a:pt x="1328928" y="762000"/>
                  </a:lnTo>
                  <a:lnTo>
                    <a:pt x="1328928" y="286512"/>
                  </a:lnTo>
                  <a:close/>
                </a:path>
                <a:path w="3500754" h="762000">
                  <a:moveTo>
                    <a:pt x="2415540" y="70104"/>
                  </a:moveTo>
                  <a:lnTo>
                    <a:pt x="2171700" y="70104"/>
                  </a:lnTo>
                  <a:lnTo>
                    <a:pt x="2171700" y="762000"/>
                  </a:lnTo>
                  <a:lnTo>
                    <a:pt x="2415540" y="762000"/>
                  </a:lnTo>
                  <a:lnTo>
                    <a:pt x="2415540" y="70104"/>
                  </a:lnTo>
                  <a:close/>
                </a:path>
                <a:path w="3500754" h="762000">
                  <a:moveTo>
                    <a:pt x="3500628" y="0"/>
                  </a:moveTo>
                  <a:lnTo>
                    <a:pt x="3256788" y="0"/>
                  </a:lnTo>
                  <a:lnTo>
                    <a:pt x="3256788" y="762000"/>
                  </a:lnTo>
                  <a:lnTo>
                    <a:pt x="3500628" y="762000"/>
                  </a:lnTo>
                  <a:lnTo>
                    <a:pt x="3500628" y="0"/>
                  </a:lnTo>
                  <a:close/>
                </a:path>
              </a:pathLst>
            </a:custGeom>
            <a:solidFill>
              <a:srgbClr val="122D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7490459" y="5995415"/>
              <a:ext cx="4343400" cy="0"/>
            </a:xfrm>
            <a:custGeom>
              <a:avLst/>
              <a:gdLst/>
              <a:ahLst/>
              <a:cxnLst/>
              <a:rect l="l" t="t" r="r" b="b"/>
              <a:pathLst>
                <a:path w="4343400" h="0">
                  <a:moveTo>
                    <a:pt x="0" y="0"/>
                  </a:moveTo>
                  <a:lnTo>
                    <a:pt x="4343400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7765160" y="5034153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404040"/>
                </a:solidFill>
                <a:latin typeface="Calibri"/>
                <a:cs typeface="Calibri"/>
              </a:rPr>
              <a:t>4.61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8851138" y="4665726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404040"/>
                </a:solidFill>
                <a:latin typeface="Calibri"/>
                <a:cs typeface="Calibri"/>
              </a:rPr>
              <a:t>6.88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9937242" y="4336542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404040"/>
                </a:solidFill>
                <a:latin typeface="Calibri"/>
                <a:cs typeface="Calibri"/>
              </a:rPr>
              <a:t>8.91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0964798" y="3828669"/>
            <a:ext cx="3365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1275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404040"/>
                </a:solidFill>
                <a:latin typeface="Calibri"/>
                <a:cs typeface="Calibri"/>
              </a:rPr>
              <a:t>12.04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8074532" y="5313045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404040"/>
                </a:solidFill>
                <a:latin typeface="Calibri"/>
                <a:cs typeface="Calibri"/>
              </a:rPr>
              <a:t>2.89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9160509" y="5306695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404040"/>
                </a:solidFill>
                <a:latin typeface="Calibri"/>
                <a:cs typeface="Calibri"/>
              </a:rPr>
              <a:t>2.93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0246232" y="5088712"/>
            <a:ext cx="22987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404040"/>
                </a:solidFill>
                <a:latin typeface="Calibri"/>
                <a:cs typeface="Calibri"/>
              </a:rPr>
              <a:t>4.27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1361166" y="5019547"/>
            <a:ext cx="1720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404040"/>
                </a:solidFill>
                <a:latin typeface="Calibri"/>
                <a:cs typeface="Calibri"/>
              </a:rPr>
              <a:t>4.7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7314692" y="5902553"/>
            <a:ext cx="83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7314692" y="5577941"/>
            <a:ext cx="83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585858"/>
                </a:solidFill>
                <a:latin typeface="Calibri"/>
                <a:cs typeface="Calibri"/>
              </a:rPr>
              <a:t>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7314692" y="5253608"/>
            <a:ext cx="83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585858"/>
                </a:solidFill>
                <a:latin typeface="Calibri"/>
                <a:cs typeface="Calibri"/>
              </a:rPr>
              <a:t>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7314692" y="4929378"/>
            <a:ext cx="83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585858"/>
                </a:solidFill>
                <a:latin typeface="Calibri"/>
                <a:cs typeface="Calibri"/>
              </a:rPr>
              <a:t>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7314692" y="4604766"/>
            <a:ext cx="83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585858"/>
                </a:solidFill>
                <a:latin typeface="Calibri"/>
                <a:cs typeface="Calibri"/>
              </a:rPr>
              <a:t>8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7256780" y="4280407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10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7256780" y="3955795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12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7256780" y="3631438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14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7906004" y="6050686"/>
            <a:ext cx="25717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2015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8991727" y="6050686"/>
            <a:ext cx="25717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2016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10077704" y="6050686"/>
            <a:ext cx="134302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98550" algn="l"/>
              </a:tabLst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2017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2018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7089393" y="3948875"/>
            <a:ext cx="152400" cy="182435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>
                <a:solidFill>
                  <a:srgbClr val="585858"/>
                </a:solidFill>
                <a:latin typeface="Calibri"/>
                <a:cs typeface="Calibri"/>
              </a:rPr>
              <a:t>Content</a:t>
            </a:r>
            <a:r>
              <a:rPr dirty="0" sz="1000" spc="-2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585858"/>
                </a:solidFill>
                <a:latin typeface="Calibri"/>
                <a:cs typeface="Calibri"/>
              </a:rPr>
              <a:t>Expenditure</a:t>
            </a:r>
            <a:r>
              <a:rPr dirty="0" sz="1000" spc="18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585858"/>
                </a:solidFill>
                <a:latin typeface="Calibri"/>
                <a:cs typeface="Calibri"/>
              </a:rPr>
              <a:t>(In</a:t>
            </a:r>
            <a:r>
              <a:rPr dirty="0" sz="1000" spc="-1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585858"/>
                </a:solidFill>
                <a:latin typeface="Calibri"/>
                <a:cs typeface="Calibri"/>
              </a:rPr>
              <a:t>$</a:t>
            </a:r>
            <a:r>
              <a:rPr dirty="0" sz="1000" spc="-2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585858"/>
                </a:solidFill>
                <a:latin typeface="Calibri"/>
                <a:cs typeface="Calibri"/>
              </a:rPr>
              <a:t>Billions)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1" name="object 41" descr=""/>
          <p:cNvSpPr/>
          <p:nvPr/>
        </p:nvSpPr>
        <p:spPr>
          <a:xfrm>
            <a:off x="7950707" y="4366259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73151" y="0"/>
                </a:moveTo>
                <a:lnTo>
                  <a:pt x="0" y="0"/>
                </a:lnTo>
                <a:lnTo>
                  <a:pt x="0" y="73151"/>
                </a:lnTo>
                <a:lnTo>
                  <a:pt x="73151" y="73151"/>
                </a:lnTo>
                <a:lnTo>
                  <a:pt x="7315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 txBox="1"/>
          <p:nvPr/>
        </p:nvSpPr>
        <p:spPr>
          <a:xfrm>
            <a:off x="8043418" y="4294758"/>
            <a:ext cx="38227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10">
                <a:solidFill>
                  <a:srgbClr val="585858"/>
                </a:solidFill>
                <a:latin typeface="Calibri"/>
                <a:cs typeface="Calibri"/>
              </a:rPr>
              <a:t>Netflix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3" name="object 43" descr=""/>
          <p:cNvSpPr/>
          <p:nvPr/>
        </p:nvSpPr>
        <p:spPr>
          <a:xfrm>
            <a:off x="8540495" y="4366259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73151" y="0"/>
                </a:moveTo>
                <a:lnTo>
                  <a:pt x="0" y="0"/>
                </a:lnTo>
                <a:lnTo>
                  <a:pt x="0" y="73151"/>
                </a:lnTo>
                <a:lnTo>
                  <a:pt x="73151" y="73151"/>
                </a:lnTo>
                <a:lnTo>
                  <a:pt x="73151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 txBox="1"/>
          <p:nvPr/>
        </p:nvSpPr>
        <p:spPr>
          <a:xfrm>
            <a:off x="8634476" y="4294758"/>
            <a:ext cx="68770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solidFill>
                  <a:srgbClr val="585858"/>
                </a:solidFill>
                <a:latin typeface="Calibri"/>
                <a:cs typeface="Calibri"/>
              </a:rPr>
              <a:t>Prime</a:t>
            </a:r>
            <a:r>
              <a:rPr dirty="0" sz="1050" spc="-1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50" spc="-20">
                <a:solidFill>
                  <a:srgbClr val="585858"/>
                </a:solidFill>
                <a:latin typeface="Calibri"/>
                <a:cs typeface="Calibri"/>
              </a:rPr>
              <a:t>Video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5" name="object 45" descr=""/>
          <p:cNvSpPr/>
          <p:nvPr/>
        </p:nvSpPr>
        <p:spPr>
          <a:xfrm>
            <a:off x="10955273" y="3728465"/>
            <a:ext cx="355600" cy="2356485"/>
          </a:xfrm>
          <a:custGeom>
            <a:avLst/>
            <a:gdLst/>
            <a:ahLst/>
            <a:cxnLst/>
            <a:rect l="l" t="t" r="r" b="b"/>
            <a:pathLst>
              <a:path w="355600" h="2356485">
                <a:moveTo>
                  <a:pt x="0" y="2356104"/>
                </a:moveTo>
                <a:lnTo>
                  <a:pt x="355092" y="2356104"/>
                </a:lnTo>
                <a:lnTo>
                  <a:pt x="355092" y="0"/>
                </a:lnTo>
                <a:lnTo>
                  <a:pt x="0" y="0"/>
                </a:lnTo>
                <a:lnTo>
                  <a:pt x="0" y="2356104"/>
                </a:lnTo>
                <a:close/>
              </a:path>
            </a:pathLst>
          </a:custGeom>
          <a:ln w="19049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grpSp>
        <p:nvGrpSpPr>
          <p:cNvPr id="46" name="object 46" descr=""/>
          <p:cNvGrpSpPr/>
          <p:nvPr/>
        </p:nvGrpSpPr>
        <p:grpSpPr>
          <a:xfrm>
            <a:off x="10311510" y="1144142"/>
            <a:ext cx="1620520" cy="1620520"/>
            <a:chOff x="10311510" y="1144142"/>
            <a:chExt cx="1620520" cy="1620520"/>
          </a:xfrm>
        </p:grpSpPr>
        <p:sp>
          <p:nvSpPr>
            <p:cNvPr id="47" name="object 47" descr=""/>
            <p:cNvSpPr/>
            <p:nvPr/>
          </p:nvSpPr>
          <p:spPr>
            <a:xfrm>
              <a:off x="10311510" y="1144142"/>
              <a:ext cx="1620520" cy="1620520"/>
            </a:xfrm>
            <a:custGeom>
              <a:avLst/>
              <a:gdLst/>
              <a:ahLst/>
              <a:cxnLst/>
              <a:rect l="l" t="t" r="r" b="b"/>
              <a:pathLst>
                <a:path w="1620520" h="1620520">
                  <a:moveTo>
                    <a:pt x="810133" y="0"/>
                  </a:moveTo>
                  <a:lnTo>
                    <a:pt x="810133" y="810133"/>
                  </a:lnTo>
                  <a:lnTo>
                    <a:pt x="154686" y="334010"/>
                  </a:lnTo>
                  <a:lnTo>
                    <a:pt x="125912" y="376330"/>
                  </a:lnTo>
                  <a:lnTo>
                    <a:pt x="99974" y="420212"/>
                  </a:lnTo>
                  <a:lnTo>
                    <a:pt x="76916" y="465512"/>
                  </a:lnTo>
                  <a:lnTo>
                    <a:pt x="56784" y="512084"/>
                  </a:lnTo>
                  <a:lnTo>
                    <a:pt x="39624" y="559784"/>
                  </a:lnTo>
                  <a:lnTo>
                    <a:pt x="25481" y="608467"/>
                  </a:lnTo>
                  <a:lnTo>
                    <a:pt x="14401" y="657988"/>
                  </a:lnTo>
                  <a:lnTo>
                    <a:pt x="6431" y="708202"/>
                  </a:lnTo>
                  <a:lnTo>
                    <a:pt x="1615" y="758965"/>
                  </a:lnTo>
                  <a:lnTo>
                    <a:pt x="0" y="810133"/>
                  </a:lnTo>
                  <a:lnTo>
                    <a:pt x="1375" y="857734"/>
                  </a:lnTo>
                  <a:lnTo>
                    <a:pt x="5450" y="904611"/>
                  </a:lnTo>
                  <a:lnTo>
                    <a:pt x="12149" y="950687"/>
                  </a:lnTo>
                  <a:lnTo>
                    <a:pt x="21396" y="995888"/>
                  </a:lnTo>
                  <a:lnTo>
                    <a:pt x="33115" y="1040136"/>
                  </a:lnTo>
                  <a:lnTo>
                    <a:pt x="47229" y="1083356"/>
                  </a:lnTo>
                  <a:lnTo>
                    <a:pt x="63664" y="1125472"/>
                  </a:lnTo>
                  <a:lnTo>
                    <a:pt x="82343" y="1166407"/>
                  </a:lnTo>
                  <a:lnTo>
                    <a:pt x="103190" y="1206087"/>
                  </a:lnTo>
                  <a:lnTo>
                    <a:pt x="126128" y="1244434"/>
                  </a:lnTo>
                  <a:lnTo>
                    <a:pt x="151083" y="1281373"/>
                  </a:lnTo>
                  <a:lnTo>
                    <a:pt x="177978" y="1316828"/>
                  </a:lnTo>
                  <a:lnTo>
                    <a:pt x="206736" y="1350723"/>
                  </a:lnTo>
                  <a:lnTo>
                    <a:pt x="237283" y="1382982"/>
                  </a:lnTo>
                  <a:lnTo>
                    <a:pt x="269542" y="1413529"/>
                  </a:lnTo>
                  <a:lnTo>
                    <a:pt x="303437" y="1442287"/>
                  </a:lnTo>
                  <a:lnTo>
                    <a:pt x="338892" y="1469182"/>
                  </a:lnTo>
                  <a:lnTo>
                    <a:pt x="375831" y="1494137"/>
                  </a:lnTo>
                  <a:lnTo>
                    <a:pt x="414178" y="1517075"/>
                  </a:lnTo>
                  <a:lnTo>
                    <a:pt x="453858" y="1537922"/>
                  </a:lnTo>
                  <a:lnTo>
                    <a:pt x="494793" y="1556601"/>
                  </a:lnTo>
                  <a:lnTo>
                    <a:pt x="536909" y="1573036"/>
                  </a:lnTo>
                  <a:lnTo>
                    <a:pt x="580129" y="1587150"/>
                  </a:lnTo>
                  <a:lnTo>
                    <a:pt x="624377" y="1598869"/>
                  </a:lnTo>
                  <a:lnTo>
                    <a:pt x="669578" y="1608116"/>
                  </a:lnTo>
                  <a:lnTo>
                    <a:pt x="715654" y="1614815"/>
                  </a:lnTo>
                  <a:lnTo>
                    <a:pt x="762531" y="1618890"/>
                  </a:lnTo>
                  <a:lnTo>
                    <a:pt x="810133" y="1620266"/>
                  </a:lnTo>
                  <a:lnTo>
                    <a:pt x="857734" y="1618890"/>
                  </a:lnTo>
                  <a:lnTo>
                    <a:pt x="904611" y="1614815"/>
                  </a:lnTo>
                  <a:lnTo>
                    <a:pt x="950687" y="1608116"/>
                  </a:lnTo>
                  <a:lnTo>
                    <a:pt x="995888" y="1598869"/>
                  </a:lnTo>
                  <a:lnTo>
                    <a:pt x="1040136" y="1587150"/>
                  </a:lnTo>
                  <a:lnTo>
                    <a:pt x="1083356" y="1573036"/>
                  </a:lnTo>
                  <a:lnTo>
                    <a:pt x="1125472" y="1556601"/>
                  </a:lnTo>
                  <a:lnTo>
                    <a:pt x="1166407" y="1537922"/>
                  </a:lnTo>
                  <a:lnTo>
                    <a:pt x="1206087" y="1517075"/>
                  </a:lnTo>
                  <a:lnTo>
                    <a:pt x="1244434" y="1494137"/>
                  </a:lnTo>
                  <a:lnTo>
                    <a:pt x="1281373" y="1469182"/>
                  </a:lnTo>
                  <a:lnTo>
                    <a:pt x="1316828" y="1442287"/>
                  </a:lnTo>
                  <a:lnTo>
                    <a:pt x="1350723" y="1413529"/>
                  </a:lnTo>
                  <a:lnTo>
                    <a:pt x="1382982" y="1382982"/>
                  </a:lnTo>
                  <a:lnTo>
                    <a:pt x="1413529" y="1350723"/>
                  </a:lnTo>
                  <a:lnTo>
                    <a:pt x="1442287" y="1316828"/>
                  </a:lnTo>
                  <a:lnTo>
                    <a:pt x="1469182" y="1281373"/>
                  </a:lnTo>
                  <a:lnTo>
                    <a:pt x="1494137" y="1244434"/>
                  </a:lnTo>
                  <a:lnTo>
                    <a:pt x="1517075" y="1206087"/>
                  </a:lnTo>
                  <a:lnTo>
                    <a:pt x="1537922" y="1166407"/>
                  </a:lnTo>
                  <a:lnTo>
                    <a:pt x="1556601" y="1125472"/>
                  </a:lnTo>
                  <a:lnTo>
                    <a:pt x="1573036" y="1083356"/>
                  </a:lnTo>
                  <a:lnTo>
                    <a:pt x="1587150" y="1040136"/>
                  </a:lnTo>
                  <a:lnTo>
                    <a:pt x="1598869" y="995888"/>
                  </a:lnTo>
                  <a:lnTo>
                    <a:pt x="1608116" y="950687"/>
                  </a:lnTo>
                  <a:lnTo>
                    <a:pt x="1614815" y="904611"/>
                  </a:lnTo>
                  <a:lnTo>
                    <a:pt x="1618890" y="857734"/>
                  </a:lnTo>
                  <a:lnTo>
                    <a:pt x="1620266" y="810133"/>
                  </a:lnTo>
                  <a:lnTo>
                    <a:pt x="1618890" y="762531"/>
                  </a:lnTo>
                  <a:lnTo>
                    <a:pt x="1614815" y="715654"/>
                  </a:lnTo>
                  <a:lnTo>
                    <a:pt x="1608116" y="669578"/>
                  </a:lnTo>
                  <a:lnTo>
                    <a:pt x="1598869" y="624377"/>
                  </a:lnTo>
                  <a:lnTo>
                    <a:pt x="1587150" y="580129"/>
                  </a:lnTo>
                  <a:lnTo>
                    <a:pt x="1573036" y="536909"/>
                  </a:lnTo>
                  <a:lnTo>
                    <a:pt x="1556601" y="494793"/>
                  </a:lnTo>
                  <a:lnTo>
                    <a:pt x="1537922" y="453858"/>
                  </a:lnTo>
                  <a:lnTo>
                    <a:pt x="1517075" y="414178"/>
                  </a:lnTo>
                  <a:lnTo>
                    <a:pt x="1494137" y="375831"/>
                  </a:lnTo>
                  <a:lnTo>
                    <a:pt x="1469182" y="338892"/>
                  </a:lnTo>
                  <a:lnTo>
                    <a:pt x="1442287" y="303437"/>
                  </a:lnTo>
                  <a:lnTo>
                    <a:pt x="1413529" y="269542"/>
                  </a:lnTo>
                  <a:lnTo>
                    <a:pt x="1382982" y="237283"/>
                  </a:lnTo>
                  <a:lnTo>
                    <a:pt x="1350723" y="206736"/>
                  </a:lnTo>
                  <a:lnTo>
                    <a:pt x="1316828" y="177978"/>
                  </a:lnTo>
                  <a:lnTo>
                    <a:pt x="1281373" y="151083"/>
                  </a:lnTo>
                  <a:lnTo>
                    <a:pt x="1244434" y="126128"/>
                  </a:lnTo>
                  <a:lnTo>
                    <a:pt x="1206087" y="103190"/>
                  </a:lnTo>
                  <a:lnTo>
                    <a:pt x="1166407" y="82343"/>
                  </a:lnTo>
                  <a:lnTo>
                    <a:pt x="1125472" y="63664"/>
                  </a:lnTo>
                  <a:lnTo>
                    <a:pt x="1083356" y="47229"/>
                  </a:lnTo>
                  <a:lnTo>
                    <a:pt x="1040136" y="33115"/>
                  </a:lnTo>
                  <a:lnTo>
                    <a:pt x="995888" y="21396"/>
                  </a:lnTo>
                  <a:lnTo>
                    <a:pt x="950687" y="12149"/>
                  </a:lnTo>
                  <a:lnTo>
                    <a:pt x="904611" y="5450"/>
                  </a:lnTo>
                  <a:lnTo>
                    <a:pt x="857734" y="1375"/>
                  </a:lnTo>
                  <a:lnTo>
                    <a:pt x="810133" y="0"/>
                  </a:lnTo>
                  <a:close/>
                </a:path>
              </a:pathLst>
            </a:custGeom>
            <a:solidFill>
              <a:srgbClr val="122D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10466196" y="1144142"/>
              <a:ext cx="655955" cy="810260"/>
            </a:xfrm>
            <a:custGeom>
              <a:avLst/>
              <a:gdLst/>
              <a:ahLst/>
              <a:cxnLst/>
              <a:rect l="l" t="t" r="r" b="b"/>
              <a:pathLst>
                <a:path w="655954" h="810260">
                  <a:moveTo>
                    <a:pt x="655447" y="0"/>
                  </a:moveTo>
                  <a:lnTo>
                    <a:pt x="607023" y="1446"/>
                  </a:lnTo>
                  <a:lnTo>
                    <a:pt x="559076" y="5746"/>
                  </a:lnTo>
                  <a:lnTo>
                    <a:pt x="511718" y="12845"/>
                  </a:lnTo>
                  <a:lnTo>
                    <a:pt x="465058" y="22685"/>
                  </a:lnTo>
                  <a:lnTo>
                    <a:pt x="419207" y="35210"/>
                  </a:lnTo>
                  <a:lnTo>
                    <a:pt x="374277" y="50363"/>
                  </a:lnTo>
                  <a:lnTo>
                    <a:pt x="330379" y="68088"/>
                  </a:lnTo>
                  <a:lnTo>
                    <a:pt x="287623" y="88328"/>
                  </a:lnTo>
                  <a:lnTo>
                    <a:pt x="246120" y="111027"/>
                  </a:lnTo>
                  <a:lnTo>
                    <a:pt x="205981" y="136128"/>
                  </a:lnTo>
                  <a:lnTo>
                    <a:pt x="167316" y="163574"/>
                  </a:lnTo>
                  <a:lnTo>
                    <a:pt x="130238" y="193309"/>
                  </a:lnTo>
                  <a:lnTo>
                    <a:pt x="94856" y="225277"/>
                  </a:lnTo>
                  <a:lnTo>
                    <a:pt x="61282" y="259421"/>
                  </a:lnTo>
                  <a:lnTo>
                    <a:pt x="29626" y="295684"/>
                  </a:lnTo>
                  <a:lnTo>
                    <a:pt x="0" y="334010"/>
                  </a:lnTo>
                  <a:lnTo>
                    <a:pt x="655447" y="810133"/>
                  </a:lnTo>
                  <a:lnTo>
                    <a:pt x="655447" y="0"/>
                  </a:lnTo>
                  <a:close/>
                </a:path>
              </a:pathLst>
            </a:custGeom>
            <a:solidFill>
              <a:srgbClr val="FF9B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 descr=""/>
          <p:cNvSpPr txBox="1"/>
          <p:nvPr/>
        </p:nvSpPr>
        <p:spPr>
          <a:xfrm>
            <a:off x="11340465" y="2402204"/>
            <a:ext cx="2247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FFFFFF"/>
                </a:solidFill>
                <a:latin typeface="Calibri"/>
                <a:cs typeface="Calibri"/>
              </a:rPr>
              <a:t>85%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10721085" y="1287526"/>
            <a:ext cx="2247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FFFFFF"/>
                </a:solidFill>
                <a:latin typeface="Calibri"/>
                <a:cs typeface="Calibri"/>
              </a:rPr>
              <a:t>15%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1" name="object 51" descr=""/>
          <p:cNvSpPr/>
          <p:nvPr/>
        </p:nvSpPr>
        <p:spPr>
          <a:xfrm>
            <a:off x="11093957" y="2954273"/>
            <a:ext cx="76200" cy="633730"/>
          </a:xfrm>
          <a:custGeom>
            <a:avLst/>
            <a:gdLst/>
            <a:ahLst/>
            <a:cxnLst/>
            <a:rect l="l" t="t" r="r" b="b"/>
            <a:pathLst>
              <a:path w="76200" h="633729">
                <a:moveTo>
                  <a:pt x="47625" y="557529"/>
                </a:moveTo>
                <a:lnTo>
                  <a:pt x="28575" y="557529"/>
                </a:lnTo>
                <a:lnTo>
                  <a:pt x="28575" y="633729"/>
                </a:lnTo>
                <a:lnTo>
                  <a:pt x="47625" y="633729"/>
                </a:lnTo>
                <a:lnTo>
                  <a:pt x="47625" y="557529"/>
                </a:lnTo>
                <a:close/>
              </a:path>
              <a:path w="76200" h="633729">
                <a:moveTo>
                  <a:pt x="47625" y="424179"/>
                </a:moveTo>
                <a:lnTo>
                  <a:pt x="28575" y="424179"/>
                </a:lnTo>
                <a:lnTo>
                  <a:pt x="28575" y="500379"/>
                </a:lnTo>
                <a:lnTo>
                  <a:pt x="47625" y="500379"/>
                </a:lnTo>
                <a:lnTo>
                  <a:pt x="47625" y="424179"/>
                </a:lnTo>
                <a:close/>
              </a:path>
              <a:path w="76200" h="633729">
                <a:moveTo>
                  <a:pt x="47625" y="290829"/>
                </a:moveTo>
                <a:lnTo>
                  <a:pt x="28575" y="290829"/>
                </a:lnTo>
                <a:lnTo>
                  <a:pt x="28575" y="367029"/>
                </a:lnTo>
                <a:lnTo>
                  <a:pt x="47625" y="367029"/>
                </a:lnTo>
                <a:lnTo>
                  <a:pt x="47625" y="290829"/>
                </a:lnTo>
                <a:close/>
              </a:path>
              <a:path w="76200" h="633729">
                <a:moveTo>
                  <a:pt x="47625" y="157479"/>
                </a:moveTo>
                <a:lnTo>
                  <a:pt x="28575" y="157479"/>
                </a:lnTo>
                <a:lnTo>
                  <a:pt x="28575" y="233679"/>
                </a:lnTo>
                <a:lnTo>
                  <a:pt x="47625" y="233679"/>
                </a:lnTo>
                <a:lnTo>
                  <a:pt x="47625" y="157479"/>
                </a:lnTo>
                <a:close/>
              </a:path>
              <a:path w="76200" h="633729">
                <a:moveTo>
                  <a:pt x="47625" y="63500"/>
                </a:moveTo>
                <a:lnTo>
                  <a:pt x="28575" y="63500"/>
                </a:lnTo>
                <a:lnTo>
                  <a:pt x="28575" y="100329"/>
                </a:lnTo>
                <a:lnTo>
                  <a:pt x="47625" y="100329"/>
                </a:lnTo>
                <a:lnTo>
                  <a:pt x="47625" y="63500"/>
                </a:lnTo>
                <a:close/>
              </a:path>
              <a:path w="76200" h="633729">
                <a:moveTo>
                  <a:pt x="38100" y="0"/>
                </a:moveTo>
                <a:lnTo>
                  <a:pt x="0" y="76200"/>
                </a:lnTo>
                <a:lnTo>
                  <a:pt x="28575" y="76200"/>
                </a:lnTo>
                <a:lnTo>
                  <a:pt x="28575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633729">
                <a:moveTo>
                  <a:pt x="69850" y="63500"/>
                </a:moveTo>
                <a:lnTo>
                  <a:pt x="47625" y="63500"/>
                </a:lnTo>
                <a:lnTo>
                  <a:pt x="4762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 descr=""/>
          <p:cNvSpPr txBox="1"/>
          <p:nvPr/>
        </p:nvSpPr>
        <p:spPr>
          <a:xfrm>
            <a:off x="2239517" y="4147820"/>
            <a:ext cx="4126229" cy="1244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299085" marR="5715" indent="-2870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  <a:tab pos="300990" algn="l"/>
              </a:tabLst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	As</a:t>
            </a:r>
            <a:r>
              <a:rPr dirty="0" sz="1600" spc="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data</a:t>
            </a:r>
            <a:r>
              <a:rPr dirty="0" sz="1600" spc="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shows,</a:t>
            </a:r>
            <a:r>
              <a:rPr dirty="0" sz="1600" spc="7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people</a:t>
            </a:r>
            <a:r>
              <a:rPr dirty="0" sz="1600" spc="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stream</a:t>
            </a:r>
            <a:r>
              <a:rPr dirty="0" sz="1600" spc="7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more</a:t>
            </a:r>
            <a:r>
              <a:rPr dirty="0" sz="1600" spc="7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licenced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shows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than</a:t>
            </a:r>
            <a:r>
              <a:rPr dirty="0" sz="16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original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content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on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Netflix.</a:t>
            </a:r>
            <a:endParaRPr sz="1600">
              <a:latin typeface="Calibri"/>
              <a:cs typeface="Calibri"/>
            </a:endParaRPr>
          </a:p>
          <a:p>
            <a:pPr algn="just"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300990" algn="l"/>
              </a:tabLst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	Even</a:t>
            </a:r>
            <a:r>
              <a:rPr dirty="0" sz="1600" spc="1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though</a:t>
            </a:r>
            <a:r>
              <a:rPr dirty="0" sz="1600" spc="1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expenditure</a:t>
            </a:r>
            <a:r>
              <a:rPr dirty="0" sz="1600" spc="1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on</a:t>
            </a:r>
            <a:r>
              <a:rPr dirty="0" sz="1600" spc="1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original</a:t>
            </a:r>
            <a:r>
              <a:rPr dirty="0" sz="1600" spc="1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content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has</a:t>
            </a:r>
            <a:r>
              <a:rPr dirty="0" sz="1600" spc="29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increased,</a:t>
            </a:r>
            <a:r>
              <a:rPr dirty="0" sz="1600" spc="30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licensed</a:t>
            </a:r>
            <a:r>
              <a:rPr dirty="0" sz="1600" spc="30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600" spc="30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third</a:t>
            </a:r>
            <a:r>
              <a:rPr dirty="0" sz="1600" spc="30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party content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still</a:t>
            </a:r>
            <a:r>
              <a:rPr dirty="0" sz="16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remains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driving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force.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53" name="object 53" descr=""/>
          <p:cNvGrpSpPr/>
          <p:nvPr/>
        </p:nvGrpSpPr>
        <p:grpSpPr>
          <a:xfrm>
            <a:off x="546551" y="4022852"/>
            <a:ext cx="1475740" cy="1475740"/>
            <a:chOff x="546551" y="4022852"/>
            <a:chExt cx="1475740" cy="1475740"/>
          </a:xfrm>
        </p:grpSpPr>
        <p:sp>
          <p:nvSpPr>
            <p:cNvPr id="54" name="object 54" descr=""/>
            <p:cNvSpPr/>
            <p:nvPr/>
          </p:nvSpPr>
          <p:spPr>
            <a:xfrm>
              <a:off x="746480" y="4022852"/>
              <a:ext cx="1275715" cy="1475740"/>
            </a:xfrm>
            <a:custGeom>
              <a:avLst/>
              <a:gdLst/>
              <a:ahLst/>
              <a:cxnLst/>
              <a:rect l="l" t="t" r="r" b="b"/>
              <a:pathLst>
                <a:path w="1275714" h="1475739">
                  <a:moveTo>
                    <a:pt x="537743" y="0"/>
                  </a:moveTo>
                  <a:lnTo>
                    <a:pt x="537743" y="737616"/>
                  </a:lnTo>
                  <a:lnTo>
                    <a:pt x="0" y="1242568"/>
                  </a:lnTo>
                  <a:lnTo>
                    <a:pt x="35981" y="1278335"/>
                  </a:lnTo>
                  <a:lnTo>
                    <a:pt x="74101" y="1311361"/>
                  </a:lnTo>
                  <a:lnTo>
                    <a:pt x="114201" y="1341574"/>
                  </a:lnTo>
                  <a:lnTo>
                    <a:pt x="156119" y="1368904"/>
                  </a:lnTo>
                  <a:lnTo>
                    <a:pt x="199697" y="1393282"/>
                  </a:lnTo>
                  <a:lnTo>
                    <a:pt x="244773" y="1414637"/>
                  </a:lnTo>
                  <a:lnTo>
                    <a:pt x="291188" y="1432898"/>
                  </a:lnTo>
                  <a:lnTo>
                    <a:pt x="338782" y="1447997"/>
                  </a:lnTo>
                  <a:lnTo>
                    <a:pt x="387394" y="1459863"/>
                  </a:lnTo>
                  <a:lnTo>
                    <a:pt x="436865" y="1468425"/>
                  </a:lnTo>
                  <a:lnTo>
                    <a:pt x="487035" y="1473613"/>
                  </a:lnTo>
                  <a:lnTo>
                    <a:pt x="537743" y="1475359"/>
                  </a:lnTo>
                  <a:lnTo>
                    <a:pt x="586246" y="1473789"/>
                  </a:lnTo>
                  <a:lnTo>
                    <a:pt x="633911" y="1469146"/>
                  </a:lnTo>
                  <a:lnTo>
                    <a:pt x="680640" y="1461526"/>
                  </a:lnTo>
                  <a:lnTo>
                    <a:pt x="726336" y="1451027"/>
                  </a:lnTo>
                  <a:lnTo>
                    <a:pt x="770903" y="1437745"/>
                  </a:lnTo>
                  <a:lnTo>
                    <a:pt x="814242" y="1421779"/>
                  </a:lnTo>
                  <a:lnTo>
                    <a:pt x="856258" y="1403225"/>
                  </a:lnTo>
                  <a:lnTo>
                    <a:pt x="896852" y="1382180"/>
                  </a:lnTo>
                  <a:lnTo>
                    <a:pt x="935927" y="1358742"/>
                  </a:lnTo>
                  <a:lnTo>
                    <a:pt x="973387" y="1333009"/>
                  </a:lnTo>
                  <a:lnTo>
                    <a:pt x="1009135" y="1305076"/>
                  </a:lnTo>
                  <a:lnTo>
                    <a:pt x="1043072" y="1275043"/>
                  </a:lnTo>
                  <a:lnTo>
                    <a:pt x="1075103" y="1243005"/>
                  </a:lnTo>
                  <a:lnTo>
                    <a:pt x="1105129" y="1209060"/>
                  </a:lnTo>
                  <a:lnTo>
                    <a:pt x="1133054" y="1173305"/>
                  </a:lnTo>
                  <a:lnTo>
                    <a:pt x="1158780" y="1135838"/>
                  </a:lnTo>
                  <a:lnTo>
                    <a:pt x="1182211" y="1096755"/>
                  </a:lnTo>
                  <a:lnTo>
                    <a:pt x="1203249" y="1056155"/>
                  </a:lnTo>
                  <a:lnTo>
                    <a:pt x="1221798" y="1014133"/>
                  </a:lnTo>
                  <a:lnTo>
                    <a:pt x="1237759" y="970789"/>
                  </a:lnTo>
                  <a:lnTo>
                    <a:pt x="1251036" y="926217"/>
                  </a:lnTo>
                  <a:lnTo>
                    <a:pt x="1261531" y="880517"/>
                  </a:lnTo>
                  <a:lnTo>
                    <a:pt x="1269149" y="833786"/>
                  </a:lnTo>
                  <a:lnTo>
                    <a:pt x="1273790" y="786119"/>
                  </a:lnTo>
                  <a:lnTo>
                    <a:pt x="1275359" y="737616"/>
                  </a:lnTo>
                  <a:lnTo>
                    <a:pt x="1273790" y="689112"/>
                  </a:lnTo>
                  <a:lnTo>
                    <a:pt x="1269149" y="641448"/>
                  </a:lnTo>
                  <a:lnTo>
                    <a:pt x="1261531" y="594719"/>
                  </a:lnTo>
                  <a:lnTo>
                    <a:pt x="1251036" y="549022"/>
                  </a:lnTo>
                  <a:lnTo>
                    <a:pt x="1237759" y="504456"/>
                  </a:lnTo>
                  <a:lnTo>
                    <a:pt x="1221798" y="461116"/>
                  </a:lnTo>
                  <a:lnTo>
                    <a:pt x="1203249" y="419101"/>
                  </a:lnTo>
                  <a:lnTo>
                    <a:pt x="1182211" y="378507"/>
                  </a:lnTo>
                  <a:lnTo>
                    <a:pt x="1158780" y="339431"/>
                  </a:lnTo>
                  <a:lnTo>
                    <a:pt x="1133054" y="301971"/>
                  </a:lnTo>
                  <a:lnTo>
                    <a:pt x="1105129" y="266224"/>
                  </a:lnTo>
                  <a:lnTo>
                    <a:pt x="1075103" y="232286"/>
                  </a:lnTo>
                  <a:lnTo>
                    <a:pt x="1043072" y="200256"/>
                  </a:lnTo>
                  <a:lnTo>
                    <a:pt x="1009135" y="170229"/>
                  </a:lnTo>
                  <a:lnTo>
                    <a:pt x="973387" y="142305"/>
                  </a:lnTo>
                  <a:lnTo>
                    <a:pt x="935927" y="116578"/>
                  </a:lnTo>
                  <a:lnTo>
                    <a:pt x="896852" y="93147"/>
                  </a:lnTo>
                  <a:lnTo>
                    <a:pt x="856258" y="72109"/>
                  </a:lnTo>
                  <a:lnTo>
                    <a:pt x="814242" y="53561"/>
                  </a:lnTo>
                  <a:lnTo>
                    <a:pt x="770903" y="37600"/>
                  </a:lnTo>
                  <a:lnTo>
                    <a:pt x="726336" y="24323"/>
                  </a:lnTo>
                  <a:lnTo>
                    <a:pt x="680640" y="13827"/>
                  </a:lnTo>
                  <a:lnTo>
                    <a:pt x="633911" y="6210"/>
                  </a:lnTo>
                  <a:lnTo>
                    <a:pt x="586246" y="1568"/>
                  </a:lnTo>
                  <a:lnTo>
                    <a:pt x="537743" y="0"/>
                  </a:lnTo>
                  <a:close/>
                </a:path>
              </a:pathLst>
            </a:custGeom>
            <a:solidFill>
              <a:srgbClr val="122D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546551" y="4022852"/>
              <a:ext cx="737870" cy="1242695"/>
            </a:xfrm>
            <a:custGeom>
              <a:avLst/>
              <a:gdLst/>
              <a:ahLst/>
              <a:cxnLst/>
              <a:rect l="l" t="t" r="r" b="b"/>
              <a:pathLst>
                <a:path w="737869" h="1242695">
                  <a:moveTo>
                    <a:pt x="737672" y="0"/>
                  </a:moveTo>
                  <a:lnTo>
                    <a:pt x="686700" y="1761"/>
                  </a:lnTo>
                  <a:lnTo>
                    <a:pt x="636244" y="7003"/>
                  </a:lnTo>
                  <a:lnTo>
                    <a:pt x="586470" y="15658"/>
                  </a:lnTo>
                  <a:lnTo>
                    <a:pt x="537543" y="27661"/>
                  </a:lnTo>
                  <a:lnTo>
                    <a:pt x="489630" y="42947"/>
                  </a:lnTo>
                  <a:lnTo>
                    <a:pt x="442895" y="61448"/>
                  </a:lnTo>
                  <a:lnTo>
                    <a:pt x="397504" y="83101"/>
                  </a:lnTo>
                  <a:lnTo>
                    <a:pt x="353623" y="107837"/>
                  </a:lnTo>
                  <a:lnTo>
                    <a:pt x="311418" y="135593"/>
                  </a:lnTo>
                  <a:lnTo>
                    <a:pt x="271053" y="166302"/>
                  </a:lnTo>
                  <a:lnTo>
                    <a:pt x="232694" y="199898"/>
                  </a:lnTo>
                  <a:lnTo>
                    <a:pt x="198413" y="234244"/>
                  </a:lnTo>
                  <a:lnTo>
                    <a:pt x="166846" y="270257"/>
                  </a:lnTo>
                  <a:lnTo>
                    <a:pt x="137998" y="307800"/>
                  </a:lnTo>
                  <a:lnTo>
                    <a:pt x="111873" y="346735"/>
                  </a:lnTo>
                  <a:lnTo>
                    <a:pt x="88475" y="386925"/>
                  </a:lnTo>
                  <a:lnTo>
                    <a:pt x="67809" y="428232"/>
                  </a:lnTo>
                  <a:lnTo>
                    <a:pt x="49880" y="470519"/>
                  </a:lnTo>
                  <a:lnTo>
                    <a:pt x="34690" y="513648"/>
                  </a:lnTo>
                  <a:lnTo>
                    <a:pt x="22245" y="557482"/>
                  </a:lnTo>
                  <a:lnTo>
                    <a:pt x="12550" y="601884"/>
                  </a:lnTo>
                  <a:lnTo>
                    <a:pt x="5607" y="646716"/>
                  </a:lnTo>
                  <a:lnTo>
                    <a:pt x="1422" y="691841"/>
                  </a:lnTo>
                  <a:lnTo>
                    <a:pt x="0" y="737121"/>
                  </a:lnTo>
                  <a:lnTo>
                    <a:pt x="1343" y="782418"/>
                  </a:lnTo>
                  <a:lnTo>
                    <a:pt x="5457" y="827597"/>
                  </a:lnTo>
                  <a:lnTo>
                    <a:pt x="12346" y="872518"/>
                  </a:lnTo>
                  <a:lnTo>
                    <a:pt x="22014" y="917044"/>
                  </a:lnTo>
                  <a:lnTo>
                    <a:pt x="34466" y="961039"/>
                  </a:lnTo>
                  <a:lnTo>
                    <a:pt x="49705" y="1004365"/>
                  </a:lnTo>
                  <a:lnTo>
                    <a:pt x="67737" y="1046884"/>
                  </a:lnTo>
                  <a:lnTo>
                    <a:pt x="88565" y="1088459"/>
                  </a:lnTo>
                  <a:lnTo>
                    <a:pt x="112194" y="1128952"/>
                  </a:lnTo>
                  <a:lnTo>
                    <a:pt x="138628" y="1168226"/>
                  </a:lnTo>
                  <a:lnTo>
                    <a:pt x="167871" y="1206144"/>
                  </a:lnTo>
                  <a:lnTo>
                    <a:pt x="199928" y="1242568"/>
                  </a:lnTo>
                  <a:lnTo>
                    <a:pt x="737672" y="737616"/>
                  </a:lnTo>
                  <a:lnTo>
                    <a:pt x="737672" y="0"/>
                  </a:lnTo>
                  <a:close/>
                </a:path>
              </a:pathLst>
            </a:custGeom>
            <a:solidFill>
              <a:srgbClr val="FF9B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 descr=""/>
          <p:cNvSpPr txBox="1"/>
          <p:nvPr/>
        </p:nvSpPr>
        <p:spPr>
          <a:xfrm>
            <a:off x="1630807" y="4852796"/>
            <a:ext cx="2927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 b="1">
                <a:solidFill>
                  <a:srgbClr val="FFFFFF"/>
                </a:solidFill>
                <a:latin typeface="Calibri"/>
                <a:cs typeface="Calibri"/>
              </a:rPr>
              <a:t>63%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628904" y="4433061"/>
            <a:ext cx="2927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 b="1">
                <a:solidFill>
                  <a:srgbClr val="FFFFFF"/>
                </a:solidFill>
                <a:latin typeface="Calibri"/>
                <a:cs typeface="Calibri"/>
              </a:rPr>
              <a:t>37%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8" name="object 58" descr=""/>
          <p:cNvSpPr/>
          <p:nvPr/>
        </p:nvSpPr>
        <p:spPr>
          <a:xfrm>
            <a:off x="688848" y="5745479"/>
            <a:ext cx="76200" cy="78105"/>
          </a:xfrm>
          <a:custGeom>
            <a:avLst/>
            <a:gdLst/>
            <a:ahLst/>
            <a:cxnLst/>
            <a:rect l="l" t="t" r="r" b="b"/>
            <a:pathLst>
              <a:path w="76200" h="78104">
                <a:moveTo>
                  <a:pt x="76200" y="0"/>
                </a:moveTo>
                <a:lnTo>
                  <a:pt x="0" y="0"/>
                </a:lnTo>
                <a:lnTo>
                  <a:pt x="0" y="77724"/>
                </a:lnTo>
                <a:lnTo>
                  <a:pt x="76200" y="77724"/>
                </a:lnTo>
                <a:lnTo>
                  <a:pt x="76200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 descr=""/>
          <p:cNvSpPr txBox="1"/>
          <p:nvPr/>
        </p:nvSpPr>
        <p:spPr>
          <a:xfrm>
            <a:off x="786485" y="5671820"/>
            <a:ext cx="516890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10">
                <a:solidFill>
                  <a:srgbClr val="585858"/>
                </a:solidFill>
                <a:latin typeface="Calibri"/>
                <a:cs typeface="Calibri"/>
              </a:rPr>
              <a:t>Licensed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0" name="object 60" descr=""/>
          <p:cNvSpPr/>
          <p:nvPr/>
        </p:nvSpPr>
        <p:spPr>
          <a:xfrm>
            <a:off x="1418844" y="5745479"/>
            <a:ext cx="76200" cy="78105"/>
          </a:xfrm>
          <a:custGeom>
            <a:avLst/>
            <a:gdLst/>
            <a:ahLst/>
            <a:cxnLst/>
            <a:rect l="l" t="t" r="r" b="b"/>
            <a:pathLst>
              <a:path w="76200" h="78104">
                <a:moveTo>
                  <a:pt x="76200" y="0"/>
                </a:moveTo>
                <a:lnTo>
                  <a:pt x="0" y="0"/>
                </a:lnTo>
                <a:lnTo>
                  <a:pt x="0" y="77724"/>
                </a:lnTo>
                <a:lnTo>
                  <a:pt x="76200" y="77724"/>
                </a:lnTo>
                <a:lnTo>
                  <a:pt x="76200" y="0"/>
                </a:lnTo>
                <a:close/>
              </a:path>
            </a:pathLst>
          </a:custGeom>
          <a:solidFill>
            <a:srgbClr val="FF9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 descr=""/>
          <p:cNvSpPr txBox="1"/>
          <p:nvPr/>
        </p:nvSpPr>
        <p:spPr>
          <a:xfrm>
            <a:off x="1516761" y="5671820"/>
            <a:ext cx="52387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10">
                <a:solidFill>
                  <a:srgbClr val="585858"/>
                </a:solidFill>
                <a:latin typeface="Calibri"/>
                <a:cs typeface="Calibri"/>
              </a:rPr>
              <a:t>Originals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62" name="object 6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23100" y="1314341"/>
            <a:ext cx="1917185" cy="139881"/>
          </a:xfrm>
          <a:prstGeom prst="rect">
            <a:avLst/>
          </a:prstGeom>
        </p:spPr>
      </p:pic>
      <p:sp>
        <p:nvSpPr>
          <p:cNvPr id="63" name="object 63" descr=""/>
          <p:cNvSpPr txBox="1"/>
          <p:nvPr/>
        </p:nvSpPr>
        <p:spPr>
          <a:xfrm>
            <a:off x="7167371" y="1860804"/>
            <a:ext cx="2875915" cy="1323340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square" lIns="0" tIns="33019" rIns="0" bIns="0" rtlCol="0" vert="horz">
            <a:spAutoFit/>
          </a:bodyPr>
          <a:lstStyle/>
          <a:p>
            <a:pPr algn="just" marL="92075" marR="83185">
              <a:lnSpc>
                <a:spcPct val="100000"/>
              </a:lnSpc>
              <a:spcBef>
                <a:spcPts val="259"/>
              </a:spcBef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1600" spc="38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closer</a:t>
            </a:r>
            <a:r>
              <a:rPr dirty="0" sz="1600" spc="3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look</a:t>
            </a:r>
            <a:r>
              <a:rPr dirty="0" sz="1600" spc="3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into</a:t>
            </a:r>
            <a:r>
              <a:rPr dirty="0" sz="1600" spc="3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600" spc="38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content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expenses</a:t>
            </a:r>
            <a:r>
              <a:rPr dirty="0" sz="1600" spc="8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600" spc="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Netflix</a:t>
            </a:r>
            <a:r>
              <a:rPr dirty="0" sz="1600" spc="8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shows</a:t>
            </a:r>
            <a:r>
              <a:rPr dirty="0" sz="1600" spc="7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1600" spc="8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low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percentage</a:t>
            </a:r>
            <a:r>
              <a:rPr dirty="0" sz="1600" spc="10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600" spc="10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expenditure</a:t>
            </a:r>
            <a:r>
              <a:rPr dirty="0" sz="1600" spc="11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on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licensed</a:t>
            </a:r>
            <a:r>
              <a:rPr dirty="0" sz="1600" spc="204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shows</a:t>
            </a:r>
            <a:r>
              <a:rPr dirty="0" sz="1600" spc="2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as</a:t>
            </a:r>
            <a:r>
              <a:rPr dirty="0" sz="1600" spc="2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compared</a:t>
            </a:r>
            <a:r>
              <a:rPr dirty="0" sz="1600" spc="204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to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originals.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236321" y="5987897"/>
            <a:ext cx="955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i="1">
                <a:solidFill>
                  <a:srgbClr val="767070"/>
                </a:solidFill>
                <a:latin typeface="Calibri"/>
                <a:cs typeface="Calibri"/>
              </a:rPr>
              <a:t>Source</a:t>
            </a:r>
            <a:r>
              <a:rPr dirty="0" sz="1200" spc="-25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200" i="1">
                <a:solidFill>
                  <a:srgbClr val="767070"/>
                </a:solidFill>
                <a:latin typeface="Calibri"/>
                <a:cs typeface="Calibri"/>
              </a:rPr>
              <a:t>:</a:t>
            </a:r>
            <a:r>
              <a:rPr dirty="0" sz="1200" spc="-25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200" spc="-10" i="1">
                <a:solidFill>
                  <a:srgbClr val="767070"/>
                </a:solidFill>
                <a:latin typeface="Calibri"/>
                <a:cs typeface="Calibri"/>
              </a:rPr>
              <a:t>Forbes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65" name="object 6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34163" y="746188"/>
            <a:ext cx="1677670" cy="65379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6916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74320" marR="267335" indent="-3175">
              <a:lnSpc>
                <a:spcPct val="100000"/>
              </a:lnSpc>
              <a:spcBef>
                <a:spcPts val="240"/>
              </a:spcBef>
            </a:pP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70276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69875" marR="268605" indent="25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 Overview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69719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310" marR="311150" indent="-635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370832" y="6303264"/>
            <a:ext cx="1231900" cy="55499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0480" rIns="0" bIns="0" rtlCol="0" vert="horz">
            <a:spAutoFit/>
          </a:bodyPr>
          <a:lstStyle/>
          <a:p>
            <a:pPr marL="518159" marR="287655" indent="-228600">
              <a:lnSpc>
                <a:spcPct val="100000"/>
              </a:lnSpc>
              <a:spcBef>
                <a:spcPts val="240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Strategic </a:t>
            </a:r>
            <a:r>
              <a:rPr dirty="0" sz="1400" spc="-25" b="1">
                <a:solidFill>
                  <a:srgbClr val="0E1722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771388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945" marR="292100" indent="-279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7194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53365" marR="207645" indent="-4318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 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5725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14960" marR="210185" indent="-100965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 Solution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9822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146050" rIns="0" bIns="0" rtlCol="0" vert="horz">
            <a:spAutoFit/>
          </a:bodyPr>
          <a:lstStyle/>
          <a:p>
            <a:pPr marL="206375">
              <a:lnSpc>
                <a:spcPct val="100000"/>
              </a:lnSpc>
              <a:spcBef>
                <a:spcPts val="115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1551919" y="643432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2"/>
                </a:lnTo>
                <a:lnTo>
                  <a:pt x="640079" y="294132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Leasing</a:t>
            </a:r>
            <a:r>
              <a:rPr dirty="0" spc="-20"/>
              <a:t> </a:t>
            </a:r>
            <a:r>
              <a:rPr dirty="0" spc="-10"/>
              <a:t>Synergy</a:t>
            </a:r>
          </a:p>
        </p:txBody>
      </p:sp>
      <p:sp>
        <p:nvSpPr>
          <p:cNvPr id="13" name="object 13" descr=""/>
          <p:cNvSpPr/>
          <p:nvPr/>
        </p:nvSpPr>
        <p:spPr>
          <a:xfrm>
            <a:off x="172212" y="1083563"/>
            <a:ext cx="5832475" cy="268605"/>
          </a:xfrm>
          <a:custGeom>
            <a:avLst/>
            <a:gdLst/>
            <a:ahLst/>
            <a:cxnLst/>
            <a:rect l="l" t="t" r="r" b="b"/>
            <a:pathLst>
              <a:path w="5832475" h="268605">
                <a:moveTo>
                  <a:pt x="5832348" y="0"/>
                </a:moveTo>
                <a:lnTo>
                  <a:pt x="0" y="0"/>
                </a:lnTo>
                <a:lnTo>
                  <a:pt x="0" y="268224"/>
                </a:lnTo>
                <a:lnTo>
                  <a:pt x="5832348" y="268224"/>
                </a:lnTo>
                <a:lnTo>
                  <a:pt x="5832348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2141982" y="1061720"/>
            <a:ext cx="18929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8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Bidding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 Battle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172212" y="1351788"/>
            <a:ext cx="5832475" cy="4478020"/>
          </a:xfrm>
          <a:custGeom>
            <a:avLst/>
            <a:gdLst/>
            <a:ahLst/>
            <a:cxnLst/>
            <a:rect l="l" t="t" r="r" b="b"/>
            <a:pathLst>
              <a:path w="5832475" h="4478020">
                <a:moveTo>
                  <a:pt x="0" y="4477512"/>
                </a:moveTo>
                <a:lnTo>
                  <a:pt x="5832348" y="4477512"/>
                </a:lnTo>
                <a:lnTo>
                  <a:pt x="5832348" y="0"/>
                </a:lnTo>
                <a:lnTo>
                  <a:pt x="0" y="0"/>
                </a:lnTo>
                <a:lnTo>
                  <a:pt x="0" y="4477512"/>
                </a:lnTo>
                <a:close/>
              </a:path>
            </a:pathLst>
          </a:custGeom>
          <a:ln w="9525">
            <a:solidFill>
              <a:srgbClr val="122D5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335381" y="1372361"/>
            <a:ext cx="5591810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12725" marR="5080" indent="-20066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15265" algn="l"/>
              </a:tabLst>
            </a:pP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1500" spc="38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combined</a:t>
            </a:r>
            <a:r>
              <a:rPr dirty="0" sz="1500" spc="39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entity</a:t>
            </a:r>
            <a:r>
              <a:rPr dirty="0" sz="1500" spc="3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for</a:t>
            </a:r>
            <a:r>
              <a:rPr dirty="0" sz="1500" spc="39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bidding</a:t>
            </a:r>
            <a:r>
              <a:rPr dirty="0" sz="1500" spc="39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consisting</a:t>
            </a:r>
            <a:r>
              <a:rPr dirty="0" sz="1500" spc="3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500" spc="3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Netflix</a:t>
            </a:r>
            <a:r>
              <a:rPr dirty="0" sz="1500" spc="3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500" spc="39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01F5F"/>
                </a:solidFill>
                <a:latin typeface="Calibri"/>
                <a:cs typeface="Calibri"/>
              </a:rPr>
              <a:t>Amazon </a:t>
            </a:r>
            <a:r>
              <a:rPr dirty="0" sz="1500" spc="-1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would</a:t>
            </a:r>
            <a:r>
              <a:rPr dirty="0" sz="1500" spc="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be</a:t>
            </a:r>
            <a:r>
              <a:rPr dirty="0" sz="1500" spc="8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1500" spc="7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big</a:t>
            </a:r>
            <a:r>
              <a:rPr dirty="0" sz="1500" spc="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force</a:t>
            </a:r>
            <a:r>
              <a:rPr dirty="0" sz="1500" spc="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500" spc="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would</a:t>
            </a:r>
            <a:r>
              <a:rPr dirty="0" sz="1500" spc="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stop</a:t>
            </a:r>
            <a:r>
              <a:rPr dirty="0" sz="1500" spc="8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500" spc="8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two</a:t>
            </a:r>
            <a:r>
              <a:rPr dirty="0" sz="1500" spc="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largest</a:t>
            </a:r>
            <a:r>
              <a:rPr dirty="0" sz="1500" spc="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competitors</a:t>
            </a:r>
            <a:r>
              <a:rPr dirty="0" sz="1500" spc="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001F5F"/>
                </a:solidFill>
                <a:latin typeface="Calibri"/>
                <a:cs typeface="Calibri"/>
              </a:rPr>
              <a:t>in </a:t>
            </a:r>
            <a:r>
              <a:rPr dirty="0" sz="1500" spc="-25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5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market</a:t>
            </a:r>
            <a:r>
              <a:rPr dirty="0" sz="15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from</a:t>
            </a:r>
            <a:r>
              <a:rPr dirty="0" sz="15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bidding</a:t>
            </a:r>
            <a:r>
              <a:rPr dirty="0" sz="15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01F5F"/>
                </a:solidFill>
                <a:latin typeface="Calibri"/>
                <a:cs typeface="Calibri"/>
              </a:rPr>
              <a:t>against</a:t>
            </a:r>
            <a:r>
              <a:rPr dirty="0" sz="1500" spc="-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each</a:t>
            </a:r>
            <a:r>
              <a:rPr dirty="0" sz="15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01F5F"/>
                </a:solidFill>
                <a:latin typeface="Calibri"/>
                <a:cs typeface="Calibri"/>
              </a:rPr>
              <a:t>other.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35381" y="2287015"/>
            <a:ext cx="559308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12725" marR="5080" indent="-20066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15265" algn="l"/>
              </a:tabLst>
            </a:pP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Popularity,</a:t>
            </a:r>
            <a:r>
              <a:rPr dirty="0" sz="1500" spc="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is</a:t>
            </a:r>
            <a:r>
              <a:rPr dirty="0" sz="1500" spc="9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another</a:t>
            </a:r>
            <a:r>
              <a:rPr dirty="0" sz="1500" spc="9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factor</a:t>
            </a:r>
            <a:r>
              <a:rPr dirty="0" sz="1500" spc="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that</a:t>
            </a:r>
            <a:r>
              <a:rPr dirty="0" sz="1500" spc="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affects</a:t>
            </a:r>
            <a:r>
              <a:rPr dirty="0" sz="1500" spc="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500" spc="9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result</a:t>
            </a:r>
            <a:r>
              <a:rPr dirty="0" sz="1500" spc="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500" spc="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1500" spc="9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bidding</a:t>
            </a:r>
            <a:r>
              <a:rPr dirty="0" sz="1500" spc="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 spc="-20">
                <a:solidFill>
                  <a:srgbClr val="001F5F"/>
                </a:solidFill>
                <a:latin typeface="Calibri"/>
                <a:cs typeface="Calibri"/>
              </a:rPr>
              <a:t>war. </a:t>
            </a:r>
            <a:r>
              <a:rPr dirty="0" sz="1500" spc="-2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500" spc="-10">
                <a:solidFill>
                  <a:srgbClr val="001F5F"/>
                </a:solidFill>
                <a:latin typeface="Calibri"/>
                <a:cs typeface="Calibri"/>
              </a:rPr>
              <a:t>Netflix-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Prime</a:t>
            </a:r>
            <a:r>
              <a:rPr dirty="0" sz="1500" spc="1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video</a:t>
            </a:r>
            <a:r>
              <a:rPr dirty="0" sz="1500" spc="1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combined</a:t>
            </a:r>
            <a:r>
              <a:rPr dirty="0" sz="1500" spc="1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will</a:t>
            </a:r>
            <a:r>
              <a:rPr dirty="0" sz="1500" spc="1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have</a:t>
            </a:r>
            <a:r>
              <a:rPr dirty="0" sz="1500" spc="1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1500" spc="1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huge</a:t>
            </a:r>
            <a:r>
              <a:rPr dirty="0" sz="1500" spc="1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subscriber</a:t>
            </a:r>
            <a:r>
              <a:rPr dirty="0" sz="1500" spc="1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base</a:t>
            </a:r>
            <a:r>
              <a:rPr dirty="0" sz="1500" spc="1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001F5F"/>
                </a:solidFill>
                <a:latin typeface="Calibri"/>
                <a:cs typeface="Calibri"/>
              </a:rPr>
              <a:t>due </a:t>
            </a:r>
            <a:r>
              <a:rPr dirty="0" sz="1500" spc="-25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500" spc="7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which</a:t>
            </a:r>
            <a:r>
              <a:rPr dirty="0" sz="1500" spc="8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content</a:t>
            </a:r>
            <a:r>
              <a:rPr dirty="0" sz="1500" spc="7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creators</a:t>
            </a:r>
            <a:r>
              <a:rPr dirty="0" sz="1500" spc="7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will</a:t>
            </a:r>
            <a:r>
              <a:rPr dirty="0" sz="1500" spc="7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not</a:t>
            </a:r>
            <a:r>
              <a:rPr dirty="0" sz="1500" spc="7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have</a:t>
            </a:r>
            <a:r>
              <a:rPr dirty="0" sz="1500" spc="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1500" spc="7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problem</a:t>
            </a:r>
            <a:r>
              <a:rPr dirty="0" sz="1500" spc="7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handing</a:t>
            </a:r>
            <a:r>
              <a:rPr dirty="0" sz="1500" spc="7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over</a:t>
            </a:r>
            <a:r>
              <a:rPr dirty="0" sz="1500" spc="7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001F5F"/>
                </a:solidFill>
                <a:latin typeface="Calibri"/>
                <a:cs typeface="Calibri"/>
              </a:rPr>
              <a:t>the </a:t>
            </a:r>
            <a:r>
              <a:rPr dirty="0" sz="1500" spc="-25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rights</a:t>
            </a:r>
            <a:r>
              <a:rPr dirty="0" sz="1500" spc="-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as</a:t>
            </a:r>
            <a:r>
              <a:rPr dirty="0" sz="15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it</a:t>
            </a:r>
            <a:r>
              <a:rPr dirty="0" sz="15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will</a:t>
            </a:r>
            <a:r>
              <a:rPr dirty="0" sz="15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reach</a:t>
            </a:r>
            <a:r>
              <a:rPr dirty="0" sz="15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more</a:t>
            </a:r>
            <a:r>
              <a:rPr dirty="0" sz="15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01F5F"/>
                </a:solidFill>
                <a:latin typeface="Calibri"/>
                <a:cs typeface="Calibri"/>
              </a:rPr>
              <a:t>audiences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335381" y="3430270"/>
            <a:ext cx="5591810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12725" marR="5080" indent="-20066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15265" algn="l"/>
              </a:tabLst>
            </a:pP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Since</a:t>
            </a:r>
            <a:r>
              <a:rPr dirty="0" sz="1500" spc="3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companies</a:t>
            </a:r>
            <a:r>
              <a:rPr dirty="0" sz="1500" spc="3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have</a:t>
            </a:r>
            <a:r>
              <a:rPr dirty="0" sz="1500" spc="3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limited</a:t>
            </a:r>
            <a:r>
              <a:rPr dirty="0" sz="1500" spc="3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budget</a:t>
            </a:r>
            <a:r>
              <a:rPr dirty="0" sz="1500" spc="3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for</a:t>
            </a:r>
            <a:r>
              <a:rPr dirty="0" sz="1500" spc="3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spending's</a:t>
            </a:r>
            <a:r>
              <a:rPr dirty="0" sz="1500" spc="3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on</a:t>
            </a:r>
            <a:r>
              <a:rPr dirty="0" sz="1500" spc="3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01F5F"/>
                </a:solidFill>
                <a:latin typeface="Calibri"/>
                <a:cs typeface="Calibri"/>
              </a:rPr>
              <a:t>licensing </a:t>
            </a:r>
            <a:r>
              <a:rPr dirty="0" sz="1500" spc="-1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content,</a:t>
            </a:r>
            <a:r>
              <a:rPr dirty="0" sz="1500" spc="2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savings</a:t>
            </a:r>
            <a:r>
              <a:rPr dirty="0" sz="1500" spc="2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on</a:t>
            </a:r>
            <a:r>
              <a:rPr dirty="0" sz="1500" spc="2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every</a:t>
            </a:r>
            <a:r>
              <a:rPr dirty="0" sz="1500" spc="2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deal</a:t>
            </a:r>
            <a:r>
              <a:rPr dirty="0" sz="1500" spc="229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will</a:t>
            </a:r>
            <a:r>
              <a:rPr dirty="0" sz="1500" spc="229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be</a:t>
            </a:r>
            <a:r>
              <a:rPr dirty="0" sz="1500" spc="2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imperative</a:t>
            </a:r>
            <a:r>
              <a:rPr dirty="0" sz="1500" spc="229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500" spc="229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01F5F"/>
                </a:solidFill>
                <a:latin typeface="Calibri"/>
                <a:cs typeface="Calibri"/>
              </a:rPr>
              <a:t>significantly 	beneficial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335381" y="4344670"/>
            <a:ext cx="5591175" cy="711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12725" marR="5080" indent="-20066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15265" algn="l"/>
              </a:tabLst>
            </a:pP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Leasing</a:t>
            </a:r>
            <a:r>
              <a:rPr dirty="0" sz="1500" spc="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expenses</a:t>
            </a:r>
            <a:r>
              <a:rPr dirty="0" sz="1500" spc="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for</a:t>
            </a:r>
            <a:r>
              <a:rPr dirty="0" sz="1500" spc="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Netflix</a:t>
            </a:r>
            <a:r>
              <a:rPr dirty="0" sz="1500" spc="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have</a:t>
            </a:r>
            <a:r>
              <a:rPr dirty="0" sz="1500" spc="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been</a:t>
            </a:r>
            <a:r>
              <a:rPr dirty="0" sz="1500" spc="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calculated</a:t>
            </a:r>
            <a:r>
              <a:rPr dirty="0" sz="1500" spc="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from</a:t>
            </a:r>
            <a:r>
              <a:rPr dirty="0" sz="1500" spc="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01F5F"/>
                </a:solidFill>
                <a:latin typeface="Calibri"/>
                <a:cs typeface="Calibri"/>
              </a:rPr>
              <a:t>amortization </a:t>
            </a:r>
            <a:r>
              <a:rPr dirty="0" sz="1500" spc="-1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forecasts,</a:t>
            </a:r>
            <a:r>
              <a:rPr dirty="0" sz="1500" spc="1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500" spc="1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Amazon</a:t>
            </a:r>
            <a:r>
              <a:rPr dirty="0" sz="1500" spc="1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prime’s</a:t>
            </a:r>
            <a:r>
              <a:rPr dirty="0" sz="1500" spc="1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expenditure</a:t>
            </a:r>
            <a:r>
              <a:rPr dirty="0" sz="1500" spc="1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has</a:t>
            </a:r>
            <a:r>
              <a:rPr dirty="0" sz="1500" spc="1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been</a:t>
            </a:r>
            <a:r>
              <a:rPr dirty="0" sz="1500" spc="1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estimated</a:t>
            </a:r>
            <a:r>
              <a:rPr dirty="0" sz="1500" spc="1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001F5F"/>
                </a:solidFill>
                <a:latin typeface="Calibri"/>
                <a:cs typeface="Calibri"/>
              </a:rPr>
              <a:t>by </a:t>
            </a:r>
            <a:r>
              <a:rPr dirty="0" sz="1500" spc="-25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comparison</a:t>
            </a:r>
            <a:r>
              <a:rPr dirty="0" sz="15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5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it’s</a:t>
            </a:r>
            <a:r>
              <a:rPr dirty="0" sz="15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01F5F"/>
                </a:solidFill>
                <a:latin typeface="Calibri"/>
                <a:cs typeface="Calibri"/>
              </a:rPr>
              <a:t>content</a:t>
            </a:r>
            <a:r>
              <a:rPr dirty="0" sz="1500" spc="-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library</a:t>
            </a:r>
            <a:r>
              <a:rPr dirty="0" sz="15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with</a:t>
            </a:r>
            <a:r>
              <a:rPr dirty="0" sz="15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01F5F"/>
                </a:solidFill>
                <a:latin typeface="Calibri"/>
                <a:cs typeface="Calibri"/>
              </a:rPr>
              <a:t>Netflix’s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35381" y="5259451"/>
            <a:ext cx="559117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5265" marR="5080" indent="-2032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15265" algn="l"/>
              </a:tabLst>
            </a:pP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Thus,</a:t>
            </a:r>
            <a:r>
              <a:rPr dirty="0" sz="1500" spc="7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three</a:t>
            </a:r>
            <a:r>
              <a:rPr dirty="0" sz="1500" spc="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potential</a:t>
            </a:r>
            <a:r>
              <a:rPr dirty="0" sz="1500" spc="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savings</a:t>
            </a:r>
            <a:r>
              <a:rPr dirty="0" sz="1500" spc="8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cases</a:t>
            </a:r>
            <a:r>
              <a:rPr dirty="0" sz="1500" spc="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emerge</a:t>
            </a:r>
            <a:r>
              <a:rPr dirty="0" sz="1500" spc="8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out</a:t>
            </a:r>
            <a:r>
              <a:rPr dirty="0" sz="1500" spc="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500" spc="8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this</a:t>
            </a:r>
            <a:r>
              <a:rPr dirty="0" sz="1500" spc="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synergy:</a:t>
            </a:r>
            <a:r>
              <a:rPr dirty="0" sz="1500" spc="8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 spc="-20">
                <a:solidFill>
                  <a:srgbClr val="001F5F"/>
                </a:solidFill>
                <a:latin typeface="Calibri"/>
                <a:cs typeface="Calibri"/>
              </a:rPr>
              <a:t>high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savings</a:t>
            </a:r>
            <a:r>
              <a:rPr dirty="0" sz="15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(25%),</a:t>
            </a:r>
            <a:r>
              <a:rPr dirty="0" sz="15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01F5F"/>
                </a:solidFill>
                <a:latin typeface="Calibri"/>
                <a:cs typeface="Calibri"/>
              </a:rPr>
              <a:t>standard</a:t>
            </a:r>
            <a:r>
              <a:rPr dirty="0" sz="1500" spc="-7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savings</a:t>
            </a:r>
            <a:r>
              <a:rPr dirty="0" sz="15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(20%),</a:t>
            </a:r>
            <a:r>
              <a:rPr dirty="0" sz="15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low</a:t>
            </a:r>
            <a:r>
              <a:rPr dirty="0" sz="15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savings</a:t>
            </a:r>
            <a:r>
              <a:rPr dirty="0" sz="15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01F5F"/>
                </a:solidFill>
                <a:latin typeface="Calibri"/>
                <a:cs typeface="Calibri"/>
              </a:rPr>
              <a:t>(15%)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7397495" y="1348739"/>
            <a:ext cx="4002404" cy="1841500"/>
            <a:chOff x="7397495" y="1348739"/>
            <a:chExt cx="4002404" cy="1841500"/>
          </a:xfrm>
        </p:grpSpPr>
        <p:sp>
          <p:nvSpPr>
            <p:cNvPr id="22" name="object 22" descr=""/>
            <p:cNvSpPr/>
            <p:nvPr/>
          </p:nvSpPr>
          <p:spPr>
            <a:xfrm>
              <a:off x="7519416" y="2572511"/>
              <a:ext cx="3439795" cy="612775"/>
            </a:xfrm>
            <a:custGeom>
              <a:avLst/>
              <a:gdLst/>
              <a:ahLst/>
              <a:cxnLst/>
              <a:rect l="l" t="t" r="r" b="b"/>
              <a:pathLst>
                <a:path w="3439795" h="612775">
                  <a:moveTo>
                    <a:pt x="152400" y="38100"/>
                  </a:moveTo>
                  <a:lnTo>
                    <a:pt x="0" y="38100"/>
                  </a:lnTo>
                  <a:lnTo>
                    <a:pt x="0" y="612648"/>
                  </a:lnTo>
                  <a:lnTo>
                    <a:pt x="152400" y="612648"/>
                  </a:lnTo>
                  <a:lnTo>
                    <a:pt x="152400" y="38100"/>
                  </a:lnTo>
                  <a:close/>
                </a:path>
                <a:path w="3439795" h="612775">
                  <a:moveTo>
                    <a:pt x="809244" y="25908"/>
                  </a:moveTo>
                  <a:lnTo>
                    <a:pt x="656844" y="25908"/>
                  </a:lnTo>
                  <a:lnTo>
                    <a:pt x="656844" y="612648"/>
                  </a:lnTo>
                  <a:lnTo>
                    <a:pt x="809244" y="612648"/>
                  </a:lnTo>
                  <a:lnTo>
                    <a:pt x="809244" y="25908"/>
                  </a:lnTo>
                  <a:close/>
                </a:path>
                <a:path w="3439795" h="612775">
                  <a:moveTo>
                    <a:pt x="1467612" y="13716"/>
                  </a:moveTo>
                  <a:lnTo>
                    <a:pt x="1313688" y="13716"/>
                  </a:lnTo>
                  <a:lnTo>
                    <a:pt x="1313688" y="612648"/>
                  </a:lnTo>
                  <a:lnTo>
                    <a:pt x="1467612" y="612648"/>
                  </a:lnTo>
                  <a:lnTo>
                    <a:pt x="1467612" y="13716"/>
                  </a:lnTo>
                  <a:close/>
                </a:path>
                <a:path w="3439795" h="612775">
                  <a:moveTo>
                    <a:pt x="2124456" y="0"/>
                  </a:moveTo>
                  <a:lnTo>
                    <a:pt x="1972056" y="0"/>
                  </a:lnTo>
                  <a:lnTo>
                    <a:pt x="1972056" y="612648"/>
                  </a:lnTo>
                  <a:lnTo>
                    <a:pt x="2124456" y="612648"/>
                  </a:lnTo>
                  <a:lnTo>
                    <a:pt x="2124456" y="0"/>
                  </a:lnTo>
                  <a:close/>
                </a:path>
                <a:path w="3439795" h="612775">
                  <a:moveTo>
                    <a:pt x="2782824" y="25908"/>
                  </a:moveTo>
                  <a:lnTo>
                    <a:pt x="2628900" y="25908"/>
                  </a:lnTo>
                  <a:lnTo>
                    <a:pt x="2628900" y="612648"/>
                  </a:lnTo>
                  <a:lnTo>
                    <a:pt x="2782824" y="612648"/>
                  </a:lnTo>
                  <a:lnTo>
                    <a:pt x="2782824" y="25908"/>
                  </a:lnTo>
                  <a:close/>
                </a:path>
                <a:path w="3439795" h="612775">
                  <a:moveTo>
                    <a:pt x="3439668" y="50292"/>
                  </a:moveTo>
                  <a:lnTo>
                    <a:pt x="3287268" y="50292"/>
                  </a:lnTo>
                  <a:lnTo>
                    <a:pt x="3287268" y="612648"/>
                  </a:lnTo>
                  <a:lnTo>
                    <a:pt x="3439668" y="612648"/>
                  </a:lnTo>
                  <a:lnTo>
                    <a:pt x="3439668" y="50292"/>
                  </a:lnTo>
                  <a:close/>
                </a:path>
              </a:pathLst>
            </a:custGeom>
            <a:solidFill>
              <a:srgbClr val="FF9E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7702296" y="1961387"/>
              <a:ext cx="3439795" cy="1224280"/>
            </a:xfrm>
            <a:custGeom>
              <a:avLst/>
              <a:gdLst/>
              <a:ahLst/>
              <a:cxnLst/>
              <a:rect l="l" t="t" r="r" b="b"/>
              <a:pathLst>
                <a:path w="3439795" h="1224280">
                  <a:moveTo>
                    <a:pt x="152400" y="73152"/>
                  </a:moveTo>
                  <a:lnTo>
                    <a:pt x="0" y="73152"/>
                  </a:lnTo>
                  <a:lnTo>
                    <a:pt x="0" y="1223772"/>
                  </a:lnTo>
                  <a:lnTo>
                    <a:pt x="152400" y="1223772"/>
                  </a:lnTo>
                  <a:lnTo>
                    <a:pt x="152400" y="73152"/>
                  </a:lnTo>
                  <a:close/>
                </a:path>
                <a:path w="3439795" h="1224280">
                  <a:moveTo>
                    <a:pt x="809244" y="48768"/>
                  </a:moveTo>
                  <a:lnTo>
                    <a:pt x="656844" y="48768"/>
                  </a:lnTo>
                  <a:lnTo>
                    <a:pt x="656844" y="1223772"/>
                  </a:lnTo>
                  <a:lnTo>
                    <a:pt x="809244" y="1223772"/>
                  </a:lnTo>
                  <a:lnTo>
                    <a:pt x="809244" y="48768"/>
                  </a:lnTo>
                  <a:close/>
                </a:path>
                <a:path w="3439795" h="1224280">
                  <a:moveTo>
                    <a:pt x="1467612" y="24384"/>
                  </a:moveTo>
                  <a:lnTo>
                    <a:pt x="1315212" y="24384"/>
                  </a:lnTo>
                  <a:lnTo>
                    <a:pt x="1315212" y="1223772"/>
                  </a:lnTo>
                  <a:lnTo>
                    <a:pt x="1467612" y="1223772"/>
                  </a:lnTo>
                  <a:lnTo>
                    <a:pt x="1467612" y="24384"/>
                  </a:lnTo>
                  <a:close/>
                </a:path>
                <a:path w="3439795" h="1224280">
                  <a:moveTo>
                    <a:pt x="2124456" y="0"/>
                  </a:moveTo>
                  <a:lnTo>
                    <a:pt x="1972056" y="0"/>
                  </a:lnTo>
                  <a:lnTo>
                    <a:pt x="1972056" y="1223772"/>
                  </a:lnTo>
                  <a:lnTo>
                    <a:pt x="2124456" y="1223772"/>
                  </a:lnTo>
                  <a:lnTo>
                    <a:pt x="2124456" y="0"/>
                  </a:lnTo>
                  <a:close/>
                </a:path>
                <a:path w="3439795" h="1224280">
                  <a:moveTo>
                    <a:pt x="2782824" y="48768"/>
                  </a:moveTo>
                  <a:lnTo>
                    <a:pt x="2630424" y="48768"/>
                  </a:lnTo>
                  <a:lnTo>
                    <a:pt x="2630424" y="1223772"/>
                  </a:lnTo>
                  <a:lnTo>
                    <a:pt x="2782824" y="1223772"/>
                  </a:lnTo>
                  <a:lnTo>
                    <a:pt x="2782824" y="48768"/>
                  </a:lnTo>
                  <a:close/>
                </a:path>
                <a:path w="3439795" h="1224280">
                  <a:moveTo>
                    <a:pt x="3439668" y="97536"/>
                  </a:moveTo>
                  <a:lnTo>
                    <a:pt x="3287268" y="97536"/>
                  </a:lnTo>
                  <a:lnTo>
                    <a:pt x="3287268" y="1223772"/>
                  </a:lnTo>
                  <a:lnTo>
                    <a:pt x="3439668" y="1223772"/>
                  </a:lnTo>
                  <a:lnTo>
                    <a:pt x="3439668" y="97536"/>
                  </a:lnTo>
                  <a:close/>
                </a:path>
              </a:pathLst>
            </a:custGeom>
            <a:solidFill>
              <a:srgbClr val="1F84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7885176" y="1348739"/>
              <a:ext cx="3439795" cy="1836420"/>
            </a:xfrm>
            <a:custGeom>
              <a:avLst/>
              <a:gdLst/>
              <a:ahLst/>
              <a:cxnLst/>
              <a:rect l="l" t="t" r="r" b="b"/>
              <a:pathLst>
                <a:path w="3439795" h="1836420">
                  <a:moveTo>
                    <a:pt x="152400" y="111252"/>
                  </a:moveTo>
                  <a:lnTo>
                    <a:pt x="0" y="111252"/>
                  </a:lnTo>
                  <a:lnTo>
                    <a:pt x="0" y="1836420"/>
                  </a:lnTo>
                  <a:lnTo>
                    <a:pt x="152400" y="1836420"/>
                  </a:lnTo>
                  <a:lnTo>
                    <a:pt x="152400" y="111252"/>
                  </a:lnTo>
                  <a:close/>
                </a:path>
                <a:path w="3439795" h="1836420">
                  <a:moveTo>
                    <a:pt x="809244" y="74676"/>
                  </a:moveTo>
                  <a:lnTo>
                    <a:pt x="656844" y="74676"/>
                  </a:lnTo>
                  <a:lnTo>
                    <a:pt x="656844" y="1836420"/>
                  </a:lnTo>
                  <a:lnTo>
                    <a:pt x="809244" y="1836420"/>
                  </a:lnTo>
                  <a:lnTo>
                    <a:pt x="809244" y="74676"/>
                  </a:lnTo>
                  <a:close/>
                </a:path>
                <a:path w="3439795" h="1836420">
                  <a:moveTo>
                    <a:pt x="1467612" y="38100"/>
                  </a:moveTo>
                  <a:lnTo>
                    <a:pt x="1315212" y="38100"/>
                  </a:lnTo>
                  <a:lnTo>
                    <a:pt x="1315212" y="1836420"/>
                  </a:lnTo>
                  <a:lnTo>
                    <a:pt x="1467612" y="1836420"/>
                  </a:lnTo>
                  <a:lnTo>
                    <a:pt x="1467612" y="38100"/>
                  </a:lnTo>
                  <a:close/>
                </a:path>
                <a:path w="3439795" h="1836420">
                  <a:moveTo>
                    <a:pt x="2124456" y="0"/>
                  </a:moveTo>
                  <a:lnTo>
                    <a:pt x="1972056" y="0"/>
                  </a:lnTo>
                  <a:lnTo>
                    <a:pt x="1972056" y="1836420"/>
                  </a:lnTo>
                  <a:lnTo>
                    <a:pt x="2124456" y="1836420"/>
                  </a:lnTo>
                  <a:lnTo>
                    <a:pt x="2124456" y="0"/>
                  </a:lnTo>
                  <a:close/>
                </a:path>
                <a:path w="3439795" h="1836420">
                  <a:moveTo>
                    <a:pt x="2782824" y="74676"/>
                  </a:moveTo>
                  <a:lnTo>
                    <a:pt x="2630424" y="74676"/>
                  </a:lnTo>
                  <a:lnTo>
                    <a:pt x="2630424" y="1836420"/>
                  </a:lnTo>
                  <a:lnTo>
                    <a:pt x="2782824" y="1836420"/>
                  </a:lnTo>
                  <a:lnTo>
                    <a:pt x="2782824" y="74676"/>
                  </a:lnTo>
                  <a:close/>
                </a:path>
                <a:path w="3439795" h="1836420">
                  <a:moveTo>
                    <a:pt x="3439668" y="147828"/>
                  </a:moveTo>
                  <a:lnTo>
                    <a:pt x="3287268" y="147828"/>
                  </a:lnTo>
                  <a:lnTo>
                    <a:pt x="3287268" y="1836420"/>
                  </a:lnTo>
                  <a:lnTo>
                    <a:pt x="3439668" y="1836420"/>
                  </a:lnTo>
                  <a:lnTo>
                    <a:pt x="3439668" y="147828"/>
                  </a:lnTo>
                  <a:close/>
                </a:path>
              </a:pathLst>
            </a:custGeom>
            <a:solidFill>
              <a:srgbClr val="122D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7449311" y="3185160"/>
              <a:ext cx="3945890" cy="0"/>
            </a:xfrm>
            <a:custGeom>
              <a:avLst/>
              <a:gdLst/>
              <a:ahLst/>
              <a:cxnLst/>
              <a:rect l="l" t="t" r="r" b="b"/>
              <a:pathLst>
                <a:path w="3945890" h="0">
                  <a:moveTo>
                    <a:pt x="0" y="0"/>
                  </a:moveTo>
                  <a:lnTo>
                    <a:pt x="3945636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7397495" y="2648711"/>
              <a:ext cx="396240" cy="177165"/>
            </a:xfrm>
            <a:custGeom>
              <a:avLst/>
              <a:gdLst/>
              <a:ahLst/>
              <a:cxnLst/>
              <a:rect l="l" t="t" r="r" b="b"/>
              <a:pathLst>
                <a:path w="396240" h="177164">
                  <a:moveTo>
                    <a:pt x="396240" y="0"/>
                  </a:moveTo>
                  <a:lnTo>
                    <a:pt x="0" y="0"/>
                  </a:lnTo>
                  <a:lnTo>
                    <a:pt x="0" y="176784"/>
                  </a:lnTo>
                  <a:lnTo>
                    <a:pt x="396240" y="176784"/>
                  </a:lnTo>
                  <a:lnTo>
                    <a:pt x="396240" y="0"/>
                  </a:lnTo>
                  <a:close/>
                </a:path>
              </a:pathLst>
            </a:custGeom>
            <a:solidFill>
              <a:srgbClr val="FF9E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7422895" y="2649092"/>
            <a:ext cx="3460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682.10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8" name="object 28" descr=""/>
          <p:cNvSpPr/>
          <p:nvPr/>
        </p:nvSpPr>
        <p:spPr>
          <a:xfrm>
            <a:off x="8054340" y="2636520"/>
            <a:ext cx="396240" cy="177165"/>
          </a:xfrm>
          <a:custGeom>
            <a:avLst/>
            <a:gdLst/>
            <a:ahLst/>
            <a:cxnLst/>
            <a:rect l="l" t="t" r="r" b="b"/>
            <a:pathLst>
              <a:path w="396240" h="177164">
                <a:moveTo>
                  <a:pt x="396240" y="0"/>
                </a:moveTo>
                <a:lnTo>
                  <a:pt x="0" y="0"/>
                </a:lnTo>
                <a:lnTo>
                  <a:pt x="0" y="176784"/>
                </a:lnTo>
                <a:lnTo>
                  <a:pt x="396240" y="176784"/>
                </a:lnTo>
                <a:lnTo>
                  <a:pt x="396240" y="0"/>
                </a:lnTo>
                <a:close/>
              </a:path>
            </a:pathLst>
          </a:custGeom>
          <a:solidFill>
            <a:srgbClr val="FF9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 txBox="1"/>
          <p:nvPr/>
        </p:nvSpPr>
        <p:spPr>
          <a:xfrm>
            <a:off x="8080375" y="2636341"/>
            <a:ext cx="34544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696.58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0" name="object 30" descr=""/>
          <p:cNvSpPr/>
          <p:nvPr/>
        </p:nvSpPr>
        <p:spPr>
          <a:xfrm>
            <a:off x="8712707" y="2624327"/>
            <a:ext cx="396240" cy="177165"/>
          </a:xfrm>
          <a:custGeom>
            <a:avLst/>
            <a:gdLst/>
            <a:ahLst/>
            <a:cxnLst/>
            <a:rect l="l" t="t" r="r" b="b"/>
            <a:pathLst>
              <a:path w="396240" h="177164">
                <a:moveTo>
                  <a:pt x="396240" y="0"/>
                </a:moveTo>
                <a:lnTo>
                  <a:pt x="0" y="0"/>
                </a:lnTo>
                <a:lnTo>
                  <a:pt x="0" y="176784"/>
                </a:lnTo>
                <a:lnTo>
                  <a:pt x="396240" y="176784"/>
                </a:lnTo>
                <a:lnTo>
                  <a:pt x="396240" y="0"/>
                </a:lnTo>
                <a:close/>
              </a:path>
            </a:pathLst>
          </a:custGeom>
          <a:solidFill>
            <a:srgbClr val="FF9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 txBox="1"/>
          <p:nvPr/>
        </p:nvSpPr>
        <p:spPr>
          <a:xfrm>
            <a:off x="8738107" y="2624454"/>
            <a:ext cx="3460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711.06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2" name="object 32" descr=""/>
          <p:cNvSpPr/>
          <p:nvPr/>
        </p:nvSpPr>
        <p:spPr>
          <a:xfrm>
            <a:off x="9369552" y="2610611"/>
            <a:ext cx="396240" cy="178435"/>
          </a:xfrm>
          <a:custGeom>
            <a:avLst/>
            <a:gdLst/>
            <a:ahLst/>
            <a:cxnLst/>
            <a:rect l="l" t="t" r="r" b="b"/>
            <a:pathLst>
              <a:path w="396240" h="178435">
                <a:moveTo>
                  <a:pt x="396240" y="0"/>
                </a:moveTo>
                <a:lnTo>
                  <a:pt x="0" y="0"/>
                </a:lnTo>
                <a:lnTo>
                  <a:pt x="0" y="178308"/>
                </a:lnTo>
                <a:lnTo>
                  <a:pt x="396240" y="178308"/>
                </a:lnTo>
                <a:lnTo>
                  <a:pt x="396240" y="0"/>
                </a:lnTo>
                <a:close/>
              </a:path>
            </a:pathLst>
          </a:custGeom>
          <a:solidFill>
            <a:srgbClr val="FF9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 txBox="1"/>
          <p:nvPr/>
        </p:nvSpPr>
        <p:spPr>
          <a:xfrm>
            <a:off x="9395586" y="2612263"/>
            <a:ext cx="3460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725.64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4" name="object 34" descr=""/>
          <p:cNvSpPr/>
          <p:nvPr/>
        </p:nvSpPr>
        <p:spPr>
          <a:xfrm>
            <a:off x="10026395" y="2636520"/>
            <a:ext cx="396240" cy="177165"/>
          </a:xfrm>
          <a:custGeom>
            <a:avLst/>
            <a:gdLst/>
            <a:ahLst/>
            <a:cxnLst/>
            <a:rect l="l" t="t" r="r" b="b"/>
            <a:pathLst>
              <a:path w="396240" h="177164">
                <a:moveTo>
                  <a:pt x="396240" y="0"/>
                </a:moveTo>
                <a:lnTo>
                  <a:pt x="0" y="0"/>
                </a:lnTo>
                <a:lnTo>
                  <a:pt x="0" y="176784"/>
                </a:lnTo>
                <a:lnTo>
                  <a:pt x="396240" y="176784"/>
                </a:lnTo>
                <a:lnTo>
                  <a:pt x="396240" y="0"/>
                </a:lnTo>
                <a:close/>
              </a:path>
            </a:pathLst>
          </a:custGeom>
          <a:solidFill>
            <a:srgbClr val="FF9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 txBox="1"/>
          <p:nvPr/>
        </p:nvSpPr>
        <p:spPr>
          <a:xfrm>
            <a:off x="10053319" y="2636341"/>
            <a:ext cx="34544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696.58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6" name="object 36" descr=""/>
          <p:cNvSpPr/>
          <p:nvPr/>
        </p:nvSpPr>
        <p:spPr>
          <a:xfrm>
            <a:off x="10684764" y="2660904"/>
            <a:ext cx="396240" cy="177165"/>
          </a:xfrm>
          <a:custGeom>
            <a:avLst/>
            <a:gdLst/>
            <a:ahLst/>
            <a:cxnLst/>
            <a:rect l="l" t="t" r="r" b="b"/>
            <a:pathLst>
              <a:path w="396240" h="177164">
                <a:moveTo>
                  <a:pt x="396240" y="0"/>
                </a:moveTo>
                <a:lnTo>
                  <a:pt x="0" y="0"/>
                </a:lnTo>
                <a:lnTo>
                  <a:pt x="0" y="176784"/>
                </a:lnTo>
                <a:lnTo>
                  <a:pt x="396240" y="176784"/>
                </a:lnTo>
                <a:lnTo>
                  <a:pt x="396240" y="0"/>
                </a:lnTo>
                <a:close/>
              </a:path>
            </a:pathLst>
          </a:custGeom>
          <a:solidFill>
            <a:srgbClr val="FF9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 txBox="1"/>
          <p:nvPr/>
        </p:nvSpPr>
        <p:spPr>
          <a:xfrm>
            <a:off x="10710798" y="2661284"/>
            <a:ext cx="3460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667.52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8" name="object 38" descr=""/>
          <p:cNvSpPr/>
          <p:nvPr/>
        </p:nvSpPr>
        <p:spPr>
          <a:xfrm>
            <a:off x="7536180" y="2072639"/>
            <a:ext cx="483234" cy="178435"/>
          </a:xfrm>
          <a:custGeom>
            <a:avLst/>
            <a:gdLst/>
            <a:ahLst/>
            <a:cxnLst/>
            <a:rect l="l" t="t" r="r" b="b"/>
            <a:pathLst>
              <a:path w="483234" h="178435">
                <a:moveTo>
                  <a:pt x="483107" y="0"/>
                </a:moveTo>
                <a:lnTo>
                  <a:pt x="0" y="0"/>
                </a:lnTo>
                <a:lnTo>
                  <a:pt x="0" y="178308"/>
                </a:lnTo>
                <a:lnTo>
                  <a:pt x="483107" y="178308"/>
                </a:lnTo>
                <a:lnTo>
                  <a:pt x="483107" y="0"/>
                </a:lnTo>
                <a:close/>
              </a:path>
            </a:pathLst>
          </a:custGeom>
          <a:solidFill>
            <a:srgbClr val="1F84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 txBox="1"/>
          <p:nvPr/>
        </p:nvSpPr>
        <p:spPr>
          <a:xfrm>
            <a:off x="7563104" y="2073655"/>
            <a:ext cx="4330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1,364.21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0" name="object 40" descr=""/>
          <p:cNvSpPr/>
          <p:nvPr/>
        </p:nvSpPr>
        <p:spPr>
          <a:xfrm>
            <a:off x="8194547" y="2048255"/>
            <a:ext cx="483234" cy="178435"/>
          </a:xfrm>
          <a:custGeom>
            <a:avLst/>
            <a:gdLst/>
            <a:ahLst/>
            <a:cxnLst/>
            <a:rect l="l" t="t" r="r" b="b"/>
            <a:pathLst>
              <a:path w="483234" h="178435">
                <a:moveTo>
                  <a:pt x="483107" y="0"/>
                </a:moveTo>
                <a:lnTo>
                  <a:pt x="0" y="0"/>
                </a:lnTo>
                <a:lnTo>
                  <a:pt x="0" y="178308"/>
                </a:lnTo>
                <a:lnTo>
                  <a:pt x="483107" y="178308"/>
                </a:lnTo>
                <a:lnTo>
                  <a:pt x="483107" y="0"/>
                </a:lnTo>
                <a:close/>
              </a:path>
            </a:pathLst>
          </a:custGeom>
          <a:solidFill>
            <a:srgbClr val="1F84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 txBox="1"/>
          <p:nvPr/>
        </p:nvSpPr>
        <p:spPr>
          <a:xfrm>
            <a:off x="8220836" y="2049271"/>
            <a:ext cx="4330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1,393.16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2" name="object 42" descr=""/>
          <p:cNvSpPr/>
          <p:nvPr/>
        </p:nvSpPr>
        <p:spPr>
          <a:xfrm>
            <a:off x="8851392" y="2023872"/>
            <a:ext cx="483234" cy="178435"/>
          </a:xfrm>
          <a:custGeom>
            <a:avLst/>
            <a:gdLst/>
            <a:ahLst/>
            <a:cxnLst/>
            <a:rect l="l" t="t" r="r" b="b"/>
            <a:pathLst>
              <a:path w="483234" h="178435">
                <a:moveTo>
                  <a:pt x="483107" y="0"/>
                </a:moveTo>
                <a:lnTo>
                  <a:pt x="0" y="0"/>
                </a:lnTo>
                <a:lnTo>
                  <a:pt x="0" y="178308"/>
                </a:lnTo>
                <a:lnTo>
                  <a:pt x="483107" y="178308"/>
                </a:lnTo>
                <a:lnTo>
                  <a:pt x="483107" y="0"/>
                </a:lnTo>
                <a:close/>
              </a:path>
            </a:pathLst>
          </a:custGeom>
          <a:solidFill>
            <a:srgbClr val="1F84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 descr=""/>
          <p:cNvSpPr txBox="1"/>
          <p:nvPr/>
        </p:nvSpPr>
        <p:spPr>
          <a:xfrm>
            <a:off x="8878316" y="2024888"/>
            <a:ext cx="4330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1,422.11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4" name="object 44" descr=""/>
          <p:cNvSpPr/>
          <p:nvPr/>
        </p:nvSpPr>
        <p:spPr>
          <a:xfrm>
            <a:off x="9508235" y="1999488"/>
            <a:ext cx="485140" cy="177165"/>
          </a:xfrm>
          <a:custGeom>
            <a:avLst/>
            <a:gdLst/>
            <a:ahLst/>
            <a:cxnLst/>
            <a:rect l="l" t="t" r="r" b="b"/>
            <a:pathLst>
              <a:path w="485140" h="177164">
                <a:moveTo>
                  <a:pt x="484631" y="0"/>
                </a:moveTo>
                <a:lnTo>
                  <a:pt x="0" y="0"/>
                </a:lnTo>
                <a:lnTo>
                  <a:pt x="0" y="176784"/>
                </a:lnTo>
                <a:lnTo>
                  <a:pt x="484631" y="176784"/>
                </a:lnTo>
                <a:lnTo>
                  <a:pt x="484631" y="0"/>
                </a:lnTo>
                <a:close/>
              </a:path>
            </a:pathLst>
          </a:custGeom>
          <a:solidFill>
            <a:srgbClr val="1F84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 descr=""/>
          <p:cNvSpPr txBox="1"/>
          <p:nvPr/>
        </p:nvSpPr>
        <p:spPr>
          <a:xfrm>
            <a:off x="9536048" y="2000250"/>
            <a:ext cx="4330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1,451.28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6" name="object 46" descr=""/>
          <p:cNvSpPr/>
          <p:nvPr/>
        </p:nvSpPr>
        <p:spPr>
          <a:xfrm>
            <a:off x="10166604" y="2048255"/>
            <a:ext cx="483234" cy="178435"/>
          </a:xfrm>
          <a:custGeom>
            <a:avLst/>
            <a:gdLst/>
            <a:ahLst/>
            <a:cxnLst/>
            <a:rect l="l" t="t" r="r" b="b"/>
            <a:pathLst>
              <a:path w="483234" h="178435">
                <a:moveTo>
                  <a:pt x="483107" y="0"/>
                </a:moveTo>
                <a:lnTo>
                  <a:pt x="0" y="0"/>
                </a:lnTo>
                <a:lnTo>
                  <a:pt x="0" y="178308"/>
                </a:lnTo>
                <a:lnTo>
                  <a:pt x="483107" y="178308"/>
                </a:lnTo>
                <a:lnTo>
                  <a:pt x="483107" y="0"/>
                </a:lnTo>
                <a:close/>
              </a:path>
            </a:pathLst>
          </a:custGeom>
          <a:solidFill>
            <a:srgbClr val="1F84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 descr=""/>
          <p:cNvSpPr txBox="1"/>
          <p:nvPr/>
        </p:nvSpPr>
        <p:spPr>
          <a:xfrm>
            <a:off x="10193781" y="2049271"/>
            <a:ext cx="4330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1,393.16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8" name="object 48" descr=""/>
          <p:cNvSpPr/>
          <p:nvPr/>
        </p:nvSpPr>
        <p:spPr>
          <a:xfrm>
            <a:off x="10823447" y="2097023"/>
            <a:ext cx="485140" cy="178435"/>
          </a:xfrm>
          <a:custGeom>
            <a:avLst/>
            <a:gdLst/>
            <a:ahLst/>
            <a:cxnLst/>
            <a:rect l="l" t="t" r="r" b="b"/>
            <a:pathLst>
              <a:path w="485140" h="178435">
                <a:moveTo>
                  <a:pt x="484631" y="0"/>
                </a:moveTo>
                <a:lnTo>
                  <a:pt x="0" y="0"/>
                </a:lnTo>
                <a:lnTo>
                  <a:pt x="0" y="178308"/>
                </a:lnTo>
                <a:lnTo>
                  <a:pt x="484631" y="178308"/>
                </a:lnTo>
                <a:lnTo>
                  <a:pt x="484631" y="0"/>
                </a:lnTo>
                <a:close/>
              </a:path>
            </a:pathLst>
          </a:custGeom>
          <a:solidFill>
            <a:srgbClr val="1F84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 descr=""/>
          <p:cNvSpPr txBox="1"/>
          <p:nvPr/>
        </p:nvSpPr>
        <p:spPr>
          <a:xfrm>
            <a:off x="10851260" y="2098294"/>
            <a:ext cx="4330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1,335.04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0" name="object 50" descr=""/>
          <p:cNvSpPr/>
          <p:nvPr/>
        </p:nvSpPr>
        <p:spPr>
          <a:xfrm>
            <a:off x="7719059" y="1498091"/>
            <a:ext cx="485140" cy="177165"/>
          </a:xfrm>
          <a:custGeom>
            <a:avLst/>
            <a:gdLst/>
            <a:ahLst/>
            <a:cxnLst/>
            <a:rect l="l" t="t" r="r" b="b"/>
            <a:pathLst>
              <a:path w="485140" h="177164">
                <a:moveTo>
                  <a:pt x="484631" y="0"/>
                </a:moveTo>
                <a:lnTo>
                  <a:pt x="0" y="0"/>
                </a:lnTo>
                <a:lnTo>
                  <a:pt x="0" y="176784"/>
                </a:lnTo>
                <a:lnTo>
                  <a:pt x="484631" y="176784"/>
                </a:lnTo>
                <a:lnTo>
                  <a:pt x="484631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 descr=""/>
          <p:cNvSpPr txBox="1"/>
          <p:nvPr/>
        </p:nvSpPr>
        <p:spPr>
          <a:xfrm>
            <a:off x="7746238" y="1498219"/>
            <a:ext cx="4330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2,046.31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2" name="object 52" descr=""/>
          <p:cNvSpPr/>
          <p:nvPr/>
        </p:nvSpPr>
        <p:spPr>
          <a:xfrm>
            <a:off x="8377428" y="1461516"/>
            <a:ext cx="483234" cy="177165"/>
          </a:xfrm>
          <a:custGeom>
            <a:avLst/>
            <a:gdLst/>
            <a:ahLst/>
            <a:cxnLst/>
            <a:rect l="l" t="t" r="r" b="b"/>
            <a:pathLst>
              <a:path w="483234" h="177164">
                <a:moveTo>
                  <a:pt x="483107" y="0"/>
                </a:moveTo>
                <a:lnTo>
                  <a:pt x="0" y="0"/>
                </a:lnTo>
                <a:lnTo>
                  <a:pt x="0" y="176784"/>
                </a:lnTo>
                <a:lnTo>
                  <a:pt x="483107" y="176784"/>
                </a:lnTo>
                <a:lnTo>
                  <a:pt x="483107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 descr=""/>
          <p:cNvSpPr txBox="1"/>
          <p:nvPr/>
        </p:nvSpPr>
        <p:spPr>
          <a:xfrm>
            <a:off x="8404097" y="1461642"/>
            <a:ext cx="4330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2,089.74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4" name="object 54" descr=""/>
          <p:cNvSpPr/>
          <p:nvPr/>
        </p:nvSpPr>
        <p:spPr>
          <a:xfrm>
            <a:off x="9034271" y="1424939"/>
            <a:ext cx="483234" cy="177165"/>
          </a:xfrm>
          <a:custGeom>
            <a:avLst/>
            <a:gdLst/>
            <a:ahLst/>
            <a:cxnLst/>
            <a:rect l="l" t="t" r="r" b="b"/>
            <a:pathLst>
              <a:path w="483234" h="177165">
                <a:moveTo>
                  <a:pt x="483107" y="0"/>
                </a:moveTo>
                <a:lnTo>
                  <a:pt x="0" y="0"/>
                </a:lnTo>
                <a:lnTo>
                  <a:pt x="0" y="176784"/>
                </a:lnTo>
                <a:lnTo>
                  <a:pt x="483107" y="176784"/>
                </a:lnTo>
                <a:lnTo>
                  <a:pt x="483107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 descr=""/>
          <p:cNvSpPr txBox="1"/>
          <p:nvPr/>
        </p:nvSpPr>
        <p:spPr>
          <a:xfrm>
            <a:off x="9061450" y="1425066"/>
            <a:ext cx="4330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2,133.17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6" name="object 56" descr=""/>
          <p:cNvSpPr/>
          <p:nvPr/>
        </p:nvSpPr>
        <p:spPr>
          <a:xfrm>
            <a:off x="9692640" y="1386839"/>
            <a:ext cx="483234" cy="178435"/>
          </a:xfrm>
          <a:custGeom>
            <a:avLst/>
            <a:gdLst/>
            <a:ahLst/>
            <a:cxnLst/>
            <a:rect l="l" t="t" r="r" b="b"/>
            <a:pathLst>
              <a:path w="483234" h="178434">
                <a:moveTo>
                  <a:pt x="483107" y="0"/>
                </a:moveTo>
                <a:lnTo>
                  <a:pt x="0" y="0"/>
                </a:lnTo>
                <a:lnTo>
                  <a:pt x="0" y="178308"/>
                </a:lnTo>
                <a:lnTo>
                  <a:pt x="483107" y="178308"/>
                </a:lnTo>
                <a:lnTo>
                  <a:pt x="483107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 descr=""/>
          <p:cNvSpPr txBox="1"/>
          <p:nvPr/>
        </p:nvSpPr>
        <p:spPr>
          <a:xfrm>
            <a:off x="9719309" y="1388109"/>
            <a:ext cx="4330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2,176.92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8" name="object 58" descr=""/>
          <p:cNvSpPr/>
          <p:nvPr/>
        </p:nvSpPr>
        <p:spPr>
          <a:xfrm>
            <a:off x="10349483" y="1461516"/>
            <a:ext cx="483234" cy="177165"/>
          </a:xfrm>
          <a:custGeom>
            <a:avLst/>
            <a:gdLst/>
            <a:ahLst/>
            <a:cxnLst/>
            <a:rect l="l" t="t" r="r" b="b"/>
            <a:pathLst>
              <a:path w="483234" h="177164">
                <a:moveTo>
                  <a:pt x="483107" y="0"/>
                </a:moveTo>
                <a:lnTo>
                  <a:pt x="0" y="0"/>
                </a:lnTo>
                <a:lnTo>
                  <a:pt x="0" y="176784"/>
                </a:lnTo>
                <a:lnTo>
                  <a:pt x="483107" y="176784"/>
                </a:lnTo>
                <a:lnTo>
                  <a:pt x="483107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 descr=""/>
          <p:cNvSpPr txBox="1"/>
          <p:nvPr/>
        </p:nvSpPr>
        <p:spPr>
          <a:xfrm>
            <a:off x="10376661" y="1461642"/>
            <a:ext cx="4330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2,089.74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0" name="object 60" descr=""/>
          <p:cNvSpPr/>
          <p:nvPr/>
        </p:nvSpPr>
        <p:spPr>
          <a:xfrm>
            <a:off x="11007852" y="1534667"/>
            <a:ext cx="483234" cy="177165"/>
          </a:xfrm>
          <a:custGeom>
            <a:avLst/>
            <a:gdLst/>
            <a:ahLst/>
            <a:cxnLst/>
            <a:rect l="l" t="t" r="r" b="b"/>
            <a:pathLst>
              <a:path w="483234" h="177164">
                <a:moveTo>
                  <a:pt x="483107" y="0"/>
                </a:moveTo>
                <a:lnTo>
                  <a:pt x="0" y="0"/>
                </a:lnTo>
                <a:lnTo>
                  <a:pt x="0" y="176784"/>
                </a:lnTo>
                <a:lnTo>
                  <a:pt x="483107" y="176784"/>
                </a:lnTo>
                <a:lnTo>
                  <a:pt x="483107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 descr=""/>
          <p:cNvSpPr txBox="1"/>
          <p:nvPr/>
        </p:nvSpPr>
        <p:spPr>
          <a:xfrm>
            <a:off x="11034521" y="1535048"/>
            <a:ext cx="4330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2,002.56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7273543" y="3091053"/>
            <a:ext cx="83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7157719" y="2669285"/>
            <a:ext cx="1993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500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7099807" y="2247646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1000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7099807" y="1825878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1500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7099807" y="1403984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2000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7112507" y="1023264"/>
            <a:ext cx="231775" cy="114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55"/>
              </a:lnSpc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2500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7650606" y="3239770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2020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8308085" y="3239770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2021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8965818" y="3239770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2022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9623297" y="3239770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2023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10281031" y="3239770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2024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10938764" y="3239770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2025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6938518" y="1869528"/>
            <a:ext cx="152400" cy="65405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>
                <a:solidFill>
                  <a:srgbClr val="585858"/>
                </a:solidFill>
                <a:latin typeface="Calibri"/>
                <a:cs typeface="Calibri"/>
              </a:rPr>
              <a:t>In</a:t>
            </a:r>
            <a:r>
              <a:rPr dirty="0" sz="1000" spc="-1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585858"/>
                </a:solidFill>
                <a:latin typeface="Calibri"/>
                <a:cs typeface="Calibri"/>
              </a:rPr>
              <a:t>$</a:t>
            </a:r>
            <a:r>
              <a:rPr dirty="0" sz="1000" spc="-10">
                <a:solidFill>
                  <a:srgbClr val="585858"/>
                </a:solidFill>
                <a:latin typeface="Calibri"/>
                <a:cs typeface="Calibri"/>
              </a:rPr>
              <a:t> Millions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5" name="object 75" descr=""/>
          <p:cNvSpPr/>
          <p:nvPr/>
        </p:nvSpPr>
        <p:spPr>
          <a:xfrm>
            <a:off x="8042147" y="3555491"/>
            <a:ext cx="64135" cy="62865"/>
          </a:xfrm>
          <a:custGeom>
            <a:avLst/>
            <a:gdLst/>
            <a:ahLst/>
            <a:cxnLst/>
            <a:rect l="l" t="t" r="r" b="b"/>
            <a:pathLst>
              <a:path w="64134" h="62864">
                <a:moveTo>
                  <a:pt x="64007" y="0"/>
                </a:moveTo>
                <a:lnTo>
                  <a:pt x="0" y="0"/>
                </a:lnTo>
                <a:lnTo>
                  <a:pt x="0" y="62484"/>
                </a:lnTo>
                <a:lnTo>
                  <a:pt x="64007" y="62484"/>
                </a:lnTo>
                <a:lnTo>
                  <a:pt x="64007" y="0"/>
                </a:lnTo>
                <a:close/>
              </a:path>
            </a:pathLst>
          </a:custGeom>
          <a:solidFill>
            <a:srgbClr val="FF9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 descr=""/>
          <p:cNvSpPr/>
          <p:nvPr/>
        </p:nvSpPr>
        <p:spPr>
          <a:xfrm>
            <a:off x="8840723" y="3555491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62483" y="0"/>
                </a:moveTo>
                <a:lnTo>
                  <a:pt x="0" y="0"/>
                </a:lnTo>
                <a:lnTo>
                  <a:pt x="0" y="62484"/>
                </a:lnTo>
                <a:lnTo>
                  <a:pt x="62483" y="62484"/>
                </a:lnTo>
                <a:lnTo>
                  <a:pt x="62483" y="0"/>
                </a:lnTo>
                <a:close/>
              </a:path>
            </a:pathLst>
          </a:custGeom>
          <a:solidFill>
            <a:srgbClr val="1F84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 descr=""/>
          <p:cNvSpPr/>
          <p:nvPr/>
        </p:nvSpPr>
        <p:spPr>
          <a:xfrm>
            <a:off x="9639300" y="3555491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62483" y="0"/>
                </a:moveTo>
                <a:lnTo>
                  <a:pt x="0" y="0"/>
                </a:lnTo>
                <a:lnTo>
                  <a:pt x="0" y="62484"/>
                </a:lnTo>
                <a:lnTo>
                  <a:pt x="62483" y="62484"/>
                </a:lnTo>
                <a:lnTo>
                  <a:pt x="62483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 descr=""/>
          <p:cNvSpPr txBox="1"/>
          <p:nvPr/>
        </p:nvSpPr>
        <p:spPr>
          <a:xfrm>
            <a:off x="8120253" y="3493134"/>
            <a:ext cx="21901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0895" algn="l"/>
                <a:tab pos="1609090" algn="l"/>
              </a:tabLst>
            </a:pP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Saved</a:t>
            </a:r>
            <a:r>
              <a:rPr dirty="0" sz="900" spc="-3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(15%)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	Saved</a:t>
            </a:r>
            <a:r>
              <a:rPr dirty="0" sz="900" spc="-3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(20%)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	Saved</a:t>
            </a:r>
            <a:r>
              <a:rPr dirty="0" sz="900" spc="-3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(25%)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79" name="object 79" descr=""/>
          <p:cNvGrpSpPr/>
          <p:nvPr/>
        </p:nvGrpSpPr>
        <p:grpSpPr>
          <a:xfrm>
            <a:off x="7435405" y="4320540"/>
            <a:ext cx="4066540" cy="1416050"/>
            <a:chOff x="7435405" y="4320540"/>
            <a:chExt cx="4066540" cy="1416050"/>
          </a:xfrm>
        </p:grpSpPr>
        <p:sp>
          <p:nvSpPr>
            <p:cNvPr id="80" name="object 80" descr=""/>
            <p:cNvSpPr/>
            <p:nvPr/>
          </p:nvSpPr>
          <p:spPr>
            <a:xfrm>
              <a:off x="7569708" y="4884420"/>
              <a:ext cx="3497579" cy="847725"/>
            </a:xfrm>
            <a:custGeom>
              <a:avLst/>
              <a:gdLst/>
              <a:ahLst/>
              <a:cxnLst/>
              <a:rect l="l" t="t" r="r" b="b"/>
              <a:pathLst>
                <a:path w="3497579" h="847725">
                  <a:moveTo>
                    <a:pt x="118872" y="51816"/>
                  </a:moveTo>
                  <a:lnTo>
                    <a:pt x="0" y="51816"/>
                  </a:lnTo>
                  <a:lnTo>
                    <a:pt x="0" y="847344"/>
                  </a:lnTo>
                  <a:lnTo>
                    <a:pt x="118872" y="847344"/>
                  </a:lnTo>
                  <a:lnTo>
                    <a:pt x="118872" y="51816"/>
                  </a:lnTo>
                  <a:close/>
                </a:path>
                <a:path w="3497579" h="847725">
                  <a:moveTo>
                    <a:pt x="794004" y="35052"/>
                  </a:moveTo>
                  <a:lnTo>
                    <a:pt x="676656" y="35052"/>
                  </a:lnTo>
                  <a:lnTo>
                    <a:pt x="676656" y="847344"/>
                  </a:lnTo>
                  <a:lnTo>
                    <a:pt x="794004" y="847344"/>
                  </a:lnTo>
                  <a:lnTo>
                    <a:pt x="794004" y="35052"/>
                  </a:lnTo>
                  <a:close/>
                </a:path>
                <a:path w="3497579" h="847725">
                  <a:moveTo>
                    <a:pt x="1470660" y="16764"/>
                  </a:moveTo>
                  <a:lnTo>
                    <a:pt x="1351788" y="16764"/>
                  </a:lnTo>
                  <a:lnTo>
                    <a:pt x="1351788" y="847344"/>
                  </a:lnTo>
                  <a:lnTo>
                    <a:pt x="1470660" y="847344"/>
                  </a:lnTo>
                  <a:lnTo>
                    <a:pt x="1470660" y="16764"/>
                  </a:lnTo>
                  <a:close/>
                </a:path>
                <a:path w="3497579" h="847725">
                  <a:moveTo>
                    <a:pt x="2145792" y="0"/>
                  </a:moveTo>
                  <a:lnTo>
                    <a:pt x="2028444" y="0"/>
                  </a:lnTo>
                  <a:lnTo>
                    <a:pt x="2028444" y="847344"/>
                  </a:lnTo>
                  <a:lnTo>
                    <a:pt x="2145792" y="847344"/>
                  </a:lnTo>
                  <a:lnTo>
                    <a:pt x="2145792" y="0"/>
                  </a:lnTo>
                  <a:close/>
                </a:path>
                <a:path w="3497579" h="847725">
                  <a:moveTo>
                    <a:pt x="2822448" y="35052"/>
                  </a:moveTo>
                  <a:lnTo>
                    <a:pt x="2703576" y="35052"/>
                  </a:lnTo>
                  <a:lnTo>
                    <a:pt x="2703576" y="847344"/>
                  </a:lnTo>
                  <a:lnTo>
                    <a:pt x="2822448" y="847344"/>
                  </a:lnTo>
                  <a:lnTo>
                    <a:pt x="2822448" y="35052"/>
                  </a:lnTo>
                  <a:close/>
                </a:path>
                <a:path w="3497579" h="847725">
                  <a:moveTo>
                    <a:pt x="3497580" y="68580"/>
                  </a:moveTo>
                  <a:lnTo>
                    <a:pt x="3380232" y="68580"/>
                  </a:lnTo>
                  <a:lnTo>
                    <a:pt x="3380232" y="847344"/>
                  </a:lnTo>
                  <a:lnTo>
                    <a:pt x="3497580" y="847344"/>
                  </a:lnTo>
                  <a:lnTo>
                    <a:pt x="3497580" y="68580"/>
                  </a:lnTo>
                  <a:close/>
                </a:path>
              </a:pathLst>
            </a:custGeom>
            <a:solidFill>
              <a:srgbClr val="1E84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7720584" y="4602480"/>
              <a:ext cx="3497579" cy="1129665"/>
            </a:xfrm>
            <a:custGeom>
              <a:avLst/>
              <a:gdLst/>
              <a:ahLst/>
              <a:cxnLst/>
              <a:rect l="l" t="t" r="r" b="b"/>
              <a:pathLst>
                <a:path w="3497579" h="1129664">
                  <a:moveTo>
                    <a:pt x="117348" y="68580"/>
                  </a:moveTo>
                  <a:lnTo>
                    <a:pt x="0" y="68580"/>
                  </a:lnTo>
                  <a:lnTo>
                    <a:pt x="0" y="1129284"/>
                  </a:lnTo>
                  <a:lnTo>
                    <a:pt x="117348" y="1129284"/>
                  </a:lnTo>
                  <a:lnTo>
                    <a:pt x="117348" y="68580"/>
                  </a:lnTo>
                  <a:close/>
                </a:path>
                <a:path w="3497579" h="1129664">
                  <a:moveTo>
                    <a:pt x="792480" y="45720"/>
                  </a:moveTo>
                  <a:lnTo>
                    <a:pt x="675132" y="45720"/>
                  </a:lnTo>
                  <a:lnTo>
                    <a:pt x="675132" y="1129284"/>
                  </a:lnTo>
                  <a:lnTo>
                    <a:pt x="792480" y="1129284"/>
                  </a:lnTo>
                  <a:lnTo>
                    <a:pt x="792480" y="45720"/>
                  </a:lnTo>
                  <a:close/>
                </a:path>
                <a:path w="3497579" h="1129664">
                  <a:moveTo>
                    <a:pt x="1469136" y="22860"/>
                  </a:moveTo>
                  <a:lnTo>
                    <a:pt x="1351788" y="22860"/>
                  </a:lnTo>
                  <a:lnTo>
                    <a:pt x="1351788" y="1129284"/>
                  </a:lnTo>
                  <a:lnTo>
                    <a:pt x="1469136" y="1129284"/>
                  </a:lnTo>
                  <a:lnTo>
                    <a:pt x="1469136" y="22860"/>
                  </a:lnTo>
                  <a:close/>
                </a:path>
                <a:path w="3497579" h="1129664">
                  <a:moveTo>
                    <a:pt x="2145792" y="0"/>
                  </a:moveTo>
                  <a:lnTo>
                    <a:pt x="2026920" y="0"/>
                  </a:lnTo>
                  <a:lnTo>
                    <a:pt x="2026920" y="1129284"/>
                  </a:lnTo>
                  <a:lnTo>
                    <a:pt x="2145792" y="1129284"/>
                  </a:lnTo>
                  <a:lnTo>
                    <a:pt x="2145792" y="0"/>
                  </a:lnTo>
                  <a:close/>
                </a:path>
                <a:path w="3497579" h="1129664">
                  <a:moveTo>
                    <a:pt x="2820924" y="45720"/>
                  </a:moveTo>
                  <a:lnTo>
                    <a:pt x="2703576" y="45720"/>
                  </a:lnTo>
                  <a:lnTo>
                    <a:pt x="2703576" y="1129284"/>
                  </a:lnTo>
                  <a:lnTo>
                    <a:pt x="2820924" y="1129284"/>
                  </a:lnTo>
                  <a:lnTo>
                    <a:pt x="2820924" y="45720"/>
                  </a:lnTo>
                  <a:close/>
                </a:path>
                <a:path w="3497579" h="1129664">
                  <a:moveTo>
                    <a:pt x="3497580" y="89916"/>
                  </a:moveTo>
                  <a:lnTo>
                    <a:pt x="3378708" y="89916"/>
                  </a:lnTo>
                  <a:lnTo>
                    <a:pt x="3378708" y="1129284"/>
                  </a:lnTo>
                  <a:lnTo>
                    <a:pt x="3497580" y="1129284"/>
                  </a:lnTo>
                  <a:lnTo>
                    <a:pt x="3497580" y="89916"/>
                  </a:lnTo>
                  <a:close/>
                </a:path>
              </a:pathLst>
            </a:custGeom>
            <a:solidFill>
              <a:srgbClr val="FF9B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7869936" y="4320540"/>
              <a:ext cx="3497579" cy="1411605"/>
            </a:xfrm>
            <a:custGeom>
              <a:avLst/>
              <a:gdLst/>
              <a:ahLst/>
              <a:cxnLst/>
              <a:rect l="l" t="t" r="r" b="b"/>
              <a:pathLst>
                <a:path w="3497579" h="1411604">
                  <a:moveTo>
                    <a:pt x="117348" y="83820"/>
                  </a:moveTo>
                  <a:lnTo>
                    <a:pt x="0" y="83820"/>
                  </a:lnTo>
                  <a:lnTo>
                    <a:pt x="0" y="1411224"/>
                  </a:lnTo>
                  <a:lnTo>
                    <a:pt x="117348" y="1411224"/>
                  </a:lnTo>
                  <a:lnTo>
                    <a:pt x="117348" y="83820"/>
                  </a:lnTo>
                  <a:close/>
                </a:path>
                <a:path w="3497579" h="1411604">
                  <a:moveTo>
                    <a:pt x="794004" y="56388"/>
                  </a:moveTo>
                  <a:lnTo>
                    <a:pt x="675132" y="56388"/>
                  </a:lnTo>
                  <a:lnTo>
                    <a:pt x="675132" y="1411224"/>
                  </a:lnTo>
                  <a:lnTo>
                    <a:pt x="794004" y="1411224"/>
                  </a:lnTo>
                  <a:lnTo>
                    <a:pt x="794004" y="56388"/>
                  </a:lnTo>
                  <a:close/>
                </a:path>
                <a:path w="3497579" h="1411604">
                  <a:moveTo>
                    <a:pt x="1469136" y="27432"/>
                  </a:moveTo>
                  <a:lnTo>
                    <a:pt x="1351788" y="27432"/>
                  </a:lnTo>
                  <a:lnTo>
                    <a:pt x="1351788" y="1411224"/>
                  </a:lnTo>
                  <a:lnTo>
                    <a:pt x="1469136" y="1411224"/>
                  </a:lnTo>
                  <a:lnTo>
                    <a:pt x="1469136" y="27432"/>
                  </a:lnTo>
                  <a:close/>
                </a:path>
                <a:path w="3497579" h="1411604">
                  <a:moveTo>
                    <a:pt x="2145792" y="498348"/>
                  </a:moveTo>
                  <a:lnTo>
                    <a:pt x="2026920" y="498348"/>
                  </a:lnTo>
                  <a:lnTo>
                    <a:pt x="2026920" y="1411224"/>
                  </a:lnTo>
                  <a:lnTo>
                    <a:pt x="2145792" y="1411224"/>
                  </a:lnTo>
                  <a:lnTo>
                    <a:pt x="2145792" y="498348"/>
                  </a:lnTo>
                  <a:close/>
                </a:path>
                <a:path w="3497579" h="1411604">
                  <a:moveTo>
                    <a:pt x="2145792" y="0"/>
                  </a:moveTo>
                  <a:lnTo>
                    <a:pt x="2026920" y="0"/>
                  </a:lnTo>
                  <a:lnTo>
                    <a:pt x="2026920" y="320040"/>
                  </a:lnTo>
                  <a:lnTo>
                    <a:pt x="2145792" y="320040"/>
                  </a:lnTo>
                  <a:lnTo>
                    <a:pt x="2145792" y="0"/>
                  </a:lnTo>
                  <a:close/>
                </a:path>
                <a:path w="3497579" h="1411604">
                  <a:moveTo>
                    <a:pt x="2820924" y="56388"/>
                  </a:moveTo>
                  <a:lnTo>
                    <a:pt x="2703576" y="56388"/>
                  </a:lnTo>
                  <a:lnTo>
                    <a:pt x="2703576" y="1411224"/>
                  </a:lnTo>
                  <a:lnTo>
                    <a:pt x="2820924" y="1411224"/>
                  </a:lnTo>
                  <a:lnTo>
                    <a:pt x="2820924" y="56388"/>
                  </a:lnTo>
                  <a:close/>
                </a:path>
                <a:path w="3497579" h="1411604">
                  <a:moveTo>
                    <a:pt x="3497580" y="112776"/>
                  </a:moveTo>
                  <a:lnTo>
                    <a:pt x="3380232" y="112776"/>
                  </a:lnTo>
                  <a:lnTo>
                    <a:pt x="3380232" y="1411224"/>
                  </a:lnTo>
                  <a:lnTo>
                    <a:pt x="3497580" y="1411224"/>
                  </a:lnTo>
                  <a:lnTo>
                    <a:pt x="3497580" y="112776"/>
                  </a:lnTo>
                  <a:close/>
                </a:path>
              </a:pathLst>
            </a:custGeom>
            <a:solidFill>
              <a:srgbClr val="122D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7440168" y="5731764"/>
              <a:ext cx="4057015" cy="0"/>
            </a:xfrm>
            <a:custGeom>
              <a:avLst/>
              <a:gdLst/>
              <a:ahLst/>
              <a:cxnLst/>
              <a:rect l="l" t="t" r="r" b="b"/>
              <a:pathLst>
                <a:path w="4057015" h="0">
                  <a:moveTo>
                    <a:pt x="0" y="0"/>
                  </a:moveTo>
                  <a:lnTo>
                    <a:pt x="4056887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7459980" y="4957572"/>
              <a:ext cx="1013460" cy="193675"/>
            </a:xfrm>
            <a:custGeom>
              <a:avLst/>
              <a:gdLst/>
              <a:ahLst/>
              <a:cxnLst/>
              <a:rect l="l" t="t" r="r" b="b"/>
              <a:pathLst>
                <a:path w="1013459" h="193675">
                  <a:moveTo>
                    <a:pt x="338328" y="16764"/>
                  </a:moveTo>
                  <a:lnTo>
                    <a:pt x="0" y="16764"/>
                  </a:lnTo>
                  <a:lnTo>
                    <a:pt x="0" y="193548"/>
                  </a:lnTo>
                  <a:lnTo>
                    <a:pt x="338328" y="193548"/>
                  </a:lnTo>
                  <a:lnTo>
                    <a:pt x="338328" y="16764"/>
                  </a:lnTo>
                  <a:close/>
                </a:path>
                <a:path w="1013459" h="193675">
                  <a:moveTo>
                    <a:pt x="1013447" y="0"/>
                  </a:moveTo>
                  <a:lnTo>
                    <a:pt x="675132" y="0"/>
                  </a:lnTo>
                  <a:lnTo>
                    <a:pt x="675132" y="176784"/>
                  </a:lnTo>
                  <a:lnTo>
                    <a:pt x="1013447" y="176784"/>
                  </a:lnTo>
                  <a:lnTo>
                    <a:pt x="1013447" y="0"/>
                  </a:lnTo>
                  <a:close/>
                </a:path>
              </a:pathLst>
            </a:custGeom>
            <a:solidFill>
              <a:srgbClr val="1E849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5" name="object 85" descr=""/>
          <p:cNvSpPr txBox="1"/>
          <p:nvPr/>
        </p:nvSpPr>
        <p:spPr>
          <a:xfrm>
            <a:off x="8161401" y="4958333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731.4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6" name="object 86" descr=""/>
          <p:cNvSpPr/>
          <p:nvPr/>
        </p:nvSpPr>
        <p:spPr>
          <a:xfrm>
            <a:off x="8811768" y="4939284"/>
            <a:ext cx="338455" cy="178435"/>
          </a:xfrm>
          <a:custGeom>
            <a:avLst/>
            <a:gdLst/>
            <a:ahLst/>
            <a:cxnLst/>
            <a:rect l="l" t="t" r="r" b="b"/>
            <a:pathLst>
              <a:path w="338454" h="178435">
                <a:moveTo>
                  <a:pt x="338327" y="0"/>
                </a:moveTo>
                <a:lnTo>
                  <a:pt x="0" y="0"/>
                </a:lnTo>
                <a:lnTo>
                  <a:pt x="0" y="178307"/>
                </a:lnTo>
                <a:lnTo>
                  <a:pt x="338327" y="178307"/>
                </a:lnTo>
                <a:lnTo>
                  <a:pt x="338327" y="0"/>
                </a:lnTo>
                <a:close/>
              </a:path>
            </a:pathLst>
          </a:custGeom>
          <a:solidFill>
            <a:srgbClr val="1E84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 descr=""/>
          <p:cNvSpPr txBox="1"/>
          <p:nvPr/>
        </p:nvSpPr>
        <p:spPr>
          <a:xfrm>
            <a:off x="8837421" y="4941570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746.6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8" name="object 88" descr=""/>
          <p:cNvSpPr/>
          <p:nvPr/>
        </p:nvSpPr>
        <p:spPr>
          <a:xfrm>
            <a:off x="9488423" y="4922520"/>
            <a:ext cx="338455" cy="178435"/>
          </a:xfrm>
          <a:custGeom>
            <a:avLst/>
            <a:gdLst/>
            <a:ahLst/>
            <a:cxnLst/>
            <a:rect l="l" t="t" r="r" b="b"/>
            <a:pathLst>
              <a:path w="338454" h="178435">
                <a:moveTo>
                  <a:pt x="338327" y="0"/>
                </a:moveTo>
                <a:lnTo>
                  <a:pt x="0" y="0"/>
                </a:lnTo>
                <a:lnTo>
                  <a:pt x="0" y="178307"/>
                </a:lnTo>
                <a:lnTo>
                  <a:pt x="338327" y="178307"/>
                </a:lnTo>
                <a:lnTo>
                  <a:pt x="338327" y="0"/>
                </a:lnTo>
                <a:close/>
              </a:path>
            </a:pathLst>
          </a:custGeom>
          <a:solidFill>
            <a:srgbClr val="1E84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 descr=""/>
          <p:cNvSpPr txBox="1"/>
          <p:nvPr/>
        </p:nvSpPr>
        <p:spPr>
          <a:xfrm>
            <a:off x="9513569" y="4924425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761.9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0" name="object 90" descr=""/>
          <p:cNvSpPr/>
          <p:nvPr/>
        </p:nvSpPr>
        <p:spPr>
          <a:xfrm>
            <a:off x="10163556" y="4957571"/>
            <a:ext cx="338455" cy="177165"/>
          </a:xfrm>
          <a:custGeom>
            <a:avLst/>
            <a:gdLst/>
            <a:ahLst/>
            <a:cxnLst/>
            <a:rect l="l" t="t" r="r" b="b"/>
            <a:pathLst>
              <a:path w="338454" h="177164">
                <a:moveTo>
                  <a:pt x="338327" y="0"/>
                </a:moveTo>
                <a:lnTo>
                  <a:pt x="0" y="0"/>
                </a:lnTo>
                <a:lnTo>
                  <a:pt x="0" y="176783"/>
                </a:lnTo>
                <a:lnTo>
                  <a:pt x="338327" y="176783"/>
                </a:lnTo>
                <a:lnTo>
                  <a:pt x="338327" y="0"/>
                </a:lnTo>
                <a:close/>
              </a:path>
            </a:pathLst>
          </a:custGeom>
          <a:solidFill>
            <a:srgbClr val="1E84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 descr=""/>
          <p:cNvSpPr txBox="1"/>
          <p:nvPr/>
        </p:nvSpPr>
        <p:spPr>
          <a:xfrm>
            <a:off x="10189591" y="4958333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731.4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2" name="object 92" descr=""/>
          <p:cNvSpPr/>
          <p:nvPr/>
        </p:nvSpPr>
        <p:spPr>
          <a:xfrm>
            <a:off x="10840211" y="4991100"/>
            <a:ext cx="338455" cy="177165"/>
          </a:xfrm>
          <a:custGeom>
            <a:avLst/>
            <a:gdLst/>
            <a:ahLst/>
            <a:cxnLst/>
            <a:rect l="l" t="t" r="r" b="b"/>
            <a:pathLst>
              <a:path w="338454" h="177164">
                <a:moveTo>
                  <a:pt x="338327" y="0"/>
                </a:moveTo>
                <a:lnTo>
                  <a:pt x="0" y="0"/>
                </a:lnTo>
                <a:lnTo>
                  <a:pt x="0" y="176783"/>
                </a:lnTo>
                <a:lnTo>
                  <a:pt x="338327" y="176783"/>
                </a:lnTo>
                <a:lnTo>
                  <a:pt x="338327" y="0"/>
                </a:lnTo>
                <a:close/>
              </a:path>
            </a:pathLst>
          </a:custGeom>
          <a:solidFill>
            <a:srgbClr val="1E84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 descr=""/>
          <p:cNvSpPr txBox="1"/>
          <p:nvPr/>
        </p:nvSpPr>
        <p:spPr>
          <a:xfrm>
            <a:off x="10865611" y="4992370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700.9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4" name="object 94" descr=""/>
          <p:cNvSpPr/>
          <p:nvPr/>
        </p:nvSpPr>
        <p:spPr>
          <a:xfrm>
            <a:off x="7609331" y="4709159"/>
            <a:ext cx="338455" cy="177165"/>
          </a:xfrm>
          <a:custGeom>
            <a:avLst/>
            <a:gdLst/>
            <a:ahLst/>
            <a:cxnLst/>
            <a:rect l="l" t="t" r="r" b="b"/>
            <a:pathLst>
              <a:path w="338454" h="177164">
                <a:moveTo>
                  <a:pt x="338327" y="0"/>
                </a:moveTo>
                <a:lnTo>
                  <a:pt x="0" y="0"/>
                </a:lnTo>
                <a:lnTo>
                  <a:pt x="0" y="176783"/>
                </a:lnTo>
                <a:lnTo>
                  <a:pt x="338327" y="176783"/>
                </a:lnTo>
                <a:lnTo>
                  <a:pt x="338327" y="0"/>
                </a:lnTo>
                <a:close/>
              </a:path>
            </a:pathLst>
          </a:custGeom>
          <a:solidFill>
            <a:srgbClr val="FF9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 descr=""/>
          <p:cNvSpPr txBox="1"/>
          <p:nvPr/>
        </p:nvSpPr>
        <p:spPr>
          <a:xfrm>
            <a:off x="7634985" y="4709921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954.9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6" name="object 96" descr=""/>
          <p:cNvSpPr/>
          <p:nvPr/>
        </p:nvSpPr>
        <p:spPr>
          <a:xfrm>
            <a:off x="8285988" y="4686300"/>
            <a:ext cx="338455" cy="177165"/>
          </a:xfrm>
          <a:custGeom>
            <a:avLst/>
            <a:gdLst/>
            <a:ahLst/>
            <a:cxnLst/>
            <a:rect l="l" t="t" r="r" b="b"/>
            <a:pathLst>
              <a:path w="338454" h="177164">
                <a:moveTo>
                  <a:pt x="338327" y="0"/>
                </a:moveTo>
                <a:lnTo>
                  <a:pt x="0" y="0"/>
                </a:lnTo>
                <a:lnTo>
                  <a:pt x="0" y="176783"/>
                </a:lnTo>
                <a:lnTo>
                  <a:pt x="338327" y="176783"/>
                </a:lnTo>
                <a:lnTo>
                  <a:pt x="338327" y="0"/>
                </a:lnTo>
                <a:close/>
              </a:path>
            </a:pathLst>
          </a:custGeom>
          <a:solidFill>
            <a:srgbClr val="FF9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 descr=""/>
          <p:cNvSpPr txBox="1"/>
          <p:nvPr/>
        </p:nvSpPr>
        <p:spPr>
          <a:xfrm>
            <a:off x="8311388" y="4687316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975.2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8" name="object 98" descr=""/>
          <p:cNvSpPr/>
          <p:nvPr/>
        </p:nvSpPr>
        <p:spPr>
          <a:xfrm>
            <a:off x="8961119" y="4663440"/>
            <a:ext cx="338455" cy="177165"/>
          </a:xfrm>
          <a:custGeom>
            <a:avLst/>
            <a:gdLst/>
            <a:ahLst/>
            <a:cxnLst/>
            <a:rect l="l" t="t" r="r" b="b"/>
            <a:pathLst>
              <a:path w="338454" h="177164">
                <a:moveTo>
                  <a:pt x="338327" y="0"/>
                </a:moveTo>
                <a:lnTo>
                  <a:pt x="0" y="0"/>
                </a:lnTo>
                <a:lnTo>
                  <a:pt x="0" y="176783"/>
                </a:lnTo>
                <a:lnTo>
                  <a:pt x="338327" y="176783"/>
                </a:lnTo>
                <a:lnTo>
                  <a:pt x="338327" y="0"/>
                </a:lnTo>
                <a:close/>
              </a:path>
            </a:pathLst>
          </a:custGeom>
          <a:solidFill>
            <a:srgbClr val="FF9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 descr=""/>
          <p:cNvSpPr txBox="1"/>
          <p:nvPr/>
        </p:nvSpPr>
        <p:spPr>
          <a:xfrm>
            <a:off x="8987408" y="4664709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995.5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0" name="object 100" descr=""/>
          <p:cNvSpPr/>
          <p:nvPr/>
        </p:nvSpPr>
        <p:spPr>
          <a:xfrm>
            <a:off x="9593580" y="4640579"/>
            <a:ext cx="426720" cy="178435"/>
          </a:xfrm>
          <a:custGeom>
            <a:avLst/>
            <a:gdLst/>
            <a:ahLst/>
            <a:cxnLst/>
            <a:rect l="l" t="t" r="r" b="b"/>
            <a:pathLst>
              <a:path w="426720" h="178435">
                <a:moveTo>
                  <a:pt x="426720" y="0"/>
                </a:moveTo>
                <a:lnTo>
                  <a:pt x="0" y="0"/>
                </a:lnTo>
                <a:lnTo>
                  <a:pt x="0" y="178308"/>
                </a:lnTo>
                <a:lnTo>
                  <a:pt x="426720" y="178308"/>
                </a:lnTo>
                <a:lnTo>
                  <a:pt x="426720" y="0"/>
                </a:lnTo>
                <a:close/>
              </a:path>
            </a:pathLst>
          </a:custGeom>
          <a:solidFill>
            <a:srgbClr val="FF9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 descr=""/>
          <p:cNvSpPr txBox="1"/>
          <p:nvPr/>
        </p:nvSpPr>
        <p:spPr>
          <a:xfrm>
            <a:off x="9620757" y="4642230"/>
            <a:ext cx="3746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1,015.9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2" name="object 102" descr=""/>
          <p:cNvSpPr/>
          <p:nvPr/>
        </p:nvSpPr>
        <p:spPr>
          <a:xfrm>
            <a:off x="10312907" y="4686300"/>
            <a:ext cx="338455" cy="177165"/>
          </a:xfrm>
          <a:custGeom>
            <a:avLst/>
            <a:gdLst/>
            <a:ahLst/>
            <a:cxnLst/>
            <a:rect l="l" t="t" r="r" b="b"/>
            <a:pathLst>
              <a:path w="338454" h="177164">
                <a:moveTo>
                  <a:pt x="338327" y="0"/>
                </a:moveTo>
                <a:lnTo>
                  <a:pt x="0" y="0"/>
                </a:lnTo>
                <a:lnTo>
                  <a:pt x="0" y="176783"/>
                </a:lnTo>
                <a:lnTo>
                  <a:pt x="338327" y="176783"/>
                </a:lnTo>
                <a:lnTo>
                  <a:pt x="338327" y="0"/>
                </a:lnTo>
                <a:close/>
              </a:path>
            </a:pathLst>
          </a:custGeom>
          <a:solidFill>
            <a:srgbClr val="FF9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 descr=""/>
          <p:cNvSpPr txBox="1"/>
          <p:nvPr/>
        </p:nvSpPr>
        <p:spPr>
          <a:xfrm>
            <a:off x="10339578" y="4687316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975.2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4" name="object 104" descr=""/>
          <p:cNvSpPr/>
          <p:nvPr/>
        </p:nvSpPr>
        <p:spPr>
          <a:xfrm>
            <a:off x="10989564" y="4730496"/>
            <a:ext cx="338455" cy="178435"/>
          </a:xfrm>
          <a:custGeom>
            <a:avLst/>
            <a:gdLst/>
            <a:ahLst/>
            <a:cxnLst/>
            <a:rect l="l" t="t" r="r" b="b"/>
            <a:pathLst>
              <a:path w="338454" h="178435">
                <a:moveTo>
                  <a:pt x="338327" y="0"/>
                </a:moveTo>
                <a:lnTo>
                  <a:pt x="0" y="0"/>
                </a:lnTo>
                <a:lnTo>
                  <a:pt x="0" y="178307"/>
                </a:lnTo>
                <a:lnTo>
                  <a:pt x="338327" y="178307"/>
                </a:lnTo>
                <a:lnTo>
                  <a:pt x="338327" y="0"/>
                </a:lnTo>
                <a:close/>
              </a:path>
            </a:pathLst>
          </a:custGeom>
          <a:solidFill>
            <a:srgbClr val="FF9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 descr=""/>
          <p:cNvSpPr txBox="1"/>
          <p:nvPr/>
        </p:nvSpPr>
        <p:spPr>
          <a:xfrm>
            <a:off x="11015598" y="4732401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934.5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6" name="object 106" descr=""/>
          <p:cNvSpPr/>
          <p:nvPr/>
        </p:nvSpPr>
        <p:spPr>
          <a:xfrm>
            <a:off x="7716011" y="4442459"/>
            <a:ext cx="425450" cy="178435"/>
          </a:xfrm>
          <a:custGeom>
            <a:avLst/>
            <a:gdLst/>
            <a:ahLst/>
            <a:cxnLst/>
            <a:rect l="l" t="t" r="r" b="b"/>
            <a:pathLst>
              <a:path w="425450" h="178435">
                <a:moveTo>
                  <a:pt x="425196" y="0"/>
                </a:moveTo>
                <a:lnTo>
                  <a:pt x="0" y="0"/>
                </a:lnTo>
                <a:lnTo>
                  <a:pt x="0" y="178307"/>
                </a:lnTo>
                <a:lnTo>
                  <a:pt x="425196" y="178307"/>
                </a:lnTo>
                <a:lnTo>
                  <a:pt x="425196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 descr=""/>
          <p:cNvSpPr txBox="1"/>
          <p:nvPr/>
        </p:nvSpPr>
        <p:spPr>
          <a:xfrm>
            <a:off x="7742301" y="4444365"/>
            <a:ext cx="3746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1,193.7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8" name="object 108" descr=""/>
          <p:cNvSpPr/>
          <p:nvPr/>
        </p:nvSpPr>
        <p:spPr>
          <a:xfrm>
            <a:off x="8391143" y="4415028"/>
            <a:ext cx="426720" cy="177165"/>
          </a:xfrm>
          <a:custGeom>
            <a:avLst/>
            <a:gdLst/>
            <a:ahLst/>
            <a:cxnLst/>
            <a:rect l="l" t="t" r="r" b="b"/>
            <a:pathLst>
              <a:path w="426720" h="177164">
                <a:moveTo>
                  <a:pt x="426720" y="0"/>
                </a:moveTo>
                <a:lnTo>
                  <a:pt x="0" y="0"/>
                </a:lnTo>
                <a:lnTo>
                  <a:pt x="0" y="176784"/>
                </a:lnTo>
                <a:lnTo>
                  <a:pt x="426720" y="176784"/>
                </a:lnTo>
                <a:lnTo>
                  <a:pt x="426720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 descr=""/>
          <p:cNvSpPr txBox="1"/>
          <p:nvPr/>
        </p:nvSpPr>
        <p:spPr>
          <a:xfrm>
            <a:off x="8418321" y="4416297"/>
            <a:ext cx="3746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1,219.0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0" name="object 110" descr=""/>
          <p:cNvSpPr/>
          <p:nvPr/>
        </p:nvSpPr>
        <p:spPr>
          <a:xfrm>
            <a:off x="9067800" y="4386071"/>
            <a:ext cx="425450" cy="178435"/>
          </a:xfrm>
          <a:custGeom>
            <a:avLst/>
            <a:gdLst/>
            <a:ahLst/>
            <a:cxnLst/>
            <a:rect l="l" t="t" r="r" b="b"/>
            <a:pathLst>
              <a:path w="425450" h="178435">
                <a:moveTo>
                  <a:pt x="425196" y="0"/>
                </a:moveTo>
                <a:lnTo>
                  <a:pt x="0" y="0"/>
                </a:lnTo>
                <a:lnTo>
                  <a:pt x="0" y="178307"/>
                </a:lnTo>
                <a:lnTo>
                  <a:pt x="425196" y="178307"/>
                </a:lnTo>
                <a:lnTo>
                  <a:pt x="425196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 descr=""/>
          <p:cNvSpPr txBox="1"/>
          <p:nvPr/>
        </p:nvSpPr>
        <p:spPr>
          <a:xfrm>
            <a:off x="9094469" y="4387977"/>
            <a:ext cx="3746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1,244.3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2" name="object 112" descr=""/>
          <p:cNvSpPr/>
          <p:nvPr/>
        </p:nvSpPr>
        <p:spPr>
          <a:xfrm>
            <a:off x="9744456" y="4358640"/>
            <a:ext cx="425450" cy="177165"/>
          </a:xfrm>
          <a:custGeom>
            <a:avLst/>
            <a:gdLst/>
            <a:ahLst/>
            <a:cxnLst/>
            <a:rect l="l" t="t" r="r" b="b"/>
            <a:pathLst>
              <a:path w="425450" h="177164">
                <a:moveTo>
                  <a:pt x="425196" y="0"/>
                </a:moveTo>
                <a:lnTo>
                  <a:pt x="0" y="0"/>
                </a:lnTo>
                <a:lnTo>
                  <a:pt x="0" y="176783"/>
                </a:lnTo>
                <a:lnTo>
                  <a:pt x="425196" y="176783"/>
                </a:lnTo>
                <a:lnTo>
                  <a:pt x="425196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 descr=""/>
          <p:cNvSpPr txBox="1"/>
          <p:nvPr/>
        </p:nvSpPr>
        <p:spPr>
          <a:xfrm>
            <a:off x="9770491" y="4359655"/>
            <a:ext cx="3746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1,269.9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4" name="object 114" descr=""/>
          <p:cNvSpPr/>
          <p:nvPr/>
        </p:nvSpPr>
        <p:spPr>
          <a:xfrm>
            <a:off x="10419588" y="4415028"/>
            <a:ext cx="425450" cy="177165"/>
          </a:xfrm>
          <a:custGeom>
            <a:avLst/>
            <a:gdLst/>
            <a:ahLst/>
            <a:cxnLst/>
            <a:rect l="l" t="t" r="r" b="b"/>
            <a:pathLst>
              <a:path w="425450" h="177164">
                <a:moveTo>
                  <a:pt x="425196" y="0"/>
                </a:moveTo>
                <a:lnTo>
                  <a:pt x="0" y="0"/>
                </a:lnTo>
                <a:lnTo>
                  <a:pt x="0" y="176784"/>
                </a:lnTo>
                <a:lnTo>
                  <a:pt x="425196" y="176784"/>
                </a:lnTo>
                <a:lnTo>
                  <a:pt x="425196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 descr=""/>
          <p:cNvSpPr txBox="1"/>
          <p:nvPr/>
        </p:nvSpPr>
        <p:spPr>
          <a:xfrm>
            <a:off x="10446511" y="4416297"/>
            <a:ext cx="3746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1,219.0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6" name="object 116" descr=""/>
          <p:cNvSpPr/>
          <p:nvPr/>
        </p:nvSpPr>
        <p:spPr>
          <a:xfrm>
            <a:off x="11096243" y="4471415"/>
            <a:ext cx="425450" cy="178435"/>
          </a:xfrm>
          <a:custGeom>
            <a:avLst/>
            <a:gdLst/>
            <a:ahLst/>
            <a:cxnLst/>
            <a:rect l="l" t="t" r="r" b="b"/>
            <a:pathLst>
              <a:path w="425450" h="178435">
                <a:moveTo>
                  <a:pt x="425196" y="0"/>
                </a:moveTo>
                <a:lnTo>
                  <a:pt x="0" y="0"/>
                </a:lnTo>
                <a:lnTo>
                  <a:pt x="0" y="178307"/>
                </a:lnTo>
                <a:lnTo>
                  <a:pt x="425196" y="178307"/>
                </a:lnTo>
                <a:lnTo>
                  <a:pt x="425196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 descr=""/>
          <p:cNvSpPr txBox="1"/>
          <p:nvPr/>
        </p:nvSpPr>
        <p:spPr>
          <a:xfrm>
            <a:off x="11122532" y="4472685"/>
            <a:ext cx="3746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1,168.2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8" name="object 118" descr=""/>
          <p:cNvSpPr txBox="1"/>
          <p:nvPr/>
        </p:nvSpPr>
        <p:spPr>
          <a:xfrm>
            <a:off x="7149210" y="4975352"/>
            <a:ext cx="6242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8615" algn="l"/>
              </a:tabLst>
            </a:pPr>
            <a:r>
              <a:rPr dirty="0" baseline="3086" sz="1350" spc="-37">
                <a:solidFill>
                  <a:srgbClr val="585858"/>
                </a:solidFill>
                <a:latin typeface="Calibri"/>
                <a:cs typeface="Calibri"/>
              </a:rPr>
              <a:t>600</a:t>
            </a:r>
            <a:r>
              <a:rPr dirty="0" baseline="3086" sz="135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716.2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9" name="object 119" descr=""/>
          <p:cNvSpPr txBox="1"/>
          <p:nvPr/>
        </p:nvSpPr>
        <p:spPr>
          <a:xfrm>
            <a:off x="7265034" y="5638291"/>
            <a:ext cx="83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0" name="object 120" descr=""/>
          <p:cNvSpPr txBox="1"/>
          <p:nvPr/>
        </p:nvSpPr>
        <p:spPr>
          <a:xfrm>
            <a:off x="7149210" y="5415788"/>
            <a:ext cx="1993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200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1" name="object 121" descr=""/>
          <p:cNvSpPr txBox="1"/>
          <p:nvPr/>
        </p:nvSpPr>
        <p:spPr>
          <a:xfrm>
            <a:off x="7149210" y="5193538"/>
            <a:ext cx="1993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400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2" name="object 122" descr=""/>
          <p:cNvSpPr txBox="1"/>
          <p:nvPr/>
        </p:nvSpPr>
        <p:spPr>
          <a:xfrm>
            <a:off x="7149210" y="4748910"/>
            <a:ext cx="1993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800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3" name="object 123" descr=""/>
          <p:cNvSpPr txBox="1"/>
          <p:nvPr/>
        </p:nvSpPr>
        <p:spPr>
          <a:xfrm>
            <a:off x="7091298" y="4526102"/>
            <a:ext cx="25717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1000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4" name="object 124" descr=""/>
          <p:cNvSpPr txBox="1"/>
          <p:nvPr/>
        </p:nvSpPr>
        <p:spPr>
          <a:xfrm>
            <a:off x="7091298" y="4304157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1200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5" name="object 125" descr=""/>
          <p:cNvSpPr txBox="1"/>
          <p:nvPr/>
        </p:nvSpPr>
        <p:spPr>
          <a:xfrm>
            <a:off x="7091298" y="4082033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1400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6" name="object 126" descr=""/>
          <p:cNvSpPr txBox="1"/>
          <p:nvPr/>
        </p:nvSpPr>
        <p:spPr>
          <a:xfrm>
            <a:off x="7651242" y="5786424"/>
            <a:ext cx="25717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2020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7" name="object 127" descr=""/>
          <p:cNvSpPr txBox="1"/>
          <p:nvPr/>
        </p:nvSpPr>
        <p:spPr>
          <a:xfrm>
            <a:off x="8327263" y="5786424"/>
            <a:ext cx="25717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2021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8" name="object 128" descr=""/>
          <p:cNvSpPr txBox="1"/>
          <p:nvPr/>
        </p:nvSpPr>
        <p:spPr>
          <a:xfrm>
            <a:off x="9003283" y="5786424"/>
            <a:ext cx="25717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2022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9" name="object 129" descr=""/>
          <p:cNvSpPr txBox="1"/>
          <p:nvPr/>
        </p:nvSpPr>
        <p:spPr>
          <a:xfrm>
            <a:off x="11031473" y="5786424"/>
            <a:ext cx="25717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2025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0" name="object 130" descr=""/>
          <p:cNvSpPr txBox="1"/>
          <p:nvPr/>
        </p:nvSpPr>
        <p:spPr>
          <a:xfrm>
            <a:off x="6933310" y="4839902"/>
            <a:ext cx="152400" cy="66992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 b="1">
                <a:solidFill>
                  <a:srgbClr val="585858"/>
                </a:solidFill>
                <a:latin typeface="Calibri"/>
                <a:cs typeface="Calibri"/>
              </a:rPr>
              <a:t>In</a:t>
            </a:r>
            <a:r>
              <a:rPr dirty="0" sz="1000" spc="-10" b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585858"/>
                </a:solidFill>
                <a:latin typeface="Calibri"/>
                <a:cs typeface="Calibri"/>
              </a:rPr>
              <a:t>$</a:t>
            </a:r>
            <a:r>
              <a:rPr dirty="0" sz="1000" spc="-5" b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585858"/>
                </a:solidFill>
                <a:latin typeface="Calibri"/>
                <a:cs typeface="Calibri"/>
              </a:rPr>
              <a:t>Millions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1" name="object 131" descr=""/>
          <p:cNvSpPr/>
          <p:nvPr/>
        </p:nvSpPr>
        <p:spPr>
          <a:xfrm>
            <a:off x="7965947" y="6106667"/>
            <a:ext cx="70485" cy="68580"/>
          </a:xfrm>
          <a:custGeom>
            <a:avLst/>
            <a:gdLst/>
            <a:ahLst/>
            <a:cxnLst/>
            <a:rect l="l" t="t" r="r" b="b"/>
            <a:pathLst>
              <a:path w="70484" h="68579">
                <a:moveTo>
                  <a:pt x="70103" y="0"/>
                </a:moveTo>
                <a:lnTo>
                  <a:pt x="0" y="0"/>
                </a:lnTo>
                <a:lnTo>
                  <a:pt x="0" y="68579"/>
                </a:lnTo>
                <a:lnTo>
                  <a:pt x="70103" y="68579"/>
                </a:lnTo>
                <a:lnTo>
                  <a:pt x="70103" y="0"/>
                </a:lnTo>
                <a:close/>
              </a:path>
            </a:pathLst>
          </a:custGeom>
          <a:solidFill>
            <a:srgbClr val="1E84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 descr=""/>
          <p:cNvSpPr/>
          <p:nvPr/>
        </p:nvSpPr>
        <p:spPr>
          <a:xfrm>
            <a:off x="8852916" y="6106667"/>
            <a:ext cx="70485" cy="68580"/>
          </a:xfrm>
          <a:custGeom>
            <a:avLst/>
            <a:gdLst/>
            <a:ahLst/>
            <a:cxnLst/>
            <a:rect l="l" t="t" r="r" b="b"/>
            <a:pathLst>
              <a:path w="70484" h="68579">
                <a:moveTo>
                  <a:pt x="70103" y="0"/>
                </a:moveTo>
                <a:lnTo>
                  <a:pt x="0" y="0"/>
                </a:lnTo>
                <a:lnTo>
                  <a:pt x="0" y="68579"/>
                </a:lnTo>
                <a:lnTo>
                  <a:pt x="70103" y="68579"/>
                </a:lnTo>
                <a:lnTo>
                  <a:pt x="70103" y="0"/>
                </a:lnTo>
                <a:close/>
              </a:path>
            </a:pathLst>
          </a:custGeom>
          <a:solidFill>
            <a:srgbClr val="FF9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 descr=""/>
          <p:cNvSpPr txBox="1"/>
          <p:nvPr/>
        </p:nvSpPr>
        <p:spPr>
          <a:xfrm>
            <a:off x="8053831" y="6039408"/>
            <a:ext cx="15436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99160" algn="l"/>
              </a:tabLst>
            </a:pPr>
            <a:r>
              <a:rPr dirty="0" sz="1000">
                <a:solidFill>
                  <a:srgbClr val="585858"/>
                </a:solidFill>
                <a:latin typeface="Calibri"/>
                <a:cs typeface="Calibri"/>
              </a:rPr>
              <a:t>Saved</a:t>
            </a:r>
            <a:r>
              <a:rPr dirty="0" sz="1000" spc="-2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585858"/>
                </a:solidFill>
                <a:latin typeface="Calibri"/>
                <a:cs typeface="Calibri"/>
              </a:rPr>
              <a:t>(15%)</a:t>
            </a:r>
            <a:r>
              <a:rPr dirty="0" sz="1000">
                <a:solidFill>
                  <a:srgbClr val="585858"/>
                </a:solidFill>
                <a:latin typeface="Calibri"/>
                <a:cs typeface="Calibri"/>
              </a:rPr>
              <a:t>	Saved</a:t>
            </a:r>
            <a:r>
              <a:rPr dirty="0" sz="1000" spc="-2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spc="-20">
                <a:solidFill>
                  <a:srgbClr val="585858"/>
                </a:solidFill>
                <a:latin typeface="Calibri"/>
                <a:cs typeface="Calibri"/>
              </a:rPr>
              <a:t>(20%)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4" name="object 134" descr=""/>
          <p:cNvSpPr/>
          <p:nvPr/>
        </p:nvSpPr>
        <p:spPr>
          <a:xfrm>
            <a:off x="9739883" y="6106667"/>
            <a:ext cx="70485" cy="68580"/>
          </a:xfrm>
          <a:custGeom>
            <a:avLst/>
            <a:gdLst/>
            <a:ahLst/>
            <a:cxnLst/>
            <a:rect l="l" t="t" r="r" b="b"/>
            <a:pathLst>
              <a:path w="70484" h="68579">
                <a:moveTo>
                  <a:pt x="70103" y="0"/>
                </a:moveTo>
                <a:lnTo>
                  <a:pt x="0" y="0"/>
                </a:lnTo>
                <a:lnTo>
                  <a:pt x="0" y="68579"/>
                </a:lnTo>
                <a:lnTo>
                  <a:pt x="70103" y="68579"/>
                </a:lnTo>
                <a:lnTo>
                  <a:pt x="70103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 descr=""/>
          <p:cNvSpPr txBox="1"/>
          <p:nvPr/>
        </p:nvSpPr>
        <p:spPr>
          <a:xfrm>
            <a:off x="9679305" y="5786424"/>
            <a:ext cx="933450" cy="4305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675640" algn="l"/>
              </a:tabLst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2023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2024</a:t>
            </a:r>
            <a:endParaRPr sz="900">
              <a:latin typeface="Calibri"/>
              <a:cs typeface="Calibri"/>
            </a:endParaRPr>
          </a:p>
          <a:p>
            <a:pPr algn="ctr" marL="19685">
              <a:lnSpc>
                <a:spcPct val="100000"/>
              </a:lnSpc>
              <a:spcBef>
                <a:spcPts val="905"/>
              </a:spcBef>
            </a:pPr>
            <a:r>
              <a:rPr dirty="0" sz="1000">
                <a:solidFill>
                  <a:srgbClr val="585858"/>
                </a:solidFill>
                <a:latin typeface="Calibri"/>
                <a:cs typeface="Calibri"/>
              </a:rPr>
              <a:t>Saved</a:t>
            </a:r>
            <a:r>
              <a:rPr dirty="0" sz="1000" spc="-2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585858"/>
                </a:solidFill>
                <a:latin typeface="Calibri"/>
                <a:cs typeface="Calibri"/>
              </a:rPr>
              <a:t>(25%)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6" name="object 136" descr=""/>
          <p:cNvSpPr/>
          <p:nvPr/>
        </p:nvSpPr>
        <p:spPr>
          <a:xfrm>
            <a:off x="6252971" y="955547"/>
            <a:ext cx="0" cy="5207635"/>
          </a:xfrm>
          <a:custGeom>
            <a:avLst/>
            <a:gdLst/>
            <a:ahLst/>
            <a:cxnLst/>
            <a:rect l="l" t="t" r="r" b="b"/>
            <a:pathLst>
              <a:path w="0" h="5207635">
                <a:moveTo>
                  <a:pt x="0" y="0"/>
                </a:moveTo>
                <a:lnTo>
                  <a:pt x="0" y="5207050"/>
                </a:lnTo>
              </a:path>
            </a:pathLst>
          </a:custGeom>
          <a:ln w="15875">
            <a:solidFill>
              <a:srgbClr val="1F3863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 descr=""/>
          <p:cNvSpPr txBox="1"/>
          <p:nvPr/>
        </p:nvSpPr>
        <p:spPr>
          <a:xfrm>
            <a:off x="6432803" y="934211"/>
            <a:ext cx="5759450" cy="268605"/>
          </a:xfrm>
          <a:prstGeom prst="rect">
            <a:avLst/>
          </a:prstGeom>
          <a:solidFill>
            <a:srgbClr val="122D56"/>
          </a:solidFill>
        </p:spPr>
        <p:txBody>
          <a:bodyPr wrap="square" lIns="0" tIns="0" rIns="0" bIns="0" rtlCol="0" vert="horz">
            <a:spAutoFit/>
          </a:bodyPr>
          <a:lstStyle/>
          <a:p>
            <a:pPr algn="ctr" marL="34290">
              <a:lnSpc>
                <a:spcPts val="2090"/>
              </a:lnSpc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Netflix</a:t>
            </a:r>
            <a:r>
              <a:rPr dirty="0" sz="18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Savings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38" name="object 138" descr=""/>
          <p:cNvSpPr txBox="1"/>
          <p:nvPr/>
        </p:nvSpPr>
        <p:spPr>
          <a:xfrm>
            <a:off x="6516623" y="3787140"/>
            <a:ext cx="5675630" cy="266700"/>
          </a:xfrm>
          <a:prstGeom prst="rect">
            <a:avLst/>
          </a:prstGeom>
          <a:solidFill>
            <a:srgbClr val="122D56"/>
          </a:solidFill>
        </p:spPr>
        <p:txBody>
          <a:bodyPr wrap="square" lIns="0" tIns="0" rIns="0" bIns="0" rtlCol="0" vert="horz">
            <a:spAutoFit/>
          </a:bodyPr>
          <a:lstStyle/>
          <a:p>
            <a:pPr algn="ctr" marL="120014">
              <a:lnSpc>
                <a:spcPts val="2090"/>
              </a:lnSpc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Amazon</a:t>
            </a:r>
            <a:r>
              <a:rPr dirty="0"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savings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-6350"/>
            <a:ext cx="12204700" cy="3679825"/>
            <a:chOff x="-6350" y="-6350"/>
            <a:chExt cx="12204700" cy="367982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75264" y="18288"/>
              <a:ext cx="1144524" cy="75590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460747" y="3669791"/>
              <a:ext cx="1351280" cy="0"/>
            </a:xfrm>
            <a:custGeom>
              <a:avLst/>
              <a:gdLst/>
              <a:ahLst/>
              <a:cxnLst/>
              <a:rect l="l" t="t" r="r" b="b"/>
              <a:pathLst>
                <a:path w="1351279" h="0">
                  <a:moveTo>
                    <a:pt x="1350772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1F386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16916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74320" marR="267335" indent="-3175">
              <a:lnSpc>
                <a:spcPct val="100000"/>
              </a:lnSpc>
              <a:spcBef>
                <a:spcPts val="240"/>
              </a:spcBef>
            </a:pP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970276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69875" marR="268605" indent="25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 Overview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569719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310" marR="311150" indent="-635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370832" y="6303264"/>
            <a:ext cx="1231900" cy="55499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0480" rIns="0" bIns="0" rtlCol="0" vert="horz">
            <a:spAutoFit/>
          </a:bodyPr>
          <a:lstStyle/>
          <a:p>
            <a:pPr marL="518159" marR="287655" indent="-228600">
              <a:lnSpc>
                <a:spcPct val="100000"/>
              </a:lnSpc>
              <a:spcBef>
                <a:spcPts val="240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Strategic </a:t>
            </a:r>
            <a:r>
              <a:rPr dirty="0" sz="1400" spc="-25" b="1">
                <a:solidFill>
                  <a:srgbClr val="0E1722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771388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945" marR="292100" indent="-279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17194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53365" marR="207645" indent="-4318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 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5725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14960" marR="210185" indent="-100965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 Solution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99822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146050" rIns="0" bIns="0" rtlCol="0" vert="horz">
            <a:spAutoFit/>
          </a:bodyPr>
          <a:lstStyle/>
          <a:p>
            <a:pPr marL="206375">
              <a:lnSpc>
                <a:spcPct val="100000"/>
              </a:lnSpc>
              <a:spcBef>
                <a:spcPts val="115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11551919" y="643432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2"/>
                </a:lnTo>
                <a:lnTo>
                  <a:pt x="640079" y="294132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Content</a:t>
            </a:r>
            <a:r>
              <a:rPr dirty="0" spc="-95"/>
              <a:t> </a:t>
            </a:r>
            <a:r>
              <a:rPr dirty="0"/>
              <a:t>Distribution</a:t>
            </a:r>
            <a:r>
              <a:rPr dirty="0" spc="-85"/>
              <a:t> </a:t>
            </a:r>
            <a:r>
              <a:rPr dirty="0" spc="-10"/>
              <a:t>Network</a:t>
            </a:r>
          </a:p>
        </p:txBody>
      </p:sp>
      <p:sp>
        <p:nvSpPr>
          <p:cNvPr id="15" name="object 15" descr=""/>
          <p:cNvSpPr/>
          <p:nvPr/>
        </p:nvSpPr>
        <p:spPr>
          <a:xfrm>
            <a:off x="6827519" y="1298447"/>
            <a:ext cx="5161915" cy="2307590"/>
          </a:xfrm>
          <a:custGeom>
            <a:avLst/>
            <a:gdLst/>
            <a:ahLst/>
            <a:cxnLst/>
            <a:rect l="l" t="t" r="r" b="b"/>
            <a:pathLst>
              <a:path w="5161915" h="2307590">
                <a:moveTo>
                  <a:pt x="0" y="2307336"/>
                </a:moveTo>
                <a:lnTo>
                  <a:pt x="5161787" y="2307336"/>
                </a:lnTo>
                <a:lnTo>
                  <a:pt x="5161787" y="0"/>
                </a:lnTo>
                <a:lnTo>
                  <a:pt x="0" y="0"/>
                </a:lnTo>
                <a:lnTo>
                  <a:pt x="0" y="2307336"/>
                </a:lnTo>
                <a:close/>
              </a:path>
            </a:pathLst>
          </a:custGeom>
          <a:ln w="9525">
            <a:solidFill>
              <a:srgbClr val="122D5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6832282" y="1319022"/>
            <a:ext cx="5152390" cy="2219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74015" marR="76200" indent="-2870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74015" algn="l"/>
                <a:tab pos="375285" algn="l"/>
              </a:tabLst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	Netflix</a:t>
            </a:r>
            <a:r>
              <a:rPr dirty="0" sz="1600" spc="7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uses</a:t>
            </a:r>
            <a:r>
              <a:rPr dirty="0" sz="1600" spc="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an</a:t>
            </a:r>
            <a:r>
              <a:rPr dirty="0" sz="1600" spc="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interesting</a:t>
            </a:r>
            <a:r>
              <a:rPr dirty="0" sz="1600" spc="7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strategy</a:t>
            </a:r>
            <a:r>
              <a:rPr dirty="0" sz="1600" spc="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600" spc="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deploy</a:t>
            </a:r>
            <a:r>
              <a:rPr dirty="0" sz="1600" spc="7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their</a:t>
            </a:r>
            <a:r>
              <a:rPr dirty="0" sz="1600" spc="7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CDN.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In</a:t>
            </a:r>
            <a:r>
              <a:rPr dirty="0" sz="1600" spc="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areas</a:t>
            </a:r>
            <a:r>
              <a:rPr dirty="0" sz="1600" spc="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600" spc="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high</a:t>
            </a:r>
            <a:r>
              <a:rPr dirty="0" sz="1600" spc="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demand,</a:t>
            </a:r>
            <a:r>
              <a:rPr dirty="0" sz="1600" spc="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they</a:t>
            </a:r>
            <a:r>
              <a:rPr dirty="0" sz="1600" spc="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provide</a:t>
            </a:r>
            <a:r>
              <a:rPr dirty="0" sz="1600" spc="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ISPs</a:t>
            </a:r>
            <a:r>
              <a:rPr dirty="0" sz="1600" spc="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with</a:t>
            </a:r>
            <a:r>
              <a:rPr dirty="0" sz="1600" spc="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custom-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made</a:t>
            </a:r>
            <a:r>
              <a:rPr dirty="0" sz="1600" spc="37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server</a:t>
            </a:r>
            <a:r>
              <a:rPr dirty="0" sz="1600" spc="38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hardware</a:t>
            </a:r>
            <a:r>
              <a:rPr dirty="0" sz="1600" spc="37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in</a:t>
            </a:r>
            <a:r>
              <a:rPr dirty="0" sz="1600" spc="37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600" spc="38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form</a:t>
            </a:r>
            <a:r>
              <a:rPr dirty="0" sz="1600" spc="38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600" spc="3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Open</a:t>
            </a:r>
            <a:r>
              <a:rPr dirty="0" sz="1600" spc="37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Connect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Appliances,</a:t>
            </a:r>
            <a:r>
              <a:rPr dirty="0" sz="1600" spc="-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or</a:t>
            </a:r>
            <a:r>
              <a:rPr dirty="0" sz="16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OCAs</a:t>
            </a:r>
            <a:endParaRPr sz="1600">
              <a:latin typeface="Calibri"/>
              <a:cs typeface="Calibri"/>
            </a:endParaRPr>
          </a:p>
          <a:p>
            <a:pPr algn="just" marL="374015" marR="76200" indent="-287020">
              <a:lnSpc>
                <a:spcPct val="100000"/>
              </a:lnSpc>
              <a:buFont typeface="Arial MT"/>
              <a:buChar char="•"/>
              <a:tabLst>
                <a:tab pos="374015" algn="l"/>
                <a:tab pos="375285" algn="l"/>
              </a:tabLst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	The</a:t>
            </a:r>
            <a:r>
              <a:rPr dirty="0" sz="1600" spc="2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OCAs</a:t>
            </a:r>
            <a:r>
              <a:rPr dirty="0" sz="1600" spc="27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are</a:t>
            </a:r>
            <a:r>
              <a:rPr dirty="0" sz="1600" spc="2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used</a:t>
            </a:r>
            <a:r>
              <a:rPr dirty="0" sz="1600" spc="27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only</a:t>
            </a:r>
            <a:r>
              <a:rPr dirty="0" sz="1600" spc="2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for</a:t>
            </a:r>
            <a:r>
              <a:rPr dirty="0" sz="1600" spc="27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Netflix’s</a:t>
            </a:r>
            <a:r>
              <a:rPr dirty="0" sz="1600" spc="27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data</a:t>
            </a:r>
            <a:r>
              <a:rPr dirty="0" sz="1600" spc="27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stream</a:t>
            </a:r>
            <a:r>
              <a:rPr dirty="0" sz="1600" spc="27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and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allow</a:t>
            </a:r>
            <a:r>
              <a:rPr dirty="0" sz="16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content</a:t>
            </a:r>
            <a:r>
              <a:rPr dirty="0" sz="16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be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delivered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more</a:t>
            </a:r>
            <a:r>
              <a:rPr dirty="0" sz="16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directly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6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customers</a:t>
            </a:r>
            <a:endParaRPr sz="1600">
              <a:latin typeface="Calibri"/>
              <a:cs typeface="Calibri"/>
            </a:endParaRPr>
          </a:p>
          <a:p>
            <a:pPr algn="just" marL="374015" marR="76835" indent="-287020">
              <a:lnSpc>
                <a:spcPct val="100000"/>
              </a:lnSpc>
              <a:buFont typeface="Arial MT"/>
              <a:buChar char="•"/>
              <a:tabLst>
                <a:tab pos="374015" algn="l"/>
                <a:tab pos="375285" algn="l"/>
              </a:tabLst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	Open</a:t>
            </a:r>
            <a:r>
              <a:rPr dirty="0" sz="1600" spc="1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connect</a:t>
            </a:r>
            <a:r>
              <a:rPr dirty="0" sz="1600" spc="1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allows</a:t>
            </a:r>
            <a:r>
              <a:rPr dirty="0" sz="1600" spc="1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Netflix</a:t>
            </a:r>
            <a:r>
              <a:rPr dirty="0" sz="1600" spc="1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600" spc="1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control</a:t>
            </a:r>
            <a:r>
              <a:rPr dirty="0" sz="1600" spc="1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1600" spc="1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crucial</a:t>
            </a:r>
            <a:r>
              <a:rPr dirty="0" sz="1600" spc="1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part</a:t>
            </a:r>
            <a:r>
              <a:rPr dirty="0" sz="1600" spc="1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of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their</a:t>
            </a:r>
            <a:r>
              <a:rPr dirty="0" sz="1600" spc="1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delivery</a:t>
            </a:r>
            <a:r>
              <a:rPr dirty="0" sz="1600" spc="1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infrastructure</a:t>
            </a:r>
            <a:r>
              <a:rPr dirty="0" sz="1600" spc="1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600" spc="1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prevents</a:t>
            </a:r>
            <a:r>
              <a:rPr dirty="0" sz="1600" spc="1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total</a:t>
            </a:r>
            <a:r>
              <a:rPr dirty="0" sz="1600" spc="1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reliance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on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their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rivals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6827519" y="957072"/>
            <a:ext cx="5181600" cy="372110"/>
          </a:xfrm>
          <a:custGeom>
            <a:avLst/>
            <a:gdLst/>
            <a:ahLst/>
            <a:cxnLst/>
            <a:rect l="l" t="t" r="r" b="b"/>
            <a:pathLst>
              <a:path w="5181600" h="372109">
                <a:moveTo>
                  <a:pt x="5181600" y="0"/>
                </a:moveTo>
                <a:lnTo>
                  <a:pt x="0" y="0"/>
                </a:lnTo>
                <a:lnTo>
                  <a:pt x="0" y="371855"/>
                </a:lnTo>
                <a:lnTo>
                  <a:pt x="5181600" y="371855"/>
                </a:lnTo>
                <a:lnTo>
                  <a:pt x="5181600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6827519" y="987044"/>
            <a:ext cx="51619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254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Strategic</a:t>
            </a:r>
            <a:r>
              <a:rPr dirty="0" sz="18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Arial MT"/>
                <a:cs typeface="Arial MT"/>
              </a:rPr>
              <a:t>Flow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54864" y="1077467"/>
            <a:ext cx="6448425" cy="5108575"/>
          </a:xfrm>
          <a:custGeom>
            <a:avLst/>
            <a:gdLst/>
            <a:ahLst/>
            <a:cxnLst/>
            <a:rect l="l" t="t" r="r" b="b"/>
            <a:pathLst>
              <a:path w="6448425" h="5108575">
                <a:moveTo>
                  <a:pt x="0" y="5108448"/>
                </a:moveTo>
                <a:lnTo>
                  <a:pt x="6448044" y="5108448"/>
                </a:lnTo>
                <a:lnTo>
                  <a:pt x="6448044" y="0"/>
                </a:lnTo>
                <a:lnTo>
                  <a:pt x="0" y="0"/>
                </a:lnTo>
                <a:lnTo>
                  <a:pt x="0" y="5108448"/>
                </a:lnTo>
                <a:close/>
              </a:path>
            </a:pathLst>
          </a:custGeom>
          <a:ln w="9525">
            <a:solidFill>
              <a:srgbClr val="122D5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133908" y="1342136"/>
            <a:ext cx="6292215" cy="2219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299085" marR="5715" indent="-2870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  <a:tab pos="300355" algn="l"/>
              </a:tabLst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	A</a:t>
            </a:r>
            <a:r>
              <a:rPr dirty="0" sz="1600" spc="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CDN</a:t>
            </a:r>
            <a:r>
              <a:rPr dirty="0" sz="1600" spc="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or</a:t>
            </a:r>
            <a:r>
              <a:rPr dirty="0" sz="1600" spc="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Content</a:t>
            </a:r>
            <a:r>
              <a:rPr dirty="0" sz="1600" spc="9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Delivery</a:t>
            </a:r>
            <a:r>
              <a:rPr dirty="0" sz="1600" spc="9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Network</a:t>
            </a:r>
            <a:r>
              <a:rPr dirty="0" sz="1600" spc="10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is</a:t>
            </a:r>
            <a:r>
              <a:rPr dirty="0" sz="1600" spc="9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1600" spc="8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network</a:t>
            </a:r>
            <a:r>
              <a:rPr dirty="0" sz="1600" spc="10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600" spc="9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servers</a:t>
            </a:r>
            <a:r>
              <a:rPr dirty="0" sz="1600" spc="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distributed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across</a:t>
            </a:r>
            <a:r>
              <a:rPr dirty="0" sz="1600" spc="7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multiple</a:t>
            </a:r>
            <a:r>
              <a:rPr dirty="0" sz="1600" spc="7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locations,</a:t>
            </a:r>
            <a:r>
              <a:rPr dirty="0" sz="1600" spc="7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which</a:t>
            </a:r>
            <a:r>
              <a:rPr dirty="0" sz="1600" spc="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optimizes</a:t>
            </a:r>
            <a:r>
              <a:rPr dirty="0" sz="1600" spc="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data</a:t>
            </a:r>
            <a:r>
              <a:rPr dirty="0" sz="1600" spc="7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distribution</a:t>
            </a:r>
            <a:r>
              <a:rPr dirty="0" sz="1600" spc="7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by</a:t>
            </a:r>
            <a:r>
              <a:rPr dirty="0" sz="1600" spc="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allowing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delivery</a:t>
            </a:r>
            <a:r>
              <a:rPr dirty="0" sz="16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data</a:t>
            </a:r>
            <a:r>
              <a:rPr dirty="0" sz="1600" spc="-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directly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end-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users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across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1600" spc="-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wide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geography</a:t>
            </a:r>
            <a:endParaRPr sz="1600">
              <a:latin typeface="Calibri"/>
              <a:cs typeface="Calibri"/>
            </a:endParaRPr>
          </a:p>
          <a:p>
            <a:pPr algn="just"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300355" algn="l"/>
              </a:tabLst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	Where</a:t>
            </a:r>
            <a:r>
              <a:rPr dirty="0" sz="1600" spc="2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1600" spc="2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traditional</a:t>
            </a:r>
            <a:r>
              <a:rPr dirty="0" sz="1600" spc="2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set-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up</a:t>
            </a:r>
            <a:r>
              <a:rPr dirty="0" sz="1600" spc="2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would</a:t>
            </a:r>
            <a:r>
              <a:rPr dirty="0" sz="1600" spc="2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store</a:t>
            </a:r>
            <a:r>
              <a:rPr dirty="0" sz="1600" spc="2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all</a:t>
            </a:r>
            <a:r>
              <a:rPr dirty="0" sz="1600" spc="2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600" spc="2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data</a:t>
            </a:r>
            <a:r>
              <a:rPr dirty="0" sz="1600" spc="229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600" spc="2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content</a:t>
            </a:r>
            <a:r>
              <a:rPr dirty="0" sz="1600" spc="2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in</a:t>
            </a:r>
            <a:r>
              <a:rPr dirty="0" sz="1600" spc="2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50">
                <a:solidFill>
                  <a:srgbClr val="001F5F"/>
                </a:solidFill>
                <a:latin typeface="Calibri"/>
                <a:cs typeface="Calibri"/>
              </a:rPr>
              <a:t>a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single</a:t>
            </a:r>
            <a:r>
              <a:rPr dirty="0" sz="1600" spc="1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location</a:t>
            </a:r>
            <a:r>
              <a:rPr dirty="0" sz="1600" spc="17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600" spc="1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deliver</a:t>
            </a:r>
            <a:r>
              <a:rPr dirty="0" sz="1600" spc="17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600" spc="18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all</a:t>
            </a:r>
            <a:r>
              <a:rPr dirty="0" sz="1600" spc="17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end</a:t>
            </a:r>
            <a:r>
              <a:rPr dirty="0" sz="1600" spc="17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users</a:t>
            </a:r>
            <a:r>
              <a:rPr dirty="0" sz="1600" spc="1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from</a:t>
            </a:r>
            <a:r>
              <a:rPr dirty="0" sz="1600" spc="17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that</a:t>
            </a:r>
            <a:r>
              <a:rPr dirty="0" sz="1600" spc="1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location</a:t>
            </a:r>
            <a:r>
              <a:rPr dirty="0" sz="1600" spc="17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through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600" spc="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ISP’s</a:t>
            </a:r>
            <a:r>
              <a:rPr dirty="0" sz="1600" spc="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centers,</a:t>
            </a:r>
            <a:r>
              <a:rPr dirty="0" sz="1600" spc="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1600" spc="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CDN</a:t>
            </a:r>
            <a:r>
              <a:rPr dirty="0" sz="1600" spc="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places</a:t>
            </a:r>
            <a:r>
              <a:rPr dirty="0" sz="1600" spc="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multiple</a:t>
            </a:r>
            <a:r>
              <a:rPr dirty="0" sz="1600" spc="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edge</a:t>
            </a:r>
            <a:r>
              <a:rPr dirty="0" sz="1600" spc="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servers</a:t>
            </a:r>
            <a:r>
              <a:rPr dirty="0" sz="1600" spc="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in</a:t>
            </a:r>
            <a:r>
              <a:rPr dirty="0" sz="1600" spc="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closer</a:t>
            </a:r>
            <a:r>
              <a:rPr dirty="0" sz="1600" spc="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proximity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6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end</a:t>
            </a:r>
            <a:r>
              <a:rPr dirty="0" sz="16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users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around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6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world</a:t>
            </a:r>
            <a:endParaRPr sz="1600">
              <a:latin typeface="Calibri"/>
              <a:cs typeface="Calibri"/>
            </a:endParaRPr>
          </a:p>
          <a:p>
            <a:pPr algn="just" marL="300990" indent="-288290">
              <a:lnSpc>
                <a:spcPct val="100000"/>
              </a:lnSpc>
              <a:buFont typeface="Arial MT"/>
              <a:buChar char="•"/>
              <a:tabLst>
                <a:tab pos="300990" algn="l"/>
              </a:tabLst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More</a:t>
            </a:r>
            <a:r>
              <a:rPr dirty="0" sz="1600" spc="9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than</a:t>
            </a:r>
            <a:r>
              <a:rPr dirty="0" sz="1600" spc="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50%</a:t>
            </a:r>
            <a:r>
              <a:rPr dirty="0" sz="1600" spc="1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600" spc="1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CDN</a:t>
            </a:r>
            <a:r>
              <a:rPr dirty="0" sz="1600" spc="10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Traffic</a:t>
            </a:r>
            <a:r>
              <a:rPr dirty="0" sz="1600" spc="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is</a:t>
            </a:r>
            <a:r>
              <a:rPr dirty="0" sz="1600" spc="9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video</a:t>
            </a:r>
            <a:r>
              <a:rPr dirty="0" sz="1600" spc="10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streaming,</a:t>
            </a:r>
            <a:r>
              <a:rPr dirty="0" sz="1600" spc="10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which</a:t>
            </a:r>
            <a:r>
              <a:rPr dirty="0" sz="1600" spc="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is</a:t>
            </a:r>
            <a:r>
              <a:rPr dirty="0" sz="1600" spc="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expected</a:t>
            </a:r>
            <a:r>
              <a:rPr dirty="0" sz="1600" spc="10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endParaRPr sz="1600">
              <a:latin typeface="Calibri"/>
              <a:cs typeface="Calibri"/>
            </a:endParaRPr>
          </a:p>
          <a:p>
            <a:pPr algn="just" marL="299085">
              <a:lnSpc>
                <a:spcPct val="100000"/>
              </a:lnSpc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rise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about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80%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till</a:t>
            </a:r>
            <a:r>
              <a:rPr dirty="0" sz="16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2024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289559" y="4043171"/>
            <a:ext cx="6139180" cy="1859914"/>
            <a:chOff x="289559" y="4043171"/>
            <a:chExt cx="6139180" cy="1859914"/>
          </a:xfrm>
        </p:grpSpPr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9559" y="4043171"/>
              <a:ext cx="2788868" cy="1431903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3849624" y="5897879"/>
              <a:ext cx="2574290" cy="0"/>
            </a:xfrm>
            <a:custGeom>
              <a:avLst/>
              <a:gdLst/>
              <a:ahLst/>
              <a:cxnLst/>
              <a:rect l="l" t="t" r="r" b="b"/>
              <a:pathLst>
                <a:path w="2574290" h="0">
                  <a:moveTo>
                    <a:pt x="0" y="0"/>
                  </a:moveTo>
                  <a:lnTo>
                    <a:pt x="2574036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4236720" y="4962144"/>
            <a:ext cx="513715" cy="935990"/>
          </a:xfrm>
          <a:prstGeom prst="rect">
            <a:avLst/>
          </a:prstGeom>
          <a:solidFill>
            <a:srgbClr val="122D5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25"/>
              </a:spcBef>
            </a:pPr>
            <a:endParaRPr sz="900">
              <a:latin typeface="Times New Roman"/>
              <a:cs typeface="Times New Roman"/>
            </a:endParaRPr>
          </a:p>
          <a:p>
            <a:pPr marL="34290">
              <a:lnSpc>
                <a:spcPct val="100000"/>
              </a:lnSpc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$12.40Bn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5522976" y="4229100"/>
            <a:ext cx="515620" cy="1668780"/>
          </a:xfrm>
          <a:prstGeom prst="rect">
            <a:avLst/>
          </a:prstGeom>
          <a:solidFill>
            <a:srgbClr val="122D5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10"/>
              </a:spcBef>
            </a:pPr>
            <a:endParaRPr sz="900">
              <a:latin typeface="Times New Roman"/>
              <a:cs typeface="Times New Roman"/>
            </a:endParaRPr>
          </a:p>
          <a:p>
            <a:pPr marL="34925">
              <a:lnSpc>
                <a:spcPct val="100000"/>
              </a:lnSpc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$22.10Bn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3348990" y="5804408"/>
            <a:ext cx="40894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$0.00Bn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3348990" y="5427345"/>
            <a:ext cx="4083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$5.00Bn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3291078" y="5049773"/>
            <a:ext cx="4660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$10.00Bn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3291078" y="4672076"/>
            <a:ext cx="4660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$15.00Bn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3291078" y="4294378"/>
            <a:ext cx="4660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$20.00Bn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3291078" y="3916807"/>
            <a:ext cx="4660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$25.00Bn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4365497" y="5953455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Calibri"/>
                <a:cs typeface="Calibri"/>
              </a:rPr>
              <a:t>2019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5652642" y="5953455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Calibri"/>
                <a:cs typeface="Calibri"/>
              </a:rPr>
              <a:t>2024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34" name="object 34" descr=""/>
          <p:cNvGrpSpPr/>
          <p:nvPr/>
        </p:nvGrpSpPr>
        <p:grpSpPr>
          <a:xfrm>
            <a:off x="4925440" y="3532504"/>
            <a:ext cx="925194" cy="609600"/>
            <a:chOff x="4925440" y="3532504"/>
            <a:chExt cx="925194" cy="609600"/>
          </a:xfrm>
        </p:grpSpPr>
        <p:sp>
          <p:nvSpPr>
            <p:cNvPr id="35" name="object 35" descr=""/>
            <p:cNvSpPr/>
            <p:nvPr/>
          </p:nvSpPr>
          <p:spPr>
            <a:xfrm>
              <a:off x="5774435" y="3657599"/>
              <a:ext cx="76200" cy="484505"/>
            </a:xfrm>
            <a:custGeom>
              <a:avLst/>
              <a:gdLst/>
              <a:ahLst/>
              <a:cxnLst/>
              <a:rect l="l" t="t" r="r" b="b"/>
              <a:pathLst>
                <a:path w="76200" h="484504">
                  <a:moveTo>
                    <a:pt x="31750" y="408305"/>
                  </a:moveTo>
                  <a:lnTo>
                    <a:pt x="0" y="408305"/>
                  </a:lnTo>
                  <a:lnTo>
                    <a:pt x="38100" y="484505"/>
                  </a:lnTo>
                  <a:lnTo>
                    <a:pt x="69850" y="421005"/>
                  </a:lnTo>
                  <a:lnTo>
                    <a:pt x="31750" y="421005"/>
                  </a:lnTo>
                  <a:lnTo>
                    <a:pt x="31750" y="408305"/>
                  </a:lnTo>
                  <a:close/>
                </a:path>
                <a:path w="76200" h="484504">
                  <a:moveTo>
                    <a:pt x="44450" y="0"/>
                  </a:moveTo>
                  <a:lnTo>
                    <a:pt x="31750" y="0"/>
                  </a:lnTo>
                  <a:lnTo>
                    <a:pt x="31750" y="421005"/>
                  </a:lnTo>
                  <a:lnTo>
                    <a:pt x="44450" y="421005"/>
                  </a:lnTo>
                  <a:lnTo>
                    <a:pt x="44450" y="0"/>
                  </a:lnTo>
                  <a:close/>
                </a:path>
                <a:path w="76200" h="484504">
                  <a:moveTo>
                    <a:pt x="76200" y="408305"/>
                  </a:moveTo>
                  <a:lnTo>
                    <a:pt x="44450" y="408305"/>
                  </a:lnTo>
                  <a:lnTo>
                    <a:pt x="44450" y="421005"/>
                  </a:lnTo>
                  <a:lnTo>
                    <a:pt x="69850" y="421005"/>
                  </a:lnTo>
                  <a:lnTo>
                    <a:pt x="76200" y="408305"/>
                  </a:lnTo>
                  <a:close/>
                </a:path>
              </a:pathLst>
            </a:custGeom>
            <a:solidFill>
              <a:srgbClr val="122D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4928615" y="3535679"/>
              <a:ext cx="437515" cy="363220"/>
            </a:xfrm>
            <a:custGeom>
              <a:avLst/>
              <a:gdLst/>
              <a:ahLst/>
              <a:cxnLst/>
              <a:rect l="l" t="t" r="r" b="b"/>
              <a:pathLst>
                <a:path w="437514" h="363220">
                  <a:moveTo>
                    <a:pt x="218694" y="0"/>
                  </a:moveTo>
                  <a:lnTo>
                    <a:pt x="168550" y="4787"/>
                  </a:lnTo>
                  <a:lnTo>
                    <a:pt x="122519" y="18425"/>
                  </a:lnTo>
                  <a:lnTo>
                    <a:pt x="81913" y="39828"/>
                  </a:lnTo>
                  <a:lnTo>
                    <a:pt x="48045" y="67909"/>
                  </a:lnTo>
                  <a:lnTo>
                    <a:pt x="22229" y="101581"/>
                  </a:lnTo>
                  <a:lnTo>
                    <a:pt x="5776" y="139759"/>
                  </a:lnTo>
                  <a:lnTo>
                    <a:pt x="0" y="181356"/>
                  </a:lnTo>
                  <a:lnTo>
                    <a:pt x="5776" y="222952"/>
                  </a:lnTo>
                  <a:lnTo>
                    <a:pt x="22229" y="261130"/>
                  </a:lnTo>
                  <a:lnTo>
                    <a:pt x="48045" y="294802"/>
                  </a:lnTo>
                  <a:lnTo>
                    <a:pt x="81913" y="322883"/>
                  </a:lnTo>
                  <a:lnTo>
                    <a:pt x="122519" y="344286"/>
                  </a:lnTo>
                  <a:lnTo>
                    <a:pt x="168550" y="357924"/>
                  </a:lnTo>
                  <a:lnTo>
                    <a:pt x="218694" y="362712"/>
                  </a:lnTo>
                  <a:lnTo>
                    <a:pt x="268837" y="357924"/>
                  </a:lnTo>
                  <a:lnTo>
                    <a:pt x="314868" y="344286"/>
                  </a:lnTo>
                  <a:lnTo>
                    <a:pt x="355474" y="322883"/>
                  </a:lnTo>
                  <a:lnTo>
                    <a:pt x="389342" y="294802"/>
                  </a:lnTo>
                  <a:lnTo>
                    <a:pt x="415158" y="261130"/>
                  </a:lnTo>
                  <a:lnTo>
                    <a:pt x="431611" y="222952"/>
                  </a:lnTo>
                  <a:lnTo>
                    <a:pt x="437388" y="181356"/>
                  </a:lnTo>
                  <a:lnTo>
                    <a:pt x="431611" y="139759"/>
                  </a:lnTo>
                  <a:lnTo>
                    <a:pt x="415158" y="101581"/>
                  </a:lnTo>
                  <a:lnTo>
                    <a:pt x="389342" y="67909"/>
                  </a:lnTo>
                  <a:lnTo>
                    <a:pt x="355474" y="39828"/>
                  </a:lnTo>
                  <a:lnTo>
                    <a:pt x="314868" y="18425"/>
                  </a:lnTo>
                  <a:lnTo>
                    <a:pt x="268837" y="4787"/>
                  </a:lnTo>
                  <a:lnTo>
                    <a:pt x="2186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4928615" y="3535679"/>
              <a:ext cx="437515" cy="363220"/>
            </a:xfrm>
            <a:custGeom>
              <a:avLst/>
              <a:gdLst/>
              <a:ahLst/>
              <a:cxnLst/>
              <a:rect l="l" t="t" r="r" b="b"/>
              <a:pathLst>
                <a:path w="437514" h="363220">
                  <a:moveTo>
                    <a:pt x="0" y="181356"/>
                  </a:moveTo>
                  <a:lnTo>
                    <a:pt x="5776" y="139759"/>
                  </a:lnTo>
                  <a:lnTo>
                    <a:pt x="22229" y="101581"/>
                  </a:lnTo>
                  <a:lnTo>
                    <a:pt x="48045" y="67909"/>
                  </a:lnTo>
                  <a:lnTo>
                    <a:pt x="81913" y="39828"/>
                  </a:lnTo>
                  <a:lnTo>
                    <a:pt x="122519" y="18425"/>
                  </a:lnTo>
                  <a:lnTo>
                    <a:pt x="168550" y="4787"/>
                  </a:lnTo>
                  <a:lnTo>
                    <a:pt x="218694" y="0"/>
                  </a:lnTo>
                  <a:lnTo>
                    <a:pt x="268837" y="4787"/>
                  </a:lnTo>
                  <a:lnTo>
                    <a:pt x="314868" y="18425"/>
                  </a:lnTo>
                  <a:lnTo>
                    <a:pt x="355474" y="39828"/>
                  </a:lnTo>
                  <a:lnTo>
                    <a:pt x="389342" y="67909"/>
                  </a:lnTo>
                  <a:lnTo>
                    <a:pt x="415158" y="101581"/>
                  </a:lnTo>
                  <a:lnTo>
                    <a:pt x="431611" y="139759"/>
                  </a:lnTo>
                  <a:lnTo>
                    <a:pt x="437388" y="181356"/>
                  </a:lnTo>
                  <a:lnTo>
                    <a:pt x="431611" y="222952"/>
                  </a:lnTo>
                  <a:lnTo>
                    <a:pt x="415158" y="261130"/>
                  </a:lnTo>
                  <a:lnTo>
                    <a:pt x="389342" y="294802"/>
                  </a:lnTo>
                  <a:lnTo>
                    <a:pt x="355474" y="322883"/>
                  </a:lnTo>
                  <a:lnTo>
                    <a:pt x="314868" y="344286"/>
                  </a:lnTo>
                  <a:lnTo>
                    <a:pt x="268837" y="357924"/>
                  </a:lnTo>
                  <a:lnTo>
                    <a:pt x="218694" y="362712"/>
                  </a:lnTo>
                  <a:lnTo>
                    <a:pt x="168550" y="357924"/>
                  </a:lnTo>
                  <a:lnTo>
                    <a:pt x="122519" y="344286"/>
                  </a:lnTo>
                  <a:lnTo>
                    <a:pt x="81913" y="322883"/>
                  </a:lnTo>
                  <a:lnTo>
                    <a:pt x="48045" y="294802"/>
                  </a:lnTo>
                  <a:lnTo>
                    <a:pt x="22229" y="261130"/>
                  </a:lnTo>
                  <a:lnTo>
                    <a:pt x="5776" y="222952"/>
                  </a:lnTo>
                  <a:lnTo>
                    <a:pt x="0" y="181356"/>
                  </a:lnTo>
                  <a:close/>
                </a:path>
              </a:pathLst>
            </a:custGeom>
            <a:ln w="635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 descr=""/>
          <p:cNvSpPr txBox="1"/>
          <p:nvPr/>
        </p:nvSpPr>
        <p:spPr>
          <a:xfrm>
            <a:off x="4951221" y="3604336"/>
            <a:ext cx="40640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Calibri"/>
                <a:cs typeface="Calibri"/>
              </a:rPr>
              <a:t>78.2%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9" name="object 39" descr=""/>
          <p:cNvGrpSpPr/>
          <p:nvPr/>
        </p:nvGrpSpPr>
        <p:grpSpPr>
          <a:xfrm>
            <a:off x="6821169" y="3803650"/>
            <a:ext cx="5184140" cy="2396490"/>
            <a:chOff x="6821169" y="3803650"/>
            <a:chExt cx="5184140" cy="2396490"/>
          </a:xfrm>
        </p:grpSpPr>
        <p:pic>
          <p:nvPicPr>
            <p:cNvPr id="40" name="object 4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2679" y="3998976"/>
              <a:ext cx="1872516" cy="1225984"/>
            </a:xfrm>
            <a:prstGeom prst="rect">
              <a:avLst/>
            </a:prstGeom>
          </p:spPr>
        </p:pic>
        <p:sp>
          <p:nvSpPr>
            <p:cNvPr id="41" name="object 41" descr=""/>
            <p:cNvSpPr/>
            <p:nvPr/>
          </p:nvSpPr>
          <p:spPr>
            <a:xfrm>
              <a:off x="6827519" y="3810000"/>
              <a:ext cx="5171440" cy="2383790"/>
            </a:xfrm>
            <a:custGeom>
              <a:avLst/>
              <a:gdLst/>
              <a:ahLst/>
              <a:cxnLst/>
              <a:rect l="l" t="t" r="r" b="b"/>
              <a:pathLst>
                <a:path w="5171440" h="2383790">
                  <a:moveTo>
                    <a:pt x="0" y="2383536"/>
                  </a:moveTo>
                  <a:lnTo>
                    <a:pt x="5170932" y="2383536"/>
                  </a:lnTo>
                  <a:lnTo>
                    <a:pt x="5170932" y="0"/>
                  </a:lnTo>
                  <a:lnTo>
                    <a:pt x="0" y="0"/>
                  </a:lnTo>
                  <a:lnTo>
                    <a:pt x="0" y="2383536"/>
                  </a:lnTo>
                  <a:close/>
                </a:path>
              </a:pathLst>
            </a:custGeom>
            <a:ln w="12700">
              <a:solidFill>
                <a:srgbClr val="1F386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 descr=""/>
          <p:cNvSpPr txBox="1"/>
          <p:nvPr/>
        </p:nvSpPr>
        <p:spPr>
          <a:xfrm>
            <a:off x="6833869" y="4064634"/>
            <a:ext cx="5158740" cy="19354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72110" marR="2156460" indent="-2870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72110" algn="l"/>
                <a:tab pos="373380" algn="l"/>
              </a:tabLst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	Amazon</a:t>
            </a:r>
            <a:r>
              <a:rPr dirty="0" sz="1600" spc="40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Cloud</a:t>
            </a:r>
            <a:r>
              <a:rPr dirty="0" sz="1600" spc="40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Front</a:t>
            </a:r>
            <a:r>
              <a:rPr dirty="0" sz="1600" spc="40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is</a:t>
            </a:r>
            <a:r>
              <a:rPr dirty="0" sz="1600" spc="40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AWS’s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own</a:t>
            </a:r>
            <a:r>
              <a:rPr dirty="0" sz="1600" spc="10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CDN,</a:t>
            </a:r>
            <a:r>
              <a:rPr dirty="0" sz="1600" spc="114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which</a:t>
            </a:r>
            <a:r>
              <a:rPr dirty="0" sz="1600" spc="10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is</a:t>
            </a:r>
            <a:r>
              <a:rPr dirty="0" sz="1600" spc="10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designed</a:t>
            </a:r>
            <a:r>
              <a:rPr dirty="0" sz="1600" spc="10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to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integrate</a:t>
            </a:r>
            <a:r>
              <a:rPr dirty="0" sz="1600" spc="10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perfectly</a:t>
            </a:r>
            <a:r>
              <a:rPr dirty="0" sz="1600" spc="11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with</a:t>
            </a:r>
            <a:r>
              <a:rPr dirty="0" sz="1600" spc="11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their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other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products</a:t>
            </a:r>
            <a:endParaRPr sz="1600">
              <a:latin typeface="Calibri"/>
              <a:cs typeface="Calibri"/>
            </a:endParaRPr>
          </a:p>
          <a:p>
            <a:pPr algn="just" marL="372110" marR="325755" indent="-287020">
              <a:lnSpc>
                <a:spcPct val="100000"/>
              </a:lnSpc>
              <a:spcBef>
                <a:spcPts val="1600"/>
              </a:spcBef>
              <a:buFont typeface="Arial MT"/>
              <a:buChar char="•"/>
              <a:tabLst>
                <a:tab pos="372110" algn="l"/>
                <a:tab pos="373380" algn="l"/>
              </a:tabLst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	The</a:t>
            </a:r>
            <a:r>
              <a:rPr dirty="0" sz="1600" spc="17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service</a:t>
            </a:r>
            <a:r>
              <a:rPr dirty="0" sz="1600" spc="1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is</a:t>
            </a:r>
            <a:r>
              <a:rPr dirty="0" sz="1600" spc="1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already</a:t>
            </a:r>
            <a:r>
              <a:rPr dirty="0" sz="1600" spc="1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used</a:t>
            </a:r>
            <a:r>
              <a:rPr dirty="0" sz="1600" spc="1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for</a:t>
            </a:r>
            <a:r>
              <a:rPr dirty="0" sz="1600" spc="1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OTT</a:t>
            </a:r>
            <a:r>
              <a:rPr dirty="0" sz="1600" spc="1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video</a:t>
            </a:r>
            <a:r>
              <a:rPr dirty="0" sz="1600" spc="1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streaming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by</a:t>
            </a:r>
            <a:r>
              <a:rPr dirty="0" sz="1600" spc="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multiple</a:t>
            </a:r>
            <a:r>
              <a:rPr dirty="0" sz="1600" spc="9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platforms</a:t>
            </a:r>
            <a:r>
              <a:rPr dirty="0" sz="1600" spc="1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in</a:t>
            </a:r>
            <a:r>
              <a:rPr dirty="0" sz="1600" spc="10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different</a:t>
            </a:r>
            <a:r>
              <a:rPr dirty="0" sz="1600" spc="10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parts</a:t>
            </a:r>
            <a:r>
              <a:rPr dirty="0" sz="1600" spc="1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600" spc="10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600" spc="10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world,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thus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it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is</a:t>
            </a:r>
            <a:r>
              <a:rPr dirty="0" sz="16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already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used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processing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OTT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traffic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3" name="object 43" descr=""/>
          <p:cNvSpPr/>
          <p:nvPr/>
        </p:nvSpPr>
        <p:spPr>
          <a:xfrm>
            <a:off x="54864" y="964691"/>
            <a:ext cx="6448425" cy="372110"/>
          </a:xfrm>
          <a:custGeom>
            <a:avLst/>
            <a:gdLst/>
            <a:ahLst/>
            <a:cxnLst/>
            <a:rect l="l" t="t" r="r" b="b"/>
            <a:pathLst>
              <a:path w="6448425" h="372109">
                <a:moveTo>
                  <a:pt x="6448044" y="0"/>
                </a:moveTo>
                <a:lnTo>
                  <a:pt x="0" y="0"/>
                </a:lnTo>
                <a:lnTo>
                  <a:pt x="0" y="371855"/>
                </a:lnTo>
                <a:lnTo>
                  <a:pt x="6448044" y="371855"/>
                </a:lnTo>
                <a:lnTo>
                  <a:pt x="6448044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 txBox="1"/>
          <p:nvPr/>
        </p:nvSpPr>
        <p:spPr>
          <a:xfrm>
            <a:off x="2513202" y="995298"/>
            <a:ext cx="15316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CDN</a:t>
            </a:r>
            <a:r>
              <a:rPr dirty="0" sz="18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Networks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45" name="object 45" descr=""/>
          <p:cNvGrpSpPr/>
          <p:nvPr/>
        </p:nvGrpSpPr>
        <p:grpSpPr>
          <a:xfrm>
            <a:off x="4457572" y="705548"/>
            <a:ext cx="3100705" cy="4164329"/>
            <a:chOff x="4457572" y="705548"/>
            <a:chExt cx="3100705" cy="4164329"/>
          </a:xfrm>
        </p:grpSpPr>
        <p:sp>
          <p:nvSpPr>
            <p:cNvPr id="46" name="object 46" descr=""/>
            <p:cNvSpPr/>
            <p:nvPr/>
          </p:nvSpPr>
          <p:spPr>
            <a:xfrm>
              <a:off x="4460747" y="3657600"/>
              <a:ext cx="0" cy="1212215"/>
            </a:xfrm>
            <a:custGeom>
              <a:avLst/>
              <a:gdLst/>
              <a:ahLst/>
              <a:cxnLst/>
              <a:rect l="l" t="t" r="r" b="b"/>
              <a:pathLst>
                <a:path w="0" h="1212214">
                  <a:moveTo>
                    <a:pt x="0" y="1212214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1F386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80163" y="705548"/>
              <a:ext cx="1677670" cy="653796"/>
            </a:xfrm>
            <a:prstGeom prst="rect">
              <a:avLst/>
            </a:prstGeom>
          </p:spPr>
        </p:pic>
      </p:grpSp>
      <p:sp>
        <p:nvSpPr>
          <p:cNvPr id="48" name="object 48" descr=""/>
          <p:cNvSpPr txBox="1"/>
          <p:nvPr/>
        </p:nvSpPr>
        <p:spPr>
          <a:xfrm>
            <a:off x="6827519" y="3657600"/>
            <a:ext cx="5161915" cy="341630"/>
          </a:xfrm>
          <a:prstGeom prst="rect">
            <a:avLst/>
          </a:prstGeom>
          <a:solidFill>
            <a:srgbClr val="122D56"/>
          </a:solidFill>
        </p:spPr>
        <p:txBody>
          <a:bodyPr wrap="square" lIns="0" tIns="27940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220"/>
              </a:spcBef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Amazon’s</a:t>
            </a:r>
            <a:r>
              <a:rPr dirty="0" sz="1800" spc="-8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Arial MT"/>
                <a:cs typeface="Arial MT"/>
              </a:rPr>
              <a:t>CDN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251561" y="5956198"/>
            <a:ext cx="1642110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solidFill>
                  <a:srgbClr val="767070"/>
                </a:solidFill>
                <a:latin typeface="Calibri"/>
                <a:cs typeface="Calibri"/>
              </a:rPr>
              <a:t>Source-</a:t>
            </a:r>
            <a:r>
              <a:rPr dirty="0" sz="1100" spc="-25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767070"/>
                </a:solidFill>
                <a:latin typeface="Calibri"/>
                <a:cs typeface="Calibri"/>
              </a:rPr>
              <a:t>MarketsandMarkets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6916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74320" marR="267335" indent="-3175">
              <a:lnSpc>
                <a:spcPct val="100000"/>
              </a:lnSpc>
              <a:spcBef>
                <a:spcPts val="240"/>
              </a:spcBef>
            </a:pP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70276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69875" marR="268605" indent="25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 Overview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69719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310" marR="311150" indent="-635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370832" y="6303264"/>
            <a:ext cx="1231900" cy="55499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0480" rIns="0" bIns="0" rtlCol="0" vert="horz">
            <a:spAutoFit/>
          </a:bodyPr>
          <a:lstStyle/>
          <a:p>
            <a:pPr marL="518159" marR="287655" indent="-228600">
              <a:lnSpc>
                <a:spcPct val="100000"/>
              </a:lnSpc>
              <a:spcBef>
                <a:spcPts val="240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Strategic </a:t>
            </a:r>
            <a:r>
              <a:rPr dirty="0" sz="1400" spc="-25" b="1">
                <a:solidFill>
                  <a:srgbClr val="0E1722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771388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945" marR="292100" indent="-279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7194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53365" marR="207645" indent="-4318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 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5725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14960" marR="210185" indent="-100965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 Solution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9822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146050" rIns="0" bIns="0" rtlCol="0" vert="horz">
            <a:spAutoFit/>
          </a:bodyPr>
          <a:lstStyle/>
          <a:p>
            <a:pPr marL="206375">
              <a:lnSpc>
                <a:spcPct val="100000"/>
              </a:lnSpc>
              <a:spcBef>
                <a:spcPts val="115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1551919" y="643432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2"/>
                </a:lnTo>
                <a:lnTo>
                  <a:pt x="640079" y="294132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CDN</a:t>
            </a:r>
            <a:r>
              <a:rPr dirty="0" spc="-50"/>
              <a:t> </a:t>
            </a:r>
            <a:r>
              <a:rPr dirty="0"/>
              <a:t>Synergy</a:t>
            </a:r>
            <a:r>
              <a:rPr dirty="0" spc="-45"/>
              <a:t> </a:t>
            </a:r>
            <a:r>
              <a:rPr dirty="0"/>
              <a:t>–</a:t>
            </a:r>
            <a:r>
              <a:rPr dirty="0" spc="-50"/>
              <a:t> </a:t>
            </a:r>
            <a:r>
              <a:rPr dirty="0"/>
              <a:t>Why</a:t>
            </a:r>
            <a:r>
              <a:rPr dirty="0" spc="-50"/>
              <a:t> </a:t>
            </a:r>
            <a:r>
              <a:rPr dirty="0"/>
              <a:t>it</a:t>
            </a:r>
            <a:r>
              <a:rPr dirty="0" spc="-60"/>
              <a:t> </a:t>
            </a:r>
            <a:r>
              <a:rPr dirty="0"/>
              <a:t>is</a:t>
            </a:r>
            <a:r>
              <a:rPr dirty="0" spc="-50"/>
              <a:t> </a:t>
            </a:r>
            <a:r>
              <a:rPr dirty="0" spc="-10"/>
              <a:t>Limited</a:t>
            </a:r>
          </a:p>
        </p:txBody>
      </p:sp>
      <p:sp>
        <p:nvSpPr>
          <p:cNvPr id="13" name="object 13" descr=""/>
          <p:cNvSpPr txBox="1"/>
          <p:nvPr/>
        </p:nvSpPr>
        <p:spPr>
          <a:xfrm>
            <a:off x="172212" y="850391"/>
            <a:ext cx="6269990" cy="356870"/>
          </a:xfrm>
          <a:prstGeom prst="rect">
            <a:avLst/>
          </a:prstGeom>
          <a:solidFill>
            <a:srgbClr val="122D56"/>
          </a:solidFill>
        </p:spPr>
        <p:txBody>
          <a:bodyPr wrap="square" lIns="0" tIns="3238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54"/>
              </a:spcBef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Operational</a:t>
            </a:r>
            <a:r>
              <a:rPr dirty="0"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flow</a:t>
            </a:r>
            <a:r>
              <a:rPr dirty="0" sz="18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post</a:t>
            </a:r>
            <a:r>
              <a:rPr dirty="0" sz="18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acquisition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172212" y="1202436"/>
            <a:ext cx="6269990" cy="3357879"/>
          </a:xfrm>
          <a:custGeom>
            <a:avLst/>
            <a:gdLst/>
            <a:ahLst/>
            <a:cxnLst/>
            <a:rect l="l" t="t" r="r" b="b"/>
            <a:pathLst>
              <a:path w="6269990" h="3357879">
                <a:moveTo>
                  <a:pt x="0" y="3357372"/>
                </a:moveTo>
                <a:lnTo>
                  <a:pt x="6269736" y="3357372"/>
                </a:lnTo>
                <a:lnTo>
                  <a:pt x="6269736" y="0"/>
                </a:lnTo>
                <a:lnTo>
                  <a:pt x="0" y="0"/>
                </a:lnTo>
                <a:lnTo>
                  <a:pt x="0" y="3357372"/>
                </a:lnTo>
                <a:close/>
              </a:path>
            </a:pathLst>
          </a:custGeom>
          <a:ln w="9525">
            <a:solidFill>
              <a:srgbClr val="122D5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176974" y="1198879"/>
            <a:ext cx="6260465" cy="3284220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algn="just" marL="315595" marR="77470" indent="-228600">
              <a:lnSpc>
                <a:spcPts val="1730"/>
              </a:lnSpc>
              <a:spcBef>
                <a:spcPts val="310"/>
              </a:spcBef>
              <a:buFont typeface="Arial MT"/>
              <a:buChar char="•"/>
              <a:tabLst>
                <a:tab pos="315595" algn="l"/>
                <a:tab pos="316865" algn="l"/>
              </a:tabLst>
            </a:pPr>
            <a:r>
              <a:rPr dirty="0" sz="1600">
                <a:latin typeface="Calibri"/>
                <a:cs typeface="Calibri"/>
              </a:rPr>
              <a:t>	In</a:t>
            </a:r>
            <a:r>
              <a:rPr dirty="0" sz="1600" spc="16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an</a:t>
            </a:r>
            <a:r>
              <a:rPr dirty="0" sz="1600" spc="16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ideal</a:t>
            </a:r>
            <a:r>
              <a:rPr dirty="0" sz="1600" spc="175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post-</a:t>
            </a:r>
            <a:r>
              <a:rPr dirty="0" sz="1600">
                <a:latin typeface="Calibri"/>
                <a:cs typeface="Calibri"/>
              </a:rPr>
              <a:t>acquisition</a:t>
            </a:r>
            <a:r>
              <a:rPr dirty="0" sz="1600" spc="17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scenario,</a:t>
            </a:r>
            <a:r>
              <a:rPr dirty="0" sz="1600" spc="18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Netflix</a:t>
            </a:r>
            <a:r>
              <a:rPr dirty="0" sz="1600" spc="17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could</a:t>
            </a:r>
            <a:r>
              <a:rPr dirty="0" sz="1600" spc="17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be</a:t>
            </a:r>
            <a:r>
              <a:rPr dirty="0" sz="1600" spc="16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fully</a:t>
            </a:r>
            <a:r>
              <a:rPr dirty="0" sz="1600" spc="17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integrated </a:t>
            </a:r>
            <a:r>
              <a:rPr dirty="0" sz="1600">
                <a:latin typeface="Calibri"/>
                <a:cs typeface="Calibri"/>
              </a:rPr>
              <a:t>into</a:t>
            </a:r>
            <a:r>
              <a:rPr dirty="0" sz="1600" spc="27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AWS,</a:t>
            </a:r>
            <a:r>
              <a:rPr dirty="0" sz="1600" spc="27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and</a:t>
            </a:r>
            <a:r>
              <a:rPr dirty="0" sz="1600" spc="27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would</a:t>
            </a:r>
            <a:r>
              <a:rPr dirty="0" sz="1600" spc="27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benefit</a:t>
            </a:r>
            <a:r>
              <a:rPr dirty="0" sz="1600" spc="28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from</a:t>
            </a:r>
            <a:r>
              <a:rPr dirty="0" sz="1600" spc="26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</a:t>
            </a:r>
            <a:r>
              <a:rPr dirty="0" sz="1600" spc="27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simplification</a:t>
            </a:r>
            <a:r>
              <a:rPr dirty="0" sz="1600" spc="27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of</a:t>
            </a:r>
            <a:r>
              <a:rPr dirty="0" sz="1600" spc="27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their</a:t>
            </a:r>
            <a:r>
              <a:rPr dirty="0" sz="1600" spc="27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delivery </a:t>
            </a:r>
            <a:r>
              <a:rPr dirty="0" sz="1600">
                <a:latin typeface="Calibri"/>
                <a:cs typeface="Calibri"/>
              </a:rPr>
              <a:t>network</a:t>
            </a:r>
            <a:r>
              <a:rPr dirty="0" sz="1600" spc="110">
                <a:latin typeface="Calibri"/>
                <a:cs typeface="Calibri"/>
              </a:rPr>
              <a:t>  </a:t>
            </a:r>
            <a:r>
              <a:rPr dirty="0" sz="1600">
                <a:latin typeface="Calibri"/>
                <a:cs typeface="Calibri"/>
              </a:rPr>
              <a:t>and</a:t>
            </a:r>
            <a:r>
              <a:rPr dirty="0" sz="1600" spc="125">
                <a:latin typeface="Calibri"/>
                <a:cs typeface="Calibri"/>
              </a:rPr>
              <a:t>  </a:t>
            </a:r>
            <a:r>
              <a:rPr dirty="0" sz="1600">
                <a:latin typeface="Calibri"/>
                <a:cs typeface="Calibri"/>
              </a:rPr>
              <a:t>economies</a:t>
            </a:r>
            <a:r>
              <a:rPr dirty="0" sz="1600" spc="120">
                <a:latin typeface="Calibri"/>
                <a:cs typeface="Calibri"/>
              </a:rPr>
              <a:t>  </a:t>
            </a:r>
            <a:r>
              <a:rPr dirty="0" sz="1600">
                <a:latin typeface="Calibri"/>
                <a:cs typeface="Calibri"/>
              </a:rPr>
              <a:t>of</a:t>
            </a:r>
            <a:r>
              <a:rPr dirty="0" sz="1600" spc="114">
                <a:latin typeface="Calibri"/>
                <a:cs typeface="Calibri"/>
              </a:rPr>
              <a:t>  </a:t>
            </a:r>
            <a:r>
              <a:rPr dirty="0" sz="1600">
                <a:latin typeface="Calibri"/>
                <a:cs typeface="Calibri"/>
              </a:rPr>
              <a:t>scale</a:t>
            </a:r>
            <a:r>
              <a:rPr dirty="0" sz="1600" spc="114">
                <a:latin typeface="Calibri"/>
                <a:cs typeface="Calibri"/>
              </a:rPr>
              <a:t>  </a:t>
            </a:r>
            <a:r>
              <a:rPr dirty="0" sz="1600">
                <a:latin typeface="Calibri"/>
                <a:cs typeface="Calibri"/>
              </a:rPr>
              <a:t>in</a:t>
            </a:r>
            <a:r>
              <a:rPr dirty="0" sz="1600" spc="120">
                <a:latin typeface="Calibri"/>
                <a:cs typeface="Calibri"/>
              </a:rPr>
              <a:t>  </a:t>
            </a:r>
            <a:r>
              <a:rPr dirty="0" sz="1600">
                <a:latin typeface="Calibri"/>
                <a:cs typeface="Calibri"/>
              </a:rPr>
              <a:t>the</a:t>
            </a:r>
            <a:r>
              <a:rPr dirty="0" sz="1600" spc="110">
                <a:latin typeface="Calibri"/>
                <a:cs typeface="Calibri"/>
              </a:rPr>
              <a:t>  </a:t>
            </a:r>
            <a:r>
              <a:rPr dirty="0" sz="1600">
                <a:latin typeface="Calibri"/>
                <a:cs typeface="Calibri"/>
              </a:rPr>
              <a:t>long</a:t>
            </a:r>
            <a:r>
              <a:rPr dirty="0" sz="1600" spc="120">
                <a:latin typeface="Calibri"/>
                <a:cs typeface="Calibri"/>
              </a:rPr>
              <a:t>  </a:t>
            </a:r>
            <a:r>
              <a:rPr dirty="0" sz="1600">
                <a:latin typeface="Calibri"/>
                <a:cs typeface="Calibri"/>
              </a:rPr>
              <a:t>run.</a:t>
            </a:r>
            <a:r>
              <a:rPr dirty="0" sz="1600" spc="120">
                <a:latin typeface="Calibri"/>
                <a:cs typeface="Calibri"/>
              </a:rPr>
              <a:t>  </a:t>
            </a:r>
            <a:r>
              <a:rPr dirty="0" sz="1600">
                <a:latin typeface="Calibri"/>
                <a:cs typeface="Calibri"/>
              </a:rPr>
              <a:t>However,</a:t>
            </a:r>
            <a:r>
              <a:rPr dirty="0" sz="1600" spc="110">
                <a:latin typeface="Calibri"/>
                <a:cs typeface="Calibri"/>
              </a:rPr>
              <a:t>  </a:t>
            </a:r>
            <a:r>
              <a:rPr dirty="0" sz="1600" spc="-25">
                <a:latin typeface="Calibri"/>
                <a:cs typeface="Calibri"/>
              </a:rPr>
              <a:t>an </a:t>
            </a:r>
            <a:r>
              <a:rPr dirty="0" sz="1600">
                <a:latin typeface="Calibri"/>
                <a:cs typeface="Calibri"/>
              </a:rPr>
              <a:t>immediate</a:t>
            </a:r>
            <a:r>
              <a:rPr dirty="0" sz="1600" spc="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migration</a:t>
            </a:r>
            <a:r>
              <a:rPr dirty="0" sz="1600" spc="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would</a:t>
            </a:r>
            <a:r>
              <a:rPr dirty="0" sz="1600" spc="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be</a:t>
            </a:r>
            <a:r>
              <a:rPr dirty="0" sz="1600" spc="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</a:t>
            </a:r>
            <a:r>
              <a:rPr dirty="0" sz="1600" spc="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waste</a:t>
            </a:r>
            <a:r>
              <a:rPr dirty="0" sz="1600" spc="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of</a:t>
            </a:r>
            <a:r>
              <a:rPr dirty="0" sz="1600" spc="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the</a:t>
            </a:r>
            <a:r>
              <a:rPr dirty="0" sz="1600" spc="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money</a:t>
            </a:r>
            <a:r>
              <a:rPr dirty="0" sz="1600" spc="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already</a:t>
            </a:r>
            <a:r>
              <a:rPr dirty="0" sz="1600" spc="4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invested </a:t>
            </a:r>
            <a:r>
              <a:rPr dirty="0" sz="1600">
                <a:latin typeface="Calibri"/>
                <a:cs typeface="Calibri"/>
              </a:rPr>
              <a:t>into</a:t>
            </a:r>
            <a:r>
              <a:rPr dirty="0" sz="1600" spc="17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building</a:t>
            </a:r>
            <a:r>
              <a:rPr dirty="0" sz="1600" spc="18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Open</a:t>
            </a:r>
            <a:r>
              <a:rPr dirty="0" sz="1600" spc="18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Connect,</a:t>
            </a:r>
            <a:r>
              <a:rPr dirty="0" sz="1600" spc="17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and</a:t>
            </a:r>
            <a:r>
              <a:rPr dirty="0" sz="1600" spc="18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so</a:t>
            </a:r>
            <a:r>
              <a:rPr dirty="0" sz="1600" spc="18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does</a:t>
            </a:r>
            <a:r>
              <a:rPr dirty="0" sz="1600" spc="17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not</a:t>
            </a:r>
            <a:r>
              <a:rPr dirty="0" sz="1600" spc="18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make</a:t>
            </a:r>
            <a:r>
              <a:rPr dirty="0" sz="1600" spc="17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sense</a:t>
            </a:r>
            <a:r>
              <a:rPr dirty="0" sz="1600" spc="17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unless</a:t>
            </a:r>
            <a:r>
              <a:rPr dirty="0" sz="1600" spc="170">
                <a:latin typeface="Calibri"/>
                <a:cs typeface="Calibri"/>
              </a:rPr>
              <a:t> </a:t>
            </a:r>
            <a:r>
              <a:rPr dirty="0" sz="1600" spc="-25">
                <a:latin typeface="Calibri"/>
                <a:cs typeface="Calibri"/>
              </a:rPr>
              <a:t>the </a:t>
            </a:r>
            <a:r>
              <a:rPr dirty="0" sz="1600">
                <a:latin typeface="Calibri"/>
                <a:cs typeface="Calibri"/>
              </a:rPr>
              <a:t>Open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Connect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infrastructure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is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liquidated.</a:t>
            </a:r>
            <a:endParaRPr sz="1600">
              <a:latin typeface="Calibri"/>
              <a:cs typeface="Calibri"/>
            </a:endParaRPr>
          </a:p>
          <a:p>
            <a:pPr algn="just" marL="315595" marR="80010" indent="-228600">
              <a:lnSpc>
                <a:spcPts val="1730"/>
              </a:lnSpc>
              <a:spcBef>
                <a:spcPts val="985"/>
              </a:spcBef>
              <a:buFont typeface="Arial MT"/>
              <a:buChar char="•"/>
              <a:tabLst>
                <a:tab pos="315595" algn="l"/>
                <a:tab pos="316865" algn="l"/>
              </a:tabLst>
            </a:pPr>
            <a:r>
              <a:rPr dirty="0" sz="1600">
                <a:latin typeface="Calibri"/>
                <a:cs typeface="Calibri"/>
              </a:rPr>
              <a:t>	</a:t>
            </a:r>
            <a:r>
              <a:rPr dirty="0" sz="1600" b="1">
                <a:latin typeface="Calibri"/>
                <a:cs typeface="Calibri"/>
              </a:rPr>
              <a:t>The</a:t>
            </a:r>
            <a:r>
              <a:rPr dirty="0" sz="1600" spc="-2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liquidation</a:t>
            </a:r>
            <a:r>
              <a:rPr dirty="0" sz="1600" spc="-2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of Open</a:t>
            </a:r>
            <a:r>
              <a:rPr dirty="0" sz="1600" spc="-1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Connect</a:t>
            </a:r>
            <a:r>
              <a:rPr dirty="0" sz="1600" spc="-2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would</a:t>
            </a:r>
            <a:r>
              <a:rPr dirty="0" sz="1600" spc="-1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be</a:t>
            </a:r>
            <a:r>
              <a:rPr dirty="0" sz="1600" spc="-1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virtually</a:t>
            </a:r>
            <a:r>
              <a:rPr dirty="0" sz="1600" spc="-15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impossible</a:t>
            </a:r>
            <a:r>
              <a:rPr dirty="0" sz="1600" spc="-5" b="1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due</a:t>
            </a:r>
            <a:r>
              <a:rPr dirty="0" sz="1600" spc="-25">
                <a:latin typeface="Calibri"/>
                <a:cs typeface="Calibri"/>
              </a:rPr>
              <a:t> to </a:t>
            </a:r>
            <a:r>
              <a:rPr dirty="0" sz="1600">
                <a:latin typeface="Calibri"/>
                <a:cs typeface="Calibri"/>
              </a:rPr>
              <a:t>the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following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reasons:</a:t>
            </a:r>
            <a:endParaRPr sz="1600">
              <a:latin typeface="Calibri"/>
              <a:cs typeface="Calibri"/>
            </a:endParaRPr>
          </a:p>
          <a:p>
            <a:pPr algn="just" lvl="1" marL="537845" marR="79375" indent="-269875">
              <a:lnSpc>
                <a:spcPct val="90100"/>
              </a:lnSpc>
              <a:spcBef>
                <a:spcPts val="980"/>
              </a:spcBef>
              <a:buAutoNum type="arabicPeriod"/>
              <a:tabLst>
                <a:tab pos="539750" algn="l"/>
              </a:tabLst>
            </a:pPr>
            <a:r>
              <a:rPr dirty="0" sz="1600">
                <a:latin typeface="Calibri"/>
                <a:cs typeface="Calibri"/>
              </a:rPr>
              <a:t>Open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Connect</a:t>
            </a:r>
            <a:r>
              <a:rPr dirty="0" sz="1600" spc="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uses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infrastructure</a:t>
            </a:r>
            <a:r>
              <a:rPr dirty="0" sz="1600" spc="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that</a:t>
            </a:r>
            <a:r>
              <a:rPr dirty="0" sz="1600" spc="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is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completely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tailor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made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25">
                <a:latin typeface="Calibri"/>
                <a:cs typeface="Calibri"/>
              </a:rPr>
              <a:t>for </a:t>
            </a:r>
            <a:r>
              <a:rPr dirty="0" sz="1600" spc="-25">
                <a:latin typeface="Calibri"/>
                <a:cs typeface="Calibri"/>
              </a:rPr>
              <a:t>	</a:t>
            </a:r>
            <a:r>
              <a:rPr dirty="0" sz="1600">
                <a:latin typeface="Calibri"/>
                <a:cs typeface="Calibri"/>
              </a:rPr>
              <a:t>Netflix,</a:t>
            </a:r>
            <a:r>
              <a:rPr dirty="0" sz="1600" spc="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which</a:t>
            </a:r>
            <a:r>
              <a:rPr dirty="0" sz="1600" spc="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means</a:t>
            </a:r>
            <a:r>
              <a:rPr dirty="0" sz="1600" spc="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</a:t>
            </a:r>
            <a:r>
              <a:rPr dirty="0" sz="1600" spc="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sale</a:t>
            </a:r>
            <a:r>
              <a:rPr dirty="0" sz="1600" spc="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of</a:t>
            </a:r>
            <a:r>
              <a:rPr dirty="0" sz="1600" spc="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the</a:t>
            </a:r>
            <a:r>
              <a:rPr dirty="0" sz="1600" spc="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appliances</a:t>
            </a:r>
            <a:r>
              <a:rPr dirty="0" sz="1600" spc="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would</a:t>
            </a:r>
            <a:r>
              <a:rPr dirty="0" sz="1600" spc="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be</a:t>
            </a:r>
            <a:r>
              <a:rPr dirty="0" sz="1600" spc="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difficult</a:t>
            </a:r>
            <a:r>
              <a:rPr dirty="0" sz="1600" spc="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to</a:t>
            </a:r>
            <a:r>
              <a:rPr dirty="0" sz="1600" spc="30">
                <a:latin typeface="Calibri"/>
                <a:cs typeface="Calibri"/>
              </a:rPr>
              <a:t> </a:t>
            </a:r>
            <a:r>
              <a:rPr dirty="0" sz="1600" spc="-50">
                <a:latin typeface="Calibri"/>
                <a:cs typeface="Calibri"/>
              </a:rPr>
              <a:t>a </a:t>
            </a:r>
            <a:r>
              <a:rPr dirty="0" sz="1600" spc="-50">
                <a:latin typeface="Calibri"/>
                <a:cs typeface="Calibri"/>
              </a:rPr>
              <a:t>	</a:t>
            </a:r>
            <a:r>
              <a:rPr dirty="0" sz="1600">
                <a:latin typeface="Calibri"/>
                <a:cs typeface="Calibri"/>
              </a:rPr>
              <a:t>similar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OTT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provider,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and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virtually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impossible</a:t>
            </a:r>
            <a:r>
              <a:rPr dirty="0" sz="1600" spc="-6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to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anyone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else</a:t>
            </a:r>
            <a:endParaRPr sz="1600">
              <a:latin typeface="Calibri"/>
              <a:cs typeface="Calibri"/>
            </a:endParaRPr>
          </a:p>
          <a:p>
            <a:pPr algn="just" lvl="1" marL="537845" marR="79375" indent="-269875">
              <a:lnSpc>
                <a:spcPts val="1730"/>
              </a:lnSpc>
              <a:spcBef>
                <a:spcPts val="1019"/>
              </a:spcBef>
              <a:buAutoNum type="arabicPeriod"/>
              <a:tabLst>
                <a:tab pos="539750" algn="l"/>
              </a:tabLst>
            </a:pPr>
            <a:r>
              <a:rPr dirty="0" sz="1600">
                <a:latin typeface="Calibri"/>
                <a:cs typeface="Calibri"/>
              </a:rPr>
              <a:t>With</a:t>
            </a:r>
            <a:r>
              <a:rPr dirty="0" sz="1600" spc="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Netflix</a:t>
            </a:r>
            <a:r>
              <a:rPr dirty="0" sz="1600" spc="5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and</a:t>
            </a:r>
            <a:r>
              <a:rPr dirty="0" sz="1600" spc="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Amazon</a:t>
            </a:r>
            <a:r>
              <a:rPr dirty="0" sz="1600" spc="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integrated,</a:t>
            </a:r>
            <a:r>
              <a:rPr dirty="0" sz="1600" spc="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no</a:t>
            </a:r>
            <a:r>
              <a:rPr dirty="0" sz="1600" spc="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single</a:t>
            </a:r>
            <a:r>
              <a:rPr dirty="0" sz="1600" spc="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player</a:t>
            </a:r>
            <a:r>
              <a:rPr dirty="0" sz="1600" spc="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would</a:t>
            </a:r>
            <a:r>
              <a:rPr dirty="0" sz="1600" spc="4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remain </a:t>
            </a:r>
            <a:r>
              <a:rPr dirty="0" sz="1600" spc="-10">
                <a:latin typeface="Calibri"/>
                <a:cs typeface="Calibri"/>
              </a:rPr>
              <a:t>	</a:t>
            </a:r>
            <a:r>
              <a:rPr dirty="0" sz="1600">
                <a:latin typeface="Calibri"/>
                <a:cs typeface="Calibri"/>
              </a:rPr>
              <a:t>who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is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large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enough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to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require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such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large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CDN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at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short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notice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7133843" y="5554979"/>
            <a:ext cx="5041900" cy="0"/>
          </a:xfrm>
          <a:custGeom>
            <a:avLst/>
            <a:gdLst/>
            <a:ahLst/>
            <a:cxnLst/>
            <a:rect l="l" t="t" r="r" b="b"/>
            <a:pathLst>
              <a:path w="5041900" h="0">
                <a:moveTo>
                  <a:pt x="0" y="0"/>
                </a:moveTo>
                <a:lnTo>
                  <a:pt x="5041391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 descr=""/>
          <p:cNvGrpSpPr/>
          <p:nvPr/>
        </p:nvGrpSpPr>
        <p:grpSpPr>
          <a:xfrm>
            <a:off x="7694866" y="2283523"/>
            <a:ext cx="3917315" cy="2586990"/>
            <a:chOff x="7694866" y="2283523"/>
            <a:chExt cx="3917315" cy="2586990"/>
          </a:xfrm>
        </p:grpSpPr>
        <p:sp>
          <p:nvSpPr>
            <p:cNvPr id="18" name="object 18" descr=""/>
            <p:cNvSpPr/>
            <p:nvPr/>
          </p:nvSpPr>
          <p:spPr>
            <a:xfrm>
              <a:off x="7764018" y="2539745"/>
              <a:ext cx="3781425" cy="2261870"/>
            </a:xfrm>
            <a:custGeom>
              <a:avLst/>
              <a:gdLst/>
              <a:ahLst/>
              <a:cxnLst/>
              <a:rect l="l" t="t" r="r" b="b"/>
              <a:pathLst>
                <a:path w="3781425" h="2261870">
                  <a:moveTo>
                    <a:pt x="0" y="0"/>
                  </a:moveTo>
                  <a:lnTo>
                    <a:pt x="1260348" y="943355"/>
                  </a:lnTo>
                  <a:lnTo>
                    <a:pt x="2520696" y="1885187"/>
                  </a:lnTo>
                  <a:lnTo>
                    <a:pt x="3781043" y="2261616"/>
                  </a:lnTo>
                </a:path>
              </a:pathLst>
            </a:custGeom>
            <a:ln w="19050">
              <a:solidFill>
                <a:srgbClr val="E1AA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28458" y="2506090"/>
              <a:ext cx="70358" cy="70358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88806" y="3447922"/>
              <a:ext cx="70358" cy="70357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49154" y="4389754"/>
              <a:ext cx="70357" cy="70357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09502" y="4767706"/>
              <a:ext cx="70357" cy="70357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7764018" y="2503169"/>
              <a:ext cx="3781425" cy="2185670"/>
            </a:xfrm>
            <a:custGeom>
              <a:avLst/>
              <a:gdLst/>
              <a:ahLst/>
              <a:cxnLst/>
              <a:rect l="l" t="t" r="r" b="b"/>
              <a:pathLst>
                <a:path w="3781425" h="2185670">
                  <a:moveTo>
                    <a:pt x="0" y="0"/>
                  </a:moveTo>
                  <a:lnTo>
                    <a:pt x="1260348" y="941831"/>
                  </a:lnTo>
                  <a:lnTo>
                    <a:pt x="2520696" y="1996439"/>
                  </a:lnTo>
                  <a:lnTo>
                    <a:pt x="3781043" y="2185416"/>
                  </a:lnTo>
                </a:path>
              </a:pathLst>
            </a:custGeom>
            <a:ln w="19050">
              <a:solidFill>
                <a:srgbClr val="5088B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28458" y="2467990"/>
              <a:ext cx="70358" cy="70358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88806" y="3409822"/>
              <a:ext cx="70358" cy="70357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49154" y="4465954"/>
              <a:ext cx="70357" cy="70357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09502" y="4654930"/>
              <a:ext cx="70357" cy="70357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7764018" y="2352293"/>
              <a:ext cx="3781425" cy="2261870"/>
            </a:xfrm>
            <a:custGeom>
              <a:avLst/>
              <a:gdLst/>
              <a:ahLst/>
              <a:cxnLst/>
              <a:rect l="l" t="t" r="r" b="b"/>
              <a:pathLst>
                <a:path w="3781425" h="2261870">
                  <a:moveTo>
                    <a:pt x="0" y="0"/>
                  </a:moveTo>
                  <a:lnTo>
                    <a:pt x="1260348" y="941831"/>
                  </a:lnTo>
                  <a:lnTo>
                    <a:pt x="2520696" y="2072639"/>
                  </a:lnTo>
                  <a:lnTo>
                    <a:pt x="3781043" y="2261616"/>
                  </a:lnTo>
                </a:path>
              </a:pathLst>
            </a:custGeom>
            <a:ln w="19050">
              <a:solidFill>
                <a:srgbClr val="61993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28458" y="2317114"/>
              <a:ext cx="70358" cy="70358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88806" y="3258946"/>
              <a:ext cx="70358" cy="70357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49154" y="4389754"/>
              <a:ext cx="70357" cy="70357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09502" y="4578730"/>
              <a:ext cx="70357" cy="70357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7764018" y="2539745"/>
              <a:ext cx="3781425" cy="2261870"/>
            </a:xfrm>
            <a:custGeom>
              <a:avLst/>
              <a:gdLst/>
              <a:ahLst/>
              <a:cxnLst/>
              <a:rect l="l" t="t" r="r" b="b"/>
              <a:pathLst>
                <a:path w="3781425" h="2261870">
                  <a:moveTo>
                    <a:pt x="0" y="0"/>
                  </a:moveTo>
                  <a:lnTo>
                    <a:pt x="1260348" y="943355"/>
                  </a:lnTo>
                  <a:lnTo>
                    <a:pt x="2520696" y="1885187"/>
                  </a:lnTo>
                  <a:lnTo>
                    <a:pt x="3781043" y="2261616"/>
                  </a:lnTo>
                </a:path>
              </a:pathLst>
            </a:custGeom>
            <a:ln w="28575">
              <a:solidFill>
                <a:srgbClr val="122D5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94866" y="2472499"/>
              <a:ext cx="136017" cy="136016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55214" y="3414331"/>
              <a:ext cx="136017" cy="136016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15562" y="4356163"/>
              <a:ext cx="136017" cy="136017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75910" y="4734115"/>
              <a:ext cx="136017" cy="136017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7764018" y="2503169"/>
              <a:ext cx="3781425" cy="2185670"/>
            </a:xfrm>
            <a:custGeom>
              <a:avLst/>
              <a:gdLst/>
              <a:ahLst/>
              <a:cxnLst/>
              <a:rect l="l" t="t" r="r" b="b"/>
              <a:pathLst>
                <a:path w="3781425" h="2185670">
                  <a:moveTo>
                    <a:pt x="0" y="0"/>
                  </a:moveTo>
                  <a:lnTo>
                    <a:pt x="1260348" y="941831"/>
                  </a:lnTo>
                  <a:lnTo>
                    <a:pt x="2520696" y="1996439"/>
                  </a:lnTo>
                  <a:lnTo>
                    <a:pt x="3781043" y="2185416"/>
                  </a:lnTo>
                </a:path>
              </a:pathLst>
            </a:custGeom>
            <a:ln w="28575">
              <a:solidFill>
                <a:srgbClr val="FF9B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94866" y="2434399"/>
              <a:ext cx="136017" cy="136016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55214" y="3376231"/>
              <a:ext cx="136017" cy="136016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15562" y="4432363"/>
              <a:ext cx="136017" cy="136017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75910" y="4621339"/>
              <a:ext cx="136017" cy="136017"/>
            </a:xfrm>
            <a:prstGeom prst="rect">
              <a:avLst/>
            </a:prstGeom>
          </p:spPr>
        </p:pic>
        <p:sp>
          <p:nvSpPr>
            <p:cNvPr id="43" name="object 43" descr=""/>
            <p:cNvSpPr/>
            <p:nvPr/>
          </p:nvSpPr>
          <p:spPr>
            <a:xfrm>
              <a:off x="7764018" y="2352293"/>
              <a:ext cx="3781425" cy="2261870"/>
            </a:xfrm>
            <a:custGeom>
              <a:avLst/>
              <a:gdLst/>
              <a:ahLst/>
              <a:cxnLst/>
              <a:rect l="l" t="t" r="r" b="b"/>
              <a:pathLst>
                <a:path w="3781425" h="2261870">
                  <a:moveTo>
                    <a:pt x="0" y="0"/>
                  </a:moveTo>
                  <a:lnTo>
                    <a:pt x="1260348" y="941831"/>
                  </a:lnTo>
                  <a:lnTo>
                    <a:pt x="2520696" y="2072639"/>
                  </a:lnTo>
                  <a:lnTo>
                    <a:pt x="3781043" y="2261616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94866" y="2283523"/>
              <a:ext cx="136017" cy="136016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8959977" y="3230117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46" y="0"/>
                  </a:moveTo>
                  <a:lnTo>
                    <a:pt x="38629" y="4970"/>
                  </a:lnTo>
                  <a:lnTo>
                    <a:pt x="18526" y="18526"/>
                  </a:lnTo>
                  <a:lnTo>
                    <a:pt x="4970" y="38629"/>
                  </a:lnTo>
                  <a:lnTo>
                    <a:pt x="0" y="63246"/>
                  </a:lnTo>
                  <a:lnTo>
                    <a:pt x="4970" y="87862"/>
                  </a:lnTo>
                  <a:lnTo>
                    <a:pt x="18526" y="107965"/>
                  </a:lnTo>
                  <a:lnTo>
                    <a:pt x="38629" y="121521"/>
                  </a:lnTo>
                  <a:lnTo>
                    <a:pt x="63246" y="126492"/>
                  </a:lnTo>
                  <a:lnTo>
                    <a:pt x="87862" y="121521"/>
                  </a:lnTo>
                  <a:lnTo>
                    <a:pt x="107965" y="107965"/>
                  </a:lnTo>
                  <a:lnTo>
                    <a:pt x="121521" y="87862"/>
                  </a:lnTo>
                  <a:lnTo>
                    <a:pt x="126492" y="63246"/>
                  </a:lnTo>
                  <a:lnTo>
                    <a:pt x="121521" y="38629"/>
                  </a:lnTo>
                  <a:lnTo>
                    <a:pt x="107965" y="18526"/>
                  </a:lnTo>
                  <a:lnTo>
                    <a:pt x="87862" y="4970"/>
                  </a:lnTo>
                  <a:lnTo>
                    <a:pt x="632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8959977" y="3230117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126492" y="63246"/>
                  </a:moveTo>
                  <a:lnTo>
                    <a:pt x="121521" y="87862"/>
                  </a:lnTo>
                  <a:lnTo>
                    <a:pt x="107965" y="107965"/>
                  </a:lnTo>
                  <a:lnTo>
                    <a:pt x="87862" y="121521"/>
                  </a:lnTo>
                  <a:lnTo>
                    <a:pt x="63246" y="126492"/>
                  </a:lnTo>
                  <a:lnTo>
                    <a:pt x="38629" y="121521"/>
                  </a:lnTo>
                  <a:lnTo>
                    <a:pt x="18526" y="107965"/>
                  </a:lnTo>
                  <a:lnTo>
                    <a:pt x="4970" y="87862"/>
                  </a:lnTo>
                  <a:lnTo>
                    <a:pt x="0" y="63246"/>
                  </a:lnTo>
                  <a:lnTo>
                    <a:pt x="4970" y="38629"/>
                  </a:lnTo>
                  <a:lnTo>
                    <a:pt x="18526" y="18526"/>
                  </a:lnTo>
                  <a:lnTo>
                    <a:pt x="38629" y="4970"/>
                  </a:lnTo>
                  <a:lnTo>
                    <a:pt x="63246" y="0"/>
                  </a:lnTo>
                  <a:lnTo>
                    <a:pt x="87862" y="4970"/>
                  </a:lnTo>
                  <a:lnTo>
                    <a:pt x="107965" y="18526"/>
                  </a:lnTo>
                  <a:lnTo>
                    <a:pt x="121521" y="38629"/>
                  </a:lnTo>
                  <a:lnTo>
                    <a:pt x="126492" y="63246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10220325" y="436092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46" y="0"/>
                  </a:moveTo>
                  <a:lnTo>
                    <a:pt x="38629" y="4970"/>
                  </a:lnTo>
                  <a:lnTo>
                    <a:pt x="18526" y="18526"/>
                  </a:lnTo>
                  <a:lnTo>
                    <a:pt x="4970" y="38629"/>
                  </a:lnTo>
                  <a:lnTo>
                    <a:pt x="0" y="63246"/>
                  </a:lnTo>
                  <a:lnTo>
                    <a:pt x="4970" y="87862"/>
                  </a:lnTo>
                  <a:lnTo>
                    <a:pt x="18526" y="107965"/>
                  </a:lnTo>
                  <a:lnTo>
                    <a:pt x="38629" y="121521"/>
                  </a:lnTo>
                  <a:lnTo>
                    <a:pt x="63246" y="126492"/>
                  </a:lnTo>
                  <a:lnTo>
                    <a:pt x="87862" y="121521"/>
                  </a:lnTo>
                  <a:lnTo>
                    <a:pt x="107965" y="107965"/>
                  </a:lnTo>
                  <a:lnTo>
                    <a:pt x="121521" y="87862"/>
                  </a:lnTo>
                  <a:lnTo>
                    <a:pt x="126492" y="63246"/>
                  </a:lnTo>
                  <a:lnTo>
                    <a:pt x="121521" y="38629"/>
                  </a:lnTo>
                  <a:lnTo>
                    <a:pt x="107965" y="18526"/>
                  </a:lnTo>
                  <a:lnTo>
                    <a:pt x="87862" y="4970"/>
                  </a:lnTo>
                  <a:lnTo>
                    <a:pt x="632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10220325" y="4360925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126492" y="63246"/>
                  </a:moveTo>
                  <a:lnTo>
                    <a:pt x="121521" y="87862"/>
                  </a:lnTo>
                  <a:lnTo>
                    <a:pt x="107965" y="107965"/>
                  </a:lnTo>
                  <a:lnTo>
                    <a:pt x="87862" y="121521"/>
                  </a:lnTo>
                  <a:lnTo>
                    <a:pt x="63246" y="126492"/>
                  </a:lnTo>
                  <a:lnTo>
                    <a:pt x="38629" y="121521"/>
                  </a:lnTo>
                  <a:lnTo>
                    <a:pt x="18526" y="107965"/>
                  </a:lnTo>
                  <a:lnTo>
                    <a:pt x="4970" y="87862"/>
                  </a:lnTo>
                  <a:lnTo>
                    <a:pt x="0" y="63246"/>
                  </a:lnTo>
                  <a:lnTo>
                    <a:pt x="4970" y="38629"/>
                  </a:lnTo>
                  <a:lnTo>
                    <a:pt x="18526" y="18526"/>
                  </a:lnTo>
                  <a:lnTo>
                    <a:pt x="38629" y="4970"/>
                  </a:lnTo>
                  <a:lnTo>
                    <a:pt x="63246" y="0"/>
                  </a:lnTo>
                  <a:lnTo>
                    <a:pt x="87862" y="4970"/>
                  </a:lnTo>
                  <a:lnTo>
                    <a:pt x="107965" y="18526"/>
                  </a:lnTo>
                  <a:lnTo>
                    <a:pt x="121521" y="38629"/>
                  </a:lnTo>
                  <a:lnTo>
                    <a:pt x="126492" y="63246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11480673" y="4549901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246" y="0"/>
                  </a:moveTo>
                  <a:lnTo>
                    <a:pt x="38629" y="4970"/>
                  </a:lnTo>
                  <a:lnTo>
                    <a:pt x="18526" y="18526"/>
                  </a:lnTo>
                  <a:lnTo>
                    <a:pt x="4970" y="38629"/>
                  </a:lnTo>
                  <a:lnTo>
                    <a:pt x="0" y="63246"/>
                  </a:lnTo>
                  <a:lnTo>
                    <a:pt x="4970" y="87862"/>
                  </a:lnTo>
                  <a:lnTo>
                    <a:pt x="18526" y="107965"/>
                  </a:lnTo>
                  <a:lnTo>
                    <a:pt x="38629" y="121521"/>
                  </a:lnTo>
                  <a:lnTo>
                    <a:pt x="63246" y="126492"/>
                  </a:lnTo>
                  <a:lnTo>
                    <a:pt x="87862" y="121521"/>
                  </a:lnTo>
                  <a:lnTo>
                    <a:pt x="107965" y="107965"/>
                  </a:lnTo>
                  <a:lnTo>
                    <a:pt x="121521" y="87862"/>
                  </a:lnTo>
                  <a:lnTo>
                    <a:pt x="126492" y="63246"/>
                  </a:lnTo>
                  <a:lnTo>
                    <a:pt x="121521" y="38629"/>
                  </a:lnTo>
                  <a:lnTo>
                    <a:pt x="107965" y="18526"/>
                  </a:lnTo>
                  <a:lnTo>
                    <a:pt x="87862" y="4970"/>
                  </a:lnTo>
                  <a:lnTo>
                    <a:pt x="632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11480673" y="4549901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126492" y="63246"/>
                  </a:moveTo>
                  <a:lnTo>
                    <a:pt x="121521" y="87862"/>
                  </a:lnTo>
                  <a:lnTo>
                    <a:pt x="107965" y="107965"/>
                  </a:lnTo>
                  <a:lnTo>
                    <a:pt x="87862" y="121521"/>
                  </a:lnTo>
                  <a:lnTo>
                    <a:pt x="63246" y="126492"/>
                  </a:lnTo>
                  <a:lnTo>
                    <a:pt x="38629" y="121521"/>
                  </a:lnTo>
                  <a:lnTo>
                    <a:pt x="18526" y="107965"/>
                  </a:lnTo>
                  <a:lnTo>
                    <a:pt x="4970" y="87862"/>
                  </a:lnTo>
                  <a:lnTo>
                    <a:pt x="0" y="63246"/>
                  </a:lnTo>
                  <a:lnTo>
                    <a:pt x="4970" y="38629"/>
                  </a:lnTo>
                  <a:lnTo>
                    <a:pt x="18526" y="18526"/>
                  </a:lnTo>
                  <a:lnTo>
                    <a:pt x="38629" y="4970"/>
                  </a:lnTo>
                  <a:lnTo>
                    <a:pt x="63246" y="0"/>
                  </a:lnTo>
                  <a:lnTo>
                    <a:pt x="87862" y="4970"/>
                  </a:lnTo>
                  <a:lnTo>
                    <a:pt x="107965" y="18526"/>
                  </a:lnTo>
                  <a:lnTo>
                    <a:pt x="121521" y="38629"/>
                  </a:lnTo>
                  <a:lnTo>
                    <a:pt x="126492" y="63246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10283952" y="4325111"/>
              <a:ext cx="41275" cy="99060"/>
            </a:xfrm>
            <a:custGeom>
              <a:avLst/>
              <a:gdLst/>
              <a:ahLst/>
              <a:cxnLst/>
              <a:rect l="l" t="t" r="r" b="b"/>
              <a:pathLst>
                <a:path w="41275" h="99060">
                  <a:moveTo>
                    <a:pt x="0" y="99060"/>
                  </a:moveTo>
                  <a:lnTo>
                    <a:pt x="41148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 descr=""/>
          <p:cNvSpPr txBox="1"/>
          <p:nvPr/>
        </p:nvSpPr>
        <p:spPr>
          <a:xfrm>
            <a:off x="7679563" y="2574747"/>
            <a:ext cx="2514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 b="1">
                <a:latin typeface="Calibri"/>
                <a:cs typeface="Calibri"/>
              </a:rPr>
              <a:t>0.08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8867013" y="3585464"/>
            <a:ext cx="3155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latin typeface="Calibri"/>
                <a:cs typeface="Calibri"/>
              </a:rPr>
              <a:t>0.055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10200893" y="4133850"/>
            <a:ext cx="2514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 b="1">
                <a:latin typeface="Calibri"/>
                <a:cs typeface="Calibri"/>
              </a:rPr>
              <a:t>0.03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11420347" y="4904994"/>
            <a:ext cx="2514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 b="1">
                <a:latin typeface="Calibri"/>
                <a:cs typeface="Calibri"/>
              </a:rPr>
              <a:t>0.02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6" name="object 56" descr=""/>
          <p:cNvSpPr/>
          <p:nvPr/>
        </p:nvSpPr>
        <p:spPr>
          <a:xfrm>
            <a:off x="8892540" y="3317747"/>
            <a:ext cx="2727960" cy="1379220"/>
          </a:xfrm>
          <a:custGeom>
            <a:avLst/>
            <a:gdLst/>
            <a:ahLst/>
            <a:cxnLst/>
            <a:rect l="l" t="t" r="r" b="b"/>
            <a:pathLst>
              <a:path w="2727959" h="1379220">
                <a:moveTo>
                  <a:pt x="131063" y="126491"/>
                </a:moveTo>
                <a:lnTo>
                  <a:pt x="57911" y="0"/>
                </a:lnTo>
                <a:lnTo>
                  <a:pt x="0" y="0"/>
                </a:lnTo>
              </a:path>
              <a:path w="2727959" h="1379220">
                <a:moveTo>
                  <a:pt x="2651759" y="1371600"/>
                </a:moveTo>
                <a:lnTo>
                  <a:pt x="2671571" y="1379220"/>
                </a:lnTo>
                <a:lnTo>
                  <a:pt x="2727959" y="137922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 descr=""/>
          <p:cNvSpPr txBox="1"/>
          <p:nvPr/>
        </p:nvSpPr>
        <p:spPr>
          <a:xfrm>
            <a:off x="8552433" y="3221481"/>
            <a:ext cx="3155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latin typeface="Calibri"/>
                <a:cs typeface="Calibri"/>
              </a:rPr>
              <a:t>0.056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10127742" y="4602937"/>
            <a:ext cx="3155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latin typeface="Calibri"/>
                <a:cs typeface="Calibri"/>
              </a:rPr>
              <a:t>0.028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11648058" y="4601972"/>
            <a:ext cx="3155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latin typeface="Calibri"/>
                <a:cs typeface="Calibri"/>
              </a:rPr>
              <a:t>0.023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7606410" y="2057780"/>
            <a:ext cx="3155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latin typeface="Calibri"/>
                <a:cs typeface="Calibri"/>
              </a:rPr>
              <a:t>0.085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8867013" y="3000501"/>
            <a:ext cx="3155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latin typeface="Calibri"/>
                <a:cs typeface="Calibri"/>
              </a:rPr>
              <a:t>0.060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11388343" y="4320032"/>
            <a:ext cx="3155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latin typeface="Calibri"/>
                <a:cs typeface="Calibri"/>
              </a:rPr>
              <a:t>0.025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6957441" y="5462117"/>
            <a:ext cx="83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6812660" y="5085079"/>
            <a:ext cx="2286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0.01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6812660" y="4707712"/>
            <a:ext cx="22923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0.02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6812660" y="4330649"/>
            <a:ext cx="22923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0.03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6812660" y="3954271"/>
            <a:ext cx="2286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0.04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6812660" y="3577208"/>
            <a:ext cx="2286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0.05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6812660" y="3200146"/>
            <a:ext cx="2286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0.06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6812660" y="2823209"/>
            <a:ext cx="2286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0.07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6812660" y="2446146"/>
            <a:ext cx="2286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0.08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6812660" y="2069084"/>
            <a:ext cx="2286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0.09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7508240" y="5610859"/>
            <a:ext cx="5124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First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10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TB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8731377" y="5610859"/>
            <a:ext cx="5873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Next 140 </a:t>
            </a: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TB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9992106" y="5610859"/>
            <a:ext cx="5873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Next 850 </a:t>
            </a: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TB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11304523" y="5610859"/>
            <a:ext cx="483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&gt; 1000</a:t>
            </a:r>
            <a:r>
              <a:rPr dirty="0" sz="900" spc="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TB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6645275" y="3375695"/>
            <a:ext cx="152400" cy="97155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 b="1">
                <a:latin typeface="Calibri"/>
                <a:cs typeface="Calibri"/>
              </a:rPr>
              <a:t>Price</a:t>
            </a:r>
            <a:r>
              <a:rPr dirty="0" sz="1000" spc="-1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per</a:t>
            </a:r>
            <a:r>
              <a:rPr dirty="0" sz="1000" spc="-2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GB </a:t>
            </a:r>
            <a:r>
              <a:rPr dirty="0" sz="1000" b="1" i="1">
                <a:latin typeface="Calibri"/>
                <a:cs typeface="Calibri"/>
              </a:rPr>
              <a:t>(in</a:t>
            </a:r>
            <a:r>
              <a:rPr dirty="0" sz="1000" spc="-10" b="1" i="1">
                <a:latin typeface="Calibri"/>
                <a:cs typeface="Calibri"/>
              </a:rPr>
              <a:t> </a:t>
            </a:r>
            <a:r>
              <a:rPr dirty="0" sz="1000" spc="-25" b="1" i="1">
                <a:latin typeface="Calibri"/>
                <a:cs typeface="Calibri"/>
              </a:rPr>
              <a:t>$)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10359643" y="2736926"/>
            <a:ext cx="112141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585858"/>
                </a:solidFill>
                <a:latin typeface="Arial"/>
                <a:cs typeface="Arial"/>
              </a:rPr>
              <a:t>CDN</a:t>
            </a:r>
            <a:r>
              <a:rPr dirty="0" sz="1600" spc="1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585858"/>
                </a:solidFill>
                <a:latin typeface="Arial"/>
                <a:cs typeface="Arial"/>
              </a:rPr>
              <a:t>prices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79" name="object 79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581138" y="5922073"/>
            <a:ext cx="243839" cy="85725"/>
          </a:xfrm>
          <a:prstGeom prst="rect">
            <a:avLst/>
          </a:prstGeom>
        </p:spPr>
      </p:pic>
      <p:sp>
        <p:nvSpPr>
          <p:cNvPr id="80" name="object 80" descr=""/>
          <p:cNvSpPr txBox="1"/>
          <p:nvPr/>
        </p:nvSpPr>
        <p:spPr>
          <a:xfrm>
            <a:off x="7838693" y="5863234"/>
            <a:ext cx="6483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Google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CDN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81" name="object 81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676893" y="5922073"/>
            <a:ext cx="243839" cy="85725"/>
          </a:xfrm>
          <a:prstGeom prst="rect">
            <a:avLst/>
          </a:prstGeom>
        </p:spPr>
      </p:pic>
      <p:sp>
        <p:nvSpPr>
          <p:cNvPr id="82" name="object 82" descr=""/>
          <p:cNvSpPr txBox="1"/>
          <p:nvPr/>
        </p:nvSpPr>
        <p:spPr>
          <a:xfrm>
            <a:off x="8934704" y="5863234"/>
            <a:ext cx="8515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Microsoft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Azure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83" name="object 83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9976866" y="5922073"/>
            <a:ext cx="243839" cy="85725"/>
          </a:xfrm>
          <a:prstGeom prst="rect">
            <a:avLst/>
          </a:prstGeom>
        </p:spPr>
      </p:pic>
      <p:sp>
        <p:nvSpPr>
          <p:cNvPr id="84" name="object 84" descr=""/>
          <p:cNvSpPr txBox="1"/>
          <p:nvPr/>
        </p:nvSpPr>
        <p:spPr>
          <a:xfrm>
            <a:off x="10235310" y="5863234"/>
            <a:ext cx="102996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Amazon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Cloudfront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248411" y="4957571"/>
            <a:ext cx="6132830" cy="830580"/>
          </a:xfrm>
          <a:prstGeom prst="rect">
            <a:avLst/>
          </a:prstGeom>
          <a:ln w="15875">
            <a:solidFill>
              <a:srgbClr val="122D56"/>
            </a:solidFill>
          </a:ln>
        </p:spPr>
        <p:txBody>
          <a:bodyPr wrap="square" lIns="0" tIns="33655" rIns="0" bIns="0" rtlCol="0" vert="horz">
            <a:spAutoFit/>
          </a:bodyPr>
          <a:lstStyle/>
          <a:p>
            <a:pPr algn="ctr" marL="133350" marR="128905">
              <a:lnSpc>
                <a:spcPct val="100000"/>
              </a:lnSpc>
              <a:spcBef>
                <a:spcPts val="265"/>
              </a:spcBef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Netflix</a:t>
            </a:r>
            <a:r>
              <a:rPr dirty="0" sz="1600" spc="-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uses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Akamai</a:t>
            </a:r>
            <a:r>
              <a:rPr dirty="0" sz="1600" spc="-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for</a:t>
            </a:r>
            <a:r>
              <a:rPr dirty="0" sz="16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most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it’s</a:t>
            </a:r>
            <a:r>
              <a:rPr dirty="0" sz="1600" spc="-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CDN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needs.</a:t>
            </a:r>
            <a:r>
              <a:rPr dirty="0" sz="16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Akamai</a:t>
            </a:r>
            <a:r>
              <a:rPr dirty="0" sz="1600" spc="-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does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not</a:t>
            </a:r>
            <a:r>
              <a:rPr dirty="0" sz="16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keep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50">
                <a:solidFill>
                  <a:srgbClr val="001F5F"/>
                </a:solidFill>
                <a:latin typeface="Calibri"/>
                <a:cs typeface="Calibri"/>
              </a:rPr>
              <a:t>a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fixed</a:t>
            </a:r>
            <a:r>
              <a:rPr dirty="0" sz="1600" spc="-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price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on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its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CDN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service, but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it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is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fair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assumption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that</a:t>
            </a:r>
            <a:r>
              <a:rPr dirty="0" sz="16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it’s</a:t>
            </a:r>
            <a:r>
              <a:rPr dirty="0" sz="16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not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significantly</a:t>
            </a:r>
            <a:r>
              <a:rPr dirty="0" sz="1600" spc="-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different</a:t>
            </a:r>
            <a:r>
              <a:rPr dirty="0" sz="16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from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other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service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providers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6" name="object 86" descr=""/>
          <p:cNvSpPr txBox="1"/>
          <p:nvPr/>
        </p:nvSpPr>
        <p:spPr>
          <a:xfrm>
            <a:off x="7153656" y="970788"/>
            <a:ext cx="4730750" cy="307975"/>
          </a:xfrm>
          <a:prstGeom prst="rect">
            <a:avLst/>
          </a:prstGeom>
          <a:ln w="15875">
            <a:solidFill>
              <a:srgbClr val="122D56"/>
            </a:solidFill>
          </a:ln>
        </p:spPr>
        <p:txBody>
          <a:bodyPr wrap="square" lIns="0" tIns="34290" rIns="0" bIns="0" rtlCol="0" vert="horz">
            <a:spAutoFit/>
          </a:bodyPr>
          <a:lstStyle/>
          <a:p>
            <a:pPr algn="ctr" marL="3810">
              <a:lnSpc>
                <a:spcPct val="100000"/>
              </a:lnSpc>
              <a:spcBef>
                <a:spcPts val="270"/>
              </a:spcBef>
            </a:pPr>
            <a:r>
              <a:rPr dirty="0" sz="1400" spc="-10" b="1">
                <a:solidFill>
                  <a:srgbClr val="001F5F"/>
                </a:solidFill>
                <a:latin typeface="Calibri"/>
                <a:cs typeface="Calibri"/>
              </a:rPr>
              <a:t>Cloudfront</a:t>
            </a:r>
            <a:r>
              <a:rPr dirty="0" sz="1400" spc="-4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1F5F"/>
                </a:solidFill>
                <a:latin typeface="Calibri"/>
                <a:cs typeface="Calibri"/>
              </a:rPr>
              <a:t>isn’t</a:t>
            </a:r>
            <a:r>
              <a:rPr dirty="0" sz="1400" spc="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400" spc="-2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1F5F"/>
                </a:solidFill>
                <a:latin typeface="Calibri"/>
                <a:cs typeface="Calibri"/>
              </a:rPr>
              <a:t>Cheapest</a:t>
            </a:r>
            <a:r>
              <a:rPr dirty="0" sz="1400" spc="-3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1F5F"/>
                </a:solidFill>
                <a:latin typeface="Calibri"/>
                <a:cs typeface="Calibri"/>
              </a:rPr>
              <a:t>Option</a:t>
            </a:r>
            <a:r>
              <a:rPr dirty="0" sz="1400" spc="-2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 b="1">
                <a:solidFill>
                  <a:srgbClr val="001F5F"/>
                </a:solidFill>
                <a:latin typeface="Calibri"/>
                <a:cs typeface="Calibri"/>
              </a:rPr>
              <a:t>Available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7" name="object 87" descr=""/>
          <p:cNvSpPr txBox="1"/>
          <p:nvPr/>
        </p:nvSpPr>
        <p:spPr>
          <a:xfrm>
            <a:off x="213461" y="5997041"/>
            <a:ext cx="24015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i="1">
                <a:solidFill>
                  <a:srgbClr val="767070"/>
                </a:solidFill>
                <a:latin typeface="Calibri"/>
                <a:cs typeface="Calibri"/>
              </a:rPr>
              <a:t>Source</a:t>
            </a:r>
            <a:r>
              <a:rPr dirty="0" sz="1200" spc="-20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200" i="1">
                <a:solidFill>
                  <a:srgbClr val="767070"/>
                </a:solidFill>
                <a:latin typeface="Calibri"/>
                <a:cs typeface="Calibri"/>
              </a:rPr>
              <a:t>–</a:t>
            </a:r>
            <a:r>
              <a:rPr dirty="0" sz="1200" spc="-20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200" spc="-10" i="1">
                <a:solidFill>
                  <a:srgbClr val="767070"/>
                </a:solidFill>
                <a:latin typeface="Calibri"/>
                <a:cs typeface="Calibri"/>
              </a:rPr>
              <a:t>Respective</a:t>
            </a:r>
            <a:r>
              <a:rPr dirty="0" sz="1200" spc="-40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200" i="1">
                <a:solidFill>
                  <a:srgbClr val="767070"/>
                </a:solidFill>
                <a:latin typeface="Calibri"/>
                <a:cs typeface="Calibri"/>
              </a:rPr>
              <a:t>company</a:t>
            </a:r>
            <a:r>
              <a:rPr dirty="0" sz="1200" spc="-10" i="1">
                <a:solidFill>
                  <a:srgbClr val="767070"/>
                </a:solidFill>
                <a:latin typeface="Calibri"/>
                <a:cs typeface="Calibri"/>
              </a:rPr>
              <a:t> websites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52729" y="6296914"/>
            <a:ext cx="1244600" cy="567690"/>
            <a:chOff x="252729" y="6296914"/>
            <a:chExt cx="1244600" cy="567690"/>
          </a:xfrm>
        </p:grpSpPr>
        <p:sp>
          <p:nvSpPr>
            <p:cNvPr id="3" name="object 3" descr=""/>
            <p:cNvSpPr/>
            <p:nvPr/>
          </p:nvSpPr>
          <p:spPr>
            <a:xfrm>
              <a:off x="259079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1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1" y="554736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259079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1" y="554736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63651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530351" y="6378016"/>
            <a:ext cx="11167745" cy="3917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35"/>
              </a:lnSpc>
              <a:tabLst>
                <a:tab pos="1534795" algn="l"/>
                <a:tab pos="2982595" algn="l"/>
                <a:tab pos="4497705" algn="l"/>
                <a:tab pos="5985510" algn="l"/>
                <a:tab pos="7392034" algn="l"/>
                <a:tab pos="8886190" algn="l"/>
              </a:tabLst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Executive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</a:t>
            </a:r>
            <a:endParaRPr sz="1400">
              <a:latin typeface="Calibri"/>
              <a:cs typeface="Calibri"/>
            </a:endParaRPr>
          </a:p>
          <a:p>
            <a:pPr marL="2540">
              <a:lnSpc>
                <a:spcPct val="100000"/>
              </a:lnSpc>
              <a:tabLst>
                <a:tab pos="1540510" algn="l"/>
                <a:tab pos="2979420" algn="l"/>
                <a:tab pos="4721860" algn="l"/>
                <a:tab pos="6012815" algn="l"/>
                <a:tab pos="7435215" algn="l"/>
                <a:tab pos="8986520" algn="l"/>
                <a:tab pos="10377805" algn="l"/>
              </a:tabLst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Overview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Feasibility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Solution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baseline="29761" sz="2100" spc="-15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baseline="29761" sz="2100">
              <a:latin typeface="Calibri"/>
              <a:cs typeface="Calibri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3233673" y="6296914"/>
            <a:ext cx="1244600" cy="567690"/>
            <a:chOff x="3233673" y="6296914"/>
            <a:chExt cx="1244600" cy="567690"/>
          </a:xfrm>
        </p:grpSpPr>
        <p:sp>
          <p:nvSpPr>
            <p:cNvPr id="8" name="object 8" descr=""/>
            <p:cNvSpPr/>
            <p:nvPr/>
          </p:nvSpPr>
          <p:spPr>
            <a:xfrm>
              <a:off x="3240023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1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1" y="554736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3240023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1" y="554736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244595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1743201" y="6296914"/>
            <a:ext cx="1244600" cy="567690"/>
            <a:chOff x="1743201" y="6296914"/>
            <a:chExt cx="1244600" cy="567690"/>
          </a:xfrm>
        </p:grpSpPr>
        <p:sp>
          <p:nvSpPr>
            <p:cNvPr id="12" name="object 12" descr=""/>
            <p:cNvSpPr/>
            <p:nvPr/>
          </p:nvSpPr>
          <p:spPr>
            <a:xfrm>
              <a:off x="1749551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1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1" y="554736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749551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1" y="554736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754123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 descr=""/>
          <p:cNvGrpSpPr/>
          <p:nvPr/>
        </p:nvGrpSpPr>
        <p:grpSpPr>
          <a:xfrm>
            <a:off x="4724146" y="6296914"/>
            <a:ext cx="1244600" cy="567690"/>
            <a:chOff x="4724146" y="6296914"/>
            <a:chExt cx="1244600" cy="567690"/>
          </a:xfrm>
        </p:grpSpPr>
        <p:sp>
          <p:nvSpPr>
            <p:cNvPr id="16" name="object 16" descr=""/>
            <p:cNvSpPr/>
            <p:nvPr/>
          </p:nvSpPr>
          <p:spPr>
            <a:xfrm>
              <a:off x="4730496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1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1" y="554736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730496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1" y="554736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735068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 descr=""/>
          <p:cNvGrpSpPr/>
          <p:nvPr/>
        </p:nvGrpSpPr>
        <p:grpSpPr>
          <a:xfrm>
            <a:off x="6214617" y="6296914"/>
            <a:ext cx="1244600" cy="567690"/>
            <a:chOff x="6214617" y="6296914"/>
            <a:chExt cx="1244600" cy="567690"/>
          </a:xfrm>
        </p:grpSpPr>
        <p:sp>
          <p:nvSpPr>
            <p:cNvPr id="20" name="object 20" descr=""/>
            <p:cNvSpPr/>
            <p:nvPr/>
          </p:nvSpPr>
          <p:spPr>
            <a:xfrm>
              <a:off x="6220967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1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1" y="554736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6220967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1" y="554736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6225539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 descr=""/>
          <p:cNvGrpSpPr/>
          <p:nvPr/>
        </p:nvGrpSpPr>
        <p:grpSpPr>
          <a:xfrm>
            <a:off x="7705090" y="6296914"/>
            <a:ext cx="1244600" cy="567690"/>
            <a:chOff x="7705090" y="6296914"/>
            <a:chExt cx="1244600" cy="567690"/>
          </a:xfrm>
        </p:grpSpPr>
        <p:sp>
          <p:nvSpPr>
            <p:cNvPr id="24" name="object 24" descr=""/>
            <p:cNvSpPr/>
            <p:nvPr/>
          </p:nvSpPr>
          <p:spPr>
            <a:xfrm>
              <a:off x="7711440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2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2" y="554736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7711440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2" y="554736"/>
                  </a:lnTo>
                  <a:lnTo>
                    <a:pt x="1231392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7716012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 descr=""/>
          <p:cNvGrpSpPr/>
          <p:nvPr/>
        </p:nvGrpSpPr>
        <p:grpSpPr>
          <a:xfrm>
            <a:off x="9195561" y="6296914"/>
            <a:ext cx="1244600" cy="567690"/>
            <a:chOff x="9195561" y="6296914"/>
            <a:chExt cx="1244600" cy="567690"/>
          </a:xfrm>
        </p:grpSpPr>
        <p:sp>
          <p:nvSpPr>
            <p:cNvPr id="28" name="object 28" descr=""/>
            <p:cNvSpPr/>
            <p:nvPr/>
          </p:nvSpPr>
          <p:spPr>
            <a:xfrm>
              <a:off x="9201911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2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2" y="554736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9201911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2" y="554736"/>
                  </a:lnTo>
                  <a:lnTo>
                    <a:pt x="1231392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9206483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 descr=""/>
          <p:cNvGrpSpPr/>
          <p:nvPr/>
        </p:nvGrpSpPr>
        <p:grpSpPr>
          <a:xfrm>
            <a:off x="10692383" y="6296914"/>
            <a:ext cx="1247140" cy="567690"/>
            <a:chOff x="10692383" y="6296914"/>
            <a:chExt cx="1247140" cy="567690"/>
          </a:xfrm>
        </p:grpSpPr>
        <p:sp>
          <p:nvSpPr>
            <p:cNvPr id="32" name="object 32" descr=""/>
            <p:cNvSpPr/>
            <p:nvPr/>
          </p:nvSpPr>
          <p:spPr>
            <a:xfrm>
              <a:off x="10701527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2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2" y="554736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0701527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2" y="554736"/>
                  </a:lnTo>
                  <a:lnTo>
                    <a:pt x="1231392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0692383" y="6414516"/>
              <a:ext cx="1219200" cy="306705"/>
            </a:xfrm>
            <a:custGeom>
              <a:avLst/>
              <a:gdLst/>
              <a:ahLst/>
              <a:cxnLst/>
              <a:rect l="l" t="t" r="r" b="b"/>
              <a:pathLst>
                <a:path w="1219200" h="306704">
                  <a:moveTo>
                    <a:pt x="1219200" y="0"/>
                  </a:moveTo>
                  <a:lnTo>
                    <a:pt x="0" y="0"/>
                  </a:lnTo>
                  <a:lnTo>
                    <a:pt x="0" y="306324"/>
                  </a:lnTo>
                  <a:lnTo>
                    <a:pt x="1219200" y="306324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6" name="object 3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75264" y="18288"/>
              <a:ext cx="1144524" cy="75590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</p:grpSp>
      <p:sp>
        <p:nvSpPr>
          <p:cNvPr id="38" name="object 38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F">
              <a:alpha val="7607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ln w="12700">
            <a:solidFill>
              <a:srgbClr val="0013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2896870" y="1103452"/>
            <a:ext cx="6402070" cy="12458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0" spc="-1610">
                <a:latin typeface="Trebuchet MS"/>
                <a:cs typeface="Trebuchet MS"/>
              </a:rPr>
              <a:t>V.</a:t>
            </a:r>
            <a:r>
              <a:rPr dirty="0" sz="8000" spc="-825">
                <a:latin typeface="Trebuchet MS"/>
                <a:cs typeface="Trebuchet MS"/>
              </a:rPr>
              <a:t> </a:t>
            </a:r>
            <a:r>
              <a:rPr dirty="0" sz="8000" spc="-1155">
                <a:latin typeface="Trebuchet MS"/>
                <a:cs typeface="Trebuchet MS"/>
              </a:rPr>
              <a:t>Financial</a:t>
            </a:r>
            <a:r>
              <a:rPr dirty="0" sz="8000" spc="-825">
                <a:latin typeface="Trebuchet MS"/>
                <a:cs typeface="Trebuchet MS"/>
              </a:rPr>
              <a:t> </a:t>
            </a:r>
            <a:r>
              <a:rPr dirty="0" sz="8000" spc="-1005">
                <a:latin typeface="Trebuchet MS"/>
                <a:cs typeface="Trebuchet MS"/>
              </a:rPr>
              <a:t>Analysis</a:t>
            </a:r>
            <a:endParaRPr sz="8000">
              <a:latin typeface="Trebuchet MS"/>
              <a:cs typeface="Trebuchet MS"/>
            </a:endParaRPr>
          </a:p>
        </p:txBody>
      </p:sp>
      <p:grpSp>
        <p:nvGrpSpPr>
          <p:cNvPr id="41" name="object 41" descr=""/>
          <p:cNvGrpSpPr/>
          <p:nvPr/>
        </p:nvGrpSpPr>
        <p:grpSpPr>
          <a:xfrm>
            <a:off x="147828" y="173736"/>
            <a:ext cx="11889105" cy="6551930"/>
            <a:chOff x="147828" y="173736"/>
            <a:chExt cx="11889105" cy="6551930"/>
          </a:xfrm>
        </p:grpSpPr>
        <p:sp>
          <p:nvSpPr>
            <p:cNvPr id="42" name="object 42" descr=""/>
            <p:cNvSpPr/>
            <p:nvPr/>
          </p:nvSpPr>
          <p:spPr>
            <a:xfrm>
              <a:off x="2078735" y="2409443"/>
              <a:ext cx="8100695" cy="0"/>
            </a:xfrm>
            <a:custGeom>
              <a:avLst/>
              <a:gdLst/>
              <a:ahLst/>
              <a:cxnLst/>
              <a:rect l="l" t="t" r="r" b="b"/>
              <a:pathLst>
                <a:path w="8100695" h="0">
                  <a:moveTo>
                    <a:pt x="0" y="0"/>
                  </a:moveTo>
                  <a:lnTo>
                    <a:pt x="8100313" y="0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7896606" y="3304793"/>
              <a:ext cx="1104900" cy="1106170"/>
            </a:xfrm>
            <a:custGeom>
              <a:avLst/>
              <a:gdLst/>
              <a:ahLst/>
              <a:cxnLst/>
              <a:rect l="l" t="t" r="r" b="b"/>
              <a:pathLst>
                <a:path w="1104900" h="1106170">
                  <a:moveTo>
                    <a:pt x="0" y="552957"/>
                  </a:moveTo>
                  <a:lnTo>
                    <a:pt x="2032" y="505332"/>
                  </a:lnTo>
                  <a:lnTo>
                    <a:pt x="8000" y="458723"/>
                  </a:lnTo>
                  <a:lnTo>
                    <a:pt x="17779" y="413384"/>
                  </a:lnTo>
                  <a:lnTo>
                    <a:pt x="31115" y="369569"/>
                  </a:lnTo>
                  <a:lnTo>
                    <a:pt x="47878" y="327405"/>
                  </a:lnTo>
                  <a:lnTo>
                    <a:pt x="68072" y="286892"/>
                  </a:lnTo>
                  <a:lnTo>
                    <a:pt x="91313" y="248411"/>
                  </a:lnTo>
                  <a:lnTo>
                    <a:pt x="117475" y="212089"/>
                  </a:lnTo>
                  <a:lnTo>
                    <a:pt x="146303" y="178053"/>
                  </a:lnTo>
                  <a:lnTo>
                    <a:pt x="177926" y="146430"/>
                  </a:lnTo>
                  <a:lnTo>
                    <a:pt x="211963" y="117475"/>
                  </a:lnTo>
                  <a:lnTo>
                    <a:pt x="248285" y="91312"/>
                  </a:lnTo>
                  <a:lnTo>
                    <a:pt x="286639" y="68071"/>
                  </a:lnTo>
                  <a:lnTo>
                    <a:pt x="327025" y="48005"/>
                  </a:lnTo>
                  <a:lnTo>
                    <a:pt x="369189" y="31114"/>
                  </a:lnTo>
                  <a:lnTo>
                    <a:pt x="413003" y="17779"/>
                  </a:lnTo>
                  <a:lnTo>
                    <a:pt x="458216" y="8000"/>
                  </a:lnTo>
                  <a:lnTo>
                    <a:pt x="504825" y="2031"/>
                  </a:lnTo>
                  <a:lnTo>
                    <a:pt x="552450" y="0"/>
                  </a:lnTo>
                  <a:lnTo>
                    <a:pt x="600075" y="2031"/>
                  </a:lnTo>
                  <a:lnTo>
                    <a:pt x="646684" y="8000"/>
                  </a:lnTo>
                  <a:lnTo>
                    <a:pt x="691896" y="17779"/>
                  </a:lnTo>
                  <a:lnTo>
                    <a:pt x="735711" y="31114"/>
                  </a:lnTo>
                  <a:lnTo>
                    <a:pt x="777875" y="48005"/>
                  </a:lnTo>
                  <a:lnTo>
                    <a:pt x="818261" y="68071"/>
                  </a:lnTo>
                  <a:lnTo>
                    <a:pt x="856615" y="91312"/>
                  </a:lnTo>
                  <a:lnTo>
                    <a:pt x="892937" y="117475"/>
                  </a:lnTo>
                  <a:lnTo>
                    <a:pt x="926973" y="146430"/>
                  </a:lnTo>
                  <a:lnTo>
                    <a:pt x="958596" y="178053"/>
                  </a:lnTo>
                  <a:lnTo>
                    <a:pt x="987425" y="212089"/>
                  </a:lnTo>
                  <a:lnTo>
                    <a:pt x="1013587" y="248411"/>
                  </a:lnTo>
                  <a:lnTo>
                    <a:pt x="1036827" y="286892"/>
                  </a:lnTo>
                  <a:lnTo>
                    <a:pt x="1057021" y="327405"/>
                  </a:lnTo>
                  <a:lnTo>
                    <a:pt x="1073785" y="369569"/>
                  </a:lnTo>
                  <a:lnTo>
                    <a:pt x="1087120" y="413384"/>
                  </a:lnTo>
                  <a:lnTo>
                    <a:pt x="1096899" y="458723"/>
                  </a:lnTo>
                  <a:lnTo>
                    <a:pt x="1102868" y="505332"/>
                  </a:lnTo>
                  <a:lnTo>
                    <a:pt x="1104900" y="552957"/>
                  </a:lnTo>
                  <a:lnTo>
                    <a:pt x="1102868" y="600709"/>
                  </a:lnTo>
                  <a:lnTo>
                    <a:pt x="1096899" y="647318"/>
                  </a:lnTo>
                  <a:lnTo>
                    <a:pt x="1087120" y="692657"/>
                  </a:lnTo>
                  <a:lnTo>
                    <a:pt x="1073785" y="736472"/>
                  </a:lnTo>
                  <a:lnTo>
                    <a:pt x="1057021" y="778636"/>
                  </a:lnTo>
                  <a:lnTo>
                    <a:pt x="1036827" y="819149"/>
                  </a:lnTo>
                  <a:lnTo>
                    <a:pt x="1013587" y="857630"/>
                  </a:lnTo>
                  <a:lnTo>
                    <a:pt x="987425" y="893952"/>
                  </a:lnTo>
                  <a:lnTo>
                    <a:pt x="958596" y="927988"/>
                  </a:lnTo>
                  <a:lnTo>
                    <a:pt x="926973" y="959611"/>
                  </a:lnTo>
                  <a:lnTo>
                    <a:pt x="892937" y="988567"/>
                  </a:lnTo>
                  <a:lnTo>
                    <a:pt x="856615" y="1014729"/>
                  </a:lnTo>
                  <a:lnTo>
                    <a:pt x="818261" y="1037970"/>
                  </a:lnTo>
                  <a:lnTo>
                    <a:pt x="777875" y="1058036"/>
                  </a:lnTo>
                  <a:lnTo>
                    <a:pt x="735711" y="1074927"/>
                  </a:lnTo>
                  <a:lnTo>
                    <a:pt x="691896" y="1088262"/>
                  </a:lnTo>
                  <a:lnTo>
                    <a:pt x="646684" y="1098041"/>
                  </a:lnTo>
                  <a:lnTo>
                    <a:pt x="600075" y="1104010"/>
                  </a:lnTo>
                  <a:lnTo>
                    <a:pt x="552450" y="1106042"/>
                  </a:lnTo>
                  <a:lnTo>
                    <a:pt x="504825" y="1104010"/>
                  </a:lnTo>
                  <a:lnTo>
                    <a:pt x="458216" y="1098041"/>
                  </a:lnTo>
                  <a:lnTo>
                    <a:pt x="413003" y="1088262"/>
                  </a:lnTo>
                  <a:lnTo>
                    <a:pt x="369189" y="1074927"/>
                  </a:lnTo>
                  <a:lnTo>
                    <a:pt x="327025" y="1058036"/>
                  </a:lnTo>
                  <a:lnTo>
                    <a:pt x="286639" y="1037970"/>
                  </a:lnTo>
                  <a:lnTo>
                    <a:pt x="248285" y="1014729"/>
                  </a:lnTo>
                  <a:lnTo>
                    <a:pt x="211963" y="988567"/>
                  </a:lnTo>
                  <a:lnTo>
                    <a:pt x="177926" y="959611"/>
                  </a:lnTo>
                  <a:lnTo>
                    <a:pt x="146303" y="927988"/>
                  </a:lnTo>
                  <a:lnTo>
                    <a:pt x="117475" y="893952"/>
                  </a:lnTo>
                  <a:lnTo>
                    <a:pt x="91313" y="857630"/>
                  </a:lnTo>
                  <a:lnTo>
                    <a:pt x="68072" y="819149"/>
                  </a:lnTo>
                  <a:lnTo>
                    <a:pt x="47878" y="778636"/>
                  </a:lnTo>
                  <a:lnTo>
                    <a:pt x="31115" y="736472"/>
                  </a:lnTo>
                  <a:lnTo>
                    <a:pt x="17779" y="692657"/>
                  </a:lnTo>
                  <a:lnTo>
                    <a:pt x="8000" y="647318"/>
                  </a:lnTo>
                  <a:lnTo>
                    <a:pt x="2032" y="600709"/>
                  </a:lnTo>
                  <a:lnTo>
                    <a:pt x="0" y="552957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71054" y="5473953"/>
              <a:ext cx="987805" cy="166306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8738234" y="5516371"/>
              <a:ext cx="483870" cy="124460"/>
            </a:xfrm>
            <a:custGeom>
              <a:avLst/>
              <a:gdLst/>
              <a:ahLst/>
              <a:cxnLst/>
              <a:rect l="l" t="t" r="r" b="b"/>
              <a:pathLst>
                <a:path w="483870" h="124460">
                  <a:moveTo>
                    <a:pt x="57531" y="0"/>
                  </a:moveTo>
                  <a:lnTo>
                    <a:pt x="15494" y="16382"/>
                  </a:lnTo>
                  <a:lnTo>
                    <a:pt x="0" y="62102"/>
                  </a:lnTo>
                  <a:lnTo>
                    <a:pt x="974" y="75793"/>
                  </a:lnTo>
                  <a:lnTo>
                    <a:pt x="23874" y="114656"/>
                  </a:lnTo>
                  <a:lnTo>
                    <a:pt x="56896" y="123888"/>
                  </a:lnTo>
                  <a:lnTo>
                    <a:pt x="67754" y="123212"/>
                  </a:lnTo>
                  <a:lnTo>
                    <a:pt x="104822" y="99636"/>
                  </a:lnTo>
                  <a:lnTo>
                    <a:pt x="105360" y="98489"/>
                  </a:lnTo>
                  <a:lnTo>
                    <a:pt x="105438" y="98323"/>
                  </a:lnTo>
                  <a:lnTo>
                    <a:pt x="50419" y="98323"/>
                  </a:lnTo>
                  <a:lnTo>
                    <a:pt x="44069" y="95427"/>
                  </a:lnTo>
                  <a:lnTo>
                    <a:pt x="32258" y="59816"/>
                  </a:lnTo>
                  <a:lnTo>
                    <a:pt x="32688" y="50982"/>
                  </a:lnTo>
                  <a:lnTo>
                    <a:pt x="33988" y="43529"/>
                  </a:lnTo>
                  <a:lnTo>
                    <a:pt x="36075" y="37718"/>
                  </a:lnTo>
                  <a:lnTo>
                    <a:pt x="36169" y="37457"/>
                  </a:lnTo>
                  <a:lnTo>
                    <a:pt x="39243" y="32765"/>
                  </a:lnTo>
                  <a:lnTo>
                    <a:pt x="43942" y="27304"/>
                  </a:lnTo>
                  <a:lnTo>
                    <a:pt x="50165" y="24637"/>
                  </a:lnTo>
                  <a:lnTo>
                    <a:pt x="104806" y="24637"/>
                  </a:lnTo>
                  <a:lnTo>
                    <a:pt x="102901" y="21066"/>
                  </a:lnTo>
                  <a:lnTo>
                    <a:pt x="67766" y="573"/>
                  </a:lnTo>
                  <a:lnTo>
                    <a:pt x="57531" y="0"/>
                  </a:lnTo>
                  <a:close/>
                </a:path>
                <a:path w="483870" h="124460">
                  <a:moveTo>
                    <a:pt x="81103" y="75793"/>
                  </a:moveTo>
                  <a:lnTo>
                    <a:pt x="80650" y="77816"/>
                  </a:lnTo>
                  <a:lnTo>
                    <a:pt x="79501" y="84035"/>
                  </a:lnTo>
                  <a:lnTo>
                    <a:pt x="76945" y="89623"/>
                  </a:lnTo>
                  <a:lnTo>
                    <a:pt x="76835" y="89865"/>
                  </a:lnTo>
                  <a:lnTo>
                    <a:pt x="69215" y="96634"/>
                  </a:lnTo>
                  <a:lnTo>
                    <a:pt x="64262" y="98323"/>
                  </a:lnTo>
                  <a:lnTo>
                    <a:pt x="105438" y="98323"/>
                  </a:lnTo>
                  <a:lnTo>
                    <a:pt x="108884" y="90979"/>
                  </a:lnTo>
                  <a:lnTo>
                    <a:pt x="111887" y="81025"/>
                  </a:lnTo>
                  <a:lnTo>
                    <a:pt x="81103" y="75793"/>
                  </a:lnTo>
                  <a:close/>
                </a:path>
                <a:path w="483870" h="124460">
                  <a:moveTo>
                    <a:pt x="104806" y="24637"/>
                  </a:moveTo>
                  <a:lnTo>
                    <a:pt x="63754" y="24637"/>
                  </a:lnTo>
                  <a:lnTo>
                    <a:pt x="68580" y="26161"/>
                  </a:lnTo>
                  <a:lnTo>
                    <a:pt x="75946" y="32511"/>
                  </a:lnTo>
                  <a:lnTo>
                    <a:pt x="78359" y="37083"/>
                  </a:lnTo>
                  <a:lnTo>
                    <a:pt x="79375" y="43306"/>
                  </a:lnTo>
                  <a:lnTo>
                    <a:pt x="110236" y="37718"/>
                  </a:lnTo>
                  <a:lnTo>
                    <a:pt x="107021" y="28791"/>
                  </a:lnTo>
                  <a:lnTo>
                    <a:pt x="104806" y="24637"/>
                  </a:lnTo>
                  <a:close/>
                </a:path>
                <a:path w="483870" h="124460">
                  <a:moveTo>
                    <a:pt x="226125" y="24002"/>
                  </a:moveTo>
                  <a:lnTo>
                    <a:pt x="184276" y="24002"/>
                  </a:lnTo>
                  <a:lnTo>
                    <a:pt x="189865" y="25272"/>
                  </a:lnTo>
                  <a:lnTo>
                    <a:pt x="192786" y="27812"/>
                  </a:lnTo>
                  <a:lnTo>
                    <a:pt x="195834" y="30352"/>
                  </a:lnTo>
                  <a:lnTo>
                    <a:pt x="197231" y="34670"/>
                  </a:lnTo>
                  <a:lnTo>
                    <a:pt x="197231" y="43814"/>
                  </a:lnTo>
                  <a:lnTo>
                    <a:pt x="192184" y="45650"/>
                  </a:lnTo>
                  <a:lnTo>
                    <a:pt x="185435" y="47545"/>
                  </a:lnTo>
                  <a:lnTo>
                    <a:pt x="176996" y="49512"/>
                  </a:lnTo>
                  <a:lnTo>
                    <a:pt x="159182" y="53177"/>
                  </a:lnTo>
                  <a:lnTo>
                    <a:pt x="152463" y="54959"/>
                  </a:lnTo>
                  <a:lnTo>
                    <a:pt x="123848" y="81140"/>
                  </a:lnTo>
                  <a:lnTo>
                    <a:pt x="123571" y="82257"/>
                  </a:lnTo>
                  <a:lnTo>
                    <a:pt x="123676" y="89992"/>
                  </a:lnTo>
                  <a:lnTo>
                    <a:pt x="146685" y="121404"/>
                  </a:lnTo>
                  <a:lnTo>
                    <a:pt x="163068" y="123888"/>
                  </a:lnTo>
                  <a:lnTo>
                    <a:pt x="169925" y="123888"/>
                  </a:lnTo>
                  <a:lnTo>
                    <a:pt x="176403" y="122580"/>
                  </a:lnTo>
                  <a:lnTo>
                    <a:pt x="188722" y="117373"/>
                  </a:lnTo>
                  <a:lnTo>
                    <a:pt x="194437" y="113474"/>
                  </a:lnTo>
                  <a:lnTo>
                    <a:pt x="199771" y="108254"/>
                  </a:lnTo>
                  <a:lnTo>
                    <a:pt x="229841" y="108254"/>
                  </a:lnTo>
                  <a:lnTo>
                    <a:pt x="228513" y="101790"/>
                  </a:lnTo>
                  <a:lnTo>
                    <a:pt x="167386" y="101790"/>
                  </a:lnTo>
                  <a:lnTo>
                    <a:pt x="163195" y="100190"/>
                  </a:lnTo>
                  <a:lnTo>
                    <a:pt x="156591" y="93789"/>
                  </a:lnTo>
                  <a:lnTo>
                    <a:pt x="154940" y="89992"/>
                  </a:lnTo>
                  <a:lnTo>
                    <a:pt x="154940" y="81140"/>
                  </a:lnTo>
                  <a:lnTo>
                    <a:pt x="186944" y="67182"/>
                  </a:lnTo>
                  <a:lnTo>
                    <a:pt x="193294" y="65658"/>
                  </a:lnTo>
                  <a:lnTo>
                    <a:pt x="197231" y="64261"/>
                  </a:lnTo>
                  <a:lnTo>
                    <a:pt x="227898" y="64261"/>
                  </a:lnTo>
                  <a:lnTo>
                    <a:pt x="228013" y="53177"/>
                  </a:lnTo>
                  <a:lnTo>
                    <a:pt x="228042" y="43814"/>
                  </a:lnTo>
                  <a:lnTo>
                    <a:pt x="227904" y="38861"/>
                  </a:lnTo>
                  <a:lnTo>
                    <a:pt x="227830" y="36189"/>
                  </a:lnTo>
                  <a:lnTo>
                    <a:pt x="227243" y="30352"/>
                  </a:lnTo>
                  <a:lnTo>
                    <a:pt x="227154" y="29463"/>
                  </a:lnTo>
                  <a:lnTo>
                    <a:pt x="227044" y="28368"/>
                  </a:lnTo>
                  <a:lnTo>
                    <a:pt x="226125" y="24002"/>
                  </a:lnTo>
                  <a:close/>
                </a:path>
                <a:path w="483870" h="124460">
                  <a:moveTo>
                    <a:pt x="229841" y="108254"/>
                  </a:moveTo>
                  <a:lnTo>
                    <a:pt x="199771" y="108254"/>
                  </a:lnTo>
                  <a:lnTo>
                    <a:pt x="199942" y="108658"/>
                  </a:lnTo>
                  <a:lnTo>
                    <a:pt x="200025" y="108851"/>
                  </a:lnTo>
                  <a:lnTo>
                    <a:pt x="200406" y="110083"/>
                  </a:lnTo>
                  <a:lnTo>
                    <a:pt x="202057" y="116039"/>
                  </a:lnTo>
                  <a:lnTo>
                    <a:pt x="203073" y="119125"/>
                  </a:lnTo>
                  <a:lnTo>
                    <a:pt x="203835" y="121208"/>
                  </a:lnTo>
                  <a:lnTo>
                    <a:pt x="234950" y="121208"/>
                  </a:lnTo>
                  <a:lnTo>
                    <a:pt x="232156" y="115557"/>
                  </a:lnTo>
                  <a:lnTo>
                    <a:pt x="230250" y="110248"/>
                  </a:lnTo>
                  <a:lnTo>
                    <a:pt x="229964" y="108851"/>
                  </a:lnTo>
                  <a:lnTo>
                    <a:pt x="229841" y="108254"/>
                  </a:lnTo>
                  <a:close/>
                </a:path>
                <a:path w="483870" h="124460">
                  <a:moveTo>
                    <a:pt x="227898" y="64261"/>
                  </a:moveTo>
                  <a:lnTo>
                    <a:pt x="197231" y="64261"/>
                  </a:lnTo>
                  <a:lnTo>
                    <a:pt x="197231" y="78054"/>
                  </a:lnTo>
                  <a:lnTo>
                    <a:pt x="197000" y="81140"/>
                  </a:lnTo>
                  <a:lnTo>
                    <a:pt x="178054" y="101790"/>
                  </a:lnTo>
                  <a:lnTo>
                    <a:pt x="228513" y="101790"/>
                  </a:lnTo>
                  <a:lnTo>
                    <a:pt x="228219" y="100355"/>
                  </a:lnTo>
                  <a:lnTo>
                    <a:pt x="227784" y="93789"/>
                  </a:lnTo>
                  <a:lnTo>
                    <a:pt x="227898" y="64261"/>
                  </a:lnTo>
                  <a:close/>
                </a:path>
                <a:path w="483870" h="124460">
                  <a:moveTo>
                    <a:pt x="178181" y="0"/>
                  </a:moveTo>
                  <a:lnTo>
                    <a:pt x="137927" y="12920"/>
                  </a:lnTo>
                  <a:lnTo>
                    <a:pt x="126873" y="33654"/>
                  </a:lnTo>
                  <a:lnTo>
                    <a:pt x="155321" y="38861"/>
                  </a:lnTo>
                  <a:lnTo>
                    <a:pt x="157225" y="33273"/>
                  </a:lnTo>
                  <a:lnTo>
                    <a:pt x="159766" y="29463"/>
                  </a:lnTo>
                  <a:lnTo>
                    <a:pt x="162941" y="27304"/>
                  </a:lnTo>
                  <a:lnTo>
                    <a:pt x="165809" y="25272"/>
                  </a:lnTo>
                  <a:lnTo>
                    <a:pt x="165495" y="25272"/>
                  </a:lnTo>
                  <a:lnTo>
                    <a:pt x="170434" y="24002"/>
                  </a:lnTo>
                  <a:lnTo>
                    <a:pt x="226125" y="24002"/>
                  </a:lnTo>
                  <a:lnTo>
                    <a:pt x="225734" y="22143"/>
                  </a:lnTo>
                  <a:lnTo>
                    <a:pt x="187991" y="309"/>
                  </a:lnTo>
                  <a:lnTo>
                    <a:pt x="178181" y="0"/>
                  </a:lnTo>
                  <a:close/>
                </a:path>
                <a:path w="483870" h="124460">
                  <a:moveTo>
                    <a:pt x="277241" y="82588"/>
                  </a:moveTo>
                  <a:lnTo>
                    <a:pt x="245745" y="87388"/>
                  </a:lnTo>
                  <a:lnTo>
                    <a:pt x="248552" y="95377"/>
                  </a:lnTo>
                  <a:lnTo>
                    <a:pt x="252587" y="102485"/>
                  </a:lnTo>
                  <a:lnTo>
                    <a:pt x="291165" y="123274"/>
                  </a:lnTo>
                  <a:lnTo>
                    <a:pt x="302641" y="123888"/>
                  </a:lnTo>
                  <a:lnTo>
                    <a:pt x="313134" y="123274"/>
                  </a:lnTo>
                  <a:lnTo>
                    <a:pt x="314575" y="123274"/>
                  </a:lnTo>
                  <a:lnTo>
                    <a:pt x="348880" y="106020"/>
                  </a:lnTo>
                  <a:lnTo>
                    <a:pt x="351904" y="101231"/>
                  </a:lnTo>
                  <a:lnTo>
                    <a:pt x="295275" y="101231"/>
                  </a:lnTo>
                  <a:lnTo>
                    <a:pt x="289925" y="99745"/>
                  </a:lnTo>
                  <a:lnTo>
                    <a:pt x="289694" y="99745"/>
                  </a:lnTo>
                  <a:lnTo>
                    <a:pt x="285369" y="96481"/>
                  </a:lnTo>
                  <a:lnTo>
                    <a:pt x="281305" y="93319"/>
                  </a:lnTo>
                  <a:lnTo>
                    <a:pt x="278638" y="88684"/>
                  </a:lnTo>
                  <a:lnTo>
                    <a:pt x="277241" y="82588"/>
                  </a:lnTo>
                  <a:close/>
                </a:path>
                <a:path w="483870" h="124460">
                  <a:moveTo>
                    <a:pt x="300100" y="0"/>
                  </a:moveTo>
                  <a:lnTo>
                    <a:pt x="262382" y="10540"/>
                  </a:lnTo>
                  <a:lnTo>
                    <a:pt x="251049" y="28701"/>
                  </a:lnTo>
                  <a:lnTo>
                    <a:pt x="250952" y="28989"/>
                  </a:lnTo>
                  <a:lnTo>
                    <a:pt x="250190" y="36321"/>
                  </a:lnTo>
                  <a:lnTo>
                    <a:pt x="251042" y="44172"/>
                  </a:lnTo>
                  <a:lnTo>
                    <a:pt x="251069" y="44418"/>
                  </a:lnTo>
                  <a:lnTo>
                    <a:pt x="281320" y="70340"/>
                  </a:lnTo>
                  <a:lnTo>
                    <a:pt x="317754" y="79616"/>
                  </a:lnTo>
                  <a:lnTo>
                    <a:pt x="321310" y="80987"/>
                  </a:lnTo>
                  <a:lnTo>
                    <a:pt x="322945" y="82588"/>
                  </a:lnTo>
                  <a:lnTo>
                    <a:pt x="324394" y="84150"/>
                  </a:lnTo>
                  <a:lnTo>
                    <a:pt x="324993" y="86017"/>
                  </a:lnTo>
                  <a:lnTo>
                    <a:pt x="324935" y="92010"/>
                  </a:lnTo>
                  <a:lnTo>
                    <a:pt x="323723" y="94678"/>
                  </a:lnTo>
                  <a:lnTo>
                    <a:pt x="320929" y="96761"/>
                  </a:lnTo>
                  <a:lnTo>
                    <a:pt x="316865" y="99745"/>
                  </a:lnTo>
                  <a:lnTo>
                    <a:pt x="310769" y="101231"/>
                  </a:lnTo>
                  <a:lnTo>
                    <a:pt x="351904" y="101231"/>
                  </a:lnTo>
                  <a:lnTo>
                    <a:pt x="353123" y="99301"/>
                  </a:lnTo>
                  <a:lnTo>
                    <a:pt x="355651" y="92010"/>
                  </a:lnTo>
                  <a:lnTo>
                    <a:pt x="356489" y="84150"/>
                  </a:lnTo>
                  <a:lnTo>
                    <a:pt x="356489" y="74255"/>
                  </a:lnTo>
                  <a:lnTo>
                    <a:pt x="323278" y="49885"/>
                  </a:lnTo>
                  <a:lnTo>
                    <a:pt x="300468" y="44172"/>
                  </a:lnTo>
                  <a:lnTo>
                    <a:pt x="291861" y="41814"/>
                  </a:lnTo>
                  <a:lnTo>
                    <a:pt x="285851" y="39790"/>
                  </a:lnTo>
                  <a:lnTo>
                    <a:pt x="282448" y="38099"/>
                  </a:lnTo>
                  <a:lnTo>
                    <a:pt x="280289" y="36448"/>
                  </a:lnTo>
                  <a:lnTo>
                    <a:pt x="279273" y="34543"/>
                  </a:lnTo>
                  <a:lnTo>
                    <a:pt x="279273" y="29717"/>
                  </a:lnTo>
                  <a:lnTo>
                    <a:pt x="280416" y="27685"/>
                  </a:lnTo>
                  <a:lnTo>
                    <a:pt x="282829" y="26034"/>
                  </a:lnTo>
                  <a:lnTo>
                    <a:pt x="286385" y="23748"/>
                  </a:lnTo>
                  <a:lnTo>
                    <a:pt x="292354" y="22478"/>
                  </a:lnTo>
                  <a:lnTo>
                    <a:pt x="348907" y="22478"/>
                  </a:lnTo>
                  <a:lnTo>
                    <a:pt x="346170" y="17716"/>
                  </a:lnTo>
                  <a:lnTo>
                    <a:pt x="311433" y="498"/>
                  </a:lnTo>
                  <a:lnTo>
                    <a:pt x="300100" y="0"/>
                  </a:lnTo>
                  <a:close/>
                </a:path>
                <a:path w="483870" h="124460">
                  <a:moveTo>
                    <a:pt x="348907" y="22478"/>
                  </a:moveTo>
                  <a:lnTo>
                    <a:pt x="307213" y="22478"/>
                  </a:lnTo>
                  <a:lnTo>
                    <a:pt x="312166" y="23748"/>
                  </a:lnTo>
                  <a:lnTo>
                    <a:pt x="315722" y="26161"/>
                  </a:lnTo>
                  <a:lnTo>
                    <a:pt x="319278" y="28701"/>
                  </a:lnTo>
                  <a:lnTo>
                    <a:pt x="321691" y="32257"/>
                  </a:lnTo>
                  <a:lnTo>
                    <a:pt x="322819" y="36321"/>
                  </a:lnTo>
                  <a:lnTo>
                    <a:pt x="322855" y="36448"/>
                  </a:lnTo>
                  <a:lnTo>
                    <a:pt x="322961" y="36829"/>
                  </a:lnTo>
                  <a:lnTo>
                    <a:pt x="352551" y="31368"/>
                  </a:lnTo>
                  <a:lnTo>
                    <a:pt x="349813" y="24054"/>
                  </a:lnTo>
                  <a:lnTo>
                    <a:pt x="348907" y="22478"/>
                  </a:lnTo>
                  <a:close/>
                </a:path>
                <a:path w="483870" h="124460">
                  <a:moveTo>
                    <a:pt x="426974" y="0"/>
                  </a:moveTo>
                  <a:lnTo>
                    <a:pt x="415247" y="1093"/>
                  </a:lnTo>
                  <a:lnTo>
                    <a:pt x="415602" y="1093"/>
                  </a:lnTo>
                  <a:lnTo>
                    <a:pt x="405542" y="4175"/>
                  </a:lnTo>
                  <a:lnTo>
                    <a:pt x="376507" y="36560"/>
                  </a:lnTo>
                  <a:lnTo>
                    <a:pt x="372618" y="62864"/>
                  </a:lnTo>
                  <a:lnTo>
                    <a:pt x="373356" y="74647"/>
                  </a:lnTo>
                  <a:lnTo>
                    <a:pt x="392858" y="112524"/>
                  </a:lnTo>
                  <a:lnTo>
                    <a:pt x="430149" y="123888"/>
                  </a:lnTo>
                  <a:lnTo>
                    <a:pt x="439533" y="123326"/>
                  </a:lnTo>
                  <a:lnTo>
                    <a:pt x="473900" y="103866"/>
                  </a:lnTo>
                  <a:lnTo>
                    <a:pt x="476002" y="100444"/>
                  </a:lnTo>
                  <a:lnTo>
                    <a:pt x="423291" y="100444"/>
                  </a:lnTo>
                  <a:lnTo>
                    <a:pt x="417195" y="97866"/>
                  </a:lnTo>
                  <a:lnTo>
                    <a:pt x="407543" y="87515"/>
                  </a:lnTo>
                  <a:lnTo>
                    <a:pt x="405003" y="80276"/>
                  </a:lnTo>
                  <a:lnTo>
                    <a:pt x="404848" y="74647"/>
                  </a:lnTo>
                  <a:lnTo>
                    <a:pt x="404749" y="70992"/>
                  </a:lnTo>
                  <a:lnTo>
                    <a:pt x="483362" y="70992"/>
                  </a:lnTo>
                  <a:lnTo>
                    <a:pt x="482723" y="54135"/>
                  </a:lnTo>
                  <a:lnTo>
                    <a:pt x="482298" y="51815"/>
                  </a:lnTo>
                  <a:lnTo>
                    <a:pt x="405384" y="51815"/>
                  </a:lnTo>
                  <a:lnTo>
                    <a:pt x="405257" y="43179"/>
                  </a:lnTo>
                  <a:lnTo>
                    <a:pt x="407505" y="36560"/>
                  </a:lnTo>
                  <a:lnTo>
                    <a:pt x="408112" y="35813"/>
                  </a:lnTo>
                  <a:lnTo>
                    <a:pt x="416433" y="26542"/>
                  </a:lnTo>
                  <a:lnTo>
                    <a:pt x="422021" y="24002"/>
                  </a:lnTo>
                  <a:lnTo>
                    <a:pt x="473173" y="24002"/>
                  </a:lnTo>
                  <a:lnTo>
                    <a:pt x="468757" y="17398"/>
                  </a:lnTo>
                  <a:lnTo>
                    <a:pt x="460424" y="9804"/>
                  </a:lnTo>
                  <a:lnTo>
                    <a:pt x="450675" y="4365"/>
                  </a:lnTo>
                  <a:lnTo>
                    <a:pt x="439521" y="1093"/>
                  </a:lnTo>
                  <a:lnTo>
                    <a:pt x="426974" y="0"/>
                  </a:lnTo>
                  <a:close/>
                </a:path>
                <a:path w="483870" h="124460">
                  <a:moveTo>
                    <a:pt x="450469" y="83477"/>
                  </a:moveTo>
                  <a:lnTo>
                    <a:pt x="448691" y="89433"/>
                  </a:lnTo>
                  <a:lnTo>
                    <a:pt x="446278" y="93751"/>
                  </a:lnTo>
                  <a:lnTo>
                    <a:pt x="442849" y="96431"/>
                  </a:lnTo>
                  <a:lnTo>
                    <a:pt x="439547" y="99110"/>
                  </a:lnTo>
                  <a:lnTo>
                    <a:pt x="435356" y="100444"/>
                  </a:lnTo>
                  <a:lnTo>
                    <a:pt x="476002" y="100444"/>
                  </a:lnTo>
                  <a:lnTo>
                    <a:pt x="478234" y="96808"/>
                  </a:lnTo>
                  <a:lnTo>
                    <a:pt x="481711" y="88722"/>
                  </a:lnTo>
                  <a:lnTo>
                    <a:pt x="450469" y="83477"/>
                  </a:lnTo>
                  <a:close/>
                </a:path>
                <a:path w="483870" h="124460">
                  <a:moveTo>
                    <a:pt x="473173" y="24002"/>
                  </a:moveTo>
                  <a:lnTo>
                    <a:pt x="435356" y="24002"/>
                  </a:lnTo>
                  <a:lnTo>
                    <a:pt x="440817" y="26288"/>
                  </a:lnTo>
                  <a:lnTo>
                    <a:pt x="445262" y="31114"/>
                  </a:lnTo>
                  <a:lnTo>
                    <a:pt x="449707" y="35813"/>
                  </a:lnTo>
                  <a:lnTo>
                    <a:pt x="451993" y="42671"/>
                  </a:lnTo>
                  <a:lnTo>
                    <a:pt x="452166" y="48908"/>
                  </a:lnTo>
                  <a:lnTo>
                    <a:pt x="452247" y="51815"/>
                  </a:lnTo>
                  <a:lnTo>
                    <a:pt x="482298" y="51815"/>
                  </a:lnTo>
                  <a:lnTo>
                    <a:pt x="480060" y="39576"/>
                  </a:lnTo>
                  <a:lnTo>
                    <a:pt x="475396" y="27326"/>
                  </a:lnTo>
                  <a:lnTo>
                    <a:pt x="473173" y="24002"/>
                  </a:lnTo>
                  <a:close/>
                </a:path>
              </a:pathLst>
            </a:custGeom>
            <a:solidFill>
              <a:srgbClr val="FFFFFF">
                <a:alpha val="2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32345" y="5745480"/>
              <a:ext cx="1212087" cy="214528"/>
            </a:xfrm>
            <a:prstGeom prst="rect">
              <a:avLst/>
            </a:prstGeom>
          </p:spPr>
        </p:pic>
        <p:sp>
          <p:nvSpPr>
            <p:cNvPr id="47" name="object 47" descr=""/>
            <p:cNvSpPr/>
            <p:nvPr/>
          </p:nvSpPr>
          <p:spPr>
            <a:xfrm>
              <a:off x="8318500" y="3666489"/>
              <a:ext cx="1222375" cy="2248535"/>
            </a:xfrm>
            <a:custGeom>
              <a:avLst/>
              <a:gdLst/>
              <a:ahLst/>
              <a:cxnLst/>
              <a:rect l="l" t="t" r="r" b="b"/>
              <a:pathLst>
                <a:path w="1222375" h="2248535">
                  <a:moveTo>
                    <a:pt x="244094" y="101092"/>
                  </a:moveTo>
                  <a:lnTo>
                    <a:pt x="236385" y="61506"/>
                  </a:lnTo>
                  <a:lnTo>
                    <a:pt x="213360" y="28956"/>
                  </a:lnTo>
                  <a:lnTo>
                    <a:pt x="176885" y="7239"/>
                  </a:lnTo>
                  <a:lnTo>
                    <a:pt x="128905" y="0"/>
                  </a:lnTo>
                  <a:lnTo>
                    <a:pt x="105371" y="1574"/>
                  </a:lnTo>
                  <a:lnTo>
                    <a:pt x="64503" y="14097"/>
                  </a:lnTo>
                  <a:lnTo>
                    <a:pt x="32397" y="39547"/>
                  </a:lnTo>
                  <a:lnTo>
                    <a:pt x="12966" y="80835"/>
                  </a:lnTo>
                  <a:lnTo>
                    <a:pt x="8255" y="107569"/>
                  </a:lnTo>
                  <a:lnTo>
                    <a:pt x="77597" y="114427"/>
                  </a:lnTo>
                  <a:lnTo>
                    <a:pt x="79235" y="100291"/>
                  </a:lnTo>
                  <a:lnTo>
                    <a:pt x="82257" y="88315"/>
                  </a:lnTo>
                  <a:lnTo>
                    <a:pt x="116814" y="58496"/>
                  </a:lnTo>
                  <a:lnTo>
                    <a:pt x="127127" y="57658"/>
                  </a:lnTo>
                  <a:lnTo>
                    <a:pt x="137566" y="58445"/>
                  </a:lnTo>
                  <a:lnTo>
                    <a:pt x="171094" y="85471"/>
                  </a:lnTo>
                  <a:lnTo>
                    <a:pt x="174244" y="106045"/>
                  </a:lnTo>
                  <a:lnTo>
                    <a:pt x="173329" y="116624"/>
                  </a:lnTo>
                  <a:lnTo>
                    <a:pt x="152273" y="158292"/>
                  </a:lnTo>
                  <a:lnTo>
                    <a:pt x="123367" y="188010"/>
                  </a:lnTo>
                  <a:lnTo>
                    <a:pt x="75285" y="233946"/>
                  </a:lnTo>
                  <a:lnTo>
                    <a:pt x="53314" y="257048"/>
                  </a:lnTo>
                  <a:lnTo>
                    <a:pt x="23876" y="295275"/>
                  </a:lnTo>
                  <a:lnTo>
                    <a:pt x="2971" y="346621"/>
                  </a:lnTo>
                  <a:lnTo>
                    <a:pt x="0" y="364744"/>
                  </a:lnTo>
                  <a:lnTo>
                    <a:pt x="244094" y="364744"/>
                  </a:lnTo>
                  <a:lnTo>
                    <a:pt x="244094" y="300101"/>
                  </a:lnTo>
                  <a:lnTo>
                    <a:pt x="105791" y="300101"/>
                  </a:lnTo>
                  <a:lnTo>
                    <a:pt x="109474" y="293751"/>
                  </a:lnTo>
                  <a:lnTo>
                    <a:pt x="146837" y="254419"/>
                  </a:lnTo>
                  <a:lnTo>
                    <a:pt x="176999" y="226352"/>
                  </a:lnTo>
                  <a:lnTo>
                    <a:pt x="189687" y="213906"/>
                  </a:lnTo>
                  <a:lnTo>
                    <a:pt x="216344" y="182270"/>
                  </a:lnTo>
                  <a:lnTo>
                    <a:pt x="235331" y="147828"/>
                  </a:lnTo>
                  <a:lnTo>
                    <a:pt x="243535" y="113220"/>
                  </a:lnTo>
                  <a:lnTo>
                    <a:pt x="244094" y="101092"/>
                  </a:lnTo>
                  <a:close/>
                </a:path>
                <a:path w="1222375" h="2248535">
                  <a:moveTo>
                    <a:pt x="418465" y="2245410"/>
                  </a:moveTo>
                  <a:lnTo>
                    <a:pt x="415671" y="2239759"/>
                  </a:lnTo>
                  <a:lnTo>
                    <a:pt x="413766" y="2234450"/>
                  </a:lnTo>
                  <a:lnTo>
                    <a:pt x="413473" y="2233053"/>
                  </a:lnTo>
                  <a:lnTo>
                    <a:pt x="413346" y="2232456"/>
                  </a:lnTo>
                  <a:lnTo>
                    <a:pt x="412026" y="2225992"/>
                  </a:lnTo>
                  <a:lnTo>
                    <a:pt x="411734" y="2224557"/>
                  </a:lnTo>
                  <a:lnTo>
                    <a:pt x="411289" y="2217991"/>
                  </a:lnTo>
                  <a:lnTo>
                    <a:pt x="411403" y="2188489"/>
                  </a:lnTo>
                  <a:lnTo>
                    <a:pt x="411518" y="2177402"/>
                  </a:lnTo>
                  <a:lnTo>
                    <a:pt x="411556" y="2168055"/>
                  </a:lnTo>
                  <a:lnTo>
                    <a:pt x="411416" y="2163038"/>
                  </a:lnTo>
                  <a:lnTo>
                    <a:pt x="411340" y="2160435"/>
                  </a:lnTo>
                  <a:lnTo>
                    <a:pt x="410756" y="2154605"/>
                  </a:lnTo>
                  <a:lnTo>
                    <a:pt x="410654" y="2153678"/>
                  </a:lnTo>
                  <a:lnTo>
                    <a:pt x="410552" y="2152624"/>
                  </a:lnTo>
                  <a:lnTo>
                    <a:pt x="379984" y="2125434"/>
                  </a:lnTo>
                  <a:lnTo>
                    <a:pt x="361696" y="2124189"/>
                  </a:lnTo>
                  <a:lnTo>
                    <a:pt x="350862" y="2124710"/>
                  </a:lnTo>
                  <a:lnTo>
                    <a:pt x="316877" y="2142947"/>
                  </a:lnTo>
                  <a:lnTo>
                    <a:pt x="310388" y="2157895"/>
                  </a:lnTo>
                  <a:lnTo>
                    <a:pt x="338836" y="2163038"/>
                  </a:lnTo>
                  <a:lnTo>
                    <a:pt x="340741" y="2157526"/>
                  </a:lnTo>
                  <a:lnTo>
                    <a:pt x="343281" y="2153678"/>
                  </a:lnTo>
                  <a:lnTo>
                    <a:pt x="346456" y="2151481"/>
                  </a:lnTo>
                  <a:lnTo>
                    <a:pt x="349504" y="2149284"/>
                  </a:lnTo>
                  <a:lnTo>
                    <a:pt x="353949" y="2148192"/>
                  </a:lnTo>
                  <a:lnTo>
                    <a:pt x="367792" y="2148192"/>
                  </a:lnTo>
                  <a:lnTo>
                    <a:pt x="373380" y="2149475"/>
                  </a:lnTo>
                  <a:lnTo>
                    <a:pt x="376301" y="2152040"/>
                  </a:lnTo>
                  <a:lnTo>
                    <a:pt x="379349" y="2154605"/>
                  </a:lnTo>
                  <a:lnTo>
                    <a:pt x="380746" y="2158898"/>
                  </a:lnTo>
                  <a:lnTo>
                    <a:pt x="380746" y="2168055"/>
                  </a:lnTo>
                  <a:lnTo>
                    <a:pt x="380746" y="2188489"/>
                  </a:lnTo>
                  <a:lnTo>
                    <a:pt x="380746" y="2202256"/>
                  </a:lnTo>
                  <a:lnTo>
                    <a:pt x="380504" y="2205342"/>
                  </a:lnTo>
                  <a:lnTo>
                    <a:pt x="380428" y="2206460"/>
                  </a:lnTo>
                  <a:lnTo>
                    <a:pt x="361569" y="2225992"/>
                  </a:lnTo>
                  <a:lnTo>
                    <a:pt x="350901" y="2225992"/>
                  </a:lnTo>
                  <a:lnTo>
                    <a:pt x="346710" y="2224392"/>
                  </a:lnTo>
                  <a:lnTo>
                    <a:pt x="340106" y="2217991"/>
                  </a:lnTo>
                  <a:lnTo>
                    <a:pt x="338455" y="2214194"/>
                  </a:lnTo>
                  <a:lnTo>
                    <a:pt x="338455" y="2205342"/>
                  </a:lnTo>
                  <a:lnTo>
                    <a:pt x="370459" y="2191423"/>
                  </a:lnTo>
                  <a:lnTo>
                    <a:pt x="376605" y="2189873"/>
                  </a:lnTo>
                  <a:lnTo>
                    <a:pt x="380746" y="2188489"/>
                  </a:lnTo>
                  <a:lnTo>
                    <a:pt x="380746" y="2168055"/>
                  </a:lnTo>
                  <a:lnTo>
                    <a:pt x="375691" y="2169884"/>
                  </a:lnTo>
                  <a:lnTo>
                    <a:pt x="368947" y="2171776"/>
                  </a:lnTo>
                  <a:lnTo>
                    <a:pt x="360502" y="2173744"/>
                  </a:lnTo>
                  <a:lnTo>
                    <a:pt x="350393" y="2175764"/>
                  </a:lnTo>
                  <a:lnTo>
                    <a:pt x="342696" y="2177402"/>
                  </a:lnTo>
                  <a:lnTo>
                    <a:pt x="308737" y="2200376"/>
                  </a:lnTo>
                  <a:lnTo>
                    <a:pt x="307086" y="2206460"/>
                  </a:lnTo>
                  <a:lnTo>
                    <a:pt x="307187" y="2214194"/>
                  </a:lnTo>
                  <a:lnTo>
                    <a:pt x="330200" y="2245614"/>
                  </a:lnTo>
                  <a:lnTo>
                    <a:pt x="346583" y="2248090"/>
                  </a:lnTo>
                  <a:lnTo>
                    <a:pt x="353441" y="2248090"/>
                  </a:lnTo>
                  <a:lnTo>
                    <a:pt x="359918" y="2246782"/>
                  </a:lnTo>
                  <a:lnTo>
                    <a:pt x="372237" y="2241575"/>
                  </a:lnTo>
                  <a:lnTo>
                    <a:pt x="377952" y="2237676"/>
                  </a:lnTo>
                  <a:lnTo>
                    <a:pt x="383286" y="2232456"/>
                  </a:lnTo>
                  <a:lnTo>
                    <a:pt x="383451" y="2232863"/>
                  </a:lnTo>
                  <a:lnTo>
                    <a:pt x="383540" y="2233053"/>
                  </a:lnTo>
                  <a:lnTo>
                    <a:pt x="383921" y="2234285"/>
                  </a:lnTo>
                  <a:lnTo>
                    <a:pt x="385572" y="2240242"/>
                  </a:lnTo>
                  <a:lnTo>
                    <a:pt x="386588" y="2243328"/>
                  </a:lnTo>
                  <a:lnTo>
                    <a:pt x="387350" y="2245410"/>
                  </a:lnTo>
                  <a:lnTo>
                    <a:pt x="418465" y="2245410"/>
                  </a:lnTo>
                  <a:close/>
                </a:path>
                <a:path w="1222375" h="2248535">
                  <a:moveTo>
                    <a:pt x="549656" y="2162594"/>
                  </a:moveTo>
                  <a:lnTo>
                    <a:pt x="546188" y="2144280"/>
                  </a:lnTo>
                  <a:lnTo>
                    <a:pt x="544830" y="2141347"/>
                  </a:lnTo>
                  <a:lnTo>
                    <a:pt x="516763" y="2124189"/>
                  </a:lnTo>
                  <a:lnTo>
                    <a:pt x="509905" y="2124189"/>
                  </a:lnTo>
                  <a:lnTo>
                    <a:pt x="498602" y="2125446"/>
                  </a:lnTo>
                  <a:lnTo>
                    <a:pt x="488340" y="2129218"/>
                  </a:lnTo>
                  <a:lnTo>
                    <a:pt x="479069" y="2135492"/>
                  </a:lnTo>
                  <a:lnTo>
                    <a:pt x="470789" y="2144280"/>
                  </a:lnTo>
                  <a:lnTo>
                    <a:pt x="470789" y="2126869"/>
                  </a:lnTo>
                  <a:lnTo>
                    <a:pt x="441706" y="2126869"/>
                  </a:lnTo>
                  <a:lnTo>
                    <a:pt x="441706" y="2245410"/>
                  </a:lnTo>
                  <a:lnTo>
                    <a:pt x="473075" y="2245410"/>
                  </a:lnTo>
                  <a:lnTo>
                    <a:pt x="473075" y="2191715"/>
                  </a:lnTo>
                  <a:lnTo>
                    <a:pt x="473214" y="2182571"/>
                  </a:lnTo>
                  <a:lnTo>
                    <a:pt x="493522" y="2148192"/>
                  </a:lnTo>
                  <a:lnTo>
                    <a:pt x="503174" y="2148192"/>
                  </a:lnTo>
                  <a:lnTo>
                    <a:pt x="506857" y="2149233"/>
                  </a:lnTo>
                  <a:lnTo>
                    <a:pt x="509778" y="2151316"/>
                  </a:lnTo>
                  <a:lnTo>
                    <a:pt x="512826" y="2153399"/>
                  </a:lnTo>
                  <a:lnTo>
                    <a:pt x="514985" y="2156320"/>
                  </a:lnTo>
                  <a:lnTo>
                    <a:pt x="516382" y="2160079"/>
                  </a:lnTo>
                  <a:lnTo>
                    <a:pt x="517652" y="2163838"/>
                  </a:lnTo>
                  <a:lnTo>
                    <a:pt x="518287" y="2172119"/>
                  </a:lnTo>
                  <a:lnTo>
                    <a:pt x="518287" y="2245410"/>
                  </a:lnTo>
                  <a:lnTo>
                    <a:pt x="549656" y="2245410"/>
                  </a:lnTo>
                  <a:lnTo>
                    <a:pt x="549656" y="2162594"/>
                  </a:lnTo>
                  <a:close/>
                </a:path>
                <a:path w="1222375" h="2248535">
                  <a:moveTo>
                    <a:pt x="690753" y="2081771"/>
                  </a:moveTo>
                  <a:lnTo>
                    <a:pt x="659511" y="2081771"/>
                  </a:lnTo>
                  <a:lnTo>
                    <a:pt x="659511" y="2140712"/>
                  </a:lnTo>
                  <a:lnTo>
                    <a:pt x="659511" y="2186584"/>
                  </a:lnTo>
                  <a:lnTo>
                    <a:pt x="640715" y="2223312"/>
                  </a:lnTo>
                  <a:lnTo>
                    <a:pt x="624459" y="2223312"/>
                  </a:lnTo>
                  <a:lnTo>
                    <a:pt x="607161" y="2186584"/>
                  </a:lnTo>
                  <a:lnTo>
                    <a:pt x="607060" y="2183574"/>
                  </a:lnTo>
                  <a:lnTo>
                    <a:pt x="607428" y="2177097"/>
                  </a:lnTo>
                  <a:lnTo>
                    <a:pt x="607529" y="2175306"/>
                  </a:lnTo>
                  <a:lnTo>
                    <a:pt x="625856" y="2148192"/>
                  </a:lnTo>
                  <a:lnTo>
                    <a:pt x="640969" y="2148192"/>
                  </a:lnTo>
                  <a:lnTo>
                    <a:pt x="659358" y="2183574"/>
                  </a:lnTo>
                  <a:lnTo>
                    <a:pt x="659460" y="2185695"/>
                  </a:lnTo>
                  <a:lnTo>
                    <a:pt x="659511" y="2186584"/>
                  </a:lnTo>
                  <a:lnTo>
                    <a:pt x="659511" y="2140712"/>
                  </a:lnTo>
                  <a:lnTo>
                    <a:pt x="651852" y="2133485"/>
                  </a:lnTo>
                  <a:lnTo>
                    <a:pt x="643585" y="2128329"/>
                  </a:lnTo>
                  <a:lnTo>
                    <a:pt x="634657" y="2125230"/>
                  </a:lnTo>
                  <a:lnTo>
                    <a:pt x="625094" y="2124189"/>
                  </a:lnTo>
                  <a:lnTo>
                    <a:pt x="614146" y="2125230"/>
                  </a:lnTo>
                  <a:lnTo>
                    <a:pt x="614540" y="2125230"/>
                  </a:lnTo>
                  <a:lnTo>
                    <a:pt x="605282" y="2128113"/>
                  </a:lnTo>
                  <a:lnTo>
                    <a:pt x="578586" y="2159177"/>
                  </a:lnTo>
                  <a:lnTo>
                    <a:pt x="575106" y="2186584"/>
                  </a:lnTo>
                  <a:lnTo>
                    <a:pt x="575957" y="2199627"/>
                  </a:lnTo>
                  <a:lnTo>
                    <a:pt x="597268" y="2238832"/>
                  </a:lnTo>
                  <a:lnTo>
                    <a:pt x="624586" y="2248090"/>
                  </a:lnTo>
                  <a:lnTo>
                    <a:pt x="631317" y="2248090"/>
                  </a:lnTo>
                  <a:lnTo>
                    <a:pt x="637921" y="2246439"/>
                  </a:lnTo>
                  <a:lnTo>
                    <a:pt x="651129" y="2239810"/>
                  </a:lnTo>
                  <a:lnTo>
                    <a:pt x="656844" y="2234768"/>
                  </a:lnTo>
                  <a:lnTo>
                    <a:pt x="661670" y="2227999"/>
                  </a:lnTo>
                  <a:lnTo>
                    <a:pt x="661670" y="2245410"/>
                  </a:lnTo>
                  <a:lnTo>
                    <a:pt x="690753" y="2245410"/>
                  </a:lnTo>
                  <a:lnTo>
                    <a:pt x="690753" y="2227999"/>
                  </a:lnTo>
                  <a:lnTo>
                    <a:pt x="690753" y="2223312"/>
                  </a:lnTo>
                  <a:lnTo>
                    <a:pt x="690753" y="2148192"/>
                  </a:lnTo>
                  <a:lnTo>
                    <a:pt x="690753" y="2140712"/>
                  </a:lnTo>
                  <a:lnTo>
                    <a:pt x="690753" y="2081771"/>
                  </a:lnTo>
                  <a:close/>
                </a:path>
                <a:path w="1222375" h="2248535">
                  <a:moveTo>
                    <a:pt x="917448" y="2165159"/>
                  </a:moveTo>
                  <a:lnTo>
                    <a:pt x="912114" y="2126475"/>
                  </a:lnTo>
                  <a:lnTo>
                    <a:pt x="903897" y="2109559"/>
                  </a:lnTo>
                  <a:lnTo>
                    <a:pt x="901319" y="2105685"/>
                  </a:lnTo>
                  <a:lnTo>
                    <a:pt x="896493" y="2099970"/>
                  </a:lnTo>
                  <a:lnTo>
                    <a:pt x="891095" y="2094966"/>
                  </a:lnTo>
                  <a:lnTo>
                    <a:pt x="885215" y="2090788"/>
                  </a:lnTo>
                  <a:lnTo>
                    <a:pt x="883412" y="2089848"/>
                  </a:lnTo>
                  <a:lnTo>
                    <a:pt x="883412" y="2163699"/>
                  </a:lnTo>
                  <a:lnTo>
                    <a:pt x="883196" y="2172690"/>
                  </a:lnTo>
                  <a:lnTo>
                    <a:pt x="867791" y="2212670"/>
                  </a:lnTo>
                  <a:lnTo>
                    <a:pt x="847217" y="2217839"/>
                  </a:lnTo>
                  <a:lnTo>
                    <a:pt x="813308" y="2217839"/>
                  </a:lnTo>
                  <a:lnTo>
                    <a:pt x="813308" y="2109559"/>
                  </a:lnTo>
                  <a:lnTo>
                    <a:pt x="837438" y="2109559"/>
                  </a:lnTo>
                  <a:lnTo>
                    <a:pt x="870585" y="2118715"/>
                  </a:lnTo>
                  <a:lnTo>
                    <a:pt x="874649" y="2122513"/>
                  </a:lnTo>
                  <a:lnTo>
                    <a:pt x="883132" y="2154123"/>
                  </a:lnTo>
                  <a:lnTo>
                    <a:pt x="883196" y="2154771"/>
                  </a:lnTo>
                  <a:lnTo>
                    <a:pt x="883412" y="2089848"/>
                  </a:lnTo>
                  <a:lnTo>
                    <a:pt x="840740" y="2081771"/>
                  </a:lnTo>
                  <a:lnTo>
                    <a:pt x="780288" y="2081771"/>
                  </a:lnTo>
                  <a:lnTo>
                    <a:pt x="780288" y="2245410"/>
                  </a:lnTo>
                  <a:lnTo>
                    <a:pt x="842518" y="2245410"/>
                  </a:lnTo>
                  <a:lnTo>
                    <a:pt x="884872" y="2236343"/>
                  </a:lnTo>
                  <a:lnTo>
                    <a:pt x="904963" y="2216277"/>
                  </a:lnTo>
                  <a:lnTo>
                    <a:pt x="905065" y="2216137"/>
                  </a:lnTo>
                  <a:lnTo>
                    <a:pt x="917130" y="2174913"/>
                  </a:lnTo>
                  <a:lnTo>
                    <a:pt x="917448" y="2165159"/>
                  </a:lnTo>
                  <a:close/>
                </a:path>
                <a:path w="1222375" h="2248535">
                  <a:moveTo>
                    <a:pt x="1081786" y="2195398"/>
                  </a:moveTo>
                  <a:lnTo>
                    <a:pt x="1049782" y="2185251"/>
                  </a:lnTo>
                  <a:lnTo>
                    <a:pt x="1047343" y="2193645"/>
                  </a:lnTo>
                  <a:lnTo>
                    <a:pt x="1044257" y="2200821"/>
                  </a:lnTo>
                  <a:lnTo>
                    <a:pt x="1040485" y="2206802"/>
                  </a:lnTo>
                  <a:lnTo>
                    <a:pt x="1036066" y="2211590"/>
                  </a:lnTo>
                  <a:lnTo>
                    <a:pt x="1029843" y="2217166"/>
                  </a:lnTo>
                  <a:lnTo>
                    <a:pt x="1022223" y="2219960"/>
                  </a:lnTo>
                  <a:lnTo>
                    <a:pt x="1013460" y="2219960"/>
                  </a:lnTo>
                  <a:lnTo>
                    <a:pt x="979538" y="2199094"/>
                  </a:lnTo>
                  <a:lnTo>
                    <a:pt x="973328" y="2162594"/>
                  </a:lnTo>
                  <a:lnTo>
                    <a:pt x="974013" y="2148979"/>
                  </a:lnTo>
                  <a:lnTo>
                    <a:pt x="990676" y="2114588"/>
                  </a:lnTo>
                  <a:lnTo>
                    <a:pt x="1014095" y="2107222"/>
                  </a:lnTo>
                  <a:lnTo>
                    <a:pt x="1022858" y="2107222"/>
                  </a:lnTo>
                  <a:lnTo>
                    <a:pt x="1030351" y="2109673"/>
                  </a:lnTo>
                  <a:lnTo>
                    <a:pt x="1036447" y="2114588"/>
                  </a:lnTo>
                  <a:lnTo>
                    <a:pt x="1042670" y="2119503"/>
                  </a:lnTo>
                  <a:lnTo>
                    <a:pt x="1046734" y="2126196"/>
                  </a:lnTo>
                  <a:lnTo>
                    <a:pt x="1048639" y="2134679"/>
                  </a:lnTo>
                  <a:lnTo>
                    <a:pt x="1081278" y="2126869"/>
                  </a:lnTo>
                  <a:lnTo>
                    <a:pt x="1054506" y="2088972"/>
                  </a:lnTo>
                  <a:lnTo>
                    <a:pt x="1015746" y="2078990"/>
                  </a:lnTo>
                  <a:lnTo>
                    <a:pt x="999413" y="2080412"/>
                  </a:lnTo>
                  <a:lnTo>
                    <a:pt x="960374" y="2101583"/>
                  </a:lnTo>
                  <a:lnTo>
                    <a:pt x="940485" y="2145766"/>
                  </a:lnTo>
                  <a:lnTo>
                    <a:pt x="939165" y="2165045"/>
                  </a:lnTo>
                  <a:lnTo>
                    <a:pt x="940485" y="2183333"/>
                  </a:lnTo>
                  <a:lnTo>
                    <a:pt x="944346" y="2199094"/>
                  </a:lnTo>
                  <a:lnTo>
                    <a:pt x="944460" y="2199576"/>
                  </a:lnTo>
                  <a:lnTo>
                    <a:pt x="971448" y="2235682"/>
                  </a:lnTo>
                  <a:lnTo>
                    <a:pt x="1013841" y="2248204"/>
                  </a:lnTo>
                  <a:lnTo>
                    <a:pt x="1026414" y="2247392"/>
                  </a:lnTo>
                  <a:lnTo>
                    <a:pt x="1065225" y="2227846"/>
                  </a:lnTo>
                  <a:lnTo>
                    <a:pt x="1071054" y="2219960"/>
                  </a:lnTo>
                  <a:lnTo>
                    <a:pt x="1071956" y="2218753"/>
                  </a:lnTo>
                  <a:lnTo>
                    <a:pt x="1077468" y="2207945"/>
                  </a:lnTo>
                  <a:lnTo>
                    <a:pt x="1081786" y="2195398"/>
                  </a:lnTo>
                  <a:close/>
                </a:path>
                <a:path w="1222375" h="2248535">
                  <a:moveTo>
                    <a:pt x="1221994" y="2081771"/>
                  </a:moveTo>
                  <a:lnTo>
                    <a:pt x="1109853" y="2081771"/>
                  </a:lnTo>
                  <a:lnTo>
                    <a:pt x="1109853" y="2245410"/>
                  </a:lnTo>
                  <a:lnTo>
                    <a:pt x="1142873" y="2245410"/>
                  </a:lnTo>
                  <a:lnTo>
                    <a:pt x="1142873" y="2175865"/>
                  </a:lnTo>
                  <a:lnTo>
                    <a:pt x="1211199" y="2175865"/>
                  </a:lnTo>
                  <a:lnTo>
                    <a:pt x="1211199" y="2148192"/>
                  </a:lnTo>
                  <a:lnTo>
                    <a:pt x="1142873" y="2148192"/>
                  </a:lnTo>
                  <a:lnTo>
                    <a:pt x="1142873" y="2109457"/>
                  </a:lnTo>
                  <a:lnTo>
                    <a:pt x="1221994" y="2109457"/>
                  </a:lnTo>
                  <a:lnTo>
                    <a:pt x="1221994" y="2081771"/>
                  </a:lnTo>
                  <a:close/>
                </a:path>
              </a:pathLst>
            </a:custGeom>
            <a:solidFill>
              <a:srgbClr val="FFFFFF">
                <a:alpha val="2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88936" y="4634483"/>
              <a:ext cx="1482852" cy="169291"/>
            </a:xfrm>
            <a:prstGeom prst="rect">
              <a:avLst/>
            </a:prstGeom>
          </p:spPr>
        </p:pic>
        <p:sp>
          <p:nvSpPr>
            <p:cNvPr id="49" name="object 49" descr=""/>
            <p:cNvSpPr/>
            <p:nvPr/>
          </p:nvSpPr>
          <p:spPr>
            <a:xfrm>
              <a:off x="8551418" y="4634483"/>
              <a:ext cx="1367790" cy="169545"/>
            </a:xfrm>
            <a:custGeom>
              <a:avLst/>
              <a:gdLst/>
              <a:ahLst/>
              <a:cxnLst/>
              <a:rect l="l" t="t" r="r" b="b"/>
              <a:pathLst>
                <a:path w="1367790" h="169545">
                  <a:moveTo>
                    <a:pt x="142494" y="116332"/>
                  </a:moveTo>
                  <a:lnTo>
                    <a:pt x="110490" y="106172"/>
                  </a:lnTo>
                  <a:lnTo>
                    <a:pt x="108077" y="114604"/>
                  </a:lnTo>
                  <a:lnTo>
                    <a:pt x="105029" y="121818"/>
                  </a:lnTo>
                  <a:lnTo>
                    <a:pt x="101307" y="127800"/>
                  </a:lnTo>
                  <a:lnTo>
                    <a:pt x="96901" y="132588"/>
                  </a:lnTo>
                  <a:lnTo>
                    <a:pt x="90551" y="138176"/>
                  </a:lnTo>
                  <a:lnTo>
                    <a:pt x="83058" y="140970"/>
                  </a:lnTo>
                  <a:lnTo>
                    <a:pt x="74168" y="140970"/>
                  </a:lnTo>
                  <a:lnTo>
                    <a:pt x="40297" y="120078"/>
                  </a:lnTo>
                  <a:lnTo>
                    <a:pt x="34036" y="83566"/>
                  </a:lnTo>
                  <a:lnTo>
                    <a:pt x="34747" y="69926"/>
                  </a:lnTo>
                  <a:lnTo>
                    <a:pt x="51460" y="35534"/>
                  </a:lnTo>
                  <a:lnTo>
                    <a:pt x="74930" y="28194"/>
                  </a:lnTo>
                  <a:lnTo>
                    <a:pt x="83693" y="28194"/>
                  </a:lnTo>
                  <a:lnTo>
                    <a:pt x="91186" y="30607"/>
                  </a:lnTo>
                  <a:lnTo>
                    <a:pt x="103378" y="40513"/>
                  </a:lnTo>
                  <a:lnTo>
                    <a:pt x="107442" y="47117"/>
                  </a:lnTo>
                  <a:lnTo>
                    <a:pt x="109347" y="55626"/>
                  </a:lnTo>
                  <a:lnTo>
                    <a:pt x="142113" y="47879"/>
                  </a:lnTo>
                  <a:lnTo>
                    <a:pt x="138988" y="38569"/>
                  </a:lnTo>
                  <a:lnTo>
                    <a:pt x="135229" y="30607"/>
                  </a:lnTo>
                  <a:lnTo>
                    <a:pt x="135153" y="30441"/>
                  </a:lnTo>
                  <a:lnTo>
                    <a:pt x="103822" y="4406"/>
                  </a:lnTo>
                  <a:lnTo>
                    <a:pt x="76581" y="0"/>
                  </a:lnTo>
                  <a:lnTo>
                    <a:pt x="60185" y="1409"/>
                  </a:lnTo>
                  <a:lnTo>
                    <a:pt x="21082" y="22606"/>
                  </a:lnTo>
                  <a:lnTo>
                    <a:pt x="1308" y="66725"/>
                  </a:lnTo>
                  <a:lnTo>
                    <a:pt x="0" y="85979"/>
                  </a:lnTo>
                  <a:lnTo>
                    <a:pt x="1308" y="104292"/>
                  </a:lnTo>
                  <a:lnTo>
                    <a:pt x="5118" y="120078"/>
                  </a:lnTo>
                  <a:lnTo>
                    <a:pt x="5232" y="120561"/>
                  </a:lnTo>
                  <a:lnTo>
                    <a:pt x="32156" y="156692"/>
                  </a:lnTo>
                  <a:lnTo>
                    <a:pt x="74549" y="169164"/>
                  </a:lnTo>
                  <a:lnTo>
                    <a:pt x="87122" y="168363"/>
                  </a:lnTo>
                  <a:lnTo>
                    <a:pt x="125945" y="148805"/>
                  </a:lnTo>
                  <a:lnTo>
                    <a:pt x="131762" y="140970"/>
                  </a:lnTo>
                  <a:lnTo>
                    <a:pt x="132715" y="139712"/>
                  </a:lnTo>
                  <a:lnTo>
                    <a:pt x="138226" y="128892"/>
                  </a:lnTo>
                  <a:lnTo>
                    <a:pt x="142494" y="116332"/>
                  </a:lnTo>
                  <a:close/>
                </a:path>
                <a:path w="1367790" h="169545">
                  <a:moveTo>
                    <a:pt x="316484" y="166370"/>
                  </a:moveTo>
                  <a:lnTo>
                    <a:pt x="301574" y="129159"/>
                  </a:lnTo>
                  <a:lnTo>
                    <a:pt x="290525" y="101600"/>
                  </a:lnTo>
                  <a:lnTo>
                    <a:pt x="266204" y="40894"/>
                  </a:lnTo>
                  <a:lnTo>
                    <a:pt x="255651" y="14541"/>
                  </a:lnTo>
                  <a:lnTo>
                    <a:pt x="255651" y="101600"/>
                  </a:lnTo>
                  <a:lnTo>
                    <a:pt x="210947" y="101600"/>
                  </a:lnTo>
                  <a:lnTo>
                    <a:pt x="233045" y="40894"/>
                  </a:lnTo>
                  <a:lnTo>
                    <a:pt x="255651" y="101600"/>
                  </a:lnTo>
                  <a:lnTo>
                    <a:pt x="255651" y="14541"/>
                  </a:lnTo>
                  <a:lnTo>
                    <a:pt x="250952" y="2794"/>
                  </a:lnTo>
                  <a:lnTo>
                    <a:pt x="216027" y="2794"/>
                  </a:lnTo>
                  <a:lnTo>
                    <a:pt x="152273" y="166370"/>
                  </a:lnTo>
                  <a:lnTo>
                    <a:pt x="187325" y="166370"/>
                  </a:lnTo>
                  <a:lnTo>
                    <a:pt x="200787" y="129159"/>
                  </a:lnTo>
                  <a:lnTo>
                    <a:pt x="266192" y="129159"/>
                  </a:lnTo>
                  <a:lnTo>
                    <a:pt x="280543" y="166370"/>
                  </a:lnTo>
                  <a:lnTo>
                    <a:pt x="316484" y="166370"/>
                  </a:lnTo>
                  <a:close/>
                </a:path>
                <a:path w="1367790" h="169545">
                  <a:moveTo>
                    <a:pt x="450469" y="118745"/>
                  </a:moveTo>
                  <a:lnTo>
                    <a:pt x="450253" y="114935"/>
                  </a:lnTo>
                  <a:lnTo>
                    <a:pt x="450164" y="113157"/>
                  </a:lnTo>
                  <a:lnTo>
                    <a:pt x="450062" y="111264"/>
                  </a:lnTo>
                  <a:lnTo>
                    <a:pt x="425958" y="76073"/>
                  </a:lnTo>
                  <a:lnTo>
                    <a:pt x="379310" y="61442"/>
                  </a:lnTo>
                  <a:lnTo>
                    <a:pt x="370611" y="58661"/>
                  </a:lnTo>
                  <a:lnTo>
                    <a:pt x="364159" y="55968"/>
                  </a:lnTo>
                  <a:lnTo>
                    <a:pt x="359918" y="53340"/>
                  </a:lnTo>
                  <a:lnTo>
                    <a:pt x="356616" y="50546"/>
                  </a:lnTo>
                  <a:lnTo>
                    <a:pt x="354965" y="47244"/>
                  </a:lnTo>
                  <a:lnTo>
                    <a:pt x="354965" y="39116"/>
                  </a:lnTo>
                  <a:lnTo>
                    <a:pt x="356743" y="35687"/>
                  </a:lnTo>
                  <a:lnTo>
                    <a:pt x="360172" y="33147"/>
                  </a:lnTo>
                  <a:lnTo>
                    <a:pt x="365633" y="29210"/>
                  </a:lnTo>
                  <a:lnTo>
                    <a:pt x="373126" y="27305"/>
                  </a:lnTo>
                  <a:lnTo>
                    <a:pt x="392049" y="27305"/>
                  </a:lnTo>
                  <a:lnTo>
                    <a:pt x="399529" y="29210"/>
                  </a:lnTo>
                  <a:lnTo>
                    <a:pt x="399186" y="29210"/>
                  </a:lnTo>
                  <a:lnTo>
                    <a:pt x="403733" y="32766"/>
                  </a:lnTo>
                  <a:lnTo>
                    <a:pt x="408305" y="36449"/>
                  </a:lnTo>
                  <a:lnTo>
                    <a:pt x="411353" y="42545"/>
                  </a:lnTo>
                  <a:lnTo>
                    <a:pt x="412686" y="50546"/>
                  </a:lnTo>
                  <a:lnTo>
                    <a:pt x="412750" y="50927"/>
                  </a:lnTo>
                  <a:lnTo>
                    <a:pt x="445897" y="49530"/>
                  </a:lnTo>
                  <a:lnTo>
                    <a:pt x="444550" y="39116"/>
                  </a:lnTo>
                  <a:lnTo>
                    <a:pt x="444512" y="38798"/>
                  </a:lnTo>
                  <a:lnTo>
                    <a:pt x="420751" y="7556"/>
                  </a:lnTo>
                  <a:lnTo>
                    <a:pt x="383159" y="0"/>
                  </a:lnTo>
                  <a:lnTo>
                    <a:pt x="374053" y="342"/>
                  </a:lnTo>
                  <a:lnTo>
                    <a:pt x="334378" y="17119"/>
                  </a:lnTo>
                  <a:lnTo>
                    <a:pt x="323342" y="37211"/>
                  </a:lnTo>
                  <a:lnTo>
                    <a:pt x="323342" y="45593"/>
                  </a:lnTo>
                  <a:lnTo>
                    <a:pt x="344779" y="83134"/>
                  </a:lnTo>
                  <a:lnTo>
                    <a:pt x="392658" y="99060"/>
                  </a:lnTo>
                  <a:lnTo>
                    <a:pt x="398348" y="100647"/>
                  </a:lnTo>
                  <a:lnTo>
                    <a:pt x="402209" y="101854"/>
                  </a:lnTo>
                  <a:lnTo>
                    <a:pt x="407797" y="103886"/>
                  </a:lnTo>
                  <a:lnTo>
                    <a:pt x="411861" y="106172"/>
                  </a:lnTo>
                  <a:lnTo>
                    <a:pt x="414020" y="108966"/>
                  </a:lnTo>
                  <a:lnTo>
                    <a:pt x="416306" y="111633"/>
                  </a:lnTo>
                  <a:lnTo>
                    <a:pt x="417449" y="114935"/>
                  </a:lnTo>
                  <a:lnTo>
                    <a:pt x="417449" y="124841"/>
                  </a:lnTo>
                  <a:lnTo>
                    <a:pt x="414782" y="130175"/>
                  </a:lnTo>
                  <a:lnTo>
                    <a:pt x="409448" y="134620"/>
                  </a:lnTo>
                  <a:lnTo>
                    <a:pt x="403987" y="139065"/>
                  </a:lnTo>
                  <a:lnTo>
                    <a:pt x="395986" y="141351"/>
                  </a:lnTo>
                  <a:lnTo>
                    <a:pt x="375285" y="141351"/>
                  </a:lnTo>
                  <a:lnTo>
                    <a:pt x="349631" y="109982"/>
                  </a:lnTo>
                  <a:lnTo>
                    <a:pt x="317500" y="113157"/>
                  </a:lnTo>
                  <a:lnTo>
                    <a:pt x="337312" y="154940"/>
                  </a:lnTo>
                  <a:lnTo>
                    <a:pt x="385064" y="169291"/>
                  </a:lnTo>
                  <a:lnTo>
                    <a:pt x="395224" y="168922"/>
                  </a:lnTo>
                  <a:lnTo>
                    <a:pt x="433285" y="155752"/>
                  </a:lnTo>
                  <a:lnTo>
                    <a:pt x="444728" y="141351"/>
                  </a:lnTo>
                  <a:lnTo>
                    <a:pt x="446125" y="138823"/>
                  </a:lnTo>
                  <a:lnTo>
                    <a:pt x="448538" y="132372"/>
                  </a:lnTo>
                  <a:lnTo>
                    <a:pt x="449897" y="126072"/>
                  </a:lnTo>
                  <a:lnTo>
                    <a:pt x="449986" y="125679"/>
                  </a:lnTo>
                  <a:lnTo>
                    <a:pt x="450469" y="118745"/>
                  </a:lnTo>
                  <a:close/>
                </a:path>
                <a:path w="1367790" h="169545">
                  <a:moveTo>
                    <a:pt x="607695" y="2794"/>
                  </a:moveTo>
                  <a:lnTo>
                    <a:pt x="574548" y="2794"/>
                  </a:lnTo>
                  <a:lnTo>
                    <a:pt x="574548" y="67183"/>
                  </a:lnTo>
                  <a:lnTo>
                    <a:pt x="509905" y="67183"/>
                  </a:lnTo>
                  <a:lnTo>
                    <a:pt x="509905" y="2794"/>
                  </a:lnTo>
                  <a:lnTo>
                    <a:pt x="476885" y="2794"/>
                  </a:lnTo>
                  <a:lnTo>
                    <a:pt x="476885" y="166370"/>
                  </a:lnTo>
                  <a:lnTo>
                    <a:pt x="509905" y="166370"/>
                  </a:lnTo>
                  <a:lnTo>
                    <a:pt x="509905" y="94869"/>
                  </a:lnTo>
                  <a:lnTo>
                    <a:pt x="574548" y="94869"/>
                  </a:lnTo>
                  <a:lnTo>
                    <a:pt x="574548" y="166370"/>
                  </a:lnTo>
                  <a:lnTo>
                    <a:pt x="607695" y="166370"/>
                  </a:lnTo>
                  <a:lnTo>
                    <a:pt x="607695" y="94869"/>
                  </a:lnTo>
                  <a:lnTo>
                    <a:pt x="607695" y="67183"/>
                  </a:lnTo>
                  <a:lnTo>
                    <a:pt x="607695" y="2794"/>
                  </a:lnTo>
                  <a:close/>
                </a:path>
                <a:path w="1367790" h="169545">
                  <a:moveTo>
                    <a:pt x="822325" y="2794"/>
                  </a:moveTo>
                  <a:lnTo>
                    <a:pt x="710057" y="2794"/>
                  </a:lnTo>
                  <a:lnTo>
                    <a:pt x="710057" y="166370"/>
                  </a:lnTo>
                  <a:lnTo>
                    <a:pt x="743204" y="166370"/>
                  </a:lnTo>
                  <a:lnTo>
                    <a:pt x="743204" y="96774"/>
                  </a:lnTo>
                  <a:lnTo>
                    <a:pt x="811403" y="96774"/>
                  </a:lnTo>
                  <a:lnTo>
                    <a:pt x="811403" y="69088"/>
                  </a:lnTo>
                  <a:lnTo>
                    <a:pt x="743204" y="69088"/>
                  </a:lnTo>
                  <a:lnTo>
                    <a:pt x="743204" y="30353"/>
                  </a:lnTo>
                  <a:lnTo>
                    <a:pt x="822325" y="30353"/>
                  </a:lnTo>
                  <a:lnTo>
                    <a:pt x="822325" y="2794"/>
                  </a:lnTo>
                  <a:close/>
                </a:path>
                <a:path w="1367790" h="169545">
                  <a:moveTo>
                    <a:pt x="966216" y="138811"/>
                  </a:moveTo>
                  <a:lnTo>
                    <a:pt x="884047" y="138811"/>
                  </a:lnTo>
                  <a:lnTo>
                    <a:pt x="884047" y="4064"/>
                  </a:lnTo>
                  <a:lnTo>
                    <a:pt x="851027" y="4064"/>
                  </a:lnTo>
                  <a:lnTo>
                    <a:pt x="851027" y="166370"/>
                  </a:lnTo>
                  <a:lnTo>
                    <a:pt x="966216" y="166370"/>
                  </a:lnTo>
                  <a:lnTo>
                    <a:pt x="966216" y="138811"/>
                  </a:lnTo>
                  <a:close/>
                </a:path>
                <a:path w="1367790" h="169545">
                  <a:moveTo>
                    <a:pt x="1142301" y="85598"/>
                  </a:moveTo>
                  <a:lnTo>
                    <a:pt x="1130147" y="34696"/>
                  </a:lnTo>
                  <a:lnTo>
                    <a:pt x="1108202" y="12204"/>
                  </a:lnTo>
                  <a:lnTo>
                    <a:pt x="1108202" y="83947"/>
                  </a:lnTo>
                  <a:lnTo>
                    <a:pt x="1107401" y="97332"/>
                  </a:lnTo>
                  <a:lnTo>
                    <a:pt x="1105039" y="108927"/>
                  </a:lnTo>
                  <a:lnTo>
                    <a:pt x="1101128" y="118567"/>
                  </a:lnTo>
                  <a:lnTo>
                    <a:pt x="1101064" y="118719"/>
                  </a:lnTo>
                  <a:lnTo>
                    <a:pt x="1095578" y="126619"/>
                  </a:lnTo>
                  <a:lnTo>
                    <a:pt x="1095502" y="126746"/>
                  </a:lnTo>
                  <a:lnTo>
                    <a:pt x="1088732" y="132943"/>
                  </a:lnTo>
                  <a:lnTo>
                    <a:pt x="1081062" y="137388"/>
                  </a:lnTo>
                  <a:lnTo>
                    <a:pt x="1072515" y="140081"/>
                  </a:lnTo>
                  <a:lnTo>
                    <a:pt x="1063117" y="140970"/>
                  </a:lnTo>
                  <a:lnTo>
                    <a:pt x="1053655" y="140081"/>
                  </a:lnTo>
                  <a:lnTo>
                    <a:pt x="1020889" y="108927"/>
                  </a:lnTo>
                  <a:lnTo>
                    <a:pt x="1017676" y="83947"/>
                  </a:lnTo>
                  <a:lnTo>
                    <a:pt x="1018425" y="71247"/>
                  </a:lnTo>
                  <a:lnTo>
                    <a:pt x="1036878" y="36080"/>
                  </a:lnTo>
                  <a:lnTo>
                    <a:pt x="1063117" y="28194"/>
                  </a:lnTo>
                  <a:lnTo>
                    <a:pt x="1072870" y="29083"/>
                  </a:lnTo>
                  <a:lnTo>
                    <a:pt x="1081925" y="31775"/>
                  </a:lnTo>
                  <a:lnTo>
                    <a:pt x="1081722" y="31775"/>
                  </a:lnTo>
                  <a:lnTo>
                    <a:pt x="1086916" y="34696"/>
                  </a:lnTo>
                  <a:lnTo>
                    <a:pt x="1107414" y="70827"/>
                  </a:lnTo>
                  <a:lnTo>
                    <a:pt x="1108202" y="83947"/>
                  </a:lnTo>
                  <a:lnTo>
                    <a:pt x="1108202" y="12204"/>
                  </a:lnTo>
                  <a:lnTo>
                    <a:pt x="1095311" y="5562"/>
                  </a:lnTo>
                  <a:lnTo>
                    <a:pt x="1079919" y="1397"/>
                  </a:lnTo>
                  <a:lnTo>
                    <a:pt x="1062736" y="0"/>
                  </a:lnTo>
                  <a:lnTo>
                    <a:pt x="1053033" y="406"/>
                  </a:lnTo>
                  <a:lnTo>
                    <a:pt x="1016368" y="12547"/>
                  </a:lnTo>
                  <a:lnTo>
                    <a:pt x="991108" y="43561"/>
                  </a:lnTo>
                  <a:lnTo>
                    <a:pt x="983678" y="83947"/>
                  </a:lnTo>
                  <a:lnTo>
                    <a:pt x="983615" y="85598"/>
                  </a:lnTo>
                  <a:lnTo>
                    <a:pt x="984910" y="103568"/>
                  </a:lnTo>
                  <a:lnTo>
                    <a:pt x="984948" y="104076"/>
                  </a:lnTo>
                  <a:lnTo>
                    <a:pt x="988885" y="120116"/>
                  </a:lnTo>
                  <a:lnTo>
                    <a:pt x="988974" y="120459"/>
                  </a:lnTo>
                  <a:lnTo>
                    <a:pt x="995616" y="134531"/>
                  </a:lnTo>
                  <a:lnTo>
                    <a:pt x="995718" y="134747"/>
                  </a:lnTo>
                  <a:lnTo>
                    <a:pt x="1030452" y="163626"/>
                  </a:lnTo>
                  <a:lnTo>
                    <a:pt x="1063244" y="169164"/>
                  </a:lnTo>
                  <a:lnTo>
                    <a:pt x="1080096" y="167792"/>
                  </a:lnTo>
                  <a:lnTo>
                    <a:pt x="1080262" y="167792"/>
                  </a:lnTo>
                  <a:lnTo>
                    <a:pt x="1095387" y="163626"/>
                  </a:lnTo>
                  <a:lnTo>
                    <a:pt x="1108887" y="156692"/>
                  </a:lnTo>
                  <a:lnTo>
                    <a:pt x="1120775" y="146812"/>
                  </a:lnTo>
                  <a:lnTo>
                    <a:pt x="1125245" y="140970"/>
                  </a:lnTo>
                  <a:lnTo>
                    <a:pt x="1130198" y="134531"/>
                  </a:lnTo>
                  <a:lnTo>
                    <a:pt x="1136942" y="120116"/>
                  </a:lnTo>
                  <a:lnTo>
                    <a:pt x="1141006" y="103568"/>
                  </a:lnTo>
                  <a:lnTo>
                    <a:pt x="1142301" y="85598"/>
                  </a:lnTo>
                  <a:close/>
                </a:path>
                <a:path w="1367790" h="169545">
                  <a:moveTo>
                    <a:pt x="1367536" y="2794"/>
                  </a:moveTo>
                  <a:lnTo>
                    <a:pt x="1334262" y="2794"/>
                  </a:lnTo>
                  <a:lnTo>
                    <a:pt x="1309116" y="117094"/>
                  </a:lnTo>
                  <a:lnTo>
                    <a:pt x="1290777" y="44069"/>
                  </a:lnTo>
                  <a:lnTo>
                    <a:pt x="1280414" y="2794"/>
                  </a:lnTo>
                  <a:lnTo>
                    <a:pt x="1241171" y="2794"/>
                  </a:lnTo>
                  <a:lnTo>
                    <a:pt x="1211199" y="115189"/>
                  </a:lnTo>
                  <a:lnTo>
                    <a:pt x="1186561" y="2794"/>
                  </a:lnTo>
                  <a:lnTo>
                    <a:pt x="1152779" y="2794"/>
                  </a:lnTo>
                  <a:lnTo>
                    <a:pt x="1191895" y="166370"/>
                  </a:lnTo>
                  <a:lnTo>
                    <a:pt x="1227709" y="166370"/>
                  </a:lnTo>
                  <a:lnTo>
                    <a:pt x="1241259" y="115189"/>
                  </a:lnTo>
                  <a:lnTo>
                    <a:pt x="1260094" y="44069"/>
                  </a:lnTo>
                  <a:lnTo>
                    <a:pt x="1292733" y="166370"/>
                  </a:lnTo>
                  <a:lnTo>
                    <a:pt x="1327785" y="166370"/>
                  </a:lnTo>
                  <a:lnTo>
                    <a:pt x="1339748" y="117094"/>
                  </a:lnTo>
                  <a:lnTo>
                    <a:pt x="1367536" y="2794"/>
                  </a:lnTo>
                  <a:close/>
                </a:path>
              </a:pathLst>
            </a:custGeom>
            <a:solidFill>
              <a:srgbClr val="FFFFFF">
                <a:alpha val="2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166878" y="192786"/>
              <a:ext cx="11851005" cy="6513830"/>
            </a:xfrm>
            <a:custGeom>
              <a:avLst/>
              <a:gdLst/>
              <a:ahLst/>
              <a:cxnLst/>
              <a:rect l="l" t="t" r="r" b="b"/>
              <a:pathLst>
                <a:path w="11851005" h="6513830">
                  <a:moveTo>
                    <a:pt x="0" y="6513576"/>
                  </a:moveTo>
                  <a:lnTo>
                    <a:pt x="11850624" y="6513576"/>
                  </a:lnTo>
                  <a:lnTo>
                    <a:pt x="11850624" y="0"/>
                  </a:lnTo>
                  <a:lnTo>
                    <a:pt x="0" y="0"/>
                  </a:lnTo>
                  <a:lnTo>
                    <a:pt x="0" y="6513576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3739133" y="3304793"/>
              <a:ext cx="1104900" cy="1106170"/>
            </a:xfrm>
            <a:custGeom>
              <a:avLst/>
              <a:gdLst/>
              <a:ahLst/>
              <a:cxnLst/>
              <a:rect l="l" t="t" r="r" b="b"/>
              <a:pathLst>
                <a:path w="1104900" h="1106170">
                  <a:moveTo>
                    <a:pt x="0" y="552957"/>
                  </a:moveTo>
                  <a:lnTo>
                    <a:pt x="2031" y="505332"/>
                  </a:lnTo>
                  <a:lnTo>
                    <a:pt x="8000" y="458723"/>
                  </a:lnTo>
                  <a:lnTo>
                    <a:pt x="17779" y="413384"/>
                  </a:lnTo>
                  <a:lnTo>
                    <a:pt x="31114" y="369569"/>
                  </a:lnTo>
                  <a:lnTo>
                    <a:pt x="47878" y="327405"/>
                  </a:lnTo>
                  <a:lnTo>
                    <a:pt x="68071" y="286892"/>
                  </a:lnTo>
                  <a:lnTo>
                    <a:pt x="91312" y="248411"/>
                  </a:lnTo>
                  <a:lnTo>
                    <a:pt x="117475" y="212089"/>
                  </a:lnTo>
                  <a:lnTo>
                    <a:pt x="146303" y="178053"/>
                  </a:lnTo>
                  <a:lnTo>
                    <a:pt x="177926" y="146430"/>
                  </a:lnTo>
                  <a:lnTo>
                    <a:pt x="211962" y="117475"/>
                  </a:lnTo>
                  <a:lnTo>
                    <a:pt x="248285" y="91312"/>
                  </a:lnTo>
                  <a:lnTo>
                    <a:pt x="286638" y="68071"/>
                  </a:lnTo>
                  <a:lnTo>
                    <a:pt x="327025" y="48005"/>
                  </a:lnTo>
                  <a:lnTo>
                    <a:pt x="369188" y="31114"/>
                  </a:lnTo>
                  <a:lnTo>
                    <a:pt x="413003" y="17779"/>
                  </a:lnTo>
                  <a:lnTo>
                    <a:pt x="458215" y="8000"/>
                  </a:lnTo>
                  <a:lnTo>
                    <a:pt x="504825" y="2031"/>
                  </a:lnTo>
                  <a:lnTo>
                    <a:pt x="552450" y="0"/>
                  </a:lnTo>
                  <a:lnTo>
                    <a:pt x="600075" y="2031"/>
                  </a:lnTo>
                  <a:lnTo>
                    <a:pt x="646683" y="8000"/>
                  </a:lnTo>
                  <a:lnTo>
                    <a:pt x="691895" y="17779"/>
                  </a:lnTo>
                  <a:lnTo>
                    <a:pt x="735711" y="31114"/>
                  </a:lnTo>
                  <a:lnTo>
                    <a:pt x="777875" y="48005"/>
                  </a:lnTo>
                  <a:lnTo>
                    <a:pt x="818261" y="68071"/>
                  </a:lnTo>
                  <a:lnTo>
                    <a:pt x="856614" y="91312"/>
                  </a:lnTo>
                  <a:lnTo>
                    <a:pt x="892937" y="117475"/>
                  </a:lnTo>
                  <a:lnTo>
                    <a:pt x="926973" y="146430"/>
                  </a:lnTo>
                  <a:lnTo>
                    <a:pt x="958595" y="178053"/>
                  </a:lnTo>
                  <a:lnTo>
                    <a:pt x="987425" y="212089"/>
                  </a:lnTo>
                  <a:lnTo>
                    <a:pt x="1013587" y="248411"/>
                  </a:lnTo>
                  <a:lnTo>
                    <a:pt x="1036827" y="286892"/>
                  </a:lnTo>
                  <a:lnTo>
                    <a:pt x="1057020" y="327405"/>
                  </a:lnTo>
                  <a:lnTo>
                    <a:pt x="1073785" y="369569"/>
                  </a:lnTo>
                  <a:lnTo>
                    <a:pt x="1087119" y="413384"/>
                  </a:lnTo>
                  <a:lnTo>
                    <a:pt x="1096899" y="458723"/>
                  </a:lnTo>
                  <a:lnTo>
                    <a:pt x="1102867" y="505332"/>
                  </a:lnTo>
                  <a:lnTo>
                    <a:pt x="1104900" y="552957"/>
                  </a:lnTo>
                  <a:lnTo>
                    <a:pt x="1102867" y="600709"/>
                  </a:lnTo>
                  <a:lnTo>
                    <a:pt x="1096899" y="647318"/>
                  </a:lnTo>
                  <a:lnTo>
                    <a:pt x="1087119" y="692657"/>
                  </a:lnTo>
                  <a:lnTo>
                    <a:pt x="1073785" y="736472"/>
                  </a:lnTo>
                  <a:lnTo>
                    <a:pt x="1057020" y="778636"/>
                  </a:lnTo>
                  <a:lnTo>
                    <a:pt x="1036827" y="819149"/>
                  </a:lnTo>
                  <a:lnTo>
                    <a:pt x="1013587" y="857630"/>
                  </a:lnTo>
                  <a:lnTo>
                    <a:pt x="987425" y="893952"/>
                  </a:lnTo>
                  <a:lnTo>
                    <a:pt x="958595" y="927988"/>
                  </a:lnTo>
                  <a:lnTo>
                    <a:pt x="926973" y="959611"/>
                  </a:lnTo>
                  <a:lnTo>
                    <a:pt x="892937" y="988567"/>
                  </a:lnTo>
                  <a:lnTo>
                    <a:pt x="856614" y="1014729"/>
                  </a:lnTo>
                  <a:lnTo>
                    <a:pt x="818261" y="1037970"/>
                  </a:lnTo>
                  <a:lnTo>
                    <a:pt x="777875" y="1058036"/>
                  </a:lnTo>
                  <a:lnTo>
                    <a:pt x="735711" y="1074927"/>
                  </a:lnTo>
                  <a:lnTo>
                    <a:pt x="691895" y="1088262"/>
                  </a:lnTo>
                  <a:lnTo>
                    <a:pt x="646683" y="1098041"/>
                  </a:lnTo>
                  <a:lnTo>
                    <a:pt x="600075" y="1104010"/>
                  </a:lnTo>
                  <a:lnTo>
                    <a:pt x="552450" y="1106042"/>
                  </a:lnTo>
                  <a:lnTo>
                    <a:pt x="504825" y="1104010"/>
                  </a:lnTo>
                  <a:lnTo>
                    <a:pt x="458215" y="1098041"/>
                  </a:lnTo>
                  <a:lnTo>
                    <a:pt x="413003" y="1088262"/>
                  </a:lnTo>
                  <a:lnTo>
                    <a:pt x="369188" y="1074927"/>
                  </a:lnTo>
                  <a:lnTo>
                    <a:pt x="327025" y="1058036"/>
                  </a:lnTo>
                  <a:lnTo>
                    <a:pt x="286638" y="1037970"/>
                  </a:lnTo>
                  <a:lnTo>
                    <a:pt x="248285" y="1014729"/>
                  </a:lnTo>
                  <a:lnTo>
                    <a:pt x="211962" y="988567"/>
                  </a:lnTo>
                  <a:lnTo>
                    <a:pt x="177926" y="959611"/>
                  </a:lnTo>
                  <a:lnTo>
                    <a:pt x="146303" y="927988"/>
                  </a:lnTo>
                  <a:lnTo>
                    <a:pt x="117475" y="893952"/>
                  </a:lnTo>
                  <a:lnTo>
                    <a:pt x="91312" y="857630"/>
                  </a:lnTo>
                  <a:lnTo>
                    <a:pt x="68071" y="819149"/>
                  </a:lnTo>
                  <a:lnTo>
                    <a:pt x="47878" y="778636"/>
                  </a:lnTo>
                  <a:lnTo>
                    <a:pt x="31114" y="736472"/>
                  </a:lnTo>
                  <a:lnTo>
                    <a:pt x="17779" y="692657"/>
                  </a:lnTo>
                  <a:lnTo>
                    <a:pt x="8000" y="647318"/>
                  </a:lnTo>
                  <a:lnTo>
                    <a:pt x="2031" y="600709"/>
                  </a:lnTo>
                  <a:lnTo>
                    <a:pt x="0" y="552957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 descr=""/>
          <p:cNvSpPr txBox="1"/>
          <p:nvPr/>
        </p:nvSpPr>
        <p:spPr>
          <a:xfrm>
            <a:off x="3126994" y="3511753"/>
            <a:ext cx="2312670" cy="24606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3335">
              <a:lnSpc>
                <a:spcPct val="100000"/>
              </a:lnSpc>
              <a:spcBef>
                <a:spcPts val="95"/>
              </a:spcBef>
            </a:pPr>
            <a:r>
              <a:rPr dirty="0" sz="4000" spc="-50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4000">
              <a:latin typeface="Arial"/>
              <a:cs typeface="Arial"/>
            </a:endParaRPr>
          </a:p>
          <a:p>
            <a:pPr algn="ctr" marL="12700">
              <a:lnSpc>
                <a:spcPct val="100000"/>
              </a:lnSpc>
              <a:spcBef>
                <a:spcPts val="3465"/>
              </a:spcBef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COMPARABLES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sz="1800">
              <a:latin typeface="Arial"/>
              <a:cs typeface="Arial"/>
            </a:endParaRPr>
          </a:p>
          <a:p>
            <a:pPr algn="ctr" marL="12065" marR="5080" indent="-4445">
              <a:lnSpc>
                <a:spcPct val="100000"/>
              </a:lnSpc>
            </a:pP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Trading</a:t>
            </a:r>
            <a:r>
              <a:rPr dirty="0" sz="180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transaction</a:t>
            </a:r>
            <a:r>
              <a:rPr dirty="0" sz="18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multiples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30351" y="6378016"/>
            <a:ext cx="11167745" cy="3917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35"/>
              </a:lnSpc>
              <a:tabLst>
                <a:tab pos="1534795" algn="l"/>
                <a:tab pos="2982595" algn="l"/>
                <a:tab pos="4497705" algn="l"/>
                <a:tab pos="5985510" algn="l"/>
                <a:tab pos="7392034" algn="l"/>
                <a:tab pos="8886190" algn="l"/>
              </a:tabLst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Executive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</a:t>
            </a:r>
            <a:endParaRPr sz="1400">
              <a:latin typeface="Calibri"/>
              <a:cs typeface="Calibri"/>
            </a:endParaRPr>
          </a:p>
          <a:p>
            <a:pPr marL="2540">
              <a:lnSpc>
                <a:spcPct val="100000"/>
              </a:lnSpc>
              <a:tabLst>
                <a:tab pos="1540510" algn="l"/>
                <a:tab pos="2979420" algn="l"/>
                <a:tab pos="4721860" algn="l"/>
                <a:tab pos="6012815" algn="l"/>
                <a:tab pos="7435215" algn="l"/>
                <a:tab pos="8986520" algn="l"/>
                <a:tab pos="10377805" algn="l"/>
              </a:tabLst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Overview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Feasibility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Solution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baseline="29761" sz="2100" spc="-15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baseline="29761" sz="2100">
              <a:latin typeface="Calibri"/>
              <a:cs typeface="Calibri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233673" y="6296914"/>
            <a:ext cx="1244600" cy="567690"/>
            <a:chOff x="3233673" y="6296914"/>
            <a:chExt cx="1244600" cy="567690"/>
          </a:xfrm>
        </p:grpSpPr>
        <p:sp>
          <p:nvSpPr>
            <p:cNvPr id="4" name="object 4" descr=""/>
            <p:cNvSpPr/>
            <p:nvPr/>
          </p:nvSpPr>
          <p:spPr>
            <a:xfrm>
              <a:off x="3240023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1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1" y="554736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240023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1" y="554736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244595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1743201" y="6296914"/>
            <a:ext cx="1244600" cy="567690"/>
            <a:chOff x="1743201" y="6296914"/>
            <a:chExt cx="1244600" cy="567690"/>
          </a:xfrm>
        </p:grpSpPr>
        <p:sp>
          <p:nvSpPr>
            <p:cNvPr id="8" name="object 8" descr=""/>
            <p:cNvSpPr/>
            <p:nvPr/>
          </p:nvSpPr>
          <p:spPr>
            <a:xfrm>
              <a:off x="1749551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1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1" y="554736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749551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1" y="554736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754123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4724146" y="6296914"/>
            <a:ext cx="1244600" cy="567690"/>
            <a:chOff x="4724146" y="6296914"/>
            <a:chExt cx="1244600" cy="567690"/>
          </a:xfrm>
        </p:grpSpPr>
        <p:sp>
          <p:nvSpPr>
            <p:cNvPr id="12" name="object 12" descr=""/>
            <p:cNvSpPr/>
            <p:nvPr/>
          </p:nvSpPr>
          <p:spPr>
            <a:xfrm>
              <a:off x="4730496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1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1" y="554736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730496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1" y="554736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735068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 descr=""/>
          <p:cNvGrpSpPr/>
          <p:nvPr/>
        </p:nvGrpSpPr>
        <p:grpSpPr>
          <a:xfrm>
            <a:off x="6214617" y="6296914"/>
            <a:ext cx="1244600" cy="567690"/>
            <a:chOff x="6214617" y="6296914"/>
            <a:chExt cx="1244600" cy="567690"/>
          </a:xfrm>
        </p:grpSpPr>
        <p:sp>
          <p:nvSpPr>
            <p:cNvPr id="16" name="object 16" descr=""/>
            <p:cNvSpPr/>
            <p:nvPr/>
          </p:nvSpPr>
          <p:spPr>
            <a:xfrm>
              <a:off x="6220967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1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1" y="554736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6220967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1" y="554736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225539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 descr=""/>
          <p:cNvGrpSpPr/>
          <p:nvPr/>
        </p:nvGrpSpPr>
        <p:grpSpPr>
          <a:xfrm>
            <a:off x="7705090" y="6296914"/>
            <a:ext cx="1244600" cy="567690"/>
            <a:chOff x="7705090" y="6296914"/>
            <a:chExt cx="1244600" cy="567690"/>
          </a:xfrm>
        </p:grpSpPr>
        <p:sp>
          <p:nvSpPr>
            <p:cNvPr id="20" name="object 20" descr=""/>
            <p:cNvSpPr/>
            <p:nvPr/>
          </p:nvSpPr>
          <p:spPr>
            <a:xfrm>
              <a:off x="7711440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2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2" y="554736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7711440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2" y="554736"/>
                  </a:lnTo>
                  <a:lnTo>
                    <a:pt x="1231392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7716012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 descr=""/>
          <p:cNvGrpSpPr/>
          <p:nvPr/>
        </p:nvGrpSpPr>
        <p:grpSpPr>
          <a:xfrm>
            <a:off x="9195561" y="6296914"/>
            <a:ext cx="1244600" cy="567690"/>
            <a:chOff x="9195561" y="6296914"/>
            <a:chExt cx="1244600" cy="567690"/>
          </a:xfrm>
        </p:grpSpPr>
        <p:sp>
          <p:nvSpPr>
            <p:cNvPr id="24" name="object 24" descr=""/>
            <p:cNvSpPr/>
            <p:nvPr/>
          </p:nvSpPr>
          <p:spPr>
            <a:xfrm>
              <a:off x="9201911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2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2" y="554736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9201911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2" y="554736"/>
                  </a:lnTo>
                  <a:lnTo>
                    <a:pt x="1231392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9206483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 descr=""/>
          <p:cNvGrpSpPr/>
          <p:nvPr/>
        </p:nvGrpSpPr>
        <p:grpSpPr>
          <a:xfrm>
            <a:off x="10692383" y="6296914"/>
            <a:ext cx="1247140" cy="567690"/>
            <a:chOff x="10692383" y="6296914"/>
            <a:chExt cx="1247140" cy="567690"/>
          </a:xfrm>
        </p:grpSpPr>
        <p:sp>
          <p:nvSpPr>
            <p:cNvPr id="28" name="object 28" descr=""/>
            <p:cNvSpPr/>
            <p:nvPr/>
          </p:nvSpPr>
          <p:spPr>
            <a:xfrm>
              <a:off x="10701527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2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2" y="554736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0701527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2" y="554736"/>
                  </a:lnTo>
                  <a:lnTo>
                    <a:pt x="1231392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0692383" y="6414516"/>
              <a:ext cx="1219200" cy="306705"/>
            </a:xfrm>
            <a:custGeom>
              <a:avLst/>
              <a:gdLst/>
              <a:ahLst/>
              <a:cxnLst/>
              <a:rect l="l" t="t" r="r" b="b"/>
              <a:pathLst>
                <a:path w="1219200" h="306704">
                  <a:moveTo>
                    <a:pt x="1219200" y="0"/>
                  </a:moveTo>
                  <a:lnTo>
                    <a:pt x="0" y="0"/>
                  </a:lnTo>
                  <a:lnTo>
                    <a:pt x="0" y="306324"/>
                  </a:lnTo>
                  <a:lnTo>
                    <a:pt x="1219200" y="306324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2" name="object 3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75264" y="18288"/>
              <a:ext cx="1144524" cy="75590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</p:grpSp>
      <p:sp>
        <p:nvSpPr>
          <p:cNvPr id="34" name="object 34" descr=""/>
          <p:cNvSpPr/>
          <p:nvPr/>
        </p:nvSpPr>
        <p:spPr>
          <a:xfrm>
            <a:off x="9144" y="0"/>
            <a:ext cx="12183110" cy="6858000"/>
          </a:xfrm>
          <a:custGeom>
            <a:avLst/>
            <a:gdLst/>
            <a:ahLst/>
            <a:cxnLst/>
            <a:rect l="l" t="t" r="r" b="b"/>
            <a:pathLst>
              <a:path w="12183110" h="6858000">
                <a:moveTo>
                  <a:pt x="0" y="0"/>
                </a:moveTo>
                <a:lnTo>
                  <a:pt x="0" y="6858000"/>
                </a:lnTo>
                <a:lnTo>
                  <a:pt x="12182855" y="6858000"/>
                </a:lnTo>
                <a:lnTo>
                  <a:pt x="1218285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1F5F">
              <a:alpha val="7607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/>
          <p:nvPr/>
        </p:nvSpPr>
        <p:spPr>
          <a:xfrm>
            <a:off x="9144" y="0"/>
            <a:ext cx="12183110" cy="6858000"/>
          </a:xfrm>
          <a:custGeom>
            <a:avLst/>
            <a:gdLst/>
            <a:ahLst/>
            <a:cxnLst/>
            <a:rect l="l" t="t" r="r" b="b"/>
            <a:pathLst>
              <a:path w="12183110" h="6858000">
                <a:moveTo>
                  <a:pt x="12182856" y="0"/>
                </a:moveTo>
                <a:lnTo>
                  <a:pt x="0" y="0"/>
                </a:lnTo>
                <a:lnTo>
                  <a:pt x="0" y="6858000"/>
                </a:lnTo>
                <a:lnTo>
                  <a:pt x="12182855" y="6858000"/>
                </a:lnTo>
              </a:path>
            </a:pathLst>
          </a:custGeom>
          <a:ln w="12700">
            <a:solidFill>
              <a:srgbClr val="0013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2662173" y="2785694"/>
            <a:ext cx="6867525" cy="12458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0" spc="-1140">
                <a:latin typeface="Trebuchet MS"/>
                <a:cs typeface="Trebuchet MS"/>
              </a:rPr>
              <a:t>I.</a:t>
            </a:r>
            <a:r>
              <a:rPr dirty="0" sz="8000" spc="-844">
                <a:latin typeface="Trebuchet MS"/>
                <a:cs typeface="Trebuchet MS"/>
              </a:rPr>
              <a:t> </a:t>
            </a:r>
            <a:r>
              <a:rPr dirty="0" sz="8000" spc="-1240">
                <a:latin typeface="Trebuchet MS"/>
                <a:cs typeface="Trebuchet MS"/>
              </a:rPr>
              <a:t>Executive</a:t>
            </a:r>
            <a:r>
              <a:rPr dirty="0" sz="8000" spc="-840">
                <a:latin typeface="Trebuchet MS"/>
                <a:cs typeface="Trebuchet MS"/>
              </a:rPr>
              <a:t> </a:t>
            </a:r>
            <a:r>
              <a:rPr dirty="0" sz="8000" spc="-1270">
                <a:latin typeface="Trebuchet MS"/>
                <a:cs typeface="Trebuchet MS"/>
              </a:rPr>
              <a:t>Summary</a:t>
            </a:r>
            <a:endParaRPr sz="8000">
              <a:latin typeface="Trebuchet MS"/>
              <a:cs typeface="Trebuchet MS"/>
            </a:endParaRPr>
          </a:p>
        </p:txBody>
      </p:sp>
      <p:grpSp>
        <p:nvGrpSpPr>
          <p:cNvPr id="37" name="object 37" descr=""/>
          <p:cNvGrpSpPr/>
          <p:nvPr/>
        </p:nvGrpSpPr>
        <p:grpSpPr>
          <a:xfrm>
            <a:off x="147828" y="173736"/>
            <a:ext cx="11889105" cy="6551930"/>
            <a:chOff x="147828" y="173736"/>
            <a:chExt cx="11889105" cy="6551930"/>
          </a:xfrm>
        </p:grpSpPr>
        <p:sp>
          <p:nvSpPr>
            <p:cNvPr id="38" name="object 38" descr=""/>
            <p:cNvSpPr/>
            <p:nvPr/>
          </p:nvSpPr>
          <p:spPr>
            <a:xfrm>
              <a:off x="2078735" y="4090415"/>
              <a:ext cx="8100695" cy="0"/>
            </a:xfrm>
            <a:custGeom>
              <a:avLst/>
              <a:gdLst/>
              <a:ahLst/>
              <a:cxnLst/>
              <a:rect l="l" t="t" r="r" b="b"/>
              <a:pathLst>
                <a:path w="8100695" h="0">
                  <a:moveTo>
                    <a:pt x="0" y="0"/>
                  </a:moveTo>
                  <a:lnTo>
                    <a:pt x="8100313" y="0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166878" y="192786"/>
              <a:ext cx="11851005" cy="6513830"/>
            </a:xfrm>
            <a:custGeom>
              <a:avLst/>
              <a:gdLst/>
              <a:ahLst/>
              <a:cxnLst/>
              <a:rect l="l" t="t" r="r" b="b"/>
              <a:pathLst>
                <a:path w="11851005" h="6513830">
                  <a:moveTo>
                    <a:pt x="0" y="6513576"/>
                  </a:moveTo>
                  <a:lnTo>
                    <a:pt x="11850624" y="6513576"/>
                  </a:lnTo>
                  <a:lnTo>
                    <a:pt x="11850624" y="0"/>
                  </a:lnTo>
                  <a:lnTo>
                    <a:pt x="0" y="0"/>
                  </a:lnTo>
                  <a:lnTo>
                    <a:pt x="0" y="6513576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6916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74320" marR="267335" indent="-3175">
              <a:lnSpc>
                <a:spcPct val="100000"/>
              </a:lnSpc>
              <a:spcBef>
                <a:spcPts val="240"/>
              </a:spcBef>
            </a:pP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2963926" y="6296914"/>
            <a:ext cx="1244600" cy="567690"/>
            <a:chOff x="2963926" y="6296914"/>
            <a:chExt cx="1244600" cy="567690"/>
          </a:xfrm>
        </p:grpSpPr>
        <p:sp>
          <p:nvSpPr>
            <p:cNvPr id="5" name="object 5" descr=""/>
            <p:cNvSpPr/>
            <p:nvPr/>
          </p:nvSpPr>
          <p:spPr>
            <a:xfrm>
              <a:off x="2970276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1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1" y="554736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970276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1" y="554736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974848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3227577" y="6320739"/>
            <a:ext cx="71056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54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 Overview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569719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310" marR="311150" indent="-635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 Analysis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4364482" y="6296914"/>
            <a:ext cx="1244600" cy="567690"/>
            <a:chOff x="4364482" y="6296914"/>
            <a:chExt cx="1244600" cy="567690"/>
          </a:xfrm>
        </p:grpSpPr>
        <p:sp>
          <p:nvSpPr>
            <p:cNvPr id="11" name="object 11" descr=""/>
            <p:cNvSpPr/>
            <p:nvPr/>
          </p:nvSpPr>
          <p:spPr>
            <a:xfrm>
              <a:off x="4370832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1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1" y="554736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4370832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1" y="554736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375404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4655946" y="6320739"/>
            <a:ext cx="65722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6220" marR="5080" indent="-224154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771388" y="6303264"/>
            <a:ext cx="1231900" cy="55499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0480" rIns="0" bIns="0" rtlCol="0" vert="horz">
            <a:spAutoFit/>
          </a:bodyPr>
          <a:lstStyle/>
          <a:p>
            <a:pPr marL="309880" marR="281940" indent="-26034">
              <a:lnSpc>
                <a:spcPct val="100000"/>
              </a:lnSpc>
              <a:spcBef>
                <a:spcPts val="240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Financial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17194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53365" marR="207645" indent="-4318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 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85725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14960" marR="210185" indent="-100965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 Solution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99822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146050" rIns="0" bIns="0" rtlCol="0" vert="horz">
            <a:spAutoFit/>
          </a:bodyPr>
          <a:lstStyle/>
          <a:p>
            <a:pPr marL="206375">
              <a:lnSpc>
                <a:spcPct val="100000"/>
              </a:lnSpc>
              <a:spcBef>
                <a:spcPts val="115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11551919" y="643432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2"/>
                </a:lnTo>
                <a:lnTo>
                  <a:pt x="640079" y="294132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>
                <a:latin typeface="Calibri"/>
                <a:cs typeface="Calibri"/>
              </a:rPr>
              <a:t>Comparable</a:t>
            </a:r>
            <a:r>
              <a:rPr dirty="0" spc="-65">
                <a:latin typeface="Calibri"/>
                <a:cs typeface="Calibri"/>
              </a:rPr>
              <a:t> </a:t>
            </a:r>
            <a:r>
              <a:rPr dirty="0" spc="-10">
                <a:latin typeface="Calibri"/>
                <a:cs typeface="Calibri"/>
              </a:rPr>
              <a:t>Universe</a:t>
            </a:r>
          </a:p>
        </p:txBody>
      </p:sp>
      <p:sp>
        <p:nvSpPr>
          <p:cNvPr id="21" name="object 21" descr=""/>
          <p:cNvSpPr txBox="1"/>
          <p:nvPr/>
        </p:nvSpPr>
        <p:spPr>
          <a:xfrm>
            <a:off x="78739" y="878586"/>
            <a:ext cx="1078738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We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 identified</a:t>
            </a:r>
            <a:r>
              <a:rPr dirty="0" sz="1600" spc="-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peer</a:t>
            </a:r>
            <a:r>
              <a:rPr dirty="0" sz="1600" spc="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companies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in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3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segments:</a:t>
            </a:r>
            <a:r>
              <a:rPr dirty="0" sz="16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50">
                <a:solidFill>
                  <a:srgbClr val="001F5F"/>
                </a:solidFill>
                <a:latin typeface="Calibri"/>
                <a:cs typeface="Calibri"/>
              </a:rPr>
              <a:t>OTT,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Content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production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(media/production</a:t>
            </a:r>
            <a:r>
              <a:rPr dirty="0" sz="16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houses)</a:t>
            </a:r>
            <a:r>
              <a:rPr dirty="0" sz="1600" spc="-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Cable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&amp;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Satellite</a:t>
            </a:r>
            <a:r>
              <a:rPr dirty="0" sz="1600" spc="-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companies (Broadcasting).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logic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being:</a:t>
            </a:r>
            <a:r>
              <a:rPr dirty="0" sz="16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Netflix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is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big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on</a:t>
            </a:r>
            <a:r>
              <a:rPr dirty="0" sz="16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original</a:t>
            </a:r>
            <a:r>
              <a:rPr dirty="0" sz="16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content,</a:t>
            </a:r>
            <a:r>
              <a:rPr dirty="0" sz="16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is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an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OTT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faces</a:t>
            </a:r>
            <a:r>
              <a:rPr dirty="0" sz="16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competition</a:t>
            </a:r>
            <a:r>
              <a:rPr dirty="0" sz="16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from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TV</a:t>
            </a:r>
            <a:r>
              <a:rPr dirty="0" sz="16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cable-satellite</a:t>
            </a:r>
            <a:r>
              <a:rPr dirty="0" sz="16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networks.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3979164" y="4847844"/>
            <a:ext cx="2764790" cy="1576070"/>
            <a:chOff x="3979164" y="4847844"/>
            <a:chExt cx="2764790" cy="1576070"/>
          </a:xfrm>
        </p:grpSpPr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79164" y="4919472"/>
              <a:ext cx="1001267" cy="150418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6816" y="4847844"/>
              <a:ext cx="976884" cy="1467612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756904" y="2926079"/>
            <a:ext cx="2955036" cy="1662684"/>
          </a:xfrm>
          <a:prstGeom prst="rect">
            <a:avLst/>
          </a:prstGeom>
        </p:spPr>
      </p:pic>
      <p:sp>
        <p:nvSpPr>
          <p:cNvPr id="26" name="object 26" descr=""/>
          <p:cNvSpPr txBox="1"/>
          <p:nvPr/>
        </p:nvSpPr>
        <p:spPr>
          <a:xfrm>
            <a:off x="8756904" y="1652016"/>
            <a:ext cx="2955290" cy="1330960"/>
          </a:xfrm>
          <a:prstGeom prst="rect">
            <a:avLst/>
          </a:prstGeom>
          <a:solidFill>
            <a:srgbClr val="001F5F"/>
          </a:solidFill>
          <a:ln w="12700">
            <a:solidFill>
              <a:srgbClr val="001344"/>
            </a:solidFill>
          </a:ln>
        </p:spPr>
        <p:txBody>
          <a:bodyPr wrap="square" lIns="0" tIns="33655" rIns="0" bIns="0" rtlCol="0" vert="horz">
            <a:spAutoFit/>
          </a:bodyPr>
          <a:lstStyle/>
          <a:p>
            <a:pPr algn="just" marL="92075" marR="82550">
              <a:lnSpc>
                <a:spcPct val="100000"/>
              </a:lnSpc>
              <a:spcBef>
                <a:spcPts val="265"/>
              </a:spcBef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FAANG</a:t>
            </a:r>
            <a:r>
              <a:rPr dirty="0" sz="1600" spc="4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stocks</a:t>
            </a:r>
            <a:r>
              <a:rPr dirty="0" sz="1600" spc="4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consist</a:t>
            </a:r>
            <a:r>
              <a:rPr dirty="0" sz="1600" spc="4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600" spc="4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600" spc="4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Calibri"/>
                <a:cs typeface="Calibri"/>
              </a:rPr>
              <a:t>5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biggest</a:t>
            </a:r>
            <a:r>
              <a:rPr dirty="0" sz="1600" spc="245">
                <a:solidFill>
                  <a:srgbClr val="FFFFFF"/>
                </a:solidFill>
                <a:latin typeface="Calibri"/>
                <a:cs typeface="Calibri"/>
              </a:rPr>
              <a:t>  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American</a:t>
            </a:r>
            <a:r>
              <a:rPr dirty="0" sz="1600" spc="250">
                <a:solidFill>
                  <a:srgbClr val="FFFFFF"/>
                </a:solidFill>
                <a:latin typeface="Calibri"/>
                <a:cs typeface="Calibri"/>
              </a:rPr>
              <a:t>  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technology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companies</a:t>
            </a:r>
            <a:r>
              <a:rPr dirty="0" sz="1600" spc="1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600" spc="1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dirty="0" sz="1600" spc="1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spc="11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combined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market</a:t>
            </a:r>
            <a:r>
              <a:rPr dirty="0" sz="1600" spc="4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cap</a:t>
            </a:r>
            <a:r>
              <a:rPr dirty="0" sz="1600" spc="459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600" spc="4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over</a:t>
            </a:r>
            <a:r>
              <a:rPr dirty="0" sz="1600" spc="4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4.1</a:t>
            </a:r>
            <a:r>
              <a:rPr dirty="0" sz="1600" spc="4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Trillion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USD</a:t>
            </a:r>
            <a:r>
              <a:rPr dirty="0" sz="16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Jan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2020.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3286125" y="5873597"/>
            <a:ext cx="15875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i="1">
                <a:solidFill>
                  <a:srgbClr val="C00000"/>
                </a:solidFill>
                <a:latin typeface="Calibri"/>
                <a:cs typeface="Calibri"/>
              </a:rPr>
              <a:t>Distribution</a:t>
            </a:r>
            <a:r>
              <a:rPr dirty="0" sz="1800" spc="-80" i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 sz="1800" spc="-20" i="1">
                <a:solidFill>
                  <a:srgbClr val="C00000"/>
                </a:solidFill>
                <a:latin typeface="Calibri"/>
                <a:cs typeface="Calibri"/>
              </a:rPr>
              <a:t>style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1114805" y="2129789"/>
            <a:ext cx="5922010" cy="3935729"/>
            <a:chOff x="1114805" y="2129789"/>
            <a:chExt cx="5922010" cy="3935729"/>
          </a:xfrm>
        </p:grpSpPr>
        <p:sp>
          <p:nvSpPr>
            <p:cNvPr id="29" name="object 29" descr=""/>
            <p:cNvSpPr/>
            <p:nvPr/>
          </p:nvSpPr>
          <p:spPr>
            <a:xfrm>
              <a:off x="4011993" y="2203894"/>
              <a:ext cx="0" cy="3677285"/>
            </a:xfrm>
            <a:custGeom>
              <a:avLst/>
              <a:gdLst/>
              <a:ahLst/>
              <a:cxnLst/>
              <a:rect l="l" t="t" r="r" b="b"/>
              <a:pathLst>
                <a:path w="0" h="3677285">
                  <a:moveTo>
                    <a:pt x="0" y="0"/>
                  </a:moveTo>
                  <a:lnTo>
                    <a:pt x="0" y="1959673"/>
                  </a:lnTo>
                </a:path>
                <a:path w="0" h="3677285">
                  <a:moveTo>
                    <a:pt x="0" y="2611945"/>
                  </a:moveTo>
                  <a:lnTo>
                    <a:pt x="0" y="3676980"/>
                  </a:lnTo>
                </a:path>
              </a:pathLst>
            </a:custGeom>
            <a:ln w="317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4731" y="5119116"/>
              <a:ext cx="638556" cy="7239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49314" y="2351722"/>
              <a:ext cx="1334946" cy="2586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62045" y="2237445"/>
              <a:ext cx="902148" cy="67929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88591" y="4919472"/>
              <a:ext cx="1277112" cy="1146047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62727" y="5455919"/>
              <a:ext cx="640079" cy="41605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65164" y="2214371"/>
              <a:ext cx="771143" cy="110947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49851" y="2799587"/>
              <a:ext cx="620268" cy="766572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2937510" y="4149089"/>
              <a:ext cx="2095500" cy="688975"/>
            </a:xfrm>
            <a:custGeom>
              <a:avLst/>
              <a:gdLst/>
              <a:ahLst/>
              <a:cxnLst/>
              <a:rect l="l" t="t" r="r" b="b"/>
              <a:pathLst>
                <a:path w="2095500" h="688975">
                  <a:moveTo>
                    <a:pt x="0" y="114808"/>
                  </a:moveTo>
                  <a:lnTo>
                    <a:pt x="9026" y="70133"/>
                  </a:lnTo>
                  <a:lnTo>
                    <a:pt x="33639" y="33639"/>
                  </a:lnTo>
                  <a:lnTo>
                    <a:pt x="70133" y="9026"/>
                  </a:lnTo>
                  <a:lnTo>
                    <a:pt x="114807" y="0"/>
                  </a:lnTo>
                  <a:lnTo>
                    <a:pt x="1980691" y="0"/>
                  </a:lnTo>
                  <a:lnTo>
                    <a:pt x="2025366" y="9026"/>
                  </a:lnTo>
                  <a:lnTo>
                    <a:pt x="2061860" y="33639"/>
                  </a:lnTo>
                  <a:lnTo>
                    <a:pt x="2086473" y="70133"/>
                  </a:lnTo>
                  <a:lnTo>
                    <a:pt x="2095500" y="114808"/>
                  </a:lnTo>
                  <a:lnTo>
                    <a:pt x="2095500" y="574040"/>
                  </a:lnTo>
                  <a:lnTo>
                    <a:pt x="2086473" y="618714"/>
                  </a:lnTo>
                  <a:lnTo>
                    <a:pt x="2061860" y="655208"/>
                  </a:lnTo>
                  <a:lnTo>
                    <a:pt x="2025366" y="679821"/>
                  </a:lnTo>
                  <a:lnTo>
                    <a:pt x="1980691" y="688848"/>
                  </a:lnTo>
                  <a:lnTo>
                    <a:pt x="114807" y="688848"/>
                  </a:lnTo>
                  <a:lnTo>
                    <a:pt x="70133" y="679821"/>
                  </a:lnTo>
                  <a:lnTo>
                    <a:pt x="33639" y="655208"/>
                  </a:lnTo>
                  <a:lnTo>
                    <a:pt x="9026" y="618714"/>
                  </a:lnTo>
                  <a:lnTo>
                    <a:pt x="0" y="574040"/>
                  </a:lnTo>
                  <a:lnTo>
                    <a:pt x="0" y="114808"/>
                  </a:lnTo>
                  <a:close/>
                </a:path>
              </a:pathLst>
            </a:custGeom>
            <a:ln w="28575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80588" y="4061460"/>
              <a:ext cx="675132" cy="864107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73651" y="4148327"/>
              <a:ext cx="835151" cy="697992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3889248" y="4163567"/>
              <a:ext cx="190500" cy="652780"/>
            </a:xfrm>
            <a:custGeom>
              <a:avLst/>
              <a:gdLst/>
              <a:ahLst/>
              <a:cxnLst/>
              <a:rect l="l" t="t" r="r" b="b"/>
              <a:pathLst>
                <a:path w="190500" h="652779">
                  <a:moveTo>
                    <a:pt x="190500" y="0"/>
                  </a:moveTo>
                  <a:lnTo>
                    <a:pt x="0" y="0"/>
                  </a:lnTo>
                  <a:lnTo>
                    <a:pt x="0" y="652272"/>
                  </a:lnTo>
                  <a:lnTo>
                    <a:pt x="190500" y="652272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1319021" y="5904737"/>
              <a:ext cx="5506720" cy="0"/>
            </a:xfrm>
            <a:custGeom>
              <a:avLst/>
              <a:gdLst/>
              <a:ahLst/>
              <a:cxnLst/>
              <a:rect l="l" t="t" r="r" b="b"/>
              <a:pathLst>
                <a:path w="5506720" h="0">
                  <a:moveTo>
                    <a:pt x="0" y="0"/>
                  </a:moveTo>
                  <a:lnTo>
                    <a:pt x="5506593" y="0"/>
                  </a:lnTo>
                </a:path>
              </a:pathLst>
            </a:custGeom>
            <a:ln w="2857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14805" y="5861875"/>
              <a:ext cx="203834" cy="85725"/>
            </a:xfrm>
            <a:prstGeom prst="rect">
              <a:avLst/>
            </a:prstGeom>
          </p:spPr>
        </p:pic>
        <p:sp>
          <p:nvSpPr>
            <p:cNvPr id="43" name="object 43" descr=""/>
            <p:cNvSpPr/>
            <p:nvPr/>
          </p:nvSpPr>
          <p:spPr>
            <a:xfrm>
              <a:off x="3969004" y="2129789"/>
              <a:ext cx="2936875" cy="3818254"/>
            </a:xfrm>
            <a:custGeom>
              <a:avLst/>
              <a:gdLst/>
              <a:ahLst/>
              <a:cxnLst/>
              <a:rect l="l" t="t" r="r" b="b"/>
              <a:pathLst>
                <a:path w="2936875" h="3818254">
                  <a:moveTo>
                    <a:pt x="85725" y="85725"/>
                  </a:moveTo>
                  <a:lnTo>
                    <a:pt x="78613" y="71501"/>
                  </a:lnTo>
                  <a:lnTo>
                    <a:pt x="42926" y="0"/>
                  </a:lnTo>
                  <a:lnTo>
                    <a:pt x="0" y="85725"/>
                  </a:lnTo>
                  <a:lnTo>
                    <a:pt x="28575" y="85725"/>
                  </a:lnTo>
                  <a:lnTo>
                    <a:pt x="28575" y="370840"/>
                  </a:lnTo>
                  <a:lnTo>
                    <a:pt x="57150" y="370840"/>
                  </a:lnTo>
                  <a:lnTo>
                    <a:pt x="57150" y="85725"/>
                  </a:lnTo>
                  <a:lnTo>
                    <a:pt x="85725" y="85725"/>
                  </a:lnTo>
                  <a:close/>
                </a:path>
                <a:path w="2936875" h="3818254">
                  <a:moveTo>
                    <a:pt x="2936367" y="3774948"/>
                  </a:moveTo>
                  <a:lnTo>
                    <a:pt x="2907792" y="3760660"/>
                  </a:lnTo>
                  <a:lnTo>
                    <a:pt x="2850642" y="3732085"/>
                  </a:lnTo>
                  <a:lnTo>
                    <a:pt x="2850642" y="3760660"/>
                  </a:lnTo>
                  <a:lnTo>
                    <a:pt x="2671826" y="3760660"/>
                  </a:lnTo>
                  <a:lnTo>
                    <a:pt x="2671826" y="3789235"/>
                  </a:lnTo>
                  <a:lnTo>
                    <a:pt x="2850642" y="3789235"/>
                  </a:lnTo>
                  <a:lnTo>
                    <a:pt x="2850642" y="3817810"/>
                  </a:lnTo>
                  <a:lnTo>
                    <a:pt x="2907792" y="3789235"/>
                  </a:lnTo>
                  <a:lnTo>
                    <a:pt x="2936367" y="3774948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03548" y="3582923"/>
              <a:ext cx="1464564" cy="48768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25595" y="5001767"/>
              <a:ext cx="790955" cy="445007"/>
            </a:xfrm>
            <a:prstGeom prst="rect">
              <a:avLst/>
            </a:prstGeom>
          </p:spPr>
        </p:pic>
      </p:grpSp>
      <p:sp>
        <p:nvSpPr>
          <p:cNvPr id="46" name="object 46" descr=""/>
          <p:cNvSpPr txBox="1"/>
          <p:nvPr/>
        </p:nvSpPr>
        <p:spPr>
          <a:xfrm>
            <a:off x="2971038" y="1652777"/>
            <a:ext cx="2078989" cy="370840"/>
          </a:xfrm>
          <a:prstGeom prst="rect">
            <a:avLst/>
          </a:prstGeom>
          <a:ln w="28575">
            <a:solidFill>
              <a:srgbClr val="000000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90170">
              <a:lnSpc>
                <a:spcPct val="100000"/>
              </a:lnSpc>
              <a:spcBef>
                <a:spcPts val="240"/>
              </a:spcBef>
            </a:pPr>
            <a:r>
              <a:rPr dirty="0" sz="1800" b="1">
                <a:solidFill>
                  <a:srgbClr val="001F5F"/>
                </a:solidFill>
                <a:latin typeface="Calibri"/>
                <a:cs typeface="Calibri"/>
              </a:rPr>
              <a:t>Content</a:t>
            </a:r>
            <a:r>
              <a:rPr dirty="0" sz="1800" spc="-9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001F5F"/>
                </a:solidFill>
                <a:latin typeface="Calibri"/>
                <a:cs typeface="Calibri"/>
              </a:rPr>
              <a:t>Production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392429" y="5570982"/>
            <a:ext cx="647700" cy="368935"/>
          </a:xfrm>
          <a:prstGeom prst="rect">
            <a:avLst/>
          </a:prstGeom>
          <a:ln w="28575">
            <a:solidFill>
              <a:srgbClr val="001F5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33985">
              <a:lnSpc>
                <a:spcPct val="100000"/>
              </a:lnSpc>
              <a:spcBef>
                <a:spcPts val="240"/>
              </a:spcBef>
            </a:pPr>
            <a:r>
              <a:rPr dirty="0" sz="1800" spc="-25" b="1">
                <a:solidFill>
                  <a:srgbClr val="001F5F"/>
                </a:solidFill>
                <a:latin typeface="Calibri"/>
                <a:cs typeface="Calibri"/>
              </a:rPr>
              <a:t>OTT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6980681" y="5247894"/>
            <a:ext cx="1000125" cy="646430"/>
          </a:xfrm>
          <a:prstGeom prst="rect">
            <a:avLst/>
          </a:prstGeom>
          <a:ln w="28575">
            <a:solidFill>
              <a:srgbClr val="001F5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91440" marR="127635">
              <a:lnSpc>
                <a:spcPct val="100000"/>
              </a:lnSpc>
              <a:spcBef>
                <a:spcPts val="240"/>
              </a:spcBef>
            </a:pPr>
            <a:r>
              <a:rPr dirty="0" sz="1800" b="1">
                <a:solidFill>
                  <a:srgbClr val="001F5F"/>
                </a:solidFill>
                <a:latin typeface="Calibri"/>
                <a:cs typeface="Calibri"/>
              </a:rPr>
              <a:t>Cable</a:t>
            </a:r>
            <a:r>
              <a:rPr dirty="0" sz="1800" spc="-2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50" b="1">
                <a:solidFill>
                  <a:srgbClr val="001F5F"/>
                </a:solidFill>
                <a:latin typeface="Calibri"/>
                <a:cs typeface="Calibri"/>
              </a:rPr>
              <a:t>&amp; </a:t>
            </a:r>
            <a:r>
              <a:rPr dirty="0" sz="1800" spc="-10" b="1">
                <a:solidFill>
                  <a:srgbClr val="001F5F"/>
                </a:solidFill>
                <a:latin typeface="Calibri"/>
                <a:cs typeface="Calibri"/>
              </a:rPr>
              <a:t>Satellite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9" name="object 4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219739" y="3942408"/>
            <a:ext cx="779209" cy="366119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211580" y="1840992"/>
            <a:ext cx="708659" cy="832103"/>
          </a:xfrm>
          <a:prstGeom prst="rect">
            <a:avLst/>
          </a:prstGeom>
        </p:spPr>
      </p:pic>
      <p:sp>
        <p:nvSpPr>
          <p:cNvPr id="51" name="object 51" descr=""/>
          <p:cNvSpPr/>
          <p:nvPr/>
        </p:nvSpPr>
        <p:spPr>
          <a:xfrm>
            <a:off x="8767571" y="4611623"/>
            <a:ext cx="2955290" cy="1569720"/>
          </a:xfrm>
          <a:custGeom>
            <a:avLst/>
            <a:gdLst/>
            <a:ahLst/>
            <a:cxnLst/>
            <a:rect l="l" t="t" r="r" b="b"/>
            <a:pathLst>
              <a:path w="2955290" h="1569720">
                <a:moveTo>
                  <a:pt x="0" y="1569720"/>
                </a:moveTo>
                <a:lnTo>
                  <a:pt x="2955035" y="1569720"/>
                </a:lnTo>
                <a:lnTo>
                  <a:pt x="2955035" y="0"/>
                </a:lnTo>
                <a:lnTo>
                  <a:pt x="0" y="0"/>
                </a:lnTo>
                <a:lnTo>
                  <a:pt x="0" y="1569720"/>
                </a:lnTo>
                <a:close/>
              </a:path>
            </a:pathLst>
          </a:custGeom>
          <a:ln w="9525">
            <a:solidFill>
              <a:srgbClr val="00134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 descr=""/>
          <p:cNvSpPr txBox="1"/>
          <p:nvPr/>
        </p:nvSpPr>
        <p:spPr>
          <a:xfrm>
            <a:off x="8859901" y="4633340"/>
            <a:ext cx="278638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95"/>
              </a:spcBef>
              <a:tabLst>
                <a:tab pos="1200785" algn="l"/>
                <a:tab pos="1698625" algn="l"/>
              </a:tabLst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It</a:t>
            </a:r>
            <a:r>
              <a:rPr dirty="0" sz="1600" spc="4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is</a:t>
            </a:r>
            <a:r>
              <a:rPr dirty="0" sz="1600" spc="4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clear</a:t>
            </a:r>
            <a:r>
              <a:rPr dirty="0" sz="1600" spc="434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that</a:t>
            </a:r>
            <a:r>
              <a:rPr dirty="0" sz="1600" spc="4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Netflix</a:t>
            </a:r>
            <a:r>
              <a:rPr dirty="0" sz="1600" spc="4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can’t</a:t>
            </a:r>
            <a:r>
              <a:rPr dirty="0" sz="1600" spc="4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be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pigeonholed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into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600" spc="-50">
                <a:solidFill>
                  <a:srgbClr val="001F5F"/>
                </a:solidFill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10833481" y="4877180"/>
            <a:ext cx="81280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41605" marR="5080" indent="-142240">
              <a:lnSpc>
                <a:spcPct val="100000"/>
              </a:lnSpc>
              <a:spcBef>
                <a:spcPts val="95"/>
              </a:spcBef>
              <a:tabLst>
                <a:tab pos="702310" algn="l"/>
              </a:tabLst>
            </a:pP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particular 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both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600" spc="-5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8859901" y="5121021"/>
            <a:ext cx="278320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934085" algn="l"/>
                <a:tab pos="1528445" algn="l"/>
                <a:tab pos="1816100" algn="l"/>
              </a:tabLst>
            </a:pP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segment,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since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it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is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tabLst>
                <a:tab pos="951865" algn="l"/>
                <a:tab pos="1462405" algn="l"/>
                <a:tab pos="1758314" algn="l"/>
                <a:tab pos="2600960" algn="l"/>
              </a:tabLst>
            </a:pP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producer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600" spc="-5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licensor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8859901" y="5609031"/>
            <a:ext cx="278511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content.</a:t>
            </a:r>
            <a:r>
              <a:rPr dirty="0" sz="1600" spc="7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600" spc="8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600" spc="8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course</a:t>
            </a:r>
            <a:r>
              <a:rPr dirty="0" sz="1600" spc="8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it</a:t>
            </a:r>
            <a:r>
              <a:rPr dirty="0" sz="1600" spc="8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is</a:t>
            </a:r>
            <a:r>
              <a:rPr dirty="0" sz="1600" spc="8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 spc="-50">
                <a:solidFill>
                  <a:srgbClr val="001F5F"/>
                </a:solidFill>
                <a:latin typeface="Calibri"/>
                <a:cs typeface="Calibri"/>
              </a:rPr>
              <a:t>a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streaming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service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as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well.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6" name="object 56" descr=""/>
          <p:cNvSpPr/>
          <p:nvPr/>
        </p:nvSpPr>
        <p:spPr>
          <a:xfrm>
            <a:off x="88392" y="1452372"/>
            <a:ext cx="10751185" cy="0"/>
          </a:xfrm>
          <a:custGeom>
            <a:avLst/>
            <a:gdLst/>
            <a:ahLst/>
            <a:cxnLst/>
            <a:rect l="l" t="t" r="r" b="b"/>
            <a:pathLst>
              <a:path w="10751185" h="0">
                <a:moveTo>
                  <a:pt x="0" y="0"/>
                </a:moveTo>
                <a:lnTo>
                  <a:pt x="10750804" y="0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 descr=""/>
          <p:cNvSpPr txBox="1"/>
          <p:nvPr/>
        </p:nvSpPr>
        <p:spPr>
          <a:xfrm>
            <a:off x="856488" y="2884932"/>
            <a:ext cx="2255520" cy="830580"/>
          </a:xfrm>
          <a:prstGeom prst="rect">
            <a:avLst/>
          </a:prstGeom>
          <a:ln w="15875">
            <a:solidFill>
              <a:srgbClr val="001F5F"/>
            </a:solidFill>
          </a:ln>
        </p:spPr>
        <p:txBody>
          <a:bodyPr wrap="square" lIns="0" tIns="41910" rIns="0" bIns="0" rtlCol="0" vert="horz">
            <a:spAutoFit/>
          </a:bodyPr>
          <a:lstStyle/>
          <a:p>
            <a:pPr algn="just" marL="90805" marR="81915">
              <a:lnSpc>
                <a:spcPct val="100000"/>
              </a:lnSpc>
              <a:spcBef>
                <a:spcPts val="330"/>
              </a:spcBef>
            </a:pPr>
            <a:r>
              <a:rPr dirty="0" sz="1200">
                <a:latin typeface="Arial MT"/>
                <a:cs typeface="Arial MT"/>
              </a:rPr>
              <a:t>Disney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AT&amp;T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both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are </a:t>
            </a:r>
            <a:r>
              <a:rPr dirty="0" sz="1200" spc="-20">
                <a:latin typeface="Arial MT"/>
                <a:cs typeface="Arial MT"/>
              </a:rPr>
              <a:t>into </a:t>
            </a:r>
            <a:r>
              <a:rPr dirty="0" sz="1200">
                <a:latin typeface="Arial MT"/>
                <a:cs typeface="Arial MT"/>
              </a:rPr>
              <a:t>all</a:t>
            </a:r>
            <a:r>
              <a:rPr dirty="0" sz="1200" spc="110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105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3</a:t>
            </a:r>
            <a:r>
              <a:rPr dirty="0" sz="1200" spc="114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segments:</a:t>
            </a:r>
            <a:r>
              <a:rPr dirty="0" sz="1200" spc="110">
                <a:latin typeface="Arial MT"/>
                <a:cs typeface="Arial MT"/>
              </a:rPr>
              <a:t>  </a:t>
            </a:r>
            <a:r>
              <a:rPr dirty="0" sz="1200" spc="-10">
                <a:latin typeface="Arial MT"/>
                <a:cs typeface="Arial MT"/>
              </a:rPr>
              <a:t>Disney </a:t>
            </a:r>
            <a:r>
              <a:rPr dirty="0" sz="1200">
                <a:latin typeface="Arial MT"/>
                <a:cs typeface="Arial MT"/>
              </a:rPr>
              <a:t>entered</a:t>
            </a:r>
            <a:r>
              <a:rPr dirty="0" sz="1200" spc="1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OTT</a:t>
            </a:r>
            <a:r>
              <a:rPr dirty="0" sz="1200" spc="1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via</a:t>
            </a:r>
            <a:r>
              <a:rPr dirty="0" sz="1200" spc="1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Disney+</a:t>
            </a:r>
            <a:r>
              <a:rPr dirty="0" sz="1200" spc="13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and </a:t>
            </a:r>
            <a:r>
              <a:rPr dirty="0" sz="1200">
                <a:latin typeface="Arial MT"/>
                <a:cs typeface="Arial MT"/>
              </a:rPr>
              <a:t>HBO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Max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is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owned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by</a:t>
            </a:r>
            <a:r>
              <a:rPr dirty="0" sz="1200" spc="-7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AT&amp;T.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5867400" y="3745991"/>
            <a:ext cx="2214880" cy="832485"/>
          </a:xfrm>
          <a:prstGeom prst="rect">
            <a:avLst/>
          </a:prstGeom>
          <a:ln w="15875">
            <a:solidFill>
              <a:srgbClr val="001F5F"/>
            </a:solidFill>
          </a:ln>
        </p:spPr>
        <p:txBody>
          <a:bodyPr wrap="square" lIns="0" tIns="42545" rIns="0" bIns="0" rtlCol="0" vert="horz">
            <a:spAutoFit/>
          </a:bodyPr>
          <a:lstStyle/>
          <a:p>
            <a:pPr algn="just" marL="92710" marR="81280">
              <a:lnSpc>
                <a:spcPct val="100000"/>
              </a:lnSpc>
              <a:spcBef>
                <a:spcPts val="335"/>
              </a:spcBef>
            </a:pPr>
            <a:r>
              <a:rPr dirty="0" sz="1200">
                <a:latin typeface="Arial MT"/>
                <a:cs typeface="Arial MT"/>
              </a:rPr>
              <a:t>ViacomCBS</a:t>
            </a:r>
            <a:r>
              <a:rPr dirty="0" sz="1200" spc="2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is</a:t>
            </a:r>
            <a:r>
              <a:rPr dirty="0" sz="1200" spc="229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about</a:t>
            </a:r>
            <a:r>
              <a:rPr dirty="0" sz="1200" spc="2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to</a:t>
            </a:r>
            <a:r>
              <a:rPr dirty="0" sz="1200" spc="23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start </a:t>
            </a:r>
            <a:r>
              <a:rPr dirty="0" sz="1200">
                <a:latin typeface="Arial MT"/>
                <a:cs typeface="Arial MT"/>
              </a:rPr>
              <a:t>with</a:t>
            </a:r>
            <a:r>
              <a:rPr dirty="0" sz="1200" spc="10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its</a:t>
            </a:r>
            <a:r>
              <a:rPr dirty="0" sz="1200" spc="10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OTT</a:t>
            </a:r>
            <a:r>
              <a:rPr dirty="0" sz="1200" spc="9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service</a:t>
            </a:r>
            <a:r>
              <a:rPr dirty="0" sz="1200" spc="10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“CBS</a:t>
            </a:r>
            <a:r>
              <a:rPr dirty="0" sz="1200" spc="11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All </a:t>
            </a:r>
            <a:r>
              <a:rPr dirty="0" sz="1200">
                <a:latin typeface="Arial MT"/>
                <a:cs typeface="Arial MT"/>
              </a:rPr>
              <a:t>Access”,</a:t>
            </a:r>
            <a:r>
              <a:rPr dirty="0" sz="1200" spc="2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2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Comcast’s</a:t>
            </a:r>
            <a:r>
              <a:rPr dirty="0" sz="1200" spc="24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Sky </a:t>
            </a:r>
            <a:r>
              <a:rPr dirty="0" sz="1200">
                <a:latin typeface="Arial MT"/>
                <a:cs typeface="Arial MT"/>
              </a:rPr>
              <a:t>offers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streaming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as</a:t>
            </a:r>
            <a:r>
              <a:rPr dirty="0" sz="1200" spc="-20">
                <a:latin typeface="Arial MT"/>
                <a:cs typeface="Arial MT"/>
              </a:rPr>
              <a:t> well.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9" name="object 59" descr=""/>
          <p:cNvSpPr/>
          <p:nvPr/>
        </p:nvSpPr>
        <p:spPr>
          <a:xfrm>
            <a:off x="3107436" y="2628899"/>
            <a:ext cx="2765425" cy="1442720"/>
          </a:xfrm>
          <a:custGeom>
            <a:avLst/>
            <a:gdLst/>
            <a:ahLst/>
            <a:cxnLst/>
            <a:rect l="l" t="t" r="r" b="b"/>
            <a:pathLst>
              <a:path w="2765425" h="1442720">
                <a:moveTo>
                  <a:pt x="79629" y="740791"/>
                </a:moveTo>
                <a:lnTo>
                  <a:pt x="9144" y="667639"/>
                </a:lnTo>
                <a:lnTo>
                  <a:pt x="0" y="676529"/>
                </a:lnTo>
                <a:lnTo>
                  <a:pt x="70485" y="749554"/>
                </a:lnTo>
                <a:lnTo>
                  <a:pt x="79629" y="740791"/>
                </a:lnTo>
                <a:close/>
              </a:path>
              <a:path w="2765425" h="1442720">
                <a:moveTo>
                  <a:pt x="176644" y="841375"/>
                </a:moveTo>
                <a:lnTo>
                  <a:pt x="106172" y="768223"/>
                </a:lnTo>
                <a:lnTo>
                  <a:pt x="97028" y="776986"/>
                </a:lnTo>
                <a:lnTo>
                  <a:pt x="167513" y="850138"/>
                </a:lnTo>
                <a:lnTo>
                  <a:pt x="176644" y="841375"/>
                </a:lnTo>
                <a:close/>
              </a:path>
              <a:path w="2765425" h="1442720">
                <a:moveTo>
                  <a:pt x="273685" y="941844"/>
                </a:moveTo>
                <a:lnTo>
                  <a:pt x="203200" y="868680"/>
                </a:lnTo>
                <a:lnTo>
                  <a:pt x="194043" y="877570"/>
                </a:lnTo>
                <a:lnTo>
                  <a:pt x="264541" y="950722"/>
                </a:lnTo>
                <a:lnTo>
                  <a:pt x="273685" y="941844"/>
                </a:lnTo>
                <a:close/>
              </a:path>
              <a:path w="2765425" h="1442720">
                <a:moveTo>
                  <a:pt x="370713" y="1042416"/>
                </a:moveTo>
                <a:lnTo>
                  <a:pt x="300101" y="969264"/>
                </a:lnTo>
                <a:lnTo>
                  <a:pt x="290957" y="978154"/>
                </a:lnTo>
                <a:lnTo>
                  <a:pt x="361569" y="1051179"/>
                </a:lnTo>
                <a:lnTo>
                  <a:pt x="370713" y="1042416"/>
                </a:lnTo>
                <a:close/>
              </a:path>
              <a:path w="2765425" h="1442720">
                <a:moveTo>
                  <a:pt x="467741" y="1142873"/>
                </a:moveTo>
                <a:lnTo>
                  <a:pt x="397129" y="1069848"/>
                </a:lnTo>
                <a:lnTo>
                  <a:pt x="387985" y="1078611"/>
                </a:lnTo>
                <a:lnTo>
                  <a:pt x="458597" y="1151763"/>
                </a:lnTo>
                <a:lnTo>
                  <a:pt x="467741" y="1142873"/>
                </a:lnTo>
                <a:close/>
              </a:path>
              <a:path w="2765425" h="1442720">
                <a:moveTo>
                  <a:pt x="564642" y="1243457"/>
                </a:moveTo>
                <a:lnTo>
                  <a:pt x="494157" y="1170305"/>
                </a:lnTo>
                <a:lnTo>
                  <a:pt x="485013" y="1179195"/>
                </a:lnTo>
                <a:lnTo>
                  <a:pt x="555498" y="1252220"/>
                </a:lnTo>
                <a:lnTo>
                  <a:pt x="564642" y="1243457"/>
                </a:lnTo>
                <a:close/>
              </a:path>
              <a:path w="2765425" h="1442720">
                <a:moveTo>
                  <a:pt x="661670" y="1344041"/>
                </a:moveTo>
                <a:lnTo>
                  <a:pt x="591185" y="1270889"/>
                </a:lnTo>
                <a:lnTo>
                  <a:pt x="582041" y="1279652"/>
                </a:lnTo>
                <a:lnTo>
                  <a:pt x="652526" y="1352804"/>
                </a:lnTo>
                <a:lnTo>
                  <a:pt x="661670" y="1344041"/>
                </a:lnTo>
                <a:close/>
              </a:path>
              <a:path w="2765425" h="1442720">
                <a:moveTo>
                  <a:pt x="748157" y="1442720"/>
                </a:moveTo>
                <a:lnTo>
                  <a:pt x="738060" y="1410589"/>
                </a:lnTo>
                <a:lnTo>
                  <a:pt x="722630" y="1361440"/>
                </a:lnTo>
                <a:lnTo>
                  <a:pt x="714476" y="1398778"/>
                </a:lnTo>
                <a:lnTo>
                  <a:pt x="713765" y="1398041"/>
                </a:lnTo>
                <a:lnTo>
                  <a:pt x="713765" y="1402041"/>
                </a:lnTo>
                <a:lnTo>
                  <a:pt x="712851" y="1406207"/>
                </a:lnTo>
                <a:lnTo>
                  <a:pt x="713765" y="1402041"/>
                </a:lnTo>
                <a:lnTo>
                  <a:pt x="713765" y="1398041"/>
                </a:lnTo>
                <a:lnTo>
                  <a:pt x="688086" y="1371346"/>
                </a:lnTo>
                <a:lnTo>
                  <a:pt x="679069" y="1380236"/>
                </a:lnTo>
                <a:lnTo>
                  <a:pt x="705408" y="1407617"/>
                </a:lnTo>
                <a:lnTo>
                  <a:pt x="667893" y="1414399"/>
                </a:lnTo>
                <a:lnTo>
                  <a:pt x="748157" y="1442720"/>
                </a:lnTo>
                <a:close/>
              </a:path>
              <a:path w="2765425" h="1442720">
                <a:moveTo>
                  <a:pt x="1689227" y="24892"/>
                </a:moveTo>
                <a:lnTo>
                  <a:pt x="1607820" y="0"/>
                </a:lnTo>
                <a:lnTo>
                  <a:pt x="1636776" y="80137"/>
                </a:lnTo>
                <a:lnTo>
                  <a:pt x="1643240" y="43053"/>
                </a:lnTo>
                <a:lnTo>
                  <a:pt x="1643316" y="42633"/>
                </a:lnTo>
                <a:lnTo>
                  <a:pt x="1643761" y="43053"/>
                </a:lnTo>
                <a:lnTo>
                  <a:pt x="1652524" y="33782"/>
                </a:lnTo>
                <a:lnTo>
                  <a:pt x="1652066" y="33362"/>
                </a:lnTo>
                <a:lnTo>
                  <a:pt x="1644650" y="35052"/>
                </a:lnTo>
                <a:lnTo>
                  <a:pt x="1640205" y="39624"/>
                </a:lnTo>
                <a:lnTo>
                  <a:pt x="1644586" y="35052"/>
                </a:lnTo>
                <a:lnTo>
                  <a:pt x="1652066" y="33362"/>
                </a:lnTo>
                <a:lnTo>
                  <a:pt x="1664703" y="30480"/>
                </a:lnTo>
                <a:lnTo>
                  <a:pt x="1689227" y="24892"/>
                </a:lnTo>
                <a:close/>
              </a:path>
              <a:path w="2765425" h="1442720">
                <a:moveTo>
                  <a:pt x="1753743" y="130175"/>
                </a:moveTo>
                <a:lnTo>
                  <a:pt x="1680083" y="60071"/>
                </a:lnTo>
                <a:lnTo>
                  <a:pt x="1671320" y="69215"/>
                </a:lnTo>
                <a:lnTo>
                  <a:pt x="1744980" y="139319"/>
                </a:lnTo>
                <a:lnTo>
                  <a:pt x="1753743" y="130175"/>
                </a:lnTo>
                <a:close/>
              </a:path>
              <a:path w="2765425" h="1442720">
                <a:moveTo>
                  <a:pt x="1854835" y="226441"/>
                </a:moveTo>
                <a:lnTo>
                  <a:pt x="1781302" y="156464"/>
                </a:lnTo>
                <a:lnTo>
                  <a:pt x="1772539" y="165608"/>
                </a:lnTo>
                <a:lnTo>
                  <a:pt x="1846072" y="235712"/>
                </a:lnTo>
                <a:lnTo>
                  <a:pt x="1854835" y="226441"/>
                </a:lnTo>
                <a:close/>
              </a:path>
              <a:path w="2765425" h="1442720">
                <a:moveTo>
                  <a:pt x="1956054" y="322834"/>
                </a:moveTo>
                <a:lnTo>
                  <a:pt x="1882394" y="252730"/>
                </a:lnTo>
                <a:lnTo>
                  <a:pt x="1873758" y="262001"/>
                </a:lnTo>
                <a:lnTo>
                  <a:pt x="1947291" y="331978"/>
                </a:lnTo>
                <a:lnTo>
                  <a:pt x="1956054" y="322834"/>
                </a:lnTo>
                <a:close/>
              </a:path>
              <a:path w="2765425" h="1442720">
                <a:moveTo>
                  <a:pt x="2057146" y="419100"/>
                </a:moveTo>
                <a:lnTo>
                  <a:pt x="1983613" y="349123"/>
                </a:lnTo>
                <a:lnTo>
                  <a:pt x="1974850" y="358267"/>
                </a:lnTo>
                <a:lnTo>
                  <a:pt x="2048383" y="428371"/>
                </a:lnTo>
                <a:lnTo>
                  <a:pt x="2057146" y="419100"/>
                </a:lnTo>
                <a:close/>
              </a:path>
              <a:path w="2765425" h="1442720">
                <a:moveTo>
                  <a:pt x="2158365" y="515493"/>
                </a:moveTo>
                <a:lnTo>
                  <a:pt x="2084832" y="445389"/>
                </a:lnTo>
                <a:lnTo>
                  <a:pt x="2076069" y="454660"/>
                </a:lnTo>
                <a:lnTo>
                  <a:pt x="2149602" y="524637"/>
                </a:lnTo>
                <a:lnTo>
                  <a:pt x="2158365" y="515493"/>
                </a:lnTo>
                <a:close/>
              </a:path>
              <a:path w="2765425" h="1442720">
                <a:moveTo>
                  <a:pt x="2259584" y="611759"/>
                </a:moveTo>
                <a:lnTo>
                  <a:pt x="2185924" y="541782"/>
                </a:lnTo>
                <a:lnTo>
                  <a:pt x="2177161" y="550926"/>
                </a:lnTo>
                <a:lnTo>
                  <a:pt x="2250821" y="621030"/>
                </a:lnTo>
                <a:lnTo>
                  <a:pt x="2259584" y="611759"/>
                </a:lnTo>
                <a:close/>
              </a:path>
              <a:path w="2765425" h="1442720">
                <a:moveTo>
                  <a:pt x="2360676" y="708152"/>
                </a:moveTo>
                <a:lnTo>
                  <a:pt x="2287143" y="638048"/>
                </a:lnTo>
                <a:lnTo>
                  <a:pt x="2278380" y="647319"/>
                </a:lnTo>
                <a:lnTo>
                  <a:pt x="2351913" y="717296"/>
                </a:lnTo>
                <a:lnTo>
                  <a:pt x="2360676" y="708152"/>
                </a:lnTo>
                <a:close/>
              </a:path>
              <a:path w="2765425" h="1442720">
                <a:moveTo>
                  <a:pt x="2461895" y="804545"/>
                </a:moveTo>
                <a:lnTo>
                  <a:pt x="2388362" y="734441"/>
                </a:lnTo>
                <a:lnTo>
                  <a:pt x="2379599" y="743585"/>
                </a:lnTo>
                <a:lnTo>
                  <a:pt x="2453132" y="813689"/>
                </a:lnTo>
                <a:lnTo>
                  <a:pt x="2461895" y="804545"/>
                </a:lnTo>
                <a:close/>
              </a:path>
              <a:path w="2765425" h="1442720">
                <a:moveTo>
                  <a:pt x="2562987" y="900811"/>
                </a:moveTo>
                <a:lnTo>
                  <a:pt x="2489454" y="830707"/>
                </a:lnTo>
                <a:lnTo>
                  <a:pt x="2480691" y="839978"/>
                </a:lnTo>
                <a:lnTo>
                  <a:pt x="2554351" y="910094"/>
                </a:lnTo>
                <a:lnTo>
                  <a:pt x="2562987" y="900811"/>
                </a:lnTo>
                <a:close/>
              </a:path>
              <a:path w="2765425" h="1442720">
                <a:moveTo>
                  <a:pt x="2664206" y="997204"/>
                </a:moveTo>
                <a:lnTo>
                  <a:pt x="2590673" y="927100"/>
                </a:lnTo>
                <a:lnTo>
                  <a:pt x="2581910" y="936256"/>
                </a:lnTo>
                <a:lnTo>
                  <a:pt x="2655443" y="1006348"/>
                </a:lnTo>
                <a:lnTo>
                  <a:pt x="2664206" y="997204"/>
                </a:lnTo>
                <a:close/>
              </a:path>
              <a:path w="2765425" h="1442720">
                <a:moveTo>
                  <a:pt x="2765425" y="1093470"/>
                </a:moveTo>
                <a:lnTo>
                  <a:pt x="2691765" y="1023493"/>
                </a:lnTo>
                <a:lnTo>
                  <a:pt x="2683002" y="1032637"/>
                </a:lnTo>
                <a:lnTo>
                  <a:pt x="2756662" y="1102741"/>
                </a:lnTo>
                <a:lnTo>
                  <a:pt x="2765425" y="1093470"/>
                </a:lnTo>
                <a:close/>
              </a:path>
            </a:pathLst>
          </a:custGeom>
          <a:solidFill>
            <a:srgbClr val="212A35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6916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74320" marR="267335" indent="-3175">
              <a:lnSpc>
                <a:spcPct val="100000"/>
              </a:lnSpc>
              <a:spcBef>
                <a:spcPts val="240"/>
              </a:spcBef>
            </a:pP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70276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69875" marR="268605" indent="25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 Overview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69719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310" marR="311150" indent="-635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370832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521334" marR="294005" indent="-224154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771388" y="6303264"/>
            <a:ext cx="1231900" cy="55499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0480" rIns="0" bIns="0" rtlCol="0" vert="horz">
            <a:spAutoFit/>
          </a:bodyPr>
          <a:lstStyle/>
          <a:p>
            <a:pPr marL="309880" marR="281940" indent="-26034">
              <a:lnSpc>
                <a:spcPct val="100000"/>
              </a:lnSpc>
              <a:spcBef>
                <a:spcPts val="240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Financial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7194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53365" marR="207645" indent="-4318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 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5725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14960" marR="210185" indent="-100965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 Solution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9822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146050" rIns="0" bIns="0" rtlCol="0" vert="horz">
            <a:spAutoFit/>
          </a:bodyPr>
          <a:lstStyle/>
          <a:p>
            <a:pPr marL="206375">
              <a:lnSpc>
                <a:spcPct val="100000"/>
              </a:lnSpc>
              <a:spcBef>
                <a:spcPts val="115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1551919" y="643432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2"/>
                </a:lnTo>
                <a:lnTo>
                  <a:pt x="640079" y="294132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66801" y="214960"/>
            <a:ext cx="336804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Selection</a:t>
            </a:r>
            <a:r>
              <a:rPr dirty="0" spc="-35"/>
              <a:t> </a:t>
            </a:r>
            <a:r>
              <a:rPr dirty="0"/>
              <a:t>of</a:t>
            </a:r>
            <a:r>
              <a:rPr dirty="0" spc="-35"/>
              <a:t> </a:t>
            </a:r>
            <a:r>
              <a:rPr dirty="0" spc="-10"/>
              <a:t>Companies</a:t>
            </a:r>
          </a:p>
        </p:txBody>
      </p:sp>
      <p:sp>
        <p:nvSpPr>
          <p:cNvPr id="13" name="object 13" descr=""/>
          <p:cNvSpPr txBox="1"/>
          <p:nvPr/>
        </p:nvSpPr>
        <p:spPr>
          <a:xfrm>
            <a:off x="150063" y="898905"/>
            <a:ext cx="114573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After</a:t>
            </a:r>
            <a:r>
              <a:rPr dirty="0" sz="1800" spc="-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analyzing</a:t>
            </a:r>
            <a:r>
              <a:rPr dirty="0" sz="18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8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CAGR,</a:t>
            </a:r>
            <a:r>
              <a:rPr dirty="0" sz="1800" spc="-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market</a:t>
            </a:r>
            <a:r>
              <a:rPr dirty="0" sz="1800" spc="-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size,</a:t>
            </a:r>
            <a:r>
              <a:rPr dirty="0" sz="18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revenue</a:t>
            </a:r>
            <a:r>
              <a:rPr dirty="0" sz="18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8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cost</a:t>
            </a:r>
            <a:r>
              <a:rPr dirty="0" sz="1800" spc="-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drivers,</a:t>
            </a:r>
            <a:r>
              <a:rPr dirty="0" sz="18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we</a:t>
            </a:r>
            <a:r>
              <a:rPr dirty="0" sz="1800" spc="-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come</a:t>
            </a:r>
            <a:r>
              <a:rPr dirty="0" sz="18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800" spc="-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8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conclusion</a:t>
            </a:r>
            <a:r>
              <a:rPr dirty="0" sz="18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that</a:t>
            </a:r>
            <a:r>
              <a:rPr dirty="0" sz="1800" spc="-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Cable-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satellite</a:t>
            </a:r>
            <a:r>
              <a:rPr dirty="0" sz="18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is</a:t>
            </a:r>
            <a:r>
              <a:rPr dirty="0" sz="18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8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group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that</a:t>
            </a:r>
            <a:r>
              <a:rPr dirty="0" sz="18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needs</a:t>
            </a:r>
            <a:r>
              <a:rPr dirty="0" sz="18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8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be</a:t>
            </a:r>
            <a:r>
              <a:rPr dirty="0" sz="18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discarded.</a:t>
            </a:r>
            <a:r>
              <a:rPr dirty="0" sz="18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8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other</a:t>
            </a:r>
            <a:r>
              <a:rPr dirty="0" sz="18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3</a:t>
            </a:r>
            <a:r>
              <a:rPr dirty="0" sz="18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groups</a:t>
            </a:r>
            <a:r>
              <a:rPr dirty="0" sz="18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are</a:t>
            </a:r>
            <a:r>
              <a:rPr dirty="0" sz="18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in</a:t>
            </a:r>
            <a:r>
              <a:rPr dirty="0" sz="18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contention</a:t>
            </a:r>
            <a:r>
              <a:rPr dirty="0" sz="18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right</a:t>
            </a:r>
            <a:r>
              <a:rPr dirty="0" sz="18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001F5F"/>
                </a:solidFill>
                <a:latin typeface="Calibri"/>
                <a:cs typeface="Calibri"/>
              </a:rPr>
              <a:t>now.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88764" y="3159251"/>
            <a:ext cx="252984" cy="252984"/>
          </a:xfrm>
          <a:prstGeom prst="rect">
            <a:avLst/>
          </a:prstGeom>
        </p:spPr>
      </p:pic>
      <p:grpSp>
        <p:nvGrpSpPr>
          <p:cNvPr id="15" name="object 15" descr=""/>
          <p:cNvGrpSpPr/>
          <p:nvPr/>
        </p:nvGrpSpPr>
        <p:grpSpPr>
          <a:xfrm>
            <a:off x="4625340" y="5640323"/>
            <a:ext cx="264795" cy="256540"/>
            <a:chOff x="4625340" y="5640323"/>
            <a:chExt cx="264795" cy="256540"/>
          </a:xfrm>
        </p:grpSpPr>
        <p:sp>
          <p:nvSpPr>
            <p:cNvPr id="16" name="object 16" descr=""/>
            <p:cNvSpPr/>
            <p:nvPr/>
          </p:nvSpPr>
          <p:spPr>
            <a:xfrm>
              <a:off x="4629912" y="5644895"/>
              <a:ext cx="243840" cy="245110"/>
            </a:xfrm>
            <a:custGeom>
              <a:avLst/>
              <a:gdLst/>
              <a:ahLst/>
              <a:cxnLst/>
              <a:rect l="l" t="t" r="r" b="b"/>
              <a:pathLst>
                <a:path w="243839" h="245110">
                  <a:moveTo>
                    <a:pt x="0" y="122491"/>
                  </a:moveTo>
                  <a:lnTo>
                    <a:pt x="9525" y="74790"/>
                  </a:lnTo>
                  <a:lnTo>
                    <a:pt x="35687" y="35852"/>
                  </a:lnTo>
                  <a:lnTo>
                    <a:pt x="74422" y="9613"/>
                  </a:lnTo>
                  <a:lnTo>
                    <a:pt x="121920" y="0"/>
                  </a:lnTo>
                  <a:lnTo>
                    <a:pt x="169417" y="9613"/>
                  </a:lnTo>
                  <a:lnTo>
                    <a:pt x="208152" y="35852"/>
                  </a:lnTo>
                  <a:lnTo>
                    <a:pt x="234314" y="74790"/>
                  </a:lnTo>
                  <a:lnTo>
                    <a:pt x="243839" y="122491"/>
                  </a:lnTo>
                  <a:lnTo>
                    <a:pt x="234314" y="170192"/>
                  </a:lnTo>
                  <a:lnTo>
                    <a:pt x="208152" y="209130"/>
                  </a:lnTo>
                  <a:lnTo>
                    <a:pt x="169417" y="235369"/>
                  </a:lnTo>
                  <a:lnTo>
                    <a:pt x="121920" y="244982"/>
                  </a:lnTo>
                  <a:lnTo>
                    <a:pt x="74422" y="235369"/>
                  </a:lnTo>
                  <a:lnTo>
                    <a:pt x="35687" y="209130"/>
                  </a:lnTo>
                  <a:lnTo>
                    <a:pt x="9525" y="170192"/>
                  </a:lnTo>
                  <a:lnTo>
                    <a:pt x="0" y="12249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47260" y="5640323"/>
              <a:ext cx="131063" cy="131063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4639056" y="5647943"/>
              <a:ext cx="247015" cy="243840"/>
            </a:xfrm>
            <a:custGeom>
              <a:avLst/>
              <a:gdLst/>
              <a:ahLst/>
              <a:cxnLst/>
              <a:rect l="l" t="t" r="r" b="b"/>
              <a:pathLst>
                <a:path w="247014" h="243839">
                  <a:moveTo>
                    <a:pt x="123190" y="243839"/>
                  </a:moveTo>
                  <a:lnTo>
                    <a:pt x="75311" y="234251"/>
                  </a:lnTo>
                  <a:lnTo>
                    <a:pt x="36068" y="208127"/>
                  </a:lnTo>
                  <a:lnTo>
                    <a:pt x="9652" y="169367"/>
                  </a:lnTo>
                  <a:lnTo>
                    <a:pt x="0" y="121919"/>
                  </a:lnTo>
                  <a:lnTo>
                    <a:pt x="9652" y="74472"/>
                  </a:lnTo>
                  <a:lnTo>
                    <a:pt x="36068" y="35712"/>
                  </a:lnTo>
                  <a:lnTo>
                    <a:pt x="75311" y="9588"/>
                  </a:lnTo>
                  <a:lnTo>
                    <a:pt x="123190" y="0"/>
                  </a:lnTo>
                  <a:lnTo>
                    <a:pt x="171196" y="9588"/>
                  </a:lnTo>
                  <a:lnTo>
                    <a:pt x="210439" y="35712"/>
                  </a:lnTo>
                  <a:lnTo>
                    <a:pt x="236855" y="74472"/>
                  </a:lnTo>
                  <a:lnTo>
                    <a:pt x="246507" y="121919"/>
                  </a:lnTo>
                  <a:lnTo>
                    <a:pt x="236855" y="169367"/>
                  </a:lnTo>
                  <a:lnTo>
                    <a:pt x="210439" y="208127"/>
                  </a:lnTo>
                  <a:lnTo>
                    <a:pt x="171196" y="234251"/>
                  </a:lnTo>
                  <a:lnTo>
                    <a:pt x="123190" y="24383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34483" y="5643371"/>
              <a:ext cx="132588" cy="131064"/>
            </a:xfrm>
            <a:prstGeom prst="rect">
              <a:avLst/>
            </a:prstGeom>
          </p:spPr>
        </p:pic>
      </p:grpSp>
      <p:sp>
        <p:nvSpPr>
          <p:cNvPr id="20" name="object 20" descr=""/>
          <p:cNvSpPr txBox="1"/>
          <p:nvPr/>
        </p:nvSpPr>
        <p:spPr>
          <a:xfrm>
            <a:off x="2184654" y="4013961"/>
            <a:ext cx="78041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0">
                <a:solidFill>
                  <a:srgbClr val="001F5F"/>
                </a:solidFill>
                <a:latin typeface="Arial MT"/>
                <a:cs typeface="Arial MT"/>
              </a:rPr>
              <a:t>USD</a:t>
            </a:r>
            <a:r>
              <a:rPr dirty="0" sz="1100" spc="-40">
                <a:solidFill>
                  <a:srgbClr val="001F5F"/>
                </a:solidFill>
                <a:latin typeface="Arial MT"/>
                <a:cs typeface="Arial MT"/>
              </a:rPr>
              <a:t> 81.6</a:t>
            </a:r>
            <a:r>
              <a:rPr dirty="0" sz="1100" spc="-105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100" spc="-25">
                <a:solidFill>
                  <a:srgbClr val="001F5F"/>
                </a:solidFill>
                <a:latin typeface="Arial MT"/>
                <a:cs typeface="Arial MT"/>
              </a:rPr>
              <a:t>bn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3251073" y="1593341"/>
            <a:ext cx="775335" cy="328295"/>
          </a:xfrm>
          <a:prstGeom prst="rect">
            <a:avLst/>
          </a:prstGeom>
        </p:spPr>
        <p:txBody>
          <a:bodyPr wrap="square" lIns="0" tIns="46355" rIns="0" bIns="0" rtlCol="0" vert="horz">
            <a:spAutoFit/>
          </a:bodyPr>
          <a:lstStyle/>
          <a:p>
            <a:pPr marL="169545" marR="5080" indent="-157480">
              <a:lnSpc>
                <a:spcPct val="80000"/>
              </a:lnSpc>
              <a:spcBef>
                <a:spcPts val="365"/>
              </a:spcBef>
            </a:pPr>
            <a:r>
              <a:rPr dirty="0" sz="1100" spc="-20" b="1">
                <a:solidFill>
                  <a:srgbClr val="001F5F"/>
                </a:solidFill>
                <a:latin typeface="Arial"/>
                <a:cs typeface="Arial"/>
              </a:rPr>
              <a:t>Market Size CAGR</a:t>
            </a:r>
            <a:endParaRPr sz="1100">
              <a:latin typeface="Arial"/>
              <a:cs typeface="Arial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3177539" y="1964435"/>
            <a:ext cx="857885" cy="0"/>
          </a:xfrm>
          <a:custGeom>
            <a:avLst/>
            <a:gdLst/>
            <a:ahLst/>
            <a:cxnLst/>
            <a:rect l="l" t="t" r="r" b="b"/>
            <a:pathLst>
              <a:path w="857885" h="0">
                <a:moveTo>
                  <a:pt x="0" y="0"/>
                </a:moveTo>
                <a:lnTo>
                  <a:pt x="857885" y="0"/>
                </a:lnTo>
              </a:path>
            </a:pathLst>
          </a:custGeom>
          <a:ln w="12192">
            <a:solidFill>
              <a:srgbClr val="78848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4347717" y="1584706"/>
            <a:ext cx="667385" cy="328295"/>
          </a:xfrm>
          <a:prstGeom prst="rect">
            <a:avLst/>
          </a:prstGeom>
        </p:spPr>
        <p:txBody>
          <a:bodyPr wrap="square" lIns="0" tIns="46355" rIns="0" bIns="0" rtlCol="0" vert="horz">
            <a:spAutoFit/>
          </a:bodyPr>
          <a:lstStyle/>
          <a:p>
            <a:pPr marL="12700" marR="5080" indent="120014">
              <a:lnSpc>
                <a:spcPct val="80000"/>
              </a:lnSpc>
              <a:spcBef>
                <a:spcPts val="365"/>
              </a:spcBef>
            </a:pPr>
            <a:r>
              <a:rPr dirty="0" sz="1100" spc="-10" b="1">
                <a:solidFill>
                  <a:srgbClr val="001F5F"/>
                </a:solidFill>
                <a:latin typeface="Arial"/>
                <a:cs typeface="Arial"/>
              </a:rPr>
              <a:t>Brand relevance</a:t>
            </a:r>
            <a:endParaRPr sz="1100">
              <a:latin typeface="Arial"/>
              <a:cs typeface="Arial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4151376" y="1964435"/>
            <a:ext cx="1077595" cy="0"/>
          </a:xfrm>
          <a:custGeom>
            <a:avLst/>
            <a:gdLst/>
            <a:ahLst/>
            <a:cxnLst/>
            <a:rect l="l" t="t" r="r" b="b"/>
            <a:pathLst>
              <a:path w="1077595" h="0">
                <a:moveTo>
                  <a:pt x="0" y="0"/>
                </a:moveTo>
                <a:lnTo>
                  <a:pt x="1077340" y="0"/>
                </a:lnTo>
              </a:path>
            </a:pathLst>
          </a:custGeom>
          <a:ln w="12192">
            <a:solidFill>
              <a:srgbClr val="78848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2133345" y="1593341"/>
            <a:ext cx="764540" cy="328295"/>
          </a:xfrm>
          <a:prstGeom prst="rect">
            <a:avLst/>
          </a:prstGeom>
        </p:spPr>
        <p:txBody>
          <a:bodyPr wrap="square" lIns="0" tIns="46355" rIns="0" bIns="0" rtlCol="0" vert="horz">
            <a:spAutoFit/>
          </a:bodyPr>
          <a:lstStyle/>
          <a:p>
            <a:pPr marL="243840" marR="5080" indent="-231775">
              <a:lnSpc>
                <a:spcPct val="80000"/>
              </a:lnSpc>
              <a:spcBef>
                <a:spcPts val="365"/>
              </a:spcBef>
            </a:pPr>
            <a:r>
              <a:rPr dirty="0" sz="1100" b="1">
                <a:solidFill>
                  <a:srgbClr val="001F5F"/>
                </a:solidFill>
                <a:latin typeface="Arial"/>
                <a:cs typeface="Arial"/>
              </a:rPr>
              <a:t>Market</a:t>
            </a:r>
            <a:r>
              <a:rPr dirty="0" sz="1100" spc="-14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100" spc="-20" b="1">
                <a:solidFill>
                  <a:srgbClr val="001F5F"/>
                </a:solidFill>
                <a:latin typeface="Arial"/>
                <a:cs typeface="Arial"/>
              </a:rPr>
              <a:t>size </a:t>
            </a:r>
            <a:r>
              <a:rPr dirty="0" sz="1100" spc="-10" b="1">
                <a:solidFill>
                  <a:srgbClr val="001F5F"/>
                </a:solidFill>
                <a:latin typeface="Arial"/>
                <a:cs typeface="Arial"/>
              </a:rPr>
              <a:t>(‘19)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 descr=""/>
          <p:cNvSpPr/>
          <p:nvPr/>
        </p:nvSpPr>
        <p:spPr>
          <a:xfrm>
            <a:off x="2001011" y="1964435"/>
            <a:ext cx="1075690" cy="0"/>
          </a:xfrm>
          <a:custGeom>
            <a:avLst/>
            <a:gdLst/>
            <a:ahLst/>
            <a:cxnLst/>
            <a:rect l="l" t="t" r="r" b="b"/>
            <a:pathLst>
              <a:path w="1075689" h="0">
                <a:moveTo>
                  <a:pt x="0" y="0"/>
                </a:moveTo>
                <a:lnTo>
                  <a:pt x="1075563" y="0"/>
                </a:lnTo>
              </a:path>
            </a:pathLst>
          </a:custGeom>
          <a:ln w="12192">
            <a:solidFill>
              <a:srgbClr val="78848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 txBox="1"/>
          <p:nvPr/>
        </p:nvSpPr>
        <p:spPr>
          <a:xfrm>
            <a:off x="5802884" y="1690497"/>
            <a:ext cx="560260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66085" algn="l"/>
                <a:tab pos="5015865" algn="l"/>
              </a:tabLst>
            </a:pPr>
            <a:r>
              <a:rPr dirty="0" sz="1100" b="1">
                <a:solidFill>
                  <a:srgbClr val="001F5F"/>
                </a:solidFill>
                <a:latin typeface="Arial"/>
                <a:cs typeface="Arial"/>
              </a:rPr>
              <a:t>Key</a:t>
            </a:r>
            <a:r>
              <a:rPr dirty="0" sz="1100" spc="-2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001F5F"/>
                </a:solidFill>
                <a:latin typeface="Arial"/>
                <a:cs typeface="Arial"/>
              </a:rPr>
              <a:t>Revenue</a:t>
            </a:r>
            <a:r>
              <a:rPr dirty="0" sz="1100" spc="-3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001F5F"/>
                </a:solidFill>
                <a:latin typeface="Arial"/>
                <a:cs typeface="Arial"/>
              </a:rPr>
              <a:t>drivers</a:t>
            </a:r>
            <a:r>
              <a:rPr dirty="0" sz="1100" b="1">
                <a:solidFill>
                  <a:srgbClr val="001F5F"/>
                </a:solidFill>
                <a:latin typeface="Arial"/>
                <a:cs typeface="Arial"/>
              </a:rPr>
              <a:t>	Key</a:t>
            </a:r>
            <a:r>
              <a:rPr dirty="0" sz="1100" spc="-6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001F5F"/>
                </a:solidFill>
                <a:latin typeface="Arial"/>
                <a:cs typeface="Arial"/>
              </a:rPr>
              <a:t>Cost</a:t>
            </a:r>
            <a:r>
              <a:rPr dirty="0" sz="1100" spc="-5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001F5F"/>
                </a:solidFill>
                <a:latin typeface="Arial"/>
                <a:cs typeface="Arial"/>
              </a:rPr>
              <a:t>drivers</a:t>
            </a:r>
            <a:r>
              <a:rPr dirty="0" sz="1100" b="1">
                <a:solidFill>
                  <a:srgbClr val="001F5F"/>
                </a:solidFill>
                <a:latin typeface="Arial"/>
                <a:cs typeface="Arial"/>
              </a:rPr>
              <a:t>	</a:t>
            </a:r>
            <a:r>
              <a:rPr dirty="0" sz="1100" spc="-10" b="1">
                <a:solidFill>
                  <a:srgbClr val="001F5F"/>
                </a:solidFill>
                <a:latin typeface="Arial"/>
                <a:cs typeface="Arial"/>
              </a:rPr>
              <a:t>Decision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28" name="object 28" descr=""/>
          <p:cNvSpPr/>
          <p:nvPr/>
        </p:nvSpPr>
        <p:spPr>
          <a:xfrm>
            <a:off x="8054340" y="1956816"/>
            <a:ext cx="2581910" cy="0"/>
          </a:xfrm>
          <a:custGeom>
            <a:avLst/>
            <a:gdLst/>
            <a:ahLst/>
            <a:cxnLst/>
            <a:rect l="l" t="t" r="r" b="b"/>
            <a:pathLst>
              <a:path w="2581909" h="0">
                <a:moveTo>
                  <a:pt x="0" y="0"/>
                </a:moveTo>
                <a:lnTo>
                  <a:pt x="2581402" y="0"/>
                </a:lnTo>
              </a:path>
            </a:pathLst>
          </a:custGeom>
          <a:ln w="12192">
            <a:solidFill>
              <a:srgbClr val="78848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5361432" y="1953767"/>
            <a:ext cx="2583180" cy="0"/>
          </a:xfrm>
          <a:custGeom>
            <a:avLst/>
            <a:gdLst/>
            <a:ahLst/>
            <a:cxnLst/>
            <a:rect l="l" t="t" r="r" b="b"/>
            <a:pathLst>
              <a:path w="2583179" h="0">
                <a:moveTo>
                  <a:pt x="0" y="0"/>
                </a:moveTo>
                <a:lnTo>
                  <a:pt x="2583179" y="0"/>
                </a:lnTo>
              </a:path>
            </a:pathLst>
          </a:custGeom>
          <a:ln w="12192">
            <a:solidFill>
              <a:srgbClr val="78848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10718292" y="1953767"/>
            <a:ext cx="818515" cy="0"/>
          </a:xfrm>
          <a:custGeom>
            <a:avLst/>
            <a:gdLst/>
            <a:ahLst/>
            <a:cxnLst/>
            <a:rect l="l" t="t" r="r" b="b"/>
            <a:pathLst>
              <a:path w="818515" h="0">
                <a:moveTo>
                  <a:pt x="0" y="0"/>
                </a:moveTo>
                <a:lnTo>
                  <a:pt x="818006" y="0"/>
                </a:lnTo>
              </a:path>
            </a:pathLst>
          </a:custGeom>
          <a:ln w="12192">
            <a:solidFill>
              <a:srgbClr val="78848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 txBox="1"/>
          <p:nvPr/>
        </p:nvSpPr>
        <p:spPr>
          <a:xfrm>
            <a:off x="2240660" y="3158108"/>
            <a:ext cx="67754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20">
                <a:solidFill>
                  <a:srgbClr val="001F5F"/>
                </a:solidFill>
                <a:latin typeface="Arial MT"/>
                <a:cs typeface="Arial MT"/>
              </a:rPr>
              <a:t>USD</a:t>
            </a:r>
            <a:r>
              <a:rPr dirty="0" sz="1100" spc="-45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100" spc="-35">
                <a:solidFill>
                  <a:srgbClr val="001F5F"/>
                </a:solidFill>
                <a:latin typeface="Arial MT"/>
                <a:cs typeface="Arial MT"/>
              </a:rPr>
              <a:t>2.2</a:t>
            </a:r>
            <a:r>
              <a:rPr dirty="0" sz="1100" spc="-105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100" spc="-25">
                <a:solidFill>
                  <a:srgbClr val="001F5F"/>
                </a:solidFill>
                <a:latin typeface="Arial MT"/>
                <a:cs typeface="Arial MT"/>
              </a:rPr>
              <a:t>tn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3325495" y="2235555"/>
            <a:ext cx="615950" cy="385445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70485">
              <a:lnSpc>
                <a:spcPct val="100000"/>
              </a:lnSpc>
              <a:spcBef>
                <a:spcPts val="195"/>
              </a:spcBef>
            </a:pPr>
            <a:r>
              <a:rPr dirty="0" sz="1100" spc="-10">
                <a:solidFill>
                  <a:srgbClr val="001F5F"/>
                </a:solidFill>
                <a:latin typeface="Arial MT"/>
                <a:cs typeface="Arial MT"/>
              </a:rPr>
              <a:t>10.51%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100" spc="-10">
                <a:solidFill>
                  <a:srgbClr val="001F5F"/>
                </a:solidFill>
                <a:latin typeface="Arial MT"/>
                <a:cs typeface="Arial MT"/>
              </a:rPr>
              <a:t>(2019-</a:t>
            </a:r>
            <a:r>
              <a:rPr dirty="0" sz="1100" spc="-25">
                <a:solidFill>
                  <a:srgbClr val="001F5F"/>
                </a:solidFill>
                <a:latin typeface="Arial MT"/>
                <a:cs typeface="Arial MT"/>
              </a:rPr>
              <a:t>’30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33" name="object 3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88764" y="2284476"/>
            <a:ext cx="252984" cy="252984"/>
          </a:xfrm>
          <a:prstGeom prst="rect">
            <a:avLst/>
          </a:prstGeom>
        </p:spPr>
      </p:pic>
      <p:sp>
        <p:nvSpPr>
          <p:cNvPr id="34" name="object 34" descr=""/>
          <p:cNvSpPr txBox="1"/>
          <p:nvPr/>
        </p:nvSpPr>
        <p:spPr>
          <a:xfrm>
            <a:off x="618744" y="2023872"/>
            <a:ext cx="1310640" cy="753110"/>
          </a:xfrm>
          <a:prstGeom prst="rect">
            <a:avLst/>
          </a:prstGeom>
          <a:solidFill>
            <a:srgbClr val="C00000"/>
          </a:solidFill>
        </p:spPr>
        <p:txBody>
          <a:bodyPr wrap="square" lIns="0" tIns="7048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55"/>
              </a:spcBef>
            </a:pPr>
            <a:endParaRPr sz="1400">
              <a:latin typeface="Times New Roman"/>
              <a:cs typeface="Times New Roman"/>
            </a:endParaRPr>
          </a:p>
          <a:p>
            <a:pPr marL="398780">
              <a:lnSpc>
                <a:spcPct val="100000"/>
              </a:lnSpc>
              <a:spcBef>
                <a:spcPts val="5"/>
              </a:spcBef>
            </a:pPr>
            <a:r>
              <a:rPr dirty="0" sz="1400" spc="-10" b="1">
                <a:solidFill>
                  <a:srgbClr val="FFFFFF"/>
                </a:solidFill>
                <a:latin typeface="Calibri"/>
                <a:cs typeface="Calibri"/>
              </a:rPr>
              <a:t>Netflix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618744" y="2860548"/>
            <a:ext cx="1310640" cy="753110"/>
          </a:xfrm>
          <a:prstGeom prst="rect">
            <a:avLst/>
          </a:prstGeom>
          <a:solidFill>
            <a:srgbClr val="050007"/>
          </a:solidFill>
        </p:spPr>
        <p:txBody>
          <a:bodyPr wrap="square" lIns="0" tIns="142240" rIns="0" bIns="0" rtlCol="0" vert="horz">
            <a:spAutoFit/>
          </a:bodyPr>
          <a:lstStyle/>
          <a:p>
            <a:pPr marL="231775" marR="253365" indent="112395">
              <a:lnSpc>
                <a:spcPct val="100000"/>
              </a:lnSpc>
              <a:spcBef>
                <a:spcPts val="1120"/>
              </a:spcBef>
            </a:pPr>
            <a:r>
              <a:rPr dirty="0" sz="1400" spc="-10" b="1">
                <a:solidFill>
                  <a:srgbClr val="FFFFFF"/>
                </a:solidFill>
                <a:latin typeface="Calibri"/>
                <a:cs typeface="Calibri"/>
              </a:rPr>
              <a:t>Content Production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626363" y="4541520"/>
            <a:ext cx="1310640" cy="753110"/>
          </a:xfrm>
          <a:prstGeom prst="rect">
            <a:avLst/>
          </a:prstGeom>
          <a:solidFill>
            <a:srgbClr val="072C60"/>
          </a:solidFill>
        </p:spPr>
        <p:txBody>
          <a:bodyPr wrap="square" lIns="0" tIns="169545" rIns="0" bIns="0" rtlCol="0" vert="horz">
            <a:spAutoFit/>
          </a:bodyPr>
          <a:lstStyle/>
          <a:p>
            <a:pPr marL="270510">
              <a:lnSpc>
                <a:spcPct val="100000"/>
              </a:lnSpc>
              <a:spcBef>
                <a:spcPts val="1335"/>
              </a:spcBef>
            </a:pP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TV</a:t>
            </a:r>
            <a:r>
              <a:rPr dirty="0" sz="14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Cable</a:t>
            </a:r>
            <a:r>
              <a:rPr dirty="0" sz="14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0" b="1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endParaRPr sz="1400">
              <a:latin typeface="Calibri"/>
              <a:cs typeface="Calibri"/>
            </a:endParaRPr>
          </a:p>
          <a:p>
            <a:pPr marL="270510">
              <a:lnSpc>
                <a:spcPct val="100000"/>
              </a:lnSpc>
            </a:pPr>
            <a:r>
              <a:rPr dirty="0" sz="1400" spc="-10" b="1">
                <a:solidFill>
                  <a:srgbClr val="FFFFFF"/>
                </a:solidFill>
                <a:latin typeface="Calibri"/>
                <a:cs typeface="Calibri"/>
              </a:rPr>
              <a:t>Satellite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626363" y="3704844"/>
            <a:ext cx="1310640" cy="75311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365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65"/>
              </a:spcBef>
            </a:pPr>
            <a:endParaRPr sz="1400">
              <a:latin typeface="Times New Roman"/>
              <a:cs typeface="Times New Roman"/>
            </a:endParaRPr>
          </a:p>
          <a:p>
            <a:pPr algn="ctr" marR="84455">
              <a:lnSpc>
                <a:spcPct val="100000"/>
              </a:lnSpc>
            </a:pPr>
            <a:r>
              <a:rPr dirty="0" sz="1400" spc="-25" b="1">
                <a:solidFill>
                  <a:srgbClr val="FFFFFF"/>
                </a:solidFill>
                <a:latin typeface="Calibri"/>
                <a:cs typeface="Calibri"/>
              </a:rPr>
              <a:t>OTT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2189733" y="4848605"/>
            <a:ext cx="7880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001F5F"/>
                </a:solidFill>
                <a:latin typeface="Arial MT"/>
                <a:cs typeface="Arial MT"/>
              </a:rPr>
              <a:t>USD</a:t>
            </a:r>
            <a:r>
              <a:rPr dirty="0" sz="1100" spc="-15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01F5F"/>
                </a:solidFill>
                <a:latin typeface="Arial MT"/>
                <a:cs typeface="Arial MT"/>
              </a:rPr>
              <a:t>247</a:t>
            </a:r>
            <a:r>
              <a:rPr dirty="0" sz="1100" spc="-3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100" spc="-25">
                <a:solidFill>
                  <a:srgbClr val="001F5F"/>
                </a:solidFill>
                <a:latin typeface="Arial MT"/>
                <a:cs typeface="Arial MT"/>
              </a:rPr>
              <a:t>bn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3310254" y="3841241"/>
            <a:ext cx="65913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solidFill>
                  <a:srgbClr val="001F5F"/>
                </a:solidFill>
                <a:latin typeface="Arial MT"/>
                <a:cs typeface="Arial MT"/>
              </a:rPr>
              <a:t>14%</a:t>
            </a:r>
            <a:endParaRPr sz="11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dirty="0" sz="1100" spc="-10">
                <a:solidFill>
                  <a:srgbClr val="001F5F"/>
                </a:solidFill>
                <a:latin typeface="Arial MT"/>
                <a:cs typeface="Arial MT"/>
              </a:rPr>
              <a:t>(2019-</a:t>
            </a:r>
            <a:r>
              <a:rPr dirty="0" sz="1100" spc="-20">
                <a:solidFill>
                  <a:srgbClr val="001F5F"/>
                </a:solidFill>
                <a:latin typeface="Arial MT"/>
                <a:cs typeface="Arial MT"/>
              </a:rPr>
              <a:t>’24)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3310254" y="4751323"/>
            <a:ext cx="65913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100" spc="-20">
                <a:solidFill>
                  <a:srgbClr val="001F5F"/>
                </a:solidFill>
                <a:latin typeface="Arial MT"/>
                <a:cs typeface="Arial MT"/>
              </a:rPr>
              <a:t>2.7%</a:t>
            </a:r>
            <a:endParaRPr sz="11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dirty="0" sz="1100" spc="-10">
                <a:solidFill>
                  <a:srgbClr val="001F5F"/>
                </a:solidFill>
                <a:latin typeface="Arial MT"/>
                <a:cs typeface="Arial MT"/>
              </a:rPr>
              <a:t>(2019-</a:t>
            </a:r>
            <a:r>
              <a:rPr dirty="0" sz="1100" spc="-20">
                <a:solidFill>
                  <a:srgbClr val="001F5F"/>
                </a:solidFill>
                <a:latin typeface="Arial MT"/>
                <a:cs typeface="Arial MT"/>
              </a:rPr>
              <a:t>’28)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3310254" y="3050539"/>
            <a:ext cx="659130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100" spc="-10">
                <a:solidFill>
                  <a:srgbClr val="001F5F"/>
                </a:solidFill>
                <a:latin typeface="Arial MT"/>
                <a:cs typeface="Arial MT"/>
              </a:rPr>
              <a:t>10.4%</a:t>
            </a:r>
            <a:endParaRPr sz="11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dirty="0" sz="1100" spc="-10">
                <a:solidFill>
                  <a:srgbClr val="001F5F"/>
                </a:solidFill>
                <a:latin typeface="Arial MT"/>
                <a:cs typeface="Arial MT"/>
              </a:rPr>
              <a:t>(2019-</a:t>
            </a:r>
            <a:r>
              <a:rPr dirty="0" sz="1100" spc="-20">
                <a:solidFill>
                  <a:srgbClr val="001F5F"/>
                </a:solidFill>
                <a:latin typeface="Arial MT"/>
                <a:cs typeface="Arial MT"/>
              </a:rPr>
              <a:t>’30)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2468626" y="2323033"/>
            <a:ext cx="72390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50">
                <a:solidFill>
                  <a:srgbClr val="001F5F"/>
                </a:solidFill>
                <a:latin typeface="Arial MT"/>
                <a:cs typeface="Arial MT"/>
              </a:rPr>
              <a:t>-</a:t>
            </a:r>
            <a:endParaRPr sz="1100">
              <a:latin typeface="Arial MT"/>
              <a:cs typeface="Arial MT"/>
            </a:endParaRPr>
          </a:p>
        </p:txBody>
      </p:sp>
      <p:graphicFrame>
        <p:nvGraphicFramePr>
          <p:cNvPr id="43" name="object 43" descr=""/>
          <p:cNvGraphicFramePr>
            <a:graphicFrameLocks noGrp="1"/>
          </p:cNvGraphicFramePr>
          <p:nvPr/>
        </p:nvGraphicFramePr>
        <p:xfrm>
          <a:off x="5361432" y="1953767"/>
          <a:ext cx="6352540" cy="16554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51100"/>
                <a:gridCol w="2607945"/>
                <a:gridCol w="1217294"/>
              </a:tblGrid>
              <a:tr h="268605">
                <a:tc>
                  <a:txBody>
                    <a:bodyPr/>
                    <a:lstStyle/>
                    <a:p>
                      <a:pPr marL="180975" indent="-173355">
                        <a:lnSpc>
                          <a:spcPts val="1440"/>
                        </a:lnSpc>
                        <a:spcBef>
                          <a:spcPts val="580"/>
                        </a:spcBef>
                        <a:buFont typeface="Arial MT"/>
                        <a:buChar char="•"/>
                        <a:tabLst>
                          <a:tab pos="180975" algn="l"/>
                        </a:tabLst>
                      </a:pPr>
                      <a:r>
                        <a:rPr dirty="0" baseline="2314" sz="18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Global</a:t>
                      </a:r>
                      <a:r>
                        <a:rPr dirty="0" baseline="2314" sz="1800" spc="-82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2314" sz="18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subscriber</a:t>
                      </a:r>
                      <a:r>
                        <a:rPr dirty="0" baseline="2314" sz="1800" spc="-89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2314" sz="18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growth</a:t>
                      </a:r>
                      <a:r>
                        <a:rPr dirty="0" baseline="2314" sz="1800" spc="-82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2314" sz="1800" spc="-3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rate</a:t>
                      </a:r>
                      <a:endParaRPr baseline="2314" sz="1800">
                        <a:latin typeface="Calibri"/>
                        <a:cs typeface="Calibri"/>
                      </a:endParaRPr>
                    </a:p>
                  </a:txBody>
                  <a:tcPr marL="0" marR="0" marB="0" marT="73660"/>
                </a:tc>
                <a:tc>
                  <a:txBody>
                    <a:bodyPr/>
                    <a:lstStyle/>
                    <a:p>
                      <a:pPr marL="458470" indent="-124460">
                        <a:lnSpc>
                          <a:spcPts val="1375"/>
                        </a:lnSpc>
                        <a:spcBef>
                          <a:spcPts val="640"/>
                        </a:spcBef>
                        <a:buClr>
                          <a:srgbClr val="000000"/>
                        </a:buClr>
                        <a:buFont typeface="Arial MT"/>
                        <a:buChar char="•"/>
                        <a:tabLst>
                          <a:tab pos="458470" algn="l"/>
                        </a:tabLst>
                      </a:pPr>
                      <a:r>
                        <a:rPr dirty="0" baseline="2314" sz="18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Licensed</a:t>
                      </a:r>
                      <a:r>
                        <a:rPr dirty="0" baseline="2314" sz="1800" spc="-7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2314" sz="1800" spc="-1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content</a:t>
                      </a:r>
                      <a:endParaRPr baseline="2314" sz="1800">
                        <a:latin typeface="Calibri"/>
                        <a:cs typeface="Calibri"/>
                      </a:endParaRPr>
                    </a:p>
                  </a:txBody>
                  <a:tcPr marL="0" marR="0" marB="0" marT="81280"/>
                </a:tc>
                <a:tc>
                  <a:txBody>
                    <a:bodyPr/>
                    <a:lstStyle/>
                    <a:p>
                      <a:pPr marR="94615"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90500">
                <a:tc>
                  <a:txBody>
                    <a:bodyPr/>
                    <a:lstStyle/>
                    <a:p>
                      <a:pPr marL="180975" indent="-173355">
                        <a:lnSpc>
                          <a:spcPts val="1400"/>
                        </a:lnSpc>
                        <a:buFont typeface="Arial MT"/>
                        <a:buChar char="•"/>
                        <a:tabLst>
                          <a:tab pos="180975" algn="l"/>
                        </a:tabLst>
                      </a:pPr>
                      <a:r>
                        <a:rPr dirty="0" baseline="2314" sz="1800" spc="-1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Average</a:t>
                      </a:r>
                      <a:r>
                        <a:rPr dirty="0" baseline="2314" sz="1800" spc="-37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2314" sz="18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revenue</a:t>
                      </a:r>
                      <a:r>
                        <a:rPr dirty="0" baseline="2314" sz="1800" spc="-67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2314" sz="18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per</a:t>
                      </a:r>
                      <a:r>
                        <a:rPr dirty="0" baseline="2314" sz="1800" spc="-52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2314" sz="1800" spc="-3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user</a:t>
                      </a:r>
                      <a:endParaRPr baseline="2314" sz="18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58470" indent="-124460">
                        <a:lnSpc>
                          <a:spcPts val="1375"/>
                        </a:lnSpc>
                        <a:spcBef>
                          <a:spcPts val="20"/>
                        </a:spcBef>
                        <a:buClr>
                          <a:srgbClr val="000000"/>
                        </a:buClr>
                        <a:buFont typeface="Arial MT"/>
                        <a:buChar char="•"/>
                        <a:tabLst>
                          <a:tab pos="458470" algn="l"/>
                        </a:tabLst>
                      </a:pPr>
                      <a:r>
                        <a:rPr dirty="0" baseline="2314" sz="18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Original</a:t>
                      </a:r>
                      <a:r>
                        <a:rPr dirty="0" baseline="2314" sz="1800" spc="-67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2314" sz="1800" spc="-1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content</a:t>
                      </a:r>
                      <a:endParaRPr baseline="2314" sz="1800">
                        <a:latin typeface="Calibri"/>
                        <a:cs typeface="Calibri"/>
                      </a:endParaRPr>
                    </a:p>
                  </a:txBody>
                  <a:tcPr marL="0" marR="0" marB="0" marT="2540"/>
                </a:tc>
                <a:tc>
                  <a:txBody>
                    <a:bodyPr/>
                    <a:lstStyle/>
                    <a:p>
                      <a:pPr marR="94615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90500">
                <a:tc>
                  <a:txBody>
                    <a:bodyPr/>
                    <a:lstStyle/>
                    <a:p>
                      <a:pPr marL="180975" indent="-173355">
                        <a:lnSpc>
                          <a:spcPts val="1400"/>
                        </a:lnSpc>
                        <a:buFont typeface="Arial MT"/>
                        <a:buChar char="•"/>
                        <a:tabLst>
                          <a:tab pos="180975" algn="l"/>
                        </a:tabLst>
                      </a:pPr>
                      <a:r>
                        <a:rPr dirty="0" baseline="2314" sz="18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Demand</a:t>
                      </a:r>
                      <a:r>
                        <a:rPr dirty="0" baseline="2314" sz="1800" spc="-37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2314" sz="18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baseline="2314" sz="1800" spc="-3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2314" sz="18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quality</a:t>
                      </a:r>
                      <a:r>
                        <a:rPr dirty="0" baseline="2314" sz="1800" spc="-6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2314" sz="18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baseline="2314" sz="1800" spc="-1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content</a:t>
                      </a:r>
                      <a:endParaRPr baseline="2314" sz="18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58470" indent="-124460">
                        <a:lnSpc>
                          <a:spcPts val="1375"/>
                        </a:lnSpc>
                        <a:spcBef>
                          <a:spcPts val="20"/>
                        </a:spcBef>
                        <a:buClr>
                          <a:srgbClr val="000000"/>
                        </a:buClr>
                        <a:buFont typeface="Arial MT"/>
                        <a:buChar char="•"/>
                        <a:tabLst>
                          <a:tab pos="458470" algn="l"/>
                        </a:tabLst>
                      </a:pPr>
                      <a:r>
                        <a:rPr dirty="0" baseline="2314" sz="18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Streaming</a:t>
                      </a:r>
                      <a:r>
                        <a:rPr dirty="0" baseline="2314" sz="1800" spc="-82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2314" sz="18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delivery</a:t>
                      </a:r>
                      <a:r>
                        <a:rPr dirty="0" baseline="2314" sz="1800" spc="-6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2314" sz="1800" spc="-1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expenses</a:t>
                      </a:r>
                      <a:endParaRPr baseline="2314" sz="1800">
                        <a:latin typeface="Calibri"/>
                        <a:cs typeface="Calibri"/>
                      </a:endParaRPr>
                    </a:p>
                  </a:txBody>
                  <a:tcPr marL="0" marR="0" marB="0" marT="2540"/>
                </a:tc>
                <a:tc>
                  <a:txBody>
                    <a:bodyPr/>
                    <a:lstStyle/>
                    <a:p>
                      <a:pPr marR="94615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21615">
                <a:tc>
                  <a:txBody>
                    <a:bodyPr/>
                    <a:lstStyle/>
                    <a:p>
                      <a:pPr marL="180975" indent="-173355">
                        <a:lnSpc>
                          <a:spcPts val="1400"/>
                        </a:lnSpc>
                        <a:buFont typeface="Arial MT"/>
                        <a:buChar char="•"/>
                        <a:tabLst>
                          <a:tab pos="180975" algn="l"/>
                        </a:tabLst>
                      </a:pPr>
                      <a:r>
                        <a:rPr dirty="0" baseline="2314" sz="1800" spc="-1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Internet</a:t>
                      </a:r>
                      <a:r>
                        <a:rPr dirty="0" baseline="2314" sz="1800" spc="7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2314" sz="1800" spc="-1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Penetration</a:t>
                      </a:r>
                      <a:endParaRPr baseline="2314" sz="18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58470" indent="-124460">
                        <a:lnSpc>
                          <a:spcPct val="100000"/>
                        </a:lnSpc>
                        <a:spcBef>
                          <a:spcPts val="20"/>
                        </a:spcBef>
                        <a:buClr>
                          <a:srgbClr val="000000"/>
                        </a:buClr>
                        <a:buFont typeface="Arial MT"/>
                        <a:buChar char="•"/>
                        <a:tabLst>
                          <a:tab pos="458470" algn="l"/>
                        </a:tabLst>
                      </a:pPr>
                      <a:r>
                        <a:rPr dirty="0" baseline="2314" sz="1800" spc="-3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Tech </a:t>
                      </a:r>
                      <a:r>
                        <a:rPr dirty="0" baseline="2314" sz="18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baseline="2314" sz="1800" spc="-6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2314" sz="1800" spc="-1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Development</a:t>
                      </a:r>
                      <a:endParaRPr baseline="2314" sz="1800">
                        <a:latin typeface="Calibri"/>
                        <a:cs typeface="Calibri"/>
                      </a:endParaRPr>
                    </a:p>
                  </a:txBody>
                  <a:tcPr marL="0" marR="0" marB="0" marT="2540"/>
                </a:tc>
                <a:tc>
                  <a:txBody>
                    <a:bodyPr/>
                    <a:lstStyle/>
                    <a:p>
                      <a:pPr marR="94615"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22250">
                <a:tc>
                  <a:txBody>
                    <a:bodyPr/>
                    <a:lstStyle/>
                    <a:p>
                      <a:pPr marL="196215" indent="-172720">
                        <a:lnSpc>
                          <a:spcPct val="100000"/>
                        </a:lnSpc>
                        <a:spcBef>
                          <a:spcPts val="210"/>
                        </a:spcBef>
                        <a:buFont typeface="Arial MT"/>
                        <a:buChar char="•"/>
                        <a:tabLst>
                          <a:tab pos="196215" algn="l"/>
                        </a:tabLst>
                      </a:pPr>
                      <a:r>
                        <a:rPr dirty="0" baseline="2314" sz="18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Global</a:t>
                      </a:r>
                      <a:r>
                        <a:rPr dirty="0" baseline="2314" sz="1800" spc="-52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2314" sz="18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subscriber</a:t>
                      </a:r>
                      <a:r>
                        <a:rPr dirty="0" baseline="2314" sz="1800" spc="-67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2314" sz="18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growth</a:t>
                      </a:r>
                      <a:r>
                        <a:rPr dirty="0" baseline="2314" sz="1800" spc="-67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2314" sz="1800" spc="-3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rate</a:t>
                      </a:r>
                      <a:endParaRPr baseline="2314" sz="1800">
                        <a:latin typeface="Calibri"/>
                        <a:cs typeface="Calibri"/>
                      </a:endParaRPr>
                    </a:p>
                  </a:txBody>
                  <a:tcPr marL="0" marR="0" marB="0" marT="26670"/>
                </a:tc>
                <a:tc>
                  <a:txBody>
                    <a:bodyPr/>
                    <a:lstStyle/>
                    <a:p>
                      <a:pPr marL="457834" indent="-123825">
                        <a:lnSpc>
                          <a:spcPts val="1380"/>
                        </a:lnSpc>
                        <a:spcBef>
                          <a:spcPts val="270"/>
                        </a:spcBef>
                        <a:buClr>
                          <a:srgbClr val="000000"/>
                        </a:buClr>
                        <a:buFont typeface="Arial MT"/>
                        <a:buChar char="•"/>
                        <a:tabLst>
                          <a:tab pos="457834" algn="l"/>
                        </a:tabLst>
                      </a:pPr>
                      <a:r>
                        <a:rPr dirty="0" baseline="2314" sz="18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Licensed</a:t>
                      </a:r>
                      <a:r>
                        <a:rPr dirty="0" baseline="2314" sz="1800" spc="-44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2314" sz="1800" spc="-1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content</a:t>
                      </a:r>
                      <a:endParaRPr baseline="2314" sz="1800">
                        <a:latin typeface="Calibri"/>
                        <a:cs typeface="Calibri"/>
                      </a:endParaRPr>
                    </a:p>
                  </a:txBody>
                  <a:tcPr marL="0" marR="0" marB="0" marT="34290"/>
                </a:tc>
                <a:tc>
                  <a:txBody>
                    <a:bodyPr/>
                    <a:lstStyle/>
                    <a:p>
                      <a:pPr marR="94615"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90500">
                <a:tc>
                  <a:txBody>
                    <a:bodyPr/>
                    <a:lstStyle/>
                    <a:p>
                      <a:pPr marL="196850" indent="-173355">
                        <a:lnSpc>
                          <a:spcPts val="1400"/>
                        </a:lnSpc>
                        <a:buFont typeface="Arial MT"/>
                        <a:buChar char="•"/>
                        <a:tabLst>
                          <a:tab pos="196850" algn="l"/>
                        </a:tabLst>
                      </a:pPr>
                      <a:r>
                        <a:rPr dirty="0" baseline="2314" sz="1800" spc="-1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Average</a:t>
                      </a:r>
                      <a:r>
                        <a:rPr dirty="0" baseline="2314" sz="1800" spc="-37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2314" sz="18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revenue</a:t>
                      </a:r>
                      <a:r>
                        <a:rPr dirty="0" baseline="2314" sz="1800" spc="-67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2314" sz="18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per</a:t>
                      </a:r>
                      <a:r>
                        <a:rPr dirty="0" baseline="2314" sz="1800" spc="-52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2314" sz="1800" spc="-3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user</a:t>
                      </a:r>
                      <a:endParaRPr baseline="2314" sz="18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58470" indent="-124460">
                        <a:lnSpc>
                          <a:spcPts val="1380"/>
                        </a:lnSpc>
                        <a:spcBef>
                          <a:spcPts val="20"/>
                        </a:spcBef>
                        <a:buClr>
                          <a:srgbClr val="000000"/>
                        </a:buClr>
                        <a:buFont typeface="Arial MT"/>
                        <a:buChar char="•"/>
                        <a:tabLst>
                          <a:tab pos="458470" algn="l"/>
                        </a:tabLst>
                      </a:pPr>
                      <a:r>
                        <a:rPr dirty="0" baseline="2314" sz="18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Original</a:t>
                      </a:r>
                      <a:r>
                        <a:rPr dirty="0" baseline="2314" sz="1800" spc="-67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2314" sz="1800" spc="-1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content</a:t>
                      </a:r>
                      <a:endParaRPr baseline="2314" sz="1800">
                        <a:latin typeface="Calibri"/>
                        <a:cs typeface="Calibri"/>
                      </a:endParaRPr>
                    </a:p>
                  </a:txBody>
                  <a:tcPr marL="0" marR="0" marB="0" marT="2540"/>
                </a:tc>
                <a:tc>
                  <a:txBody>
                    <a:bodyPr/>
                    <a:lstStyle/>
                    <a:p>
                      <a:pPr marR="94615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90500">
                <a:tc>
                  <a:txBody>
                    <a:bodyPr/>
                    <a:lstStyle/>
                    <a:p>
                      <a:pPr marL="196850" indent="-173355">
                        <a:lnSpc>
                          <a:spcPts val="1400"/>
                        </a:lnSpc>
                        <a:buFont typeface="Arial MT"/>
                        <a:buChar char="•"/>
                        <a:tabLst>
                          <a:tab pos="196850" algn="l"/>
                        </a:tabLst>
                      </a:pPr>
                      <a:r>
                        <a:rPr dirty="0" baseline="2314" sz="18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Demand</a:t>
                      </a:r>
                      <a:r>
                        <a:rPr dirty="0" baseline="2314" sz="1800" spc="-37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2314" sz="18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baseline="2314" sz="1800" spc="-3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2314" sz="18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quality</a:t>
                      </a:r>
                      <a:r>
                        <a:rPr dirty="0" baseline="2314" sz="1800" spc="-6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2314" sz="18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baseline="2314" sz="1800" spc="-1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content</a:t>
                      </a:r>
                      <a:endParaRPr baseline="2314" sz="18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58470" indent="-124460">
                        <a:lnSpc>
                          <a:spcPts val="1380"/>
                        </a:lnSpc>
                        <a:spcBef>
                          <a:spcPts val="20"/>
                        </a:spcBef>
                        <a:buClr>
                          <a:srgbClr val="000000"/>
                        </a:buClr>
                        <a:buFont typeface="Arial MT"/>
                        <a:buChar char="•"/>
                        <a:tabLst>
                          <a:tab pos="458470" algn="l"/>
                        </a:tabLst>
                      </a:pPr>
                      <a:r>
                        <a:rPr dirty="0" baseline="2314" sz="18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Streaming</a:t>
                      </a:r>
                      <a:r>
                        <a:rPr dirty="0" baseline="2314" sz="1800" spc="-82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2314" sz="18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delivery</a:t>
                      </a:r>
                      <a:r>
                        <a:rPr dirty="0" baseline="2314" sz="1800" spc="-6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2314" sz="1800" spc="-1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expenses</a:t>
                      </a:r>
                      <a:endParaRPr baseline="2314" sz="1800">
                        <a:latin typeface="Calibri"/>
                        <a:cs typeface="Calibri"/>
                      </a:endParaRPr>
                    </a:p>
                  </a:txBody>
                  <a:tcPr marL="0" marR="0" marB="0" marT="2540"/>
                </a:tc>
                <a:tc>
                  <a:txBody>
                    <a:bodyPr/>
                    <a:lstStyle/>
                    <a:p>
                      <a:pPr marL="391160">
                        <a:lnSpc>
                          <a:spcPts val="1400"/>
                        </a:lnSpc>
                      </a:pPr>
                      <a:r>
                        <a:rPr dirty="0" sz="1800" spc="-2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Retained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80975">
                <a:tc>
                  <a:txBody>
                    <a:bodyPr/>
                    <a:lstStyle/>
                    <a:p>
                      <a:pPr marL="196850" indent="-173355">
                        <a:lnSpc>
                          <a:spcPts val="1325"/>
                        </a:lnSpc>
                        <a:buFont typeface="Arial MT"/>
                        <a:buChar char="•"/>
                        <a:tabLst>
                          <a:tab pos="196850" algn="l"/>
                        </a:tabLst>
                      </a:pPr>
                      <a:r>
                        <a:rPr dirty="0" baseline="2314" sz="1800" spc="-1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Internet</a:t>
                      </a:r>
                      <a:r>
                        <a:rPr dirty="0" baseline="2314" sz="1800" spc="7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2314" sz="1800" spc="-1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Penetration</a:t>
                      </a:r>
                      <a:endParaRPr baseline="2314" sz="18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58470" indent="-124460">
                        <a:lnSpc>
                          <a:spcPts val="1305"/>
                        </a:lnSpc>
                        <a:spcBef>
                          <a:spcPts val="20"/>
                        </a:spcBef>
                        <a:buClr>
                          <a:srgbClr val="000000"/>
                        </a:buClr>
                        <a:buFont typeface="Arial MT"/>
                        <a:buChar char="•"/>
                        <a:tabLst>
                          <a:tab pos="458470" algn="l"/>
                        </a:tabLst>
                      </a:pPr>
                      <a:r>
                        <a:rPr dirty="0" baseline="2314" sz="1800" spc="-3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Tech </a:t>
                      </a:r>
                      <a:r>
                        <a:rPr dirty="0" baseline="2314" sz="18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baseline="2314" sz="1800" spc="-6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2314" sz="1800" spc="-1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Development</a:t>
                      </a:r>
                      <a:endParaRPr baseline="2314" sz="1800">
                        <a:latin typeface="Calibri"/>
                        <a:cs typeface="Calibri"/>
                      </a:endParaRPr>
                    </a:p>
                  </a:txBody>
                  <a:tcPr marL="0" marR="0" marB="0" marT="2540"/>
                </a:tc>
                <a:tc>
                  <a:txBody>
                    <a:bodyPr/>
                    <a:lstStyle/>
                    <a:p>
                      <a:pPr marR="9461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44" name="object 44" descr=""/>
          <p:cNvSpPr txBox="1"/>
          <p:nvPr/>
        </p:nvSpPr>
        <p:spPr>
          <a:xfrm>
            <a:off x="618744" y="5401055"/>
            <a:ext cx="1310640" cy="753110"/>
          </a:xfrm>
          <a:prstGeom prst="rect">
            <a:avLst/>
          </a:prstGeom>
          <a:solidFill>
            <a:srgbClr val="4471C4"/>
          </a:solidFill>
        </p:spPr>
        <p:txBody>
          <a:bodyPr wrap="square" lIns="0" tIns="165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endParaRPr sz="1400">
              <a:latin typeface="Times New Roman"/>
              <a:cs typeface="Times New Roman"/>
            </a:endParaRPr>
          </a:p>
          <a:p>
            <a:pPr marL="340995">
              <a:lnSpc>
                <a:spcPct val="100000"/>
              </a:lnSpc>
              <a:spcBef>
                <a:spcPts val="5"/>
              </a:spcBef>
            </a:pPr>
            <a:r>
              <a:rPr dirty="0" sz="1400" spc="-10" b="1">
                <a:solidFill>
                  <a:srgbClr val="FFFFFF"/>
                </a:solidFill>
                <a:latin typeface="Calibri"/>
                <a:cs typeface="Calibri"/>
              </a:rPr>
              <a:t>FAANG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5" name="object 45" descr=""/>
          <p:cNvGrpSpPr/>
          <p:nvPr/>
        </p:nvGrpSpPr>
        <p:grpSpPr>
          <a:xfrm>
            <a:off x="7758683" y="2839211"/>
            <a:ext cx="234950" cy="411480"/>
            <a:chOff x="7758683" y="2839211"/>
            <a:chExt cx="234950" cy="411480"/>
          </a:xfrm>
        </p:grpSpPr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69351" y="3076955"/>
              <a:ext cx="175259" cy="17373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58683" y="2839211"/>
              <a:ext cx="234696" cy="289560"/>
            </a:xfrm>
            <a:prstGeom prst="rect">
              <a:avLst/>
            </a:prstGeom>
          </p:spPr>
        </p:pic>
      </p:grpSp>
      <p:graphicFrame>
        <p:nvGraphicFramePr>
          <p:cNvPr id="48" name="object 48" descr=""/>
          <p:cNvGraphicFramePr>
            <a:graphicFrameLocks noGrp="1"/>
          </p:cNvGraphicFramePr>
          <p:nvPr/>
        </p:nvGraphicFramePr>
        <p:xfrm>
          <a:off x="5353430" y="3714073"/>
          <a:ext cx="2233930" cy="157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7095"/>
              </a:tblGrid>
              <a:tr h="180975">
                <a:tc>
                  <a:txBody>
                    <a:bodyPr/>
                    <a:lstStyle/>
                    <a:p>
                      <a:pPr marL="205740" indent="-173355">
                        <a:lnSpc>
                          <a:spcPts val="1325"/>
                        </a:lnSpc>
                        <a:buFont typeface="Arial MT"/>
                        <a:buChar char="•"/>
                        <a:tabLst>
                          <a:tab pos="205740" algn="l"/>
                        </a:tabLst>
                      </a:pPr>
                      <a:r>
                        <a:rPr dirty="0" baseline="2314" sz="18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Global</a:t>
                      </a:r>
                      <a:r>
                        <a:rPr dirty="0" baseline="2314" sz="1800" spc="-82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2314" sz="18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subscriber</a:t>
                      </a:r>
                      <a:r>
                        <a:rPr dirty="0" baseline="2314" sz="1800" spc="-89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2314" sz="18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growth</a:t>
                      </a:r>
                      <a:r>
                        <a:rPr dirty="0" baseline="2314" sz="1800" spc="-82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2314" sz="1800" spc="-3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rate</a:t>
                      </a:r>
                      <a:endParaRPr baseline="2314" sz="18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90500">
                <a:tc>
                  <a:txBody>
                    <a:bodyPr/>
                    <a:lstStyle/>
                    <a:p>
                      <a:pPr marL="205740" indent="-173355">
                        <a:lnSpc>
                          <a:spcPts val="1400"/>
                        </a:lnSpc>
                        <a:buFont typeface="Arial MT"/>
                        <a:buChar char="•"/>
                        <a:tabLst>
                          <a:tab pos="205740" algn="l"/>
                        </a:tabLst>
                      </a:pPr>
                      <a:r>
                        <a:rPr dirty="0" baseline="2314" sz="1800" spc="-1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Average</a:t>
                      </a:r>
                      <a:r>
                        <a:rPr dirty="0" baseline="2314" sz="1800" spc="-37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2314" sz="18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revenue</a:t>
                      </a:r>
                      <a:r>
                        <a:rPr dirty="0" baseline="2314" sz="1800" spc="-67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2314" sz="18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per</a:t>
                      </a:r>
                      <a:r>
                        <a:rPr dirty="0" baseline="2314" sz="1800" spc="-52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2314" sz="1800" spc="-3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user</a:t>
                      </a:r>
                      <a:endParaRPr baseline="2314" sz="18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89865">
                <a:tc>
                  <a:txBody>
                    <a:bodyPr/>
                    <a:lstStyle/>
                    <a:p>
                      <a:pPr marL="205740" indent="-173355">
                        <a:lnSpc>
                          <a:spcPts val="1400"/>
                        </a:lnSpc>
                        <a:buFont typeface="Arial MT"/>
                        <a:buChar char="•"/>
                        <a:tabLst>
                          <a:tab pos="205740" algn="l"/>
                        </a:tabLst>
                      </a:pPr>
                      <a:r>
                        <a:rPr dirty="0" baseline="2314" sz="18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Demand</a:t>
                      </a:r>
                      <a:r>
                        <a:rPr dirty="0" baseline="2314" sz="1800" spc="-37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2314" sz="18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baseline="2314" sz="1800" spc="-3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2314" sz="18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quality</a:t>
                      </a:r>
                      <a:r>
                        <a:rPr dirty="0" baseline="2314" sz="1800" spc="-6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2314" sz="18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baseline="2314" sz="1800" spc="-1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content</a:t>
                      </a:r>
                      <a:endParaRPr baseline="2314" sz="18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26060">
                <a:tc>
                  <a:txBody>
                    <a:bodyPr/>
                    <a:lstStyle/>
                    <a:p>
                      <a:pPr marL="205104" indent="-172720">
                        <a:lnSpc>
                          <a:spcPts val="1400"/>
                        </a:lnSpc>
                        <a:buFont typeface="Arial MT"/>
                        <a:buChar char="•"/>
                        <a:tabLst>
                          <a:tab pos="205104" algn="l"/>
                        </a:tabLst>
                      </a:pPr>
                      <a:r>
                        <a:rPr dirty="0" baseline="2314" sz="1800" spc="-1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Internet</a:t>
                      </a:r>
                      <a:r>
                        <a:rPr dirty="0" baseline="2314" sz="1800" spc="-7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2314" sz="1800" spc="-1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Penetration</a:t>
                      </a:r>
                      <a:endParaRPr baseline="2314" sz="18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25425">
                <a:tc>
                  <a:txBody>
                    <a:bodyPr/>
                    <a:lstStyle/>
                    <a:p>
                      <a:pPr marL="205104" indent="-173355">
                        <a:lnSpc>
                          <a:spcPts val="1440"/>
                        </a:lnSpc>
                        <a:spcBef>
                          <a:spcPts val="240"/>
                        </a:spcBef>
                        <a:buFont typeface="Arial MT"/>
                        <a:buChar char="•"/>
                        <a:tabLst>
                          <a:tab pos="205104" algn="l"/>
                        </a:tabLst>
                      </a:pPr>
                      <a:r>
                        <a:rPr dirty="0" baseline="2314" sz="18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Global</a:t>
                      </a:r>
                      <a:r>
                        <a:rPr dirty="0" baseline="2314" sz="1800" spc="-82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2314" sz="18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subscriber</a:t>
                      </a:r>
                      <a:r>
                        <a:rPr dirty="0" baseline="2314" sz="1800" spc="-89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2314" sz="18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growth</a:t>
                      </a:r>
                      <a:r>
                        <a:rPr dirty="0" baseline="2314" sz="1800" spc="-82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2314" sz="1800" spc="-3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rate</a:t>
                      </a:r>
                      <a:endParaRPr baseline="2314" sz="1800">
                        <a:latin typeface="Calibri"/>
                        <a:cs typeface="Calibri"/>
                      </a:endParaRPr>
                    </a:p>
                  </a:txBody>
                  <a:tcPr marL="0" marR="0" marB="0" marT="30480"/>
                </a:tc>
              </a:tr>
              <a:tr h="190500">
                <a:tc>
                  <a:txBody>
                    <a:bodyPr/>
                    <a:lstStyle/>
                    <a:p>
                      <a:pPr marL="205104" indent="-173355">
                        <a:lnSpc>
                          <a:spcPts val="1400"/>
                        </a:lnSpc>
                        <a:buFont typeface="Arial MT"/>
                        <a:buChar char="•"/>
                        <a:tabLst>
                          <a:tab pos="205104" algn="l"/>
                        </a:tabLst>
                      </a:pPr>
                      <a:r>
                        <a:rPr dirty="0" baseline="2314" sz="1800" spc="-1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Average</a:t>
                      </a:r>
                      <a:r>
                        <a:rPr dirty="0" baseline="2314" sz="1800" spc="-37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2314" sz="18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revenue</a:t>
                      </a:r>
                      <a:r>
                        <a:rPr dirty="0" baseline="2314" sz="1800" spc="-67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2314" sz="18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per</a:t>
                      </a:r>
                      <a:r>
                        <a:rPr dirty="0" baseline="2314" sz="1800" spc="-52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2314" sz="1800" spc="-3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user</a:t>
                      </a:r>
                      <a:endParaRPr baseline="2314" sz="18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90500">
                <a:tc>
                  <a:txBody>
                    <a:bodyPr/>
                    <a:lstStyle/>
                    <a:p>
                      <a:pPr marL="205104" indent="-173355">
                        <a:lnSpc>
                          <a:spcPts val="1400"/>
                        </a:lnSpc>
                        <a:buFont typeface="Arial MT"/>
                        <a:buChar char="•"/>
                        <a:tabLst>
                          <a:tab pos="205104" algn="l"/>
                        </a:tabLst>
                      </a:pPr>
                      <a:r>
                        <a:rPr dirty="0" baseline="2314" sz="18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Demand</a:t>
                      </a:r>
                      <a:r>
                        <a:rPr dirty="0" baseline="2314" sz="1800" spc="-37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2314" sz="18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baseline="2314" sz="1800" spc="-3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2314" sz="18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quality</a:t>
                      </a:r>
                      <a:r>
                        <a:rPr dirty="0" baseline="2314" sz="1800" spc="-6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2314" sz="18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baseline="2314" sz="1800" spc="-1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content</a:t>
                      </a:r>
                      <a:endParaRPr baseline="2314" sz="18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80975">
                <a:tc>
                  <a:txBody>
                    <a:bodyPr/>
                    <a:lstStyle/>
                    <a:p>
                      <a:pPr marL="205104" indent="-173355">
                        <a:lnSpc>
                          <a:spcPts val="1325"/>
                        </a:lnSpc>
                        <a:buFont typeface="Arial MT"/>
                        <a:buChar char="•"/>
                        <a:tabLst>
                          <a:tab pos="205104" algn="l"/>
                        </a:tabLst>
                      </a:pPr>
                      <a:r>
                        <a:rPr dirty="0" baseline="2314" sz="1800" spc="-1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Internet</a:t>
                      </a:r>
                      <a:r>
                        <a:rPr dirty="0" baseline="2314" sz="1800" spc="7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2314" sz="1800" spc="-1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Penetration</a:t>
                      </a:r>
                      <a:endParaRPr baseline="2314" sz="18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graphicFrame>
        <p:nvGraphicFramePr>
          <p:cNvPr id="49" name="object 49" descr=""/>
          <p:cNvGraphicFramePr>
            <a:graphicFrameLocks noGrp="1"/>
          </p:cNvGraphicFramePr>
          <p:nvPr/>
        </p:nvGraphicFramePr>
        <p:xfrm>
          <a:off x="8114665" y="3726011"/>
          <a:ext cx="2021839" cy="15716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45639"/>
              </a:tblGrid>
              <a:tr h="180975">
                <a:tc>
                  <a:txBody>
                    <a:bodyPr/>
                    <a:lstStyle/>
                    <a:p>
                      <a:pPr marL="156210" indent="-124460">
                        <a:lnSpc>
                          <a:spcPts val="1325"/>
                        </a:lnSpc>
                        <a:buClr>
                          <a:srgbClr val="000000"/>
                        </a:buClr>
                        <a:buFont typeface="Arial MT"/>
                        <a:buChar char="•"/>
                        <a:tabLst>
                          <a:tab pos="156210" algn="l"/>
                        </a:tabLst>
                      </a:pPr>
                      <a:r>
                        <a:rPr dirty="0" baseline="2314" sz="18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Licensed</a:t>
                      </a:r>
                      <a:r>
                        <a:rPr dirty="0" baseline="2314" sz="1800" spc="-7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2314" sz="1800" spc="-1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content</a:t>
                      </a:r>
                      <a:endParaRPr baseline="2314" sz="18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90500">
                <a:tc>
                  <a:txBody>
                    <a:bodyPr/>
                    <a:lstStyle/>
                    <a:p>
                      <a:pPr marL="156210" indent="-124460">
                        <a:lnSpc>
                          <a:spcPts val="1400"/>
                        </a:lnSpc>
                        <a:buClr>
                          <a:srgbClr val="000000"/>
                        </a:buClr>
                        <a:buFont typeface="Arial MT"/>
                        <a:buChar char="•"/>
                        <a:tabLst>
                          <a:tab pos="156210" algn="l"/>
                        </a:tabLst>
                      </a:pPr>
                      <a:r>
                        <a:rPr dirty="0" baseline="2314" sz="18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Original</a:t>
                      </a:r>
                      <a:r>
                        <a:rPr dirty="0" baseline="2314" sz="1800" spc="-67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2314" sz="1800" spc="-1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content</a:t>
                      </a:r>
                      <a:endParaRPr baseline="2314" sz="18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90500">
                <a:tc>
                  <a:txBody>
                    <a:bodyPr/>
                    <a:lstStyle/>
                    <a:p>
                      <a:pPr marL="156210" indent="-124460">
                        <a:lnSpc>
                          <a:spcPts val="1400"/>
                        </a:lnSpc>
                        <a:buClr>
                          <a:srgbClr val="000000"/>
                        </a:buClr>
                        <a:buFont typeface="Arial MT"/>
                        <a:buChar char="•"/>
                        <a:tabLst>
                          <a:tab pos="156210" algn="l"/>
                        </a:tabLst>
                      </a:pPr>
                      <a:r>
                        <a:rPr dirty="0" baseline="2314" sz="18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Streaming</a:t>
                      </a:r>
                      <a:r>
                        <a:rPr dirty="0" baseline="2314" sz="1800" spc="-82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2314" sz="18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delivery</a:t>
                      </a:r>
                      <a:r>
                        <a:rPr dirty="0" baseline="2314" sz="1800" spc="-6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2314" sz="1800" spc="-1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expenses</a:t>
                      </a:r>
                      <a:endParaRPr baseline="2314" sz="18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24154">
                <a:tc>
                  <a:txBody>
                    <a:bodyPr/>
                    <a:lstStyle/>
                    <a:p>
                      <a:pPr marL="156210" indent="-124460">
                        <a:lnSpc>
                          <a:spcPts val="1400"/>
                        </a:lnSpc>
                        <a:buClr>
                          <a:srgbClr val="000000"/>
                        </a:buClr>
                        <a:buFont typeface="Arial MT"/>
                        <a:buChar char="•"/>
                        <a:tabLst>
                          <a:tab pos="156210" algn="l"/>
                        </a:tabLst>
                      </a:pPr>
                      <a:r>
                        <a:rPr dirty="0" baseline="2314" sz="1800" spc="-3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Tech </a:t>
                      </a:r>
                      <a:r>
                        <a:rPr dirty="0" baseline="2314" sz="18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baseline="2314" sz="1800" spc="-6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2314" sz="1800" spc="-1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Development</a:t>
                      </a:r>
                      <a:endParaRPr baseline="2314" sz="18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24154">
                <a:tc>
                  <a:txBody>
                    <a:bodyPr/>
                    <a:lstStyle/>
                    <a:p>
                      <a:pPr marL="156210" indent="-124460">
                        <a:lnSpc>
                          <a:spcPts val="1440"/>
                        </a:lnSpc>
                        <a:spcBef>
                          <a:spcPts val="225"/>
                        </a:spcBef>
                        <a:buClr>
                          <a:srgbClr val="000000"/>
                        </a:buClr>
                        <a:buFont typeface="Arial MT"/>
                        <a:buChar char="•"/>
                        <a:tabLst>
                          <a:tab pos="156210" algn="l"/>
                        </a:tabLst>
                      </a:pPr>
                      <a:r>
                        <a:rPr dirty="0" baseline="2314" sz="18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Licensed</a:t>
                      </a:r>
                      <a:r>
                        <a:rPr dirty="0" baseline="2314" sz="1800" spc="-7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2314" sz="1800" spc="-1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content</a:t>
                      </a:r>
                      <a:endParaRPr baseline="2314" sz="1800">
                        <a:latin typeface="Calibri"/>
                        <a:cs typeface="Calibri"/>
                      </a:endParaRPr>
                    </a:p>
                  </a:txBody>
                  <a:tcPr marL="0" marR="0" marB="0" marT="28575"/>
                </a:tc>
              </a:tr>
              <a:tr h="190500">
                <a:tc>
                  <a:txBody>
                    <a:bodyPr/>
                    <a:lstStyle/>
                    <a:p>
                      <a:pPr marL="156210" indent="-124460">
                        <a:lnSpc>
                          <a:spcPts val="1400"/>
                        </a:lnSpc>
                        <a:buClr>
                          <a:srgbClr val="000000"/>
                        </a:buClr>
                        <a:buFont typeface="Arial MT"/>
                        <a:buChar char="•"/>
                        <a:tabLst>
                          <a:tab pos="156210" algn="l"/>
                        </a:tabLst>
                      </a:pPr>
                      <a:r>
                        <a:rPr dirty="0" baseline="2314" sz="18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Original</a:t>
                      </a:r>
                      <a:r>
                        <a:rPr dirty="0" baseline="2314" sz="1800" spc="-67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2314" sz="1800" spc="-1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content</a:t>
                      </a:r>
                      <a:endParaRPr baseline="2314" sz="18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89865">
                <a:tc>
                  <a:txBody>
                    <a:bodyPr/>
                    <a:lstStyle/>
                    <a:p>
                      <a:pPr marL="156210" indent="-124460">
                        <a:lnSpc>
                          <a:spcPts val="1400"/>
                        </a:lnSpc>
                        <a:buClr>
                          <a:srgbClr val="000000"/>
                        </a:buClr>
                        <a:buFont typeface="Arial MT"/>
                        <a:buChar char="•"/>
                        <a:tabLst>
                          <a:tab pos="156210" algn="l"/>
                        </a:tabLst>
                      </a:pPr>
                      <a:r>
                        <a:rPr dirty="0" baseline="2314" sz="18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Streaming</a:t>
                      </a:r>
                      <a:r>
                        <a:rPr dirty="0" baseline="2314" sz="1800" spc="-82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2314" sz="18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delivery</a:t>
                      </a:r>
                      <a:r>
                        <a:rPr dirty="0" baseline="2314" sz="1800" spc="-6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2314" sz="1800" spc="-1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expenses</a:t>
                      </a:r>
                      <a:endParaRPr baseline="2314" sz="18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80975">
                <a:tc>
                  <a:txBody>
                    <a:bodyPr/>
                    <a:lstStyle/>
                    <a:p>
                      <a:pPr marL="155575" indent="-123825">
                        <a:lnSpc>
                          <a:spcPts val="1325"/>
                        </a:lnSpc>
                        <a:buClr>
                          <a:srgbClr val="000000"/>
                        </a:buClr>
                        <a:buFont typeface="Arial MT"/>
                        <a:buChar char="•"/>
                        <a:tabLst>
                          <a:tab pos="155575" algn="l"/>
                        </a:tabLst>
                      </a:pPr>
                      <a:r>
                        <a:rPr dirty="0" baseline="2314" sz="1800" spc="-37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Tech</a:t>
                      </a:r>
                      <a:r>
                        <a:rPr dirty="0" baseline="2314" sz="1800" spc="-3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2314" sz="18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baseline="2314" sz="1800" spc="-52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2314" sz="1800" spc="-1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Development</a:t>
                      </a:r>
                      <a:endParaRPr baseline="2314" sz="18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pic>
        <p:nvPicPr>
          <p:cNvPr id="50" name="object 5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766304" y="3256788"/>
            <a:ext cx="175259" cy="173736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754111" y="3407664"/>
            <a:ext cx="234696" cy="288036"/>
          </a:xfrm>
          <a:prstGeom prst="rect">
            <a:avLst/>
          </a:prstGeom>
        </p:spPr>
      </p:pic>
      <p:grpSp>
        <p:nvGrpSpPr>
          <p:cNvPr id="52" name="object 52" descr=""/>
          <p:cNvGrpSpPr/>
          <p:nvPr/>
        </p:nvGrpSpPr>
        <p:grpSpPr>
          <a:xfrm>
            <a:off x="10410504" y="2852927"/>
            <a:ext cx="216535" cy="765175"/>
            <a:chOff x="10410504" y="2852927"/>
            <a:chExt cx="216535" cy="765175"/>
          </a:xfrm>
        </p:grpSpPr>
        <p:pic>
          <p:nvPicPr>
            <p:cNvPr id="53" name="object 5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10504" y="2852927"/>
              <a:ext cx="216288" cy="28803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15016" y="3083052"/>
              <a:ext cx="173735" cy="175260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15016" y="3265931"/>
              <a:ext cx="173735" cy="352044"/>
            </a:xfrm>
            <a:prstGeom prst="rect">
              <a:avLst/>
            </a:prstGeom>
          </p:spPr>
        </p:pic>
      </p:grpSp>
      <p:grpSp>
        <p:nvGrpSpPr>
          <p:cNvPr id="56" name="object 56" descr=""/>
          <p:cNvGrpSpPr/>
          <p:nvPr/>
        </p:nvGrpSpPr>
        <p:grpSpPr>
          <a:xfrm>
            <a:off x="7766304" y="3727703"/>
            <a:ext cx="175260" cy="730250"/>
            <a:chOff x="7766304" y="3727703"/>
            <a:chExt cx="175260" cy="730250"/>
          </a:xfrm>
        </p:grpSpPr>
        <p:pic>
          <p:nvPicPr>
            <p:cNvPr id="57" name="object 5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66304" y="3727703"/>
              <a:ext cx="175259" cy="17373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66304" y="3909059"/>
              <a:ext cx="175259" cy="17526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66304" y="4093463"/>
              <a:ext cx="175259" cy="17526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66304" y="4282439"/>
              <a:ext cx="175259" cy="175260"/>
            </a:xfrm>
            <a:prstGeom prst="rect">
              <a:avLst/>
            </a:prstGeom>
          </p:spPr>
        </p:pic>
      </p:grpSp>
      <p:grpSp>
        <p:nvGrpSpPr>
          <p:cNvPr id="61" name="object 61" descr=""/>
          <p:cNvGrpSpPr/>
          <p:nvPr/>
        </p:nvGrpSpPr>
        <p:grpSpPr>
          <a:xfrm>
            <a:off x="10404347" y="3756659"/>
            <a:ext cx="175260" cy="739140"/>
            <a:chOff x="10404347" y="3756659"/>
            <a:chExt cx="175260" cy="739140"/>
          </a:xfrm>
        </p:grpSpPr>
        <p:pic>
          <p:nvPicPr>
            <p:cNvPr id="62" name="object 6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04347" y="3756659"/>
              <a:ext cx="175259" cy="17526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04347" y="4131563"/>
              <a:ext cx="173735" cy="17526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04347" y="3947159"/>
              <a:ext cx="175259" cy="17526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04347" y="4320539"/>
              <a:ext cx="173735" cy="175260"/>
            </a:xfrm>
            <a:prstGeom prst="rect">
              <a:avLst/>
            </a:prstGeom>
          </p:spPr>
        </p:pic>
      </p:grpSp>
      <p:grpSp>
        <p:nvGrpSpPr>
          <p:cNvPr id="66" name="object 66" descr=""/>
          <p:cNvGrpSpPr/>
          <p:nvPr/>
        </p:nvGrpSpPr>
        <p:grpSpPr>
          <a:xfrm>
            <a:off x="5205729" y="4517135"/>
            <a:ext cx="5414010" cy="1696720"/>
            <a:chOff x="5205729" y="4517135"/>
            <a:chExt cx="5414010" cy="1696720"/>
          </a:xfrm>
        </p:grpSpPr>
        <p:pic>
          <p:nvPicPr>
            <p:cNvPr id="67" name="object 6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63315" y="4517135"/>
              <a:ext cx="216288" cy="28956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63315" y="4908803"/>
              <a:ext cx="216288" cy="28803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73923" y="4750307"/>
              <a:ext cx="175259" cy="17526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54111" y="5111495"/>
              <a:ext cx="234696" cy="28803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393739" y="4712207"/>
              <a:ext cx="216288" cy="289560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84535" y="4908803"/>
              <a:ext cx="234696" cy="28803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78439" y="5105399"/>
              <a:ext cx="234696" cy="289559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04347" y="4558283"/>
              <a:ext cx="173735" cy="173736"/>
            </a:xfrm>
            <a:prstGeom prst="rect">
              <a:avLst/>
            </a:prstGeom>
          </p:spPr>
        </p:pic>
        <p:sp>
          <p:nvSpPr>
            <p:cNvPr id="75" name="object 75" descr=""/>
            <p:cNvSpPr/>
            <p:nvPr/>
          </p:nvSpPr>
          <p:spPr>
            <a:xfrm>
              <a:off x="5212079" y="5366003"/>
              <a:ext cx="5377180" cy="841375"/>
            </a:xfrm>
            <a:custGeom>
              <a:avLst/>
              <a:gdLst/>
              <a:ahLst/>
              <a:cxnLst/>
              <a:rect l="l" t="t" r="r" b="b"/>
              <a:pathLst>
                <a:path w="5377180" h="841375">
                  <a:moveTo>
                    <a:pt x="5236464" y="0"/>
                  </a:moveTo>
                  <a:lnTo>
                    <a:pt x="140208" y="0"/>
                  </a:lnTo>
                  <a:lnTo>
                    <a:pt x="95877" y="7144"/>
                  </a:lnTo>
                  <a:lnTo>
                    <a:pt x="57387" y="27041"/>
                  </a:lnTo>
                  <a:lnTo>
                    <a:pt x="27041" y="57387"/>
                  </a:lnTo>
                  <a:lnTo>
                    <a:pt x="7144" y="95877"/>
                  </a:lnTo>
                  <a:lnTo>
                    <a:pt x="0" y="140208"/>
                  </a:lnTo>
                  <a:lnTo>
                    <a:pt x="0" y="701040"/>
                  </a:lnTo>
                  <a:lnTo>
                    <a:pt x="7144" y="745355"/>
                  </a:lnTo>
                  <a:lnTo>
                    <a:pt x="27041" y="783843"/>
                  </a:lnTo>
                  <a:lnTo>
                    <a:pt x="57387" y="814195"/>
                  </a:lnTo>
                  <a:lnTo>
                    <a:pt x="95877" y="834099"/>
                  </a:lnTo>
                  <a:lnTo>
                    <a:pt x="140208" y="841248"/>
                  </a:lnTo>
                  <a:lnTo>
                    <a:pt x="5236464" y="841248"/>
                  </a:lnTo>
                  <a:lnTo>
                    <a:pt x="5280794" y="834099"/>
                  </a:lnTo>
                  <a:lnTo>
                    <a:pt x="5319284" y="814195"/>
                  </a:lnTo>
                  <a:lnTo>
                    <a:pt x="5349630" y="783843"/>
                  </a:lnTo>
                  <a:lnTo>
                    <a:pt x="5369527" y="745355"/>
                  </a:lnTo>
                  <a:lnTo>
                    <a:pt x="5376672" y="701040"/>
                  </a:lnTo>
                  <a:lnTo>
                    <a:pt x="5376672" y="140208"/>
                  </a:lnTo>
                  <a:lnTo>
                    <a:pt x="5369527" y="95877"/>
                  </a:lnTo>
                  <a:lnTo>
                    <a:pt x="5349630" y="57387"/>
                  </a:lnTo>
                  <a:lnTo>
                    <a:pt x="5319284" y="27041"/>
                  </a:lnTo>
                  <a:lnTo>
                    <a:pt x="5280794" y="7144"/>
                  </a:lnTo>
                  <a:lnTo>
                    <a:pt x="5236464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5212079" y="5366003"/>
              <a:ext cx="5377180" cy="841375"/>
            </a:xfrm>
            <a:custGeom>
              <a:avLst/>
              <a:gdLst/>
              <a:ahLst/>
              <a:cxnLst/>
              <a:rect l="l" t="t" r="r" b="b"/>
              <a:pathLst>
                <a:path w="5377180" h="841375">
                  <a:moveTo>
                    <a:pt x="0" y="140208"/>
                  </a:moveTo>
                  <a:lnTo>
                    <a:pt x="7144" y="95877"/>
                  </a:lnTo>
                  <a:lnTo>
                    <a:pt x="27041" y="57387"/>
                  </a:lnTo>
                  <a:lnTo>
                    <a:pt x="57387" y="27041"/>
                  </a:lnTo>
                  <a:lnTo>
                    <a:pt x="95877" y="7144"/>
                  </a:lnTo>
                  <a:lnTo>
                    <a:pt x="140208" y="0"/>
                  </a:lnTo>
                  <a:lnTo>
                    <a:pt x="5236464" y="0"/>
                  </a:lnTo>
                  <a:lnTo>
                    <a:pt x="5280794" y="7144"/>
                  </a:lnTo>
                  <a:lnTo>
                    <a:pt x="5319284" y="27041"/>
                  </a:lnTo>
                  <a:lnTo>
                    <a:pt x="5349630" y="57387"/>
                  </a:lnTo>
                  <a:lnTo>
                    <a:pt x="5369527" y="95877"/>
                  </a:lnTo>
                  <a:lnTo>
                    <a:pt x="5376672" y="140208"/>
                  </a:lnTo>
                  <a:lnTo>
                    <a:pt x="5376672" y="701040"/>
                  </a:lnTo>
                  <a:lnTo>
                    <a:pt x="5369527" y="745355"/>
                  </a:lnTo>
                  <a:lnTo>
                    <a:pt x="5349630" y="783843"/>
                  </a:lnTo>
                  <a:lnTo>
                    <a:pt x="5319284" y="814195"/>
                  </a:lnTo>
                  <a:lnTo>
                    <a:pt x="5280794" y="834099"/>
                  </a:lnTo>
                  <a:lnTo>
                    <a:pt x="5236464" y="841248"/>
                  </a:lnTo>
                  <a:lnTo>
                    <a:pt x="140208" y="841248"/>
                  </a:lnTo>
                  <a:lnTo>
                    <a:pt x="95877" y="834099"/>
                  </a:lnTo>
                  <a:lnTo>
                    <a:pt x="57387" y="814195"/>
                  </a:lnTo>
                  <a:lnTo>
                    <a:pt x="27041" y="783843"/>
                  </a:lnTo>
                  <a:lnTo>
                    <a:pt x="7144" y="745355"/>
                  </a:lnTo>
                  <a:lnTo>
                    <a:pt x="0" y="701040"/>
                  </a:lnTo>
                  <a:lnTo>
                    <a:pt x="0" y="140208"/>
                  </a:lnTo>
                  <a:close/>
                </a:path>
              </a:pathLst>
            </a:custGeom>
            <a:ln w="12700">
              <a:solidFill>
                <a:srgbClr val="001F5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7" name="object 77" descr=""/>
          <p:cNvSpPr txBox="1"/>
          <p:nvPr/>
        </p:nvSpPr>
        <p:spPr>
          <a:xfrm>
            <a:off x="2192273" y="5591657"/>
            <a:ext cx="7880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001F5F"/>
                </a:solidFill>
                <a:latin typeface="Arial MT"/>
                <a:cs typeface="Arial MT"/>
              </a:rPr>
              <a:t>USD</a:t>
            </a:r>
            <a:r>
              <a:rPr dirty="0" sz="1100" spc="-15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01F5F"/>
                </a:solidFill>
                <a:latin typeface="Arial MT"/>
                <a:cs typeface="Arial MT"/>
              </a:rPr>
              <a:t>793</a:t>
            </a:r>
            <a:r>
              <a:rPr dirty="0" sz="1100" spc="-3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100" spc="-25">
                <a:solidFill>
                  <a:srgbClr val="001F5F"/>
                </a:solidFill>
                <a:latin typeface="Arial MT"/>
                <a:cs typeface="Arial MT"/>
              </a:rPr>
              <a:t>bn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3294379" y="5485587"/>
            <a:ext cx="65913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solidFill>
                  <a:srgbClr val="001F5F"/>
                </a:solidFill>
                <a:latin typeface="Arial MT"/>
                <a:cs typeface="Arial MT"/>
              </a:rPr>
              <a:t>8%</a:t>
            </a:r>
            <a:endParaRPr sz="11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100" spc="-10">
                <a:solidFill>
                  <a:srgbClr val="001F5F"/>
                </a:solidFill>
                <a:latin typeface="Arial MT"/>
                <a:cs typeface="Arial MT"/>
              </a:rPr>
              <a:t>(2019-</a:t>
            </a:r>
            <a:r>
              <a:rPr dirty="0" sz="1100" spc="-20">
                <a:solidFill>
                  <a:srgbClr val="001F5F"/>
                </a:solidFill>
                <a:latin typeface="Arial MT"/>
                <a:cs typeface="Arial MT"/>
              </a:rPr>
              <a:t>’29)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5367654" y="5336794"/>
            <a:ext cx="5064760" cy="880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1905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Each</a:t>
            </a:r>
            <a:r>
              <a:rPr dirty="0" sz="14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001F5F"/>
                </a:solidFill>
                <a:latin typeface="Calibri"/>
                <a:cs typeface="Calibri"/>
              </a:rPr>
              <a:t>FAANG</a:t>
            </a:r>
            <a:r>
              <a:rPr dirty="0" sz="1400" spc="-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stock</a:t>
            </a:r>
            <a:r>
              <a:rPr dirty="0" sz="14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has</a:t>
            </a:r>
            <a:r>
              <a:rPr dirty="0" sz="14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14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peculiar</a:t>
            </a:r>
            <a:r>
              <a:rPr dirty="0" sz="14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revenue</a:t>
            </a:r>
            <a:r>
              <a:rPr dirty="0" sz="14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4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cost</a:t>
            </a:r>
            <a:r>
              <a:rPr dirty="0" sz="14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structure</a:t>
            </a:r>
            <a:r>
              <a:rPr dirty="0" sz="14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4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001F5F"/>
                </a:solidFill>
                <a:latin typeface="Calibri"/>
                <a:cs typeface="Calibri"/>
              </a:rPr>
              <a:t>as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such</a:t>
            </a:r>
            <a:r>
              <a:rPr dirty="0" sz="14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4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drivers</a:t>
            </a:r>
            <a:r>
              <a:rPr dirty="0" sz="14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cannot</a:t>
            </a:r>
            <a:r>
              <a:rPr dirty="0" sz="14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be</a:t>
            </a:r>
            <a:r>
              <a:rPr dirty="0" sz="14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taken</a:t>
            </a:r>
            <a:r>
              <a:rPr dirty="0" sz="14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for</a:t>
            </a:r>
            <a:r>
              <a:rPr dirty="0" sz="1400" spc="2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14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group.</a:t>
            </a:r>
            <a:r>
              <a:rPr dirty="0" sz="14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Since</a:t>
            </a:r>
            <a:r>
              <a:rPr dirty="0" sz="14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these</a:t>
            </a:r>
            <a:r>
              <a:rPr dirty="0" sz="14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stocks</a:t>
            </a:r>
            <a:r>
              <a:rPr dirty="0" sz="14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trade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on</a:t>
            </a:r>
            <a:r>
              <a:rPr dirty="0" sz="14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similar</a:t>
            </a:r>
            <a:r>
              <a:rPr dirty="0" sz="14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valuation</a:t>
            </a:r>
            <a:r>
              <a:rPr dirty="0" sz="14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multiples</a:t>
            </a:r>
            <a:r>
              <a:rPr dirty="0" sz="14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4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are</a:t>
            </a:r>
            <a:r>
              <a:rPr dirty="0" sz="14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similar</a:t>
            </a:r>
            <a:r>
              <a:rPr dirty="0" sz="14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in</a:t>
            </a:r>
            <a:r>
              <a:rPr dirty="0" sz="14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terms</a:t>
            </a:r>
            <a:r>
              <a:rPr dirty="0" sz="14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4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size,</a:t>
            </a:r>
            <a:r>
              <a:rPr dirty="0" sz="14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margins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4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sector</a:t>
            </a:r>
            <a:r>
              <a:rPr dirty="0" sz="1400" spc="-20">
                <a:solidFill>
                  <a:srgbClr val="001F5F"/>
                </a:solidFill>
                <a:latin typeface="Calibri"/>
                <a:cs typeface="Calibri"/>
              </a:rPr>
              <a:t> (Technology)</a:t>
            </a:r>
            <a:r>
              <a:rPr dirty="0" sz="14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,</a:t>
            </a:r>
            <a:r>
              <a:rPr dirty="0" sz="14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group</a:t>
            </a:r>
            <a:r>
              <a:rPr dirty="0" sz="14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is</a:t>
            </a:r>
            <a:r>
              <a:rPr dirty="0" sz="14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retained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 for</a:t>
            </a:r>
            <a:r>
              <a:rPr dirty="0" sz="14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analysis.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10798809" y="3938778"/>
            <a:ext cx="84581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Retained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10798809" y="5577941"/>
            <a:ext cx="84645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Retained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10798809" y="4740909"/>
            <a:ext cx="9429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C00000"/>
                </a:solidFill>
                <a:latin typeface="Calibri"/>
                <a:cs typeface="Calibri"/>
              </a:rPr>
              <a:t>Discarded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3" name="object 83" descr=""/>
          <p:cNvSpPr/>
          <p:nvPr/>
        </p:nvSpPr>
        <p:spPr>
          <a:xfrm>
            <a:off x="187452" y="1527047"/>
            <a:ext cx="11348085" cy="0"/>
          </a:xfrm>
          <a:custGeom>
            <a:avLst/>
            <a:gdLst/>
            <a:ahLst/>
            <a:cxnLst/>
            <a:rect l="l" t="t" r="r" b="b"/>
            <a:pathLst>
              <a:path w="11348085" h="0">
                <a:moveTo>
                  <a:pt x="0" y="0"/>
                </a:moveTo>
                <a:lnTo>
                  <a:pt x="11348085" y="0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84" name="object 84" descr=""/>
          <p:cNvGrpSpPr/>
          <p:nvPr/>
        </p:nvGrpSpPr>
        <p:grpSpPr>
          <a:xfrm>
            <a:off x="4588763" y="4658867"/>
            <a:ext cx="254635" cy="253365"/>
            <a:chOff x="4588763" y="4658867"/>
            <a:chExt cx="254635" cy="253365"/>
          </a:xfrm>
        </p:grpSpPr>
        <p:sp>
          <p:nvSpPr>
            <p:cNvPr id="85" name="object 85" descr=""/>
            <p:cNvSpPr/>
            <p:nvPr/>
          </p:nvSpPr>
          <p:spPr>
            <a:xfrm>
              <a:off x="4593336" y="4663439"/>
              <a:ext cx="245110" cy="243840"/>
            </a:xfrm>
            <a:custGeom>
              <a:avLst/>
              <a:gdLst/>
              <a:ahLst/>
              <a:cxnLst/>
              <a:rect l="l" t="t" r="r" b="b"/>
              <a:pathLst>
                <a:path w="245110" h="243839">
                  <a:moveTo>
                    <a:pt x="122427" y="243840"/>
                  </a:moveTo>
                  <a:lnTo>
                    <a:pt x="74802" y="234315"/>
                  </a:lnTo>
                  <a:lnTo>
                    <a:pt x="35813" y="208153"/>
                  </a:lnTo>
                  <a:lnTo>
                    <a:pt x="9651" y="169418"/>
                  </a:lnTo>
                  <a:lnTo>
                    <a:pt x="0" y="121920"/>
                  </a:lnTo>
                  <a:lnTo>
                    <a:pt x="9651" y="74422"/>
                  </a:lnTo>
                  <a:lnTo>
                    <a:pt x="35813" y="35687"/>
                  </a:lnTo>
                  <a:lnTo>
                    <a:pt x="74802" y="9525"/>
                  </a:lnTo>
                  <a:lnTo>
                    <a:pt x="122427" y="0"/>
                  </a:lnTo>
                  <a:lnTo>
                    <a:pt x="170179" y="9525"/>
                  </a:lnTo>
                  <a:lnTo>
                    <a:pt x="209168" y="35687"/>
                  </a:lnTo>
                  <a:lnTo>
                    <a:pt x="235330" y="74422"/>
                  </a:lnTo>
                  <a:lnTo>
                    <a:pt x="244983" y="121920"/>
                  </a:lnTo>
                  <a:lnTo>
                    <a:pt x="235330" y="169418"/>
                  </a:lnTo>
                  <a:lnTo>
                    <a:pt x="209168" y="208153"/>
                  </a:lnTo>
                  <a:lnTo>
                    <a:pt x="170179" y="234315"/>
                  </a:lnTo>
                  <a:lnTo>
                    <a:pt x="122427" y="24384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88763" y="4658867"/>
              <a:ext cx="132588" cy="131064"/>
            </a:xfrm>
            <a:prstGeom prst="rect">
              <a:avLst/>
            </a:prstGeom>
          </p:spPr>
        </p:pic>
      </p:grpSp>
      <p:grpSp>
        <p:nvGrpSpPr>
          <p:cNvPr id="87" name="object 87" descr=""/>
          <p:cNvGrpSpPr/>
          <p:nvPr/>
        </p:nvGrpSpPr>
        <p:grpSpPr>
          <a:xfrm>
            <a:off x="4599178" y="3939285"/>
            <a:ext cx="266065" cy="256540"/>
            <a:chOff x="4599178" y="3939285"/>
            <a:chExt cx="266065" cy="256540"/>
          </a:xfrm>
        </p:grpSpPr>
        <p:pic>
          <p:nvPicPr>
            <p:cNvPr id="88" name="object 8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05528" y="3945635"/>
              <a:ext cx="252984" cy="243839"/>
            </a:xfrm>
            <a:prstGeom prst="rect">
              <a:avLst/>
            </a:prstGeom>
          </p:spPr>
        </p:pic>
        <p:sp>
          <p:nvSpPr>
            <p:cNvPr id="89" name="object 89" descr=""/>
            <p:cNvSpPr/>
            <p:nvPr/>
          </p:nvSpPr>
          <p:spPr>
            <a:xfrm>
              <a:off x="4605528" y="3945635"/>
              <a:ext cx="253365" cy="243840"/>
            </a:xfrm>
            <a:custGeom>
              <a:avLst/>
              <a:gdLst/>
              <a:ahLst/>
              <a:cxnLst/>
              <a:rect l="l" t="t" r="r" b="b"/>
              <a:pathLst>
                <a:path w="253364" h="243839">
                  <a:moveTo>
                    <a:pt x="0" y="121919"/>
                  </a:moveTo>
                  <a:lnTo>
                    <a:pt x="9941" y="74473"/>
                  </a:lnTo>
                  <a:lnTo>
                    <a:pt x="37052" y="35718"/>
                  </a:lnTo>
                  <a:lnTo>
                    <a:pt x="77259" y="9584"/>
                  </a:lnTo>
                  <a:lnTo>
                    <a:pt x="126492" y="0"/>
                  </a:lnTo>
                  <a:lnTo>
                    <a:pt x="175724" y="9584"/>
                  </a:lnTo>
                  <a:lnTo>
                    <a:pt x="215931" y="35718"/>
                  </a:lnTo>
                  <a:lnTo>
                    <a:pt x="243042" y="74473"/>
                  </a:lnTo>
                  <a:lnTo>
                    <a:pt x="252984" y="121919"/>
                  </a:lnTo>
                  <a:lnTo>
                    <a:pt x="243042" y="169366"/>
                  </a:lnTo>
                  <a:lnTo>
                    <a:pt x="215931" y="208121"/>
                  </a:lnTo>
                  <a:lnTo>
                    <a:pt x="175724" y="234255"/>
                  </a:lnTo>
                  <a:lnTo>
                    <a:pt x="126492" y="243839"/>
                  </a:lnTo>
                  <a:lnTo>
                    <a:pt x="77259" y="234255"/>
                  </a:lnTo>
                  <a:lnTo>
                    <a:pt x="37052" y="208121"/>
                  </a:lnTo>
                  <a:lnTo>
                    <a:pt x="9941" y="169366"/>
                  </a:lnTo>
                  <a:lnTo>
                    <a:pt x="0" y="12191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6916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74320" marR="267335" indent="-3175">
              <a:lnSpc>
                <a:spcPct val="100000"/>
              </a:lnSpc>
              <a:spcBef>
                <a:spcPts val="240"/>
              </a:spcBef>
            </a:pP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70276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69875" marR="268605" indent="25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 Overview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69719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310" marR="311150" indent="-635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370832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521334" marR="294005" indent="-224154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771388" y="6303264"/>
            <a:ext cx="1231900" cy="55499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0480" rIns="0" bIns="0" rtlCol="0" vert="horz">
            <a:spAutoFit/>
          </a:bodyPr>
          <a:lstStyle/>
          <a:p>
            <a:pPr marL="309880" marR="281940" indent="-26034">
              <a:lnSpc>
                <a:spcPct val="100000"/>
              </a:lnSpc>
              <a:spcBef>
                <a:spcPts val="240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Financial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7194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53365" marR="207645" indent="-4318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 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5725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14960" marR="210185" indent="-100965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 Solution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9822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146050" rIns="0" bIns="0" rtlCol="0" vert="horz">
            <a:spAutoFit/>
          </a:bodyPr>
          <a:lstStyle/>
          <a:p>
            <a:pPr marL="206375">
              <a:lnSpc>
                <a:spcPct val="100000"/>
              </a:lnSpc>
              <a:spcBef>
                <a:spcPts val="115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1551919" y="643432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2"/>
                </a:lnTo>
                <a:lnTo>
                  <a:pt x="640079" y="294132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 descr=""/>
          <p:cNvGrpSpPr/>
          <p:nvPr/>
        </p:nvGrpSpPr>
        <p:grpSpPr>
          <a:xfrm>
            <a:off x="89789" y="1921510"/>
            <a:ext cx="9636125" cy="4168140"/>
            <a:chOff x="89789" y="1921510"/>
            <a:chExt cx="9636125" cy="4168140"/>
          </a:xfrm>
        </p:grpSpPr>
        <p:sp>
          <p:nvSpPr>
            <p:cNvPr id="13" name="object 13" descr=""/>
            <p:cNvSpPr/>
            <p:nvPr/>
          </p:nvSpPr>
          <p:spPr>
            <a:xfrm>
              <a:off x="7518654" y="2727198"/>
              <a:ext cx="0" cy="3337560"/>
            </a:xfrm>
            <a:custGeom>
              <a:avLst/>
              <a:gdLst/>
              <a:ahLst/>
              <a:cxnLst/>
              <a:rect l="l" t="t" r="r" b="b"/>
              <a:pathLst>
                <a:path w="0" h="3337560">
                  <a:moveTo>
                    <a:pt x="0" y="3289554"/>
                  </a:moveTo>
                  <a:lnTo>
                    <a:pt x="0" y="3337217"/>
                  </a:lnTo>
                </a:path>
                <a:path w="0" h="3337560">
                  <a:moveTo>
                    <a:pt x="0" y="1806702"/>
                  </a:moveTo>
                  <a:lnTo>
                    <a:pt x="0" y="2964941"/>
                  </a:lnTo>
                </a:path>
                <a:path w="0" h="3337560">
                  <a:moveTo>
                    <a:pt x="0" y="1116329"/>
                  </a:moveTo>
                  <a:lnTo>
                    <a:pt x="0" y="1480565"/>
                  </a:lnTo>
                </a:path>
                <a:path w="0" h="3337560">
                  <a:moveTo>
                    <a:pt x="0" y="0"/>
                  </a:moveTo>
                  <a:lnTo>
                    <a:pt x="0" y="790193"/>
                  </a:lnTo>
                </a:path>
              </a:pathLst>
            </a:custGeom>
            <a:ln w="38100">
              <a:solidFill>
                <a:srgbClr val="FF99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8362187" y="5682995"/>
              <a:ext cx="576580" cy="325120"/>
            </a:xfrm>
            <a:custGeom>
              <a:avLst/>
              <a:gdLst/>
              <a:ahLst/>
              <a:cxnLst/>
              <a:rect l="l" t="t" r="r" b="b"/>
              <a:pathLst>
                <a:path w="576579" h="325120">
                  <a:moveTo>
                    <a:pt x="576072" y="0"/>
                  </a:moveTo>
                  <a:lnTo>
                    <a:pt x="0" y="0"/>
                  </a:lnTo>
                  <a:lnTo>
                    <a:pt x="0" y="324611"/>
                  </a:lnTo>
                  <a:lnTo>
                    <a:pt x="576072" y="324611"/>
                  </a:lnTo>
                  <a:lnTo>
                    <a:pt x="5760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8362187" y="5682995"/>
              <a:ext cx="576580" cy="325120"/>
            </a:xfrm>
            <a:custGeom>
              <a:avLst/>
              <a:gdLst/>
              <a:ahLst/>
              <a:cxnLst/>
              <a:rect l="l" t="t" r="r" b="b"/>
              <a:pathLst>
                <a:path w="576579" h="325120">
                  <a:moveTo>
                    <a:pt x="0" y="324611"/>
                  </a:moveTo>
                  <a:lnTo>
                    <a:pt x="576072" y="324611"/>
                  </a:lnTo>
                  <a:lnTo>
                    <a:pt x="576072" y="0"/>
                  </a:lnTo>
                  <a:lnTo>
                    <a:pt x="0" y="0"/>
                  </a:lnTo>
                  <a:lnTo>
                    <a:pt x="0" y="324611"/>
                  </a:lnTo>
                  <a:close/>
                </a:path>
              </a:pathLst>
            </a:custGeom>
            <a:ln w="12700">
              <a:solidFill>
                <a:srgbClr val="17171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5030723" y="5687568"/>
              <a:ext cx="1316990" cy="342900"/>
            </a:xfrm>
            <a:custGeom>
              <a:avLst/>
              <a:gdLst/>
              <a:ahLst/>
              <a:cxnLst/>
              <a:rect l="l" t="t" r="r" b="b"/>
              <a:pathLst>
                <a:path w="1316989" h="342900">
                  <a:moveTo>
                    <a:pt x="1316736" y="0"/>
                  </a:moveTo>
                  <a:lnTo>
                    <a:pt x="0" y="0"/>
                  </a:lnTo>
                  <a:lnTo>
                    <a:pt x="0" y="342899"/>
                  </a:lnTo>
                  <a:lnTo>
                    <a:pt x="1316736" y="342899"/>
                  </a:lnTo>
                  <a:lnTo>
                    <a:pt x="13167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030723" y="5687568"/>
              <a:ext cx="1316990" cy="342900"/>
            </a:xfrm>
            <a:custGeom>
              <a:avLst/>
              <a:gdLst/>
              <a:ahLst/>
              <a:cxnLst/>
              <a:rect l="l" t="t" r="r" b="b"/>
              <a:pathLst>
                <a:path w="1316989" h="342900">
                  <a:moveTo>
                    <a:pt x="0" y="342899"/>
                  </a:moveTo>
                  <a:lnTo>
                    <a:pt x="1316736" y="342899"/>
                  </a:lnTo>
                  <a:lnTo>
                    <a:pt x="1316736" y="0"/>
                  </a:lnTo>
                  <a:lnTo>
                    <a:pt x="0" y="0"/>
                  </a:lnTo>
                  <a:lnTo>
                    <a:pt x="0" y="342899"/>
                  </a:lnTo>
                  <a:close/>
                </a:path>
              </a:pathLst>
            </a:custGeom>
            <a:ln w="12700">
              <a:solidFill>
                <a:srgbClr val="17171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763511" y="2138172"/>
              <a:ext cx="736600" cy="325120"/>
            </a:xfrm>
            <a:custGeom>
              <a:avLst/>
              <a:gdLst/>
              <a:ahLst/>
              <a:cxnLst/>
              <a:rect l="l" t="t" r="r" b="b"/>
              <a:pathLst>
                <a:path w="736600" h="325119">
                  <a:moveTo>
                    <a:pt x="736092" y="0"/>
                  </a:moveTo>
                  <a:lnTo>
                    <a:pt x="0" y="0"/>
                  </a:lnTo>
                  <a:lnTo>
                    <a:pt x="0" y="324612"/>
                  </a:lnTo>
                  <a:lnTo>
                    <a:pt x="736092" y="324612"/>
                  </a:lnTo>
                  <a:lnTo>
                    <a:pt x="736092" y="0"/>
                  </a:lnTo>
                  <a:close/>
                </a:path>
              </a:pathLst>
            </a:custGeom>
            <a:solidFill>
              <a:srgbClr val="E8091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5907785" y="2704338"/>
              <a:ext cx="3023870" cy="3366770"/>
            </a:xfrm>
            <a:custGeom>
              <a:avLst/>
              <a:gdLst/>
              <a:ahLst/>
              <a:cxnLst/>
              <a:rect l="l" t="t" r="r" b="b"/>
              <a:pathLst>
                <a:path w="3023870" h="3366770">
                  <a:moveTo>
                    <a:pt x="3023616" y="9144"/>
                  </a:moveTo>
                  <a:lnTo>
                    <a:pt x="3023616" y="134874"/>
                  </a:lnTo>
                </a:path>
                <a:path w="3023870" h="3366770">
                  <a:moveTo>
                    <a:pt x="3023616" y="1850898"/>
                  </a:moveTo>
                  <a:lnTo>
                    <a:pt x="3023616" y="3346361"/>
                  </a:lnTo>
                </a:path>
                <a:path w="3023870" h="3366770">
                  <a:moveTo>
                    <a:pt x="0" y="465582"/>
                  </a:moveTo>
                  <a:lnTo>
                    <a:pt x="0" y="1526286"/>
                  </a:lnTo>
                </a:path>
                <a:path w="3023870" h="3366770">
                  <a:moveTo>
                    <a:pt x="0" y="1853945"/>
                  </a:moveTo>
                  <a:lnTo>
                    <a:pt x="0" y="3366160"/>
                  </a:lnTo>
                </a:path>
                <a:path w="3023870" h="3366770">
                  <a:moveTo>
                    <a:pt x="0" y="0"/>
                  </a:moveTo>
                  <a:lnTo>
                    <a:pt x="0" y="137922"/>
                  </a:lnTo>
                </a:path>
              </a:pathLst>
            </a:custGeom>
            <a:ln w="38100">
              <a:solidFill>
                <a:srgbClr val="FF99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8356092" y="2145792"/>
              <a:ext cx="670560" cy="327660"/>
            </a:xfrm>
            <a:custGeom>
              <a:avLst/>
              <a:gdLst/>
              <a:ahLst/>
              <a:cxnLst/>
              <a:rect l="l" t="t" r="r" b="b"/>
              <a:pathLst>
                <a:path w="670559" h="327660">
                  <a:moveTo>
                    <a:pt x="670559" y="0"/>
                  </a:moveTo>
                  <a:lnTo>
                    <a:pt x="0" y="0"/>
                  </a:lnTo>
                  <a:lnTo>
                    <a:pt x="0" y="327660"/>
                  </a:lnTo>
                  <a:lnTo>
                    <a:pt x="670559" y="327660"/>
                  </a:lnTo>
                  <a:lnTo>
                    <a:pt x="670559" y="0"/>
                  </a:lnTo>
                  <a:close/>
                </a:path>
              </a:pathLst>
            </a:custGeom>
            <a:solidFill>
              <a:srgbClr val="E8091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92964" y="1921509"/>
              <a:ext cx="9632950" cy="694055"/>
            </a:xfrm>
            <a:custGeom>
              <a:avLst/>
              <a:gdLst/>
              <a:ahLst/>
              <a:cxnLst/>
              <a:rect l="l" t="t" r="r" b="b"/>
              <a:pathLst>
                <a:path w="9632950" h="694055">
                  <a:moveTo>
                    <a:pt x="4139184" y="254"/>
                  </a:moveTo>
                  <a:lnTo>
                    <a:pt x="0" y="254"/>
                  </a:lnTo>
                  <a:lnTo>
                    <a:pt x="0" y="693674"/>
                  </a:lnTo>
                  <a:lnTo>
                    <a:pt x="4139184" y="693674"/>
                  </a:lnTo>
                  <a:lnTo>
                    <a:pt x="4139184" y="254"/>
                  </a:lnTo>
                  <a:close/>
                </a:path>
                <a:path w="9632950" h="694055">
                  <a:moveTo>
                    <a:pt x="9632950" y="0"/>
                  </a:moveTo>
                  <a:lnTo>
                    <a:pt x="4776724" y="0"/>
                  </a:lnTo>
                  <a:lnTo>
                    <a:pt x="4776724" y="590550"/>
                  </a:lnTo>
                  <a:lnTo>
                    <a:pt x="4828032" y="590550"/>
                  </a:lnTo>
                  <a:lnTo>
                    <a:pt x="4828032" y="693420"/>
                  </a:lnTo>
                  <a:lnTo>
                    <a:pt x="5020056" y="693420"/>
                  </a:lnTo>
                  <a:lnTo>
                    <a:pt x="5020056" y="590550"/>
                  </a:lnTo>
                  <a:lnTo>
                    <a:pt x="6443472" y="590550"/>
                  </a:lnTo>
                  <a:lnTo>
                    <a:pt x="6443472" y="693420"/>
                  </a:lnTo>
                  <a:lnTo>
                    <a:pt x="6570853" y="693420"/>
                  </a:lnTo>
                  <a:lnTo>
                    <a:pt x="6570853" y="590550"/>
                  </a:lnTo>
                  <a:lnTo>
                    <a:pt x="7993507" y="590550"/>
                  </a:lnTo>
                  <a:lnTo>
                    <a:pt x="7993507" y="693420"/>
                  </a:lnTo>
                  <a:lnTo>
                    <a:pt x="8276590" y="693420"/>
                  </a:lnTo>
                  <a:lnTo>
                    <a:pt x="8276590" y="590550"/>
                  </a:lnTo>
                  <a:lnTo>
                    <a:pt x="9615297" y="590550"/>
                  </a:lnTo>
                  <a:lnTo>
                    <a:pt x="9615297" y="693420"/>
                  </a:lnTo>
                  <a:lnTo>
                    <a:pt x="9632950" y="693420"/>
                  </a:lnTo>
                  <a:lnTo>
                    <a:pt x="9632950" y="590550"/>
                  </a:lnTo>
                  <a:lnTo>
                    <a:pt x="9632950" y="0"/>
                  </a:lnTo>
                  <a:close/>
                </a:path>
              </a:pathLst>
            </a:custGeom>
            <a:solidFill>
              <a:srgbClr val="EC7C30">
                <a:alpha val="3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92964" y="2618232"/>
              <a:ext cx="4980305" cy="0"/>
            </a:xfrm>
            <a:custGeom>
              <a:avLst/>
              <a:gdLst/>
              <a:ahLst/>
              <a:cxnLst/>
              <a:rect l="l" t="t" r="r" b="b"/>
              <a:pathLst>
                <a:path w="4980305" h="0">
                  <a:moveTo>
                    <a:pt x="0" y="0"/>
                  </a:moveTo>
                  <a:lnTo>
                    <a:pt x="4980178" y="0"/>
                  </a:lnTo>
                </a:path>
              </a:pathLst>
            </a:custGeom>
            <a:ln w="6096">
              <a:solidFill>
                <a:srgbClr val="B9D2EB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6536435" y="2618232"/>
              <a:ext cx="127635" cy="0"/>
            </a:xfrm>
            <a:custGeom>
              <a:avLst/>
              <a:gdLst/>
              <a:ahLst/>
              <a:cxnLst/>
              <a:rect l="l" t="t" r="r" b="b"/>
              <a:pathLst>
                <a:path w="127634" h="0">
                  <a:moveTo>
                    <a:pt x="0" y="0"/>
                  </a:moveTo>
                  <a:lnTo>
                    <a:pt x="127380" y="0"/>
                  </a:lnTo>
                </a:path>
              </a:pathLst>
            </a:custGeom>
            <a:ln w="6096">
              <a:solidFill>
                <a:srgbClr val="B9D2EB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92964" y="2618232"/>
              <a:ext cx="9427845" cy="2785745"/>
            </a:xfrm>
            <a:custGeom>
              <a:avLst/>
              <a:gdLst/>
              <a:ahLst/>
              <a:cxnLst/>
              <a:rect l="l" t="t" r="r" b="b"/>
              <a:pathLst>
                <a:path w="9427845" h="2785745">
                  <a:moveTo>
                    <a:pt x="7993633" y="0"/>
                  </a:moveTo>
                  <a:lnTo>
                    <a:pt x="8276716" y="0"/>
                  </a:lnTo>
                </a:path>
                <a:path w="9427845" h="2785745">
                  <a:moveTo>
                    <a:pt x="0" y="696721"/>
                  </a:moveTo>
                  <a:lnTo>
                    <a:pt x="9427464" y="696721"/>
                  </a:lnTo>
                </a:path>
                <a:path w="9427845" h="2785745">
                  <a:moveTo>
                    <a:pt x="0" y="1393570"/>
                  </a:moveTo>
                  <a:lnTo>
                    <a:pt x="9427464" y="1393570"/>
                  </a:lnTo>
                </a:path>
                <a:path w="9427845" h="2785745">
                  <a:moveTo>
                    <a:pt x="0" y="2088768"/>
                  </a:moveTo>
                  <a:lnTo>
                    <a:pt x="9427464" y="2088768"/>
                  </a:lnTo>
                </a:path>
                <a:path w="9427845" h="2785745">
                  <a:moveTo>
                    <a:pt x="0" y="2785491"/>
                  </a:moveTo>
                  <a:lnTo>
                    <a:pt x="9427464" y="2785491"/>
                  </a:lnTo>
                </a:path>
              </a:pathLst>
            </a:custGeom>
            <a:ln w="6096">
              <a:solidFill>
                <a:srgbClr val="B9D2EB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>
                <a:latin typeface="Calibri"/>
                <a:cs typeface="Calibri"/>
              </a:rPr>
              <a:t>Analysing</a:t>
            </a:r>
            <a:r>
              <a:rPr dirty="0" spc="-140">
                <a:latin typeface="Calibri"/>
                <a:cs typeface="Calibri"/>
              </a:rPr>
              <a:t> </a:t>
            </a:r>
            <a:r>
              <a:rPr dirty="0" spc="-20">
                <a:latin typeface="Calibri"/>
                <a:cs typeface="Calibri"/>
              </a:rPr>
              <a:t>Peers</a:t>
            </a:r>
          </a:p>
        </p:txBody>
      </p:sp>
      <p:sp>
        <p:nvSpPr>
          <p:cNvPr id="26" name="object 26" descr=""/>
          <p:cNvSpPr txBox="1"/>
          <p:nvPr/>
        </p:nvSpPr>
        <p:spPr>
          <a:xfrm>
            <a:off x="122936" y="6110427"/>
            <a:ext cx="396875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solidFill>
                  <a:srgbClr val="222852"/>
                </a:solidFill>
                <a:latin typeface="Arial MT"/>
                <a:cs typeface="Arial MT"/>
              </a:rPr>
              <a:t>Source:</a:t>
            </a:r>
            <a:r>
              <a:rPr dirty="0" sz="1000" spc="-40">
                <a:solidFill>
                  <a:srgbClr val="22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22852"/>
                </a:solidFill>
                <a:latin typeface="Arial MT"/>
                <a:cs typeface="Arial MT"/>
              </a:rPr>
              <a:t>Capital</a:t>
            </a:r>
            <a:r>
              <a:rPr dirty="0" sz="1000" spc="-20">
                <a:solidFill>
                  <a:srgbClr val="22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22852"/>
                </a:solidFill>
                <a:latin typeface="Arial MT"/>
                <a:cs typeface="Arial MT"/>
              </a:rPr>
              <a:t>IQ,</a:t>
            </a:r>
            <a:r>
              <a:rPr dirty="0" sz="1000" spc="-10">
                <a:solidFill>
                  <a:srgbClr val="222852"/>
                </a:solidFill>
                <a:latin typeface="Arial MT"/>
                <a:cs typeface="Arial MT"/>
              </a:rPr>
              <a:t> Thomson</a:t>
            </a:r>
            <a:r>
              <a:rPr dirty="0" sz="1000" spc="-40">
                <a:solidFill>
                  <a:srgbClr val="22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22852"/>
                </a:solidFill>
                <a:latin typeface="Arial MT"/>
                <a:cs typeface="Arial MT"/>
              </a:rPr>
              <a:t>Reuters</a:t>
            </a:r>
            <a:r>
              <a:rPr dirty="0" sz="1000" spc="-30">
                <a:solidFill>
                  <a:srgbClr val="22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22852"/>
                </a:solidFill>
                <a:latin typeface="Arial MT"/>
                <a:cs typeface="Arial MT"/>
              </a:rPr>
              <a:t>(Eikon),</a:t>
            </a:r>
            <a:r>
              <a:rPr dirty="0" sz="1000" spc="-25">
                <a:solidFill>
                  <a:srgbClr val="22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22852"/>
                </a:solidFill>
                <a:latin typeface="Arial MT"/>
                <a:cs typeface="Arial MT"/>
              </a:rPr>
              <a:t>Factset,</a:t>
            </a:r>
            <a:r>
              <a:rPr dirty="0" sz="1000" spc="-35">
                <a:solidFill>
                  <a:srgbClr val="22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22852"/>
                </a:solidFill>
                <a:latin typeface="Arial MT"/>
                <a:cs typeface="Arial MT"/>
              </a:rPr>
              <a:t>Yahoo</a:t>
            </a:r>
            <a:r>
              <a:rPr dirty="0" sz="1000" spc="-15">
                <a:solidFill>
                  <a:srgbClr val="22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22852"/>
                </a:solidFill>
                <a:latin typeface="Arial MT"/>
                <a:cs typeface="Arial MT"/>
              </a:rPr>
              <a:t>Finance.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77089" y="800760"/>
            <a:ext cx="11058525" cy="60769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27940">
              <a:lnSpc>
                <a:spcPct val="100000"/>
              </a:lnSpc>
              <a:spcBef>
                <a:spcPts val="470"/>
              </a:spcBef>
            </a:pPr>
            <a:r>
              <a:rPr dirty="0" sz="1600" spc="-30">
                <a:latin typeface="Calibri"/>
                <a:cs typeface="Calibri"/>
              </a:rPr>
              <a:t>We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identified</a:t>
            </a:r>
            <a:r>
              <a:rPr dirty="0" sz="1600" spc="-60">
                <a:latin typeface="Calibri"/>
                <a:cs typeface="Calibri"/>
              </a:rPr>
              <a:t> </a:t>
            </a:r>
            <a:r>
              <a:rPr dirty="0" sz="1600" spc="-30">
                <a:latin typeface="Calibri"/>
                <a:cs typeface="Calibri"/>
              </a:rPr>
              <a:t>Netflix’s</a:t>
            </a:r>
            <a:r>
              <a:rPr dirty="0" sz="1600" spc="-6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5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closest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25">
                <a:latin typeface="Calibri"/>
                <a:cs typeface="Calibri"/>
              </a:rPr>
              <a:t>comparables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from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the</a:t>
            </a:r>
            <a:r>
              <a:rPr dirty="0" sz="1600" spc="-25">
                <a:latin typeface="Calibri"/>
                <a:cs typeface="Calibri"/>
              </a:rPr>
              <a:t> universe,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which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have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similar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margins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as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Netflix</a:t>
            </a:r>
            <a:r>
              <a:rPr dirty="0" sz="1600" spc="-7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and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are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involved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similar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business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  <a:tabLst>
                <a:tab pos="9602470" algn="l"/>
              </a:tabLst>
            </a:pPr>
            <a:r>
              <a:rPr dirty="0" u="sng" sz="1600" spc="-24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2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operations:</a:t>
            </a:r>
            <a:r>
              <a:rPr dirty="0" u="sng" sz="16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2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production/licensing</a:t>
            </a:r>
            <a:r>
              <a:rPr dirty="0" u="sng" sz="1600" spc="-3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and</a:t>
            </a:r>
            <a:r>
              <a:rPr dirty="0" u="sng" sz="1600" spc="-3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distribution</a:t>
            </a:r>
            <a:r>
              <a:rPr dirty="0" u="sng" sz="1600" spc="-2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</a:t>
            </a: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2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content</a:t>
            </a: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through</a:t>
            </a:r>
            <a:r>
              <a:rPr dirty="0" u="sng" sz="1600" spc="-3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2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streaming</a:t>
            </a:r>
            <a:r>
              <a:rPr dirty="0" u="sng" sz="1600" spc="-3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services.</a:t>
            </a:r>
            <a:r>
              <a:rPr dirty="0" u="sng" sz="16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2227579" y="1524127"/>
            <a:ext cx="14300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001F5F"/>
                </a:solidFill>
                <a:latin typeface="Arial"/>
                <a:cs typeface="Arial"/>
              </a:rPr>
              <a:t>Relevance</a:t>
            </a:r>
            <a:r>
              <a:rPr dirty="0" sz="1200" spc="-4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01F5F"/>
                </a:solidFill>
                <a:latin typeface="Arial"/>
                <a:cs typeface="Arial"/>
              </a:rPr>
              <a:t>to</a:t>
            </a:r>
            <a:r>
              <a:rPr dirty="0" sz="1200" spc="-1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001F5F"/>
                </a:solidFill>
                <a:latin typeface="Arial"/>
                <a:cs typeface="Arial"/>
              </a:rPr>
              <a:t>target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262633" y="3382136"/>
            <a:ext cx="3034665" cy="5416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90500" marR="5080" indent="-178435">
              <a:lnSpc>
                <a:spcPct val="100000"/>
              </a:lnSpc>
              <a:spcBef>
                <a:spcPts val="105"/>
              </a:spcBef>
              <a:buChar char="•"/>
              <a:tabLst>
                <a:tab pos="190500" algn="l"/>
              </a:tabLst>
            </a:pPr>
            <a:r>
              <a:rPr dirty="0" sz="1100">
                <a:latin typeface="Arial MT"/>
                <a:cs typeface="Arial MT"/>
              </a:rPr>
              <a:t>Formed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via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re-merger</a:t>
            </a:r>
            <a:r>
              <a:rPr dirty="0" sz="1100" spc="-6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CBS</a:t>
            </a:r>
            <a:r>
              <a:rPr dirty="0" sz="1100" spc="-10">
                <a:latin typeface="Arial MT"/>
                <a:cs typeface="Arial MT"/>
              </a:rPr>
              <a:t> Corporation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second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incarnation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Viacom</a:t>
            </a:r>
            <a:endParaRPr sz="1100">
              <a:latin typeface="Arial MT"/>
              <a:cs typeface="Arial MT"/>
            </a:endParaRPr>
          </a:p>
          <a:p>
            <a:pPr marL="190500" indent="-177800">
              <a:lnSpc>
                <a:spcPct val="100000"/>
              </a:lnSpc>
              <a:spcBef>
                <a:spcPts val="95"/>
              </a:spcBef>
              <a:buChar char="•"/>
              <a:tabLst>
                <a:tab pos="190500" algn="l"/>
              </a:tabLst>
            </a:pPr>
            <a:r>
              <a:rPr dirty="0" sz="1100">
                <a:latin typeface="Arial MT"/>
                <a:cs typeface="Arial MT"/>
              </a:rPr>
              <a:t>Involved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film,</a:t>
            </a:r>
            <a:r>
              <a:rPr dirty="0" sz="1100" spc="-6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TV,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publishing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media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261617" y="4055821"/>
            <a:ext cx="3373120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91135" indent="-178435">
              <a:lnSpc>
                <a:spcPct val="100000"/>
              </a:lnSpc>
              <a:spcBef>
                <a:spcPts val="105"/>
              </a:spcBef>
              <a:buChar char="•"/>
              <a:tabLst>
                <a:tab pos="191135" algn="l"/>
              </a:tabLst>
            </a:pPr>
            <a:r>
              <a:rPr dirty="0" sz="1150">
                <a:latin typeface="Arial MT"/>
                <a:cs typeface="Arial MT"/>
              </a:rPr>
              <a:t>Second</a:t>
            </a:r>
            <a:r>
              <a:rPr dirty="0" sz="1150" spc="-5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largest</a:t>
            </a:r>
            <a:r>
              <a:rPr dirty="0" sz="1150" spc="-2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broadcasting</a:t>
            </a:r>
            <a:r>
              <a:rPr dirty="0" sz="1150" spc="-3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and</a:t>
            </a:r>
            <a:r>
              <a:rPr dirty="0" sz="1150" spc="-4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cable</a:t>
            </a:r>
            <a:r>
              <a:rPr dirty="0" sz="1150" spc="-50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television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261617" y="4218228"/>
            <a:ext cx="2907030" cy="40386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91135">
              <a:lnSpc>
                <a:spcPct val="100000"/>
              </a:lnSpc>
              <a:spcBef>
                <a:spcPts val="204"/>
              </a:spcBef>
            </a:pPr>
            <a:r>
              <a:rPr dirty="0" sz="1150">
                <a:latin typeface="Arial MT"/>
                <a:cs typeface="Arial MT"/>
              </a:rPr>
              <a:t>company</a:t>
            </a:r>
            <a:r>
              <a:rPr dirty="0" sz="1150" spc="-2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in</a:t>
            </a:r>
            <a:r>
              <a:rPr dirty="0" sz="1150" spc="-2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the</a:t>
            </a:r>
            <a:r>
              <a:rPr dirty="0" sz="1150" spc="-2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world</a:t>
            </a:r>
            <a:r>
              <a:rPr dirty="0" sz="1150" spc="-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by</a:t>
            </a:r>
            <a:r>
              <a:rPr dirty="0" sz="1150" spc="-15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revenue</a:t>
            </a:r>
            <a:endParaRPr sz="1150">
              <a:latin typeface="Arial MT"/>
              <a:cs typeface="Arial MT"/>
            </a:endParaRPr>
          </a:p>
          <a:p>
            <a:pPr marL="191135" indent="-178435">
              <a:lnSpc>
                <a:spcPct val="100000"/>
              </a:lnSpc>
              <a:spcBef>
                <a:spcPts val="110"/>
              </a:spcBef>
              <a:buChar char="•"/>
              <a:tabLst>
                <a:tab pos="191135" algn="l"/>
              </a:tabLst>
            </a:pPr>
            <a:r>
              <a:rPr dirty="0" sz="1150">
                <a:latin typeface="Arial MT"/>
                <a:cs typeface="Arial MT"/>
              </a:rPr>
              <a:t>Largest</a:t>
            </a:r>
            <a:r>
              <a:rPr dirty="0" sz="1150" spc="-1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Pay/Cable</a:t>
            </a:r>
            <a:r>
              <a:rPr dirty="0" sz="1150" spc="-1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TV</a:t>
            </a:r>
            <a:r>
              <a:rPr dirty="0" sz="1150" spc="-2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company</a:t>
            </a:r>
            <a:r>
              <a:rPr dirty="0" sz="1150" spc="-4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in</a:t>
            </a:r>
            <a:r>
              <a:rPr dirty="0" sz="1150" spc="-2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the</a:t>
            </a:r>
            <a:r>
              <a:rPr dirty="0" sz="1150" spc="-10">
                <a:latin typeface="Arial MT"/>
                <a:cs typeface="Arial MT"/>
              </a:rPr>
              <a:t> </a:t>
            </a:r>
            <a:r>
              <a:rPr dirty="0" sz="1150" spc="-25">
                <a:latin typeface="Arial MT"/>
                <a:cs typeface="Arial MT"/>
              </a:rPr>
              <a:t>US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261363" y="4755260"/>
            <a:ext cx="3338829" cy="5657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0500" indent="-177800">
              <a:lnSpc>
                <a:spcPct val="100000"/>
              </a:lnSpc>
              <a:spcBef>
                <a:spcPts val="100"/>
              </a:spcBef>
              <a:buChar char="•"/>
              <a:tabLst>
                <a:tab pos="190500" algn="l"/>
              </a:tabLst>
            </a:pPr>
            <a:r>
              <a:rPr dirty="0" sz="1150">
                <a:latin typeface="Arial MT"/>
                <a:cs typeface="Arial MT"/>
              </a:rPr>
              <a:t>Tech</a:t>
            </a:r>
            <a:r>
              <a:rPr dirty="0" sz="1150" spc="-2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company</a:t>
            </a:r>
            <a:r>
              <a:rPr dirty="0" sz="1150" spc="-3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with</a:t>
            </a:r>
            <a:r>
              <a:rPr dirty="0" sz="1150" spc="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focus</a:t>
            </a:r>
            <a:r>
              <a:rPr dirty="0" sz="1150" spc="-2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on</a:t>
            </a:r>
            <a:r>
              <a:rPr dirty="0" sz="1150" spc="-5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e-</a:t>
            </a:r>
            <a:r>
              <a:rPr dirty="0" sz="1150">
                <a:latin typeface="Arial MT"/>
                <a:cs typeface="Arial MT"/>
              </a:rPr>
              <a:t>commerce,</a:t>
            </a:r>
            <a:r>
              <a:rPr dirty="0" sz="1150" spc="-40">
                <a:latin typeface="Arial MT"/>
                <a:cs typeface="Arial MT"/>
              </a:rPr>
              <a:t> </a:t>
            </a:r>
            <a:r>
              <a:rPr dirty="0" sz="1150" spc="-20">
                <a:latin typeface="Arial MT"/>
                <a:cs typeface="Arial MT"/>
              </a:rPr>
              <a:t>cloud</a:t>
            </a:r>
            <a:endParaRPr sz="1150">
              <a:latin typeface="Arial MT"/>
              <a:cs typeface="Arial MT"/>
            </a:endParaRPr>
          </a:p>
          <a:p>
            <a:pPr marL="190500">
              <a:lnSpc>
                <a:spcPct val="100000"/>
              </a:lnSpc>
            </a:pPr>
            <a:r>
              <a:rPr dirty="0" sz="1150">
                <a:latin typeface="Arial MT"/>
                <a:cs typeface="Arial MT"/>
              </a:rPr>
              <a:t>computing,</a:t>
            </a:r>
            <a:r>
              <a:rPr dirty="0" sz="1150" spc="-4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digital</a:t>
            </a:r>
            <a:r>
              <a:rPr dirty="0" sz="1150" spc="-4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streaming</a:t>
            </a:r>
            <a:r>
              <a:rPr dirty="0" sz="1150" spc="-5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and</a:t>
            </a:r>
            <a:r>
              <a:rPr dirty="0" sz="1150" spc="-40">
                <a:latin typeface="Arial MT"/>
                <a:cs typeface="Arial MT"/>
              </a:rPr>
              <a:t> </a:t>
            </a:r>
            <a:r>
              <a:rPr dirty="0" sz="1150" spc="-25">
                <a:latin typeface="Arial MT"/>
                <a:cs typeface="Arial MT"/>
              </a:rPr>
              <a:t>AI</a:t>
            </a:r>
            <a:endParaRPr sz="1150">
              <a:latin typeface="Arial MT"/>
              <a:cs typeface="Arial MT"/>
            </a:endParaRPr>
          </a:p>
          <a:p>
            <a:pPr marL="190500" indent="-177800">
              <a:lnSpc>
                <a:spcPct val="100000"/>
              </a:lnSpc>
              <a:spcBef>
                <a:spcPts val="110"/>
              </a:spcBef>
              <a:buChar char="•"/>
              <a:tabLst>
                <a:tab pos="190500" algn="l"/>
              </a:tabLst>
            </a:pPr>
            <a:r>
              <a:rPr dirty="0" sz="1150">
                <a:latin typeface="Arial MT"/>
                <a:cs typeface="Arial MT"/>
              </a:rPr>
              <a:t>Prime</a:t>
            </a:r>
            <a:r>
              <a:rPr dirty="0" sz="1150" spc="-3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Video</a:t>
            </a:r>
            <a:r>
              <a:rPr dirty="0" sz="1150" spc="-1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is</a:t>
            </a:r>
            <a:r>
              <a:rPr dirty="0" sz="1150" spc="-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its</a:t>
            </a:r>
            <a:r>
              <a:rPr dirty="0" sz="1150" spc="-1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OTT</a:t>
            </a:r>
            <a:r>
              <a:rPr dirty="0" sz="1150" spc="-3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Streaming</a:t>
            </a:r>
            <a:r>
              <a:rPr dirty="0" sz="1150" spc="-20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segment.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1254658" y="5496559"/>
            <a:ext cx="298132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92405" indent="-179705">
              <a:lnSpc>
                <a:spcPct val="100000"/>
              </a:lnSpc>
              <a:spcBef>
                <a:spcPts val="105"/>
              </a:spcBef>
              <a:buChar char="•"/>
              <a:tabLst>
                <a:tab pos="192405" algn="l"/>
              </a:tabLst>
            </a:pPr>
            <a:r>
              <a:rPr dirty="0" sz="1150">
                <a:latin typeface="Arial MT"/>
                <a:cs typeface="Arial MT"/>
              </a:rPr>
              <a:t>World’s</a:t>
            </a:r>
            <a:r>
              <a:rPr dirty="0" sz="1150" spc="-6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largest</a:t>
            </a:r>
            <a:r>
              <a:rPr dirty="0" sz="1150" spc="-4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media</a:t>
            </a:r>
            <a:r>
              <a:rPr dirty="0" sz="1150" spc="-55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company</a:t>
            </a:r>
            <a:r>
              <a:rPr dirty="0" sz="1150" spc="-6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by</a:t>
            </a:r>
            <a:r>
              <a:rPr dirty="0" sz="1150" spc="-35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revenue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1254658" y="5686145"/>
            <a:ext cx="3207385" cy="376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0500" marR="5080" indent="-178435">
              <a:lnSpc>
                <a:spcPct val="100000"/>
              </a:lnSpc>
              <a:spcBef>
                <a:spcPts val="100"/>
              </a:spcBef>
              <a:buChar char="•"/>
              <a:tabLst>
                <a:tab pos="190500" algn="l"/>
              </a:tabLst>
            </a:pPr>
            <a:r>
              <a:rPr dirty="0" sz="1150">
                <a:latin typeface="Arial MT"/>
                <a:cs typeface="Arial MT"/>
              </a:rPr>
              <a:t>Owner</a:t>
            </a:r>
            <a:r>
              <a:rPr dirty="0" sz="1150" spc="-3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of</a:t>
            </a:r>
            <a:r>
              <a:rPr dirty="0" sz="1150" spc="-3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Warner</a:t>
            </a:r>
            <a:r>
              <a:rPr dirty="0" sz="1150" spc="-6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Media,</a:t>
            </a:r>
            <a:r>
              <a:rPr dirty="0" sz="1150" spc="-5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which</a:t>
            </a:r>
            <a:r>
              <a:rPr dirty="0" sz="1150" spc="-4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owns</a:t>
            </a:r>
            <a:r>
              <a:rPr dirty="0" sz="1150" spc="-3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HBO</a:t>
            </a:r>
            <a:r>
              <a:rPr dirty="0" sz="1150" spc="-60">
                <a:latin typeface="Arial MT"/>
                <a:cs typeface="Arial MT"/>
              </a:rPr>
              <a:t> </a:t>
            </a:r>
            <a:r>
              <a:rPr dirty="0" sz="1150" spc="-25">
                <a:latin typeface="Arial MT"/>
                <a:cs typeface="Arial MT"/>
              </a:rPr>
              <a:t>and </a:t>
            </a:r>
            <a:r>
              <a:rPr dirty="0" sz="1150" spc="-10">
                <a:latin typeface="Arial MT"/>
                <a:cs typeface="Arial MT"/>
              </a:rPr>
              <a:t>streaming</a:t>
            </a:r>
            <a:r>
              <a:rPr dirty="0" sz="1150" spc="-5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service</a:t>
            </a:r>
            <a:r>
              <a:rPr dirty="0" sz="1150" spc="-4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HBO</a:t>
            </a:r>
            <a:r>
              <a:rPr dirty="0" sz="1150" spc="-4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Max</a:t>
            </a:r>
            <a:r>
              <a:rPr dirty="0" sz="1150" spc="-1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with</a:t>
            </a:r>
            <a:r>
              <a:rPr dirty="0" sz="1150" spc="-3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Warner</a:t>
            </a:r>
            <a:r>
              <a:rPr dirty="0" sz="1150" spc="-50">
                <a:latin typeface="Arial MT"/>
                <a:cs typeface="Arial MT"/>
              </a:rPr>
              <a:t> </a:t>
            </a:r>
            <a:r>
              <a:rPr dirty="0" sz="1150" spc="-20">
                <a:latin typeface="Arial MT"/>
                <a:cs typeface="Arial MT"/>
              </a:rPr>
              <a:t>Bros.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6275578" y="2160778"/>
            <a:ext cx="3105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40">
                <a:solidFill>
                  <a:srgbClr val="001F5F"/>
                </a:solidFill>
                <a:latin typeface="Arial MT"/>
                <a:cs typeface="Arial MT"/>
              </a:rPr>
              <a:t>18%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7906893" y="2160778"/>
            <a:ext cx="3321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001F5F"/>
                </a:solidFill>
                <a:latin typeface="Arial MT"/>
                <a:cs typeface="Arial MT"/>
              </a:rPr>
              <a:t>17%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9220327" y="2160778"/>
            <a:ext cx="3321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001F5F"/>
                </a:solidFill>
                <a:latin typeface="Arial MT"/>
                <a:cs typeface="Arial MT"/>
              </a:rPr>
              <a:t>13%</a:t>
            </a:r>
            <a:endParaRPr sz="1200">
              <a:latin typeface="Arial MT"/>
              <a:cs typeface="Arial MT"/>
            </a:endParaRPr>
          </a:p>
        </p:txBody>
      </p:sp>
      <p:graphicFrame>
        <p:nvGraphicFramePr>
          <p:cNvPr id="38" name="object 38" descr=""/>
          <p:cNvGraphicFramePr>
            <a:graphicFrameLocks noGrp="1"/>
          </p:cNvGraphicFramePr>
          <p:nvPr/>
        </p:nvGraphicFramePr>
        <p:xfrm>
          <a:off x="6232778" y="2827020"/>
          <a:ext cx="3550285" cy="24212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0225"/>
                <a:gridCol w="347344"/>
                <a:gridCol w="407034"/>
                <a:gridCol w="65405"/>
                <a:gridCol w="771525"/>
                <a:gridCol w="205739"/>
                <a:gridCol w="367664"/>
                <a:gridCol w="94614"/>
                <a:gridCol w="679450"/>
              </a:tblGrid>
              <a:tr h="48768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dirty="0" sz="1200" spc="-25">
                          <a:solidFill>
                            <a:srgbClr val="001F5F"/>
                          </a:solidFill>
                          <a:latin typeface="Arial MT"/>
                          <a:cs typeface="Arial MT"/>
                        </a:rPr>
                        <a:t>22%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508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dirty="0" sz="1200" spc="-25">
                          <a:solidFill>
                            <a:srgbClr val="001F5F"/>
                          </a:solidFill>
                          <a:latin typeface="Arial MT"/>
                          <a:cs typeface="Arial MT"/>
                        </a:rPr>
                        <a:t>17%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508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38100">
                      <a:solidFill>
                        <a:srgbClr val="FF9900"/>
                      </a:solidFill>
                      <a:prstDash val="sysDash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FF9900"/>
                      </a:solidFill>
                      <a:prstDash val="sysDash"/>
                    </a:lnL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7683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200" spc="-25">
                          <a:solidFill>
                            <a:srgbClr val="001F5F"/>
                          </a:solidFill>
                          <a:latin typeface="Arial MT"/>
                          <a:cs typeface="Arial MT"/>
                        </a:rPr>
                        <a:t>13%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8735"/>
                </a:tc>
              </a:tr>
              <a:tr h="2108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38100">
                      <a:solidFill>
                        <a:srgbClr val="FF9900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FF9900"/>
                      </a:solidFill>
                      <a:prstDash val="sysDash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326390">
                <a:tc>
                  <a:txBody>
                    <a:bodyPr/>
                    <a:lstStyle/>
                    <a:p>
                      <a:pPr marL="34290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1200" spc="-25">
                          <a:solidFill>
                            <a:srgbClr val="001F5F"/>
                          </a:solidFill>
                          <a:latin typeface="Arial MT"/>
                          <a:cs typeface="Arial MT"/>
                        </a:rPr>
                        <a:t>19%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590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60350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1200" spc="-25">
                          <a:solidFill>
                            <a:srgbClr val="001F5F"/>
                          </a:solidFill>
                          <a:latin typeface="Arial MT"/>
                          <a:cs typeface="Arial MT"/>
                        </a:rPr>
                        <a:t>18%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590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38100">
                      <a:solidFill>
                        <a:srgbClr val="FF9900"/>
                      </a:solidFill>
                      <a:prstDash val="sysDash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FF9900"/>
                      </a:solidFill>
                      <a:prstDash val="sysDash"/>
                    </a:lnL>
                  </a:tcPr>
                </a:tc>
                <a:tc>
                  <a:txBody>
                    <a:bodyPr/>
                    <a:lstStyle/>
                    <a:p>
                      <a:pPr algn="r" marR="81280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1200" spc="-25">
                          <a:solidFill>
                            <a:srgbClr val="001F5F"/>
                          </a:solidFill>
                          <a:latin typeface="Arial MT"/>
                          <a:cs typeface="Arial MT"/>
                        </a:rPr>
                        <a:t>11%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59055"/>
                </a:tc>
              </a:tr>
              <a:tr h="1587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38100">
                      <a:solidFill>
                        <a:srgbClr val="FF9900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FF9900"/>
                      </a:solidFill>
                      <a:prstDash val="sysDash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11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38100">
                      <a:solidFill>
                        <a:srgbClr val="FF9900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FF9900"/>
                      </a:solidFill>
                      <a:prstDash val="sysDash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327025">
                <a:tc>
                  <a:txBody>
                    <a:bodyPr/>
                    <a:lstStyle/>
                    <a:p>
                      <a:pPr algn="r" marR="12382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sz="1200" spc="-25">
                          <a:solidFill>
                            <a:srgbClr val="001F5F"/>
                          </a:solidFill>
                          <a:latin typeface="Arial MT"/>
                          <a:cs typeface="Arial MT"/>
                        </a:rPr>
                        <a:t>30%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6540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8384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sz="1200" spc="-25">
                          <a:solidFill>
                            <a:srgbClr val="001F5F"/>
                          </a:solidFill>
                          <a:latin typeface="Arial MT"/>
                          <a:cs typeface="Arial MT"/>
                        </a:rPr>
                        <a:t>19%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6540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604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sz="1200" spc="-25">
                          <a:solidFill>
                            <a:srgbClr val="001F5F"/>
                          </a:solidFill>
                          <a:latin typeface="Arial MT"/>
                          <a:cs typeface="Arial MT"/>
                        </a:rPr>
                        <a:t>13%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65405"/>
                </a:tc>
              </a:tr>
              <a:tr h="1562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152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327660">
                <a:tc>
                  <a:txBody>
                    <a:bodyPr/>
                    <a:lstStyle/>
                    <a:p>
                      <a:pPr algn="r" marR="106680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200" spc="-25">
                          <a:solidFill>
                            <a:srgbClr val="001F5F"/>
                          </a:solidFill>
                          <a:latin typeface="Arial MT"/>
                          <a:cs typeface="Arial MT"/>
                        </a:rPr>
                        <a:t>15%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9588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4480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1200" spc="-25">
                          <a:solidFill>
                            <a:srgbClr val="001F5F"/>
                          </a:solidFill>
                          <a:latin typeface="Arial MT"/>
                          <a:cs typeface="Arial MT"/>
                        </a:rPr>
                        <a:t>8%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717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933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1200" spc="-25">
                          <a:solidFill>
                            <a:srgbClr val="001F5F"/>
                          </a:solidFill>
                          <a:latin typeface="Arial MT"/>
                          <a:cs typeface="Arial MT"/>
                        </a:rPr>
                        <a:t>4%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71755"/>
                </a:tc>
              </a:tr>
            </a:tbl>
          </a:graphicData>
        </a:graphic>
      </p:graphicFrame>
      <p:sp>
        <p:nvSpPr>
          <p:cNvPr id="39" name="object 39" descr=""/>
          <p:cNvSpPr txBox="1"/>
          <p:nvPr/>
        </p:nvSpPr>
        <p:spPr>
          <a:xfrm>
            <a:off x="5173217" y="1521967"/>
            <a:ext cx="1119505" cy="354965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355600" marR="5080" indent="-342900">
              <a:lnSpc>
                <a:spcPct val="80000"/>
              </a:lnSpc>
              <a:spcBef>
                <a:spcPts val="385"/>
              </a:spcBef>
            </a:pPr>
            <a:r>
              <a:rPr dirty="0" sz="1200" spc="-10" b="1">
                <a:solidFill>
                  <a:srgbClr val="001F5F"/>
                </a:solidFill>
                <a:latin typeface="Arial"/>
                <a:cs typeface="Arial"/>
              </a:rPr>
              <a:t>EBITDA</a:t>
            </a:r>
            <a:r>
              <a:rPr dirty="0" sz="1200" spc="-17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001F5F"/>
                </a:solidFill>
                <a:latin typeface="Arial"/>
                <a:cs typeface="Arial"/>
              </a:rPr>
              <a:t>margin 2020e</a:t>
            </a:r>
            <a:endParaRPr sz="1200">
              <a:latin typeface="Arial"/>
              <a:cs typeface="Arial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6872731" y="1503679"/>
            <a:ext cx="913765" cy="354965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269875" marR="5080" indent="-257810">
              <a:lnSpc>
                <a:spcPts val="1150"/>
              </a:lnSpc>
              <a:spcBef>
                <a:spcPts val="380"/>
              </a:spcBef>
            </a:pPr>
            <a:r>
              <a:rPr dirty="0" sz="1200" spc="-10" b="1">
                <a:solidFill>
                  <a:srgbClr val="001F5F"/>
                </a:solidFill>
                <a:latin typeface="Arial"/>
                <a:cs typeface="Arial"/>
              </a:rPr>
              <a:t>EBIT</a:t>
            </a:r>
            <a:r>
              <a:rPr dirty="0" sz="1200" spc="-6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001F5F"/>
                </a:solidFill>
                <a:latin typeface="Arial"/>
                <a:cs typeface="Arial"/>
              </a:rPr>
              <a:t>margin </a:t>
            </a:r>
            <a:r>
              <a:rPr dirty="0" sz="1200" spc="-20" b="1">
                <a:solidFill>
                  <a:srgbClr val="001F5F"/>
                </a:solidFill>
                <a:latin typeface="Arial"/>
                <a:cs typeface="Arial"/>
              </a:rPr>
              <a:t>2020e</a:t>
            </a:r>
            <a:endParaRPr sz="1200">
              <a:latin typeface="Arial"/>
              <a:cs typeface="Arial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8344027" y="1504315"/>
            <a:ext cx="1383030" cy="354965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486409" marR="5080" indent="-474345">
              <a:lnSpc>
                <a:spcPct val="80000"/>
              </a:lnSpc>
              <a:spcBef>
                <a:spcPts val="385"/>
              </a:spcBef>
            </a:pPr>
            <a:r>
              <a:rPr dirty="0" sz="1200" b="1">
                <a:solidFill>
                  <a:srgbClr val="001F5F"/>
                </a:solidFill>
                <a:latin typeface="Arial"/>
                <a:cs typeface="Arial"/>
              </a:rPr>
              <a:t>Net</a:t>
            </a:r>
            <a:r>
              <a:rPr dirty="0" sz="1200" spc="-1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001F5F"/>
                </a:solidFill>
                <a:latin typeface="Arial"/>
                <a:cs typeface="Arial"/>
              </a:rPr>
              <a:t>income</a:t>
            </a:r>
            <a:r>
              <a:rPr dirty="0" sz="1200" spc="-9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001F5F"/>
                </a:solidFill>
                <a:latin typeface="Arial"/>
                <a:cs typeface="Arial"/>
              </a:rPr>
              <a:t>margin </a:t>
            </a:r>
            <a:r>
              <a:rPr dirty="0" sz="1200" spc="-20" b="1">
                <a:solidFill>
                  <a:srgbClr val="001F5F"/>
                </a:solidFill>
                <a:latin typeface="Arial"/>
                <a:cs typeface="Arial"/>
              </a:rPr>
              <a:t>2020e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6976998" y="2493009"/>
            <a:ext cx="8686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001F5F"/>
                </a:solidFill>
                <a:latin typeface="Arial MT"/>
                <a:cs typeface="Arial MT"/>
              </a:rPr>
              <a:t>Median:18%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8643873" y="2493009"/>
            <a:ext cx="8947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001F5F"/>
                </a:solidFill>
                <a:latin typeface="Arial MT"/>
                <a:cs typeface="Arial MT"/>
              </a:rPr>
              <a:t>Median:</a:t>
            </a:r>
            <a:r>
              <a:rPr dirty="0" sz="1200" spc="-3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001F5F"/>
                </a:solidFill>
                <a:latin typeface="Arial MT"/>
                <a:cs typeface="Arial MT"/>
              </a:rPr>
              <a:t>11%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44" name="object 44" descr=""/>
          <p:cNvGrpSpPr/>
          <p:nvPr/>
        </p:nvGrpSpPr>
        <p:grpSpPr>
          <a:xfrm>
            <a:off x="494630" y="2011679"/>
            <a:ext cx="7604759" cy="3240405"/>
            <a:chOff x="494630" y="2011679"/>
            <a:chExt cx="7604759" cy="3240405"/>
          </a:xfrm>
        </p:grpSpPr>
        <p:pic>
          <p:nvPicPr>
            <p:cNvPr id="45" name="object 4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2919" y="2011679"/>
              <a:ext cx="646176" cy="52273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4630" y="4120334"/>
              <a:ext cx="717618" cy="53815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5779" y="4937077"/>
              <a:ext cx="656844" cy="288650"/>
            </a:xfrm>
            <a:prstGeom prst="rect">
              <a:avLst/>
            </a:prstGeom>
          </p:spPr>
        </p:pic>
        <p:sp>
          <p:nvSpPr>
            <p:cNvPr id="48" name="object 48" descr=""/>
            <p:cNvSpPr/>
            <p:nvPr/>
          </p:nvSpPr>
          <p:spPr>
            <a:xfrm>
              <a:off x="5045963" y="2147315"/>
              <a:ext cx="736600" cy="327660"/>
            </a:xfrm>
            <a:custGeom>
              <a:avLst/>
              <a:gdLst/>
              <a:ahLst/>
              <a:cxnLst/>
              <a:rect l="l" t="t" r="r" b="b"/>
              <a:pathLst>
                <a:path w="736600" h="327660">
                  <a:moveTo>
                    <a:pt x="736091" y="0"/>
                  </a:moveTo>
                  <a:lnTo>
                    <a:pt x="0" y="0"/>
                  </a:lnTo>
                  <a:lnTo>
                    <a:pt x="0" y="327660"/>
                  </a:lnTo>
                  <a:lnTo>
                    <a:pt x="736091" y="327660"/>
                  </a:lnTo>
                  <a:lnTo>
                    <a:pt x="736091" y="0"/>
                  </a:lnTo>
                  <a:close/>
                </a:path>
              </a:pathLst>
            </a:custGeom>
            <a:solidFill>
              <a:srgbClr val="E4091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5045964" y="2842259"/>
              <a:ext cx="1228725" cy="2409825"/>
            </a:xfrm>
            <a:custGeom>
              <a:avLst/>
              <a:gdLst/>
              <a:ahLst/>
              <a:cxnLst/>
              <a:rect l="l" t="t" r="r" b="b"/>
              <a:pathLst>
                <a:path w="1228725" h="2409825">
                  <a:moveTo>
                    <a:pt x="614172" y="2081784"/>
                  </a:moveTo>
                  <a:lnTo>
                    <a:pt x="0" y="2081784"/>
                  </a:lnTo>
                  <a:lnTo>
                    <a:pt x="0" y="2409444"/>
                  </a:lnTo>
                  <a:lnTo>
                    <a:pt x="614172" y="2409444"/>
                  </a:lnTo>
                  <a:lnTo>
                    <a:pt x="614172" y="2081784"/>
                  </a:lnTo>
                  <a:close/>
                </a:path>
                <a:path w="1228725" h="2409825">
                  <a:moveTo>
                    <a:pt x="777240" y="693420"/>
                  </a:moveTo>
                  <a:lnTo>
                    <a:pt x="0" y="693420"/>
                  </a:lnTo>
                  <a:lnTo>
                    <a:pt x="0" y="1021080"/>
                  </a:lnTo>
                  <a:lnTo>
                    <a:pt x="777240" y="1021080"/>
                  </a:lnTo>
                  <a:lnTo>
                    <a:pt x="777240" y="693420"/>
                  </a:lnTo>
                  <a:close/>
                </a:path>
                <a:path w="1228725" h="2409825">
                  <a:moveTo>
                    <a:pt x="900684" y="0"/>
                  </a:moveTo>
                  <a:lnTo>
                    <a:pt x="0" y="0"/>
                  </a:lnTo>
                  <a:lnTo>
                    <a:pt x="0" y="327660"/>
                  </a:lnTo>
                  <a:lnTo>
                    <a:pt x="900684" y="327660"/>
                  </a:lnTo>
                  <a:lnTo>
                    <a:pt x="900684" y="0"/>
                  </a:lnTo>
                  <a:close/>
                </a:path>
                <a:path w="1228725" h="2409825">
                  <a:moveTo>
                    <a:pt x="1228344" y="1388364"/>
                  </a:moveTo>
                  <a:lnTo>
                    <a:pt x="0" y="1388364"/>
                  </a:lnTo>
                  <a:lnTo>
                    <a:pt x="0" y="1716024"/>
                  </a:lnTo>
                  <a:lnTo>
                    <a:pt x="1228344" y="1716024"/>
                  </a:lnTo>
                  <a:lnTo>
                    <a:pt x="1228344" y="13883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5113019" y="2506992"/>
              <a:ext cx="2979420" cy="201295"/>
            </a:xfrm>
            <a:custGeom>
              <a:avLst/>
              <a:gdLst/>
              <a:ahLst/>
              <a:cxnLst/>
              <a:rect l="l" t="t" r="r" b="b"/>
              <a:pathLst>
                <a:path w="2979420" h="201294">
                  <a:moveTo>
                    <a:pt x="1557527" y="200901"/>
                  </a:moveTo>
                  <a:lnTo>
                    <a:pt x="2979420" y="200901"/>
                  </a:lnTo>
                  <a:lnTo>
                    <a:pt x="2979420" y="4572"/>
                  </a:lnTo>
                  <a:lnTo>
                    <a:pt x="1557527" y="4572"/>
                  </a:lnTo>
                  <a:lnTo>
                    <a:pt x="1557527" y="200901"/>
                  </a:lnTo>
                  <a:close/>
                </a:path>
                <a:path w="2979420" h="201294">
                  <a:moveTo>
                    <a:pt x="0" y="196329"/>
                  </a:moveTo>
                  <a:lnTo>
                    <a:pt x="1423416" y="196329"/>
                  </a:lnTo>
                  <a:lnTo>
                    <a:pt x="1423416" y="0"/>
                  </a:lnTo>
                  <a:lnTo>
                    <a:pt x="0" y="0"/>
                  </a:lnTo>
                  <a:lnTo>
                    <a:pt x="0" y="19632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 descr=""/>
          <p:cNvSpPr txBox="1"/>
          <p:nvPr/>
        </p:nvSpPr>
        <p:spPr>
          <a:xfrm>
            <a:off x="5347461" y="2494915"/>
            <a:ext cx="8978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001F5F"/>
                </a:solidFill>
                <a:latin typeface="Arial MT"/>
                <a:cs typeface="Arial MT"/>
              </a:rPr>
              <a:t>Median:</a:t>
            </a:r>
            <a:r>
              <a:rPr dirty="0" sz="1200" spc="-9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001F5F"/>
                </a:solidFill>
                <a:latin typeface="Arial MT"/>
                <a:cs typeface="Arial MT"/>
              </a:rPr>
              <a:t>22%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52" name="object 52" descr=""/>
          <p:cNvGrpSpPr/>
          <p:nvPr/>
        </p:nvGrpSpPr>
        <p:grpSpPr>
          <a:xfrm>
            <a:off x="123444" y="1921510"/>
            <a:ext cx="9590405" cy="4142740"/>
            <a:chOff x="123444" y="1921510"/>
            <a:chExt cx="9590405" cy="4142740"/>
          </a:xfrm>
        </p:grpSpPr>
        <p:sp>
          <p:nvSpPr>
            <p:cNvPr id="53" name="object 53" descr=""/>
            <p:cNvSpPr/>
            <p:nvPr/>
          </p:nvSpPr>
          <p:spPr>
            <a:xfrm>
              <a:off x="8369808" y="2511564"/>
              <a:ext cx="1337945" cy="196850"/>
            </a:xfrm>
            <a:custGeom>
              <a:avLst/>
              <a:gdLst/>
              <a:ahLst/>
              <a:cxnLst/>
              <a:rect l="l" t="t" r="r" b="b"/>
              <a:pathLst>
                <a:path w="1337945" h="196850">
                  <a:moveTo>
                    <a:pt x="0" y="196329"/>
                  </a:moveTo>
                  <a:lnTo>
                    <a:pt x="1337563" y="196329"/>
                  </a:lnTo>
                  <a:lnTo>
                    <a:pt x="1337563" y="0"/>
                  </a:lnTo>
                  <a:lnTo>
                    <a:pt x="0" y="0"/>
                  </a:lnTo>
                  <a:lnTo>
                    <a:pt x="0" y="196329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444" y="2234184"/>
              <a:ext cx="318516" cy="344424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684" y="2933700"/>
              <a:ext cx="318516" cy="344424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160" y="3649980"/>
              <a:ext cx="318515" cy="344424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636" y="4347972"/>
              <a:ext cx="318516" cy="344424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112" y="5023104"/>
              <a:ext cx="318516" cy="344423"/>
            </a:xfrm>
            <a:prstGeom prst="rect">
              <a:avLst/>
            </a:prstGeom>
          </p:spPr>
        </p:pic>
        <p:sp>
          <p:nvSpPr>
            <p:cNvPr id="59" name="object 59" descr=""/>
            <p:cNvSpPr/>
            <p:nvPr/>
          </p:nvSpPr>
          <p:spPr>
            <a:xfrm>
              <a:off x="4232147" y="1927860"/>
              <a:ext cx="688975" cy="687705"/>
            </a:xfrm>
            <a:custGeom>
              <a:avLst/>
              <a:gdLst/>
              <a:ahLst/>
              <a:cxnLst/>
              <a:rect l="l" t="t" r="r" b="b"/>
              <a:pathLst>
                <a:path w="688975" h="687705">
                  <a:moveTo>
                    <a:pt x="688848" y="0"/>
                  </a:moveTo>
                  <a:lnTo>
                    <a:pt x="0" y="0"/>
                  </a:lnTo>
                  <a:lnTo>
                    <a:pt x="0" y="687324"/>
                  </a:lnTo>
                  <a:lnTo>
                    <a:pt x="688848" y="687324"/>
                  </a:lnTo>
                  <a:lnTo>
                    <a:pt x="688848" y="0"/>
                  </a:lnTo>
                  <a:close/>
                </a:path>
              </a:pathLst>
            </a:custGeom>
            <a:solidFill>
              <a:srgbClr val="F9D7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4232147" y="1927860"/>
              <a:ext cx="688975" cy="687705"/>
            </a:xfrm>
            <a:custGeom>
              <a:avLst/>
              <a:gdLst/>
              <a:ahLst/>
              <a:cxnLst/>
              <a:rect l="l" t="t" r="r" b="b"/>
              <a:pathLst>
                <a:path w="688975" h="687705">
                  <a:moveTo>
                    <a:pt x="0" y="687324"/>
                  </a:moveTo>
                  <a:lnTo>
                    <a:pt x="688848" y="687324"/>
                  </a:lnTo>
                  <a:lnTo>
                    <a:pt x="688848" y="0"/>
                  </a:lnTo>
                  <a:lnTo>
                    <a:pt x="0" y="0"/>
                  </a:lnTo>
                  <a:lnTo>
                    <a:pt x="0" y="687324"/>
                  </a:lnTo>
                  <a:close/>
                </a:path>
              </a:pathLst>
            </a:custGeom>
            <a:ln w="12700">
              <a:solidFill>
                <a:srgbClr val="F9D7C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5384" y="2813304"/>
              <a:ext cx="839724" cy="384048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1960" y="3543300"/>
              <a:ext cx="850391" cy="19964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6823" y="5401056"/>
              <a:ext cx="614171" cy="662940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684" y="5553456"/>
              <a:ext cx="318516" cy="342900"/>
            </a:xfrm>
            <a:prstGeom prst="rect">
              <a:avLst/>
            </a:prstGeom>
          </p:spPr>
        </p:pic>
      </p:grpSp>
      <p:sp>
        <p:nvSpPr>
          <p:cNvPr id="65" name="object 65" descr=""/>
          <p:cNvSpPr txBox="1"/>
          <p:nvPr/>
        </p:nvSpPr>
        <p:spPr>
          <a:xfrm>
            <a:off x="1254658" y="1966975"/>
            <a:ext cx="3394710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0500" indent="-177800">
              <a:lnSpc>
                <a:spcPct val="100000"/>
              </a:lnSpc>
              <a:spcBef>
                <a:spcPts val="100"/>
              </a:spcBef>
              <a:buChar char="•"/>
              <a:tabLst>
                <a:tab pos="190500" algn="l"/>
              </a:tabLst>
            </a:pPr>
            <a:r>
              <a:rPr dirty="0" sz="1150" spc="-10">
                <a:latin typeface="Arial MT"/>
                <a:cs typeface="Arial MT"/>
              </a:rPr>
              <a:t>Media-</a:t>
            </a:r>
            <a:r>
              <a:rPr dirty="0" sz="1150">
                <a:latin typeface="Arial MT"/>
                <a:cs typeface="Arial MT"/>
              </a:rPr>
              <a:t>services</a:t>
            </a:r>
            <a:r>
              <a:rPr dirty="0" sz="1150" spc="-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provider</a:t>
            </a:r>
            <a:r>
              <a:rPr dirty="0" sz="1150" spc="-1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and</a:t>
            </a:r>
            <a:r>
              <a:rPr dirty="0" sz="1150" spc="-3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production</a:t>
            </a:r>
            <a:r>
              <a:rPr dirty="0" sz="1150" spc="-30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company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1432941" y="2141931"/>
            <a:ext cx="1824989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50" spc="-10">
                <a:latin typeface="Arial MT"/>
                <a:cs typeface="Arial MT"/>
              </a:rPr>
              <a:t>headquartered</a:t>
            </a:r>
            <a:r>
              <a:rPr dirty="0" sz="1150" spc="3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in</a:t>
            </a:r>
            <a:r>
              <a:rPr dirty="0" sz="1150" spc="5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California.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1254658" y="2331466"/>
            <a:ext cx="3661410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0500" indent="-177800">
              <a:lnSpc>
                <a:spcPct val="100000"/>
              </a:lnSpc>
              <a:spcBef>
                <a:spcPts val="100"/>
              </a:spcBef>
              <a:buChar char="•"/>
              <a:tabLst>
                <a:tab pos="190500" algn="l"/>
              </a:tabLst>
            </a:pPr>
            <a:r>
              <a:rPr dirty="0" sz="1150">
                <a:latin typeface="Arial MT"/>
                <a:cs typeface="Arial MT"/>
              </a:rPr>
              <a:t>Specializes</a:t>
            </a:r>
            <a:r>
              <a:rPr dirty="0" sz="1150" spc="-2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in</a:t>
            </a:r>
            <a:r>
              <a:rPr dirty="0" sz="1150" spc="-3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streaming</a:t>
            </a:r>
            <a:r>
              <a:rPr dirty="0" sz="1150" spc="-4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original</a:t>
            </a:r>
            <a:r>
              <a:rPr dirty="0" sz="1150" spc="-1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and</a:t>
            </a:r>
            <a:r>
              <a:rPr dirty="0" sz="1150" spc="-2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licensed</a:t>
            </a:r>
            <a:r>
              <a:rPr dirty="0" sz="1150" spc="-30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content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1269238" y="2590241"/>
            <a:ext cx="2854325" cy="2019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92405" indent="-179705">
              <a:lnSpc>
                <a:spcPct val="100000"/>
              </a:lnSpc>
              <a:spcBef>
                <a:spcPts val="105"/>
              </a:spcBef>
              <a:buChar char="•"/>
              <a:tabLst>
                <a:tab pos="192405" algn="l"/>
              </a:tabLst>
            </a:pPr>
            <a:r>
              <a:rPr dirty="0" sz="1150">
                <a:latin typeface="Arial MT"/>
                <a:cs typeface="Arial MT"/>
              </a:rPr>
              <a:t>Diversified</a:t>
            </a:r>
            <a:r>
              <a:rPr dirty="0" sz="1150" spc="-5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multinational</a:t>
            </a:r>
            <a:r>
              <a:rPr dirty="0" sz="1150" spc="-2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mass</a:t>
            </a:r>
            <a:r>
              <a:rPr dirty="0" sz="1150" spc="-1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media</a:t>
            </a:r>
            <a:r>
              <a:rPr dirty="0" sz="1150" spc="-30">
                <a:latin typeface="Arial MT"/>
                <a:cs typeface="Arial MT"/>
              </a:rPr>
              <a:t> </a:t>
            </a:r>
            <a:r>
              <a:rPr dirty="0" sz="1150" spc="-25">
                <a:latin typeface="Arial MT"/>
                <a:cs typeface="Arial MT"/>
              </a:rPr>
              <a:t>and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1447546" y="2766186"/>
            <a:ext cx="1887220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>
                <a:latin typeface="Arial MT"/>
                <a:cs typeface="Arial MT"/>
              </a:rPr>
              <a:t>entertainment</a:t>
            </a:r>
            <a:r>
              <a:rPr dirty="0" sz="1150" spc="-45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conglomerate.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1269238" y="2955162"/>
            <a:ext cx="3214370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0500" indent="-177800">
              <a:lnSpc>
                <a:spcPct val="100000"/>
              </a:lnSpc>
              <a:spcBef>
                <a:spcPts val="100"/>
              </a:spcBef>
              <a:buChar char="•"/>
              <a:tabLst>
                <a:tab pos="190500" algn="l"/>
              </a:tabLst>
            </a:pPr>
            <a:r>
              <a:rPr dirty="0" sz="1150">
                <a:latin typeface="Arial MT"/>
                <a:cs typeface="Arial MT"/>
              </a:rPr>
              <a:t>Owns</a:t>
            </a:r>
            <a:r>
              <a:rPr dirty="0" sz="1150" spc="-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production</a:t>
            </a:r>
            <a:r>
              <a:rPr dirty="0" sz="1150" spc="-2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houses,</a:t>
            </a:r>
            <a:r>
              <a:rPr dirty="0" sz="1150" spc="-2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film</a:t>
            </a:r>
            <a:r>
              <a:rPr dirty="0" sz="1150" spc="-3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studios</a:t>
            </a:r>
            <a:r>
              <a:rPr dirty="0" sz="1150" spc="-1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and</a:t>
            </a:r>
            <a:r>
              <a:rPr dirty="0" sz="1150" spc="-30">
                <a:latin typeface="Arial MT"/>
                <a:cs typeface="Arial MT"/>
              </a:rPr>
              <a:t> </a:t>
            </a:r>
            <a:r>
              <a:rPr dirty="0" sz="1150" spc="-25">
                <a:latin typeface="Arial MT"/>
                <a:cs typeface="Arial MT"/>
              </a:rPr>
              <a:t>new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1447546" y="3130423"/>
            <a:ext cx="1739900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>
                <a:latin typeface="Arial MT"/>
                <a:cs typeface="Arial MT"/>
              </a:rPr>
              <a:t>streaming</a:t>
            </a:r>
            <a:r>
              <a:rPr dirty="0" sz="1150" spc="-5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service</a:t>
            </a:r>
            <a:r>
              <a:rPr dirty="0" sz="1150" spc="-25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Disney+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9916668" y="1412747"/>
            <a:ext cx="2051685" cy="50927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102870" rIns="0" bIns="0" rtlCol="0" vert="horz">
            <a:spAutoFit/>
          </a:bodyPr>
          <a:lstStyle/>
          <a:p>
            <a:pPr marL="401320">
              <a:lnSpc>
                <a:spcPct val="100000"/>
              </a:lnSpc>
              <a:spcBef>
                <a:spcPts val="810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criteria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9918192" y="2610611"/>
            <a:ext cx="2051685" cy="485140"/>
          </a:xfrm>
          <a:prstGeom prst="rect">
            <a:avLst/>
          </a:prstGeom>
          <a:solidFill>
            <a:srgbClr val="4471C4"/>
          </a:solidFill>
        </p:spPr>
        <p:txBody>
          <a:bodyPr wrap="square" lIns="0" tIns="90170" rIns="0" bIns="0" rtlCol="0" vert="horz">
            <a:spAutoFit/>
          </a:bodyPr>
          <a:lstStyle/>
          <a:p>
            <a:pPr marL="166370">
              <a:lnSpc>
                <a:spcPct val="100000"/>
              </a:lnSpc>
              <a:spcBef>
                <a:spcPts val="710"/>
              </a:spcBef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Nature</a:t>
            </a:r>
            <a:r>
              <a:rPr dirty="0" sz="16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operations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9918192" y="3095244"/>
            <a:ext cx="2051685" cy="449580"/>
          </a:xfrm>
          <a:prstGeom prst="rect">
            <a:avLst/>
          </a:prstGeom>
          <a:solidFill>
            <a:srgbClr val="4471C4"/>
          </a:solidFill>
        </p:spPr>
        <p:txBody>
          <a:bodyPr wrap="square" lIns="0" tIns="90805" rIns="0" bIns="0" rtlCol="0" vert="horz">
            <a:spAutoFit/>
          </a:bodyPr>
          <a:lstStyle/>
          <a:p>
            <a:pPr marL="578485">
              <a:lnSpc>
                <a:spcPct val="100000"/>
              </a:lnSpc>
              <a:spcBef>
                <a:spcPts val="715"/>
              </a:spcBef>
            </a:pP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Geography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9918192" y="3544823"/>
            <a:ext cx="2051685" cy="481965"/>
          </a:xfrm>
          <a:prstGeom prst="rect">
            <a:avLst/>
          </a:prstGeom>
          <a:solidFill>
            <a:srgbClr val="4471C4"/>
          </a:solidFill>
        </p:spPr>
        <p:txBody>
          <a:bodyPr wrap="square" lIns="0" tIns="123189" rIns="0" bIns="0" rtlCol="0" vert="horz">
            <a:spAutoFit/>
          </a:bodyPr>
          <a:lstStyle/>
          <a:p>
            <a:pPr marL="455930">
              <a:lnSpc>
                <a:spcPct val="100000"/>
              </a:lnSpc>
              <a:spcBef>
                <a:spcPts val="969"/>
              </a:spcBef>
            </a:pP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Target</a:t>
            </a:r>
            <a:r>
              <a:rPr dirty="0" sz="16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market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9907523" y="4732020"/>
            <a:ext cx="2051685" cy="449580"/>
          </a:xfrm>
          <a:prstGeom prst="rect">
            <a:avLst/>
          </a:prstGeom>
          <a:solidFill>
            <a:srgbClr val="4471C4"/>
          </a:solidFill>
        </p:spPr>
        <p:txBody>
          <a:bodyPr wrap="square" lIns="0" tIns="92075" rIns="0" bIns="0" rtlCol="0" vert="horz">
            <a:spAutoFit/>
          </a:bodyPr>
          <a:lstStyle/>
          <a:p>
            <a:pPr algn="ctr" marL="3175">
              <a:lnSpc>
                <a:spcPct val="100000"/>
              </a:lnSpc>
              <a:spcBef>
                <a:spcPts val="725"/>
              </a:spcBef>
            </a:pP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Size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9907523" y="5231891"/>
            <a:ext cx="2051685" cy="451484"/>
          </a:xfrm>
          <a:prstGeom prst="rect">
            <a:avLst/>
          </a:prstGeom>
          <a:solidFill>
            <a:srgbClr val="4471C4"/>
          </a:solidFill>
        </p:spPr>
        <p:txBody>
          <a:bodyPr wrap="square" lIns="0" tIns="92075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725"/>
              </a:spcBef>
            </a:pP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Growth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9907523" y="4172711"/>
            <a:ext cx="2051685" cy="50927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103505" rIns="0" bIns="0" rtlCol="0" vert="horz">
            <a:spAutoFit/>
          </a:bodyPr>
          <a:lstStyle/>
          <a:p>
            <a:pPr marL="618490">
              <a:lnSpc>
                <a:spcPct val="100000"/>
              </a:lnSpc>
              <a:spcBef>
                <a:spcPts val="815"/>
              </a:spcBef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Financial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9916668" y="2055876"/>
            <a:ext cx="2051685" cy="50927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102870" rIns="0" bIns="0" rtlCol="0" vert="horz">
            <a:spAutoFit/>
          </a:bodyPr>
          <a:lstStyle/>
          <a:p>
            <a:pPr marL="625475">
              <a:lnSpc>
                <a:spcPct val="100000"/>
              </a:lnSpc>
              <a:spcBef>
                <a:spcPts val="810"/>
              </a:spcBef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Business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9907523" y="5731764"/>
            <a:ext cx="2051685" cy="451484"/>
          </a:xfrm>
          <a:prstGeom prst="rect">
            <a:avLst/>
          </a:prstGeom>
          <a:solidFill>
            <a:srgbClr val="4471C4"/>
          </a:solidFill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689"/>
              </a:lnSpc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Revenue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dirty="0" sz="16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Cost</a:t>
            </a:r>
            <a:endParaRPr sz="1600">
              <a:latin typeface="Calibri"/>
              <a:cs typeface="Calibri"/>
            </a:endParaRPr>
          </a:p>
          <a:p>
            <a:pPr algn="ctr" marL="3175">
              <a:lnSpc>
                <a:spcPts val="1864"/>
              </a:lnSpc>
            </a:pP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drivers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6383528" y="5736437"/>
            <a:ext cx="3327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solidFill>
                  <a:srgbClr val="001F5F"/>
                </a:solidFill>
                <a:latin typeface="Calibri"/>
                <a:cs typeface="Calibri"/>
              </a:rPr>
              <a:t>33%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7861172" y="5777890"/>
            <a:ext cx="3321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001F5F"/>
                </a:solidFill>
                <a:latin typeface="Arial MT"/>
                <a:cs typeface="Arial MT"/>
              </a:rPr>
              <a:t>19%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9351009" y="5720283"/>
            <a:ext cx="3213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001F5F"/>
                </a:solidFill>
                <a:latin typeface="Arial MT"/>
                <a:cs typeface="Arial MT"/>
              </a:rPr>
              <a:t>11%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84" name="object 84" descr=""/>
          <p:cNvGrpSpPr/>
          <p:nvPr/>
        </p:nvGrpSpPr>
        <p:grpSpPr>
          <a:xfrm>
            <a:off x="6752590" y="5685790"/>
            <a:ext cx="837565" cy="337820"/>
            <a:chOff x="6752590" y="5685790"/>
            <a:chExt cx="837565" cy="337820"/>
          </a:xfrm>
        </p:grpSpPr>
        <p:sp>
          <p:nvSpPr>
            <p:cNvPr id="85" name="object 85" descr=""/>
            <p:cNvSpPr/>
            <p:nvPr/>
          </p:nvSpPr>
          <p:spPr>
            <a:xfrm>
              <a:off x="6758940" y="5692140"/>
              <a:ext cx="824865" cy="325120"/>
            </a:xfrm>
            <a:custGeom>
              <a:avLst/>
              <a:gdLst/>
              <a:ahLst/>
              <a:cxnLst/>
              <a:rect l="l" t="t" r="r" b="b"/>
              <a:pathLst>
                <a:path w="824865" h="325120">
                  <a:moveTo>
                    <a:pt x="824483" y="0"/>
                  </a:moveTo>
                  <a:lnTo>
                    <a:pt x="0" y="0"/>
                  </a:lnTo>
                  <a:lnTo>
                    <a:pt x="0" y="324612"/>
                  </a:lnTo>
                  <a:lnTo>
                    <a:pt x="824483" y="324612"/>
                  </a:lnTo>
                  <a:lnTo>
                    <a:pt x="8244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6758940" y="5692140"/>
              <a:ext cx="824865" cy="325120"/>
            </a:xfrm>
            <a:custGeom>
              <a:avLst/>
              <a:gdLst/>
              <a:ahLst/>
              <a:cxnLst/>
              <a:rect l="l" t="t" r="r" b="b"/>
              <a:pathLst>
                <a:path w="824865" h="325120">
                  <a:moveTo>
                    <a:pt x="0" y="324612"/>
                  </a:moveTo>
                  <a:lnTo>
                    <a:pt x="824483" y="324612"/>
                  </a:lnTo>
                  <a:lnTo>
                    <a:pt x="824483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ln w="12700">
              <a:solidFill>
                <a:srgbClr val="17171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6916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74320" marR="267335" indent="-3175">
              <a:lnSpc>
                <a:spcPct val="100000"/>
              </a:lnSpc>
              <a:spcBef>
                <a:spcPts val="240"/>
              </a:spcBef>
            </a:pP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70276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69875" marR="268605" indent="25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 Overview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69719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310" marR="311150" indent="-635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370832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521334" marR="294005" indent="-224154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771388" y="6303264"/>
            <a:ext cx="1231900" cy="55499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0480" rIns="0" bIns="0" rtlCol="0" vert="horz">
            <a:spAutoFit/>
          </a:bodyPr>
          <a:lstStyle/>
          <a:p>
            <a:pPr marL="309880" marR="281940" indent="-26034">
              <a:lnSpc>
                <a:spcPct val="100000"/>
              </a:lnSpc>
              <a:spcBef>
                <a:spcPts val="240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Financial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7194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53365" marR="207645" indent="-4318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 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5725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14960" marR="210185" indent="-100965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 Solution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9822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146050" rIns="0" bIns="0" rtlCol="0" vert="horz">
            <a:spAutoFit/>
          </a:bodyPr>
          <a:lstStyle/>
          <a:p>
            <a:pPr marL="206375">
              <a:lnSpc>
                <a:spcPct val="100000"/>
              </a:lnSpc>
              <a:spcBef>
                <a:spcPts val="115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1551919" y="643432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2"/>
                </a:lnTo>
                <a:lnTo>
                  <a:pt x="640079" y="294132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 descr=""/>
          <p:cNvGrpSpPr/>
          <p:nvPr/>
        </p:nvGrpSpPr>
        <p:grpSpPr>
          <a:xfrm>
            <a:off x="5644896" y="1790700"/>
            <a:ext cx="3335020" cy="4268470"/>
            <a:chOff x="5644896" y="1790700"/>
            <a:chExt cx="3335020" cy="4268470"/>
          </a:xfrm>
        </p:grpSpPr>
        <p:sp>
          <p:nvSpPr>
            <p:cNvPr id="13" name="object 13" descr=""/>
            <p:cNvSpPr/>
            <p:nvPr/>
          </p:nvSpPr>
          <p:spPr>
            <a:xfrm>
              <a:off x="5644896" y="1790700"/>
              <a:ext cx="3335020" cy="688975"/>
            </a:xfrm>
            <a:custGeom>
              <a:avLst/>
              <a:gdLst/>
              <a:ahLst/>
              <a:cxnLst/>
              <a:rect l="l" t="t" r="r" b="b"/>
              <a:pathLst>
                <a:path w="3335020" h="688975">
                  <a:moveTo>
                    <a:pt x="3334511" y="0"/>
                  </a:moveTo>
                  <a:lnTo>
                    <a:pt x="0" y="0"/>
                  </a:lnTo>
                  <a:lnTo>
                    <a:pt x="0" y="688848"/>
                  </a:lnTo>
                  <a:lnTo>
                    <a:pt x="3334511" y="688848"/>
                  </a:lnTo>
                  <a:lnTo>
                    <a:pt x="3334511" y="0"/>
                  </a:lnTo>
                  <a:close/>
                </a:path>
              </a:pathLst>
            </a:custGeom>
            <a:solidFill>
              <a:srgbClr val="F9D7C1">
                <a:alpha val="85096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107430" y="2701289"/>
              <a:ext cx="0" cy="3338829"/>
            </a:xfrm>
            <a:custGeom>
              <a:avLst/>
              <a:gdLst/>
              <a:ahLst/>
              <a:cxnLst/>
              <a:rect l="l" t="t" r="r" b="b"/>
              <a:pathLst>
                <a:path w="0" h="3338829">
                  <a:moveTo>
                    <a:pt x="0" y="0"/>
                  </a:moveTo>
                  <a:lnTo>
                    <a:pt x="0" y="108965"/>
                  </a:lnTo>
                </a:path>
                <a:path w="0" h="3338829">
                  <a:moveTo>
                    <a:pt x="0" y="2489454"/>
                  </a:moveTo>
                  <a:lnTo>
                    <a:pt x="0" y="3338741"/>
                  </a:lnTo>
                </a:path>
                <a:path w="0" h="3338829">
                  <a:moveTo>
                    <a:pt x="0" y="432054"/>
                  </a:moveTo>
                  <a:lnTo>
                    <a:pt x="0" y="2166366"/>
                  </a:lnTo>
                </a:path>
              </a:pathLst>
            </a:custGeom>
            <a:ln w="38100">
              <a:solidFill>
                <a:srgbClr val="FF99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/>
          <p:nvPr/>
        </p:nvSpPr>
        <p:spPr>
          <a:xfrm>
            <a:off x="1988820" y="1798320"/>
            <a:ext cx="3378835" cy="713740"/>
          </a:xfrm>
          <a:custGeom>
            <a:avLst/>
            <a:gdLst/>
            <a:ahLst/>
            <a:cxnLst/>
            <a:rect l="l" t="t" r="r" b="b"/>
            <a:pathLst>
              <a:path w="3378835" h="713739">
                <a:moveTo>
                  <a:pt x="3378707" y="0"/>
                </a:moveTo>
                <a:lnTo>
                  <a:pt x="0" y="0"/>
                </a:lnTo>
                <a:lnTo>
                  <a:pt x="0" y="713231"/>
                </a:lnTo>
                <a:lnTo>
                  <a:pt x="3378707" y="713231"/>
                </a:lnTo>
                <a:lnTo>
                  <a:pt x="3378707" y="0"/>
                </a:lnTo>
                <a:close/>
              </a:path>
            </a:pathLst>
          </a:custGeom>
          <a:solidFill>
            <a:srgbClr val="F9D7C1">
              <a:alpha val="85096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6" name="object 16" descr=""/>
          <p:cNvGrpSpPr/>
          <p:nvPr/>
        </p:nvGrpSpPr>
        <p:grpSpPr>
          <a:xfrm>
            <a:off x="2145601" y="2725673"/>
            <a:ext cx="525145" cy="3366770"/>
            <a:chOff x="2145601" y="2725673"/>
            <a:chExt cx="525145" cy="3366770"/>
          </a:xfrm>
        </p:grpSpPr>
        <p:sp>
          <p:nvSpPr>
            <p:cNvPr id="17" name="object 17" descr=""/>
            <p:cNvSpPr/>
            <p:nvPr/>
          </p:nvSpPr>
          <p:spPr>
            <a:xfrm>
              <a:off x="2586990" y="2725673"/>
              <a:ext cx="0" cy="3366770"/>
            </a:xfrm>
            <a:custGeom>
              <a:avLst/>
              <a:gdLst/>
              <a:ahLst/>
              <a:cxnLst/>
              <a:rect l="l" t="t" r="r" b="b"/>
              <a:pathLst>
                <a:path w="0" h="3366770">
                  <a:moveTo>
                    <a:pt x="0" y="436625"/>
                  </a:moveTo>
                  <a:lnTo>
                    <a:pt x="0" y="3366160"/>
                  </a:lnTo>
                </a:path>
                <a:path w="0" h="3366770">
                  <a:moveTo>
                    <a:pt x="0" y="0"/>
                  </a:moveTo>
                  <a:lnTo>
                    <a:pt x="0" y="113537"/>
                  </a:lnTo>
                </a:path>
              </a:pathLst>
            </a:custGeom>
            <a:ln w="38100">
              <a:solidFill>
                <a:srgbClr val="FF99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2150364" y="2839211"/>
              <a:ext cx="515620" cy="3063240"/>
            </a:xfrm>
            <a:custGeom>
              <a:avLst/>
              <a:gdLst/>
              <a:ahLst/>
              <a:cxnLst/>
              <a:rect l="l" t="t" r="r" b="b"/>
              <a:pathLst>
                <a:path w="515619" h="3063240">
                  <a:moveTo>
                    <a:pt x="192024" y="685800"/>
                  </a:moveTo>
                  <a:lnTo>
                    <a:pt x="0" y="685800"/>
                  </a:lnTo>
                  <a:lnTo>
                    <a:pt x="0" y="1008888"/>
                  </a:lnTo>
                  <a:lnTo>
                    <a:pt x="192024" y="1008888"/>
                  </a:lnTo>
                  <a:lnTo>
                    <a:pt x="192024" y="685800"/>
                  </a:lnTo>
                  <a:close/>
                </a:path>
                <a:path w="515619" h="3063240">
                  <a:moveTo>
                    <a:pt x="387096" y="2740152"/>
                  </a:moveTo>
                  <a:lnTo>
                    <a:pt x="0" y="2740152"/>
                  </a:lnTo>
                  <a:lnTo>
                    <a:pt x="0" y="3063240"/>
                  </a:lnTo>
                  <a:lnTo>
                    <a:pt x="387096" y="3063240"/>
                  </a:lnTo>
                  <a:lnTo>
                    <a:pt x="387096" y="2740152"/>
                  </a:lnTo>
                  <a:close/>
                </a:path>
                <a:path w="515619" h="3063240">
                  <a:moveTo>
                    <a:pt x="400812" y="1370076"/>
                  </a:moveTo>
                  <a:lnTo>
                    <a:pt x="0" y="1370076"/>
                  </a:lnTo>
                  <a:lnTo>
                    <a:pt x="0" y="1693164"/>
                  </a:lnTo>
                  <a:lnTo>
                    <a:pt x="400812" y="1693164"/>
                  </a:lnTo>
                  <a:lnTo>
                    <a:pt x="400812" y="1370076"/>
                  </a:lnTo>
                  <a:close/>
                </a:path>
                <a:path w="515619" h="3063240">
                  <a:moveTo>
                    <a:pt x="449580" y="2055876"/>
                  </a:moveTo>
                  <a:lnTo>
                    <a:pt x="0" y="2055876"/>
                  </a:lnTo>
                  <a:lnTo>
                    <a:pt x="0" y="2378964"/>
                  </a:lnTo>
                  <a:lnTo>
                    <a:pt x="449580" y="2378964"/>
                  </a:lnTo>
                  <a:lnTo>
                    <a:pt x="449580" y="2055876"/>
                  </a:lnTo>
                  <a:close/>
                </a:path>
                <a:path w="515619" h="3063240">
                  <a:moveTo>
                    <a:pt x="515112" y="0"/>
                  </a:moveTo>
                  <a:lnTo>
                    <a:pt x="0" y="0"/>
                  </a:lnTo>
                  <a:lnTo>
                    <a:pt x="0" y="323088"/>
                  </a:lnTo>
                  <a:lnTo>
                    <a:pt x="515112" y="323088"/>
                  </a:lnTo>
                  <a:lnTo>
                    <a:pt x="5151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2150364" y="2839211"/>
              <a:ext cx="515620" cy="3063240"/>
            </a:xfrm>
            <a:custGeom>
              <a:avLst/>
              <a:gdLst/>
              <a:ahLst/>
              <a:cxnLst/>
              <a:rect l="l" t="t" r="r" b="b"/>
              <a:pathLst>
                <a:path w="515619" h="3063240">
                  <a:moveTo>
                    <a:pt x="387096" y="3063240"/>
                  </a:moveTo>
                  <a:lnTo>
                    <a:pt x="0" y="3063240"/>
                  </a:lnTo>
                  <a:lnTo>
                    <a:pt x="0" y="2740152"/>
                  </a:lnTo>
                  <a:lnTo>
                    <a:pt x="387096" y="2740152"/>
                  </a:lnTo>
                  <a:lnTo>
                    <a:pt x="387096" y="3063240"/>
                  </a:lnTo>
                  <a:close/>
                </a:path>
                <a:path w="515619" h="3063240">
                  <a:moveTo>
                    <a:pt x="449580" y="2378964"/>
                  </a:moveTo>
                  <a:lnTo>
                    <a:pt x="0" y="2378964"/>
                  </a:lnTo>
                  <a:lnTo>
                    <a:pt x="0" y="2055876"/>
                  </a:lnTo>
                  <a:lnTo>
                    <a:pt x="449580" y="2055876"/>
                  </a:lnTo>
                  <a:lnTo>
                    <a:pt x="449580" y="2378964"/>
                  </a:lnTo>
                  <a:close/>
                </a:path>
                <a:path w="515619" h="3063240">
                  <a:moveTo>
                    <a:pt x="400812" y="1693164"/>
                  </a:moveTo>
                  <a:lnTo>
                    <a:pt x="0" y="1693164"/>
                  </a:lnTo>
                  <a:lnTo>
                    <a:pt x="0" y="1370076"/>
                  </a:lnTo>
                  <a:lnTo>
                    <a:pt x="400812" y="1370076"/>
                  </a:lnTo>
                  <a:lnTo>
                    <a:pt x="400812" y="1693164"/>
                  </a:lnTo>
                  <a:close/>
                </a:path>
                <a:path w="515619" h="3063240">
                  <a:moveTo>
                    <a:pt x="192024" y="1008888"/>
                  </a:moveTo>
                  <a:lnTo>
                    <a:pt x="0" y="1008888"/>
                  </a:lnTo>
                  <a:lnTo>
                    <a:pt x="0" y="685800"/>
                  </a:lnTo>
                  <a:lnTo>
                    <a:pt x="192024" y="685800"/>
                  </a:lnTo>
                  <a:lnTo>
                    <a:pt x="192024" y="1008888"/>
                  </a:lnTo>
                  <a:close/>
                </a:path>
                <a:path w="515619" h="3063240">
                  <a:moveTo>
                    <a:pt x="515112" y="323088"/>
                  </a:moveTo>
                  <a:lnTo>
                    <a:pt x="0" y="323088"/>
                  </a:lnTo>
                  <a:lnTo>
                    <a:pt x="0" y="0"/>
                  </a:lnTo>
                  <a:lnTo>
                    <a:pt x="515112" y="0"/>
                  </a:lnTo>
                  <a:lnTo>
                    <a:pt x="515112" y="323088"/>
                  </a:lnTo>
                  <a:close/>
                </a:path>
              </a:pathLst>
            </a:custGeom>
            <a:ln w="9525">
              <a:solidFill>
                <a:srgbClr val="17171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5">
                <a:latin typeface="Calibri"/>
                <a:cs typeface="Calibri"/>
              </a:rPr>
              <a:t>Trading</a:t>
            </a:r>
            <a:r>
              <a:rPr dirty="0" spc="-100">
                <a:latin typeface="Calibri"/>
                <a:cs typeface="Calibri"/>
              </a:rPr>
              <a:t> </a:t>
            </a:r>
            <a:r>
              <a:rPr dirty="0" spc="-10">
                <a:latin typeface="Calibri"/>
                <a:cs typeface="Calibri"/>
              </a:rPr>
              <a:t>Multiples</a:t>
            </a:r>
          </a:p>
        </p:txBody>
      </p:sp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4293" y="2013273"/>
            <a:ext cx="541716" cy="579003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6183" y="4228431"/>
            <a:ext cx="836244" cy="536840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7219" y="5099008"/>
            <a:ext cx="690372" cy="303389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3444" y="2234183"/>
            <a:ext cx="318516" cy="344424"/>
          </a:xfrm>
          <a:prstGeom prst="rect">
            <a:avLst/>
          </a:prstGeom>
        </p:spPr>
      </p:pic>
      <p:grpSp>
        <p:nvGrpSpPr>
          <p:cNvPr id="25" name="object 25" descr=""/>
          <p:cNvGrpSpPr/>
          <p:nvPr/>
        </p:nvGrpSpPr>
        <p:grpSpPr>
          <a:xfrm>
            <a:off x="138684" y="2839211"/>
            <a:ext cx="1184275" cy="472440"/>
            <a:chOff x="138684" y="2839211"/>
            <a:chExt cx="1184275" cy="472440"/>
          </a:xfrm>
        </p:grpSpPr>
        <p:pic>
          <p:nvPicPr>
            <p:cNvPr id="26" name="object 2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684" y="2933699"/>
              <a:ext cx="318516" cy="34442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108" y="2839211"/>
              <a:ext cx="839724" cy="472439"/>
            </a:xfrm>
            <a:prstGeom prst="rect">
              <a:avLst/>
            </a:prstGeom>
          </p:spPr>
        </p:pic>
      </p:grpSp>
      <p:grpSp>
        <p:nvGrpSpPr>
          <p:cNvPr id="28" name="object 28" descr=""/>
          <p:cNvGrpSpPr/>
          <p:nvPr/>
        </p:nvGrpSpPr>
        <p:grpSpPr>
          <a:xfrm>
            <a:off x="137160" y="3649979"/>
            <a:ext cx="1409700" cy="344805"/>
            <a:chOff x="137160" y="3649979"/>
            <a:chExt cx="1409700" cy="344805"/>
          </a:xfrm>
        </p:grpSpPr>
        <p:pic>
          <p:nvPicPr>
            <p:cNvPr id="29" name="object 2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160" y="3649979"/>
              <a:ext cx="318515" cy="34442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8561" y="3685142"/>
              <a:ext cx="1068285" cy="231370"/>
            </a:xfrm>
            <a:prstGeom prst="rect">
              <a:avLst/>
            </a:prstGeom>
          </p:spPr>
        </p:pic>
      </p:grpSp>
      <p:pic>
        <p:nvPicPr>
          <p:cNvPr id="31" name="object 3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5636" y="4347971"/>
            <a:ext cx="318516" cy="344424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4112" y="5023103"/>
            <a:ext cx="318516" cy="344423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8684" y="5553455"/>
            <a:ext cx="318516" cy="342900"/>
          </a:xfrm>
          <a:prstGeom prst="rect">
            <a:avLst/>
          </a:prstGeom>
        </p:spPr>
      </p:pic>
      <p:sp>
        <p:nvSpPr>
          <p:cNvPr id="34" name="object 34" descr=""/>
          <p:cNvSpPr txBox="1"/>
          <p:nvPr/>
        </p:nvSpPr>
        <p:spPr>
          <a:xfrm>
            <a:off x="2515235" y="1863978"/>
            <a:ext cx="23310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504315" algn="l"/>
              </a:tabLst>
            </a:pPr>
            <a:r>
              <a:rPr dirty="0" sz="1200" spc="-10" b="1">
                <a:solidFill>
                  <a:srgbClr val="001F5F"/>
                </a:solidFill>
                <a:latin typeface="Arial"/>
                <a:cs typeface="Arial"/>
              </a:rPr>
              <a:t>EV/Sales</a:t>
            </a:r>
            <a:r>
              <a:rPr dirty="0" sz="1200" b="1">
                <a:solidFill>
                  <a:srgbClr val="001F5F"/>
                </a:solidFill>
                <a:latin typeface="Arial"/>
                <a:cs typeface="Arial"/>
              </a:rPr>
              <a:t>	</a:t>
            </a:r>
            <a:r>
              <a:rPr dirty="0" sz="1200" spc="-10" b="1">
                <a:solidFill>
                  <a:srgbClr val="001F5F"/>
                </a:solidFill>
                <a:latin typeface="Arial"/>
                <a:cs typeface="Arial"/>
              </a:rPr>
              <a:t>EV/EBITDA</a:t>
            </a:r>
            <a:endParaRPr sz="120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5988177" y="1845945"/>
            <a:ext cx="6692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001F5F"/>
                </a:solidFill>
                <a:latin typeface="Arial"/>
                <a:cs typeface="Arial"/>
              </a:rPr>
              <a:t>EV/Sales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3890581" y="2713482"/>
            <a:ext cx="526415" cy="3337560"/>
            <a:chOff x="3890581" y="2713482"/>
            <a:chExt cx="526415" cy="3337560"/>
          </a:xfrm>
        </p:grpSpPr>
        <p:sp>
          <p:nvSpPr>
            <p:cNvPr id="37" name="object 37" descr=""/>
            <p:cNvSpPr/>
            <p:nvPr/>
          </p:nvSpPr>
          <p:spPr>
            <a:xfrm>
              <a:off x="4335018" y="2713482"/>
              <a:ext cx="0" cy="3337560"/>
            </a:xfrm>
            <a:custGeom>
              <a:avLst/>
              <a:gdLst/>
              <a:ahLst/>
              <a:cxnLst/>
              <a:rect l="l" t="t" r="r" b="b"/>
              <a:pathLst>
                <a:path w="0" h="3337560">
                  <a:moveTo>
                    <a:pt x="0" y="2506217"/>
                  </a:moveTo>
                  <a:lnTo>
                    <a:pt x="0" y="3337217"/>
                  </a:lnTo>
                </a:path>
                <a:path w="0" h="3337560">
                  <a:moveTo>
                    <a:pt x="0" y="0"/>
                  </a:moveTo>
                  <a:lnTo>
                    <a:pt x="0" y="2183129"/>
                  </a:lnTo>
                </a:path>
              </a:pathLst>
            </a:custGeom>
            <a:ln w="38100">
              <a:solidFill>
                <a:srgbClr val="FF99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3895344" y="2840735"/>
              <a:ext cx="516890" cy="3065145"/>
            </a:xfrm>
            <a:custGeom>
              <a:avLst/>
              <a:gdLst/>
              <a:ahLst/>
              <a:cxnLst/>
              <a:rect l="l" t="t" r="r" b="b"/>
              <a:pathLst>
                <a:path w="516889" h="3065145">
                  <a:moveTo>
                    <a:pt x="149352" y="684276"/>
                  </a:moveTo>
                  <a:lnTo>
                    <a:pt x="0" y="684276"/>
                  </a:lnTo>
                  <a:lnTo>
                    <a:pt x="0" y="1008888"/>
                  </a:lnTo>
                  <a:lnTo>
                    <a:pt x="149352" y="1008888"/>
                  </a:lnTo>
                  <a:lnTo>
                    <a:pt x="149352" y="684276"/>
                  </a:lnTo>
                  <a:close/>
                </a:path>
                <a:path w="516889" h="3065145">
                  <a:moveTo>
                    <a:pt x="217932" y="2741676"/>
                  </a:moveTo>
                  <a:lnTo>
                    <a:pt x="0" y="2741676"/>
                  </a:lnTo>
                  <a:lnTo>
                    <a:pt x="0" y="3064764"/>
                  </a:lnTo>
                  <a:lnTo>
                    <a:pt x="217932" y="3064764"/>
                  </a:lnTo>
                  <a:lnTo>
                    <a:pt x="217932" y="2741676"/>
                  </a:lnTo>
                  <a:close/>
                </a:path>
                <a:path w="516889" h="3065145">
                  <a:moveTo>
                    <a:pt x="240792" y="1370076"/>
                  </a:moveTo>
                  <a:lnTo>
                    <a:pt x="0" y="1370076"/>
                  </a:lnTo>
                  <a:lnTo>
                    <a:pt x="0" y="1693164"/>
                  </a:lnTo>
                  <a:lnTo>
                    <a:pt x="240792" y="1693164"/>
                  </a:lnTo>
                  <a:lnTo>
                    <a:pt x="240792" y="1370076"/>
                  </a:lnTo>
                  <a:close/>
                </a:path>
                <a:path w="516889" h="3065145">
                  <a:moveTo>
                    <a:pt x="393192" y="0"/>
                  </a:moveTo>
                  <a:lnTo>
                    <a:pt x="0" y="0"/>
                  </a:lnTo>
                  <a:lnTo>
                    <a:pt x="0" y="323088"/>
                  </a:lnTo>
                  <a:lnTo>
                    <a:pt x="393192" y="323088"/>
                  </a:lnTo>
                  <a:lnTo>
                    <a:pt x="393192" y="0"/>
                  </a:lnTo>
                  <a:close/>
                </a:path>
                <a:path w="516889" h="3065145">
                  <a:moveTo>
                    <a:pt x="516636" y="2055876"/>
                  </a:moveTo>
                  <a:lnTo>
                    <a:pt x="0" y="2055876"/>
                  </a:lnTo>
                  <a:lnTo>
                    <a:pt x="0" y="2378964"/>
                  </a:lnTo>
                  <a:lnTo>
                    <a:pt x="516636" y="2378964"/>
                  </a:lnTo>
                  <a:lnTo>
                    <a:pt x="516636" y="20558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3895344" y="2840736"/>
              <a:ext cx="516890" cy="3065145"/>
            </a:xfrm>
            <a:custGeom>
              <a:avLst/>
              <a:gdLst/>
              <a:ahLst/>
              <a:cxnLst/>
              <a:rect l="l" t="t" r="r" b="b"/>
              <a:pathLst>
                <a:path w="516889" h="3065145">
                  <a:moveTo>
                    <a:pt x="217931" y="3064764"/>
                  </a:moveTo>
                  <a:lnTo>
                    <a:pt x="0" y="3064764"/>
                  </a:lnTo>
                  <a:lnTo>
                    <a:pt x="0" y="2741676"/>
                  </a:lnTo>
                  <a:lnTo>
                    <a:pt x="217931" y="2741676"/>
                  </a:lnTo>
                  <a:lnTo>
                    <a:pt x="217931" y="3064764"/>
                  </a:lnTo>
                  <a:close/>
                </a:path>
                <a:path w="516889" h="3065145">
                  <a:moveTo>
                    <a:pt x="516635" y="2378964"/>
                  </a:moveTo>
                  <a:lnTo>
                    <a:pt x="0" y="2378964"/>
                  </a:lnTo>
                  <a:lnTo>
                    <a:pt x="0" y="2055876"/>
                  </a:lnTo>
                  <a:lnTo>
                    <a:pt x="516635" y="2055876"/>
                  </a:lnTo>
                  <a:lnTo>
                    <a:pt x="516635" y="2378964"/>
                  </a:lnTo>
                  <a:close/>
                </a:path>
                <a:path w="516889" h="3065145">
                  <a:moveTo>
                    <a:pt x="240791" y="1693164"/>
                  </a:moveTo>
                  <a:lnTo>
                    <a:pt x="0" y="1693164"/>
                  </a:lnTo>
                  <a:lnTo>
                    <a:pt x="0" y="1370076"/>
                  </a:lnTo>
                  <a:lnTo>
                    <a:pt x="240791" y="1370076"/>
                  </a:lnTo>
                  <a:lnTo>
                    <a:pt x="240791" y="1693164"/>
                  </a:lnTo>
                  <a:close/>
                </a:path>
                <a:path w="516889" h="3065145">
                  <a:moveTo>
                    <a:pt x="149351" y="1008888"/>
                  </a:moveTo>
                  <a:lnTo>
                    <a:pt x="0" y="1008888"/>
                  </a:lnTo>
                  <a:lnTo>
                    <a:pt x="0" y="684276"/>
                  </a:lnTo>
                  <a:lnTo>
                    <a:pt x="149351" y="684276"/>
                  </a:lnTo>
                  <a:lnTo>
                    <a:pt x="149351" y="1008888"/>
                  </a:lnTo>
                  <a:close/>
                </a:path>
                <a:path w="516889" h="3065145">
                  <a:moveTo>
                    <a:pt x="393191" y="323088"/>
                  </a:moveTo>
                  <a:lnTo>
                    <a:pt x="0" y="323088"/>
                  </a:lnTo>
                  <a:lnTo>
                    <a:pt x="0" y="0"/>
                  </a:lnTo>
                  <a:lnTo>
                    <a:pt x="393191" y="0"/>
                  </a:lnTo>
                  <a:lnTo>
                    <a:pt x="393191" y="323088"/>
                  </a:lnTo>
                  <a:close/>
                </a:path>
              </a:pathLst>
            </a:custGeom>
            <a:ln w="9525">
              <a:solidFill>
                <a:srgbClr val="17171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 descr=""/>
          <p:cNvSpPr txBox="1"/>
          <p:nvPr/>
        </p:nvSpPr>
        <p:spPr>
          <a:xfrm>
            <a:off x="3713988" y="2506992"/>
            <a:ext cx="1423670" cy="198755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26034">
              <a:lnSpc>
                <a:spcPts val="1430"/>
              </a:lnSpc>
            </a:pPr>
            <a:r>
              <a:rPr dirty="0" sz="1200" spc="-10">
                <a:solidFill>
                  <a:srgbClr val="001F5F"/>
                </a:solidFill>
                <a:latin typeface="Arial MT"/>
                <a:cs typeface="Arial MT"/>
              </a:rPr>
              <a:t>Weighted</a:t>
            </a:r>
            <a:r>
              <a:rPr dirty="0" sz="1200" spc="-11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01F5F"/>
                </a:solidFill>
                <a:latin typeface="Arial MT"/>
                <a:cs typeface="Arial MT"/>
              </a:rPr>
              <a:t>Avg:</a:t>
            </a:r>
            <a:r>
              <a:rPr dirty="0" sz="1200" spc="-55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001F5F"/>
                </a:solidFill>
                <a:latin typeface="Arial MT"/>
                <a:cs typeface="Arial MT"/>
              </a:rPr>
              <a:t>13.4x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5755004" y="2480309"/>
            <a:ext cx="1323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001F5F"/>
                </a:solidFill>
                <a:latin typeface="Arial MT"/>
                <a:cs typeface="Arial MT"/>
              </a:rPr>
              <a:t>Weighted</a:t>
            </a:r>
            <a:r>
              <a:rPr dirty="0" sz="1200" spc="-114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01F5F"/>
                </a:solidFill>
                <a:latin typeface="Arial MT"/>
                <a:cs typeface="Arial MT"/>
              </a:rPr>
              <a:t>Avg:</a:t>
            </a:r>
            <a:r>
              <a:rPr dirty="0" sz="1200" spc="-55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001F5F"/>
                </a:solidFill>
                <a:latin typeface="Arial MT"/>
                <a:cs typeface="Arial MT"/>
              </a:rPr>
              <a:t>3.3x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2149887" y="2506992"/>
            <a:ext cx="1421130" cy="198755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0170">
              <a:lnSpc>
                <a:spcPts val="1375"/>
              </a:lnSpc>
            </a:pPr>
            <a:r>
              <a:rPr dirty="0" sz="1200" spc="-10">
                <a:solidFill>
                  <a:srgbClr val="001F5F"/>
                </a:solidFill>
                <a:latin typeface="Arial MT"/>
                <a:cs typeface="Arial MT"/>
              </a:rPr>
              <a:t>Weighted</a:t>
            </a:r>
            <a:r>
              <a:rPr dirty="0" sz="1200" spc="-10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001F5F"/>
                </a:solidFill>
                <a:latin typeface="Arial MT"/>
                <a:cs typeface="Arial MT"/>
              </a:rPr>
              <a:t>Avg:</a:t>
            </a:r>
            <a:r>
              <a:rPr dirty="0" sz="1200" spc="-6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001F5F"/>
                </a:solidFill>
                <a:latin typeface="Arial MT"/>
                <a:cs typeface="Arial MT"/>
              </a:rPr>
              <a:t>2.9x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43" name="object 43" descr=""/>
          <p:cNvGrpSpPr/>
          <p:nvPr/>
        </p:nvGrpSpPr>
        <p:grpSpPr>
          <a:xfrm>
            <a:off x="5679694" y="2470200"/>
            <a:ext cx="3165475" cy="3598545"/>
            <a:chOff x="5679694" y="2470200"/>
            <a:chExt cx="3165475" cy="3598545"/>
          </a:xfrm>
        </p:grpSpPr>
        <p:sp>
          <p:nvSpPr>
            <p:cNvPr id="44" name="object 44" descr=""/>
            <p:cNvSpPr/>
            <p:nvPr/>
          </p:nvSpPr>
          <p:spPr>
            <a:xfrm>
              <a:off x="5686044" y="2476550"/>
              <a:ext cx="1505585" cy="222250"/>
            </a:xfrm>
            <a:custGeom>
              <a:avLst/>
              <a:gdLst/>
              <a:ahLst/>
              <a:cxnLst/>
              <a:rect l="l" t="t" r="r" b="b"/>
              <a:pathLst>
                <a:path w="1505584" h="222250">
                  <a:moveTo>
                    <a:pt x="0" y="222199"/>
                  </a:moveTo>
                  <a:lnTo>
                    <a:pt x="1505203" y="222199"/>
                  </a:lnTo>
                  <a:lnTo>
                    <a:pt x="1505203" y="0"/>
                  </a:lnTo>
                  <a:lnTo>
                    <a:pt x="0" y="0"/>
                  </a:lnTo>
                  <a:lnTo>
                    <a:pt x="0" y="22219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7806689" y="2710433"/>
              <a:ext cx="0" cy="3338829"/>
            </a:xfrm>
            <a:custGeom>
              <a:avLst/>
              <a:gdLst/>
              <a:ahLst/>
              <a:cxnLst/>
              <a:rect l="l" t="t" r="r" b="b"/>
              <a:pathLst>
                <a:path w="0" h="3338829">
                  <a:moveTo>
                    <a:pt x="0" y="2486405"/>
                  </a:moveTo>
                  <a:lnTo>
                    <a:pt x="0" y="3338741"/>
                  </a:lnTo>
                </a:path>
                <a:path w="0" h="3338829">
                  <a:moveTo>
                    <a:pt x="0" y="0"/>
                  </a:moveTo>
                  <a:lnTo>
                    <a:pt x="0" y="2163317"/>
                  </a:lnTo>
                </a:path>
              </a:pathLst>
            </a:custGeom>
            <a:ln w="38100">
              <a:solidFill>
                <a:srgbClr val="FF99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7388351" y="2487180"/>
              <a:ext cx="1450340" cy="196850"/>
            </a:xfrm>
            <a:custGeom>
              <a:avLst/>
              <a:gdLst/>
              <a:ahLst/>
              <a:cxnLst/>
              <a:rect l="l" t="t" r="r" b="b"/>
              <a:pathLst>
                <a:path w="1450340" h="196850">
                  <a:moveTo>
                    <a:pt x="0" y="196329"/>
                  </a:moveTo>
                  <a:lnTo>
                    <a:pt x="1450340" y="196329"/>
                  </a:lnTo>
                  <a:lnTo>
                    <a:pt x="1450340" y="0"/>
                  </a:lnTo>
                  <a:lnTo>
                    <a:pt x="0" y="0"/>
                  </a:lnTo>
                  <a:lnTo>
                    <a:pt x="0" y="196329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7" name="object 47" descr=""/>
          <p:cNvGrpSpPr/>
          <p:nvPr/>
        </p:nvGrpSpPr>
        <p:grpSpPr>
          <a:xfrm>
            <a:off x="2145601" y="2148649"/>
            <a:ext cx="2717800" cy="334645"/>
            <a:chOff x="2145601" y="2148649"/>
            <a:chExt cx="2717800" cy="334645"/>
          </a:xfrm>
        </p:grpSpPr>
        <p:sp>
          <p:nvSpPr>
            <p:cNvPr id="48" name="object 48" descr=""/>
            <p:cNvSpPr/>
            <p:nvPr/>
          </p:nvSpPr>
          <p:spPr>
            <a:xfrm>
              <a:off x="2150364" y="2153411"/>
              <a:ext cx="1112520" cy="323215"/>
            </a:xfrm>
            <a:custGeom>
              <a:avLst/>
              <a:gdLst/>
              <a:ahLst/>
              <a:cxnLst/>
              <a:rect l="l" t="t" r="r" b="b"/>
              <a:pathLst>
                <a:path w="1112520" h="323214">
                  <a:moveTo>
                    <a:pt x="1112519" y="0"/>
                  </a:moveTo>
                  <a:lnTo>
                    <a:pt x="0" y="0"/>
                  </a:lnTo>
                  <a:lnTo>
                    <a:pt x="0" y="323088"/>
                  </a:lnTo>
                  <a:lnTo>
                    <a:pt x="1112519" y="323088"/>
                  </a:lnTo>
                  <a:lnTo>
                    <a:pt x="111251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2150364" y="2153411"/>
              <a:ext cx="1112520" cy="323215"/>
            </a:xfrm>
            <a:custGeom>
              <a:avLst/>
              <a:gdLst/>
              <a:ahLst/>
              <a:cxnLst/>
              <a:rect l="l" t="t" r="r" b="b"/>
              <a:pathLst>
                <a:path w="1112520" h="323214">
                  <a:moveTo>
                    <a:pt x="0" y="323088"/>
                  </a:moveTo>
                  <a:lnTo>
                    <a:pt x="1112519" y="323088"/>
                  </a:lnTo>
                  <a:lnTo>
                    <a:pt x="1112519" y="0"/>
                  </a:lnTo>
                  <a:lnTo>
                    <a:pt x="0" y="0"/>
                  </a:lnTo>
                  <a:lnTo>
                    <a:pt x="0" y="323088"/>
                  </a:lnTo>
                  <a:close/>
                </a:path>
              </a:pathLst>
            </a:custGeom>
            <a:ln w="9525">
              <a:solidFill>
                <a:srgbClr val="17171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3895344" y="2154935"/>
              <a:ext cx="963294" cy="323215"/>
            </a:xfrm>
            <a:custGeom>
              <a:avLst/>
              <a:gdLst/>
              <a:ahLst/>
              <a:cxnLst/>
              <a:rect l="l" t="t" r="r" b="b"/>
              <a:pathLst>
                <a:path w="963295" h="323214">
                  <a:moveTo>
                    <a:pt x="963168" y="0"/>
                  </a:moveTo>
                  <a:lnTo>
                    <a:pt x="0" y="0"/>
                  </a:lnTo>
                  <a:lnTo>
                    <a:pt x="0" y="323088"/>
                  </a:lnTo>
                  <a:lnTo>
                    <a:pt x="963168" y="323088"/>
                  </a:lnTo>
                  <a:lnTo>
                    <a:pt x="96316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3895344" y="2154935"/>
              <a:ext cx="963294" cy="323215"/>
            </a:xfrm>
            <a:custGeom>
              <a:avLst/>
              <a:gdLst/>
              <a:ahLst/>
              <a:cxnLst/>
              <a:rect l="l" t="t" r="r" b="b"/>
              <a:pathLst>
                <a:path w="963295" h="323214">
                  <a:moveTo>
                    <a:pt x="0" y="323088"/>
                  </a:moveTo>
                  <a:lnTo>
                    <a:pt x="963168" y="323088"/>
                  </a:lnTo>
                  <a:lnTo>
                    <a:pt x="963168" y="0"/>
                  </a:lnTo>
                  <a:lnTo>
                    <a:pt x="0" y="0"/>
                  </a:lnTo>
                  <a:lnTo>
                    <a:pt x="0" y="323088"/>
                  </a:lnTo>
                  <a:close/>
                </a:path>
              </a:pathLst>
            </a:custGeom>
            <a:ln w="9525">
              <a:solidFill>
                <a:srgbClr val="17171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 descr=""/>
          <p:cNvSpPr txBox="1"/>
          <p:nvPr/>
        </p:nvSpPr>
        <p:spPr>
          <a:xfrm>
            <a:off x="7639557" y="1851405"/>
            <a:ext cx="8375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001F5F"/>
                </a:solidFill>
                <a:latin typeface="Arial"/>
                <a:cs typeface="Arial"/>
              </a:rPr>
              <a:t>EV/EBITDA</a:t>
            </a:r>
            <a:endParaRPr sz="1200">
              <a:latin typeface="Arial"/>
              <a:cs typeface="Arial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7402448" y="2465578"/>
            <a:ext cx="14077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001F5F"/>
                </a:solidFill>
                <a:latin typeface="Arial MT"/>
                <a:cs typeface="Arial MT"/>
              </a:rPr>
              <a:t>Weighted</a:t>
            </a:r>
            <a:r>
              <a:rPr dirty="0" sz="1200" spc="-114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01F5F"/>
                </a:solidFill>
                <a:latin typeface="Arial MT"/>
                <a:cs typeface="Arial MT"/>
              </a:rPr>
              <a:t>Avg:</a:t>
            </a:r>
            <a:r>
              <a:rPr dirty="0" sz="1200" spc="-55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001F5F"/>
                </a:solidFill>
                <a:latin typeface="Arial MT"/>
                <a:cs typeface="Arial MT"/>
              </a:rPr>
              <a:t>17.7x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1993392" y="1551432"/>
            <a:ext cx="3378835" cy="226060"/>
          </a:xfrm>
          <a:prstGeom prst="rect">
            <a:avLst/>
          </a:prstGeom>
          <a:solidFill>
            <a:srgbClr val="4866AC"/>
          </a:solidFill>
          <a:ln w="6096">
            <a:solidFill>
              <a:srgbClr val="0D56C4"/>
            </a:solidFill>
          </a:ln>
        </p:spPr>
        <p:txBody>
          <a:bodyPr wrap="square" lIns="0" tIns="36195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285"/>
              </a:spcBef>
            </a:pPr>
            <a:r>
              <a:rPr dirty="0" sz="1200" spc="-25" b="1">
                <a:solidFill>
                  <a:srgbClr val="FFFFFF"/>
                </a:solidFill>
                <a:latin typeface="Arial"/>
                <a:cs typeface="Arial"/>
              </a:rPr>
              <a:t>NTM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5" name="object 55" descr=""/>
          <p:cNvGrpSpPr/>
          <p:nvPr/>
        </p:nvGrpSpPr>
        <p:grpSpPr>
          <a:xfrm>
            <a:off x="5647816" y="1540636"/>
            <a:ext cx="3341370" cy="233679"/>
            <a:chOff x="5647816" y="1540636"/>
            <a:chExt cx="3341370" cy="233679"/>
          </a:xfrm>
        </p:grpSpPr>
        <p:sp>
          <p:nvSpPr>
            <p:cNvPr id="56" name="object 56" descr=""/>
            <p:cNvSpPr/>
            <p:nvPr/>
          </p:nvSpPr>
          <p:spPr>
            <a:xfrm>
              <a:off x="5650991" y="1543811"/>
              <a:ext cx="3335020" cy="227329"/>
            </a:xfrm>
            <a:custGeom>
              <a:avLst/>
              <a:gdLst/>
              <a:ahLst/>
              <a:cxnLst/>
              <a:rect l="l" t="t" r="r" b="b"/>
              <a:pathLst>
                <a:path w="3335020" h="227330">
                  <a:moveTo>
                    <a:pt x="3334512" y="0"/>
                  </a:moveTo>
                  <a:lnTo>
                    <a:pt x="0" y="0"/>
                  </a:lnTo>
                  <a:lnTo>
                    <a:pt x="0" y="227075"/>
                  </a:lnTo>
                  <a:lnTo>
                    <a:pt x="3334512" y="227075"/>
                  </a:lnTo>
                  <a:lnTo>
                    <a:pt x="3334512" y="0"/>
                  </a:lnTo>
                  <a:close/>
                </a:path>
              </a:pathLst>
            </a:custGeom>
            <a:solidFill>
              <a:srgbClr val="48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5650991" y="1543811"/>
              <a:ext cx="3335020" cy="227329"/>
            </a:xfrm>
            <a:custGeom>
              <a:avLst/>
              <a:gdLst/>
              <a:ahLst/>
              <a:cxnLst/>
              <a:rect l="l" t="t" r="r" b="b"/>
              <a:pathLst>
                <a:path w="3335020" h="227330">
                  <a:moveTo>
                    <a:pt x="0" y="227075"/>
                  </a:moveTo>
                  <a:lnTo>
                    <a:pt x="3334512" y="227075"/>
                  </a:lnTo>
                  <a:lnTo>
                    <a:pt x="3334512" y="0"/>
                  </a:lnTo>
                  <a:lnTo>
                    <a:pt x="0" y="0"/>
                  </a:lnTo>
                  <a:lnTo>
                    <a:pt x="0" y="227075"/>
                  </a:lnTo>
                  <a:close/>
                </a:path>
              </a:pathLst>
            </a:custGeom>
            <a:ln w="6096">
              <a:solidFill>
                <a:srgbClr val="0D56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 descr=""/>
          <p:cNvSpPr txBox="1"/>
          <p:nvPr/>
        </p:nvSpPr>
        <p:spPr>
          <a:xfrm>
            <a:off x="7155306" y="1568577"/>
            <a:ext cx="3282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 b="1">
                <a:solidFill>
                  <a:srgbClr val="FFFFFF"/>
                </a:solidFill>
                <a:latin typeface="Arial"/>
                <a:cs typeface="Arial"/>
              </a:rPr>
              <a:t>LTM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9" name="object 59" descr=""/>
          <p:cNvGrpSpPr/>
          <p:nvPr/>
        </p:nvGrpSpPr>
        <p:grpSpPr>
          <a:xfrm>
            <a:off x="5699569" y="2119693"/>
            <a:ext cx="1106805" cy="3761740"/>
            <a:chOff x="5699569" y="2119693"/>
            <a:chExt cx="1106805" cy="3761740"/>
          </a:xfrm>
        </p:grpSpPr>
        <p:sp>
          <p:nvSpPr>
            <p:cNvPr id="60" name="object 60" descr=""/>
            <p:cNvSpPr/>
            <p:nvPr/>
          </p:nvSpPr>
          <p:spPr>
            <a:xfrm>
              <a:off x="5704332" y="2124455"/>
              <a:ext cx="1097280" cy="323215"/>
            </a:xfrm>
            <a:custGeom>
              <a:avLst/>
              <a:gdLst/>
              <a:ahLst/>
              <a:cxnLst/>
              <a:rect l="l" t="t" r="r" b="b"/>
              <a:pathLst>
                <a:path w="1097279" h="323214">
                  <a:moveTo>
                    <a:pt x="1097280" y="0"/>
                  </a:moveTo>
                  <a:lnTo>
                    <a:pt x="0" y="0"/>
                  </a:lnTo>
                  <a:lnTo>
                    <a:pt x="0" y="323088"/>
                  </a:lnTo>
                  <a:lnTo>
                    <a:pt x="1097280" y="323088"/>
                  </a:lnTo>
                  <a:lnTo>
                    <a:pt x="109728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5704332" y="2124455"/>
              <a:ext cx="1097280" cy="323215"/>
            </a:xfrm>
            <a:custGeom>
              <a:avLst/>
              <a:gdLst/>
              <a:ahLst/>
              <a:cxnLst/>
              <a:rect l="l" t="t" r="r" b="b"/>
              <a:pathLst>
                <a:path w="1097279" h="323214">
                  <a:moveTo>
                    <a:pt x="0" y="323088"/>
                  </a:moveTo>
                  <a:lnTo>
                    <a:pt x="1097280" y="323088"/>
                  </a:lnTo>
                  <a:lnTo>
                    <a:pt x="1097280" y="0"/>
                  </a:lnTo>
                  <a:lnTo>
                    <a:pt x="0" y="0"/>
                  </a:lnTo>
                  <a:lnTo>
                    <a:pt x="0" y="323088"/>
                  </a:lnTo>
                  <a:close/>
                </a:path>
              </a:pathLst>
            </a:custGeom>
            <a:ln w="9525">
              <a:solidFill>
                <a:srgbClr val="17171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5704332" y="2810255"/>
              <a:ext cx="459105" cy="3066415"/>
            </a:xfrm>
            <a:custGeom>
              <a:avLst/>
              <a:gdLst/>
              <a:ahLst/>
              <a:cxnLst/>
              <a:rect l="l" t="t" r="r" b="b"/>
              <a:pathLst>
                <a:path w="459104" h="3066415">
                  <a:moveTo>
                    <a:pt x="166116" y="685800"/>
                  </a:moveTo>
                  <a:lnTo>
                    <a:pt x="0" y="685800"/>
                  </a:lnTo>
                  <a:lnTo>
                    <a:pt x="0" y="1008888"/>
                  </a:lnTo>
                  <a:lnTo>
                    <a:pt x="166116" y="1008888"/>
                  </a:lnTo>
                  <a:lnTo>
                    <a:pt x="166116" y="685800"/>
                  </a:lnTo>
                  <a:close/>
                </a:path>
                <a:path w="459104" h="3066415">
                  <a:moveTo>
                    <a:pt x="318516" y="2741676"/>
                  </a:moveTo>
                  <a:lnTo>
                    <a:pt x="0" y="2741676"/>
                  </a:lnTo>
                  <a:lnTo>
                    <a:pt x="0" y="3066288"/>
                  </a:lnTo>
                  <a:lnTo>
                    <a:pt x="318516" y="3066288"/>
                  </a:lnTo>
                  <a:lnTo>
                    <a:pt x="318516" y="2741676"/>
                  </a:lnTo>
                  <a:close/>
                </a:path>
                <a:path w="459104" h="3066415">
                  <a:moveTo>
                    <a:pt x="344424" y="1371600"/>
                  </a:moveTo>
                  <a:lnTo>
                    <a:pt x="0" y="1371600"/>
                  </a:lnTo>
                  <a:lnTo>
                    <a:pt x="0" y="1694688"/>
                  </a:lnTo>
                  <a:lnTo>
                    <a:pt x="344424" y="1694688"/>
                  </a:lnTo>
                  <a:lnTo>
                    <a:pt x="344424" y="1371600"/>
                  </a:lnTo>
                  <a:close/>
                </a:path>
                <a:path w="459104" h="3066415">
                  <a:moveTo>
                    <a:pt x="434340" y="2057400"/>
                  </a:moveTo>
                  <a:lnTo>
                    <a:pt x="0" y="2057400"/>
                  </a:lnTo>
                  <a:lnTo>
                    <a:pt x="0" y="2380488"/>
                  </a:lnTo>
                  <a:lnTo>
                    <a:pt x="434340" y="2380488"/>
                  </a:lnTo>
                  <a:lnTo>
                    <a:pt x="434340" y="2057400"/>
                  </a:lnTo>
                  <a:close/>
                </a:path>
                <a:path w="459104" h="3066415">
                  <a:moveTo>
                    <a:pt x="458724" y="0"/>
                  </a:moveTo>
                  <a:lnTo>
                    <a:pt x="0" y="0"/>
                  </a:lnTo>
                  <a:lnTo>
                    <a:pt x="0" y="323088"/>
                  </a:lnTo>
                  <a:lnTo>
                    <a:pt x="458724" y="323088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5704332" y="2810255"/>
              <a:ext cx="459105" cy="3066415"/>
            </a:xfrm>
            <a:custGeom>
              <a:avLst/>
              <a:gdLst/>
              <a:ahLst/>
              <a:cxnLst/>
              <a:rect l="l" t="t" r="r" b="b"/>
              <a:pathLst>
                <a:path w="459104" h="3066415">
                  <a:moveTo>
                    <a:pt x="318515" y="3066288"/>
                  </a:moveTo>
                  <a:lnTo>
                    <a:pt x="0" y="3066288"/>
                  </a:lnTo>
                  <a:lnTo>
                    <a:pt x="0" y="2741676"/>
                  </a:lnTo>
                  <a:lnTo>
                    <a:pt x="318515" y="2741676"/>
                  </a:lnTo>
                  <a:lnTo>
                    <a:pt x="318515" y="3066288"/>
                  </a:lnTo>
                  <a:close/>
                </a:path>
                <a:path w="459104" h="3066415">
                  <a:moveTo>
                    <a:pt x="434339" y="2380488"/>
                  </a:moveTo>
                  <a:lnTo>
                    <a:pt x="0" y="2380488"/>
                  </a:lnTo>
                  <a:lnTo>
                    <a:pt x="0" y="2057400"/>
                  </a:lnTo>
                  <a:lnTo>
                    <a:pt x="434339" y="2057400"/>
                  </a:lnTo>
                  <a:lnTo>
                    <a:pt x="434339" y="2380488"/>
                  </a:lnTo>
                  <a:close/>
                </a:path>
                <a:path w="459104" h="3066415">
                  <a:moveTo>
                    <a:pt x="344423" y="1694688"/>
                  </a:moveTo>
                  <a:lnTo>
                    <a:pt x="0" y="1694688"/>
                  </a:lnTo>
                  <a:lnTo>
                    <a:pt x="0" y="1371600"/>
                  </a:lnTo>
                  <a:lnTo>
                    <a:pt x="344423" y="1371600"/>
                  </a:lnTo>
                  <a:lnTo>
                    <a:pt x="344423" y="1694688"/>
                  </a:lnTo>
                  <a:close/>
                </a:path>
                <a:path w="459104" h="3066415">
                  <a:moveTo>
                    <a:pt x="166115" y="1008888"/>
                  </a:moveTo>
                  <a:lnTo>
                    <a:pt x="0" y="1008888"/>
                  </a:lnTo>
                  <a:lnTo>
                    <a:pt x="0" y="685800"/>
                  </a:lnTo>
                  <a:lnTo>
                    <a:pt x="166115" y="685800"/>
                  </a:lnTo>
                  <a:lnTo>
                    <a:pt x="166115" y="1008888"/>
                  </a:lnTo>
                  <a:close/>
                </a:path>
                <a:path w="459104" h="3066415">
                  <a:moveTo>
                    <a:pt x="458723" y="323088"/>
                  </a:moveTo>
                  <a:lnTo>
                    <a:pt x="0" y="323088"/>
                  </a:lnTo>
                  <a:lnTo>
                    <a:pt x="0" y="0"/>
                  </a:lnTo>
                  <a:lnTo>
                    <a:pt x="458723" y="0"/>
                  </a:lnTo>
                  <a:lnTo>
                    <a:pt x="458723" y="323088"/>
                  </a:lnTo>
                  <a:close/>
                </a:path>
              </a:pathLst>
            </a:custGeom>
            <a:ln w="9525">
              <a:solidFill>
                <a:srgbClr val="17171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 descr=""/>
          <p:cNvSpPr txBox="1"/>
          <p:nvPr/>
        </p:nvSpPr>
        <p:spPr>
          <a:xfrm>
            <a:off x="3330066" y="5006085"/>
            <a:ext cx="3149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Arial MT"/>
                <a:cs typeface="Arial MT"/>
              </a:rPr>
              <a:t>2.9x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3318509" y="2875610"/>
            <a:ext cx="31496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Arial MT"/>
                <a:cs typeface="Arial MT"/>
              </a:rPr>
              <a:t>3.3x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3346830" y="2220848"/>
            <a:ext cx="3149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Arial MT"/>
                <a:cs typeface="Arial MT"/>
              </a:rPr>
              <a:t>7.1x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3316985" y="4290821"/>
            <a:ext cx="3149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Arial MT"/>
                <a:cs typeface="Arial MT"/>
              </a:rPr>
              <a:t>2.6x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3322446" y="3580638"/>
            <a:ext cx="3149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Arial MT"/>
                <a:cs typeface="Arial MT"/>
              </a:rPr>
              <a:t>1.2x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3320034" y="5705347"/>
            <a:ext cx="3149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Arial MT"/>
                <a:cs typeface="Arial MT"/>
              </a:rPr>
              <a:t>2.5x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4924171" y="5006085"/>
            <a:ext cx="2730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001F5F"/>
                </a:solidFill>
                <a:latin typeface="Arial MT"/>
                <a:cs typeface="Arial MT"/>
              </a:rPr>
              <a:t>17x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4912614" y="2875610"/>
            <a:ext cx="27305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001F5F"/>
                </a:solidFill>
                <a:latin typeface="Arial MT"/>
                <a:cs typeface="Arial MT"/>
              </a:rPr>
              <a:t>13x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4940934" y="2220848"/>
            <a:ext cx="4013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001F5F"/>
                </a:solidFill>
                <a:latin typeface="Arial MT"/>
                <a:cs typeface="Arial MT"/>
              </a:rPr>
              <a:t>31.7x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4911090" y="4290821"/>
            <a:ext cx="3149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Arial MT"/>
                <a:cs typeface="Arial MT"/>
              </a:rPr>
              <a:t>7.9x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4916551" y="3580638"/>
            <a:ext cx="3149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Arial MT"/>
                <a:cs typeface="Arial MT"/>
              </a:rPr>
              <a:t>4.9x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4914391" y="5723940"/>
            <a:ext cx="3149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Arial MT"/>
                <a:cs typeface="Arial MT"/>
              </a:rPr>
              <a:t>7.2x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6851650" y="4985130"/>
            <a:ext cx="3149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Arial MT"/>
                <a:cs typeface="Arial MT"/>
              </a:rPr>
              <a:t>3.4x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6839839" y="2854528"/>
            <a:ext cx="31496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Arial MT"/>
                <a:cs typeface="Arial MT"/>
              </a:rPr>
              <a:t>3.6x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6868414" y="2199894"/>
            <a:ext cx="3149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Arial MT"/>
                <a:cs typeface="Arial MT"/>
              </a:rPr>
              <a:t>8.6x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6838568" y="4269740"/>
            <a:ext cx="3149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Arial MT"/>
                <a:cs typeface="Arial MT"/>
              </a:rPr>
              <a:t>2.7x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6844030" y="3559555"/>
            <a:ext cx="3149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Arial MT"/>
                <a:cs typeface="Arial MT"/>
              </a:rPr>
              <a:t>1.3x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6841617" y="5684316"/>
            <a:ext cx="3149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Arial MT"/>
                <a:cs typeface="Arial MT"/>
              </a:rPr>
              <a:t>2.5x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8698230" y="4988432"/>
            <a:ext cx="4000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001F5F"/>
                </a:solidFill>
                <a:latin typeface="Arial MT"/>
                <a:cs typeface="Arial MT"/>
              </a:rPr>
              <a:t>23.5x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8686292" y="2858261"/>
            <a:ext cx="4000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001F5F"/>
                </a:solidFill>
                <a:latin typeface="Arial MT"/>
                <a:cs typeface="Arial MT"/>
              </a:rPr>
              <a:t>16.8x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8714993" y="2202637"/>
            <a:ext cx="27305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001F5F"/>
                </a:solidFill>
                <a:latin typeface="Arial MT"/>
                <a:cs typeface="Arial MT"/>
              </a:rPr>
              <a:t>59x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8685021" y="4272483"/>
            <a:ext cx="31496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Arial MT"/>
                <a:cs typeface="Arial MT"/>
              </a:rPr>
              <a:t>8.5x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6" name="object 86" descr=""/>
          <p:cNvSpPr txBox="1"/>
          <p:nvPr/>
        </p:nvSpPr>
        <p:spPr>
          <a:xfrm>
            <a:off x="8690609" y="3562857"/>
            <a:ext cx="3149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Arial MT"/>
                <a:cs typeface="Arial MT"/>
              </a:rPr>
              <a:t>7.5x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7" name="object 87" descr=""/>
          <p:cNvSpPr txBox="1"/>
          <p:nvPr/>
        </p:nvSpPr>
        <p:spPr>
          <a:xfrm>
            <a:off x="8688069" y="5687669"/>
            <a:ext cx="3149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Arial MT"/>
                <a:cs typeface="Arial MT"/>
              </a:rPr>
              <a:t>7.7x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8" name="object 88" descr=""/>
          <p:cNvSpPr txBox="1"/>
          <p:nvPr/>
        </p:nvSpPr>
        <p:spPr>
          <a:xfrm>
            <a:off x="9573006" y="4923535"/>
            <a:ext cx="4318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1F5F"/>
                </a:solidFill>
                <a:latin typeface="Arial"/>
                <a:cs typeface="Arial"/>
              </a:rPr>
              <a:t>10%</a:t>
            </a:r>
            <a:endParaRPr sz="1600">
              <a:latin typeface="Arial"/>
              <a:cs typeface="Arial"/>
            </a:endParaRPr>
          </a:p>
        </p:txBody>
      </p:sp>
      <p:sp>
        <p:nvSpPr>
          <p:cNvPr id="89" name="object 89" descr=""/>
          <p:cNvSpPr txBox="1"/>
          <p:nvPr/>
        </p:nvSpPr>
        <p:spPr>
          <a:xfrm>
            <a:off x="9591547" y="2854528"/>
            <a:ext cx="3187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1F5F"/>
                </a:solidFill>
                <a:latin typeface="Arial"/>
                <a:cs typeface="Arial"/>
              </a:rPr>
              <a:t>5%</a:t>
            </a:r>
            <a:endParaRPr sz="1600">
              <a:latin typeface="Arial"/>
              <a:cs typeface="Arial"/>
            </a:endParaRPr>
          </a:p>
        </p:txBody>
      </p:sp>
      <p:sp>
        <p:nvSpPr>
          <p:cNvPr id="90" name="object 90" descr=""/>
          <p:cNvSpPr txBox="1"/>
          <p:nvPr/>
        </p:nvSpPr>
        <p:spPr>
          <a:xfrm>
            <a:off x="9614154" y="4229227"/>
            <a:ext cx="3187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1F5F"/>
                </a:solidFill>
                <a:latin typeface="Arial"/>
                <a:cs typeface="Arial"/>
              </a:rPr>
              <a:t>5%</a:t>
            </a:r>
            <a:endParaRPr sz="1600">
              <a:latin typeface="Arial"/>
              <a:cs typeface="Arial"/>
            </a:endParaRPr>
          </a:p>
        </p:txBody>
      </p:sp>
      <p:sp>
        <p:nvSpPr>
          <p:cNvPr id="91" name="object 91" descr=""/>
          <p:cNvSpPr txBox="1"/>
          <p:nvPr/>
        </p:nvSpPr>
        <p:spPr>
          <a:xfrm>
            <a:off x="9567418" y="3556838"/>
            <a:ext cx="4318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1F5F"/>
                </a:solidFill>
                <a:latin typeface="Arial"/>
                <a:cs typeface="Arial"/>
              </a:rPr>
              <a:t>40%</a:t>
            </a:r>
            <a:endParaRPr sz="1600">
              <a:latin typeface="Arial"/>
              <a:cs typeface="Arial"/>
            </a:endParaRPr>
          </a:p>
        </p:txBody>
      </p:sp>
      <p:sp>
        <p:nvSpPr>
          <p:cNvPr id="92" name="object 92" descr=""/>
          <p:cNvSpPr txBox="1"/>
          <p:nvPr/>
        </p:nvSpPr>
        <p:spPr>
          <a:xfrm>
            <a:off x="9610090" y="5623356"/>
            <a:ext cx="4318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001F5F"/>
                </a:solidFill>
                <a:latin typeface="Arial"/>
                <a:cs typeface="Arial"/>
              </a:rPr>
              <a:t>40%</a:t>
            </a:r>
            <a:endParaRPr sz="1600">
              <a:latin typeface="Arial"/>
              <a:cs typeface="Arial"/>
            </a:endParaRPr>
          </a:p>
        </p:txBody>
      </p:sp>
      <p:sp>
        <p:nvSpPr>
          <p:cNvPr id="93" name="object 93" descr=""/>
          <p:cNvSpPr/>
          <p:nvPr/>
        </p:nvSpPr>
        <p:spPr>
          <a:xfrm>
            <a:off x="196595" y="1453896"/>
            <a:ext cx="11348085" cy="0"/>
          </a:xfrm>
          <a:custGeom>
            <a:avLst/>
            <a:gdLst/>
            <a:ahLst/>
            <a:cxnLst/>
            <a:rect l="l" t="t" r="r" b="b"/>
            <a:pathLst>
              <a:path w="11348085" h="0">
                <a:moveTo>
                  <a:pt x="0" y="0"/>
                </a:moveTo>
                <a:lnTo>
                  <a:pt x="11348085" y="0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 descr=""/>
          <p:cNvSpPr txBox="1"/>
          <p:nvPr/>
        </p:nvSpPr>
        <p:spPr>
          <a:xfrm>
            <a:off x="9125711" y="1793748"/>
            <a:ext cx="1325880" cy="688975"/>
          </a:xfrm>
          <a:prstGeom prst="rect">
            <a:avLst/>
          </a:prstGeom>
          <a:solidFill>
            <a:srgbClr val="F9D7C1">
              <a:alpha val="85096"/>
            </a:srgbClr>
          </a:solidFill>
        </p:spPr>
        <p:txBody>
          <a:bodyPr wrap="square" lIns="0" tIns="39369" rIns="0" bIns="0" rtlCol="0" vert="horz">
            <a:spAutoFit/>
          </a:bodyPr>
          <a:lstStyle/>
          <a:p>
            <a:pPr algn="ctr" marL="199390" marR="182245" indent="-635">
              <a:lnSpc>
                <a:spcPct val="108000"/>
              </a:lnSpc>
              <a:spcBef>
                <a:spcPts val="309"/>
              </a:spcBef>
            </a:pPr>
            <a:r>
              <a:rPr dirty="0" sz="1200" spc="-10" b="1">
                <a:solidFill>
                  <a:srgbClr val="001F5F"/>
                </a:solidFill>
                <a:latin typeface="Arial"/>
                <a:cs typeface="Arial"/>
              </a:rPr>
              <a:t>Assigned</a:t>
            </a:r>
            <a:r>
              <a:rPr dirty="0" sz="1200" spc="-2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200" spc="-25" b="1">
                <a:solidFill>
                  <a:srgbClr val="001F5F"/>
                </a:solidFill>
                <a:latin typeface="Arial"/>
                <a:cs typeface="Arial"/>
              </a:rPr>
              <a:t>to </a:t>
            </a:r>
            <a:r>
              <a:rPr dirty="0" sz="1200" spc="-10" b="1">
                <a:solidFill>
                  <a:srgbClr val="001F5F"/>
                </a:solidFill>
                <a:latin typeface="Arial"/>
                <a:cs typeface="Arial"/>
              </a:rPr>
              <a:t>different comparables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95" name="object 95" descr=""/>
          <p:cNvSpPr txBox="1"/>
          <p:nvPr/>
        </p:nvSpPr>
        <p:spPr>
          <a:xfrm>
            <a:off x="9125711" y="1548383"/>
            <a:ext cx="1325880" cy="227329"/>
          </a:xfrm>
          <a:prstGeom prst="rect">
            <a:avLst/>
          </a:prstGeom>
          <a:solidFill>
            <a:srgbClr val="4866AC"/>
          </a:solidFill>
          <a:ln w="6096">
            <a:solidFill>
              <a:srgbClr val="0D56C4"/>
            </a:solidFill>
          </a:ln>
        </p:spPr>
        <p:txBody>
          <a:bodyPr wrap="square" lIns="0" tIns="36830" rIns="0" bIns="0" rtlCol="0" vert="horz">
            <a:spAutoFit/>
          </a:bodyPr>
          <a:lstStyle/>
          <a:p>
            <a:pPr marL="307340">
              <a:lnSpc>
                <a:spcPct val="100000"/>
              </a:lnSpc>
              <a:spcBef>
                <a:spcPts val="290"/>
              </a:spcBef>
            </a:pPr>
            <a:r>
              <a:rPr dirty="0" sz="1200" spc="-10" b="1">
                <a:solidFill>
                  <a:srgbClr val="FFFFFF"/>
                </a:solidFill>
                <a:latin typeface="Arial"/>
                <a:cs typeface="Arial"/>
              </a:rPr>
              <a:t>WEIGHTS</a:t>
            </a:r>
            <a:endParaRPr sz="1200">
              <a:latin typeface="Arial"/>
              <a:cs typeface="Arial"/>
            </a:endParaRPr>
          </a:p>
        </p:txBody>
      </p:sp>
      <p:sp>
        <p:nvSpPr>
          <p:cNvPr id="96" name="object 96" descr=""/>
          <p:cNvSpPr txBox="1"/>
          <p:nvPr/>
        </p:nvSpPr>
        <p:spPr>
          <a:xfrm>
            <a:off x="196087" y="862076"/>
            <a:ext cx="1035621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001F5F"/>
                </a:solidFill>
                <a:latin typeface="Calibri"/>
                <a:cs typeface="Calibri"/>
              </a:rPr>
              <a:t>Trading</a:t>
            </a:r>
            <a:r>
              <a:rPr dirty="0" sz="18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Multiples</a:t>
            </a:r>
            <a:r>
              <a:rPr dirty="0" sz="18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suggest</a:t>
            </a:r>
            <a:r>
              <a:rPr dirty="0" sz="18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Netflix</a:t>
            </a:r>
            <a:r>
              <a:rPr dirty="0" sz="18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is</a:t>
            </a:r>
            <a:r>
              <a:rPr dirty="0" sz="18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highly</a:t>
            </a:r>
            <a:r>
              <a:rPr dirty="0" sz="18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overvalued.</a:t>
            </a:r>
            <a:r>
              <a:rPr dirty="0" sz="18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NTM</a:t>
            </a:r>
            <a:r>
              <a:rPr dirty="0" sz="18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multiples</a:t>
            </a:r>
            <a:r>
              <a:rPr dirty="0" sz="18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are</a:t>
            </a:r>
            <a:r>
              <a:rPr dirty="0" sz="18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more</a:t>
            </a:r>
            <a:r>
              <a:rPr dirty="0" sz="18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conservative</a:t>
            </a:r>
            <a:r>
              <a:rPr dirty="0" sz="18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due</a:t>
            </a:r>
            <a:r>
              <a:rPr dirty="0" sz="18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8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18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weakened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economic</a:t>
            </a:r>
            <a:r>
              <a:rPr dirty="0" sz="1800" spc="-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outlook</a:t>
            </a:r>
            <a:r>
              <a:rPr dirty="0" sz="1800" spc="-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amidst</a:t>
            </a:r>
            <a:r>
              <a:rPr dirty="0" sz="1800" spc="-7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recent</a:t>
            </a:r>
            <a:r>
              <a:rPr dirty="0" sz="1800" spc="-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tensions.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7" name="object 97" descr=""/>
          <p:cNvSpPr txBox="1"/>
          <p:nvPr/>
        </p:nvSpPr>
        <p:spPr>
          <a:xfrm>
            <a:off x="196595" y="1502663"/>
            <a:ext cx="1190625" cy="472440"/>
          </a:xfrm>
          <a:prstGeom prst="rect">
            <a:avLst/>
          </a:prstGeom>
          <a:ln w="12700">
            <a:solidFill>
              <a:srgbClr val="2E528F"/>
            </a:solidFill>
          </a:ln>
        </p:spPr>
        <p:txBody>
          <a:bodyPr wrap="square" lIns="0" tIns="75565" rIns="0" bIns="0" rtlCol="0" vert="horz">
            <a:spAutoFit/>
          </a:bodyPr>
          <a:lstStyle/>
          <a:p>
            <a:pPr marL="324485">
              <a:lnSpc>
                <a:spcPct val="100000"/>
              </a:lnSpc>
              <a:spcBef>
                <a:spcPts val="595"/>
              </a:spcBef>
            </a:pP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Peers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8" name="object 98" descr=""/>
          <p:cNvSpPr/>
          <p:nvPr/>
        </p:nvSpPr>
        <p:spPr>
          <a:xfrm>
            <a:off x="1690116" y="1658111"/>
            <a:ext cx="0" cy="4382135"/>
          </a:xfrm>
          <a:custGeom>
            <a:avLst/>
            <a:gdLst/>
            <a:ahLst/>
            <a:cxnLst/>
            <a:rect l="l" t="t" r="r" b="b"/>
            <a:pathLst>
              <a:path w="0" h="4382135">
                <a:moveTo>
                  <a:pt x="0" y="0"/>
                </a:moveTo>
                <a:lnTo>
                  <a:pt x="0" y="4381715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99" name="object 99" descr=""/>
          <p:cNvGrpSpPr/>
          <p:nvPr/>
        </p:nvGrpSpPr>
        <p:grpSpPr>
          <a:xfrm>
            <a:off x="9159493" y="2670301"/>
            <a:ext cx="2832100" cy="3407410"/>
            <a:chOff x="9159493" y="2670301"/>
            <a:chExt cx="2832100" cy="3407410"/>
          </a:xfrm>
        </p:grpSpPr>
        <p:sp>
          <p:nvSpPr>
            <p:cNvPr id="100" name="object 100" descr=""/>
            <p:cNvSpPr/>
            <p:nvPr/>
          </p:nvSpPr>
          <p:spPr>
            <a:xfrm>
              <a:off x="9172193" y="2683001"/>
              <a:ext cx="1280160" cy="3382010"/>
            </a:xfrm>
            <a:custGeom>
              <a:avLst/>
              <a:gdLst/>
              <a:ahLst/>
              <a:cxnLst/>
              <a:rect l="l" t="t" r="r" b="b"/>
              <a:pathLst>
                <a:path w="1280159" h="3382010">
                  <a:moveTo>
                    <a:pt x="0" y="3381755"/>
                  </a:moveTo>
                  <a:lnTo>
                    <a:pt x="1280159" y="3381755"/>
                  </a:lnTo>
                  <a:lnTo>
                    <a:pt x="1280159" y="0"/>
                  </a:lnTo>
                  <a:lnTo>
                    <a:pt x="0" y="0"/>
                  </a:lnTo>
                  <a:lnTo>
                    <a:pt x="0" y="3381755"/>
                  </a:lnTo>
                  <a:close/>
                </a:path>
              </a:pathLst>
            </a:custGeom>
            <a:ln w="25400">
              <a:solidFill>
                <a:srgbClr val="2E528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 descr=""/>
            <p:cNvSpPr/>
            <p:nvPr/>
          </p:nvSpPr>
          <p:spPr>
            <a:xfrm>
              <a:off x="10447019" y="2682239"/>
              <a:ext cx="1537970" cy="2662555"/>
            </a:xfrm>
            <a:custGeom>
              <a:avLst/>
              <a:gdLst/>
              <a:ahLst/>
              <a:cxnLst/>
              <a:rect l="l" t="t" r="r" b="b"/>
              <a:pathLst>
                <a:path w="1537970" h="2662554">
                  <a:moveTo>
                    <a:pt x="1309624" y="0"/>
                  </a:moveTo>
                  <a:lnTo>
                    <a:pt x="397255" y="0"/>
                  </a:lnTo>
                  <a:lnTo>
                    <a:pt x="351283" y="4633"/>
                  </a:lnTo>
                  <a:lnTo>
                    <a:pt x="308467" y="17922"/>
                  </a:lnTo>
                  <a:lnTo>
                    <a:pt x="269722" y="38951"/>
                  </a:lnTo>
                  <a:lnTo>
                    <a:pt x="235965" y="66801"/>
                  </a:lnTo>
                  <a:lnTo>
                    <a:pt x="208115" y="100558"/>
                  </a:lnTo>
                  <a:lnTo>
                    <a:pt x="187086" y="139303"/>
                  </a:lnTo>
                  <a:lnTo>
                    <a:pt x="173797" y="182119"/>
                  </a:lnTo>
                  <a:lnTo>
                    <a:pt x="169163" y="228092"/>
                  </a:lnTo>
                  <a:lnTo>
                    <a:pt x="169163" y="443738"/>
                  </a:lnTo>
                  <a:lnTo>
                    <a:pt x="0" y="837311"/>
                  </a:lnTo>
                  <a:lnTo>
                    <a:pt x="169163" y="1109345"/>
                  </a:lnTo>
                  <a:lnTo>
                    <a:pt x="169163" y="2434336"/>
                  </a:lnTo>
                  <a:lnTo>
                    <a:pt x="173797" y="2480308"/>
                  </a:lnTo>
                  <a:lnTo>
                    <a:pt x="187086" y="2523124"/>
                  </a:lnTo>
                  <a:lnTo>
                    <a:pt x="208115" y="2561869"/>
                  </a:lnTo>
                  <a:lnTo>
                    <a:pt x="235966" y="2595626"/>
                  </a:lnTo>
                  <a:lnTo>
                    <a:pt x="269722" y="2623476"/>
                  </a:lnTo>
                  <a:lnTo>
                    <a:pt x="308467" y="2644505"/>
                  </a:lnTo>
                  <a:lnTo>
                    <a:pt x="351283" y="2657794"/>
                  </a:lnTo>
                  <a:lnTo>
                    <a:pt x="397255" y="2662428"/>
                  </a:lnTo>
                  <a:lnTo>
                    <a:pt x="1309624" y="2662428"/>
                  </a:lnTo>
                  <a:lnTo>
                    <a:pt x="1355596" y="2657794"/>
                  </a:lnTo>
                  <a:lnTo>
                    <a:pt x="1398412" y="2644505"/>
                  </a:lnTo>
                  <a:lnTo>
                    <a:pt x="1437157" y="2623476"/>
                  </a:lnTo>
                  <a:lnTo>
                    <a:pt x="1470913" y="2595626"/>
                  </a:lnTo>
                  <a:lnTo>
                    <a:pt x="1498764" y="2561869"/>
                  </a:lnTo>
                  <a:lnTo>
                    <a:pt x="1519793" y="2523124"/>
                  </a:lnTo>
                  <a:lnTo>
                    <a:pt x="1533082" y="2480308"/>
                  </a:lnTo>
                  <a:lnTo>
                    <a:pt x="1537715" y="2434336"/>
                  </a:lnTo>
                  <a:lnTo>
                    <a:pt x="1537715" y="228092"/>
                  </a:lnTo>
                  <a:lnTo>
                    <a:pt x="1533082" y="182119"/>
                  </a:lnTo>
                  <a:lnTo>
                    <a:pt x="1519793" y="139303"/>
                  </a:lnTo>
                  <a:lnTo>
                    <a:pt x="1498764" y="100558"/>
                  </a:lnTo>
                  <a:lnTo>
                    <a:pt x="1470913" y="66801"/>
                  </a:lnTo>
                  <a:lnTo>
                    <a:pt x="1437157" y="38951"/>
                  </a:lnTo>
                  <a:lnTo>
                    <a:pt x="1398412" y="17922"/>
                  </a:lnTo>
                  <a:lnTo>
                    <a:pt x="1355596" y="4633"/>
                  </a:lnTo>
                  <a:lnTo>
                    <a:pt x="1309624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 descr=""/>
            <p:cNvSpPr/>
            <p:nvPr/>
          </p:nvSpPr>
          <p:spPr>
            <a:xfrm>
              <a:off x="10447019" y="2682239"/>
              <a:ext cx="1537970" cy="2662555"/>
            </a:xfrm>
            <a:custGeom>
              <a:avLst/>
              <a:gdLst/>
              <a:ahLst/>
              <a:cxnLst/>
              <a:rect l="l" t="t" r="r" b="b"/>
              <a:pathLst>
                <a:path w="1537970" h="2662554">
                  <a:moveTo>
                    <a:pt x="169163" y="228092"/>
                  </a:moveTo>
                  <a:lnTo>
                    <a:pt x="173797" y="182119"/>
                  </a:lnTo>
                  <a:lnTo>
                    <a:pt x="187086" y="139303"/>
                  </a:lnTo>
                  <a:lnTo>
                    <a:pt x="208115" y="100558"/>
                  </a:lnTo>
                  <a:lnTo>
                    <a:pt x="235965" y="66801"/>
                  </a:lnTo>
                  <a:lnTo>
                    <a:pt x="269722" y="38951"/>
                  </a:lnTo>
                  <a:lnTo>
                    <a:pt x="308467" y="17922"/>
                  </a:lnTo>
                  <a:lnTo>
                    <a:pt x="351283" y="4633"/>
                  </a:lnTo>
                  <a:lnTo>
                    <a:pt x="397255" y="0"/>
                  </a:lnTo>
                  <a:lnTo>
                    <a:pt x="739394" y="0"/>
                  </a:lnTo>
                  <a:lnTo>
                    <a:pt x="1309624" y="0"/>
                  </a:lnTo>
                  <a:lnTo>
                    <a:pt x="1355596" y="4633"/>
                  </a:lnTo>
                  <a:lnTo>
                    <a:pt x="1398412" y="17922"/>
                  </a:lnTo>
                  <a:lnTo>
                    <a:pt x="1437157" y="38951"/>
                  </a:lnTo>
                  <a:lnTo>
                    <a:pt x="1470913" y="66801"/>
                  </a:lnTo>
                  <a:lnTo>
                    <a:pt x="1498764" y="100558"/>
                  </a:lnTo>
                  <a:lnTo>
                    <a:pt x="1519793" y="139303"/>
                  </a:lnTo>
                  <a:lnTo>
                    <a:pt x="1533082" y="182119"/>
                  </a:lnTo>
                  <a:lnTo>
                    <a:pt x="1537715" y="228092"/>
                  </a:lnTo>
                  <a:lnTo>
                    <a:pt x="1537715" y="443738"/>
                  </a:lnTo>
                  <a:lnTo>
                    <a:pt x="1537715" y="1109345"/>
                  </a:lnTo>
                  <a:lnTo>
                    <a:pt x="1537715" y="2434336"/>
                  </a:lnTo>
                  <a:lnTo>
                    <a:pt x="1533082" y="2480308"/>
                  </a:lnTo>
                  <a:lnTo>
                    <a:pt x="1519793" y="2523124"/>
                  </a:lnTo>
                  <a:lnTo>
                    <a:pt x="1498764" y="2561869"/>
                  </a:lnTo>
                  <a:lnTo>
                    <a:pt x="1470913" y="2595626"/>
                  </a:lnTo>
                  <a:lnTo>
                    <a:pt x="1437157" y="2623476"/>
                  </a:lnTo>
                  <a:lnTo>
                    <a:pt x="1398412" y="2644505"/>
                  </a:lnTo>
                  <a:lnTo>
                    <a:pt x="1355596" y="2657794"/>
                  </a:lnTo>
                  <a:lnTo>
                    <a:pt x="1309624" y="2662428"/>
                  </a:lnTo>
                  <a:lnTo>
                    <a:pt x="739394" y="2662428"/>
                  </a:lnTo>
                  <a:lnTo>
                    <a:pt x="397255" y="2662428"/>
                  </a:lnTo>
                  <a:lnTo>
                    <a:pt x="351283" y="2657794"/>
                  </a:lnTo>
                  <a:lnTo>
                    <a:pt x="308467" y="2644505"/>
                  </a:lnTo>
                  <a:lnTo>
                    <a:pt x="269722" y="2623476"/>
                  </a:lnTo>
                  <a:lnTo>
                    <a:pt x="235966" y="2595626"/>
                  </a:lnTo>
                  <a:lnTo>
                    <a:pt x="208115" y="2561869"/>
                  </a:lnTo>
                  <a:lnTo>
                    <a:pt x="187086" y="2523124"/>
                  </a:lnTo>
                  <a:lnTo>
                    <a:pt x="173797" y="2480308"/>
                  </a:lnTo>
                  <a:lnTo>
                    <a:pt x="169163" y="2434336"/>
                  </a:lnTo>
                  <a:lnTo>
                    <a:pt x="169163" y="1109345"/>
                  </a:lnTo>
                  <a:lnTo>
                    <a:pt x="0" y="837311"/>
                  </a:lnTo>
                  <a:lnTo>
                    <a:pt x="169163" y="443738"/>
                  </a:lnTo>
                  <a:lnTo>
                    <a:pt x="169163" y="228092"/>
                  </a:lnTo>
                  <a:close/>
                </a:path>
              </a:pathLst>
            </a:custGeom>
            <a:ln w="12700">
              <a:solidFill>
                <a:srgbClr val="44536A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3" name="object 103" descr=""/>
          <p:cNvSpPr txBox="1"/>
          <p:nvPr/>
        </p:nvSpPr>
        <p:spPr>
          <a:xfrm>
            <a:off x="10765281" y="2708529"/>
            <a:ext cx="1074420" cy="2586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 indent="-1905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Disney</a:t>
            </a:r>
            <a:r>
              <a:rPr dirty="0" sz="1400" spc="-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001F5F"/>
                </a:solidFill>
                <a:latin typeface="Calibri"/>
                <a:cs typeface="Calibri"/>
              </a:rPr>
              <a:t>and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Amazon</a:t>
            </a:r>
            <a:r>
              <a:rPr dirty="0" sz="1400" spc="-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001F5F"/>
                </a:solidFill>
                <a:latin typeface="Calibri"/>
                <a:cs typeface="Calibri"/>
              </a:rPr>
              <a:t>have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been</a:t>
            </a:r>
            <a:r>
              <a:rPr dirty="0" sz="14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provided higher weightages</a:t>
            </a:r>
            <a:endParaRPr sz="1400">
              <a:latin typeface="Calibri"/>
              <a:cs typeface="Calibri"/>
            </a:endParaRPr>
          </a:p>
          <a:p>
            <a:pPr algn="ctr" marL="15240" marR="8890" indent="-1270">
              <a:lnSpc>
                <a:spcPct val="100000"/>
              </a:lnSpc>
            </a:pP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since</a:t>
            </a:r>
            <a:r>
              <a:rPr dirty="0" sz="14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they’re Netflix’s closest comparables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4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001F5F"/>
                </a:solidFill>
                <a:latin typeface="Calibri"/>
                <a:cs typeface="Calibri"/>
              </a:rPr>
              <a:t>have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similar</a:t>
            </a:r>
            <a:r>
              <a:rPr dirty="0" sz="14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growth profiles.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04" name="object 104" descr=""/>
          <p:cNvGrpSpPr/>
          <p:nvPr/>
        </p:nvGrpSpPr>
        <p:grpSpPr>
          <a:xfrm>
            <a:off x="7386637" y="2127313"/>
            <a:ext cx="1322070" cy="3758565"/>
            <a:chOff x="7386637" y="2127313"/>
            <a:chExt cx="1322070" cy="3758565"/>
          </a:xfrm>
        </p:grpSpPr>
        <p:sp>
          <p:nvSpPr>
            <p:cNvPr id="105" name="object 105" descr=""/>
            <p:cNvSpPr/>
            <p:nvPr/>
          </p:nvSpPr>
          <p:spPr>
            <a:xfrm>
              <a:off x="7391400" y="2132076"/>
              <a:ext cx="1312545" cy="323215"/>
            </a:xfrm>
            <a:custGeom>
              <a:avLst/>
              <a:gdLst/>
              <a:ahLst/>
              <a:cxnLst/>
              <a:rect l="l" t="t" r="r" b="b"/>
              <a:pathLst>
                <a:path w="1312545" h="323214">
                  <a:moveTo>
                    <a:pt x="1312163" y="0"/>
                  </a:moveTo>
                  <a:lnTo>
                    <a:pt x="0" y="0"/>
                  </a:lnTo>
                  <a:lnTo>
                    <a:pt x="0" y="323088"/>
                  </a:lnTo>
                  <a:lnTo>
                    <a:pt x="1312163" y="323088"/>
                  </a:lnTo>
                  <a:lnTo>
                    <a:pt x="131216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 descr=""/>
            <p:cNvSpPr/>
            <p:nvPr/>
          </p:nvSpPr>
          <p:spPr>
            <a:xfrm>
              <a:off x="7391400" y="2132076"/>
              <a:ext cx="1312545" cy="323215"/>
            </a:xfrm>
            <a:custGeom>
              <a:avLst/>
              <a:gdLst/>
              <a:ahLst/>
              <a:cxnLst/>
              <a:rect l="l" t="t" r="r" b="b"/>
              <a:pathLst>
                <a:path w="1312545" h="323214">
                  <a:moveTo>
                    <a:pt x="0" y="323088"/>
                  </a:moveTo>
                  <a:lnTo>
                    <a:pt x="1312163" y="323088"/>
                  </a:lnTo>
                  <a:lnTo>
                    <a:pt x="1312163" y="0"/>
                  </a:lnTo>
                  <a:lnTo>
                    <a:pt x="0" y="0"/>
                  </a:lnTo>
                  <a:lnTo>
                    <a:pt x="0" y="323088"/>
                  </a:lnTo>
                  <a:close/>
                </a:path>
              </a:pathLst>
            </a:custGeom>
            <a:ln w="9524">
              <a:solidFill>
                <a:srgbClr val="17171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7391400" y="2817875"/>
              <a:ext cx="523240" cy="3063240"/>
            </a:xfrm>
            <a:custGeom>
              <a:avLst/>
              <a:gdLst/>
              <a:ahLst/>
              <a:cxnLst/>
              <a:rect l="l" t="t" r="r" b="b"/>
              <a:pathLst>
                <a:path w="523240" h="3063240">
                  <a:moveTo>
                    <a:pt x="166116" y="684276"/>
                  </a:moveTo>
                  <a:lnTo>
                    <a:pt x="0" y="684276"/>
                  </a:lnTo>
                  <a:lnTo>
                    <a:pt x="0" y="1007364"/>
                  </a:lnTo>
                  <a:lnTo>
                    <a:pt x="166116" y="1007364"/>
                  </a:lnTo>
                  <a:lnTo>
                    <a:pt x="166116" y="684276"/>
                  </a:lnTo>
                  <a:close/>
                </a:path>
                <a:path w="523240" h="3063240">
                  <a:moveTo>
                    <a:pt x="170688" y="2740152"/>
                  </a:moveTo>
                  <a:lnTo>
                    <a:pt x="0" y="2740152"/>
                  </a:lnTo>
                  <a:lnTo>
                    <a:pt x="0" y="3063240"/>
                  </a:lnTo>
                  <a:lnTo>
                    <a:pt x="170688" y="3063240"/>
                  </a:lnTo>
                  <a:lnTo>
                    <a:pt x="170688" y="2740152"/>
                  </a:lnTo>
                  <a:close/>
                </a:path>
                <a:path w="523240" h="3063240">
                  <a:moveTo>
                    <a:pt x="188976" y="1370076"/>
                  </a:moveTo>
                  <a:lnTo>
                    <a:pt x="0" y="1370076"/>
                  </a:lnTo>
                  <a:lnTo>
                    <a:pt x="0" y="1693164"/>
                  </a:lnTo>
                  <a:lnTo>
                    <a:pt x="188976" y="1693164"/>
                  </a:lnTo>
                  <a:lnTo>
                    <a:pt x="188976" y="1370076"/>
                  </a:lnTo>
                  <a:close/>
                </a:path>
                <a:path w="523240" h="3063240">
                  <a:moveTo>
                    <a:pt x="373380" y="0"/>
                  </a:moveTo>
                  <a:lnTo>
                    <a:pt x="0" y="0"/>
                  </a:lnTo>
                  <a:lnTo>
                    <a:pt x="0" y="323088"/>
                  </a:lnTo>
                  <a:lnTo>
                    <a:pt x="373380" y="323088"/>
                  </a:lnTo>
                  <a:lnTo>
                    <a:pt x="373380" y="0"/>
                  </a:lnTo>
                  <a:close/>
                </a:path>
                <a:path w="523240" h="3063240">
                  <a:moveTo>
                    <a:pt x="522732" y="2055876"/>
                  </a:moveTo>
                  <a:lnTo>
                    <a:pt x="0" y="2055876"/>
                  </a:lnTo>
                  <a:lnTo>
                    <a:pt x="0" y="2378964"/>
                  </a:lnTo>
                  <a:lnTo>
                    <a:pt x="522732" y="2378964"/>
                  </a:lnTo>
                  <a:lnTo>
                    <a:pt x="522732" y="20558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 descr=""/>
            <p:cNvSpPr/>
            <p:nvPr/>
          </p:nvSpPr>
          <p:spPr>
            <a:xfrm>
              <a:off x="7391400" y="2817876"/>
              <a:ext cx="523240" cy="3063240"/>
            </a:xfrm>
            <a:custGeom>
              <a:avLst/>
              <a:gdLst/>
              <a:ahLst/>
              <a:cxnLst/>
              <a:rect l="l" t="t" r="r" b="b"/>
              <a:pathLst>
                <a:path w="523240" h="3063240">
                  <a:moveTo>
                    <a:pt x="170688" y="3063240"/>
                  </a:moveTo>
                  <a:lnTo>
                    <a:pt x="0" y="3063240"/>
                  </a:lnTo>
                  <a:lnTo>
                    <a:pt x="0" y="2740152"/>
                  </a:lnTo>
                  <a:lnTo>
                    <a:pt x="170688" y="2740152"/>
                  </a:lnTo>
                  <a:lnTo>
                    <a:pt x="170688" y="3063240"/>
                  </a:lnTo>
                  <a:close/>
                </a:path>
                <a:path w="523240" h="3063240">
                  <a:moveTo>
                    <a:pt x="522731" y="2378964"/>
                  </a:moveTo>
                  <a:lnTo>
                    <a:pt x="0" y="2378964"/>
                  </a:lnTo>
                  <a:lnTo>
                    <a:pt x="0" y="2055876"/>
                  </a:lnTo>
                  <a:lnTo>
                    <a:pt x="522731" y="2055876"/>
                  </a:lnTo>
                  <a:lnTo>
                    <a:pt x="522731" y="2378964"/>
                  </a:lnTo>
                  <a:close/>
                </a:path>
                <a:path w="523240" h="3063240">
                  <a:moveTo>
                    <a:pt x="188975" y="1693164"/>
                  </a:moveTo>
                  <a:lnTo>
                    <a:pt x="0" y="1693164"/>
                  </a:lnTo>
                  <a:lnTo>
                    <a:pt x="0" y="1370076"/>
                  </a:lnTo>
                  <a:lnTo>
                    <a:pt x="188975" y="1370076"/>
                  </a:lnTo>
                  <a:lnTo>
                    <a:pt x="188975" y="1693164"/>
                  </a:lnTo>
                  <a:close/>
                </a:path>
                <a:path w="523240" h="3063240">
                  <a:moveTo>
                    <a:pt x="166116" y="1007363"/>
                  </a:moveTo>
                  <a:lnTo>
                    <a:pt x="0" y="1007363"/>
                  </a:lnTo>
                  <a:lnTo>
                    <a:pt x="0" y="684276"/>
                  </a:lnTo>
                  <a:lnTo>
                    <a:pt x="166116" y="684276"/>
                  </a:lnTo>
                  <a:lnTo>
                    <a:pt x="166116" y="1007363"/>
                  </a:lnTo>
                  <a:close/>
                </a:path>
                <a:path w="523240" h="3063240">
                  <a:moveTo>
                    <a:pt x="373379" y="323088"/>
                  </a:moveTo>
                  <a:lnTo>
                    <a:pt x="0" y="323088"/>
                  </a:lnTo>
                  <a:lnTo>
                    <a:pt x="0" y="0"/>
                  </a:lnTo>
                  <a:lnTo>
                    <a:pt x="373379" y="0"/>
                  </a:lnTo>
                  <a:lnTo>
                    <a:pt x="373379" y="323088"/>
                  </a:lnTo>
                  <a:close/>
                </a:path>
              </a:pathLst>
            </a:custGeom>
            <a:ln w="9525">
              <a:solidFill>
                <a:srgbClr val="17171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9" name="object 109" descr=""/>
          <p:cNvSpPr txBox="1"/>
          <p:nvPr/>
        </p:nvSpPr>
        <p:spPr>
          <a:xfrm>
            <a:off x="161950" y="6088176"/>
            <a:ext cx="392112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Source:</a:t>
            </a:r>
            <a:r>
              <a:rPr dirty="0" sz="11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Capital</a:t>
            </a:r>
            <a:r>
              <a:rPr dirty="0" sz="11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IQ,</a:t>
            </a:r>
            <a:r>
              <a:rPr dirty="0" sz="11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Thomson</a:t>
            </a:r>
            <a:r>
              <a:rPr dirty="0" sz="11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Reuters</a:t>
            </a:r>
            <a:r>
              <a:rPr dirty="0" sz="11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(Eikon),</a:t>
            </a:r>
            <a:r>
              <a:rPr dirty="0" sz="11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Factset,</a:t>
            </a:r>
            <a:r>
              <a:rPr dirty="0" sz="11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Yahoo</a:t>
            </a:r>
            <a:r>
              <a:rPr dirty="0" sz="11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001F5F"/>
                </a:solidFill>
                <a:latin typeface="Calibri"/>
                <a:cs typeface="Calibri"/>
              </a:rPr>
              <a:t>Finance.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10" name="object 11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47116" y="5520340"/>
            <a:ext cx="893048" cy="44570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6916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74320" marR="267335" indent="-3175">
              <a:lnSpc>
                <a:spcPct val="100000"/>
              </a:lnSpc>
              <a:spcBef>
                <a:spcPts val="240"/>
              </a:spcBef>
            </a:pP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70276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69875" marR="268605" indent="25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 Overview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69719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310" marR="311150" indent="-635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370832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521334" marR="294005" indent="-224154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771388" y="6303264"/>
            <a:ext cx="1231900" cy="55499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0480" rIns="0" bIns="0" rtlCol="0" vert="horz">
            <a:spAutoFit/>
          </a:bodyPr>
          <a:lstStyle/>
          <a:p>
            <a:pPr marL="309880" marR="281940" indent="-26034">
              <a:lnSpc>
                <a:spcPct val="100000"/>
              </a:lnSpc>
              <a:spcBef>
                <a:spcPts val="240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Financial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7194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53365" marR="207645" indent="-4318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 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5725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14960" marR="210185" indent="-100965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 Solution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9822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146050" rIns="0" bIns="0" rtlCol="0" vert="horz">
            <a:spAutoFit/>
          </a:bodyPr>
          <a:lstStyle/>
          <a:p>
            <a:pPr marL="206375">
              <a:lnSpc>
                <a:spcPct val="100000"/>
              </a:lnSpc>
              <a:spcBef>
                <a:spcPts val="115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1551919" y="643432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2"/>
                </a:lnTo>
                <a:lnTo>
                  <a:pt x="640079" y="294132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 descr=""/>
          <p:cNvGrpSpPr/>
          <p:nvPr/>
        </p:nvGrpSpPr>
        <p:grpSpPr>
          <a:xfrm>
            <a:off x="795337" y="2206561"/>
            <a:ext cx="7454900" cy="3232785"/>
            <a:chOff x="795337" y="2206561"/>
            <a:chExt cx="7454900" cy="3232785"/>
          </a:xfrm>
        </p:grpSpPr>
        <p:sp>
          <p:nvSpPr>
            <p:cNvPr id="13" name="object 13" descr=""/>
            <p:cNvSpPr/>
            <p:nvPr/>
          </p:nvSpPr>
          <p:spPr>
            <a:xfrm>
              <a:off x="817625" y="4837938"/>
              <a:ext cx="7423150" cy="46990"/>
            </a:xfrm>
            <a:custGeom>
              <a:avLst/>
              <a:gdLst/>
              <a:ahLst/>
              <a:cxnLst/>
              <a:rect l="l" t="t" r="r" b="b"/>
              <a:pathLst>
                <a:path w="7423150" h="46989">
                  <a:moveTo>
                    <a:pt x="0" y="46862"/>
                  </a:moveTo>
                  <a:lnTo>
                    <a:pt x="7422896" y="0"/>
                  </a:lnTo>
                </a:path>
              </a:pathLst>
            </a:custGeom>
            <a:ln w="19050">
              <a:solidFill>
                <a:srgbClr val="001F5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800100" y="2211323"/>
              <a:ext cx="6777355" cy="3223260"/>
            </a:xfrm>
            <a:custGeom>
              <a:avLst/>
              <a:gdLst/>
              <a:ahLst/>
              <a:cxnLst/>
              <a:rect l="l" t="t" r="r" b="b"/>
              <a:pathLst>
                <a:path w="6777355" h="3223260">
                  <a:moveTo>
                    <a:pt x="0" y="3223260"/>
                  </a:moveTo>
                  <a:lnTo>
                    <a:pt x="0" y="0"/>
                  </a:lnTo>
                </a:path>
                <a:path w="6777355" h="3223260">
                  <a:moveTo>
                    <a:pt x="0" y="3223260"/>
                  </a:moveTo>
                  <a:lnTo>
                    <a:pt x="6777228" y="322326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1931" y="5095049"/>
              <a:ext cx="73532" cy="73532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2475" y="4805489"/>
              <a:ext cx="73532" cy="73533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01015" y="4582985"/>
              <a:ext cx="73532" cy="73532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53315" y="5067617"/>
              <a:ext cx="73533" cy="73532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29643" y="4819205"/>
              <a:ext cx="73533" cy="73532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62943" y="3819461"/>
              <a:ext cx="73533" cy="73532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41379" y="4892357"/>
              <a:ext cx="73533" cy="73532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19943" y="5006657"/>
              <a:ext cx="145161" cy="111632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81031" y="5017325"/>
              <a:ext cx="73532" cy="73532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99675" y="4974653"/>
              <a:ext cx="73533" cy="73532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16211" y="4261421"/>
              <a:ext cx="73533" cy="73533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0771" y="4864925"/>
              <a:ext cx="73533" cy="73532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7727" y="2744723"/>
              <a:ext cx="64008" cy="64008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1182624" y="3966972"/>
              <a:ext cx="919480" cy="812800"/>
            </a:xfrm>
            <a:custGeom>
              <a:avLst/>
              <a:gdLst/>
              <a:ahLst/>
              <a:cxnLst/>
              <a:rect l="l" t="t" r="r" b="b"/>
              <a:pathLst>
                <a:path w="919480" h="812800">
                  <a:moveTo>
                    <a:pt x="0" y="0"/>
                  </a:moveTo>
                  <a:lnTo>
                    <a:pt x="153162" y="0"/>
                  </a:lnTo>
                  <a:lnTo>
                    <a:pt x="382904" y="0"/>
                  </a:lnTo>
                  <a:lnTo>
                    <a:pt x="918971" y="0"/>
                  </a:lnTo>
                  <a:lnTo>
                    <a:pt x="918971" y="359155"/>
                  </a:lnTo>
                  <a:lnTo>
                    <a:pt x="918971" y="513079"/>
                  </a:lnTo>
                  <a:lnTo>
                    <a:pt x="918971" y="615695"/>
                  </a:lnTo>
                  <a:lnTo>
                    <a:pt x="382904" y="615695"/>
                  </a:lnTo>
                  <a:lnTo>
                    <a:pt x="423037" y="812419"/>
                  </a:lnTo>
                  <a:lnTo>
                    <a:pt x="153162" y="615695"/>
                  </a:lnTo>
                  <a:lnTo>
                    <a:pt x="0" y="615695"/>
                  </a:lnTo>
                  <a:lnTo>
                    <a:pt x="0" y="513079"/>
                  </a:lnTo>
                  <a:lnTo>
                    <a:pt x="0" y="35915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4440" y="3654551"/>
              <a:ext cx="876299" cy="876300"/>
            </a:xfrm>
            <a:prstGeom prst="rect">
              <a:avLst/>
            </a:prstGeom>
          </p:spPr>
        </p:pic>
      </p:grp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>
                <a:latin typeface="Calibri"/>
                <a:cs typeface="Calibri"/>
              </a:rPr>
              <a:t>Precedent</a:t>
            </a:r>
            <a:r>
              <a:rPr dirty="0" spc="-114">
                <a:latin typeface="Calibri"/>
                <a:cs typeface="Calibri"/>
              </a:rPr>
              <a:t> </a:t>
            </a:r>
            <a:r>
              <a:rPr dirty="0" spc="-30">
                <a:latin typeface="Calibri"/>
                <a:cs typeface="Calibri"/>
              </a:rPr>
              <a:t>Transaction</a:t>
            </a:r>
            <a:r>
              <a:rPr dirty="0" spc="-110">
                <a:latin typeface="Calibri"/>
                <a:cs typeface="Calibri"/>
              </a:rPr>
              <a:t> </a:t>
            </a:r>
            <a:r>
              <a:rPr dirty="0" spc="-10">
                <a:latin typeface="Calibri"/>
                <a:cs typeface="Calibri"/>
              </a:rPr>
              <a:t>multiples</a:t>
            </a:r>
            <a:r>
              <a:rPr dirty="0" spc="-100">
                <a:latin typeface="Calibri"/>
                <a:cs typeface="Calibri"/>
              </a:rPr>
              <a:t> </a:t>
            </a:r>
            <a:r>
              <a:rPr dirty="0" spc="-10">
                <a:latin typeface="Calibri"/>
                <a:cs typeface="Calibri"/>
              </a:rPr>
              <a:t>(1/2)</a:t>
            </a:r>
          </a:p>
        </p:txBody>
      </p:sp>
      <p:sp>
        <p:nvSpPr>
          <p:cNvPr id="31" name="object 31" descr=""/>
          <p:cNvSpPr txBox="1"/>
          <p:nvPr/>
        </p:nvSpPr>
        <p:spPr>
          <a:xfrm>
            <a:off x="574344" y="6045200"/>
            <a:ext cx="422211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solidFill>
                  <a:srgbClr val="222852"/>
                </a:solidFill>
                <a:latin typeface="Arial MT"/>
                <a:cs typeface="Arial MT"/>
              </a:rPr>
              <a:t>Source:</a:t>
            </a:r>
            <a:r>
              <a:rPr dirty="0" sz="1000" spc="-30">
                <a:solidFill>
                  <a:srgbClr val="22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22852"/>
                </a:solidFill>
                <a:latin typeface="Arial MT"/>
                <a:cs typeface="Arial MT"/>
              </a:rPr>
              <a:t>Capital</a:t>
            </a:r>
            <a:r>
              <a:rPr dirty="0" sz="1000" spc="-5">
                <a:solidFill>
                  <a:srgbClr val="22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22852"/>
                </a:solidFill>
                <a:latin typeface="Arial MT"/>
                <a:cs typeface="Arial MT"/>
              </a:rPr>
              <a:t>IQ,</a:t>
            </a:r>
            <a:r>
              <a:rPr dirty="0" sz="1000" spc="5">
                <a:solidFill>
                  <a:srgbClr val="22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22852"/>
                </a:solidFill>
                <a:latin typeface="Arial MT"/>
                <a:cs typeface="Arial MT"/>
              </a:rPr>
              <a:t>MergerMarkets,</a:t>
            </a:r>
            <a:r>
              <a:rPr dirty="0" sz="1000" spc="-30">
                <a:solidFill>
                  <a:srgbClr val="22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22852"/>
                </a:solidFill>
                <a:latin typeface="Arial MT"/>
                <a:cs typeface="Arial MT"/>
              </a:rPr>
              <a:t>Bloomberg,</a:t>
            </a:r>
            <a:r>
              <a:rPr dirty="0" sz="1000" spc="-30">
                <a:solidFill>
                  <a:srgbClr val="22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22852"/>
                </a:solidFill>
                <a:latin typeface="Arial MT"/>
                <a:cs typeface="Arial MT"/>
              </a:rPr>
              <a:t>NASDAQ, Google</a:t>
            </a:r>
            <a:r>
              <a:rPr dirty="0" sz="1000" spc="-15">
                <a:solidFill>
                  <a:srgbClr val="22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22852"/>
                </a:solidFill>
                <a:latin typeface="Arial MT"/>
                <a:cs typeface="Arial MT"/>
              </a:rPr>
              <a:t>Finance.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8685276" y="1615439"/>
            <a:ext cx="3028315" cy="306705"/>
          </a:xfrm>
          <a:prstGeom prst="rect">
            <a:avLst/>
          </a:prstGeom>
          <a:solidFill>
            <a:srgbClr val="ED8524"/>
          </a:solidFill>
        </p:spPr>
        <p:txBody>
          <a:bodyPr wrap="square" lIns="0" tIns="24130" rIns="0" bIns="0" rtlCol="0" vert="horz">
            <a:spAutoFit/>
          </a:bodyPr>
          <a:lstStyle/>
          <a:p>
            <a:pPr marL="855344">
              <a:lnSpc>
                <a:spcPct val="100000"/>
              </a:lnSpc>
              <a:spcBef>
                <a:spcPts val="190"/>
              </a:spcBef>
            </a:pPr>
            <a:r>
              <a:rPr dirty="0" sz="1800">
                <a:latin typeface="Arial MT"/>
                <a:cs typeface="Arial MT"/>
              </a:rPr>
              <a:t>Deal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Insights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8668257" y="2100833"/>
            <a:ext cx="109156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105"/>
              </a:spcBef>
              <a:buChar char="•"/>
              <a:tabLst>
                <a:tab pos="182880" algn="l"/>
                <a:tab pos="643890" algn="l"/>
              </a:tabLst>
            </a:pPr>
            <a:r>
              <a:rPr dirty="0" sz="1400" spc="-25">
                <a:latin typeface="Calibri"/>
                <a:cs typeface="Calibri"/>
              </a:rPr>
              <a:t>The</a:t>
            </a:r>
            <a:r>
              <a:rPr dirty="0" sz="1400">
                <a:latin typeface="Calibri"/>
                <a:cs typeface="Calibri"/>
              </a:rPr>
              <a:t>	</a:t>
            </a:r>
            <a:r>
              <a:rPr dirty="0" sz="1400" spc="-10">
                <a:latin typeface="Calibri"/>
                <a:cs typeface="Calibri"/>
              </a:rPr>
              <a:t>target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10896727" y="2100833"/>
            <a:ext cx="75311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38455" algn="l"/>
              </a:tabLst>
            </a:pPr>
            <a:r>
              <a:rPr dirty="0" sz="1400" spc="-25">
                <a:latin typeface="Calibri"/>
                <a:cs typeface="Calibri"/>
              </a:rPr>
              <a:t>in</a:t>
            </a:r>
            <a:r>
              <a:rPr dirty="0" sz="1400">
                <a:latin typeface="Calibri"/>
                <a:cs typeface="Calibri"/>
              </a:rPr>
              <a:t>	</a:t>
            </a:r>
            <a:r>
              <a:rPr dirty="0" sz="1400" spc="-10">
                <a:latin typeface="Calibri"/>
                <a:cs typeface="Calibri"/>
              </a:rPr>
              <a:t>these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8840469" y="2314194"/>
            <a:ext cx="910590" cy="4527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latin typeface="Calibri"/>
                <a:cs typeface="Calibri"/>
              </a:rPr>
              <a:t>transactions content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9811639" y="2100833"/>
            <a:ext cx="919480" cy="666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 indent="112395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latin typeface="Calibri"/>
                <a:cs typeface="Calibri"/>
              </a:rPr>
              <a:t>companies </a:t>
            </a:r>
            <a:r>
              <a:rPr dirty="0" sz="1400">
                <a:latin typeface="Calibri"/>
                <a:cs typeface="Calibri"/>
              </a:rPr>
              <a:t>are</a:t>
            </a:r>
            <a:r>
              <a:rPr dirty="0" sz="1400" spc="49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mainly production,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0771758" y="2314194"/>
            <a:ext cx="877569" cy="4527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5715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Calibri"/>
                <a:cs typeface="Calibri"/>
              </a:rPr>
              <a:t>involved</a:t>
            </a:r>
            <a:r>
              <a:rPr dirty="0" sz="1400" spc="420">
                <a:latin typeface="Calibri"/>
                <a:cs typeface="Calibri"/>
              </a:rPr>
              <a:t> </a:t>
            </a:r>
            <a:r>
              <a:rPr dirty="0" sz="1400" spc="-25">
                <a:latin typeface="Calibri"/>
                <a:cs typeface="Calibri"/>
              </a:rPr>
              <a:t>in</a:t>
            </a:r>
            <a:endParaRPr sz="14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</a:pPr>
            <a:r>
              <a:rPr dirty="0" sz="1400" spc="-10">
                <a:latin typeface="Calibri"/>
                <a:cs typeface="Calibri"/>
              </a:rPr>
              <a:t>content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8668257" y="2740913"/>
            <a:ext cx="2983865" cy="28384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84785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Calibri"/>
                <a:cs typeface="Calibri"/>
              </a:rPr>
              <a:t>distribution,</a:t>
            </a:r>
            <a:r>
              <a:rPr dirty="0" sz="1400" spc="9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programming</a:t>
            </a:r>
            <a:r>
              <a:rPr dirty="0" sz="1400" spc="7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or</a:t>
            </a:r>
            <a:r>
              <a:rPr dirty="0" sz="1400" spc="8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in</a:t>
            </a:r>
            <a:r>
              <a:rPr dirty="0" sz="1400" spc="85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video</a:t>
            </a:r>
            <a:endParaRPr sz="1400">
              <a:latin typeface="Calibri"/>
              <a:cs typeface="Calibri"/>
            </a:endParaRPr>
          </a:p>
          <a:p>
            <a:pPr algn="just" marL="184785">
              <a:lnSpc>
                <a:spcPct val="100000"/>
              </a:lnSpc>
            </a:pPr>
            <a:r>
              <a:rPr dirty="0" sz="1400">
                <a:latin typeface="Calibri"/>
                <a:cs typeface="Calibri"/>
              </a:rPr>
              <a:t>services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and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motion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pictures.</a:t>
            </a:r>
            <a:endParaRPr sz="1400">
              <a:latin typeface="Calibri"/>
              <a:cs typeface="Calibri"/>
            </a:endParaRPr>
          </a:p>
          <a:p>
            <a:pPr algn="just" marL="182245" marR="5080" indent="-170180">
              <a:lnSpc>
                <a:spcPct val="100000"/>
              </a:lnSpc>
              <a:spcBef>
                <a:spcPts val="110"/>
              </a:spcBef>
              <a:buChar char="•"/>
              <a:tabLst>
                <a:tab pos="184785" algn="l"/>
              </a:tabLst>
            </a:pPr>
            <a:r>
              <a:rPr dirty="0" sz="1400">
                <a:latin typeface="Calibri"/>
                <a:cs typeface="Calibri"/>
              </a:rPr>
              <a:t>In</a:t>
            </a:r>
            <a:r>
              <a:rPr dirty="0" sz="1400" spc="18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the</a:t>
            </a:r>
            <a:r>
              <a:rPr dirty="0" sz="1400" spc="19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past</a:t>
            </a:r>
            <a:r>
              <a:rPr dirty="0" sz="1400" spc="19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5-</a:t>
            </a:r>
            <a:r>
              <a:rPr dirty="0" sz="1400">
                <a:latin typeface="Calibri"/>
                <a:cs typeface="Calibri"/>
              </a:rPr>
              <a:t>10</a:t>
            </a:r>
            <a:r>
              <a:rPr dirty="0" sz="1400" spc="18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years,</a:t>
            </a:r>
            <a:r>
              <a:rPr dirty="0" sz="1400" spc="18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</a:t>
            </a:r>
            <a:r>
              <a:rPr dirty="0" sz="1400" spc="18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lot</a:t>
            </a:r>
            <a:r>
              <a:rPr dirty="0" sz="1400" spc="18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of</a:t>
            </a:r>
            <a:r>
              <a:rPr dirty="0" sz="1400" spc="185">
                <a:latin typeface="Calibri"/>
                <a:cs typeface="Calibri"/>
              </a:rPr>
              <a:t> </a:t>
            </a:r>
            <a:r>
              <a:rPr dirty="0" sz="1400" spc="-25">
                <a:latin typeface="Calibri"/>
                <a:cs typeface="Calibri"/>
              </a:rPr>
              <a:t>M&amp;A </a:t>
            </a:r>
            <a:r>
              <a:rPr dirty="0" sz="1400" spc="-25">
                <a:latin typeface="Calibri"/>
                <a:cs typeface="Calibri"/>
              </a:rPr>
              <a:t>	</a:t>
            </a:r>
            <a:r>
              <a:rPr dirty="0" sz="1400">
                <a:latin typeface="Calibri"/>
                <a:cs typeface="Calibri"/>
              </a:rPr>
              <a:t>activity</a:t>
            </a:r>
            <a:r>
              <a:rPr dirty="0" sz="1400" spc="1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has</a:t>
            </a:r>
            <a:r>
              <a:rPr dirty="0" sz="1400" spc="1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taken</a:t>
            </a:r>
            <a:r>
              <a:rPr dirty="0" sz="1400" spc="1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place</a:t>
            </a:r>
            <a:r>
              <a:rPr dirty="0" sz="1400" spc="1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in</a:t>
            </a:r>
            <a:r>
              <a:rPr dirty="0" sz="1400" spc="15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the</a:t>
            </a:r>
            <a:r>
              <a:rPr dirty="0" sz="1400" spc="140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Media </a:t>
            </a:r>
            <a:r>
              <a:rPr dirty="0" sz="1400" spc="-20">
                <a:latin typeface="Calibri"/>
                <a:cs typeface="Calibri"/>
              </a:rPr>
              <a:t>	</a:t>
            </a:r>
            <a:r>
              <a:rPr dirty="0" sz="1400">
                <a:latin typeface="Calibri"/>
                <a:cs typeface="Calibri"/>
              </a:rPr>
              <a:t>and</a:t>
            </a:r>
            <a:r>
              <a:rPr dirty="0" sz="1400" spc="1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Entertainment</a:t>
            </a:r>
            <a:r>
              <a:rPr dirty="0" sz="1400" spc="11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industry,</a:t>
            </a:r>
            <a:r>
              <a:rPr dirty="0" sz="1400" spc="12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resulting </a:t>
            </a:r>
            <a:r>
              <a:rPr dirty="0" sz="1400" spc="-10">
                <a:latin typeface="Calibri"/>
                <a:cs typeface="Calibri"/>
              </a:rPr>
              <a:t>	</a:t>
            </a:r>
            <a:r>
              <a:rPr dirty="0" sz="1400">
                <a:latin typeface="Calibri"/>
                <a:cs typeface="Calibri"/>
              </a:rPr>
              <a:t>in</a:t>
            </a:r>
            <a:r>
              <a:rPr dirty="0" sz="1400" spc="4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‘The</a:t>
            </a:r>
            <a:r>
              <a:rPr dirty="0" sz="1400" spc="4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Big</a:t>
            </a:r>
            <a:r>
              <a:rPr dirty="0" sz="1400" spc="4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5’</a:t>
            </a:r>
            <a:r>
              <a:rPr dirty="0" sz="1400" spc="434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owning</a:t>
            </a:r>
            <a:r>
              <a:rPr dirty="0" sz="1400" spc="4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most</a:t>
            </a:r>
            <a:r>
              <a:rPr dirty="0" sz="1400" spc="434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of</a:t>
            </a:r>
            <a:r>
              <a:rPr dirty="0" sz="1400" spc="440">
                <a:latin typeface="Calibri"/>
                <a:cs typeface="Calibri"/>
              </a:rPr>
              <a:t> </a:t>
            </a:r>
            <a:r>
              <a:rPr dirty="0" sz="1400" spc="-25">
                <a:latin typeface="Calibri"/>
                <a:cs typeface="Calibri"/>
              </a:rPr>
              <a:t>the </a:t>
            </a:r>
            <a:r>
              <a:rPr dirty="0" sz="1400" spc="-25">
                <a:latin typeface="Calibri"/>
                <a:cs typeface="Calibri"/>
              </a:rPr>
              <a:t>	</a:t>
            </a:r>
            <a:r>
              <a:rPr dirty="0" sz="1400">
                <a:latin typeface="Calibri"/>
                <a:cs typeface="Calibri"/>
              </a:rPr>
              <a:t>SVOD</a:t>
            </a:r>
            <a:r>
              <a:rPr dirty="0" sz="1400" spc="-6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companies.</a:t>
            </a:r>
            <a:endParaRPr sz="1400">
              <a:latin typeface="Calibri"/>
              <a:cs typeface="Calibri"/>
            </a:endParaRPr>
          </a:p>
          <a:p>
            <a:pPr algn="just" marL="182880" marR="5080" indent="-170815">
              <a:lnSpc>
                <a:spcPct val="100000"/>
              </a:lnSpc>
              <a:spcBef>
                <a:spcPts val="95"/>
              </a:spcBef>
              <a:buChar char="•"/>
              <a:tabLst>
                <a:tab pos="184785" algn="l"/>
              </a:tabLst>
            </a:pPr>
            <a:r>
              <a:rPr dirty="0" sz="1400">
                <a:latin typeface="Calibri"/>
                <a:cs typeface="Calibri"/>
              </a:rPr>
              <a:t>A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few</a:t>
            </a:r>
            <a:r>
              <a:rPr dirty="0" sz="1400" spc="-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companies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such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as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 spc="-55">
                <a:latin typeface="Calibri"/>
                <a:cs typeface="Calibri"/>
              </a:rPr>
              <a:t>AT&amp;T,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Disney </a:t>
            </a:r>
            <a:r>
              <a:rPr dirty="0" sz="1400" spc="-10">
                <a:latin typeface="Calibri"/>
                <a:cs typeface="Calibri"/>
              </a:rPr>
              <a:t>	</a:t>
            </a:r>
            <a:r>
              <a:rPr dirty="0" sz="1400">
                <a:latin typeface="Calibri"/>
                <a:cs typeface="Calibri"/>
              </a:rPr>
              <a:t>and</a:t>
            </a:r>
            <a:r>
              <a:rPr dirty="0" sz="1400" spc="3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Comcast</a:t>
            </a:r>
            <a:r>
              <a:rPr dirty="0" sz="1400" spc="31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have</a:t>
            </a:r>
            <a:r>
              <a:rPr dirty="0" sz="1400" spc="3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been</a:t>
            </a:r>
            <a:r>
              <a:rPr dirty="0" sz="1400" spc="30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involved</a:t>
            </a:r>
            <a:r>
              <a:rPr dirty="0" sz="1400" spc="305">
                <a:latin typeface="Calibri"/>
                <a:cs typeface="Calibri"/>
              </a:rPr>
              <a:t> </a:t>
            </a:r>
            <a:r>
              <a:rPr dirty="0" sz="1400" spc="-25">
                <a:latin typeface="Calibri"/>
                <a:cs typeface="Calibri"/>
              </a:rPr>
              <a:t>in </a:t>
            </a:r>
            <a:r>
              <a:rPr dirty="0" sz="1400" spc="-25">
                <a:latin typeface="Calibri"/>
                <a:cs typeface="Calibri"/>
              </a:rPr>
              <a:t>	</a:t>
            </a:r>
            <a:r>
              <a:rPr dirty="0" sz="1400">
                <a:latin typeface="Calibri"/>
                <a:cs typeface="Calibri"/>
              </a:rPr>
              <a:t>multiple</a:t>
            </a:r>
            <a:r>
              <a:rPr dirty="0" sz="1400" spc="-5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acquisitions.</a:t>
            </a:r>
            <a:endParaRPr sz="1400">
              <a:latin typeface="Calibri"/>
              <a:cs typeface="Calibri"/>
            </a:endParaRPr>
          </a:p>
          <a:p>
            <a:pPr algn="just" marL="182245" marR="6985" indent="-170180">
              <a:lnSpc>
                <a:spcPct val="100000"/>
              </a:lnSpc>
              <a:spcBef>
                <a:spcPts val="95"/>
              </a:spcBef>
              <a:buChar char="•"/>
              <a:tabLst>
                <a:tab pos="184785" algn="l"/>
              </a:tabLst>
            </a:pPr>
            <a:r>
              <a:rPr dirty="0" sz="1400">
                <a:latin typeface="Calibri"/>
                <a:cs typeface="Calibri"/>
              </a:rPr>
              <a:t>In</a:t>
            </a:r>
            <a:r>
              <a:rPr dirty="0" sz="1400" spc="26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</a:t>
            </a:r>
            <a:r>
              <a:rPr dirty="0" sz="1400" spc="27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few</a:t>
            </a:r>
            <a:r>
              <a:rPr dirty="0" sz="1400" spc="27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instances,</a:t>
            </a:r>
            <a:r>
              <a:rPr dirty="0" sz="1400" spc="27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the</a:t>
            </a:r>
            <a:r>
              <a:rPr dirty="0" sz="1400" spc="28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acquirer</a:t>
            </a:r>
            <a:r>
              <a:rPr dirty="0" sz="1400" spc="275">
                <a:latin typeface="Calibri"/>
                <a:cs typeface="Calibri"/>
              </a:rPr>
              <a:t> </a:t>
            </a:r>
            <a:r>
              <a:rPr dirty="0" sz="1400" spc="-25">
                <a:latin typeface="Calibri"/>
                <a:cs typeface="Calibri"/>
              </a:rPr>
              <a:t>has </a:t>
            </a:r>
            <a:r>
              <a:rPr dirty="0" sz="1400" spc="-25">
                <a:latin typeface="Calibri"/>
                <a:cs typeface="Calibri"/>
              </a:rPr>
              <a:t>	</a:t>
            </a:r>
            <a:r>
              <a:rPr dirty="0" sz="1400">
                <a:latin typeface="Calibri"/>
                <a:cs typeface="Calibri"/>
              </a:rPr>
              <a:t>turned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the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target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few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years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 spc="-25">
                <a:latin typeface="Calibri"/>
                <a:cs typeface="Calibri"/>
              </a:rPr>
              <a:t>later.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 spc="-25">
                <a:latin typeface="Calibri"/>
                <a:cs typeface="Calibri"/>
              </a:rPr>
              <a:t>Eg: </a:t>
            </a:r>
            <a:r>
              <a:rPr dirty="0" sz="1400" spc="-25">
                <a:latin typeface="Calibri"/>
                <a:cs typeface="Calibri"/>
              </a:rPr>
              <a:t>	</a:t>
            </a:r>
            <a:r>
              <a:rPr dirty="0" sz="1400">
                <a:latin typeface="Calibri"/>
                <a:cs typeface="Calibri"/>
              </a:rPr>
              <a:t>Media</a:t>
            </a:r>
            <a:r>
              <a:rPr dirty="0" sz="1400" spc="-6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General,</a:t>
            </a:r>
            <a:r>
              <a:rPr dirty="0" sz="1400" spc="-65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NBC.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586740" y="1629155"/>
            <a:ext cx="7369809" cy="285115"/>
          </a:xfrm>
          <a:prstGeom prst="rect">
            <a:avLst/>
          </a:prstGeom>
          <a:solidFill>
            <a:srgbClr val="ED8524"/>
          </a:solidFill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2120"/>
              </a:lnSpc>
            </a:pPr>
            <a:r>
              <a:rPr dirty="0" sz="1800">
                <a:latin typeface="Arial MT"/>
                <a:cs typeface="Arial MT"/>
              </a:rPr>
              <a:t>Precedent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Multiples: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EV/EBITDA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387807" y="5314569"/>
            <a:ext cx="2851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Calibri"/>
                <a:cs typeface="Calibri"/>
              </a:rPr>
              <a:t>0.0x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310388" y="4854067"/>
            <a:ext cx="3613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Calibri"/>
                <a:cs typeface="Calibri"/>
              </a:rPr>
              <a:t>10.0x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310388" y="4393438"/>
            <a:ext cx="3613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Calibri"/>
                <a:cs typeface="Calibri"/>
              </a:rPr>
              <a:t>20.0x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310388" y="3932682"/>
            <a:ext cx="3613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Calibri"/>
                <a:cs typeface="Calibri"/>
              </a:rPr>
              <a:t>30.0x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310388" y="3472053"/>
            <a:ext cx="3613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Calibri"/>
                <a:cs typeface="Calibri"/>
              </a:rPr>
              <a:t>40.0x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310388" y="3011551"/>
            <a:ext cx="3613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Calibri"/>
                <a:cs typeface="Calibri"/>
              </a:rPr>
              <a:t>50.0x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310388" y="2550667"/>
            <a:ext cx="3613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Calibri"/>
                <a:cs typeface="Calibri"/>
              </a:rPr>
              <a:t>60.0x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310388" y="2090165"/>
            <a:ext cx="3613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Calibri"/>
                <a:cs typeface="Calibri"/>
              </a:rPr>
              <a:t>70.0x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553821" y="5531434"/>
            <a:ext cx="494030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55"/>
              </a:lnSpc>
            </a:pPr>
            <a:r>
              <a:rPr dirty="0" sz="900" spc="-10">
                <a:latin typeface="Calibri"/>
                <a:cs typeface="Calibri"/>
              </a:rPr>
              <a:t>2/22/2008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1323213" y="5490159"/>
            <a:ext cx="4616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7/6/2009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2018157" y="5490159"/>
            <a:ext cx="5772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11/18/2010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2828925" y="5490159"/>
            <a:ext cx="4616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4/1/2012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3553205" y="5490159"/>
            <a:ext cx="5194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8/14/2013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4277105" y="5490159"/>
            <a:ext cx="5772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12/27/2014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5059171" y="5490159"/>
            <a:ext cx="5194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5/10/2016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5812028" y="5490159"/>
            <a:ext cx="5194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9/22/2017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6594093" y="5490159"/>
            <a:ext cx="4616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2/4/2019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7317993" y="5490159"/>
            <a:ext cx="5194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6/18/2020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8" name="object 58" descr=""/>
          <p:cNvSpPr/>
          <p:nvPr/>
        </p:nvSpPr>
        <p:spPr>
          <a:xfrm>
            <a:off x="416051" y="5526023"/>
            <a:ext cx="670560" cy="175260"/>
          </a:xfrm>
          <a:custGeom>
            <a:avLst/>
            <a:gdLst/>
            <a:ahLst/>
            <a:cxnLst/>
            <a:rect l="l" t="t" r="r" b="b"/>
            <a:pathLst>
              <a:path w="670560" h="175260">
                <a:moveTo>
                  <a:pt x="670560" y="0"/>
                </a:moveTo>
                <a:lnTo>
                  <a:pt x="0" y="0"/>
                </a:lnTo>
                <a:lnTo>
                  <a:pt x="0" y="175259"/>
                </a:lnTo>
                <a:lnTo>
                  <a:pt x="670560" y="175259"/>
                </a:lnTo>
                <a:lnTo>
                  <a:pt x="6705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 descr=""/>
          <p:cNvSpPr txBox="1"/>
          <p:nvPr/>
        </p:nvSpPr>
        <p:spPr>
          <a:xfrm>
            <a:off x="1411605" y="4141470"/>
            <a:ext cx="4591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01F5F"/>
                </a:solidFill>
                <a:latin typeface="Arial MT"/>
                <a:cs typeface="Arial MT"/>
              </a:rPr>
              <a:t>acquires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60" name="object 60" descr=""/>
          <p:cNvGrpSpPr/>
          <p:nvPr/>
        </p:nvGrpSpPr>
        <p:grpSpPr>
          <a:xfrm>
            <a:off x="1310639" y="1948942"/>
            <a:ext cx="1722755" cy="2607945"/>
            <a:chOff x="1310639" y="1948942"/>
            <a:chExt cx="1722755" cy="2607945"/>
          </a:xfrm>
        </p:grpSpPr>
        <p:pic>
          <p:nvPicPr>
            <p:cNvPr id="61" name="object 6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0639" y="4303776"/>
              <a:ext cx="670560" cy="252984"/>
            </a:xfrm>
            <a:prstGeom prst="rect">
              <a:avLst/>
            </a:prstGeom>
          </p:spPr>
        </p:pic>
        <p:sp>
          <p:nvSpPr>
            <p:cNvPr id="62" name="object 62" descr=""/>
            <p:cNvSpPr/>
            <p:nvPr/>
          </p:nvSpPr>
          <p:spPr>
            <a:xfrm>
              <a:off x="1859279" y="1955292"/>
              <a:ext cx="1167765" cy="734060"/>
            </a:xfrm>
            <a:custGeom>
              <a:avLst/>
              <a:gdLst/>
              <a:ahLst/>
              <a:cxnLst/>
              <a:rect l="l" t="t" r="r" b="b"/>
              <a:pathLst>
                <a:path w="1167764" h="734060">
                  <a:moveTo>
                    <a:pt x="918971" y="615696"/>
                  </a:moveTo>
                  <a:lnTo>
                    <a:pt x="765809" y="615696"/>
                  </a:lnTo>
                  <a:lnTo>
                    <a:pt x="536067" y="615696"/>
                  </a:lnTo>
                  <a:lnTo>
                    <a:pt x="0" y="615696"/>
                  </a:lnTo>
                  <a:lnTo>
                    <a:pt x="0" y="513080"/>
                  </a:lnTo>
                  <a:lnTo>
                    <a:pt x="0" y="359156"/>
                  </a:lnTo>
                  <a:lnTo>
                    <a:pt x="0" y="0"/>
                  </a:lnTo>
                  <a:lnTo>
                    <a:pt x="536067" y="0"/>
                  </a:lnTo>
                  <a:lnTo>
                    <a:pt x="765809" y="0"/>
                  </a:lnTo>
                  <a:lnTo>
                    <a:pt x="918971" y="0"/>
                  </a:lnTo>
                  <a:lnTo>
                    <a:pt x="918971" y="359156"/>
                  </a:lnTo>
                  <a:lnTo>
                    <a:pt x="1167383" y="733806"/>
                  </a:lnTo>
                  <a:lnTo>
                    <a:pt x="918971" y="513080"/>
                  </a:lnTo>
                  <a:lnTo>
                    <a:pt x="918971" y="61569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41575" y="2017776"/>
              <a:ext cx="760476" cy="187451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52243" y="2254497"/>
              <a:ext cx="696438" cy="259539"/>
            </a:xfrm>
            <a:prstGeom prst="rect">
              <a:avLst/>
            </a:prstGeom>
          </p:spPr>
        </p:pic>
      </p:grpSp>
      <p:sp>
        <p:nvSpPr>
          <p:cNvPr id="65" name="object 65" descr=""/>
          <p:cNvSpPr txBox="1"/>
          <p:nvPr/>
        </p:nvSpPr>
        <p:spPr>
          <a:xfrm>
            <a:off x="2089785" y="2121789"/>
            <a:ext cx="4591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01F5F"/>
                </a:solidFill>
                <a:latin typeface="Arial MT"/>
                <a:cs typeface="Arial MT"/>
              </a:rPr>
              <a:t>acquires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66" name="object 66" descr=""/>
          <p:cNvGrpSpPr/>
          <p:nvPr/>
        </p:nvGrpSpPr>
        <p:grpSpPr>
          <a:xfrm>
            <a:off x="1500886" y="2868167"/>
            <a:ext cx="1765300" cy="1378585"/>
            <a:chOff x="1500886" y="2868167"/>
            <a:chExt cx="1765300" cy="1378585"/>
          </a:xfrm>
        </p:grpSpPr>
        <p:sp>
          <p:nvSpPr>
            <p:cNvPr id="67" name="object 67" descr=""/>
            <p:cNvSpPr/>
            <p:nvPr/>
          </p:nvSpPr>
          <p:spPr>
            <a:xfrm>
              <a:off x="1507236" y="3014471"/>
              <a:ext cx="1752600" cy="1226185"/>
            </a:xfrm>
            <a:custGeom>
              <a:avLst/>
              <a:gdLst/>
              <a:ahLst/>
              <a:cxnLst/>
              <a:rect l="l" t="t" r="r" b="b"/>
              <a:pathLst>
                <a:path w="1752600" h="1226185">
                  <a:moveTo>
                    <a:pt x="918971" y="0"/>
                  </a:moveTo>
                  <a:lnTo>
                    <a:pt x="0" y="0"/>
                  </a:lnTo>
                  <a:lnTo>
                    <a:pt x="0" y="614171"/>
                  </a:lnTo>
                  <a:lnTo>
                    <a:pt x="536066" y="614171"/>
                  </a:lnTo>
                  <a:lnTo>
                    <a:pt x="1752473" y="1225803"/>
                  </a:lnTo>
                  <a:lnTo>
                    <a:pt x="765809" y="614171"/>
                  </a:lnTo>
                  <a:lnTo>
                    <a:pt x="918971" y="614171"/>
                  </a:lnTo>
                  <a:lnTo>
                    <a:pt x="9189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1507236" y="3014471"/>
              <a:ext cx="1752600" cy="1226185"/>
            </a:xfrm>
            <a:custGeom>
              <a:avLst/>
              <a:gdLst/>
              <a:ahLst/>
              <a:cxnLst/>
              <a:rect l="l" t="t" r="r" b="b"/>
              <a:pathLst>
                <a:path w="1752600" h="1226185">
                  <a:moveTo>
                    <a:pt x="918971" y="614171"/>
                  </a:moveTo>
                  <a:lnTo>
                    <a:pt x="765809" y="614171"/>
                  </a:lnTo>
                  <a:lnTo>
                    <a:pt x="1752473" y="1225803"/>
                  </a:lnTo>
                  <a:lnTo>
                    <a:pt x="536066" y="614171"/>
                  </a:lnTo>
                  <a:lnTo>
                    <a:pt x="0" y="614171"/>
                  </a:lnTo>
                  <a:lnTo>
                    <a:pt x="0" y="511810"/>
                  </a:lnTo>
                  <a:lnTo>
                    <a:pt x="0" y="358266"/>
                  </a:lnTo>
                  <a:lnTo>
                    <a:pt x="0" y="0"/>
                  </a:lnTo>
                  <a:lnTo>
                    <a:pt x="536066" y="0"/>
                  </a:lnTo>
                  <a:lnTo>
                    <a:pt x="765809" y="0"/>
                  </a:lnTo>
                  <a:lnTo>
                    <a:pt x="918971" y="0"/>
                  </a:lnTo>
                  <a:lnTo>
                    <a:pt x="918971" y="358266"/>
                  </a:lnTo>
                  <a:lnTo>
                    <a:pt x="918971" y="511810"/>
                  </a:lnTo>
                  <a:lnTo>
                    <a:pt x="918971" y="61417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49908" y="2868167"/>
              <a:ext cx="795528" cy="480060"/>
            </a:xfrm>
            <a:prstGeom prst="rect">
              <a:avLst/>
            </a:prstGeom>
          </p:spPr>
        </p:pic>
      </p:grpSp>
      <p:sp>
        <p:nvSpPr>
          <p:cNvPr id="70" name="object 70" descr=""/>
          <p:cNvSpPr txBox="1"/>
          <p:nvPr/>
        </p:nvSpPr>
        <p:spPr>
          <a:xfrm>
            <a:off x="1772157" y="3255086"/>
            <a:ext cx="45974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01F5F"/>
                </a:solidFill>
                <a:latin typeface="Arial MT"/>
                <a:cs typeface="Arial MT"/>
              </a:rPr>
              <a:t>acquires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71" name="object 71" descr=""/>
          <p:cNvGrpSpPr/>
          <p:nvPr/>
        </p:nvGrpSpPr>
        <p:grpSpPr>
          <a:xfrm>
            <a:off x="1728216" y="3448811"/>
            <a:ext cx="1666875" cy="1544320"/>
            <a:chOff x="1728216" y="3448811"/>
            <a:chExt cx="1666875" cy="1544320"/>
          </a:xfrm>
        </p:grpSpPr>
        <p:pic>
          <p:nvPicPr>
            <p:cNvPr id="72" name="object 7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28216" y="3448811"/>
              <a:ext cx="481583" cy="128015"/>
            </a:xfrm>
            <a:prstGeom prst="rect">
              <a:avLst/>
            </a:prstGeom>
          </p:spPr>
        </p:pic>
        <p:sp>
          <p:nvSpPr>
            <p:cNvPr id="73" name="object 73" descr=""/>
            <p:cNvSpPr/>
            <p:nvPr/>
          </p:nvSpPr>
          <p:spPr>
            <a:xfrm>
              <a:off x="2214372" y="4370831"/>
              <a:ext cx="1174115" cy="615950"/>
            </a:xfrm>
            <a:custGeom>
              <a:avLst/>
              <a:gdLst/>
              <a:ahLst/>
              <a:cxnLst/>
              <a:rect l="l" t="t" r="r" b="b"/>
              <a:pathLst>
                <a:path w="1174114" h="615950">
                  <a:moveTo>
                    <a:pt x="918971" y="0"/>
                  </a:moveTo>
                  <a:lnTo>
                    <a:pt x="0" y="0"/>
                  </a:lnTo>
                  <a:lnTo>
                    <a:pt x="0" y="615696"/>
                  </a:lnTo>
                  <a:lnTo>
                    <a:pt x="918971" y="615696"/>
                  </a:lnTo>
                  <a:lnTo>
                    <a:pt x="918971" y="513080"/>
                  </a:lnTo>
                  <a:lnTo>
                    <a:pt x="1173861" y="615950"/>
                  </a:lnTo>
                  <a:lnTo>
                    <a:pt x="918971" y="359156"/>
                  </a:lnTo>
                  <a:lnTo>
                    <a:pt x="9189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2214372" y="4370831"/>
              <a:ext cx="1174115" cy="615950"/>
            </a:xfrm>
            <a:custGeom>
              <a:avLst/>
              <a:gdLst/>
              <a:ahLst/>
              <a:cxnLst/>
              <a:rect l="l" t="t" r="r" b="b"/>
              <a:pathLst>
                <a:path w="1174114" h="615950">
                  <a:moveTo>
                    <a:pt x="918971" y="615696"/>
                  </a:moveTo>
                  <a:lnTo>
                    <a:pt x="765809" y="615696"/>
                  </a:lnTo>
                  <a:lnTo>
                    <a:pt x="536066" y="615696"/>
                  </a:lnTo>
                  <a:lnTo>
                    <a:pt x="0" y="615696"/>
                  </a:lnTo>
                  <a:lnTo>
                    <a:pt x="0" y="513080"/>
                  </a:lnTo>
                  <a:lnTo>
                    <a:pt x="0" y="359156"/>
                  </a:lnTo>
                  <a:lnTo>
                    <a:pt x="0" y="0"/>
                  </a:lnTo>
                  <a:lnTo>
                    <a:pt x="536066" y="0"/>
                  </a:lnTo>
                  <a:lnTo>
                    <a:pt x="765809" y="0"/>
                  </a:lnTo>
                  <a:lnTo>
                    <a:pt x="918971" y="0"/>
                  </a:lnTo>
                  <a:lnTo>
                    <a:pt x="918971" y="359156"/>
                  </a:lnTo>
                  <a:lnTo>
                    <a:pt x="1173861" y="615950"/>
                  </a:lnTo>
                  <a:lnTo>
                    <a:pt x="918971" y="513080"/>
                  </a:lnTo>
                  <a:lnTo>
                    <a:pt x="918971" y="61569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5" name="object 7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33600" y="4221479"/>
              <a:ext cx="1094232" cy="615695"/>
            </a:xfrm>
            <a:prstGeom prst="rect">
              <a:avLst/>
            </a:prstGeom>
          </p:spPr>
        </p:pic>
      </p:grpSp>
      <p:sp>
        <p:nvSpPr>
          <p:cNvPr id="76" name="object 76" descr=""/>
          <p:cNvSpPr txBox="1"/>
          <p:nvPr/>
        </p:nvSpPr>
        <p:spPr>
          <a:xfrm>
            <a:off x="2420492" y="4644008"/>
            <a:ext cx="457200" cy="337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01F5F"/>
                </a:solidFill>
                <a:latin typeface="Arial MT"/>
                <a:cs typeface="Arial MT"/>
              </a:rPr>
              <a:t>acquires</a:t>
            </a:r>
            <a:endParaRPr sz="900">
              <a:latin typeface="Arial MT"/>
              <a:cs typeface="Arial MT"/>
            </a:endParaRPr>
          </a:p>
          <a:p>
            <a:pPr algn="ctr" marL="3175">
              <a:lnSpc>
                <a:spcPct val="100000"/>
              </a:lnSpc>
              <a:spcBef>
                <a:spcPts val="55"/>
              </a:spcBef>
            </a:pPr>
            <a:r>
              <a:rPr dirty="0" sz="1100" spc="-25" b="1">
                <a:latin typeface="Arial"/>
                <a:cs typeface="Arial"/>
              </a:rPr>
              <a:t>NBC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77" name="object 7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642616" y="3096767"/>
            <a:ext cx="865632" cy="124967"/>
          </a:xfrm>
          <a:prstGeom prst="rect">
            <a:avLst/>
          </a:prstGeom>
        </p:spPr>
      </p:pic>
      <p:sp>
        <p:nvSpPr>
          <p:cNvPr id="78" name="object 78" descr=""/>
          <p:cNvSpPr txBox="1"/>
          <p:nvPr/>
        </p:nvSpPr>
        <p:spPr>
          <a:xfrm>
            <a:off x="2844545" y="3229483"/>
            <a:ext cx="4572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01F5F"/>
                </a:solidFill>
                <a:latin typeface="Arial MT"/>
                <a:cs typeface="Arial MT"/>
              </a:rPr>
              <a:t>acquires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79" name="object 79" descr=""/>
          <p:cNvGrpSpPr/>
          <p:nvPr/>
        </p:nvGrpSpPr>
        <p:grpSpPr>
          <a:xfrm>
            <a:off x="2607310" y="1942845"/>
            <a:ext cx="5415280" cy="3443604"/>
            <a:chOff x="2607310" y="1942845"/>
            <a:chExt cx="5415280" cy="3443604"/>
          </a:xfrm>
        </p:grpSpPr>
        <p:pic>
          <p:nvPicPr>
            <p:cNvPr id="80" name="object 8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03576" y="3413759"/>
              <a:ext cx="705612" cy="196595"/>
            </a:xfrm>
            <a:prstGeom prst="rect">
              <a:avLst/>
            </a:prstGeom>
          </p:spPr>
        </p:pic>
        <p:sp>
          <p:nvSpPr>
            <p:cNvPr id="81" name="object 81" descr=""/>
            <p:cNvSpPr/>
            <p:nvPr/>
          </p:nvSpPr>
          <p:spPr>
            <a:xfrm>
              <a:off x="2613660" y="3032759"/>
              <a:ext cx="1071880" cy="1885950"/>
            </a:xfrm>
            <a:custGeom>
              <a:avLst/>
              <a:gdLst/>
              <a:ahLst/>
              <a:cxnLst/>
              <a:rect l="l" t="t" r="r" b="b"/>
              <a:pathLst>
                <a:path w="1071879" h="1885950">
                  <a:moveTo>
                    <a:pt x="0" y="0"/>
                  </a:moveTo>
                  <a:lnTo>
                    <a:pt x="533400" y="0"/>
                  </a:lnTo>
                  <a:lnTo>
                    <a:pt x="762000" y="0"/>
                  </a:lnTo>
                  <a:lnTo>
                    <a:pt x="914400" y="0"/>
                  </a:lnTo>
                  <a:lnTo>
                    <a:pt x="914400" y="385825"/>
                  </a:lnTo>
                  <a:lnTo>
                    <a:pt x="914400" y="551179"/>
                  </a:lnTo>
                  <a:lnTo>
                    <a:pt x="914400" y="661415"/>
                  </a:lnTo>
                  <a:lnTo>
                    <a:pt x="762000" y="661415"/>
                  </a:lnTo>
                  <a:lnTo>
                    <a:pt x="1071879" y="1885441"/>
                  </a:lnTo>
                  <a:lnTo>
                    <a:pt x="533400" y="661415"/>
                  </a:lnTo>
                  <a:lnTo>
                    <a:pt x="0" y="661415"/>
                  </a:lnTo>
                  <a:lnTo>
                    <a:pt x="0" y="551179"/>
                  </a:lnTo>
                  <a:lnTo>
                    <a:pt x="0" y="38582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4310888" y="1949195"/>
              <a:ext cx="1546225" cy="3007995"/>
            </a:xfrm>
            <a:custGeom>
              <a:avLst/>
              <a:gdLst/>
              <a:ahLst/>
              <a:cxnLst/>
              <a:rect l="l" t="t" r="r" b="b"/>
              <a:pathLst>
                <a:path w="1546225" h="3007995">
                  <a:moveTo>
                    <a:pt x="1545844" y="0"/>
                  </a:moveTo>
                  <a:lnTo>
                    <a:pt x="626872" y="0"/>
                  </a:lnTo>
                  <a:lnTo>
                    <a:pt x="626872" y="615695"/>
                  </a:lnTo>
                  <a:lnTo>
                    <a:pt x="780034" y="615695"/>
                  </a:lnTo>
                  <a:lnTo>
                    <a:pt x="0" y="3007614"/>
                  </a:lnTo>
                  <a:lnTo>
                    <a:pt x="1009776" y="615695"/>
                  </a:lnTo>
                  <a:lnTo>
                    <a:pt x="1545844" y="615695"/>
                  </a:lnTo>
                  <a:lnTo>
                    <a:pt x="15458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4310888" y="1949195"/>
              <a:ext cx="1546225" cy="3007995"/>
            </a:xfrm>
            <a:custGeom>
              <a:avLst/>
              <a:gdLst/>
              <a:ahLst/>
              <a:cxnLst/>
              <a:rect l="l" t="t" r="r" b="b"/>
              <a:pathLst>
                <a:path w="1546225" h="3007995">
                  <a:moveTo>
                    <a:pt x="1545844" y="615695"/>
                  </a:moveTo>
                  <a:lnTo>
                    <a:pt x="1009776" y="615695"/>
                  </a:lnTo>
                  <a:lnTo>
                    <a:pt x="0" y="3007614"/>
                  </a:lnTo>
                  <a:lnTo>
                    <a:pt x="780034" y="615695"/>
                  </a:lnTo>
                  <a:lnTo>
                    <a:pt x="626872" y="615695"/>
                  </a:lnTo>
                  <a:lnTo>
                    <a:pt x="626872" y="513079"/>
                  </a:lnTo>
                  <a:lnTo>
                    <a:pt x="626872" y="359155"/>
                  </a:lnTo>
                  <a:lnTo>
                    <a:pt x="626872" y="0"/>
                  </a:lnTo>
                  <a:lnTo>
                    <a:pt x="780034" y="0"/>
                  </a:lnTo>
                  <a:lnTo>
                    <a:pt x="1009776" y="0"/>
                  </a:lnTo>
                  <a:lnTo>
                    <a:pt x="1545844" y="0"/>
                  </a:lnTo>
                  <a:lnTo>
                    <a:pt x="1545844" y="359155"/>
                  </a:lnTo>
                  <a:lnTo>
                    <a:pt x="1545844" y="513079"/>
                  </a:lnTo>
                  <a:lnTo>
                    <a:pt x="1545844" y="61569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5319395" y="2074163"/>
              <a:ext cx="1553845" cy="1653539"/>
            </a:xfrm>
            <a:custGeom>
              <a:avLst/>
              <a:gdLst/>
              <a:ahLst/>
              <a:cxnLst/>
              <a:rect l="l" t="t" r="r" b="b"/>
              <a:pathLst>
                <a:path w="1553845" h="1653539">
                  <a:moveTo>
                    <a:pt x="1553845" y="0"/>
                  </a:moveTo>
                  <a:lnTo>
                    <a:pt x="633349" y="0"/>
                  </a:lnTo>
                  <a:lnTo>
                    <a:pt x="633349" y="615696"/>
                  </a:lnTo>
                  <a:lnTo>
                    <a:pt x="786764" y="615696"/>
                  </a:lnTo>
                  <a:lnTo>
                    <a:pt x="0" y="1653413"/>
                  </a:lnTo>
                  <a:lnTo>
                    <a:pt x="1016888" y="615696"/>
                  </a:lnTo>
                  <a:lnTo>
                    <a:pt x="1553845" y="615696"/>
                  </a:lnTo>
                  <a:lnTo>
                    <a:pt x="15538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5319395" y="2074163"/>
              <a:ext cx="1553845" cy="1653539"/>
            </a:xfrm>
            <a:custGeom>
              <a:avLst/>
              <a:gdLst/>
              <a:ahLst/>
              <a:cxnLst/>
              <a:rect l="l" t="t" r="r" b="b"/>
              <a:pathLst>
                <a:path w="1553845" h="1653539">
                  <a:moveTo>
                    <a:pt x="1553845" y="615696"/>
                  </a:moveTo>
                  <a:lnTo>
                    <a:pt x="1016888" y="615696"/>
                  </a:lnTo>
                  <a:lnTo>
                    <a:pt x="0" y="1653413"/>
                  </a:lnTo>
                  <a:lnTo>
                    <a:pt x="786764" y="615696"/>
                  </a:lnTo>
                  <a:lnTo>
                    <a:pt x="633349" y="615696"/>
                  </a:lnTo>
                  <a:lnTo>
                    <a:pt x="633349" y="513080"/>
                  </a:lnTo>
                  <a:lnTo>
                    <a:pt x="633349" y="359156"/>
                  </a:lnTo>
                  <a:lnTo>
                    <a:pt x="633349" y="0"/>
                  </a:lnTo>
                  <a:lnTo>
                    <a:pt x="786764" y="0"/>
                  </a:lnTo>
                  <a:lnTo>
                    <a:pt x="1016888" y="0"/>
                  </a:lnTo>
                  <a:lnTo>
                    <a:pt x="1553845" y="0"/>
                  </a:lnTo>
                  <a:lnTo>
                    <a:pt x="1553845" y="359156"/>
                  </a:lnTo>
                  <a:lnTo>
                    <a:pt x="1553845" y="513080"/>
                  </a:lnTo>
                  <a:lnTo>
                    <a:pt x="1553845" y="61569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4663439" y="4166616"/>
              <a:ext cx="774700" cy="640715"/>
            </a:xfrm>
            <a:custGeom>
              <a:avLst/>
              <a:gdLst/>
              <a:ahLst/>
              <a:cxnLst/>
              <a:rect l="l" t="t" r="r" b="b"/>
              <a:pathLst>
                <a:path w="774700" h="640714">
                  <a:moveTo>
                    <a:pt x="774192" y="0"/>
                  </a:moveTo>
                  <a:lnTo>
                    <a:pt x="0" y="0"/>
                  </a:lnTo>
                  <a:lnTo>
                    <a:pt x="0" y="518159"/>
                  </a:lnTo>
                  <a:lnTo>
                    <a:pt x="129032" y="518159"/>
                  </a:lnTo>
                  <a:lnTo>
                    <a:pt x="293243" y="640206"/>
                  </a:lnTo>
                  <a:lnTo>
                    <a:pt x="322580" y="518159"/>
                  </a:lnTo>
                  <a:lnTo>
                    <a:pt x="774192" y="518159"/>
                  </a:lnTo>
                  <a:lnTo>
                    <a:pt x="7741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4663439" y="2889503"/>
              <a:ext cx="3352800" cy="1917700"/>
            </a:xfrm>
            <a:custGeom>
              <a:avLst/>
              <a:gdLst/>
              <a:ahLst/>
              <a:cxnLst/>
              <a:rect l="l" t="t" r="r" b="b"/>
              <a:pathLst>
                <a:path w="3352800" h="1917700">
                  <a:moveTo>
                    <a:pt x="774192" y="1795272"/>
                  </a:moveTo>
                  <a:lnTo>
                    <a:pt x="322580" y="1795272"/>
                  </a:lnTo>
                  <a:lnTo>
                    <a:pt x="293243" y="1917319"/>
                  </a:lnTo>
                  <a:lnTo>
                    <a:pt x="129032" y="1795272"/>
                  </a:lnTo>
                  <a:lnTo>
                    <a:pt x="0" y="1795272"/>
                  </a:lnTo>
                  <a:lnTo>
                    <a:pt x="0" y="1708912"/>
                  </a:lnTo>
                  <a:lnTo>
                    <a:pt x="0" y="1579372"/>
                  </a:lnTo>
                  <a:lnTo>
                    <a:pt x="0" y="1277112"/>
                  </a:lnTo>
                  <a:lnTo>
                    <a:pt x="129032" y="1277112"/>
                  </a:lnTo>
                  <a:lnTo>
                    <a:pt x="322580" y="1277112"/>
                  </a:lnTo>
                  <a:lnTo>
                    <a:pt x="774192" y="1277112"/>
                  </a:lnTo>
                  <a:lnTo>
                    <a:pt x="774192" y="1579372"/>
                  </a:lnTo>
                  <a:lnTo>
                    <a:pt x="774192" y="1708912"/>
                  </a:lnTo>
                  <a:lnTo>
                    <a:pt x="774192" y="1795272"/>
                  </a:lnTo>
                  <a:close/>
                </a:path>
                <a:path w="3352800" h="1917700">
                  <a:moveTo>
                    <a:pt x="3352800" y="614172"/>
                  </a:moveTo>
                  <a:lnTo>
                    <a:pt x="2816733" y="614172"/>
                  </a:lnTo>
                  <a:lnTo>
                    <a:pt x="2270125" y="1821561"/>
                  </a:lnTo>
                  <a:lnTo>
                    <a:pt x="2586990" y="614172"/>
                  </a:lnTo>
                  <a:lnTo>
                    <a:pt x="2433828" y="614172"/>
                  </a:lnTo>
                  <a:lnTo>
                    <a:pt x="2433828" y="511810"/>
                  </a:lnTo>
                  <a:lnTo>
                    <a:pt x="2433828" y="358267"/>
                  </a:lnTo>
                  <a:lnTo>
                    <a:pt x="2433828" y="0"/>
                  </a:lnTo>
                  <a:lnTo>
                    <a:pt x="2586990" y="0"/>
                  </a:lnTo>
                  <a:lnTo>
                    <a:pt x="2816733" y="0"/>
                  </a:lnTo>
                  <a:lnTo>
                    <a:pt x="3352800" y="0"/>
                  </a:lnTo>
                  <a:lnTo>
                    <a:pt x="3352800" y="358267"/>
                  </a:lnTo>
                  <a:lnTo>
                    <a:pt x="3352800" y="511810"/>
                  </a:lnTo>
                  <a:lnTo>
                    <a:pt x="3352800" y="61417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6018275" y="3127247"/>
              <a:ext cx="848994" cy="1362710"/>
            </a:xfrm>
            <a:custGeom>
              <a:avLst/>
              <a:gdLst/>
              <a:ahLst/>
              <a:cxnLst/>
              <a:rect l="l" t="t" r="r" b="b"/>
              <a:pathLst>
                <a:path w="848995" h="1362710">
                  <a:moveTo>
                    <a:pt x="848868" y="0"/>
                  </a:moveTo>
                  <a:lnTo>
                    <a:pt x="0" y="0"/>
                  </a:lnTo>
                  <a:lnTo>
                    <a:pt x="0" y="566927"/>
                  </a:lnTo>
                  <a:lnTo>
                    <a:pt x="495173" y="566927"/>
                  </a:lnTo>
                  <a:lnTo>
                    <a:pt x="623062" y="1362202"/>
                  </a:lnTo>
                  <a:lnTo>
                    <a:pt x="707390" y="566927"/>
                  </a:lnTo>
                  <a:lnTo>
                    <a:pt x="848868" y="566927"/>
                  </a:lnTo>
                  <a:lnTo>
                    <a:pt x="8488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6018275" y="3127247"/>
              <a:ext cx="885825" cy="2252980"/>
            </a:xfrm>
            <a:custGeom>
              <a:avLst/>
              <a:gdLst/>
              <a:ahLst/>
              <a:cxnLst/>
              <a:rect l="l" t="t" r="r" b="b"/>
              <a:pathLst>
                <a:path w="885825" h="2252979">
                  <a:moveTo>
                    <a:pt x="848868" y="566927"/>
                  </a:moveTo>
                  <a:lnTo>
                    <a:pt x="707390" y="566927"/>
                  </a:lnTo>
                  <a:lnTo>
                    <a:pt x="623062" y="1362202"/>
                  </a:lnTo>
                  <a:lnTo>
                    <a:pt x="495173" y="566927"/>
                  </a:lnTo>
                  <a:lnTo>
                    <a:pt x="0" y="566927"/>
                  </a:lnTo>
                  <a:lnTo>
                    <a:pt x="0" y="472439"/>
                  </a:lnTo>
                  <a:lnTo>
                    <a:pt x="0" y="330707"/>
                  </a:lnTo>
                  <a:lnTo>
                    <a:pt x="0" y="0"/>
                  </a:lnTo>
                  <a:lnTo>
                    <a:pt x="495173" y="0"/>
                  </a:lnTo>
                  <a:lnTo>
                    <a:pt x="707390" y="0"/>
                  </a:lnTo>
                  <a:lnTo>
                    <a:pt x="848868" y="0"/>
                  </a:lnTo>
                  <a:lnTo>
                    <a:pt x="848868" y="330707"/>
                  </a:lnTo>
                  <a:lnTo>
                    <a:pt x="848868" y="472439"/>
                  </a:lnTo>
                  <a:lnTo>
                    <a:pt x="848868" y="566927"/>
                  </a:lnTo>
                  <a:close/>
                </a:path>
                <a:path w="885825" h="2252979">
                  <a:moveTo>
                    <a:pt x="885444" y="2252472"/>
                  </a:moveTo>
                  <a:lnTo>
                    <a:pt x="455168" y="2252472"/>
                  </a:lnTo>
                  <a:lnTo>
                    <a:pt x="270763" y="2252472"/>
                  </a:lnTo>
                  <a:lnTo>
                    <a:pt x="147827" y="2252472"/>
                  </a:lnTo>
                  <a:lnTo>
                    <a:pt x="147827" y="2170176"/>
                  </a:lnTo>
                  <a:lnTo>
                    <a:pt x="10795" y="2049779"/>
                  </a:lnTo>
                  <a:lnTo>
                    <a:pt x="147827" y="2046732"/>
                  </a:lnTo>
                  <a:lnTo>
                    <a:pt x="147827" y="1758695"/>
                  </a:lnTo>
                  <a:lnTo>
                    <a:pt x="270763" y="1758695"/>
                  </a:lnTo>
                  <a:lnTo>
                    <a:pt x="455168" y="1758695"/>
                  </a:lnTo>
                  <a:lnTo>
                    <a:pt x="885444" y="1758695"/>
                  </a:lnTo>
                  <a:lnTo>
                    <a:pt x="885444" y="2046732"/>
                  </a:lnTo>
                  <a:lnTo>
                    <a:pt x="885444" y="2170176"/>
                  </a:lnTo>
                  <a:lnTo>
                    <a:pt x="885444" y="225247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5643117" y="4069079"/>
              <a:ext cx="782320" cy="724535"/>
            </a:xfrm>
            <a:custGeom>
              <a:avLst/>
              <a:gdLst/>
              <a:ahLst/>
              <a:cxnLst/>
              <a:rect l="l" t="t" r="r" b="b"/>
              <a:pathLst>
                <a:path w="782320" h="724535">
                  <a:moveTo>
                    <a:pt x="782066" y="0"/>
                  </a:moveTo>
                  <a:lnTo>
                    <a:pt x="42926" y="0"/>
                  </a:lnTo>
                  <a:lnTo>
                    <a:pt x="42926" y="493776"/>
                  </a:lnTo>
                  <a:lnTo>
                    <a:pt x="166116" y="493776"/>
                  </a:lnTo>
                  <a:lnTo>
                    <a:pt x="0" y="724535"/>
                  </a:lnTo>
                  <a:lnTo>
                    <a:pt x="350901" y="493776"/>
                  </a:lnTo>
                  <a:lnTo>
                    <a:pt x="782066" y="493776"/>
                  </a:lnTo>
                  <a:lnTo>
                    <a:pt x="7820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5643117" y="4069079"/>
              <a:ext cx="782320" cy="724535"/>
            </a:xfrm>
            <a:custGeom>
              <a:avLst/>
              <a:gdLst/>
              <a:ahLst/>
              <a:cxnLst/>
              <a:rect l="l" t="t" r="r" b="b"/>
              <a:pathLst>
                <a:path w="782320" h="724535">
                  <a:moveTo>
                    <a:pt x="782066" y="493776"/>
                  </a:moveTo>
                  <a:lnTo>
                    <a:pt x="350901" y="493776"/>
                  </a:lnTo>
                  <a:lnTo>
                    <a:pt x="0" y="724535"/>
                  </a:lnTo>
                  <a:lnTo>
                    <a:pt x="166116" y="493776"/>
                  </a:lnTo>
                  <a:lnTo>
                    <a:pt x="42926" y="493776"/>
                  </a:lnTo>
                  <a:lnTo>
                    <a:pt x="42926" y="411480"/>
                  </a:lnTo>
                  <a:lnTo>
                    <a:pt x="42926" y="288036"/>
                  </a:lnTo>
                  <a:lnTo>
                    <a:pt x="42926" y="0"/>
                  </a:lnTo>
                  <a:lnTo>
                    <a:pt x="166116" y="0"/>
                  </a:lnTo>
                  <a:lnTo>
                    <a:pt x="350901" y="0"/>
                  </a:lnTo>
                  <a:lnTo>
                    <a:pt x="782066" y="0"/>
                  </a:lnTo>
                  <a:lnTo>
                    <a:pt x="782066" y="288036"/>
                  </a:lnTo>
                  <a:lnTo>
                    <a:pt x="782066" y="411480"/>
                  </a:lnTo>
                  <a:lnTo>
                    <a:pt x="782066" y="49377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2" name="object 9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68239" y="1999487"/>
              <a:ext cx="385572" cy="416051"/>
            </a:xfrm>
            <a:prstGeom prst="rect">
              <a:avLst/>
            </a:prstGeom>
          </p:spPr>
        </p:pic>
      </p:grpSp>
      <p:sp>
        <p:nvSpPr>
          <p:cNvPr id="93" name="object 93" descr=""/>
          <p:cNvSpPr txBox="1"/>
          <p:nvPr/>
        </p:nvSpPr>
        <p:spPr>
          <a:xfrm>
            <a:off x="5273166" y="1980641"/>
            <a:ext cx="457834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01F5F"/>
                </a:solidFill>
                <a:latin typeface="Arial MT"/>
                <a:cs typeface="Arial MT"/>
              </a:rPr>
              <a:t>acquires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94" name="object 94" descr=""/>
          <p:cNvGrpSpPr/>
          <p:nvPr/>
        </p:nvGrpSpPr>
        <p:grpSpPr>
          <a:xfrm>
            <a:off x="3884421" y="2144267"/>
            <a:ext cx="1817370" cy="2729865"/>
            <a:chOff x="3884421" y="2144267"/>
            <a:chExt cx="1817370" cy="2729865"/>
          </a:xfrm>
        </p:grpSpPr>
        <p:pic>
          <p:nvPicPr>
            <p:cNvPr id="95" name="object 9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312663" y="2144267"/>
              <a:ext cx="388620" cy="306324"/>
            </a:xfrm>
            <a:prstGeom prst="rect">
              <a:avLst/>
            </a:prstGeom>
          </p:spPr>
        </p:pic>
        <p:sp>
          <p:nvSpPr>
            <p:cNvPr id="96" name="object 96" descr=""/>
            <p:cNvSpPr/>
            <p:nvPr/>
          </p:nvSpPr>
          <p:spPr>
            <a:xfrm>
              <a:off x="3890771" y="2567939"/>
              <a:ext cx="919480" cy="2299970"/>
            </a:xfrm>
            <a:custGeom>
              <a:avLst/>
              <a:gdLst/>
              <a:ahLst/>
              <a:cxnLst/>
              <a:rect l="l" t="t" r="r" b="b"/>
              <a:pathLst>
                <a:path w="919479" h="2299970">
                  <a:moveTo>
                    <a:pt x="918972" y="0"/>
                  </a:moveTo>
                  <a:lnTo>
                    <a:pt x="0" y="0"/>
                  </a:lnTo>
                  <a:lnTo>
                    <a:pt x="0" y="614172"/>
                  </a:lnTo>
                  <a:lnTo>
                    <a:pt x="153162" y="614172"/>
                  </a:lnTo>
                  <a:lnTo>
                    <a:pt x="253237" y="2299843"/>
                  </a:lnTo>
                  <a:lnTo>
                    <a:pt x="382904" y="614172"/>
                  </a:lnTo>
                  <a:lnTo>
                    <a:pt x="918972" y="614172"/>
                  </a:lnTo>
                  <a:lnTo>
                    <a:pt x="9189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 descr=""/>
            <p:cNvSpPr/>
            <p:nvPr/>
          </p:nvSpPr>
          <p:spPr>
            <a:xfrm>
              <a:off x="3890771" y="2567939"/>
              <a:ext cx="919480" cy="2299970"/>
            </a:xfrm>
            <a:custGeom>
              <a:avLst/>
              <a:gdLst/>
              <a:ahLst/>
              <a:cxnLst/>
              <a:rect l="l" t="t" r="r" b="b"/>
              <a:pathLst>
                <a:path w="919479" h="2299970">
                  <a:moveTo>
                    <a:pt x="918972" y="614172"/>
                  </a:moveTo>
                  <a:lnTo>
                    <a:pt x="382904" y="614172"/>
                  </a:lnTo>
                  <a:lnTo>
                    <a:pt x="253237" y="2299843"/>
                  </a:lnTo>
                  <a:lnTo>
                    <a:pt x="153162" y="614172"/>
                  </a:lnTo>
                  <a:lnTo>
                    <a:pt x="0" y="614172"/>
                  </a:lnTo>
                  <a:lnTo>
                    <a:pt x="0" y="511810"/>
                  </a:lnTo>
                  <a:lnTo>
                    <a:pt x="0" y="358267"/>
                  </a:lnTo>
                  <a:lnTo>
                    <a:pt x="0" y="0"/>
                  </a:lnTo>
                  <a:lnTo>
                    <a:pt x="153162" y="0"/>
                  </a:lnTo>
                  <a:lnTo>
                    <a:pt x="382904" y="0"/>
                  </a:lnTo>
                  <a:lnTo>
                    <a:pt x="918972" y="0"/>
                  </a:lnTo>
                  <a:lnTo>
                    <a:pt x="918972" y="358267"/>
                  </a:lnTo>
                  <a:lnTo>
                    <a:pt x="918972" y="511810"/>
                  </a:lnTo>
                  <a:lnTo>
                    <a:pt x="918972" y="61417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8" name="object 9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79747" y="2606039"/>
              <a:ext cx="495300" cy="234696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982211" y="2936747"/>
              <a:ext cx="723900" cy="213360"/>
            </a:xfrm>
            <a:prstGeom prst="rect">
              <a:avLst/>
            </a:prstGeom>
          </p:spPr>
        </p:pic>
      </p:grpSp>
      <p:sp>
        <p:nvSpPr>
          <p:cNvPr id="100" name="object 100" descr=""/>
          <p:cNvSpPr txBox="1"/>
          <p:nvPr/>
        </p:nvSpPr>
        <p:spPr>
          <a:xfrm>
            <a:off x="4217670" y="2796666"/>
            <a:ext cx="4591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01F5F"/>
                </a:solidFill>
                <a:latin typeface="Arial MT"/>
                <a:cs typeface="Arial MT"/>
              </a:rPr>
              <a:t>acquires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101" name="object 10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744211" y="4171188"/>
            <a:ext cx="409956" cy="202692"/>
          </a:xfrm>
          <a:prstGeom prst="rect">
            <a:avLst/>
          </a:prstGeom>
        </p:spPr>
      </p:pic>
      <p:sp>
        <p:nvSpPr>
          <p:cNvPr id="102" name="object 102" descr=""/>
          <p:cNvSpPr txBox="1"/>
          <p:nvPr/>
        </p:nvSpPr>
        <p:spPr>
          <a:xfrm>
            <a:off x="4708397" y="4349572"/>
            <a:ext cx="45974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01F5F"/>
                </a:solidFill>
                <a:latin typeface="Arial MT"/>
                <a:cs typeface="Arial MT"/>
              </a:rPr>
              <a:t>acquires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103" name="object 10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129784" y="4507991"/>
            <a:ext cx="275843" cy="129539"/>
          </a:xfrm>
          <a:prstGeom prst="rect">
            <a:avLst/>
          </a:prstGeom>
        </p:spPr>
      </p:pic>
      <p:sp>
        <p:nvSpPr>
          <p:cNvPr id="104" name="object 104" descr=""/>
          <p:cNvSpPr txBox="1"/>
          <p:nvPr/>
        </p:nvSpPr>
        <p:spPr>
          <a:xfrm>
            <a:off x="6032753" y="2056257"/>
            <a:ext cx="497205" cy="3270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1305"/>
              </a:lnSpc>
              <a:spcBef>
                <a:spcPts val="105"/>
              </a:spcBef>
            </a:pPr>
            <a:r>
              <a:rPr dirty="0" sz="1100" spc="-25" b="1">
                <a:latin typeface="Arial"/>
                <a:cs typeface="Arial"/>
              </a:rPr>
              <a:t>NBC</a:t>
            </a:r>
            <a:endParaRPr sz="1100">
              <a:latin typeface="Arial"/>
              <a:cs typeface="Arial"/>
            </a:endParaRPr>
          </a:p>
          <a:p>
            <a:pPr marL="52069">
              <a:lnSpc>
                <a:spcPts val="1065"/>
              </a:lnSpc>
            </a:pPr>
            <a:r>
              <a:rPr dirty="0" sz="900" spc="-10">
                <a:solidFill>
                  <a:srgbClr val="001F5F"/>
                </a:solidFill>
                <a:latin typeface="Arial MT"/>
                <a:cs typeface="Arial MT"/>
              </a:rPr>
              <a:t>acquires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105" name="object 105" descr=""/>
          <p:cNvGrpSpPr/>
          <p:nvPr/>
        </p:nvGrpSpPr>
        <p:grpSpPr>
          <a:xfrm>
            <a:off x="5644896" y="2372867"/>
            <a:ext cx="1053465" cy="2112645"/>
            <a:chOff x="5644896" y="2372867"/>
            <a:chExt cx="1053465" cy="2112645"/>
          </a:xfrm>
        </p:grpSpPr>
        <p:pic>
          <p:nvPicPr>
            <p:cNvPr id="106" name="object 10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208776" y="2372867"/>
              <a:ext cx="489203" cy="289560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44896" y="4069079"/>
              <a:ext cx="385572" cy="416051"/>
            </a:xfrm>
            <a:prstGeom prst="rect">
              <a:avLst/>
            </a:prstGeom>
          </p:spPr>
        </p:pic>
      </p:grpSp>
      <p:sp>
        <p:nvSpPr>
          <p:cNvPr id="108" name="object 108" descr=""/>
          <p:cNvSpPr txBox="1"/>
          <p:nvPr/>
        </p:nvSpPr>
        <p:spPr>
          <a:xfrm>
            <a:off x="5956172" y="4083811"/>
            <a:ext cx="4597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01F5F"/>
                </a:solidFill>
                <a:latin typeface="Arial MT"/>
                <a:cs typeface="Arial MT"/>
              </a:rPr>
              <a:t>acquires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109" name="object 109" descr=""/>
          <p:cNvGrpSpPr/>
          <p:nvPr/>
        </p:nvGrpSpPr>
        <p:grpSpPr>
          <a:xfrm>
            <a:off x="5987796" y="4288535"/>
            <a:ext cx="942340" cy="1005840"/>
            <a:chOff x="5987796" y="4288535"/>
            <a:chExt cx="942340" cy="1005840"/>
          </a:xfrm>
        </p:grpSpPr>
        <p:pic>
          <p:nvPicPr>
            <p:cNvPr id="110" name="object 11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987796" y="4288535"/>
              <a:ext cx="431291" cy="243839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135624" y="4916423"/>
              <a:ext cx="794003" cy="377951"/>
            </a:xfrm>
            <a:prstGeom prst="rect">
              <a:avLst/>
            </a:prstGeom>
          </p:spPr>
        </p:pic>
      </p:grpSp>
      <p:sp>
        <p:nvSpPr>
          <p:cNvPr id="112" name="object 112" descr=""/>
          <p:cNvSpPr txBox="1"/>
          <p:nvPr/>
        </p:nvSpPr>
        <p:spPr>
          <a:xfrm>
            <a:off x="6334759" y="5050282"/>
            <a:ext cx="4013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01F5F"/>
                </a:solidFill>
                <a:latin typeface="Arial MT"/>
                <a:cs typeface="Arial MT"/>
              </a:rPr>
              <a:t>acquire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13" name="object 113" descr=""/>
          <p:cNvSpPr txBox="1"/>
          <p:nvPr/>
        </p:nvSpPr>
        <p:spPr>
          <a:xfrm>
            <a:off x="6347459" y="5210969"/>
            <a:ext cx="57150" cy="1282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94"/>
              </a:lnSpc>
            </a:pPr>
            <a:r>
              <a:rPr dirty="0" sz="900" spc="-50">
                <a:solidFill>
                  <a:srgbClr val="001F5F"/>
                </a:solidFill>
                <a:latin typeface="Arial MT"/>
                <a:cs typeface="Arial MT"/>
              </a:rPr>
              <a:t>s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114" name="object 114" descr=""/>
          <p:cNvGrpSpPr/>
          <p:nvPr/>
        </p:nvGrpSpPr>
        <p:grpSpPr>
          <a:xfrm>
            <a:off x="5902452" y="2956560"/>
            <a:ext cx="1092835" cy="2405380"/>
            <a:chOff x="5902452" y="2956560"/>
            <a:chExt cx="1092835" cy="2405380"/>
          </a:xfrm>
        </p:grpSpPr>
        <p:pic>
          <p:nvPicPr>
            <p:cNvPr id="115" name="object 11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230112" y="5198364"/>
              <a:ext cx="621791" cy="163068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02452" y="2956560"/>
              <a:ext cx="1092707" cy="615696"/>
            </a:xfrm>
            <a:prstGeom prst="rect">
              <a:avLst/>
            </a:prstGeom>
          </p:spPr>
        </p:pic>
      </p:grpSp>
      <p:sp>
        <p:nvSpPr>
          <p:cNvPr id="117" name="object 117" descr=""/>
          <p:cNvSpPr txBox="1"/>
          <p:nvPr/>
        </p:nvSpPr>
        <p:spPr>
          <a:xfrm>
            <a:off x="6066282" y="3381578"/>
            <a:ext cx="457834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01F5F"/>
                </a:solidFill>
                <a:latin typeface="Arial MT"/>
                <a:cs typeface="Arial MT"/>
              </a:rPr>
              <a:t>acquires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118" name="object 118" descr=""/>
          <p:cNvGrpSpPr/>
          <p:nvPr/>
        </p:nvGrpSpPr>
        <p:grpSpPr>
          <a:xfrm>
            <a:off x="6477000" y="2609088"/>
            <a:ext cx="1536700" cy="1077595"/>
            <a:chOff x="6477000" y="2609088"/>
            <a:chExt cx="1536700" cy="1077595"/>
          </a:xfrm>
        </p:grpSpPr>
        <p:pic>
          <p:nvPicPr>
            <p:cNvPr id="119" name="object 11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477000" y="3479291"/>
              <a:ext cx="338327" cy="207264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36891" y="2609088"/>
              <a:ext cx="876300" cy="876300"/>
            </a:xfrm>
            <a:prstGeom prst="rect">
              <a:avLst/>
            </a:prstGeom>
          </p:spPr>
        </p:pic>
      </p:grpSp>
      <p:sp>
        <p:nvSpPr>
          <p:cNvPr id="121" name="object 121" descr=""/>
          <p:cNvSpPr txBox="1"/>
          <p:nvPr/>
        </p:nvSpPr>
        <p:spPr>
          <a:xfrm>
            <a:off x="7339076" y="3107563"/>
            <a:ext cx="4572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01F5F"/>
                </a:solidFill>
                <a:latin typeface="Arial MT"/>
                <a:cs typeface="Arial MT"/>
              </a:rPr>
              <a:t>acquires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122" name="object 122" descr=""/>
          <p:cNvGrpSpPr/>
          <p:nvPr/>
        </p:nvGrpSpPr>
        <p:grpSpPr>
          <a:xfrm>
            <a:off x="7214616" y="3261359"/>
            <a:ext cx="867410" cy="1161415"/>
            <a:chOff x="7214616" y="3261359"/>
            <a:chExt cx="867410" cy="1161415"/>
          </a:xfrm>
        </p:grpSpPr>
        <p:pic>
          <p:nvPicPr>
            <p:cNvPr id="123" name="object 12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214616" y="3261359"/>
              <a:ext cx="710183" cy="220979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229856" y="4274819"/>
              <a:ext cx="851916" cy="147827"/>
            </a:xfrm>
            <a:prstGeom prst="rect">
              <a:avLst/>
            </a:prstGeom>
          </p:spPr>
        </p:pic>
      </p:grpSp>
      <p:sp>
        <p:nvSpPr>
          <p:cNvPr id="125" name="object 125" descr=""/>
          <p:cNvSpPr txBox="1"/>
          <p:nvPr/>
        </p:nvSpPr>
        <p:spPr>
          <a:xfrm>
            <a:off x="7454518" y="4422807"/>
            <a:ext cx="433705" cy="1282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94"/>
              </a:lnSpc>
            </a:pPr>
            <a:r>
              <a:rPr dirty="0" sz="900" spc="-10">
                <a:solidFill>
                  <a:srgbClr val="001F5F"/>
                </a:solidFill>
                <a:latin typeface="Arial MT"/>
                <a:cs typeface="Arial MT"/>
              </a:rPr>
              <a:t>acquires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126" name="object 126" descr=""/>
          <p:cNvGrpSpPr/>
          <p:nvPr/>
        </p:nvGrpSpPr>
        <p:grpSpPr>
          <a:xfrm>
            <a:off x="7123430" y="4100829"/>
            <a:ext cx="942340" cy="937894"/>
            <a:chOff x="7123430" y="4100829"/>
            <a:chExt cx="942340" cy="937894"/>
          </a:xfrm>
        </p:grpSpPr>
        <p:sp>
          <p:nvSpPr>
            <p:cNvPr id="127" name="object 127" descr=""/>
            <p:cNvSpPr/>
            <p:nvPr/>
          </p:nvSpPr>
          <p:spPr>
            <a:xfrm>
              <a:off x="7129780" y="4107179"/>
              <a:ext cx="929640" cy="925194"/>
            </a:xfrm>
            <a:custGeom>
              <a:avLst/>
              <a:gdLst/>
              <a:ahLst/>
              <a:cxnLst/>
              <a:rect l="l" t="t" r="r" b="b"/>
              <a:pathLst>
                <a:path w="929640" h="925195">
                  <a:moveTo>
                    <a:pt x="929131" y="0"/>
                  </a:moveTo>
                  <a:lnTo>
                    <a:pt x="10160" y="0"/>
                  </a:lnTo>
                  <a:lnTo>
                    <a:pt x="10160" y="614172"/>
                  </a:lnTo>
                  <a:lnTo>
                    <a:pt x="163322" y="614172"/>
                  </a:lnTo>
                  <a:lnTo>
                    <a:pt x="0" y="924687"/>
                  </a:lnTo>
                  <a:lnTo>
                    <a:pt x="393065" y="614172"/>
                  </a:lnTo>
                  <a:lnTo>
                    <a:pt x="929131" y="614172"/>
                  </a:lnTo>
                  <a:lnTo>
                    <a:pt x="9291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 descr=""/>
            <p:cNvSpPr/>
            <p:nvPr/>
          </p:nvSpPr>
          <p:spPr>
            <a:xfrm>
              <a:off x="7129780" y="4107179"/>
              <a:ext cx="929640" cy="925194"/>
            </a:xfrm>
            <a:custGeom>
              <a:avLst/>
              <a:gdLst/>
              <a:ahLst/>
              <a:cxnLst/>
              <a:rect l="l" t="t" r="r" b="b"/>
              <a:pathLst>
                <a:path w="929640" h="925195">
                  <a:moveTo>
                    <a:pt x="929131" y="614172"/>
                  </a:moveTo>
                  <a:lnTo>
                    <a:pt x="393065" y="614172"/>
                  </a:lnTo>
                  <a:lnTo>
                    <a:pt x="0" y="924687"/>
                  </a:lnTo>
                  <a:lnTo>
                    <a:pt x="163322" y="614172"/>
                  </a:lnTo>
                  <a:lnTo>
                    <a:pt x="10160" y="614172"/>
                  </a:lnTo>
                  <a:lnTo>
                    <a:pt x="10160" y="511810"/>
                  </a:lnTo>
                  <a:lnTo>
                    <a:pt x="10160" y="358267"/>
                  </a:lnTo>
                  <a:lnTo>
                    <a:pt x="10160" y="0"/>
                  </a:lnTo>
                  <a:lnTo>
                    <a:pt x="163322" y="0"/>
                  </a:lnTo>
                  <a:lnTo>
                    <a:pt x="393065" y="0"/>
                  </a:lnTo>
                  <a:lnTo>
                    <a:pt x="929131" y="0"/>
                  </a:lnTo>
                  <a:lnTo>
                    <a:pt x="929131" y="358267"/>
                  </a:lnTo>
                  <a:lnTo>
                    <a:pt x="929131" y="511810"/>
                  </a:lnTo>
                  <a:lnTo>
                    <a:pt x="929131" y="61417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9" name="object 12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178040" y="4421123"/>
              <a:ext cx="851916" cy="260604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159752" y="4165091"/>
              <a:ext cx="851916" cy="147828"/>
            </a:xfrm>
            <a:prstGeom prst="rect">
              <a:avLst/>
            </a:prstGeom>
          </p:spPr>
        </p:pic>
      </p:grpSp>
      <p:sp>
        <p:nvSpPr>
          <p:cNvPr id="131" name="object 131" descr=""/>
          <p:cNvSpPr txBox="1"/>
          <p:nvPr/>
        </p:nvSpPr>
        <p:spPr>
          <a:xfrm>
            <a:off x="7371968" y="4289297"/>
            <a:ext cx="4591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01F5F"/>
                </a:solidFill>
                <a:latin typeface="Arial MT"/>
                <a:cs typeface="Arial MT"/>
              </a:rPr>
              <a:t>acquires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32" name="object 132" descr=""/>
          <p:cNvSpPr txBox="1"/>
          <p:nvPr/>
        </p:nvSpPr>
        <p:spPr>
          <a:xfrm>
            <a:off x="574954" y="1918208"/>
            <a:ext cx="6908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001F5F"/>
                </a:solidFill>
                <a:latin typeface="Calibri"/>
                <a:cs typeface="Calibri"/>
              </a:rPr>
              <a:t>EV/EBITDA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3" name="object 133" descr=""/>
          <p:cNvSpPr txBox="1"/>
          <p:nvPr/>
        </p:nvSpPr>
        <p:spPr>
          <a:xfrm>
            <a:off x="578002" y="914527"/>
            <a:ext cx="1002474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We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drilled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down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to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these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precedent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transactions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in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Media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and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Entertainment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industry,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which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give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us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an </a:t>
            </a:r>
            <a:r>
              <a:rPr dirty="0" sz="1800" spc="-10">
                <a:latin typeface="Calibri"/>
                <a:cs typeface="Calibri"/>
              </a:rPr>
              <a:t>EV/EBITDA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multiple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of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12.4x.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However,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we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reduce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its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weight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in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Football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field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analysis.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4" name="object 134" descr=""/>
          <p:cNvSpPr txBox="1"/>
          <p:nvPr/>
        </p:nvSpPr>
        <p:spPr>
          <a:xfrm>
            <a:off x="7607300" y="5300853"/>
            <a:ext cx="3175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Date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5" name="object 135" descr=""/>
          <p:cNvSpPr/>
          <p:nvPr/>
        </p:nvSpPr>
        <p:spPr>
          <a:xfrm>
            <a:off x="586740" y="1542288"/>
            <a:ext cx="10004425" cy="0"/>
          </a:xfrm>
          <a:custGeom>
            <a:avLst/>
            <a:gdLst/>
            <a:ahLst/>
            <a:cxnLst/>
            <a:rect l="l" t="t" r="r" b="b"/>
            <a:pathLst>
              <a:path w="10004425" h="0">
                <a:moveTo>
                  <a:pt x="0" y="0"/>
                </a:moveTo>
                <a:lnTo>
                  <a:pt x="10004298" y="0"/>
                </a:lnTo>
              </a:path>
            </a:pathLst>
          </a:custGeom>
          <a:ln w="9525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 descr=""/>
          <p:cNvSpPr txBox="1"/>
          <p:nvPr/>
        </p:nvSpPr>
        <p:spPr>
          <a:xfrm>
            <a:off x="842772" y="4917947"/>
            <a:ext cx="767080" cy="254635"/>
          </a:xfrm>
          <a:prstGeom prst="rect">
            <a:avLst/>
          </a:prstGeom>
          <a:ln w="9525">
            <a:solidFill>
              <a:srgbClr val="001F5F"/>
            </a:solidFill>
          </a:ln>
        </p:spPr>
        <p:txBody>
          <a:bodyPr wrap="square" lIns="0" tIns="38100" rIns="0" bIns="0" rtlCol="0" vert="horz">
            <a:spAutoFit/>
          </a:bodyPr>
          <a:lstStyle/>
          <a:p>
            <a:pPr marL="93345">
              <a:lnSpc>
                <a:spcPct val="100000"/>
              </a:lnSpc>
              <a:spcBef>
                <a:spcPts val="300"/>
              </a:spcBef>
            </a:pPr>
            <a:r>
              <a:rPr dirty="0" sz="1050" b="1">
                <a:solidFill>
                  <a:srgbClr val="001F5F"/>
                </a:solidFill>
                <a:latin typeface="Calibri"/>
                <a:cs typeface="Calibri"/>
              </a:rPr>
              <a:t>Avg:</a:t>
            </a:r>
            <a:r>
              <a:rPr dirty="0" sz="1050" spc="-2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50" spc="-10" b="1">
                <a:solidFill>
                  <a:srgbClr val="001F5F"/>
                </a:solidFill>
                <a:latin typeface="Calibri"/>
                <a:cs typeface="Calibri"/>
              </a:rPr>
              <a:t>12.4x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37" name="object 137" descr=""/>
          <p:cNvSpPr/>
          <p:nvPr/>
        </p:nvSpPr>
        <p:spPr>
          <a:xfrm>
            <a:off x="8392668" y="1755648"/>
            <a:ext cx="0" cy="4073525"/>
          </a:xfrm>
          <a:custGeom>
            <a:avLst/>
            <a:gdLst/>
            <a:ahLst/>
            <a:cxnLst/>
            <a:rect l="l" t="t" r="r" b="b"/>
            <a:pathLst>
              <a:path w="0" h="4073525">
                <a:moveTo>
                  <a:pt x="0" y="0"/>
                </a:moveTo>
                <a:lnTo>
                  <a:pt x="0" y="4073232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6916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74320" marR="267335" indent="-3175">
              <a:lnSpc>
                <a:spcPct val="100000"/>
              </a:lnSpc>
              <a:spcBef>
                <a:spcPts val="240"/>
              </a:spcBef>
            </a:pP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70276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69875" marR="268605" indent="25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 Overview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69719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310" marR="311150" indent="-635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370832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521334" marR="294005" indent="-224154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771388" y="6303264"/>
            <a:ext cx="1231900" cy="55499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0480" rIns="0" bIns="0" rtlCol="0" vert="horz">
            <a:spAutoFit/>
          </a:bodyPr>
          <a:lstStyle/>
          <a:p>
            <a:pPr marL="309880" marR="281940" indent="-26034">
              <a:lnSpc>
                <a:spcPct val="100000"/>
              </a:lnSpc>
              <a:spcBef>
                <a:spcPts val="240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Financial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7194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53365" marR="207645" indent="-4318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 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5725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14960" marR="210185" indent="-100965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 Solution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9822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146050" rIns="0" bIns="0" rtlCol="0" vert="horz">
            <a:spAutoFit/>
          </a:bodyPr>
          <a:lstStyle/>
          <a:p>
            <a:pPr marL="206375">
              <a:lnSpc>
                <a:spcPct val="100000"/>
              </a:lnSpc>
              <a:spcBef>
                <a:spcPts val="115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1551919" y="643432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2"/>
                </a:lnTo>
                <a:lnTo>
                  <a:pt x="640079" y="294132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 descr=""/>
          <p:cNvGrpSpPr/>
          <p:nvPr/>
        </p:nvGrpSpPr>
        <p:grpSpPr>
          <a:xfrm>
            <a:off x="835533" y="4010914"/>
            <a:ext cx="7442200" cy="627380"/>
            <a:chOff x="835533" y="4010914"/>
            <a:chExt cx="7442200" cy="627380"/>
          </a:xfrm>
        </p:grpSpPr>
        <p:sp>
          <p:nvSpPr>
            <p:cNvPr id="13" name="object 13" descr=""/>
            <p:cNvSpPr/>
            <p:nvPr/>
          </p:nvSpPr>
          <p:spPr>
            <a:xfrm>
              <a:off x="845058" y="4142994"/>
              <a:ext cx="7423150" cy="46990"/>
            </a:xfrm>
            <a:custGeom>
              <a:avLst/>
              <a:gdLst/>
              <a:ahLst/>
              <a:cxnLst/>
              <a:rect l="l" t="t" r="r" b="b"/>
              <a:pathLst>
                <a:path w="7423150" h="46989">
                  <a:moveTo>
                    <a:pt x="0" y="46862"/>
                  </a:moveTo>
                  <a:lnTo>
                    <a:pt x="7422896" y="0"/>
                  </a:lnTo>
                </a:path>
              </a:pathLst>
            </a:custGeom>
            <a:ln w="19050">
              <a:solidFill>
                <a:srgbClr val="001F5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2199132" y="4017264"/>
              <a:ext cx="1291590" cy="614680"/>
            </a:xfrm>
            <a:custGeom>
              <a:avLst/>
              <a:gdLst/>
              <a:ahLst/>
              <a:cxnLst/>
              <a:rect l="l" t="t" r="r" b="b"/>
              <a:pathLst>
                <a:path w="1291589" h="614679">
                  <a:moveTo>
                    <a:pt x="918972" y="0"/>
                  </a:moveTo>
                  <a:lnTo>
                    <a:pt x="0" y="0"/>
                  </a:lnTo>
                  <a:lnTo>
                    <a:pt x="0" y="614172"/>
                  </a:lnTo>
                  <a:lnTo>
                    <a:pt x="918972" y="614172"/>
                  </a:lnTo>
                  <a:lnTo>
                    <a:pt x="918972" y="511810"/>
                  </a:lnTo>
                  <a:lnTo>
                    <a:pt x="1291082" y="367919"/>
                  </a:lnTo>
                  <a:lnTo>
                    <a:pt x="918972" y="358267"/>
                  </a:lnTo>
                  <a:lnTo>
                    <a:pt x="9189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199132" y="4017264"/>
              <a:ext cx="1291590" cy="614680"/>
            </a:xfrm>
            <a:custGeom>
              <a:avLst/>
              <a:gdLst/>
              <a:ahLst/>
              <a:cxnLst/>
              <a:rect l="l" t="t" r="r" b="b"/>
              <a:pathLst>
                <a:path w="1291589" h="614679">
                  <a:moveTo>
                    <a:pt x="918972" y="614172"/>
                  </a:moveTo>
                  <a:lnTo>
                    <a:pt x="765810" y="614172"/>
                  </a:lnTo>
                  <a:lnTo>
                    <a:pt x="536067" y="614172"/>
                  </a:lnTo>
                  <a:lnTo>
                    <a:pt x="0" y="614172"/>
                  </a:lnTo>
                  <a:lnTo>
                    <a:pt x="0" y="511810"/>
                  </a:lnTo>
                  <a:lnTo>
                    <a:pt x="0" y="358267"/>
                  </a:lnTo>
                  <a:lnTo>
                    <a:pt x="0" y="0"/>
                  </a:lnTo>
                  <a:lnTo>
                    <a:pt x="536067" y="0"/>
                  </a:lnTo>
                  <a:lnTo>
                    <a:pt x="765810" y="0"/>
                  </a:lnTo>
                  <a:lnTo>
                    <a:pt x="918972" y="0"/>
                  </a:lnTo>
                  <a:lnTo>
                    <a:pt x="918972" y="358267"/>
                  </a:lnTo>
                  <a:lnTo>
                    <a:pt x="1291082" y="367919"/>
                  </a:lnTo>
                  <a:lnTo>
                    <a:pt x="918972" y="511810"/>
                  </a:lnTo>
                  <a:lnTo>
                    <a:pt x="918972" y="61417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559714" y="1030300"/>
            <a:ext cx="689737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We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estimated</a:t>
            </a:r>
            <a:r>
              <a:rPr dirty="0" sz="1800" spc="-6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EV/Revenue</a:t>
            </a:r>
            <a:r>
              <a:rPr dirty="0" sz="1800" spc="-6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multiple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of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3.5x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from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same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transactions.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491221" y="5392928"/>
            <a:ext cx="3175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Date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565505" y="2012696"/>
            <a:ext cx="7734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001F5F"/>
                </a:solidFill>
                <a:latin typeface="Calibri"/>
                <a:cs typeface="Calibri"/>
              </a:rPr>
              <a:t>EV/Revenue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560831" y="1572767"/>
            <a:ext cx="7369809" cy="283210"/>
          </a:xfrm>
          <a:prstGeom prst="rect">
            <a:avLst/>
          </a:prstGeom>
          <a:solidFill>
            <a:srgbClr val="EC7C30"/>
          </a:solidFill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2039"/>
              </a:lnSpc>
            </a:pP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Precedent</a:t>
            </a:r>
            <a:r>
              <a:rPr dirty="0" sz="18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Multiples:</a:t>
            </a:r>
            <a:r>
              <a:rPr dirty="0" sz="18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EV/Revenue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8639556" y="1109472"/>
            <a:ext cx="3213100" cy="309880"/>
          </a:xfrm>
          <a:prstGeom prst="rect">
            <a:avLst/>
          </a:prstGeom>
          <a:solidFill>
            <a:srgbClr val="EC7C30"/>
          </a:solidFill>
        </p:spPr>
        <p:txBody>
          <a:bodyPr wrap="square" lIns="0" tIns="1460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Conclusion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847153" y="2371089"/>
            <a:ext cx="7150100" cy="3215005"/>
            <a:chOff x="847153" y="2371089"/>
            <a:chExt cx="7150100" cy="3215005"/>
          </a:xfrm>
        </p:grpSpPr>
        <p:sp>
          <p:nvSpPr>
            <p:cNvPr id="22" name="object 22" descr=""/>
            <p:cNvSpPr/>
            <p:nvPr/>
          </p:nvSpPr>
          <p:spPr>
            <a:xfrm>
              <a:off x="851916" y="2383535"/>
              <a:ext cx="0" cy="3197860"/>
            </a:xfrm>
            <a:custGeom>
              <a:avLst/>
              <a:gdLst/>
              <a:ahLst/>
              <a:cxnLst/>
              <a:rect l="l" t="t" r="r" b="b"/>
              <a:pathLst>
                <a:path w="0" h="3197860">
                  <a:moveTo>
                    <a:pt x="0" y="3197352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851916" y="5580888"/>
              <a:ext cx="6616065" cy="0"/>
            </a:xfrm>
            <a:custGeom>
              <a:avLst/>
              <a:gdLst/>
              <a:ahLst/>
              <a:cxnLst/>
              <a:rect l="l" t="t" r="r" b="b"/>
              <a:pathLst>
                <a:path w="6616065" h="0">
                  <a:moveTo>
                    <a:pt x="0" y="0"/>
                  </a:moveTo>
                  <a:lnTo>
                    <a:pt x="6615683" y="0"/>
                  </a:lnTo>
                </a:path>
              </a:pathLst>
            </a:custGeom>
            <a:ln w="9525">
              <a:solidFill>
                <a:srgbClr val="96B9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9157" y="4949444"/>
              <a:ext cx="64008" cy="64007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60869" y="2710687"/>
              <a:ext cx="64007" cy="64008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64274" y="4429760"/>
              <a:ext cx="64007" cy="64007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18910" y="4469383"/>
              <a:ext cx="64008" cy="64008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86450" y="4230116"/>
              <a:ext cx="64008" cy="64007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04281" y="4629404"/>
              <a:ext cx="64007" cy="64007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71922" y="4390135"/>
              <a:ext cx="64007" cy="64007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12842" y="3789679"/>
              <a:ext cx="64008" cy="64007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98898" y="4429760"/>
              <a:ext cx="64007" cy="64007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95750" y="4710175"/>
              <a:ext cx="135636" cy="103631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69030" y="4348988"/>
              <a:ext cx="64008" cy="64007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90722" y="4868672"/>
              <a:ext cx="64007" cy="64007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13354" y="2910331"/>
              <a:ext cx="64007" cy="64007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2394" y="3190747"/>
              <a:ext cx="64007" cy="64007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6014" y="3469639"/>
              <a:ext cx="64008" cy="64008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1239012" y="2535935"/>
              <a:ext cx="2107565" cy="2946400"/>
            </a:xfrm>
            <a:custGeom>
              <a:avLst/>
              <a:gdLst/>
              <a:ahLst/>
              <a:cxnLst/>
              <a:rect l="l" t="t" r="r" b="b"/>
              <a:pathLst>
                <a:path w="2107565" h="2946400">
                  <a:moveTo>
                    <a:pt x="0" y="0"/>
                  </a:moveTo>
                  <a:lnTo>
                    <a:pt x="153162" y="0"/>
                  </a:lnTo>
                  <a:lnTo>
                    <a:pt x="382904" y="0"/>
                  </a:lnTo>
                  <a:lnTo>
                    <a:pt x="918971" y="0"/>
                  </a:lnTo>
                  <a:lnTo>
                    <a:pt x="918971" y="359155"/>
                  </a:lnTo>
                  <a:lnTo>
                    <a:pt x="918971" y="513079"/>
                  </a:lnTo>
                  <a:lnTo>
                    <a:pt x="918971" y="615696"/>
                  </a:lnTo>
                  <a:lnTo>
                    <a:pt x="382904" y="615696"/>
                  </a:lnTo>
                  <a:lnTo>
                    <a:pt x="328803" y="850264"/>
                  </a:lnTo>
                  <a:lnTo>
                    <a:pt x="153162" y="615696"/>
                  </a:lnTo>
                  <a:lnTo>
                    <a:pt x="0" y="615696"/>
                  </a:lnTo>
                  <a:lnTo>
                    <a:pt x="0" y="513079"/>
                  </a:lnTo>
                  <a:lnTo>
                    <a:pt x="0" y="359155"/>
                  </a:lnTo>
                  <a:lnTo>
                    <a:pt x="0" y="0"/>
                  </a:lnTo>
                  <a:close/>
                </a:path>
                <a:path w="2107565" h="2946400">
                  <a:moveTo>
                    <a:pt x="1872995" y="2945891"/>
                  </a:moveTo>
                  <a:lnTo>
                    <a:pt x="1719833" y="2945891"/>
                  </a:lnTo>
                  <a:lnTo>
                    <a:pt x="1490090" y="2945891"/>
                  </a:lnTo>
                  <a:lnTo>
                    <a:pt x="954024" y="2945891"/>
                  </a:lnTo>
                  <a:lnTo>
                    <a:pt x="954024" y="2586736"/>
                  </a:lnTo>
                  <a:lnTo>
                    <a:pt x="954024" y="2432812"/>
                  </a:lnTo>
                  <a:lnTo>
                    <a:pt x="954024" y="2330196"/>
                  </a:lnTo>
                  <a:lnTo>
                    <a:pt x="1490090" y="2330196"/>
                  </a:lnTo>
                  <a:lnTo>
                    <a:pt x="1719833" y="2330196"/>
                  </a:lnTo>
                  <a:lnTo>
                    <a:pt x="1872995" y="2330196"/>
                  </a:lnTo>
                  <a:lnTo>
                    <a:pt x="1872995" y="2432812"/>
                  </a:lnTo>
                  <a:lnTo>
                    <a:pt x="2107565" y="2363724"/>
                  </a:lnTo>
                  <a:lnTo>
                    <a:pt x="1872995" y="2586736"/>
                  </a:lnTo>
                  <a:lnTo>
                    <a:pt x="1872995" y="294589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1944624" y="3272027"/>
              <a:ext cx="1112520" cy="615950"/>
            </a:xfrm>
            <a:custGeom>
              <a:avLst/>
              <a:gdLst/>
              <a:ahLst/>
              <a:cxnLst/>
              <a:rect l="l" t="t" r="r" b="b"/>
              <a:pathLst>
                <a:path w="1112520" h="615950">
                  <a:moveTo>
                    <a:pt x="918971" y="0"/>
                  </a:moveTo>
                  <a:lnTo>
                    <a:pt x="0" y="0"/>
                  </a:lnTo>
                  <a:lnTo>
                    <a:pt x="0" y="615696"/>
                  </a:lnTo>
                  <a:lnTo>
                    <a:pt x="918971" y="615696"/>
                  </a:lnTo>
                  <a:lnTo>
                    <a:pt x="918971" y="256539"/>
                  </a:lnTo>
                  <a:lnTo>
                    <a:pt x="1112012" y="19685"/>
                  </a:lnTo>
                  <a:lnTo>
                    <a:pt x="918971" y="102616"/>
                  </a:lnTo>
                  <a:lnTo>
                    <a:pt x="9189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1944624" y="3272027"/>
              <a:ext cx="1112520" cy="615950"/>
            </a:xfrm>
            <a:custGeom>
              <a:avLst/>
              <a:gdLst/>
              <a:ahLst/>
              <a:cxnLst/>
              <a:rect l="l" t="t" r="r" b="b"/>
              <a:pathLst>
                <a:path w="1112520" h="615950">
                  <a:moveTo>
                    <a:pt x="918971" y="615696"/>
                  </a:moveTo>
                  <a:lnTo>
                    <a:pt x="765809" y="615696"/>
                  </a:lnTo>
                  <a:lnTo>
                    <a:pt x="536067" y="615696"/>
                  </a:lnTo>
                  <a:lnTo>
                    <a:pt x="0" y="615696"/>
                  </a:lnTo>
                  <a:lnTo>
                    <a:pt x="0" y="256539"/>
                  </a:lnTo>
                  <a:lnTo>
                    <a:pt x="0" y="102616"/>
                  </a:lnTo>
                  <a:lnTo>
                    <a:pt x="0" y="0"/>
                  </a:lnTo>
                  <a:lnTo>
                    <a:pt x="536067" y="0"/>
                  </a:lnTo>
                  <a:lnTo>
                    <a:pt x="765809" y="0"/>
                  </a:lnTo>
                  <a:lnTo>
                    <a:pt x="918971" y="0"/>
                  </a:lnTo>
                  <a:lnTo>
                    <a:pt x="918971" y="102616"/>
                  </a:lnTo>
                  <a:lnTo>
                    <a:pt x="1112012" y="19685"/>
                  </a:lnTo>
                  <a:lnTo>
                    <a:pt x="918971" y="256539"/>
                  </a:lnTo>
                  <a:lnTo>
                    <a:pt x="918971" y="615696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3196970" y="2427731"/>
              <a:ext cx="1026160" cy="614680"/>
            </a:xfrm>
            <a:custGeom>
              <a:avLst/>
              <a:gdLst/>
              <a:ahLst/>
              <a:cxnLst/>
              <a:rect l="l" t="t" r="r" b="b"/>
              <a:pathLst>
                <a:path w="1026160" h="614680">
                  <a:moveTo>
                    <a:pt x="1026032" y="0"/>
                  </a:moveTo>
                  <a:lnTo>
                    <a:pt x="107061" y="0"/>
                  </a:lnTo>
                  <a:lnTo>
                    <a:pt x="107061" y="358266"/>
                  </a:lnTo>
                  <a:lnTo>
                    <a:pt x="0" y="476122"/>
                  </a:lnTo>
                  <a:lnTo>
                    <a:pt x="107061" y="511809"/>
                  </a:lnTo>
                  <a:lnTo>
                    <a:pt x="107061" y="614171"/>
                  </a:lnTo>
                  <a:lnTo>
                    <a:pt x="1026032" y="614171"/>
                  </a:lnTo>
                  <a:lnTo>
                    <a:pt x="10260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3196970" y="2427731"/>
              <a:ext cx="1026160" cy="614680"/>
            </a:xfrm>
            <a:custGeom>
              <a:avLst/>
              <a:gdLst/>
              <a:ahLst/>
              <a:cxnLst/>
              <a:rect l="l" t="t" r="r" b="b"/>
              <a:pathLst>
                <a:path w="1026160" h="614680">
                  <a:moveTo>
                    <a:pt x="1026032" y="614171"/>
                  </a:moveTo>
                  <a:lnTo>
                    <a:pt x="489966" y="614171"/>
                  </a:lnTo>
                  <a:lnTo>
                    <a:pt x="260223" y="614171"/>
                  </a:lnTo>
                  <a:lnTo>
                    <a:pt x="107061" y="614171"/>
                  </a:lnTo>
                  <a:lnTo>
                    <a:pt x="107061" y="511809"/>
                  </a:lnTo>
                  <a:lnTo>
                    <a:pt x="0" y="476122"/>
                  </a:lnTo>
                  <a:lnTo>
                    <a:pt x="107061" y="358266"/>
                  </a:lnTo>
                  <a:lnTo>
                    <a:pt x="107061" y="0"/>
                  </a:lnTo>
                  <a:lnTo>
                    <a:pt x="260223" y="0"/>
                  </a:lnTo>
                  <a:lnTo>
                    <a:pt x="489966" y="0"/>
                  </a:lnTo>
                  <a:lnTo>
                    <a:pt x="1026032" y="0"/>
                  </a:lnTo>
                  <a:lnTo>
                    <a:pt x="1026032" y="358266"/>
                  </a:lnTo>
                  <a:lnTo>
                    <a:pt x="1026032" y="511809"/>
                  </a:lnTo>
                  <a:lnTo>
                    <a:pt x="1026032" y="61417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6929247" y="2377439"/>
              <a:ext cx="1026160" cy="615950"/>
            </a:xfrm>
            <a:custGeom>
              <a:avLst/>
              <a:gdLst/>
              <a:ahLst/>
              <a:cxnLst/>
              <a:rect l="l" t="t" r="r" b="b"/>
              <a:pathLst>
                <a:path w="1026159" h="615950">
                  <a:moveTo>
                    <a:pt x="1026032" y="0"/>
                  </a:moveTo>
                  <a:lnTo>
                    <a:pt x="107060" y="0"/>
                  </a:lnTo>
                  <a:lnTo>
                    <a:pt x="107060" y="359156"/>
                  </a:lnTo>
                  <a:lnTo>
                    <a:pt x="0" y="373252"/>
                  </a:lnTo>
                  <a:lnTo>
                    <a:pt x="107060" y="513080"/>
                  </a:lnTo>
                  <a:lnTo>
                    <a:pt x="107060" y="615696"/>
                  </a:lnTo>
                  <a:lnTo>
                    <a:pt x="1026032" y="615696"/>
                  </a:lnTo>
                  <a:lnTo>
                    <a:pt x="10260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6929247" y="2377439"/>
              <a:ext cx="1026160" cy="615950"/>
            </a:xfrm>
            <a:custGeom>
              <a:avLst/>
              <a:gdLst/>
              <a:ahLst/>
              <a:cxnLst/>
              <a:rect l="l" t="t" r="r" b="b"/>
              <a:pathLst>
                <a:path w="1026159" h="615950">
                  <a:moveTo>
                    <a:pt x="1026032" y="615696"/>
                  </a:moveTo>
                  <a:lnTo>
                    <a:pt x="489966" y="615696"/>
                  </a:lnTo>
                  <a:lnTo>
                    <a:pt x="260223" y="615696"/>
                  </a:lnTo>
                  <a:lnTo>
                    <a:pt x="107060" y="615696"/>
                  </a:lnTo>
                  <a:lnTo>
                    <a:pt x="107060" y="513080"/>
                  </a:lnTo>
                  <a:lnTo>
                    <a:pt x="0" y="373252"/>
                  </a:lnTo>
                  <a:lnTo>
                    <a:pt x="107060" y="359156"/>
                  </a:lnTo>
                  <a:lnTo>
                    <a:pt x="107060" y="0"/>
                  </a:lnTo>
                  <a:lnTo>
                    <a:pt x="260223" y="0"/>
                  </a:lnTo>
                  <a:lnTo>
                    <a:pt x="489966" y="0"/>
                  </a:lnTo>
                  <a:lnTo>
                    <a:pt x="1026032" y="0"/>
                  </a:lnTo>
                  <a:lnTo>
                    <a:pt x="1026032" y="359156"/>
                  </a:lnTo>
                  <a:lnTo>
                    <a:pt x="1026032" y="513080"/>
                  </a:lnTo>
                  <a:lnTo>
                    <a:pt x="1026032" y="61569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6962520" y="4785360"/>
              <a:ext cx="1028065" cy="615950"/>
            </a:xfrm>
            <a:custGeom>
              <a:avLst/>
              <a:gdLst/>
              <a:ahLst/>
              <a:cxnLst/>
              <a:rect l="l" t="t" r="r" b="b"/>
              <a:pathLst>
                <a:path w="1028065" h="615950">
                  <a:moveTo>
                    <a:pt x="1027810" y="0"/>
                  </a:moveTo>
                  <a:lnTo>
                    <a:pt x="107314" y="0"/>
                  </a:lnTo>
                  <a:lnTo>
                    <a:pt x="107314" y="102615"/>
                  </a:lnTo>
                  <a:lnTo>
                    <a:pt x="0" y="303910"/>
                  </a:lnTo>
                  <a:lnTo>
                    <a:pt x="107314" y="256539"/>
                  </a:lnTo>
                  <a:lnTo>
                    <a:pt x="107314" y="615695"/>
                  </a:lnTo>
                  <a:lnTo>
                    <a:pt x="1027810" y="615695"/>
                  </a:lnTo>
                  <a:lnTo>
                    <a:pt x="10278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6962520" y="4785360"/>
              <a:ext cx="1028065" cy="615950"/>
            </a:xfrm>
            <a:custGeom>
              <a:avLst/>
              <a:gdLst/>
              <a:ahLst/>
              <a:cxnLst/>
              <a:rect l="l" t="t" r="r" b="b"/>
              <a:pathLst>
                <a:path w="1028065" h="615950">
                  <a:moveTo>
                    <a:pt x="1027810" y="615695"/>
                  </a:moveTo>
                  <a:lnTo>
                    <a:pt x="490854" y="615695"/>
                  </a:lnTo>
                  <a:lnTo>
                    <a:pt x="260730" y="615695"/>
                  </a:lnTo>
                  <a:lnTo>
                    <a:pt x="107314" y="615695"/>
                  </a:lnTo>
                  <a:lnTo>
                    <a:pt x="107314" y="256539"/>
                  </a:lnTo>
                  <a:lnTo>
                    <a:pt x="0" y="303910"/>
                  </a:lnTo>
                  <a:lnTo>
                    <a:pt x="107314" y="102615"/>
                  </a:lnTo>
                  <a:lnTo>
                    <a:pt x="107314" y="0"/>
                  </a:lnTo>
                  <a:lnTo>
                    <a:pt x="260730" y="0"/>
                  </a:lnTo>
                  <a:lnTo>
                    <a:pt x="490854" y="0"/>
                  </a:lnTo>
                  <a:lnTo>
                    <a:pt x="1027810" y="0"/>
                  </a:lnTo>
                  <a:lnTo>
                    <a:pt x="1027810" y="102615"/>
                  </a:lnTo>
                  <a:lnTo>
                    <a:pt x="1027810" y="256539"/>
                  </a:lnTo>
                  <a:lnTo>
                    <a:pt x="1027810" y="61569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6783705" y="3861815"/>
              <a:ext cx="1171575" cy="670560"/>
            </a:xfrm>
            <a:custGeom>
              <a:avLst/>
              <a:gdLst/>
              <a:ahLst/>
              <a:cxnLst/>
              <a:rect l="l" t="t" r="r" b="b"/>
              <a:pathLst>
                <a:path w="1171575" h="670560">
                  <a:moveTo>
                    <a:pt x="1171575" y="0"/>
                  </a:moveTo>
                  <a:lnTo>
                    <a:pt x="252602" y="0"/>
                  </a:lnTo>
                  <a:lnTo>
                    <a:pt x="252602" y="391159"/>
                  </a:lnTo>
                  <a:lnTo>
                    <a:pt x="0" y="640714"/>
                  </a:lnTo>
                  <a:lnTo>
                    <a:pt x="252602" y="558799"/>
                  </a:lnTo>
                  <a:lnTo>
                    <a:pt x="252602" y="670559"/>
                  </a:lnTo>
                  <a:lnTo>
                    <a:pt x="1171575" y="670559"/>
                  </a:lnTo>
                  <a:lnTo>
                    <a:pt x="11715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6783705" y="3861815"/>
              <a:ext cx="1171575" cy="670560"/>
            </a:xfrm>
            <a:custGeom>
              <a:avLst/>
              <a:gdLst/>
              <a:ahLst/>
              <a:cxnLst/>
              <a:rect l="l" t="t" r="r" b="b"/>
              <a:pathLst>
                <a:path w="1171575" h="670560">
                  <a:moveTo>
                    <a:pt x="1171575" y="670559"/>
                  </a:moveTo>
                  <a:lnTo>
                    <a:pt x="635508" y="670559"/>
                  </a:lnTo>
                  <a:lnTo>
                    <a:pt x="405765" y="670559"/>
                  </a:lnTo>
                  <a:lnTo>
                    <a:pt x="252602" y="670559"/>
                  </a:lnTo>
                  <a:lnTo>
                    <a:pt x="252602" y="558799"/>
                  </a:lnTo>
                  <a:lnTo>
                    <a:pt x="0" y="640714"/>
                  </a:lnTo>
                  <a:lnTo>
                    <a:pt x="252602" y="391159"/>
                  </a:lnTo>
                  <a:lnTo>
                    <a:pt x="252602" y="0"/>
                  </a:lnTo>
                  <a:lnTo>
                    <a:pt x="405765" y="0"/>
                  </a:lnTo>
                  <a:lnTo>
                    <a:pt x="635508" y="0"/>
                  </a:lnTo>
                  <a:lnTo>
                    <a:pt x="1171575" y="0"/>
                  </a:lnTo>
                  <a:lnTo>
                    <a:pt x="1171575" y="391159"/>
                  </a:lnTo>
                  <a:lnTo>
                    <a:pt x="1171575" y="558799"/>
                  </a:lnTo>
                  <a:lnTo>
                    <a:pt x="1171575" y="67055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6474206" y="3095243"/>
              <a:ext cx="1109345" cy="1271905"/>
            </a:xfrm>
            <a:custGeom>
              <a:avLst/>
              <a:gdLst/>
              <a:ahLst/>
              <a:cxnLst/>
              <a:rect l="l" t="t" r="r" b="b"/>
              <a:pathLst>
                <a:path w="1109345" h="1271904">
                  <a:moveTo>
                    <a:pt x="1109218" y="0"/>
                  </a:moveTo>
                  <a:lnTo>
                    <a:pt x="190246" y="0"/>
                  </a:lnTo>
                  <a:lnTo>
                    <a:pt x="190246" y="614171"/>
                  </a:lnTo>
                  <a:lnTo>
                    <a:pt x="343408" y="614171"/>
                  </a:lnTo>
                  <a:lnTo>
                    <a:pt x="0" y="1271523"/>
                  </a:lnTo>
                  <a:lnTo>
                    <a:pt x="573151" y="614171"/>
                  </a:lnTo>
                  <a:lnTo>
                    <a:pt x="1109218" y="614171"/>
                  </a:lnTo>
                  <a:lnTo>
                    <a:pt x="11092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6474206" y="3095243"/>
              <a:ext cx="1109345" cy="1271905"/>
            </a:xfrm>
            <a:custGeom>
              <a:avLst/>
              <a:gdLst/>
              <a:ahLst/>
              <a:cxnLst/>
              <a:rect l="l" t="t" r="r" b="b"/>
              <a:pathLst>
                <a:path w="1109345" h="1271904">
                  <a:moveTo>
                    <a:pt x="1109218" y="614171"/>
                  </a:moveTo>
                  <a:lnTo>
                    <a:pt x="573151" y="614171"/>
                  </a:lnTo>
                  <a:lnTo>
                    <a:pt x="0" y="1271523"/>
                  </a:lnTo>
                  <a:lnTo>
                    <a:pt x="343408" y="614171"/>
                  </a:lnTo>
                  <a:lnTo>
                    <a:pt x="190246" y="614171"/>
                  </a:lnTo>
                  <a:lnTo>
                    <a:pt x="190246" y="511809"/>
                  </a:lnTo>
                  <a:lnTo>
                    <a:pt x="190246" y="358266"/>
                  </a:lnTo>
                  <a:lnTo>
                    <a:pt x="190246" y="0"/>
                  </a:lnTo>
                  <a:lnTo>
                    <a:pt x="343408" y="0"/>
                  </a:lnTo>
                  <a:lnTo>
                    <a:pt x="573151" y="0"/>
                  </a:lnTo>
                  <a:lnTo>
                    <a:pt x="1109218" y="0"/>
                  </a:lnTo>
                  <a:lnTo>
                    <a:pt x="1109218" y="358266"/>
                  </a:lnTo>
                  <a:lnTo>
                    <a:pt x="1109218" y="511809"/>
                  </a:lnTo>
                  <a:lnTo>
                    <a:pt x="1109218" y="61417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5591556" y="2953511"/>
              <a:ext cx="919480" cy="1163955"/>
            </a:xfrm>
            <a:custGeom>
              <a:avLst/>
              <a:gdLst/>
              <a:ahLst/>
              <a:cxnLst/>
              <a:rect l="l" t="t" r="r" b="b"/>
              <a:pathLst>
                <a:path w="919479" h="1163954">
                  <a:moveTo>
                    <a:pt x="918972" y="0"/>
                  </a:moveTo>
                  <a:lnTo>
                    <a:pt x="0" y="0"/>
                  </a:lnTo>
                  <a:lnTo>
                    <a:pt x="0" y="615696"/>
                  </a:lnTo>
                  <a:lnTo>
                    <a:pt x="153162" y="615696"/>
                  </a:lnTo>
                  <a:lnTo>
                    <a:pt x="204597" y="1163701"/>
                  </a:lnTo>
                  <a:lnTo>
                    <a:pt x="382905" y="615696"/>
                  </a:lnTo>
                  <a:lnTo>
                    <a:pt x="918972" y="615696"/>
                  </a:lnTo>
                  <a:lnTo>
                    <a:pt x="9189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4453127" y="2891027"/>
              <a:ext cx="2057400" cy="2581910"/>
            </a:xfrm>
            <a:custGeom>
              <a:avLst/>
              <a:gdLst/>
              <a:ahLst/>
              <a:cxnLst/>
              <a:rect l="l" t="t" r="r" b="b"/>
              <a:pathLst>
                <a:path w="2057400" h="2581910">
                  <a:moveTo>
                    <a:pt x="2057400" y="678180"/>
                  </a:moveTo>
                  <a:lnTo>
                    <a:pt x="1521333" y="678180"/>
                  </a:lnTo>
                  <a:lnTo>
                    <a:pt x="1343025" y="1226185"/>
                  </a:lnTo>
                  <a:lnTo>
                    <a:pt x="1291589" y="678180"/>
                  </a:lnTo>
                  <a:lnTo>
                    <a:pt x="1138427" y="678180"/>
                  </a:lnTo>
                  <a:lnTo>
                    <a:pt x="1138427" y="575563"/>
                  </a:lnTo>
                  <a:lnTo>
                    <a:pt x="1138427" y="421639"/>
                  </a:lnTo>
                  <a:lnTo>
                    <a:pt x="1138427" y="62484"/>
                  </a:lnTo>
                  <a:lnTo>
                    <a:pt x="1291589" y="62484"/>
                  </a:lnTo>
                  <a:lnTo>
                    <a:pt x="1521333" y="62484"/>
                  </a:lnTo>
                  <a:lnTo>
                    <a:pt x="2057400" y="62484"/>
                  </a:lnTo>
                  <a:lnTo>
                    <a:pt x="2057400" y="421639"/>
                  </a:lnTo>
                  <a:lnTo>
                    <a:pt x="2057400" y="575563"/>
                  </a:lnTo>
                  <a:lnTo>
                    <a:pt x="2057400" y="678180"/>
                  </a:lnTo>
                  <a:close/>
                </a:path>
                <a:path w="2057400" h="2581910">
                  <a:moveTo>
                    <a:pt x="1956816" y="2404872"/>
                  </a:moveTo>
                  <a:lnTo>
                    <a:pt x="1420749" y="2404872"/>
                  </a:lnTo>
                  <a:lnTo>
                    <a:pt x="1191006" y="2404872"/>
                  </a:lnTo>
                  <a:lnTo>
                    <a:pt x="1037844" y="2404872"/>
                  </a:lnTo>
                  <a:lnTo>
                    <a:pt x="1037844" y="2046605"/>
                  </a:lnTo>
                  <a:lnTo>
                    <a:pt x="1037844" y="1893062"/>
                  </a:lnTo>
                  <a:lnTo>
                    <a:pt x="1037844" y="1790700"/>
                  </a:lnTo>
                  <a:lnTo>
                    <a:pt x="1191006" y="1790700"/>
                  </a:lnTo>
                  <a:lnTo>
                    <a:pt x="1006983" y="1609852"/>
                  </a:lnTo>
                  <a:lnTo>
                    <a:pt x="1420749" y="1790700"/>
                  </a:lnTo>
                  <a:lnTo>
                    <a:pt x="1956816" y="1790700"/>
                  </a:lnTo>
                  <a:lnTo>
                    <a:pt x="1956816" y="1893062"/>
                  </a:lnTo>
                  <a:lnTo>
                    <a:pt x="1956816" y="2046605"/>
                  </a:lnTo>
                  <a:lnTo>
                    <a:pt x="1956816" y="2404872"/>
                  </a:lnTo>
                  <a:close/>
                </a:path>
                <a:path w="2057400" h="2581910">
                  <a:moveTo>
                    <a:pt x="925068" y="2581656"/>
                  </a:moveTo>
                  <a:lnTo>
                    <a:pt x="771906" y="2581656"/>
                  </a:lnTo>
                  <a:lnTo>
                    <a:pt x="542163" y="2581656"/>
                  </a:lnTo>
                  <a:lnTo>
                    <a:pt x="6096" y="2581656"/>
                  </a:lnTo>
                  <a:lnTo>
                    <a:pt x="6096" y="2222500"/>
                  </a:lnTo>
                  <a:lnTo>
                    <a:pt x="6096" y="2068576"/>
                  </a:lnTo>
                  <a:lnTo>
                    <a:pt x="6096" y="1965960"/>
                  </a:lnTo>
                  <a:lnTo>
                    <a:pt x="542163" y="1965960"/>
                  </a:lnTo>
                  <a:lnTo>
                    <a:pt x="785622" y="1833118"/>
                  </a:lnTo>
                  <a:lnTo>
                    <a:pt x="771906" y="1965960"/>
                  </a:lnTo>
                  <a:lnTo>
                    <a:pt x="925068" y="1965960"/>
                  </a:lnTo>
                  <a:lnTo>
                    <a:pt x="925068" y="2068576"/>
                  </a:lnTo>
                  <a:lnTo>
                    <a:pt x="925068" y="2222500"/>
                  </a:lnTo>
                  <a:lnTo>
                    <a:pt x="925068" y="2581656"/>
                  </a:lnTo>
                  <a:close/>
                </a:path>
                <a:path w="2057400" h="2581910">
                  <a:moveTo>
                    <a:pt x="918972" y="614172"/>
                  </a:moveTo>
                  <a:lnTo>
                    <a:pt x="765810" y="614172"/>
                  </a:lnTo>
                  <a:lnTo>
                    <a:pt x="710184" y="835787"/>
                  </a:lnTo>
                  <a:lnTo>
                    <a:pt x="536067" y="614172"/>
                  </a:lnTo>
                  <a:lnTo>
                    <a:pt x="0" y="614172"/>
                  </a:lnTo>
                  <a:lnTo>
                    <a:pt x="0" y="511810"/>
                  </a:lnTo>
                  <a:lnTo>
                    <a:pt x="0" y="358267"/>
                  </a:lnTo>
                  <a:lnTo>
                    <a:pt x="0" y="0"/>
                  </a:lnTo>
                  <a:lnTo>
                    <a:pt x="536067" y="0"/>
                  </a:lnTo>
                  <a:lnTo>
                    <a:pt x="765810" y="0"/>
                  </a:lnTo>
                  <a:lnTo>
                    <a:pt x="918972" y="0"/>
                  </a:lnTo>
                  <a:lnTo>
                    <a:pt x="918972" y="358267"/>
                  </a:lnTo>
                  <a:lnTo>
                    <a:pt x="918972" y="511810"/>
                  </a:lnTo>
                  <a:lnTo>
                    <a:pt x="918972" y="61417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3198876" y="3272027"/>
              <a:ext cx="919480" cy="1372235"/>
            </a:xfrm>
            <a:custGeom>
              <a:avLst/>
              <a:gdLst/>
              <a:ahLst/>
              <a:cxnLst/>
              <a:rect l="l" t="t" r="r" b="b"/>
              <a:pathLst>
                <a:path w="919479" h="1372235">
                  <a:moveTo>
                    <a:pt x="918972" y="0"/>
                  </a:moveTo>
                  <a:lnTo>
                    <a:pt x="0" y="0"/>
                  </a:lnTo>
                  <a:lnTo>
                    <a:pt x="0" y="615696"/>
                  </a:lnTo>
                  <a:lnTo>
                    <a:pt x="536066" y="615696"/>
                  </a:lnTo>
                  <a:lnTo>
                    <a:pt x="814197" y="1371727"/>
                  </a:lnTo>
                  <a:lnTo>
                    <a:pt x="765810" y="615696"/>
                  </a:lnTo>
                  <a:lnTo>
                    <a:pt x="918972" y="615696"/>
                  </a:lnTo>
                  <a:lnTo>
                    <a:pt x="9189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3198876" y="3272027"/>
              <a:ext cx="919480" cy="1372235"/>
            </a:xfrm>
            <a:custGeom>
              <a:avLst/>
              <a:gdLst/>
              <a:ahLst/>
              <a:cxnLst/>
              <a:rect l="l" t="t" r="r" b="b"/>
              <a:pathLst>
                <a:path w="919479" h="1372235">
                  <a:moveTo>
                    <a:pt x="918972" y="615696"/>
                  </a:moveTo>
                  <a:lnTo>
                    <a:pt x="765810" y="615696"/>
                  </a:lnTo>
                  <a:lnTo>
                    <a:pt x="814197" y="1371727"/>
                  </a:lnTo>
                  <a:lnTo>
                    <a:pt x="536066" y="615696"/>
                  </a:lnTo>
                  <a:lnTo>
                    <a:pt x="0" y="615696"/>
                  </a:lnTo>
                  <a:lnTo>
                    <a:pt x="0" y="513080"/>
                  </a:lnTo>
                  <a:lnTo>
                    <a:pt x="0" y="359156"/>
                  </a:lnTo>
                  <a:lnTo>
                    <a:pt x="0" y="0"/>
                  </a:lnTo>
                  <a:lnTo>
                    <a:pt x="536066" y="0"/>
                  </a:lnTo>
                  <a:lnTo>
                    <a:pt x="765810" y="0"/>
                  </a:lnTo>
                  <a:lnTo>
                    <a:pt x="918972" y="0"/>
                  </a:lnTo>
                  <a:lnTo>
                    <a:pt x="918972" y="359156"/>
                  </a:lnTo>
                  <a:lnTo>
                    <a:pt x="918972" y="513080"/>
                  </a:lnTo>
                  <a:lnTo>
                    <a:pt x="918972" y="61569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4142231" y="3649979"/>
              <a:ext cx="919480" cy="713105"/>
            </a:xfrm>
            <a:custGeom>
              <a:avLst/>
              <a:gdLst/>
              <a:ahLst/>
              <a:cxnLst/>
              <a:rect l="l" t="t" r="r" b="b"/>
              <a:pathLst>
                <a:path w="919479" h="713104">
                  <a:moveTo>
                    <a:pt x="918971" y="0"/>
                  </a:moveTo>
                  <a:lnTo>
                    <a:pt x="0" y="0"/>
                  </a:lnTo>
                  <a:lnTo>
                    <a:pt x="0" y="615696"/>
                  </a:lnTo>
                  <a:lnTo>
                    <a:pt x="536066" y="615696"/>
                  </a:lnTo>
                  <a:lnTo>
                    <a:pt x="668654" y="712978"/>
                  </a:lnTo>
                  <a:lnTo>
                    <a:pt x="765809" y="615696"/>
                  </a:lnTo>
                  <a:lnTo>
                    <a:pt x="918971" y="615696"/>
                  </a:lnTo>
                  <a:lnTo>
                    <a:pt x="9189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4142231" y="3649979"/>
              <a:ext cx="919480" cy="713105"/>
            </a:xfrm>
            <a:custGeom>
              <a:avLst/>
              <a:gdLst/>
              <a:ahLst/>
              <a:cxnLst/>
              <a:rect l="l" t="t" r="r" b="b"/>
              <a:pathLst>
                <a:path w="919479" h="713104">
                  <a:moveTo>
                    <a:pt x="918971" y="615696"/>
                  </a:moveTo>
                  <a:lnTo>
                    <a:pt x="765809" y="615696"/>
                  </a:lnTo>
                  <a:lnTo>
                    <a:pt x="668654" y="712978"/>
                  </a:lnTo>
                  <a:lnTo>
                    <a:pt x="536066" y="615696"/>
                  </a:lnTo>
                  <a:lnTo>
                    <a:pt x="0" y="615696"/>
                  </a:lnTo>
                  <a:lnTo>
                    <a:pt x="0" y="513080"/>
                  </a:lnTo>
                  <a:lnTo>
                    <a:pt x="0" y="359156"/>
                  </a:lnTo>
                  <a:lnTo>
                    <a:pt x="0" y="0"/>
                  </a:lnTo>
                  <a:lnTo>
                    <a:pt x="536066" y="0"/>
                  </a:lnTo>
                  <a:lnTo>
                    <a:pt x="765809" y="0"/>
                  </a:lnTo>
                  <a:lnTo>
                    <a:pt x="918971" y="0"/>
                  </a:lnTo>
                  <a:lnTo>
                    <a:pt x="918971" y="359156"/>
                  </a:lnTo>
                  <a:lnTo>
                    <a:pt x="918971" y="513080"/>
                  </a:lnTo>
                  <a:lnTo>
                    <a:pt x="918971" y="61569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3432048" y="4871592"/>
              <a:ext cx="776605" cy="648335"/>
            </a:xfrm>
            <a:custGeom>
              <a:avLst/>
              <a:gdLst/>
              <a:ahLst/>
              <a:cxnLst/>
              <a:rect l="l" t="t" r="r" b="b"/>
              <a:pathLst>
                <a:path w="776604" h="648335">
                  <a:moveTo>
                    <a:pt x="776351" y="0"/>
                  </a:moveTo>
                  <a:lnTo>
                    <a:pt x="423163" y="162178"/>
                  </a:lnTo>
                  <a:lnTo>
                    <a:pt x="0" y="162178"/>
                  </a:lnTo>
                  <a:lnTo>
                    <a:pt x="0" y="648334"/>
                  </a:lnTo>
                  <a:lnTo>
                    <a:pt x="725424" y="648334"/>
                  </a:lnTo>
                  <a:lnTo>
                    <a:pt x="725424" y="162178"/>
                  </a:lnTo>
                  <a:lnTo>
                    <a:pt x="604519" y="162178"/>
                  </a:lnTo>
                  <a:lnTo>
                    <a:pt x="7763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3432048" y="4871592"/>
              <a:ext cx="776605" cy="648335"/>
            </a:xfrm>
            <a:custGeom>
              <a:avLst/>
              <a:gdLst/>
              <a:ahLst/>
              <a:cxnLst/>
              <a:rect l="l" t="t" r="r" b="b"/>
              <a:pathLst>
                <a:path w="776604" h="648335">
                  <a:moveTo>
                    <a:pt x="725424" y="648334"/>
                  </a:moveTo>
                  <a:lnTo>
                    <a:pt x="604519" y="648334"/>
                  </a:lnTo>
                  <a:lnTo>
                    <a:pt x="423163" y="648334"/>
                  </a:lnTo>
                  <a:lnTo>
                    <a:pt x="0" y="648334"/>
                  </a:lnTo>
                  <a:lnTo>
                    <a:pt x="0" y="364743"/>
                  </a:lnTo>
                  <a:lnTo>
                    <a:pt x="0" y="243204"/>
                  </a:lnTo>
                  <a:lnTo>
                    <a:pt x="0" y="162178"/>
                  </a:lnTo>
                  <a:lnTo>
                    <a:pt x="423163" y="162178"/>
                  </a:lnTo>
                  <a:lnTo>
                    <a:pt x="776351" y="0"/>
                  </a:lnTo>
                  <a:lnTo>
                    <a:pt x="604519" y="162178"/>
                  </a:lnTo>
                  <a:lnTo>
                    <a:pt x="725424" y="162178"/>
                  </a:lnTo>
                  <a:lnTo>
                    <a:pt x="725424" y="243204"/>
                  </a:lnTo>
                  <a:lnTo>
                    <a:pt x="725424" y="364743"/>
                  </a:lnTo>
                  <a:lnTo>
                    <a:pt x="725424" y="64833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97268" y="4824983"/>
              <a:ext cx="851916" cy="147827"/>
            </a:xfrm>
            <a:prstGeom prst="rect">
              <a:avLst/>
            </a:prstGeom>
          </p:spPr>
        </p:pic>
      </p:grpSp>
      <p:sp>
        <p:nvSpPr>
          <p:cNvPr id="61" name="object 61" descr=""/>
          <p:cNvSpPr txBox="1"/>
          <p:nvPr/>
        </p:nvSpPr>
        <p:spPr>
          <a:xfrm>
            <a:off x="438404" y="5460898"/>
            <a:ext cx="2851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Calibri"/>
                <a:cs typeface="Calibri"/>
              </a:rPr>
              <a:t>0.0x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438404" y="5061330"/>
            <a:ext cx="2851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Calibri"/>
                <a:cs typeface="Calibri"/>
              </a:rPr>
              <a:t>1.0x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438404" y="4661407"/>
            <a:ext cx="2851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Calibri"/>
                <a:cs typeface="Calibri"/>
              </a:rPr>
              <a:t>2.0x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438404" y="4261484"/>
            <a:ext cx="2851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Calibri"/>
                <a:cs typeface="Calibri"/>
              </a:rPr>
              <a:t>3.0x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438404" y="3861257"/>
            <a:ext cx="28511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Calibri"/>
                <a:cs typeface="Calibri"/>
              </a:rPr>
              <a:t>4.0x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438404" y="3462020"/>
            <a:ext cx="2851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Calibri"/>
                <a:cs typeface="Calibri"/>
              </a:rPr>
              <a:t>5.0x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438404" y="3062096"/>
            <a:ext cx="2851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Calibri"/>
                <a:cs typeface="Calibri"/>
              </a:rPr>
              <a:t>6.0x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438404" y="2662173"/>
            <a:ext cx="2851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Calibri"/>
                <a:cs typeface="Calibri"/>
              </a:rPr>
              <a:t>7.0x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438404" y="2262073"/>
            <a:ext cx="28511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Calibri"/>
                <a:cs typeface="Calibri"/>
              </a:rPr>
              <a:t>8.0x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1006627" y="5628538"/>
            <a:ext cx="7747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0">
                <a:latin typeface="Calibri"/>
                <a:cs typeface="Calibri"/>
              </a:rPr>
              <a:t>8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632155" y="5666765"/>
            <a:ext cx="387350" cy="102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65"/>
              </a:lnSpc>
            </a:pPr>
            <a:r>
              <a:rPr dirty="0" sz="800" spc="-10">
                <a:latin typeface="Calibri"/>
                <a:cs typeface="Calibri"/>
              </a:rPr>
              <a:t>2/22/200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1380236" y="5628538"/>
            <a:ext cx="41275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latin typeface="Calibri"/>
                <a:cs typeface="Calibri"/>
              </a:rPr>
              <a:t>7/6/2009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2064257" y="5628538"/>
            <a:ext cx="51625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latin typeface="Calibri"/>
                <a:cs typeface="Calibri"/>
              </a:rPr>
              <a:t>11/18/2010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2850895" y="5628538"/>
            <a:ext cx="41275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latin typeface="Calibri"/>
                <a:cs typeface="Calibri"/>
              </a:rPr>
              <a:t>4/1/2012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3560445" y="5628538"/>
            <a:ext cx="46482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latin typeface="Calibri"/>
                <a:cs typeface="Calibri"/>
              </a:rPr>
              <a:t>8/14/2013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4269994" y="5628538"/>
            <a:ext cx="51625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latin typeface="Calibri"/>
                <a:cs typeface="Calibri"/>
              </a:rPr>
              <a:t>12/27/2014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5031104" y="5628538"/>
            <a:ext cx="46482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latin typeface="Calibri"/>
                <a:cs typeface="Calibri"/>
              </a:rPr>
              <a:t>5/10/2016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5766308" y="5628538"/>
            <a:ext cx="46482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latin typeface="Calibri"/>
                <a:cs typeface="Calibri"/>
              </a:rPr>
              <a:t>9/22/2017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6527418" y="5628538"/>
            <a:ext cx="41275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latin typeface="Calibri"/>
                <a:cs typeface="Calibri"/>
              </a:rPr>
              <a:t>2/4/2019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7236968" y="5628538"/>
            <a:ext cx="46482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latin typeface="Calibri"/>
                <a:cs typeface="Calibri"/>
              </a:rPr>
              <a:t>6/18/2020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1" name="object 81" descr=""/>
          <p:cNvSpPr/>
          <p:nvPr/>
        </p:nvSpPr>
        <p:spPr>
          <a:xfrm>
            <a:off x="496823" y="5635752"/>
            <a:ext cx="525780" cy="140335"/>
          </a:xfrm>
          <a:custGeom>
            <a:avLst/>
            <a:gdLst/>
            <a:ahLst/>
            <a:cxnLst/>
            <a:rect l="l" t="t" r="r" b="b"/>
            <a:pathLst>
              <a:path w="525780" h="140335">
                <a:moveTo>
                  <a:pt x="525780" y="0"/>
                </a:moveTo>
                <a:lnTo>
                  <a:pt x="0" y="0"/>
                </a:lnTo>
                <a:lnTo>
                  <a:pt x="0" y="140208"/>
                </a:lnTo>
                <a:lnTo>
                  <a:pt x="525780" y="140208"/>
                </a:lnTo>
                <a:lnTo>
                  <a:pt x="5257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 descr=""/>
          <p:cNvSpPr txBox="1"/>
          <p:nvPr/>
        </p:nvSpPr>
        <p:spPr>
          <a:xfrm>
            <a:off x="7308595" y="4948554"/>
            <a:ext cx="4591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01F5F"/>
                </a:solidFill>
                <a:latin typeface="Arial MT"/>
                <a:cs typeface="Arial MT"/>
              </a:rPr>
              <a:t>acquires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83" name="object 83" descr=""/>
          <p:cNvGrpSpPr/>
          <p:nvPr/>
        </p:nvGrpSpPr>
        <p:grpSpPr>
          <a:xfrm>
            <a:off x="1290827" y="2223516"/>
            <a:ext cx="6677025" cy="3116580"/>
            <a:chOff x="1290827" y="2223516"/>
            <a:chExt cx="6677025" cy="3116580"/>
          </a:xfrm>
        </p:grpSpPr>
        <p:pic>
          <p:nvPicPr>
            <p:cNvPr id="84" name="object 8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15556" y="5079492"/>
              <a:ext cx="851916" cy="260603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0827" y="2223516"/>
              <a:ext cx="876299" cy="876300"/>
            </a:xfrm>
            <a:prstGeom prst="rect">
              <a:avLst/>
            </a:prstGeom>
          </p:spPr>
        </p:pic>
      </p:grpSp>
      <p:sp>
        <p:nvSpPr>
          <p:cNvPr id="86" name="object 86" descr=""/>
          <p:cNvSpPr txBox="1"/>
          <p:nvPr/>
        </p:nvSpPr>
        <p:spPr>
          <a:xfrm>
            <a:off x="1467992" y="2710053"/>
            <a:ext cx="4597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01F5F"/>
                </a:solidFill>
                <a:latin typeface="Arial MT"/>
                <a:cs typeface="Arial MT"/>
              </a:rPr>
              <a:t>acquires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87" name="object 87" descr=""/>
          <p:cNvGrpSpPr/>
          <p:nvPr/>
        </p:nvGrpSpPr>
        <p:grpSpPr>
          <a:xfrm>
            <a:off x="1367027" y="2872739"/>
            <a:ext cx="1420495" cy="1000125"/>
            <a:chOff x="1367027" y="2872739"/>
            <a:chExt cx="1420495" cy="1000125"/>
          </a:xfrm>
        </p:grpSpPr>
        <p:pic>
          <p:nvPicPr>
            <p:cNvPr id="88" name="object 8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7027" y="2872739"/>
              <a:ext cx="670560" cy="252984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26919" y="3334511"/>
              <a:ext cx="760476" cy="187451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37587" y="3534155"/>
              <a:ext cx="710184" cy="338328"/>
            </a:xfrm>
            <a:prstGeom prst="rect">
              <a:avLst/>
            </a:prstGeom>
          </p:spPr>
        </p:pic>
      </p:grpSp>
      <p:sp>
        <p:nvSpPr>
          <p:cNvPr id="91" name="object 91" descr=""/>
          <p:cNvSpPr txBox="1"/>
          <p:nvPr/>
        </p:nvSpPr>
        <p:spPr>
          <a:xfrm>
            <a:off x="2175510" y="3438525"/>
            <a:ext cx="4591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01F5F"/>
                </a:solidFill>
                <a:latin typeface="Arial MT"/>
                <a:cs typeface="Arial MT"/>
              </a:rPr>
              <a:t>acquires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92" name="object 9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346703" y="2281427"/>
            <a:ext cx="795527" cy="480060"/>
          </a:xfrm>
          <a:prstGeom prst="rect">
            <a:avLst/>
          </a:prstGeom>
        </p:spPr>
      </p:pic>
      <p:sp>
        <p:nvSpPr>
          <p:cNvPr id="93" name="object 93" descr=""/>
          <p:cNvSpPr txBox="1"/>
          <p:nvPr/>
        </p:nvSpPr>
        <p:spPr>
          <a:xfrm>
            <a:off x="3568953" y="2667965"/>
            <a:ext cx="45974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01F5F"/>
                </a:solidFill>
                <a:latin typeface="Arial MT"/>
                <a:cs typeface="Arial MT"/>
              </a:rPr>
              <a:t>acquires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94" name="object 94" descr=""/>
          <p:cNvGrpSpPr/>
          <p:nvPr/>
        </p:nvGrpSpPr>
        <p:grpSpPr>
          <a:xfrm>
            <a:off x="2112264" y="2862072"/>
            <a:ext cx="1894839" cy="2470785"/>
            <a:chOff x="2112264" y="2862072"/>
            <a:chExt cx="1894839" cy="2470785"/>
          </a:xfrm>
        </p:grpSpPr>
        <p:pic>
          <p:nvPicPr>
            <p:cNvPr id="95" name="object 9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25012" y="2862072"/>
              <a:ext cx="481584" cy="128015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12264" y="4716779"/>
              <a:ext cx="1094232" cy="615695"/>
            </a:xfrm>
            <a:prstGeom prst="rect">
              <a:avLst/>
            </a:prstGeom>
          </p:spPr>
        </p:pic>
      </p:grpSp>
      <p:sp>
        <p:nvSpPr>
          <p:cNvPr id="97" name="object 97" descr=""/>
          <p:cNvSpPr txBox="1"/>
          <p:nvPr/>
        </p:nvSpPr>
        <p:spPr>
          <a:xfrm>
            <a:off x="2399157" y="5139308"/>
            <a:ext cx="457200" cy="337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01F5F"/>
                </a:solidFill>
                <a:latin typeface="Arial MT"/>
                <a:cs typeface="Arial MT"/>
              </a:rPr>
              <a:t>acquires</a:t>
            </a:r>
            <a:endParaRPr sz="900">
              <a:latin typeface="Arial MT"/>
              <a:cs typeface="Arial MT"/>
            </a:endParaRPr>
          </a:p>
          <a:p>
            <a:pPr algn="ctr" marL="1905">
              <a:lnSpc>
                <a:spcPct val="100000"/>
              </a:lnSpc>
              <a:spcBef>
                <a:spcPts val="55"/>
              </a:spcBef>
            </a:pPr>
            <a:r>
              <a:rPr dirty="0" sz="1100" spc="-25" b="1">
                <a:latin typeface="Arial"/>
                <a:cs typeface="Arial"/>
              </a:rPr>
              <a:t>NBC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98" name="object 9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218944" y="4062984"/>
            <a:ext cx="864107" cy="126492"/>
          </a:xfrm>
          <a:prstGeom prst="rect">
            <a:avLst/>
          </a:prstGeom>
        </p:spPr>
      </p:pic>
      <p:sp>
        <p:nvSpPr>
          <p:cNvPr id="99" name="object 99" descr=""/>
          <p:cNvSpPr txBox="1"/>
          <p:nvPr/>
        </p:nvSpPr>
        <p:spPr>
          <a:xfrm>
            <a:off x="2420873" y="4196588"/>
            <a:ext cx="4572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01F5F"/>
                </a:solidFill>
                <a:latin typeface="Arial MT"/>
                <a:cs typeface="Arial MT"/>
              </a:rPr>
              <a:t>acquires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100" name="object 100" descr=""/>
          <p:cNvGrpSpPr/>
          <p:nvPr/>
        </p:nvGrpSpPr>
        <p:grpSpPr>
          <a:xfrm>
            <a:off x="2279904" y="3311652"/>
            <a:ext cx="1603375" cy="1264920"/>
            <a:chOff x="2279904" y="3311652"/>
            <a:chExt cx="1603375" cy="1264920"/>
          </a:xfrm>
        </p:grpSpPr>
        <p:pic>
          <p:nvPicPr>
            <p:cNvPr id="101" name="object 10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79904" y="4379976"/>
              <a:ext cx="705612" cy="196595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387852" y="3311652"/>
              <a:ext cx="495300" cy="233172"/>
            </a:xfrm>
            <a:prstGeom prst="rect">
              <a:avLst/>
            </a:prstGeom>
          </p:spPr>
        </p:pic>
      </p:grpSp>
      <p:sp>
        <p:nvSpPr>
          <p:cNvPr id="103" name="object 103" descr=""/>
          <p:cNvSpPr txBox="1"/>
          <p:nvPr/>
        </p:nvSpPr>
        <p:spPr>
          <a:xfrm>
            <a:off x="3405378" y="3502914"/>
            <a:ext cx="4591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01F5F"/>
                </a:solidFill>
                <a:latin typeface="Arial MT"/>
                <a:cs typeface="Arial MT"/>
              </a:rPr>
              <a:t>acquires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104" name="object 104" descr=""/>
          <p:cNvGrpSpPr/>
          <p:nvPr/>
        </p:nvGrpSpPr>
        <p:grpSpPr>
          <a:xfrm>
            <a:off x="3290315" y="3642359"/>
            <a:ext cx="723900" cy="1811020"/>
            <a:chOff x="3290315" y="3642359"/>
            <a:chExt cx="723900" cy="1811020"/>
          </a:xfrm>
        </p:grpSpPr>
        <p:pic>
          <p:nvPicPr>
            <p:cNvPr id="105" name="object 10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290315" y="3642359"/>
              <a:ext cx="723900" cy="213360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393947" y="5036819"/>
              <a:ext cx="385572" cy="416052"/>
            </a:xfrm>
            <a:prstGeom prst="rect">
              <a:avLst/>
            </a:prstGeom>
          </p:spPr>
        </p:pic>
      </p:grpSp>
      <p:sp>
        <p:nvSpPr>
          <p:cNvPr id="107" name="object 107" descr=""/>
          <p:cNvSpPr txBox="1"/>
          <p:nvPr/>
        </p:nvSpPr>
        <p:spPr>
          <a:xfrm>
            <a:off x="3699509" y="5019802"/>
            <a:ext cx="4572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01F5F"/>
                </a:solidFill>
                <a:latin typeface="Arial MT"/>
                <a:cs typeface="Arial MT"/>
              </a:rPr>
              <a:t>acquires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108" name="object 108" descr=""/>
          <p:cNvGrpSpPr/>
          <p:nvPr/>
        </p:nvGrpSpPr>
        <p:grpSpPr>
          <a:xfrm>
            <a:off x="3739896" y="3672840"/>
            <a:ext cx="1106805" cy="1815464"/>
            <a:chOff x="3739896" y="3672840"/>
            <a:chExt cx="1106805" cy="1815464"/>
          </a:xfrm>
        </p:grpSpPr>
        <p:pic>
          <p:nvPicPr>
            <p:cNvPr id="109" name="object 10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765804" y="5207508"/>
              <a:ext cx="321563" cy="254508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739896" y="5181600"/>
              <a:ext cx="388620" cy="306324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166616" y="3672840"/>
              <a:ext cx="679703" cy="335280"/>
            </a:xfrm>
            <a:prstGeom prst="rect">
              <a:avLst/>
            </a:prstGeom>
          </p:spPr>
        </p:pic>
      </p:grpSp>
      <p:sp>
        <p:nvSpPr>
          <p:cNvPr id="112" name="object 112" descr=""/>
          <p:cNvSpPr txBox="1"/>
          <p:nvPr/>
        </p:nvSpPr>
        <p:spPr>
          <a:xfrm>
            <a:off x="4167378" y="4014596"/>
            <a:ext cx="4591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01F5F"/>
                </a:solidFill>
                <a:latin typeface="Arial MT"/>
                <a:cs typeface="Arial MT"/>
              </a:rPr>
              <a:t>acquires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113" name="object 11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597908" y="4032503"/>
            <a:ext cx="455675" cy="216407"/>
          </a:xfrm>
          <a:prstGeom prst="rect">
            <a:avLst/>
          </a:prstGeom>
        </p:spPr>
      </p:pic>
      <p:sp>
        <p:nvSpPr>
          <p:cNvPr id="114" name="object 114" descr=""/>
          <p:cNvSpPr txBox="1"/>
          <p:nvPr/>
        </p:nvSpPr>
        <p:spPr>
          <a:xfrm>
            <a:off x="4515739" y="2873756"/>
            <a:ext cx="497205" cy="3270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1305"/>
              </a:lnSpc>
              <a:spcBef>
                <a:spcPts val="105"/>
              </a:spcBef>
            </a:pPr>
            <a:r>
              <a:rPr dirty="0" sz="1100" spc="-25" b="1">
                <a:latin typeface="Arial"/>
                <a:cs typeface="Arial"/>
              </a:rPr>
              <a:t>NBC</a:t>
            </a:r>
            <a:endParaRPr sz="1100">
              <a:latin typeface="Arial"/>
              <a:cs typeface="Arial"/>
            </a:endParaRPr>
          </a:p>
          <a:p>
            <a:pPr marL="52069">
              <a:lnSpc>
                <a:spcPts val="1065"/>
              </a:lnSpc>
            </a:pPr>
            <a:r>
              <a:rPr dirty="0" sz="900" spc="-10">
                <a:solidFill>
                  <a:srgbClr val="001F5F"/>
                </a:solidFill>
                <a:latin typeface="Arial MT"/>
                <a:cs typeface="Arial MT"/>
              </a:rPr>
              <a:t>acquires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115" name="object 115" descr=""/>
          <p:cNvGrpSpPr/>
          <p:nvPr/>
        </p:nvGrpSpPr>
        <p:grpSpPr>
          <a:xfrm>
            <a:off x="4433315" y="3189732"/>
            <a:ext cx="748665" cy="2123440"/>
            <a:chOff x="4433315" y="3189732"/>
            <a:chExt cx="748665" cy="2123440"/>
          </a:xfrm>
        </p:grpSpPr>
        <p:pic>
          <p:nvPicPr>
            <p:cNvPr id="116" name="object 11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692395" y="3189732"/>
              <a:ext cx="489203" cy="289560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433315" y="4896611"/>
              <a:ext cx="385572" cy="416051"/>
            </a:xfrm>
            <a:prstGeom prst="rect">
              <a:avLst/>
            </a:prstGeom>
          </p:spPr>
        </p:pic>
      </p:grpSp>
      <p:sp>
        <p:nvSpPr>
          <p:cNvPr id="118" name="object 118" descr=""/>
          <p:cNvSpPr txBox="1"/>
          <p:nvPr/>
        </p:nvSpPr>
        <p:spPr>
          <a:xfrm>
            <a:off x="4788534" y="4911344"/>
            <a:ext cx="4597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01F5F"/>
                </a:solidFill>
                <a:latin typeface="Arial MT"/>
                <a:cs typeface="Arial MT"/>
              </a:rPr>
              <a:t>acquires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119" name="object 119" descr=""/>
          <p:cNvGrpSpPr/>
          <p:nvPr/>
        </p:nvGrpSpPr>
        <p:grpSpPr>
          <a:xfrm>
            <a:off x="4776215" y="4730578"/>
            <a:ext cx="1609725" cy="629920"/>
            <a:chOff x="4776215" y="4730578"/>
            <a:chExt cx="1609725" cy="629920"/>
          </a:xfrm>
        </p:grpSpPr>
        <p:pic>
          <p:nvPicPr>
            <p:cNvPr id="120" name="object 12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776215" y="5116067"/>
              <a:ext cx="539496" cy="243840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529087" y="4730578"/>
              <a:ext cx="856456" cy="152235"/>
            </a:xfrm>
            <a:prstGeom prst="rect">
              <a:avLst/>
            </a:prstGeom>
          </p:spPr>
        </p:pic>
      </p:grpSp>
      <p:sp>
        <p:nvSpPr>
          <p:cNvPr id="122" name="object 122" descr=""/>
          <p:cNvSpPr txBox="1"/>
          <p:nvPr/>
        </p:nvSpPr>
        <p:spPr>
          <a:xfrm>
            <a:off x="5720588" y="4889372"/>
            <a:ext cx="4591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01F5F"/>
                </a:solidFill>
                <a:latin typeface="Arial MT"/>
                <a:cs typeface="Arial MT"/>
              </a:rPr>
              <a:t>acquires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123" name="object 123" descr=""/>
          <p:cNvGrpSpPr/>
          <p:nvPr/>
        </p:nvGrpSpPr>
        <p:grpSpPr>
          <a:xfrm>
            <a:off x="5599176" y="2775204"/>
            <a:ext cx="885825" cy="2451100"/>
            <a:chOff x="5599176" y="2775204"/>
            <a:chExt cx="885825" cy="2451100"/>
          </a:xfrm>
        </p:grpSpPr>
        <p:pic>
          <p:nvPicPr>
            <p:cNvPr id="124" name="object 12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719586" y="5105454"/>
              <a:ext cx="472410" cy="120287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599176" y="2775204"/>
              <a:ext cx="885444" cy="664463"/>
            </a:xfrm>
            <a:prstGeom prst="rect">
              <a:avLst/>
            </a:prstGeom>
          </p:spPr>
        </p:pic>
      </p:grpSp>
      <p:sp>
        <p:nvSpPr>
          <p:cNvPr id="126" name="object 126" descr=""/>
          <p:cNvSpPr txBox="1"/>
          <p:nvPr/>
        </p:nvSpPr>
        <p:spPr>
          <a:xfrm>
            <a:off x="5820917" y="3153283"/>
            <a:ext cx="4572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01F5F"/>
                </a:solidFill>
                <a:latin typeface="Arial MT"/>
                <a:cs typeface="Arial MT"/>
              </a:rPr>
              <a:t>acquires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127" name="object 127" descr=""/>
          <p:cNvGrpSpPr/>
          <p:nvPr/>
        </p:nvGrpSpPr>
        <p:grpSpPr>
          <a:xfrm>
            <a:off x="5704332" y="2953511"/>
            <a:ext cx="1967864" cy="615950"/>
            <a:chOff x="5704332" y="2953511"/>
            <a:chExt cx="1967864" cy="615950"/>
          </a:xfrm>
        </p:grpSpPr>
        <p:pic>
          <p:nvPicPr>
            <p:cNvPr id="128" name="object 12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704332" y="3316223"/>
              <a:ext cx="691896" cy="224027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77584" y="2953511"/>
              <a:ext cx="1094231" cy="615696"/>
            </a:xfrm>
            <a:prstGeom prst="rect">
              <a:avLst/>
            </a:prstGeom>
          </p:spPr>
        </p:pic>
      </p:grpSp>
      <p:sp>
        <p:nvSpPr>
          <p:cNvPr id="130" name="object 130" descr=""/>
          <p:cNvSpPr txBox="1"/>
          <p:nvPr/>
        </p:nvSpPr>
        <p:spPr>
          <a:xfrm>
            <a:off x="6741921" y="3379723"/>
            <a:ext cx="4572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01F5F"/>
                </a:solidFill>
                <a:latin typeface="Arial MT"/>
                <a:cs typeface="Arial MT"/>
              </a:rPr>
              <a:t>acquires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131" name="object 131" descr=""/>
          <p:cNvGrpSpPr/>
          <p:nvPr/>
        </p:nvGrpSpPr>
        <p:grpSpPr>
          <a:xfrm>
            <a:off x="7074407" y="3477767"/>
            <a:ext cx="876300" cy="937260"/>
            <a:chOff x="7074407" y="3477767"/>
            <a:chExt cx="876300" cy="937260"/>
          </a:xfrm>
        </p:grpSpPr>
        <p:pic>
          <p:nvPicPr>
            <p:cNvPr id="132" name="object 13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152131" y="3477767"/>
              <a:ext cx="338327" cy="207264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74407" y="3538727"/>
              <a:ext cx="876300" cy="876300"/>
            </a:xfrm>
            <a:prstGeom prst="rect">
              <a:avLst/>
            </a:prstGeom>
          </p:spPr>
        </p:pic>
      </p:grpSp>
      <p:sp>
        <p:nvSpPr>
          <p:cNvPr id="134" name="object 134" descr=""/>
          <p:cNvSpPr txBox="1"/>
          <p:nvPr/>
        </p:nvSpPr>
        <p:spPr>
          <a:xfrm>
            <a:off x="7276592" y="4036821"/>
            <a:ext cx="4572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01F5F"/>
                </a:solidFill>
                <a:latin typeface="Arial MT"/>
                <a:cs typeface="Arial MT"/>
              </a:rPr>
              <a:t>acquires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135" name="object 135" descr=""/>
          <p:cNvGrpSpPr/>
          <p:nvPr/>
        </p:nvGrpSpPr>
        <p:grpSpPr>
          <a:xfrm>
            <a:off x="7069835" y="2398776"/>
            <a:ext cx="792480" cy="2118360"/>
            <a:chOff x="7069835" y="2398776"/>
            <a:chExt cx="792480" cy="2118360"/>
          </a:xfrm>
        </p:grpSpPr>
        <p:pic>
          <p:nvPicPr>
            <p:cNvPr id="136" name="object 1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52131" y="4178808"/>
              <a:ext cx="710183" cy="338327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069835" y="2398776"/>
              <a:ext cx="342900" cy="531876"/>
            </a:xfrm>
            <a:prstGeom prst="rect">
              <a:avLst/>
            </a:prstGeom>
          </p:spPr>
        </p:pic>
      </p:grpSp>
      <p:sp>
        <p:nvSpPr>
          <p:cNvPr id="138" name="object 138" descr=""/>
          <p:cNvSpPr txBox="1"/>
          <p:nvPr/>
        </p:nvSpPr>
        <p:spPr>
          <a:xfrm>
            <a:off x="7447026" y="2424125"/>
            <a:ext cx="457834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01F5F"/>
                </a:solidFill>
                <a:latin typeface="Arial MT"/>
                <a:cs typeface="Arial MT"/>
              </a:rPr>
              <a:t>acquires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139" name="object 139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7520940" y="2633472"/>
            <a:ext cx="309372" cy="309372"/>
          </a:xfrm>
          <a:prstGeom prst="rect">
            <a:avLst/>
          </a:prstGeom>
        </p:spPr>
      </p:pic>
      <p:sp>
        <p:nvSpPr>
          <p:cNvPr id="140" name="object 14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>
                <a:latin typeface="Calibri"/>
                <a:cs typeface="Calibri"/>
              </a:rPr>
              <a:t>Precedent</a:t>
            </a:r>
            <a:r>
              <a:rPr dirty="0" spc="-114">
                <a:latin typeface="Calibri"/>
                <a:cs typeface="Calibri"/>
              </a:rPr>
              <a:t> </a:t>
            </a:r>
            <a:r>
              <a:rPr dirty="0" spc="-30">
                <a:latin typeface="Calibri"/>
                <a:cs typeface="Calibri"/>
              </a:rPr>
              <a:t>Transaction</a:t>
            </a:r>
            <a:r>
              <a:rPr dirty="0" spc="-110">
                <a:latin typeface="Calibri"/>
                <a:cs typeface="Calibri"/>
              </a:rPr>
              <a:t> </a:t>
            </a:r>
            <a:r>
              <a:rPr dirty="0" spc="-10">
                <a:latin typeface="Calibri"/>
                <a:cs typeface="Calibri"/>
              </a:rPr>
              <a:t>multiples</a:t>
            </a:r>
            <a:r>
              <a:rPr dirty="0" spc="-100">
                <a:latin typeface="Calibri"/>
                <a:cs typeface="Calibri"/>
              </a:rPr>
              <a:t> </a:t>
            </a:r>
            <a:r>
              <a:rPr dirty="0" spc="-10">
                <a:latin typeface="Calibri"/>
                <a:cs typeface="Calibri"/>
              </a:rPr>
              <a:t>(2/2)</a:t>
            </a:r>
          </a:p>
        </p:txBody>
      </p:sp>
      <p:sp>
        <p:nvSpPr>
          <p:cNvPr id="141" name="object 141" descr=""/>
          <p:cNvSpPr/>
          <p:nvPr/>
        </p:nvSpPr>
        <p:spPr>
          <a:xfrm>
            <a:off x="589787" y="1418844"/>
            <a:ext cx="6823075" cy="0"/>
          </a:xfrm>
          <a:custGeom>
            <a:avLst/>
            <a:gdLst/>
            <a:ahLst/>
            <a:cxnLst/>
            <a:rect l="l" t="t" r="r" b="b"/>
            <a:pathLst>
              <a:path w="6823075" h="0">
                <a:moveTo>
                  <a:pt x="0" y="0"/>
                </a:moveTo>
                <a:lnTo>
                  <a:pt x="6822821" y="0"/>
                </a:lnTo>
              </a:path>
            </a:pathLst>
          </a:custGeom>
          <a:ln w="9525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 descr=""/>
          <p:cNvSpPr txBox="1"/>
          <p:nvPr/>
        </p:nvSpPr>
        <p:spPr>
          <a:xfrm>
            <a:off x="574344" y="6045200"/>
            <a:ext cx="422211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solidFill>
                  <a:srgbClr val="222852"/>
                </a:solidFill>
                <a:latin typeface="Arial MT"/>
                <a:cs typeface="Arial MT"/>
              </a:rPr>
              <a:t>Source:</a:t>
            </a:r>
            <a:r>
              <a:rPr dirty="0" sz="1000" spc="-30">
                <a:solidFill>
                  <a:srgbClr val="22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22852"/>
                </a:solidFill>
                <a:latin typeface="Arial MT"/>
                <a:cs typeface="Arial MT"/>
              </a:rPr>
              <a:t>Capital</a:t>
            </a:r>
            <a:r>
              <a:rPr dirty="0" sz="1000" spc="-5">
                <a:solidFill>
                  <a:srgbClr val="22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22852"/>
                </a:solidFill>
                <a:latin typeface="Arial MT"/>
                <a:cs typeface="Arial MT"/>
              </a:rPr>
              <a:t>IQ,</a:t>
            </a:r>
            <a:r>
              <a:rPr dirty="0" sz="1000" spc="5">
                <a:solidFill>
                  <a:srgbClr val="22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22852"/>
                </a:solidFill>
                <a:latin typeface="Arial MT"/>
                <a:cs typeface="Arial MT"/>
              </a:rPr>
              <a:t>MergerMarkets,</a:t>
            </a:r>
            <a:r>
              <a:rPr dirty="0" sz="1000" spc="-30">
                <a:solidFill>
                  <a:srgbClr val="22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22852"/>
                </a:solidFill>
                <a:latin typeface="Arial MT"/>
                <a:cs typeface="Arial MT"/>
              </a:rPr>
              <a:t>Bloomberg,</a:t>
            </a:r>
            <a:r>
              <a:rPr dirty="0" sz="1000" spc="-30">
                <a:solidFill>
                  <a:srgbClr val="22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22852"/>
                </a:solidFill>
                <a:latin typeface="Arial MT"/>
                <a:cs typeface="Arial MT"/>
              </a:rPr>
              <a:t>NASDAQ, Google</a:t>
            </a:r>
            <a:r>
              <a:rPr dirty="0" sz="1000" spc="-15">
                <a:solidFill>
                  <a:srgbClr val="22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22852"/>
                </a:solidFill>
                <a:latin typeface="Arial MT"/>
                <a:cs typeface="Arial MT"/>
              </a:rPr>
              <a:t>Finance.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43" name="object 143" descr=""/>
          <p:cNvSpPr txBox="1"/>
          <p:nvPr/>
        </p:nvSpPr>
        <p:spPr>
          <a:xfrm>
            <a:off x="8719819" y="1487170"/>
            <a:ext cx="3054350" cy="11690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95910" marR="5080" indent="-28384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</a:tabLst>
            </a:pPr>
            <a:r>
              <a:rPr dirty="0" sz="1500">
                <a:latin typeface="Calibri"/>
                <a:cs typeface="Calibri"/>
              </a:rPr>
              <a:t>These</a:t>
            </a:r>
            <a:r>
              <a:rPr dirty="0" sz="1500" spc="400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precedent</a:t>
            </a:r>
            <a:r>
              <a:rPr dirty="0" sz="1500" spc="41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multiples</a:t>
            </a:r>
            <a:r>
              <a:rPr dirty="0" sz="1500" spc="425">
                <a:latin typeface="Calibri"/>
                <a:cs typeface="Calibri"/>
              </a:rPr>
              <a:t> </a:t>
            </a:r>
            <a:r>
              <a:rPr dirty="0" sz="1500" spc="-10">
                <a:latin typeface="Calibri"/>
                <a:cs typeface="Calibri"/>
              </a:rPr>
              <a:t>aren’t </a:t>
            </a:r>
            <a:r>
              <a:rPr dirty="0" sz="1500" spc="-10">
                <a:latin typeface="Calibri"/>
                <a:cs typeface="Calibri"/>
              </a:rPr>
              <a:t>	</a:t>
            </a:r>
            <a:r>
              <a:rPr dirty="0" sz="1500">
                <a:latin typeface="Calibri"/>
                <a:cs typeface="Calibri"/>
              </a:rPr>
              <a:t>accurate</a:t>
            </a:r>
            <a:r>
              <a:rPr dirty="0" sz="1500" spc="100">
                <a:latin typeface="Calibri"/>
                <a:cs typeface="Calibri"/>
              </a:rPr>
              <a:t>  </a:t>
            </a:r>
            <a:r>
              <a:rPr dirty="0" sz="1500">
                <a:latin typeface="Calibri"/>
                <a:cs typeface="Calibri"/>
              </a:rPr>
              <a:t>measures</a:t>
            </a:r>
            <a:r>
              <a:rPr dirty="0" sz="1500" spc="105">
                <a:latin typeface="Calibri"/>
                <a:cs typeface="Calibri"/>
              </a:rPr>
              <a:t>  </a:t>
            </a:r>
            <a:r>
              <a:rPr dirty="0" sz="1500">
                <a:latin typeface="Calibri"/>
                <a:cs typeface="Calibri"/>
              </a:rPr>
              <a:t>to</a:t>
            </a:r>
            <a:r>
              <a:rPr dirty="0" sz="1500" spc="105">
                <a:latin typeface="Calibri"/>
                <a:cs typeface="Calibri"/>
              </a:rPr>
              <a:t>  </a:t>
            </a:r>
            <a:r>
              <a:rPr dirty="0" sz="1500" spc="-10">
                <a:latin typeface="Calibri"/>
                <a:cs typeface="Calibri"/>
              </a:rPr>
              <a:t>determine 	Netflix’s</a:t>
            </a:r>
            <a:r>
              <a:rPr dirty="0" sz="1500" spc="-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EV</a:t>
            </a:r>
            <a:r>
              <a:rPr dirty="0" sz="1500" spc="-25">
                <a:latin typeface="Calibri"/>
                <a:cs typeface="Calibri"/>
              </a:rPr>
              <a:t> </a:t>
            </a:r>
            <a:r>
              <a:rPr dirty="0" sz="1500" spc="-10">
                <a:latin typeface="Calibri"/>
                <a:cs typeface="Calibri"/>
              </a:rPr>
              <a:t>because:</a:t>
            </a:r>
            <a:endParaRPr sz="15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</a:pPr>
            <a:r>
              <a:rPr dirty="0" sz="1500">
                <a:latin typeface="Calibri"/>
                <a:cs typeface="Calibri"/>
              </a:rPr>
              <a:t>1.</a:t>
            </a:r>
            <a:r>
              <a:rPr dirty="0" sz="1500" spc="400">
                <a:latin typeface="Calibri"/>
                <a:cs typeface="Calibri"/>
              </a:rPr>
              <a:t>  </a:t>
            </a:r>
            <a:r>
              <a:rPr dirty="0" sz="1500">
                <a:latin typeface="Calibri"/>
                <a:cs typeface="Calibri"/>
              </a:rPr>
              <a:t>The</a:t>
            </a:r>
            <a:r>
              <a:rPr dirty="0" sz="1500" spc="23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targets</a:t>
            </a:r>
            <a:r>
              <a:rPr dirty="0" sz="1500" spc="23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didn’t</a:t>
            </a:r>
            <a:r>
              <a:rPr dirty="0" sz="1500" spc="229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operate</a:t>
            </a:r>
            <a:r>
              <a:rPr dirty="0" sz="1500" spc="240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at</a:t>
            </a:r>
            <a:r>
              <a:rPr dirty="0" sz="1500" spc="240">
                <a:latin typeface="Calibri"/>
                <a:cs typeface="Calibri"/>
              </a:rPr>
              <a:t> </a:t>
            </a:r>
            <a:r>
              <a:rPr dirty="0" sz="1500" spc="-25">
                <a:latin typeface="Calibri"/>
                <a:cs typeface="Calibri"/>
              </a:rPr>
              <a:t>the</a:t>
            </a:r>
            <a:endParaRPr sz="1500">
              <a:latin typeface="Calibri"/>
              <a:cs typeface="Calibri"/>
            </a:endParaRPr>
          </a:p>
          <a:p>
            <a:pPr algn="just" marL="355600">
              <a:lnSpc>
                <a:spcPct val="100000"/>
              </a:lnSpc>
            </a:pPr>
            <a:r>
              <a:rPr dirty="0" sz="1500">
                <a:latin typeface="Calibri"/>
                <a:cs typeface="Calibri"/>
              </a:rPr>
              <a:t>same</a:t>
            </a:r>
            <a:r>
              <a:rPr dirty="0" sz="1500" spc="-2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scale</a:t>
            </a:r>
            <a:r>
              <a:rPr dirty="0" sz="1500" spc="-30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as</a:t>
            </a:r>
            <a:r>
              <a:rPr dirty="0" sz="1500" spc="-20">
                <a:latin typeface="Calibri"/>
                <a:cs typeface="Calibri"/>
              </a:rPr>
              <a:t> </a:t>
            </a:r>
            <a:r>
              <a:rPr dirty="0" sz="1500" spc="-10">
                <a:latin typeface="Calibri"/>
                <a:cs typeface="Calibri"/>
              </a:rPr>
              <a:t>Netflix.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44" name="object 144" descr=""/>
          <p:cNvSpPr txBox="1"/>
          <p:nvPr/>
        </p:nvSpPr>
        <p:spPr>
          <a:xfrm>
            <a:off x="8719819" y="2630551"/>
            <a:ext cx="305371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  <a:tab pos="981710" algn="l"/>
                <a:tab pos="1854835" algn="l"/>
                <a:tab pos="2443480" algn="l"/>
              </a:tabLst>
            </a:pPr>
            <a:r>
              <a:rPr dirty="0" sz="1500" spc="-25">
                <a:latin typeface="Calibri"/>
                <a:cs typeface="Calibri"/>
              </a:rPr>
              <a:t>2.</a:t>
            </a:r>
            <a:r>
              <a:rPr dirty="0" sz="1500">
                <a:latin typeface="Calibri"/>
                <a:cs typeface="Calibri"/>
              </a:rPr>
              <a:t>	</a:t>
            </a:r>
            <a:r>
              <a:rPr dirty="0" sz="1500" spc="-25">
                <a:latin typeface="Calibri"/>
                <a:cs typeface="Calibri"/>
              </a:rPr>
              <a:t>The</a:t>
            </a:r>
            <a:r>
              <a:rPr dirty="0" sz="1500">
                <a:latin typeface="Calibri"/>
                <a:cs typeface="Calibri"/>
              </a:rPr>
              <a:t>	</a:t>
            </a:r>
            <a:r>
              <a:rPr dirty="0" sz="1500" spc="-10">
                <a:latin typeface="Calibri"/>
                <a:cs typeface="Calibri"/>
              </a:rPr>
              <a:t>targets</a:t>
            </a:r>
            <a:r>
              <a:rPr dirty="0" sz="1500">
                <a:latin typeface="Calibri"/>
                <a:cs typeface="Calibri"/>
              </a:rPr>
              <a:t>	</a:t>
            </a:r>
            <a:r>
              <a:rPr dirty="0" sz="1500" spc="-25">
                <a:latin typeface="Calibri"/>
                <a:cs typeface="Calibri"/>
              </a:rPr>
              <a:t>are</a:t>
            </a:r>
            <a:r>
              <a:rPr dirty="0" sz="1500">
                <a:latin typeface="Calibri"/>
                <a:cs typeface="Calibri"/>
              </a:rPr>
              <a:t>	</a:t>
            </a:r>
            <a:r>
              <a:rPr dirty="0" sz="1500" spc="-10">
                <a:latin typeface="Calibri"/>
                <a:cs typeface="Calibri"/>
              </a:rPr>
              <a:t>content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45" name="object 145" descr=""/>
          <p:cNvSpPr txBox="1"/>
          <p:nvPr/>
        </p:nvSpPr>
        <p:spPr>
          <a:xfrm>
            <a:off x="8719819" y="2859151"/>
            <a:ext cx="3053715" cy="1397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55600" marR="508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latin typeface="Calibri"/>
                <a:cs typeface="Calibri"/>
              </a:rPr>
              <a:t>producers/distributors,</a:t>
            </a:r>
            <a:r>
              <a:rPr dirty="0" sz="1500" spc="290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but</a:t>
            </a:r>
            <a:r>
              <a:rPr dirty="0" sz="1500" spc="295">
                <a:latin typeface="Calibri"/>
                <a:cs typeface="Calibri"/>
              </a:rPr>
              <a:t> </a:t>
            </a:r>
            <a:r>
              <a:rPr dirty="0" sz="1500" spc="-10">
                <a:latin typeface="Calibri"/>
                <a:cs typeface="Calibri"/>
              </a:rPr>
              <a:t>rarely </a:t>
            </a:r>
            <a:r>
              <a:rPr dirty="0" sz="1500">
                <a:latin typeface="Calibri"/>
                <a:cs typeface="Calibri"/>
              </a:rPr>
              <a:t>both</a:t>
            </a:r>
            <a:r>
              <a:rPr dirty="0" sz="1500" spc="21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(which</a:t>
            </a:r>
            <a:r>
              <a:rPr dirty="0" sz="1500" spc="22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Netflix</a:t>
            </a:r>
            <a:r>
              <a:rPr dirty="0" sz="1500" spc="220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is).</a:t>
            </a:r>
            <a:r>
              <a:rPr dirty="0" sz="1500" spc="225">
                <a:latin typeface="Calibri"/>
                <a:cs typeface="Calibri"/>
              </a:rPr>
              <a:t> </a:t>
            </a:r>
            <a:r>
              <a:rPr dirty="0" sz="1500" spc="-10">
                <a:latin typeface="Calibri"/>
                <a:cs typeface="Calibri"/>
              </a:rPr>
              <a:t>Moreover </a:t>
            </a:r>
            <a:r>
              <a:rPr dirty="0" sz="1500">
                <a:latin typeface="Calibri"/>
                <a:cs typeface="Calibri"/>
              </a:rPr>
              <a:t>they</a:t>
            </a:r>
            <a:r>
              <a:rPr dirty="0" sz="1500" spc="42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don’t</a:t>
            </a:r>
            <a:r>
              <a:rPr dirty="0" sz="1500" spc="40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operate</a:t>
            </a:r>
            <a:r>
              <a:rPr dirty="0" sz="1500" spc="41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on</a:t>
            </a:r>
            <a:r>
              <a:rPr dirty="0" sz="1500" spc="41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an</a:t>
            </a:r>
            <a:r>
              <a:rPr dirty="0" sz="1500" spc="420">
                <a:latin typeface="Calibri"/>
                <a:cs typeface="Calibri"/>
              </a:rPr>
              <a:t> </a:t>
            </a:r>
            <a:r>
              <a:rPr dirty="0" sz="1500" spc="-20">
                <a:latin typeface="Calibri"/>
                <a:cs typeface="Calibri"/>
              </a:rPr>
              <a:t>SVOD </a:t>
            </a:r>
            <a:r>
              <a:rPr dirty="0" sz="1500" spc="-10">
                <a:latin typeface="Calibri"/>
                <a:cs typeface="Calibri"/>
              </a:rPr>
              <a:t>model.</a:t>
            </a:r>
            <a:endParaRPr sz="1500">
              <a:latin typeface="Calibri"/>
              <a:cs typeface="Calibri"/>
            </a:endParaRPr>
          </a:p>
          <a:p>
            <a:pPr algn="just" marL="355600" marR="5715" indent="-342900">
              <a:lnSpc>
                <a:spcPct val="100000"/>
              </a:lnSpc>
            </a:pPr>
            <a:r>
              <a:rPr dirty="0" sz="1500">
                <a:latin typeface="Calibri"/>
                <a:cs typeface="Calibri"/>
              </a:rPr>
              <a:t>3.</a:t>
            </a:r>
            <a:r>
              <a:rPr dirty="0" sz="1500" spc="420">
                <a:latin typeface="Calibri"/>
                <a:cs typeface="Calibri"/>
              </a:rPr>
              <a:t>  </a:t>
            </a:r>
            <a:r>
              <a:rPr dirty="0" sz="1500">
                <a:latin typeface="Calibri"/>
                <a:cs typeface="Calibri"/>
              </a:rPr>
              <a:t>The</a:t>
            </a:r>
            <a:r>
              <a:rPr dirty="0" sz="1500" spc="-15">
                <a:latin typeface="Calibri"/>
                <a:cs typeface="Calibri"/>
              </a:rPr>
              <a:t> </a:t>
            </a:r>
            <a:r>
              <a:rPr dirty="0" sz="1500" spc="-10">
                <a:latin typeface="Calibri"/>
                <a:cs typeface="Calibri"/>
              </a:rPr>
              <a:t>synergies</a:t>
            </a:r>
            <a:r>
              <a:rPr dirty="0" sz="1500" spc="-15">
                <a:latin typeface="Calibri"/>
                <a:cs typeface="Calibri"/>
              </a:rPr>
              <a:t> </a:t>
            </a:r>
            <a:r>
              <a:rPr dirty="0" sz="1500" spc="-10">
                <a:latin typeface="Calibri"/>
                <a:cs typeface="Calibri"/>
              </a:rPr>
              <a:t>estimated</a:t>
            </a:r>
            <a:r>
              <a:rPr dirty="0" sz="1500" spc="-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for</a:t>
            </a:r>
            <a:r>
              <a:rPr dirty="0" sz="1500" spc="-10">
                <a:latin typeface="Calibri"/>
                <a:cs typeface="Calibri"/>
              </a:rPr>
              <a:t> Netflix </a:t>
            </a:r>
            <a:r>
              <a:rPr dirty="0" sz="1500">
                <a:latin typeface="Calibri"/>
                <a:cs typeface="Calibri"/>
              </a:rPr>
              <a:t>are</a:t>
            </a:r>
            <a:r>
              <a:rPr dirty="0" sz="1500" spc="21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different</a:t>
            </a:r>
            <a:r>
              <a:rPr dirty="0" sz="1500" spc="229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than</a:t>
            </a:r>
            <a:r>
              <a:rPr dirty="0" sz="1500" spc="220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what</a:t>
            </a:r>
            <a:r>
              <a:rPr dirty="0" sz="1500" spc="225">
                <a:latin typeface="Calibri"/>
                <a:cs typeface="Calibri"/>
              </a:rPr>
              <a:t> </a:t>
            </a:r>
            <a:r>
              <a:rPr dirty="0" sz="1500" spc="-10">
                <a:latin typeface="Calibri"/>
                <a:cs typeface="Calibri"/>
              </a:rPr>
              <a:t>would’ve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46" name="object 146" descr=""/>
          <p:cNvSpPr txBox="1"/>
          <p:nvPr/>
        </p:nvSpPr>
        <p:spPr>
          <a:xfrm>
            <a:off x="9062719" y="4231004"/>
            <a:ext cx="270891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5490" algn="l"/>
                <a:tab pos="1778635" algn="l"/>
                <a:tab pos="2266315" algn="l"/>
              </a:tabLst>
            </a:pPr>
            <a:r>
              <a:rPr dirty="0" sz="1500" spc="-20">
                <a:latin typeface="Calibri"/>
                <a:cs typeface="Calibri"/>
              </a:rPr>
              <a:t>been</a:t>
            </a:r>
            <a:r>
              <a:rPr dirty="0" sz="1500">
                <a:latin typeface="Calibri"/>
                <a:cs typeface="Calibri"/>
              </a:rPr>
              <a:t>	</a:t>
            </a:r>
            <a:r>
              <a:rPr dirty="0" sz="1500" spc="-10">
                <a:latin typeface="Calibri"/>
                <a:cs typeface="Calibri"/>
              </a:rPr>
              <a:t>achieved</a:t>
            </a:r>
            <a:r>
              <a:rPr dirty="0" sz="1500">
                <a:latin typeface="Calibri"/>
                <a:cs typeface="Calibri"/>
              </a:rPr>
              <a:t>	</a:t>
            </a:r>
            <a:r>
              <a:rPr dirty="0" sz="1500" spc="-25">
                <a:latin typeface="Calibri"/>
                <a:cs typeface="Calibri"/>
              </a:rPr>
              <a:t>in</a:t>
            </a:r>
            <a:r>
              <a:rPr dirty="0" sz="1500">
                <a:latin typeface="Calibri"/>
                <a:cs typeface="Calibri"/>
              </a:rPr>
              <a:t>	</a:t>
            </a:r>
            <a:r>
              <a:rPr dirty="0" sz="1500" spc="-10">
                <a:latin typeface="Calibri"/>
                <a:cs typeface="Calibri"/>
              </a:rPr>
              <a:t>these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47" name="object 147" descr=""/>
          <p:cNvSpPr txBox="1"/>
          <p:nvPr/>
        </p:nvSpPr>
        <p:spPr>
          <a:xfrm>
            <a:off x="8719819" y="4459604"/>
            <a:ext cx="3052445" cy="711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latin typeface="Calibri"/>
                <a:cs typeface="Calibri"/>
              </a:rPr>
              <a:t>transactions.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1500" spc="-25">
                <a:latin typeface="Calibri"/>
                <a:cs typeface="Calibri"/>
              </a:rPr>
              <a:t>4.</a:t>
            </a:r>
            <a:r>
              <a:rPr dirty="0" sz="1500">
                <a:latin typeface="Calibri"/>
                <a:cs typeface="Calibri"/>
              </a:rPr>
              <a:t>	The</a:t>
            </a:r>
            <a:r>
              <a:rPr dirty="0" sz="1500" spc="100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premiums</a:t>
            </a:r>
            <a:r>
              <a:rPr dirty="0" sz="1500" spc="110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varied</a:t>
            </a:r>
            <a:r>
              <a:rPr dirty="0" sz="1500" spc="110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widely</a:t>
            </a:r>
            <a:r>
              <a:rPr dirty="0" sz="1500" spc="110">
                <a:latin typeface="Calibri"/>
                <a:cs typeface="Calibri"/>
              </a:rPr>
              <a:t> </a:t>
            </a:r>
            <a:r>
              <a:rPr dirty="0" sz="1500" spc="-20">
                <a:latin typeface="Calibri"/>
                <a:cs typeface="Calibri"/>
              </a:rPr>
              <a:t>from</a:t>
            </a:r>
            <a:endParaRPr sz="15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dirty="0" sz="1500" spc="-10">
                <a:latin typeface="Calibri"/>
                <a:cs typeface="Calibri"/>
              </a:rPr>
              <a:t>transaction</a:t>
            </a:r>
            <a:r>
              <a:rPr dirty="0" sz="1500" spc="-1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to</a:t>
            </a:r>
            <a:r>
              <a:rPr dirty="0" sz="1500" spc="20">
                <a:latin typeface="Calibri"/>
                <a:cs typeface="Calibri"/>
              </a:rPr>
              <a:t> </a:t>
            </a:r>
            <a:r>
              <a:rPr dirty="0" sz="1500" spc="-10">
                <a:latin typeface="Calibri"/>
                <a:cs typeface="Calibri"/>
              </a:rPr>
              <a:t>transaction.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48" name="object 148" descr=""/>
          <p:cNvSpPr txBox="1"/>
          <p:nvPr/>
        </p:nvSpPr>
        <p:spPr>
          <a:xfrm>
            <a:off x="8837676" y="5370576"/>
            <a:ext cx="3009900" cy="784860"/>
          </a:xfrm>
          <a:prstGeom prst="rect">
            <a:avLst/>
          </a:prstGeom>
          <a:ln w="15875">
            <a:solidFill>
              <a:srgbClr val="001344"/>
            </a:solidFill>
          </a:ln>
        </p:spPr>
        <p:txBody>
          <a:bodyPr wrap="square" lIns="0" tIns="34925" rIns="0" bIns="0" rtlCol="0" vert="horz">
            <a:spAutoFit/>
          </a:bodyPr>
          <a:lstStyle/>
          <a:p>
            <a:pPr algn="just" marL="92710" marR="81280">
              <a:lnSpc>
                <a:spcPct val="100000"/>
              </a:lnSpc>
              <a:spcBef>
                <a:spcPts val="275"/>
              </a:spcBef>
            </a:pPr>
            <a:r>
              <a:rPr dirty="0" sz="1500">
                <a:latin typeface="Calibri"/>
                <a:cs typeface="Calibri"/>
              </a:rPr>
              <a:t>Overall,</a:t>
            </a:r>
            <a:r>
              <a:rPr dirty="0" sz="1500" spc="210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precedent</a:t>
            </a:r>
            <a:r>
              <a:rPr dirty="0" sz="1500" spc="21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transactions</a:t>
            </a:r>
            <a:r>
              <a:rPr dirty="0" sz="1500" spc="220">
                <a:latin typeface="Calibri"/>
                <a:cs typeface="Calibri"/>
              </a:rPr>
              <a:t> </a:t>
            </a:r>
            <a:r>
              <a:rPr dirty="0" sz="1500" spc="-25">
                <a:latin typeface="Calibri"/>
                <a:cs typeface="Calibri"/>
              </a:rPr>
              <a:t>are </a:t>
            </a:r>
            <a:r>
              <a:rPr dirty="0" sz="1500">
                <a:latin typeface="Calibri"/>
                <a:cs typeface="Calibri"/>
              </a:rPr>
              <a:t>a</a:t>
            </a:r>
            <a:r>
              <a:rPr dirty="0" sz="1500" spc="100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good</a:t>
            </a:r>
            <a:r>
              <a:rPr dirty="0" sz="1500" spc="10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way</a:t>
            </a:r>
            <a:r>
              <a:rPr dirty="0" sz="1500" spc="10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to</a:t>
            </a:r>
            <a:r>
              <a:rPr dirty="0" sz="1500" spc="100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estimate</a:t>
            </a:r>
            <a:r>
              <a:rPr dirty="0" sz="1500" spc="100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the</a:t>
            </a:r>
            <a:r>
              <a:rPr dirty="0" sz="1500" spc="100">
                <a:latin typeface="Calibri"/>
                <a:cs typeface="Calibri"/>
              </a:rPr>
              <a:t> </a:t>
            </a:r>
            <a:r>
              <a:rPr dirty="0" sz="1500" spc="-10">
                <a:latin typeface="Calibri"/>
                <a:cs typeface="Calibri"/>
              </a:rPr>
              <a:t>implied </a:t>
            </a:r>
            <a:r>
              <a:rPr dirty="0" sz="1500">
                <a:latin typeface="Calibri"/>
                <a:cs typeface="Calibri"/>
              </a:rPr>
              <a:t>share</a:t>
            </a:r>
            <a:r>
              <a:rPr dirty="0" sz="1500" spc="-40">
                <a:latin typeface="Calibri"/>
                <a:cs typeface="Calibri"/>
              </a:rPr>
              <a:t> </a:t>
            </a:r>
            <a:r>
              <a:rPr dirty="0" sz="1500" spc="-10">
                <a:latin typeface="Calibri"/>
                <a:cs typeface="Calibri"/>
              </a:rPr>
              <a:t>price.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49" name="object 149" descr=""/>
          <p:cNvSpPr txBox="1"/>
          <p:nvPr/>
        </p:nvSpPr>
        <p:spPr>
          <a:xfrm>
            <a:off x="1016508" y="4270247"/>
            <a:ext cx="698500" cy="254635"/>
          </a:xfrm>
          <a:prstGeom prst="rect">
            <a:avLst/>
          </a:prstGeom>
          <a:ln w="9525">
            <a:solidFill>
              <a:srgbClr val="001F5F"/>
            </a:solidFill>
          </a:ln>
        </p:spPr>
        <p:txBody>
          <a:bodyPr wrap="square" lIns="0" tIns="38735" rIns="0" bIns="0" rtlCol="0" vert="horz">
            <a:spAutoFit/>
          </a:bodyPr>
          <a:lstStyle/>
          <a:p>
            <a:pPr marL="95250">
              <a:lnSpc>
                <a:spcPct val="100000"/>
              </a:lnSpc>
              <a:spcBef>
                <a:spcPts val="305"/>
              </a:spcBef>
            </a:pPr>
            <a:r>
              <a:rPr dirty="0" sz="1050" b="1">
                <a:solidFill>
                  <a:srgbClr val="001F5F"/>
                </a:solidFill>
                <a:latin typeface="Calibri"/>
                <a:cs typeface="Calibri"/>
              </a:rPr>
              <a:t>Avg:</a:t>
            </a:r>
            <a:r>
              <a:rPr dirty="0" sz="1050" spc="-2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50" spc="-20" b="1">
                <a:solidFill>
                  <a:srgbClr val="001F5F"/>
                </a:solidFill>
                <a:latin typeface="Calibri"/>
                <a:cs typeface="Calibri"/>
              </a:rPr>
              <a:t>3.5x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50" name="object 150" descr=""/>
          <p:cNvSpPr/>
          <p:nvPr/>
        </p:nvSpPr>
        <p:spPr>
          <a:xfrm>
            <a:off x="8392668" y="1109472"/>
            <a:ext cx="0" cy="4719320"/>
          </a:xfrm>
          <a:custGeom>
            <a:avLst/>
            <a:gdLst/>
            <a:ahLst/>
            <a:cxnLst/>
            <a:rect l="l" t="t" r="r" b="b"/>
            <a:pathLst>
              <a:path w="0" h="4719320">
                <a:moveTo>
                  <a:pt x="0" y="0"/>
                </a:moveTo>
                <a:lnTo>
                  <a:pt x="0" y="4718837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52729" y="6296914"/>
            <a:ext cx="1244600" cy="567690"/>
            <a:chOff x="252729" y="6296914"/>
            <a:chExt cx="1244600" cy="567690"/>
          </a:xfrm>
        </p:grpSpPr>
        <p:sp>
          <p:nvSpPr>
            <p:cNvPr id="3" name="object 3" descr=""/>
            <p:cNvSpPr/>
            <p:nvPr/>
          </p:nvSpPr>
          <p:spPr>
            <a:xfrm>
              <a:off x="259079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1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1" y="554736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259079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1" y="554736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63651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530351" y="6378016"/>
            <a:ext cx="11167745" cy="3917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35"/>
              </a:lnSpc>
              <a:tabLst>
                <a:tab pos="1534795" algn="l"/>
                <a:tab pos="2982595" algn="l"/>
                <a:tab pos="4497705" algn="l"/>
                <a:tab pos="5985510" algn="l"/>
                <a:tab pos="7392034" algn="l"/>
                <a:tab pos="8886190" algn="l"/>
              </a:tabLst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Executive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</a:t>
            </a:r>
            <a:endParaRPr sz="1400">
              <a:latin typeface="Calibri"/>
              <a:cs typeface="Calibri"/>
            </a:endParaRPr>
          </a:p>
          <a:p>
            <a:pPr marL="2540">
              <a:lnSpc>
                <a:spcPct val="100000"/>
              </a:lnSpc>
              <a:tabLst>
                <a:tab pos="1540510" algn="l"/>
                <a:tab pos="2979420" algn="l"/>
                <a:tab pos="4721860" algn="l"/>
                <a:tab pos="6012815" algn="l"/>
                <a:tab pos="7435215" algn="l"/>
                <a:tab pos="8986520" algn="l"/>
                <a:tab pos="10377805" algn="l"/>
              </a:tabLst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Overview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Feasibility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Solution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baseline="29761" sz="2100" spc="-15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baseline="29761" sz="2100">
              <a:latin typeface="Calibri"/>
              <a:cs typeface="Calibri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3233673" y="6296914"/>
            <a:ext cx="1244600" cy="567690"/>
            <a:chOff x="3233673" y="6296914"/>
            <a:chExt cx="1244600" cy="567690"/>
          </a:xfrm>
        </p:grpSpPr>
        <p:sp>
          <p:nvSpPr>
            <p:cNvPr id="8" name="object 8" descr=""/>
            <p:cNvSpPr/>
            <p:nvPr/>
          </p:nvSpPr>
          <p:spPr>
            <a:xfrm>
              <a:off x="3240023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1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1" y="554736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3240023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1" y="554736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244595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1743201" y="6296914"/>
            <a:ext cx="1244600" cy="567690"/>
            <a:chOff x="1743201" y="6296914"/>
            <a:chExt cx="1244600" cy="567690"/>
          </a:xfrm>
        </p:grpSpPr>
        <p:sp>
          <p:nvSpPr>
            <p:cNvPr id="12" name="object 12" descr=""/>
            <p:cNvSpPr/>
            <p:nvPr/>
          </p:nvSpPr>
          <p:spPr>
            <a:xfrm>
              <a:off x="1749551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1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1" y="554736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749551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1" y="554736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754123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 descr=""/>
          <p:cNvGrpSpPr/>
          <p:nvPr/>
        </p:nvGrpSpPr>
        <p:grpSpPr>
          <a:xfrm>
            <a:off x="4724146" y="6296914"/>
            <a:ext cx="1244600" cy="567690"/>
            <a:chOff x="4724146" y="6296914"/>
            <a:chExt cx="1244600" cy="567690"/>
          </a:xfrm>
        </p:grpSpPr>
        <p:sp>
          <p:nvSpPr>
            <p:cNvPr id="16" name="object 16" descr=""/>
            <p:cNvSpPr/>
            <p:nvPr/>
          </p:nvSpPr>
          <p:spPr>
            <a:xfrm>
              <a:off x="4730496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1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1" y="554736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730496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1" y="554736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735068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 descr=""/>
          <p:cNvGrpSpPr/>
          <p:nvPr/>
        </p:nvGrpSpPr>
        <p:grpSpPr>
          <a:xfrm>
            <a:off x="6214617" y="6296914"/>
            <a:ext cx="1244600" cy="567690"/>
            <a:chOff x="6214617" y="6296914"/>
            <a:chExt cx="1244600" cy="567690"/>
          </a:xfrm>
        </p:grpSpPr>
        <p:sp>
          <p:nvSpPr>
            <p:cNvPr id="20" name="object 20" descr=""/>
            <p:cNvSpPr/>
            <p:nvPr/>
          </p:nvSpPr>
          <p:spPr>
            <a:xfrm>
              <a:off x="6220967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1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1" y="554736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6220967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1" y="554736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6225539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 descr=""/>
          <p:cNvGrpSpPr/>
          <p:nvPr/>
        </p:nvGrpSpPr>
        <p:grpSpPr>
          <a:xfrm>
            <a:off x="7705090" y="6296914"/>
            <a:ext cx="1244600" cy="567690"/>
            <a:chOff x="7705090" y="6296914"/>
            <a:chExt cx="1244600" cy="567690"/>
          </a:xfrm>
        </p:grpSpPr>
        <p:sp>
          <p:nvSpPr>
            <p:cNvPr id="24" name="object 24" descr=""/>
            <p:cNvSpPr/>
            <p:nvPr/>
          </p:nvSpPr>
          <p:spPr>
            <a:xfrm>
              <a:off x="7711440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2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2" y="554736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7711440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2" y="554736"/>
                  </a:lnTo>
                  <a:lnTo>
                    <a:pt x="1231392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7716012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 descr=""/>
          <p:cNvGrpSpPr/>
          <p:nvPr/>
        </p:nvGrpSpPr>
        <p:grpSpPr>
          <a:xfrm>
            <a:off x="9195561" y="6296914"/>
            <a:ext cx="1244600" cy="567690"/>
            <a:chOff x="9195561" y="6296914"/>
            <a:chExt cx="1244600" cy="567690"/>
          </a:xfrm>
        </p:grpSpPr>
        <p:sp>
          <p:nvSpPr>
            <p:cNvPr id="28" name="object 28" descr=""/>
            <p:cNvSpPr/>
            <p:nvPr/>
          </p:nvSpPr>
          <p:spPr>
            <a:xfrm>
              <a:off x="9201911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2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2" y="554736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9201911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2" y="554736"/>
                  </a:lnTo>
                  <a:lnTo>
                    <a:pt x="1231392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9206483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 descr=""/>
          <p:cNvGrpSpPr/>
          <p:nvPr/>
        </p:nvGrpSpPr>
        <p:grpSpPr>
          <a:xfrm>
            <a:off x="10692383" y="6296914"/>
            <a:ext cx="1247140" cy="567690"/>
            <a:chOff x="10692383" y="6296914"/>
            <a:chExt cx="1247140" cy="567690"/>
          </a:xfrm>
        </p:grpSpPr>
        <p:sp>
          <p:nvSpPr>
            <p:cNvPr id="32" name="object 32" descr=""/>
            <p:cNvSpPr/>
            <p:nvPr/>
          </p:nvSpPr>
          <p:spPr>
            <a:xfrm>
              <a:off x="10701527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2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2" y="554736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0701527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2" y="554736"/>
                  </a:lnTo>
                  <a:lnTo>
                    <a:pt x="1231392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0692383" y="6414516"/>
              <a:ext cx="1219200" cy="306705"/>
            </a:xfrm>
            <a:custGeom>
              <a:avLst/>
              <a:gdLst/>
              <a:ahLst/>
              <a:cxnLst/>
              <a:rect l="l" t="t" r="r" b="b"/>
              <a:pathLst>
                <a:path w="1219200" h="306704">
                  <a:moveTo>
                    <a:pt x="1219200" y="0"/>
                  </a:moveTo>
                  <a:lnTo>
                    <a:pt x="0" y="0"/>
                  </a:lnTo>
                  <a:lnTo>
                    <a:pt x="0" y="306324"/>
                  </a:lnTo>
                  <a:lnTo>
                    <a:pt x="1219200" y="306324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 descr=""/>
          <p:cNvGrpSpPr/>
          <p:nvPr/>
        </p:nvGrpSpPr>
        <p:grpSpPr>
          <a:xfrm>
            <a:off x="0" y="-6350"/>
            <a:ext cx="12198350" cy="6870700"/>
            <a:chOff x="0" y="-6350"/>
            <a:chExt cx="12198350" cy="6870700"/>
          </a:xfrm>
        </p:grpSpPr>
        <p:pic>
          <p:nvPicPr>
            <p:cNvPr id="36" name="object 3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75264" y="18288"/>
              <a:ext cx="1144524" cy="75590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32003" y="0"/>
              <a:ext cx="12160250" cy="6858000"/>
            </a:xfrm>
            <a:custGeom>
              <a:avLst/>
              <a:gdLst/>
              <a:ahLst/>
              <a:cxnLst/>
              <a:rect l="l" t="t" r="r" b="b"/>
              <a:pathLst>
                <a:path w="12160250" h="6858000">
                  <a:moveTo>
                    <a:pt x="0" y="0"/>
                  </a:moveTo>
                  <a:lnTo>
                    <a:pt x="0" y="6858000"/>
                  </a:lnTo>
                  <a:lnTo>
                    <a:pt x="12159995" y="6858000"/>
                  </a:lnTo>
                  <a:lnTo>
                    <a:pt x="121599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F5F">
                <a:alpha val="7607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32003" y="0"/>
              <a:ext cx="12160250" cy="6858000"/>
            </a:xfrm>
            <a:custGeom>
              <a:avLst/>
              <a:gdLst/>
              <a:ahLst/>
              <a:cxnLst/>
              <a:rect l="l" t="t" r="r" b="b"/>
              <a:pathLst>
                <a:path w="12160250" h="6858000">
                  <a:moveTo>
                    <a:pt x="12159996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2159995" y="6858000"/>
                  </a:lnTo>
                </a:path>
              </a:pathLst>
            </a:custGeom>
            <a:ln w="12700">
              <a:solidFill>
                <a:srgbClr val="00134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2896870" y="1103452"/>
            <a:ext cx="6402070" cy="12458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0" spc="-1610">
                <a:latin typeface="Trebuchet MS"/>
                <a:cs typeface="Trebuchet MS"/>
              </a:rPr>
              <a:t>V.</a:t>
            </a:r>
            <a:r>
              <a:rPr dirty="0" sz="8000" spc="-825">
                <a:latin typeface="Trebuchet MS"/>
                <a:cs typeface="Trebuchet MS"/>
              </a:rPr>
              <a:t> </a:t>
            </a:r>
            <a:r>
              <a:rPr dirty="0" sz="8000" spc="-1155">
                <a:latin typeface="Trebuchet MS"/>
                <a:cs typeface="Trebuchet MS"/>
              </a:rPr>
              <a:t>Financial</a:t>
            </a:r>
            <a:r>
              <a:rPr dirty="0" sz="8000" spc="-825">
                <a:latin typeface="Trebuchet MS"/>
                <a:cs typeface="Trebuchet MS"/>
              </a:rPr>
              <a:t> </a:t>
            </a:r>
            <a:r>
              <a:rPr dirty="0" sz="8000" spc="-1005">
                <a:latin typeface="Trebuchet MS"/>
                <a:cs typeface="Trebuchet MS"/>
              </a:rPr>
              <a:t>Analysis</a:t>
            </a:r>
            <a:endParaRPr sz="8000">
              <a:latin typeface="Trebuchet MS"/>
              <a:cs typeface="Trebuchet MS"/>
            </a:endParaRPr>
          </a:p>
        </p:txBody>
      </p:sp>
      <p:grpSp>
        <p:nvGrpSpPr>
          <p:cNvPr id="41" name="object 41" descr=""/>
          <p:cNvGrpSpPr/>
          <p:nvPr/>
        </p:nvGrpSpPr>
        <p:grpSpPr>
          <a:xfrm>
            <a:off x="147828" y="173736"/>
            <a:ext cx="11889105" cy="6551930"/>
            <a:chOff x="147828" y="173736"/>
            <a:chExt cx="11889105" cy="6551930"/>
          </a:xfrm>
        </p:grpSpPr>
        <p:sp>
          <p:nvSpPr>
            <p:cNvPr id="42" name="object 42" descr=""/>
            <p:cNvSpPr/>
            <p:nvPr/>
          </p:nvSpPr>
          <p:spPr>
            <a:xfrm>
              <a:off x="2078735" y="2409443"/>
              <a:ext cx="8100695" cy="0"/>
            </a:xfrm>
            <a:custGeom>
              <a:avLst/>
              <a:gdLst/>
              <a:ahLst/>
              <a:cxnLst/>
              <a:rect l="l" t="t" r="r" b="b"/>
              <a:pathLst>
                <a:path w="8100695" h="0">
                  <a:moveTo>
                    <a:pt x="0" y="0"/>
                  </a:moveTo>
                  <a:lnTo>
                    <a:pt x="8100313" y="0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166878" y="192786"/>
              <a:ext cx="11851005" cy="6513830"/>
            </a:xfrm>
            <a:custGeom>
              <a:avLst/>
              <a:gdLst/>
              <a:ahLst/>
              <a:cxnLst/>
              <a:rect l="l" t="t" r="r" b="b"/>
              <a:pathLst>
                <a:path w="11851005" h="6513830">
                  <a:moveTo>
                    <a:pt x="0" y="6513576"/>
                  </a:moveTo>
                  <a:lnTo>
                    <a:pt x="11850624" y="6513576"/>
                  </a:lnTo>
                  <a:lnTo>
                    <a:pt x="11850624" y="0"/>
                  </a:lnTo>
                  <a:lnTo>
                    <a:pt x="0" y="0"/>
                  </a:lnTo>
                  <a:lnTo>
                    <a:pt x="0" y="6513576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7896606" y="3313937"/>
              <a:ext cx="1104900" cy="1106170"/>
            </a:xfrm>
            <a:custGeom>
              <a:avLst/>
              <a:gdLst/>
              <a:ahLst/>
              <a:cxnLst/>
              <a:rect l="l" t="t" r="r" b="b"/>
              <a:pathLst>
                <a:path w="1104900" h="1106170">
                  <a:moveTo>
                    <a:pt x="0" y="552957"/>
                  </a:moveTo>
                  <a:lnTo>
                    <a:pt x="2032" y="505332"/>
                  </a:lnTo>
                  <a:lnTo>
                    <a:pt x="8000" y="458724"/>
                  </a:lnTo>
                  <a:lnTo>
                    <a:pt x="17779" y="413385"/>
                  </a:lnTo>
                  <a:lnTo>
                    <a:pt x="31115" y="369569"/>
                  </a:lnTo>
                  <a:lnTo>
                    <a:pt x="47878" y="327406"/>
                  </a:lnTo>
                  <a:lnTo>
                    <a:pt x="68072" y="286892"/>
                  </a:lnTo>
                  <a:lnTo>
                    <a:pt x="91313" y="248412"/>
                  </a:lnTo>
                  <a:lnTo>
                    <a:pt x="117475" y="212089"/>
                  </a:lnTo>
                  <a:lnTo>
                    <a:pt x="146303" y="178053"/>
                  </a:lnTo>
                  <a:lnTo>
                    <a:pt x="177926" y="146431"/>
                  </a:lnTo>
                  <a:lnTo>
                    <a:pt x="211963" y="117475"/>
                  </a:lnTo>
                  <a:lnTo>
                    <a:pt x="248285" y="91312"/>
                  </a:lnTo>
                  <a:lnTo>
                    <a:pt x="286639" y="68072"/>
                  </a:lnTo>
                  <a:lnTo>
                    <a:pt x="327025" y="48006"/>
                  </a:lnTo>
                  <a:lnTo>
                    <a:pt x="369189" y="31114"/>
                  </a:lnTo>
                  <a:lnTo>
                    <a:pt x="413003" y="17779"/>
                  </a:lnTo>
                  <a:lnTo>
                    <a:pt x="458216" y="8000"/>
                  </a:lnTo>
                  <a:lnTo>
                    <a:pt x="504825" y="2032"/>
                  </a:lnTo>
                  <a:lnTo>
                    <a:pt x="552450" y="0"/>
                  </a:lnTo>
                  <a:lnTo>
                    <a:pt x="600075" y="2032"/>
                  </a:lnTo>
                  <a:lnTo>
                    <a:pt x="646684" y="8000"/>
                  </a:lnTo>
                  <a:lnTo>
                    <a:pt x="691896" y="17779"/>
                  </a:lnTo>
                  <a:lnTo>
                    <a:pt x="735711" y="31114"/>
                  </a:lnTo>
                  <a:lnTo>
                    <a:pt x="777875" y="48006"/>
                  </a:lnTo>
                  <a:lnTo>
                    <a:pt x="818261" y="68072"/>
                  </a:lnTo>
                  <a:lnTo>
                    <a:pt x="856615" y="91312"/>
                  </a:lnTo>
                  <a:lnTo>
                    <a:pt x="892937" y="117475"/>
                  </a:lnTo>
                  <a:lnTo>
                    <a:pt x="926973" y="146431"/>
                  </a:lnTo>
                  <a:lnTo>
                    <a:pt x="958596" y="178053"/>
                  </a:lnTo>
                  <a:lnTo>
                    <a:pt x="987425" y="212089"/>
                  </a:lnTo>
                  <a:lnTo>
                    <a:pt x="1013587" y="248412"/>
                  </a:lnTo>
                  <a:lnTo>
                    <a:pt x="1036827" y="286892"/>
                  </a:lnTo>
                  <a:lnTo>
                    <a:pt x="1057021" y="327406"/>
                  </a:lnTo>
                  <a:lnTo>
                    <a:pt x="1073785" y="369569"/>
                  </a:lnTo>
                  <a:lnTo>
                    <a:pt x="1087120" y="413385"/>
                  </a:lnTo>
                  <a:lnTo>
                    <a:pt x="1096899" y="458724"/>
                  </a:lnTo>
                  <a:lnTo>
                    <a:pt x="1102868" y="505332"/>
                  </a:lnTo>
                  <a:lnTo>
                    <a:pt x="1104900" y="552957"/>
                  </a:lnTo>
                  <a:lnTo>
                    <a:pt x="1102868" y="600710"/>
                  </a:lnTo>
                  <a:lnTo>
                    <a:pt x="1096899" y="647319"/>
                  </a:lnTo>
                  <a:lnTo>
                    <a:pt x="1087120" y="692657"/>
                  </a:lnTo>
                  <a:lnTo>
                    <a:pt x="1073785" y="736473"/>
                  </a:lnTo>
                  <a:lnTo>
                    <a:pt x="1057021" y="778637"/>
                  </a:lnTo>
                  <a:lnTo>
                    <a:pt x="1036827" y="819150"/>
                  </a:lnTo>
                  <a:lnTo>
                    <a:pt x="1013587" y="857631"/>
                  </a:lnTo>
                  <a:lnTo>
                    <a:pt x="987425" y="893953"/>
                  </a:lnTo>
                  <a:lnTo>
                    <a:pt x="958596" y="927988"/>
                  </a:lnTo>
                  <a:lnTo>
                    <a:pt x="926973" y="959612"/>
                  </a:lnTo>
                  <a:lnTo>
                    <a:pt x="892937" y="988568"/>
                  </a:lnTo>
                  <a:lnTo>
                    <a:pt x="856615" y="1014730"/>
                  </a:lnTo>
                  <a:lnTo>
                    <a:pt x="818261" y="1037970"/>
                  </a:lnTo>
                  <a:lnTo>
                    <a:pt x="777875" y="1058037"/>
                  </a:lnTo>
                  <a:lnTo>
                    <a:pt x="735711" y="1074928"/>
                  </a:lnTo>
                  <a:lnTo>
                    <a:pt x="691896" y="1088263"/>
                  </a:lnTo>
                  <a:lnTo>
                    <a:pt x="646684" y="1098042"/>
                  </a:lnTo>
                  <a:lnTo>
                    <a:pt x="600075" y="1104011"/>
                  </a:lnTo>
                  <a:lnTo>
                    <a:pt x="552450" y="1106043"/>
                  </a:lnTo>
                  <a:lnTo>
                    <a:pt x="504825" y="1104011"/>
                  </a:lnTo>
                  <a:lnTo>
                    <a:pt x="458216" y="1098042"/>
                  </a:lnTo>
                  <a:lnTo>
                    <a:pt x="413003" y="1088263"/>
                  </a:lnTo>
                  <a:lnTo>
                    <a:pt x="369189" y="1074928"/>
                  </a:lnTo>
                  <a:lnTo>
                    <a:pt x="327025" y="1058037"/>
                  </a:lnTo>
                  <a:lnTo>
                    <a:pt x="286639" y="1037970"/>
                  </a:lnTo>
                  <a:lnTo>
                    <a:pt x="248285" y="1014730"/>
                  </a:lnTo>
                  <a:lnTo>
                    <a:pt x="211963" y="988568"/>
                  </a:lnTo>
                  <a:lnTo>
                    <a:pt x="177926" y="959612"/>
                  </a:lnTo>
                  <a:lnTo>
                    <a:pt x="146303" y="927988"/>
                  </a:lnTo>
                  <a:lnTo>
                    <a:pt x="117475" y="893953"/>
                  </a:lnTo>
                  <a:lnTo>
                    <a:pt x="91313" y="857631"/>
                  </a:lnTo>
                  <a:lnTo>
                    <a:pt x="68072" y="819150"/>
                  </a:lnTo>
                  <a:lnTo>
                    <a:pt x="47878" y="778637"/>
                  </a:lnTo>
                  <a:lnTo>
                    <a:pt x="31115" y="736473"/>
                  </a:lnTo>
                  <a:lnTo>
                    <a:pt x="17779" y="692657"/>
                  </a:lnTo>
                  <a:lnTo>
                    <a:pt x="8000" y="647319"/>
                  </a:lnTo>
                  <a:lnTo>
                    <a:pt x="2032" y="600710"/>
                  </a:lnTo>
                  <a:lnTo>
                    <a:pt x="0" y="552957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 descr=""/>
          <p:cNvSpPr txBox="1"/>
          <p:nvPr/>
        </p:nvSpPr>
        <p:spPr>
          <a:xfrm>
            <a:off x="6960489" y="3521455"/>
            <a:ext cx="2973705" cy="24599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95"/>
              </a:spcBef>
            </a:pPr>
            <a:r>
              <a:rPr dirty="0" sz="4000" spc="-50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4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460"/>
              </a:spcBef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DISCOUNTED</a:t>
            </a:r>
            <a:r>
              <a:rPr dirty="0" sz="1800" spc="-11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CASH</a:t>
            </a:r>
            <a:r>
              <a:rPr dirty="0" sz="180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FLOW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sz="1800">
              <a:latin typeface="Arial"/>
              <a:cs typeface="Arial"/>
            </a:endParaRPr>
          </a:p>
          <a:p>
            <a:pPr algn="ctr" marL="369570" marR="374015" indent="5080">
              <a:lnSpc>
                <a:spcPct val="100000"/>
              </a:lnSpc>
              <a:spcBef>
                <a:spcPts val="5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dirty="0" sz="1800" spc="-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case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forecasting</a:t>
            </a:r>
            <a:r>
              <a:rPr dirty="0" sz="1800" spc="-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-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DCF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6" name="object 46" descr=""/>
          <p:cNvGrpSpPr/>
          <p:nvPr/>
        </p:nvGrpSpPr>
        <p:grpSpPr>
          <a:xfrm>
            <a:off x="3142742" y="3294888"/>
            <a:ext cx="2272665" cy="2672080"/>
            <a:chOff x="3142742" y="3294888"/>
            <a:chExt cx="2272665" cy="2672080"/>
          </a:xfrm>
        </p:grpSpPr>
        <p:sp>
          <p:nvSpPr>
            <p:cNvPr id="47" name="object 47" descr=""/>
            <p:cNvSpPr/>
            <p:nvPr/>
          </p:nvSpPr>
          <p:spPr>
            <a:xfrm>
              <a:off x="3739134" y="3313938"/>
              <a:ext cx="1104900" cy="1106170"/>
            </a:xfrm>
            <a:custGeom>
              <a:avLst/>
              <a:gdLst/>
              <a:ahLst/>
              <a:cxnLst/>
              <a:rect l="l" t="t" r="r" b="b"/>
              <a:pathLst>
                <a:path w="1104900" h="1106170">
                  <a:moveTo>
                    <a:pt x="0" y="552957"/>
                  </a:moveTo>
                  <a:lnTo>
                    <a:pt x="2031" y="505332"/>
                  </a:lnTo>
                  <a:lnTo>
                    <a:pt x="8000" y="458724"/>
                  </a:lnTo>
                  <a:lnTo>
                    <a:pt x="17779" y="413385"/>
                  </a:lnTo>
                  <a:lnTo>
                    <a:pt x="31114" y="369569"/>
                  </a:lnTo>
                  <a:lnTo>
                    <a:pt x="47878" y="327406"/>
                  </a:lnTo>
                  <a:lnTo>
                    <a:pt x="68071" y="286892"/>
                  </a:lnTo>
                  <a:lnTo>
                    <a:pt x="91312" y="248412"/>
                  </a:lnTo>
                  <a:lnTo>
                    <a:pt x="117475" y="212089"/>
                  </a:lnTo>
                  <a:lnTo>
                    <a:pt x="146303" y="178053"/>
                  </a:lnTo>
                  <a:lnTo>
                    <a:pt x="177926" y="146431"/>
                  </a:lnTo>
                  <a:lnTo>
                    <a:pt x="211962" y="117475"/>
                  </a:lnTo>
                  <a:lnTo>
                    <a:pt x="248285" y="91312"/>
                  </a:lnTo>
                  <a:lnTo>
                    <a:pt x="286638" y="68072"/>
                  </a:lnTo>
                  <a:lnTo>
                    <a:pt x="327025" y="48006"/>
                  </a:lnTo>
                  <a:lnTo>
                    <a:pt x="369188" y="31114"/>
                  </a:lnTo>
                  <a:lnTo>
                    <a:pt x="413003" y="17779"/>
                  </a:lnTo>
                  <a:lnTo>
                    <a:pt x="458215" y="8000"/>
                  </a:lnTo>
                  <a:lnTo>
                    <a:pt x="504825" y="2032"/>
                  </a:lnTo>
                  <a:lnTo>
                    <a:pt x="552450" y="0"/>
                  </a:lnTo>
                  <a:lnTo>
                    <a:pt x="600075" y="2032"/>
                  </a:lnTo>
                  <a:lnTo>
                    <a:pt x="646683" y="8000"/>
                  </a:lnTo>
                  <a:lnTo>
                    <a:pt x="691895" y="17779"/>
                  </a:lnTo>
                  <a:lnTo>
                    <a:pt x="735711" y="31114"/>
                  </a:lnTo>
                  <a:lnTo>
                    <a:pt x="777875" y="48006"/>
                  </a:lnTo>
                  <a:lnTo>
                    <a:pt x="818261" y="68072"/>
                  </a:lnTo>
                  <a:lnTo>
                    <a:pt x="856614" y="91312"/>
                  </a:lnTo>
                  <a:lnTo>
                    <a:pt x="892937" y="117475"/>
                  </a:lnTo>
                  <a:lnTo>
                    <a:pt x="926973" y="146431"/>
                  </a:lnTo>
                  <a:lnTo>
                    <a:pt x="958595" y="178053"/>
                  </a:lnTo>
                  <a:lnTo>
                    <a:pt x="987425" y="212089"/>
                  </a:lnTo>
                  <a:lnTo>
                    <a:pt x="1013587" y="248412"/>
                  </a:lnTo>
                  <a:lnTo>
                    <a:pt x="1036827" y="286892"/>
                  </a:lnTo>
                  <a:lnTo>
                    <a:pt x="1057020" y="327406"/>
                  </a:lnTo>
                  <a:lnTo>
                    <a:pt x="1073785" y="369569"/>
                  </a:lnTo>
                  <a:lnTo>
                    <a:pt x="1087119" y="413385"/>
                  </a:lnTo>
                  <a:lnTo>
                    <a:pt x="1096899" y="458724"/>
                  </a:lnTo>
                  <a:lnTo>
                    <a:pt x="1102867" y="505332"/>
                  </a:lnTo>
                  <a:lnTo>
                    <a:pt x="1104900" y="552957"/>
                  </a:lnTo>
                  <a:lnTo>
                    <a:pt x="1102867" y="600710"/>
                  </a:lnTo>
                  <a:lnTo>
                    <a:pt x="1096899" y="647319"/>
                  </a:lnTo>
                  <a:lnTo>
                    <a:pt x="1087119" y="692657"/>
                  </a:lnTo>
                  <a:lnTo>
                    <a:pt x="1073785" y="736473"/>
                  </a:lnTo>
                  <a:lnTo>
                    <a:pt x="1057020" y="778637"/>
                  </a:lnTo>
                  <a:lnTo>
                    <a:pt x="1036827" y="819150"/>
                  </a:lnTo>
                  <a:lnTo>
                    <a:pt x="1013587" y="857631"/>
                  </a:lnTo>
                  <a:lnTo>
                    <a:pt x="987425" y="893953"/>
                  </a:lnTo>
                  <a:lnTo>
                    <a:pt x="958595" y="927988"/>
                  </a:lnTo>
                  <a:lnTo>
                    <a:pt x="926973" y="959612"/>
                  </a:lnTo>
                  <a:lnTo>
                    <a:pt x="892937" y="988568"/>
                  </a:lnTo>
                  <a:lnTo>
                    <a:pt x="856614" y="1014730"/>
                  </a:lnTo>
                  <a:lnTo>
                    <a:pt x="818261" y="1037970"/>
                  </a:lnTo>
                  <a:lnTo>
                    <a:pt x="777875" y="1058037"/>
                  </a:lnTo>
                  <a:lnTo>
                    <a:pt x="735711" y="1074928"/>
                  </a:lnTo>
                  <a:lnTo>
                    <a:pt x="691895" y="1088263"/>
                  </a:lnTo>
                  <a:lnTo>
                    <a:pt x="646683" y="1098042"/>
                  </a:lnTo>
                  <a:lnTo>
                    <a:pt x="600075" y="1104011"/>
                  </a:lnTo>
                  <a:lnTo>
                    <a:pt x="552450" y="1106043"/>
                  </a:lnTo>
                  <a:lnTo>
                    <a:pt x="504825" y="1104011"/>
                  </a:lnTo>
                  <a:lnTo>
                    <a:pt x="458215" y="1098042"/>
                  </a:lnTo>
                  <a:lnTo>
                    <a:pt x="413003" y="1088263"/>
                  </a:lnTo>
                  <a:lnTo>
                    <a:pt x="369188" y="1074928"/>
                  </a:lnTo>
                  <a:lnTo>
                    <a:pt x="327025" y="1058037"/>
                  </a:lnTo>
                  <a:lnTo>
                    <a:pt x="286638" y="1037970"/>
                  </a:lnTo>
                  <a:lnTo>
                    <a:pt x="248285" y="1014730"/>
                  </a:lnTo>
                  <a:lnTo>
                    <a:pt x="211962" y="988568"/>
                  </a:lnTo>
                  <a:lnTo>
                    <a:pt x="177926" y="959612"/>
                  </a:lnTo>
                  <a:lnTo>
                    <a:pt x="146303" y="927988"/>
                  </a:lnTo>
                  <a:lnTo>
                    <a:pt x="117475" y="893953"/>
                  </a:lnTo>
                  <a:lnTo>
                    <a:pt x="91312" y="857631"/>
                  </a:lnTo>
                  <a:lnTo>
                    <a:pt x="68071" y="819150"/>
                  </a:lnTo>
                  <a:lnTo>
                    <a:pt x="47878" y="778637"/>
                  </a:lnTo>
                  <a:lnTo>
                    <a:pt x="31114" y="736473"/>
                  </a:lnTo>
                  <a:lnTo>
                    <a:pt x="17779" y="692657"/>
                  </a:lnTo>
                  <a:lnTo>
                    <a:pt x="8000" y="647319"/>
                  </a:lnTo>
                  <a:lnTo>
                    <a:pt x="2031" y="600710"/>
                  </a:lnTo>
                  <a:lnTo>
                    <a:pt x="0" y="552957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3645535" y="5483351"/>
              <a:ext cx="1260475" cy="212090"/>
            </a:xfrm>
            <a:custGeom>
              <a:avLst/>
              <a:gdLst/>
              <a:ahLst/>
              <a:cxnLst/>
              <a:rect l="l" t="t" r="r" b="b"/>
              <a:pathLst>
                <a:path w="1260475" h="212089">
                  <a:moveTo>
                    <a:pt x="130048" y="0"/>
                  </a:moveTo>
                  <a:lnTo>
                    <a:pt x="0" y="0"/>
                  </a:lnTo>
                  <a:lnTo>
                    <a:pt x="0" y="27686"/>
                  </a:lnTo>
                  <a:lnTo>
                    <a:pt x="48641" y="27686"/>
                  </a:lnTo>
                  <a:lnTo>
                    <a:pt x="48641" y="163652"/>
                  </a:lnTo>
                  <a:lnTo>
                    <a:pt x="81661" y="163652"/>
                  </a:lnTo>
                  <a:lnTo>
                    <a:pt x="81661" y="27686"/>
                  </a:lnTo>
                  <a:lnTo>
                    <a:pt x="130048" y="27686"/>
                  </a:lnTo>
                  <a:lnTo>
                    <a:pt x="130048" y="0"/>
                  </a:lnTo>
                  <a:close/>
                </a:path>
                <a:path w="1260475" h="212089">
                  <a:moveTo>
                    <a:pt x="213487" y="48387"/>
                  </a:moveTo>
                  <a:lnTo>
                    <a:pt x="206883" y="44450"/>
                  </a:lnTo>
                  <a:lnTo>
                    <a:pt x="200025" y="42418"/>
                  </a:lnTo>
                  <a:lnTo>
                    <a:pt x="187833" y="42418"/>
                  </a:lnTo>
                  <a:lnTo>
                    <a:pt x="183261" y="43688"/>
                  </a:lnTo>
                  <a:lnTo>
                    <a:pt x="179324" y="46228"/>
                  </a:lnTo>
                  <a:lnTo>
                    <a:pt x="175260" y="48768"/>
                  </a:lnTo>
                  <a:lnTo>
                    <a:pt x="170815" y="53975"/>
                  </a:lnTo>
                  <a:lnTo>
                    <a:pt x="165862" y="61976"/>
                  </a:lnTo>
                  <a:lnTo>
                    <a:pt x="165862" y="45085"/>
                  </a:lnTo>
                  <a:lnTo>
                    <a:pt x="136652" y="45085"/>
                  </a:lnTo>
                  <a:lnTo>
                    <a:pt x="136652" y="163652"/>
                  </a:lnTo>
                  <a:lnTo>
                    <a:pt x="168021" y="163652"/>
                  </a:lnTo>
                  <a:lnTo>
                    <a:pt x="168021" y="127038"/>
                  </a:lnTo>
                  <a:lnTo>
                    <a:pt x="168186" y="113220"/>
                  </a:lnTo>
                  <a:lnTo>
                    <a:pt x="180975" y="71755"/>
                  </a:lnTo>
                  <a:lnTo>
                    <a:pt x="184658" y="70612"/>
                  </a:lnTo>
                  <a:lnTo>
                    <a:pt x="193548" y="70612"/>
                  </a:lnTo>
                  <a:lnTo>
                    <a:pt x="198501" y="72263"/>
                  </a:lnTo>
                  <a:lnTo>
                    <a:pt x="203835" y="75692"/>
                  </a:lnTo>
                  <a:lnTo>
                    <a:pt x="205625" y="70612"/>
                  </a:lnTo>
                  <a:lnTo>
                    <a:pt x="208673" y="61976"/>
                  </a:lnTo>
                  <a:lnTo>
                    <a:pt x="213487" y="48387"/>
                  </a:lnTo>
                  <a:close/>
                </a:path>
                <a:path w="1260475" h="212089">
                  <a:moveTo>
                    <a:pt x="327914" y="163652"/>
                  </a:moveTo>
                  <a:lnTo>
                    <a:pt x="325120" y="158000"/>
                  </a:lnTo>
                  <a:lnTo>
                    <a:pt x="323342" y="152692"/>
                  </a:lnTo>
                  <a:lnTo>
                    <a:pt x="323049" y="151307"/>
                  </a:lnTo>
                  <a:lnTo>
                    <a:pt x="322922" y="150710"/>
                  </a:lnTo>
                  <a:lnTo>
                    <a:pt x="321602" y="144233"/>
                  </a:lnTo>
                  <a:lnTo>
                    <a:pt x="321310" y="142798"/>
                  </a:lnTo>
                  <a:lnTo>
                    <a:pt x="320865" y="136232"/>
                  </a:lnTo>
                  <a:lnTo>
                    <a:pt x="320916" y="106730"/>
                  </a:lnTo>
                  <a:lnTo>
                    <a:pt x="321005" y="86360"/>
                  </a:lnTo>
                  <a:lnTo>
                    <a:pt x="320865" y="81280"/>
                  </a:lnTo>
                  <a:lnTo>
                    <a:pt x="320789" y="78689"/>
                  </a:lnTo>
                  <a:lnTo>
                    <a:pt x="320205" y="72898"/>
                  </a:lnTo>
                  <a:lnTo>
                    <a:pt x="320103" y="71882"/>
                  </a:lnTo>
                  <a:lnTo>
                    <a:pt x="289560" y="43662"/>
                  </a:lnTo>
                  <a:lnTo>
                    <a:pt x="271272" y="42418"/>
                  </a:lnTo>
                  <a:lnTo>
                    <a:pt x="260375" y="42951"/>
                  </a:lnTo>
                  <a:lnTo>
                    <a:pt x="226377" y="61201"/>
                  </a:lnTo>
                  <a:lnTo>
                    <a:pt x="219837" y="76200"/>
                  </a:lnTo>
                  <a:lnTo>
                    <a:pt x="248285" y="81280"/>
                  </a:lnTo>
                  <a:lnTo>
                    <a:pt x="250317" y="75819"/>
                  </a:lnTo>
                  <a:lnTo>
                    <a:pt x="252857" y="71882"/>
                  </a:lnTo>
                  <a:lnTo>
                    <a:pt x="255905" y="69723"/>
                  </a:lnTo>
                  <a:lnTo>
                    <a:pt x="259080" y="67564"/>
                  </a:lnTo>
                  <a:lnTo>
                    <a:pt x="263398" y="66421"/>
                  </a:lnTo>
                  <a:lnTo>
                    <a:pt x="277241" y="66421"/>
                  </a:lnTo>
                  <a:lnTo>
                    <a:pt x="282829" y="67691"/>
                  </a:lnTo>
                  <a:lnTo>
                    <a:pt x="285877" y="70231"/>
                  </a:lnTo>
                  <a:lnTo>
                    <a:pt x="288798" y="72898"/>
                  </a:lnTo>
                  <a:lnTo>
                    <a:pt x="290322" y="77089"/>
                  </a:lnTo>
                  <a:lnTo>
                    <a:pt x="290322" y="86360"/>
                  </a:lnTo>
                  <a:lnTo>
                    <a:pt x="290322" y="106730"/>
                  </a:lnTo>
                  <a:lnTo>
                    <a:pt x="290322" y="120497"/>
                  </a:lnTo>
                  <a:lnTo>
                    <a:pt x="290080" y="123583"/>
                  </a:lnTo>
                  <a:lnTo>
                    <a:pt x="290004" y="124701"/>
                  </a:lnTo>
                  <a:lnTo>
                    <a:pt x="289941" y="125590"/>
                  </a:lnTo>
                  <a:lnTo>
                    <a:pt x="289052" y="128270"/>
                  </a:lnTo>
                  <a:lnTo>
                    <a:pt x="288201" y="131279"/>
                  </a:lnTo>
                  <a:lnTo>
                    <a:pt x="271018" y="144233"/>
                  </a:lnTo>
                  <a:lnTo>
                    <a:pt x="260350" y="144233"/>
                  </a:lnTo>
                  <a:lnTo>
                    <a:pt x="256159" y="142633"/>
                  </a:lnTo>
                  <a:lnTo>
                    <a:pt x="252857" y="139433"/>
                  </a:lnTo>
                  <a:lnTo>
                    <a:pt x="249682" y="136232"/>
                  </a:lnTo>
                  <a:lnTo>
                    <a:pt x="248031" y="132435"/>
                  </a:lnTo>
                  <a:lnTo>
                    <a:pt x="248031" y="123583"/>
                  </a:lnTo>
                  <a:lnTo>
                    <a:pt x="279908" y="109664"/>
                  </a:lnTo>
                  <a:lnTo>
                    <a:pt x="286004" y="108127"/>
                  </a:lnTo>
                  <a:lnTo>
                    <a:pt x="290322" y="106730"/>
                  </a:lnTo>
                  <a:lnTo>
                    <a:pt x="290322" y="86360"/>
                  </a:lnTo>
                  <a:lnTo>
                    <a:pt x="285191" y="88150"/>
                  </a:lnTo>
                  <a:lnTo>
                    <a:pt x="278409" y="90030"/>
                  </a:lnTo>
                  <a:lnTo>
                    <a:pt x="269951" y="91986"/>
                  </a:lnTo>
                  <a:lnTo>
                    <a:pt x="259842" y="93980"/>
                  </a:lnTo>
                  <a:lnTo>
                    <a:pt x="252145" y="95656"/>
                  </a:lnTo>
                  <a:lnTo>
                    <a:pt x="221475" y="113385"/>
                  </a:lnTo>
                  <a:lnTo>
                    <a:pt x="218186" y="118618"/>
                  </a:lnTo>
                  <a:lnTo>
                    <a:pt x="216916" y="123583"/>
                  </a:lnTo>
                  <a:lnTo>
                    <a:pt x="216662" y="124701"/>
                  </a:lnTo>
                  <a:lnTo>
                    <a:pt x="216763" y="132435"/>
                  </a:lnTo>
                  <a:lnTo>
                    <a:pt x="239661" y="163855"/>
                  </a:lnTo>
                  <a:lnTo>
                    <a:pt x="256032" y="166331"/>
                  </a:lnTo>
                  <a:lnTo>
                    <a:pt x="263017" y="166331"/>
                  </a:lnTo>
                  <a:lnTo>
                    <a:pt x="269494" y="165036"/>
                  </a:lnTo>
                  <a:lnTo>
                    <a:pt x="281686" y="159829"/>
                  </a:lnTo>
                  <a:lnTo>
                    <a:pt x="287401" y="155917"/>
                  </a:lnTo>
                  <a:lnTo>
                    <a:pt x="292735" y="150710"/>
                  </a:lnTo>
                  <a:lnTo>
                    <a:pt x="292900" y="151104"/>
                  </a:lnTo>
                  <a:lnTo>
                    <a:pt x="292989" y="151307"/>
                  </a:lnTo>
                  <a:lnTo>
                    <a:pt x="293370" y="152527"/>
                  </a:lnTo>
                  <a:lnTo>
                    <a:pt x="295021" y="158483"/>
                  </a:lnTo>
                  <a:lnTo>
                    <a:pt x="296037" y="161569"/>
                  </a:lnTo>
                  <a:lnTo>
                    <a:pt x="296926" y="163652"/>
                  </a:lnTo>
                  <a:lnTo>
                    <a:pt x="327914" y="163652"/>
                  </a:lnTo>
                  <a:close/>
                </a:path>
                <a:path w="1260475" h="212089">
                  <a:moveTo>
                    <a:pt x="458597" y="0"/>
                  </a:moveTo>
                  <a:lnTo>
                    <a:pt x="427355" y="0"/>
                  </a:lnTo>
                  <a:lnTo>
                    <a:pt x="427355" y="104825"/>
                  </a:lnTo>
                  <a:lnTo>
                    <a:pt x="426872" y="113423"/>
                  </a:lnTo>
                  <a:lnTo>
                    <a:pt x="408559" y="141554"/>
                  </a:lnTo>
                  <a:lnTo>
                    <a:pt x="392303" y="141554"/>
                  </a:lnTo>
                  <a:lnTo>
                    <a:pt x="375005" y="104825"/>
                  </a:lnTo>
                  <a:lnTo>
                    <a:pt x="374904" y="101854"/>
                  </a:lnTo>
                  <a:lnTo>
                    <a:pt x="375259" y="95326"/>
                  </a:lnTo>
                  <a:lnTo>
                    <a:pt x="375348" y="93573"/>
                  </a:lnTo>
                  <a:lnTo>
                    <a:pt x="393700" y="66421"/>
                  </a:lnTo>
                  <a:lnTo>
                    <a:pt x="408813" y="66421"/>
                  </a:lnTo>
                  <a:lnTo>
                    <a:pt x="415036" y="69469"/>
                  </a:lnTo>
                  <a:lnTo>
                    <a:pt x="419874" y="75311"/>
                  </a:lnTo>
                  <a:lnTo>
                    <a:pt x="419989" y="75438"/>
                  </a:lnTo>
                  <a:lnTo>
                    <a:pt x="427304" y="103886"/>
                  </a:lnTo>
                  <a:lnTo>
                    <a:pt x="427355" y="104825"/>
                  </a:lnTo>
                  <a:lnTo>
                    <a:pt x="427355" y="0"/>
                  </a:lnTo>
                  <a:lnTo>
                    <a:pt x="427228" y="0"/>
                  </a:lnTo>
                  <a:lnTo>
                    <a:pt x="427228" y="58928"/>
                  </a:lnTo>
                  <a:lnTo>
                    <a:pt x="419646" y="51689"/>
                  </a:lnTo>
                  <a:lnTo>
                    <a:pt x="411391" y="46532"/>
                  </a:lnTo>
                  <a:lnTo>
                    <a:pt x="402450" y="43446"/>
                  </a:lnTo>
                  <a:lnTo>
                    <a:pt x="392811" y="42418"/>
                  </a:lnTo>
                  <a:lnTo>
                    <a:pt x="381977" y="43446"/>
                  </a:lnTo>
                  <a:lnTo>
                    <a:pt x="382320" y="43446"/>
                  </a:lnTo>
                  <a:lnTo>
                    <a:pt x="373037" y="46342"/>
                  </a:lnTo>
                  <a:lnTo>
                    <a:pt x="346354" y="77406"/>
                  </a:lnTo>
                  <a:lnTo>
                    <a:pt x="342823" y="104825"/>
                  </a:lnTo>
                  <a:lnTo>
                    <a:pt x="343687" y="117843"/>
                  </a:lnTo>
                  <a:lnTo>
                    <a:pt x="365048" y="157073"/>
                  </a:lnTo>
                  <a:lnTo>
                    <a:pt x="392430" y="166331"/>
                  </a:lnTo>
                  <a:lnTo>
                    <a:pt x="399034" y="166331"/>
                  </a:lnTo>
                  <a:lnTo>
                    <a:pt x="405765" y="164680"/>
                  </a:lnTo>
                  <a:lnTo>
                    <a:pt x="418846" y="158051"/>
                  </a:lnTo>
                  <a:lnTo>
                    <a:pt x="424561" y="153009"/>
                  </a:lnTo>
                  <a:lnTo>
                    <a:pt x="429387" y="146240"/>
                  </a:lnTo>
                  <a:lnTo>
                    <a:pt x="429387" y="163652"/>
                  </a:lnTo>
                  <a:lnTo>
                    <a:pt x="458597" y="163652"/>
                  </a:lnTo>
                  <a:lnTo>
                    <a:pt x="458597" y="146240"/>
                  </a:lnTo>
                  <a:lnTo>
                    <a:pt x="458597" y="141554"/>
                  </a:lnTo>
                  <a:lnTo>
                    <a:pt x="458597" y="66421"/>
                  </a:lnTo>
                  <a:lnTo>
                    <a:pt x="458597" y="58928"/>
                  </a:lnTo>
                  <a:lnTo>
                    <a:pt x="458597" y="0"/>
                  </a:lnTo>
                  <a:close/>
                </a:path>
                <a:path w="1260475" h="212089">
                  <a:moveTo>
                    <a:pt x="519938" y="45085"/>
                  </a:moveTo>
                  <a:lnTo>
                    <a:pt x="488569" y="45085"/>
                  </a:lnTo>
                  <a:lnTo>
                    <a:pt x="488569" y="163652"/>
                  </a:lnTo>
                  <a:lnTo>
                    <a:pt x="519938" y="163652"/>
                  </a:lnTo>
                  <a:lnTo>
                    <a:pt x="519938" y="45085"/>
                  </a:lnTo>
                  <a:close/>
                </a:path>
                <a:path w="1260475" h="212089">
                  <a:moveTo>
                    <a:pt x="519938" y="0"/>
                  </a:moveTo>
                  <a:lnTo>
                    <a:pt x="488569" y="0"/>
                  </a:lnTo>
                  <a:lnTo>
                    <a:pt x="488569" y="29083"/>
                  </a:lnTo>
                  <a:lnTo>
                    <a:pt x="519938" y="29083"/>
                  </a:lnTo>
                  <a:lnTo>
                    <a:pt x="519938" y="0"/>
                  </a:lnTo>
                  <a:close/>
                </a:path>
                <a:path w="1260475" h="212089">
                  <a:moveTo>
                    <a:pt x="658876" y="80772"/>
                  </a:moveTo>
                  <a:lnTo>
                    <a:pt x="658304" y="74549"/>
                  </a:lnTo>
                  <a:lnTo>
                    <a:pt x="658241" y="73787"/>
                  </a:lnTo>
                  <a:lnTo>
                    <a:pt x="656526" y="66421"/>
                  </a:lnTo>
                  <a:lnTo>
                    <a:pt x="655955" y="64008"/>
                  </a:lnTo>
                  <a:lnTo>
                    <a:pt x="655256" y="62484"/>
                  </a:lnTo>
                  <a:lnTo>
                    <a:pt x="653923" y="59563"/>
                  </a:lnTo>
                  <a:lnTo>
                    <a:pt x="651002" y="55753"/>
                  </a:lnTo>
                  <a:lnTo>
                    <a:pt x="648081" y="51816"/>
                  </a:lnTo>
                  <a:lnTo>
                    <a:pt x="643763" y="48641"/>
                  </a:lnTo>
                  <a:lnTo>
                    <a:pt x="638048" y="46228"/>
                  </a:lnTo>
                  <a:lnTo>
                    <a:pt x="632206" y="43688"/>
                  </a:lnTo>
                  <a:lnTo>
                    <a:pt x="625983" y="42418"/>
                  </a:lnTo>
                  <a:lnTo>
                    <a:pt x="618998" y="42418"/>
                  </a:lnTo>
                  <a:lnTo>
                    <a:pt x="607669" y="43688"/>
                  </a:lnTo>
                  <a:lnTo>
                    <a:pt x="597433" y="47459"/>
                  </a:lnTo>
                  <a:lnTo>
                    <a:pt x="588162" y="53733"/>
                  </a:lnTo>
                  <a:lnTo>
                    <a:pt x="579882" y="62484"/>
                  </a:lnTo>
                  <a:lnTo>
                    <a:pt x="579882" y="45085"/>
                  </a:lnTo>
                  <a:lnTo>
                    <a:pt x="550799" y="45085"/>
                  </a:lnTo>
                  <a:lnTo>
                    <a:pt x="550799" y="163652"/>
                  </a:lnTo>
                  <a:lnTo>
                    <a:pt x="582168" y="163652"/>
                  </a:lnTo>
                  <a:lnTo>
                    <a:pt x="582168" y="109969"/>
                  </a:lnTo>
                  <a:lnTo>
                    <a:pt x="582307" y="100838"/>
                  </a:lnTo>
                  <a:lnTo>
                    <a:pt x="602615" y="66421"/>
                  </a:lnTo>
                  <a:lnTo>
                    <a:pt x="612267" y="66421"/>
                  </a:lnTo>
                  <a:lnTo>
                    <a:pt x="615950" y="67437"/>
                  </a:lnTo>
                  <a:lnTo>
                    <a:pt x="618998" y="69596"/>
                  </a:lnTo>
                  <a:lnTo>
                    <a:pt x="621919" y="71628"/>
                  </a:lnTo>
                  <a:lnTo>
                    <a:pt x="624205" y="74549"/>
                  </a:lnTo>
                  <a:lnTo>
                    <a:pt x="625475" y="78359"/>
                  </a:lnTo>
                  <a:lnTo>
                    <a:pt x="626872" y="82042"/>
                  </a:lnTo>
                  <a:lnTo>
                    <a:pt x="627507" y="90297"/>
                  </a:lnTo>
                  <a:lnTo>
                    <a:pt x="627507" y="163652"/>
                  </a:lnTo>
                  <a:lnTo>
                    <a:pt x="658876" y="163652"/>
                  </a:lnTo>
                  <a:lnTo>
                    <a:pt x="658876" y="80772"/>
                  </a:lnTo>
                  <a:close/>
                </a:path>
                <a:path w="1260475" h="212089">
                  <a:moveTo>
                    <a:pt x="798322" y="45085"/>
                  </a:moveTo>
                  <a:lnTo>
                    <a:pt x="768985" y="45085"/>
                  </a:lnTo>
                  <a:lnTo>
                    <a:pt x="768985" y="61722"/>
                  </a:lnTo>
                  <a:lnTo>
                    <a:pt x="767410" y="59994"/>
                  </a:lnTo>
                  <a:lnTo>
                    <a:pt x="767410" y="101981"/>
                  </a:lnTo>
                  <a:lnTo>
                    <a:pt x="767397" y="103759"/>
                  </a:lnTo>
                  <a:lnTo>
                    <a:pt x="766991" y="110756"/>
                  </a:lnTo>
                  <a:lnTo>
                    <a:pt x="766978" y="111010"/>
                  </a:lnTo>
                  <a:lnTo>
                    <a:pt x="747776" y="138315"/>
                  </a:lnTo>
                  <a:lnTo>
                    <a:pt x="733044" y="138315"/>
                  </a:lnTo>
                  <a:lnTo>
                    <a:pt x="715378" y="111010"/>
                  </a:lnTo>
                  <a:lnTo>
                    <a:pt x="715327" y="110756"/>
                  </a:lnTo>
                  <a:lnTo>
                    <a:pt x="714971" y="103759"/>
                  </a:lnTo>
                  <a:lnTo>
                    <a:pt x="714883" y="101981"/>
                  </a:lnTo>
                  <a:lnTo>
                    <a:pt x="715302" y="94107"/>
                  </a:lnTo>
                  <a:lnTo>
                    <a:pt x="715327" y="93535"/>
                  </a:lnTo>
                  <a:lnTo>
                    <a:pt x="716610" y="86652"/>
                  </a:lnTo>
                  <a:lnTo>
                    <a:pt x="716686" y="86258"/>
                  </a:lnTo>
                  <a:lnTo>
                    <a:pt x="718858" y="80391"/>
                  </a:lnTo>
                  <a:lnTo>
                    <a:pt x="718947" y="80149"/>
                  </a:lnTo>
                  <a:lnTo>
                    <a:pt x="722033" y="75311"/>
                  </a:lnTo>
                  <a:lnTo>
                    <a:pt x="726960" y="69469"/>
                  </a:lnTo>
                  <a:lnTo>
                    <a:pt x="727075" y="69342"/>
                  </a:lnTo>
                  <a:lnTo>
                    <a:pt x="733171" y="66421"/>
                  </a:lnTo>
                  <a:lnTo>
                    <a:pt x="748411" y="66421"/>
                  </a:lnTo>
                  <a:lnTo>
                    <a:pt x="766889" y="93535"/>
                  </a:lnTo>
                  <a:lnTo>
                    <a:pt x="767003" y="94107"/>
                  </a:lnTo>
                  <a:lnTo>
                    <a:pt x="767410" y="101981"/>
                  </a:lnTo>
                  <a:lnTo>
                    <a:pt x="767410" y="59994"/>
                  </a:lnTo>
                  <a:lnTo>
                    <a:pt x="761352" y="53301"/>
                  </a:lnTo>
                  <a:lnTo>
                    <a:pt x="752767" y="47269"/>
                  </a:lnTo>
                  <a:lnTo>
                    <a:pt x="743204" y="43637"/>
                  </a:lnTo>
                  <a:lnTo>
                    <a:pt x="732663" y="42418"/>
                  </a:lnTo>
                  <a:lnTo>
                    <a:pt x="722439" y="43408"/>
                  </a:lnTo>
                  <a:lnTo>
                    <a:pt x="690714" y="66941"/>
                  </a:lnTo>
                  <a:lnTo>
                    <a:pt x="682625" y="103759"/>
                  </a:lnTo>
                  <a:lnTo>
                    <a:pt x="683310" y="115138"/>
                  </a:lnTo>
                  <a:lnTo>
                    <a:pt x="701243" y="152298"/>
                  </a:lnTo>
                  <a:lnTo>
                    <a:pt x="720318" y="162458"/>
                  </a:lnTo>
                  <a:lnTo>
                    <a:pt x="720712" y="162458"/>
                  </a:lnTo>
                  <a:lnTo>
                    <a:pt x="731520" y="163652"/>
                  </a:lnTo>
                  <a:lnTo>
                    <a:pt x="741730" y="162458"/>
                  </a:lnTo>
                  <a:lnTo>
                    <a:pt x="751039" y="158864"/>
                  </a:lnTo>
                  <a:lnTo>
                    <a:pt x="759447" y="152857"/>
                  </a:lnTo>
                  <a:lnTo>
                    <a:pt x="766953" y="144462"/>
                  </a:lnTo>
                  <a:lnTo>
                    <a:pt x="766838" y="169824"/>
                  </a:lnTo>
                  <a:lnTo>
                    <a:pt x="766445" y="173558"/>
                  </a:lnTo>
                  <a:lnTo>
                    <a:pt x="765670" y="175818"/>
                  </a:lnTo>
                  <a:lnTo>
                    <a:pt x="765556" y="176161"/>
                  </a:lnTo>
                  <a:lnTo>
                    <a:pt x="764032" y="179806"/>
                  </a:lnTo>
                  <a:lnTo>
                    <a:pt x="762000" y="182448"/>
                  </a:lnTo>
                  <a:lnTo>
                    <a:pt x="759206" y="184086"/>
                  </a:lnTo>
                  <a:lnTo>
                    <a:pt x="754951" y="186651"/>
                  </a:lnTo>
                  <a:lnTo>
                    <a:pt x="754570" y="186651"/>
                  </a:lnTo>
                  <a:lnTo>
                    <a:pt x="749046" y="187769"/>
                  </a:lnTo>
                  <a:lnTo>
                    <a:pt x="734441" y="187769"/>
                  </a:lnTo>
                  <a:lnTo>
                    <a:pt x="729742" y="186651"/>
                  </a:lnTo>
                  <a:lnTo>
                    <a:pt x="726821" y="184416"/>
                  </a:lnTo>
                  <a:lnTo>
                    <a:pt x="724662" y="182854"/>
                  </a:lnTo>
                  <a:lnTo>
                    <a:pt x="723265" y="179984"/>
                  </a:lnTo>
                  <a:lnTo>
                    <a:pt x="722680" y="176161"/>
                  </a:lnTo>
                  <a:lnTo>
                    <a:pt x="722630" y="175818"/>
                  </a:lnTo>
                  <a:lnTo>
                    <a:pt x="686816" y="171475"/>
                  </a:lnTo>
                  <a:lnTo>
                    <a:pt x="706716" y="205955"/>
                  </a:lnTo>
                  <a:lnTo>
                    <a:pt x="742061" y="211759"/>
                  </a:lnTo>
                  <a:lnTo>
                    <a:pt x="749706" y="211556"/>
                  </a:lnTo>
                  <a:lnTo>
                    <a:pt x="789305" y="195211"/>
                  </a:lnTo>
                  <a:lnTo>
                    <a:pt x="793267" y="187769"/>
                  </a:lnTo>
                  <a:lnTo>
                    <a:pt x="794893" y="182854"/>
                  </a:lnTo>
                  <a:lnTo>
                    <a:pt x="796391" y="177012"/>
                  </a:lnTo>
                  <a:lnTo>
                    <a:pt x="797458" y="169824"/>
                  </a:lnTo>
                  <a:lnTo>
                    <a:pt x="797928" y="163652"/>
                  </a:lnTo>
                  <a:lnTo>
                    <a:pt x="798017" y="162458"/>
                  </a:lnTo>
                  <a:lnTo>
                    <a:pt x="798106" y="161328"/>
                  </a:lnTo>
                  <a:lnTo>
                    <a:pt x="798156" y="158610"/>
                  </a:lnTo>
                  <a:lnTo>
                    <a:pt x="798283" y="152857"/>
                  </a:lnTo>
                  <a:lnTo>
                    <a:pt x="798322" y="144462"/>
                  </a:lnTo>
                  <a:lnTo>
                    <a:pt x="798322" y="138315"/>
                  </a:lnTo>
                  <a:lnTo>
                    <a:pt x="798322" y="66421"/>
                  </a:lnTo>
                  <a:lnTo>
                    <a:pt x="798322" y="61722"/>
                  </a:lnTo>
                  <a:lnTo>
                    <a:pt x="798322" y="45085"/>
                  </a:lnTo>
                  <a:close/>
                </a:path>
                <a:path w="1260475" h="212089">
                  <a:moveTo>
                    <a:pt x="987806" y="163652"/>
                  </a:moveTo>
                  <a:lnTo>
                    <a:pt x="985012" y="158000"/>
                  </a:lnTo>
                  <a:lnTo>
                    <a:pt x="983234" y="152692"/>
                  </a:lnTo>
                  <a:lnTo>
                    <a:pt x="982941" y="151307"/>
                  </a:lnTo>
                  <a:lnTo>
                    <a:pt x="982814" y="150710"/>
                  </a:lnTo>
                  <a:lnTo>
                    <a:pt x="981494" y="144233"/>
                  </a:lnTo>
                  <a:lnTo>
                    <a:pt x="981202" y="142798"/>
                  </a:lnTo>
                  <a:lnTo>
                    <a:pt x="980757" y="136232"/>
                  </a:lnTo>
                  <a:lnTo>
                    <a:pt x="980808" y="106730"/>
                  </a:lnTo>
                  <a:lnTo>
                    <a:pt x="980897" y="86360"/>
                  </a:lnTo>
                  <a:lnTo>
                    <a:pt x="980757" y="81280"/>
                  </a:lnTo>
                  <a:lnTo>
                    <a:pt x="980681" y="78689"/>
                  </a:lnTo>
                  <a:lnTo>
                    <a:pt x="980097" y="72898"/>
                  </a:lnTo>
                  <a:lnTo>
                    <a:pt x="979995" y="71882"/>
                  </a:lnTo>
                  <a:lnTo>
                    <a:pt x="949452" y="43662"/>
                  </a:lnTo>
                  <a:lnTo>
                    <a:pt x="931164" y="42418"/>
                  </a:lnTo>
                  <a:lnTo>
                    <a:pt x="920267" y="42951"/>
                  </a:lnTo>
                  <a:lnTo>
                    <a:pt x="886269" y="61201"/>
                  </a:lnTo>
                  <a:lnTo>
                    <a:pt x="879729" y="76200"/>
                  </a:lnTo>
                  <a:lnTo>
                    <a:pt x="908177" y="81280"/>
                  </a:lnTo>
                  <a:lnTo>
                    <a:pt x="910209" y="75819"/>
                  </a:lnTo>
                  <a:lnTo>
                    <a:pt x="912749" y="71882"/>
                  </a:lnTo>
                  <a:lnTo>
                    <a:pt x="915797" y="69723"/>
                  </a:lnTo>
                  <a:lnTo>
                    <a:pt x="918972" y="67564"/>
                  </a:lnTo>
                  <a:lnTo>
                    <a:pt x="923290" y="66421"/>
                  </a:lnTo>
                  <a:lnTo>
                    <a:pt x="937133" y="66421"/>
                  </a:lnTo>
                  <a:lnTo>
                    <a:pt x="942721" y="67691"/>
                  </a:lnTo>
                  <a:lnTo>
                    <a:pt x="945769" y="70231"/>
                  </a:lnTo>
                  <a:lnTo>
                    <a:pt x="948690" y="72898"/>
                  </a:lnTo>
                  <a:lnTo>
                    <a:pt x="950214" y="77089"/>
                  </a:lnTo>
                  <a:lnTo>
                    <a:pt x="950214" y="86360"/>
                  </a:lnTo>
                  <a:lnTo>
                    <a:pt x="950214" y="106730"/>
                  </a:lnTo>
                  <a:lnTo>
                    <a:pt x="950214" y="120497"/>
                  </a:lnTo>
                  <a:lnTo>
                    <a:pt x="949972" y="123583"/>
                  </a:lnTo>
                  <a:lnTo>
                    <a:pt x="949896" y="124701"/>
                  </a:lnTo>
                  <a:lnTo>
                    <a:pt x="949833" y="125590"/>
                  </a:lnTo>
                  <a:lnTo>
                    <a:pt x="948944" y="128270"/>
                  </a:lnTo>
                  <a:lnTo>
                    <a:pt x="948093" y="131279"/>
                  </a:lnTo>
                  <a:lnTo>
                    <a:pt x="930910" y="144233"/>
                  </a:lnTo>
                  <a:lnTo>
                    <a:pt x="920242" y="144233"/>
                  </a:lnTo>
                  <a:lnTo>
                    <a:pt x="916051" y="142633"/>
                  </a:lnTo>
                  <a:lnTo>
                    <a:pt x="912749" y="139433"/>
                  </a:lnTo>
                  <a:lnTo>
                    <a:pt x="909574" y="136232"/>
                  </a:lnTo>
                  <a:lnTo>
                    <a:pt x="907923" y="132435"/>
                  </a:lnTo>
                  <a:lnTo>
                    <a:pt x="907923" y="123583"/>
                  </a:lnTo>
                  <a:lnTo>
                    <a:pt x="939800" y="109664"/>
                  </a:lnTo>
                  <a:lnTo>
                    <a:pt x="945896" y="108127"/>
                  </a:lnTo>
                  <a:lnTo>
                    <a:pt x="950214" y="106730"/>
                  </a:lnTo>
                  <a:lnTo>
                    <a:pt x="950214" y="86360"/>
                  </a:lnTo>
                  <a:lnTo>
                    <a:pt x="945083" y="88150"/>
                  </a:lnTo>
                  <a:lnTo>
                    <a:pt x="938301" y="90030"/>
                  </a:lnTo>
                  <a:lnTo>
                    <a:pt x="929843" y="91986"/>
                  </a:lnTo>
                  <a:lnTo>
                    <a:pt x="919734" y="93980"/>
                  </a:lnTo>
                  <a:lnTo>
                    <a:pt x="912037" y="95656"/>
                  </a:lnTo>
                  <a:lnTo>
                    <a:pt x="881367" y="113385"/>
                  </a:lnTo>
                  <a:lnTo>
                    <a:pt x="878078" y="118618"/>
                  </a:lnTo>
                  <a:lnTo>
                    <a:pt x="876808" y="123583"/>
                  </a:lnTo>
                  <a:lnTo>
                    <a:pt x="876554" y="124701"/>
                  </a:lnTo>
                  <a:lnTo>
                    <a:pt x="876655" y="132435"/>
                  </a:lnTo>
                  <a:lnTo>
                    <a:pt x="899553" y="163855"/>
                  </a:lnTo>
                  <a:lnTo>
                    <a:pt x="915924" y="166331"/>
                  </a:lnTo>
                  <a:lnTo>
                    <a:pt x="922909" y="166331"/>
                  </a:lnTo>
                  <a:lnTo>
                    <a:pt x="929386" y="165036"/>
                  </a:lnTo>
                  <a:lnTo>
                    <a:pt x="941578" y="159829"/>
                  </a:lnTo>
                  <a:lnTo>
                    <a:pt x="947293" y="155917"/>
                  </a:lnTo>
                  <a:lnTo>
                    <a:pt x="952627" y="150710"/>
                  </a:lnTo>
                  <a:lnTo>
                    <a:pt x="952792" y="151104"/>
                  </a:lnTo>
                  <a:lnTo>
                    <a:pt x="952881" y="151307"/>
                  </a:lnTo>
                  <a:lnTo>
                    <a:pt x="953262" y="152527"/>
                  </a:lnTo>
                  <a:lnTo>
                    <a:pt x="954913" y="158483"/>
                  </a:lnTo>
                  <a:lnTo>
                    <a:pt x="955929" y="161569"/>
                  </a:lnTo>
                  <a:lnTo>
                    <a:pt x="956818" y="163652"/>
                  </a:lnTo>
                  <a:lnTo>
                    <a:pt x="987806" y="163652"/>
                  </a:lnTo>
                  <a:close/>
                </a:path>
                <a:path w="1260475" h="212089">
                  <a:moveTo>
                    <a:pt x="1119124" y="80772"/>
                  </a:moveTo>
                  <a:lnTo>
                    <a:pt x="1118552" y="74549"/>
                  </a:lnTo>
                  <a:lnTo>
                    <a:pt x="1118489" y="73787"/>
                  </a:lnTo>
                  <a:lnTo>
                    <a:pt x="1116761" y="66421"/>
                  </a:lnTo>
                  <a:lnTo>
                    <a:pt x="1116203" y="64008"/>
                  </a:lnTo>
                  <a:lnTo>
                    <a:pt x="1115504" y="62484"/>
                  </a:lnTo>
                  <a:lnTo>
                    <a:pt x="1114171" y="59563"/>
                  </a:lnTo>
                  <a:lnTo>
                    <a:pt x="1111250" y="55753"/>
                  </a:lnTo>
                  <a:lnTo>
                    <a:pt x="1108329" y="51816"/>
                  </a:lnTo>
                  <a:lnTo>
                    <a:pt x="1104011" y="48641"/>
                  </a:lnTo>
                  <a:lnTo>
                    <a:pt x="1098296" y="46228"/>
                  </a:lnTo>
                  <a:lnTo>
                    <a:pt x="1092454" y="43688"/>
                  </a:lnTo>
                  <a:lnTo>
                    <a:pt x="1086231" y="42418"/>
                  </a:lnTo>
                  <a:lnTo>
                    <a:pt x="1079246" y="42418"/>
                  </a:lnTo>
                  <a:lnTo>
                    <a:pt x="1067917" y="43688"/>
                  </a:lnTo>
                  <a:lnTo>
                    <a:pt x="1057681" y="47459"/>
                  </a:lnTo>
                  <a:lnTo>
                    <a:pt x="1048410" y="53733"/>
                  </a:lnTo>
                  <a:lnTo>
                    <a:pt x="1040130" y="62484"/>
                  </a:lnTo>
                  <a:lnTo>
                    <a:pt x="1040130" y="45085"/>
                  </a:lnTo>
                  <a:lnTo>
                    <a:pt x="1011047" y="45085"/>
                  </a:lnTo>
                  <a:lnTo>
                    <a:pt x="1011047" y="163652"/>
                  </a:lnTo>
                  <a:lnTo>
                    <a:pt x="1042416" y="163652"/>
                  </a:lnTo>
                  <a:lnTo>
                    <a:pt x="1042416" y="109969"/>
                  </a:lnTo>
                  <a:lnTo>
                    <a:pt x="1042555" y="100838"/>
                  </a:lnTo>
                  <a:lnTo>
                    <a:pt x="1062863" y="66421"/>
                  </a:lnTo>
                  <a:lnTo>
                    <a:pt x="1072515" y="66421"/>
                  </a:lnTo>
                  <a:lnTo>
                    <a:pt x="1076198" y="67437"/>
                  </a:lnTo>
                  <a:lnTo>
                    <a:pt x="1079246" y="69596"/>
                  </a:lnTo>
                  <a:lnTo>
                    <a:pt x="1082167" y="71628"/>
                  </a:lnTo>
                  <a:lnTo>
                    <a:pt x="1084453" y="74549"/>
                  </a:lnTo>
                  <a:lnTo>
                    <a:pt x="1085723" y="78359"/>
                  </a:lnTo>
                  <a:lnTo>
                    <a:pt x="1087120" y="82042"/>
                  </a:lnTo>
                  <a:lnTo>
                    <a:pt x="1087755" y="90297"/>
                  </a:lnTo>
                  <a:lnTo>
                    <a:pt x="1087755" y="163652"/>
                  </a:lnTo>
                  <a:lnTo>
                    <a:pt x="1119124" y="163652"/>
                  </a:lnTo>
                  <a:lnTo>
                    <a:pt x="1119124" y="80772"/>
                  </a:lnTo>
                  <a:close/>
                </a:path>
                <a:path w="1260475" h="212089">
                  <a:moveTo>
                    <a:pt x="1260221" y="0"/>
                  </a:moveTo>
                  <a:lnTo>
                    <a:pt x="1228979" y="0"/>
                  </a:lnTo>
                  <a:lnTo>
                    <a:pt x="1228979" y="104825"/>
                  </a:lnTo>
                  <a:lnTo>
                    <a:pt x="1228496" y="113423"/>
                  </a:lnTo>
                  <a:lnTo>
                    <a:pt x="1210183" y="141554"/>
                  </a:lnTo>
                  <a:lnTo>
                    <a:pt x="1193927" y="141554"/>
                  </a:lnTo>
                  <a:lnTo>
                    <a:pt x="1176629" y="104825"/>
                  </a:lnTo>
                  <a:lnTo>
                    <a:pt x="1176528" y="101854"/>
                  </a:lnTo>
                  <a:lnTo>
                    <a:pt x="1176883" y="95326"/>
                  </a:lnTo>
                  <a:lnTo>
                    <a:pt x="1176972" y="93573"/>
                  </a:lnTo>
                  <a:lnTo>
                    <a:pt x="1195324" y="66421"/>
                  </a:lnTo>
                  <a:lnTo>
                    <a:pt x="1210437" y="66421"/>
                  </a:lnTo>
                  <a:lnTo>
                    <a:pt x="1216660" y="69469"/>
                  </a:lnTo>
                  <a:lnTo>
                    <a:pt x="1221498" y="75311"/>
                  </a:lnTo>
                  <a:lnTo>
                    <a:pt x="1221613" y="75438"/>
                  </a:lnTo>
                  <a:lnTo>
                    <a:pt x="1228928" y="103886"/>
                  </a:lnTo>
                  <a:lnTo>
                    <a:pt x="1228979" y="104825"/>
                  </a:lnTo>
                  <a:lnTo>
                    <a:pt x="1228979" y="0"/>
                  </a:lnTo>
                  <a:lnTo>
                    <a:pt x="1228852" y="0"/>
                  </a:lnTo>
                  <a:lnTo>
                    <a:pt x="1228852" y="58928"/>
                  </a:lnTo>
                  <a:lnTo>
                    <a:pt x="1221270" y="51689"/>
                  </a:lnTo>
                  <a:lnTo>
                    <a:pt x="1213015" y="46532"/>
                  </a:lnTo>
                  <a:lnTo>
                    <a:pt x="1204074" y="43446"/>
                  </a:lnTo>
                  <a:lnTo>
                    <a:pt x="1194435" y="42418"/>
                  </a:lnTo>
                  <a:lnTo>
                    <a:pt x="1183601" y="43446"/>
                  </a:lnTo>
                  <a:lnTo>
                    <a:pt x="1183944" y="43446"/>
                  </a:lnTo>
                  <a:lnTo>
                    <a:pt x="1174661" y="46342"/>
                  </a:lnTo>
                  <a:lnTo>
                    <a:pt x="1147978" y="77406"/>
                  </a:lnTo>
                  <a:lnTo>
                    <a:pt x="1144447" y="104825"/>
                  </a:lnTo>
                  <a:lnTo>
                    <a:pt x="1145311" y="117843"/>
                  </a:lnTo>
                  <a:lnTo>
                    <a:pt x="1166672" y="157073"/>
                  </a:lnTo>
                  <a:lnTo>
                    <a:pt x="1194054" y="166331"/>
                  </a:lnTo>
                  <a:lnTo>
                    <a:pt x="1200658" y="166331"/>
                  </a:lnTo>
                  <a:lnTo>
                    <a:pt x="1207389" y="164680"/>
                  </a:lnTo>
                  <a:lnTo>
                    <a:pt x="1220470" y="158051"/>
                  </a:lnTo>
                  <a:lnTo>
                    <a:pt x="1226185" y="153009"/>
                  </a:lnTo>
                  <a:lnTo>
                    <a:pt x="1231011" y="146240"/>
                  </a:lnTo>
                  <a:lnTo>
                    <a:pt x="1231011" y="163652"/>
                  </a:lnTo>
                  <a:lnTo>
                    <a:pt x="1260221" y="163652"/>
                  </a:lnTo>
                  <a:lnTo>
                    <a:pt x="1260221" y="146240"/>
                  </a:lnTo>
                  <a:lnTo>
                    <a:pt x="1260221" y="141554"/>
                  </a:lnTo>
                  <a:lnTo>
                    <a:pt x="1260221" y="66421"/>
                  </a:lnTo>
                  <a:lnTo>
                    <a:pt x="1260221" y="58928"/>
                  </a:lnTo>
                  <a:lnTo>
                    <a:pt x="1260221" y="0"/>
                  </a:lnTo>
                  <a:close/>
                </a:path>
              </a:pathLst>
            </a:custGeom>
            <a:solidFill>
              <a:srgbClr val="FFFFFF">
                <a:alpha val="2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42742" y="5757697"/>
              <a:ext cx="1210436" cy="166306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4188333" y="3675887"/>
              <a:ext cx="1226820" cy="2291080"/>
            </a:xfrm>
            <a:custGeom>
              <a:avLst/>
              <a:gdLst/>
              <a:ahLst/>
              <a:cxnLst/>
              <a:rect l="l" t="t" r="r" b="b"/>
              <a:pathLst>
                <a:path w="1226820" h="2291079">
                  <a:moveTo>
                    <a:pt x="159639" y="0"/>
                  </a:moveTo>
                  <a:lnTo>
                    <a:pt x="103124" y="0"/>
                  </a:lnTo>
                  <a:lnTo>
                    <a:pt x="95885" y="16078"/>
                  </a:lnTo>
                  <a:lnTo>
                    <a:pt x="86169" y="31140"/>
                  </a:lnTo>
                  <a:lnTo>
                    <a:pt x="59309" y="58166"/>
                  </a:lnTo>
                  <a:lnTo>
                    <a:pt x="13919" y="86474"/>
                  </a:lnTo>
                  <a:lnTo>
                    <a:pt x="0" y="91948"/>
                  </a:lnTo>
                  <a:lnTo>
                    <a:pt x="0" y="155194"/>
                  </a:lnTo>
                  <a:lnTo>
                    <a:pt x="25044" y="145465"/>
                  </a:lnTo>
                  <a:lnTo>
                    <a:pt x="48387" y="133400"/>
                  </a:lnTo>
                  <a:lnTo>
                    <a:pt x="70002" y="119037"/>
                  </a:lnTo>
                  <a:lnTo>
                    <a:pt x="89916" y="102362"/>
                  </a:lnTo>
                  <a:lnTo>
                    <a:pt x="89916" y="364744"/>
                  </a:lnTo>
                  <a:lnTo>
                    <a:pt x="159639" y="364744"/>
                  </a:lnTo>
                  <a:lnTo>
                    <a:pt x="159639" y="0"/>
                  </a:lnTo>
                  <a:close/>
                </a:path>
                <a:path w="1226820" h="2291079">
                  <a:moveTo>
                    <a:pt x="421005" y="2245436"/>
                  </a:moveTo>
                  <a:lnTo>
                    <a:pt x="420979" y="2158149"/>
                  </a:lnTo>
                  <a:lnTo>
                    <a:pt x="420052" y="2150668"/>
                  </a:lnTo>
                  <a:lnTo>
                    <a:pt x="419989" y="2150148"/>
                  </a:lnTo>
                  <a:lnTo>
                    <a:pt x="419163" y="2148217"/>
                  </a:lnTo>
                  <a:lnTo>
                    <a:pt x="417830" y="2145093"/>
                  </a:lnTo>
                  <a:lnTo>
                    <a:pt x="416928" y="2143087"/>
                  </a:lnTo>
                  <a:lnTo>
                    <a:pt x="414782" y="2138248"/>
                  </a:lnTo>
                  <a:lnTo>
                    <a:pt x="410337" y="2133054"/>
                  </a:lnTo>
                  <a:lnTo>
                    <a:pt x="404241" y="2129523"/>
                  </a:lnTo>
                  <a:lnTo>
                    <a:pt x="398272" y="2125992"/>
                  </a:lnTo>
                  <a:lnTo>
                    <a:pt x="390906" y="2124214"/>
                  </a:lnTo>
                  <a:lnTo>
                    <a:pt x="375285" y="2124214"/>
                  </a:lnTo>
                  <a:lnTo>
                    <a:pt x="346075" y="2143087"/>
                  </a:lnTo>
                  <a:lnTo>
                    <a:pt x="342392" y="2136762"/>
                  </a:lnTo>
                  <a:lnTo>
                    <a:pt x="337820" y="2132038"/>
                  </a:lnTo>
                  <a:lnTo>
                    <a:pt x="332282" y="2128939"/>
                  </a:lnTo>
                  <a:lnTo>
                    <a:pt x="326771" y="2125776"/>
                  </a:lnTo>
                  <a:lnTo>
                    <a:pt x="320167" y="2124214"/>
                  </a:lnTo>
                  <a:lnTo>
                    <a:pt x="312547" y="2124214"/>
                  </a:lnTo>
                  <a:lnTo>
                    <a:pt x="302158" y="2125395"/>
                  </a:lnTo>
                  <a:lnTo>
                    <a:pt x="292544" y="2128939"/>
                  </a:lnTo>
                  <a:lnTo>
                    <a:pt x="283679" y="2134832"/>
                  </a:lnTo>
                  <a:lnTo>
                    <a:pt x="275590" y="2143087"/>
                  </a:lnTo>
                  <a:lnTo>
                    <a:pt x="275590" y="2126894"/>
                  </a:lnTo>
                  <a:lnTo>
                    <a:pt x="246634" y="2126894"/>
                  </a:lnTo>
                  <a:lnTo>
                    <a:pt x="246634" y="2245436"/>
                  </a:lnTo>
                  <a:lnTo>
                    <a:pt x="278003" y="2245436"/>
                  </a:lnTo>
                  <a:lnTo>
                    <a:pt x="278003" y="2176462"/>
                  </a:lnTo>
                  <a:lnTo>
                    <a:pt x="278790" y="2169185"/>
                  </a:lnTo>
                  <a:lnTo>
                    <a:pt x="278892" y="2168309"/>
                  </a:lnTo>
                  <a:lnTo>
                    <a:pt x="282067" y="2158835"/>
                  </a:lnTo>
                  <a:lnTo>
                    <a:pt x="282194" y="2158492"/>
                  </a:lnTo>
                  <a:lnTo>
                    <a:pt x="284848" y="2154910"/>
                  </a:lnTo>
                  <a:lnTo>
                    <a:pt x="284708" y="2154910"/>
                  </a:lnTo>
                  <a:lnTo>
                    <a:pt x="288645" y="2152307"/>
                  </a:lnTo>
                  <a:lnTo>
                    <a:pt x="292696" y="2149551"/>
                  </a:lnTo>
                  <a:lnTo>
                    <a:pt x="297053" y="2148217"/>
                  </a:lnTo>
                  <a:lnTo>
                    <a:pt x="305943" y="2148217"/>
                  </a:lnTo>
                  <a:lnTo>
                    <a:pt x="309118" y="2149030"/>
                  </a:lnTo>
                  <a:lnTo>
                    <a:pt x="311531" y="2150668"/>
                  </a:lnTo>
                  <a:lnTo>
                    <a:pt x="313817" y="2152307"/>
                  </a:lnTo>
                  <a:lnTo>
                    <a:pt x="315620" y="2154910"/>
                  </a:lnTo>
                  <a:lnTo>
                    <a:pt x="316611" y="2158149"/>
                  </a:lnTo>
                  <a:lnTo>
                    <a:pt x="317754" y="2161502"/>
                  </a:lnTo>
                  <a:lnTo>
                    <a:pt x="318325" y="2168309"/>
                  </a:lnTo>
                  <a:lnTo>
                    <a:pt x="318389" y="2245436"/>
                  </a:lnTo>
                  <a:lnTo>
                    <a:pt x="349758" y="2245436"/>
                  </a:lnTo>
                  <a:lnTo>
                    <a:pt x="349834" y="2176462"/>
                  </a:lnTo>
                  <a:lnTo>
                    <a:pt x="350520" y="2169185"/>
                  </a:lnTo>
                  <a:lnTo>
                    <a:pt x="352298" y="2164016"/>
                  </a:lnTo>
                  <a:lnTo>
                    <a:pt x="353949" y="2158835"/>
                  </a:lnTo>
                  <a:lnTo>
                    <a:pt x="356743" y="2154910"/>
                  </a:lnTo>
                  <a:lnTo>
                    <a:pt x="360565" y="2152307"/>
                  </a:lnTo>
                  <a:lnTo>
                    <a:pt x="364490" y="2149551"/>
                  </a:lnTo>
                  <a:lnTo>
                    <a:pt x="368681" y="2148217"/>
                  </a:lnTo>
                  <a:lnTo>
                    <a:pt x="379095" y="2148217"/>
                  </a:lnTo>
                  <a:lnTo>
                    <a:pt x="383540" y="2150453"/>
                  </a:lnTo>
                  <a:lnTo>
                    <a:pt x="386461" y="2154910"/>
                  </a:lnTo>
                  <a:lnTo>
                    <a:pt x="388493" y="2158149"/>
                  </a:lnTo>
                  <a:lnTo>
                    <a:pt x="388620" y="2158339"/>
                  </a:lnTo>
                  <a:lnTo>
                    <a:pt x="389636" y="2165934"/>
                  </a:lnTo>
                  <a:lnTo>
                    <a:pt x="389636" y="2245436"/>
                  </a:lnTo>
                  <a:lnTo>
                    <a:pt x="421005" y="2245436"/>
                  </a:lnTo>
                  <a:close/>
                </a:path>
                <a:path w="1226820" h="2291079">
                  <a:moveTo>
                    <a:pt x="558927" y="2126894"/>
                  </a:moveTo>
                  <a:lnTo>
                    <a:pt x="527558" y="2126894"/>
                  </a:lnTo>
                  <a:lnTo>
                    <a:pt x="527558" y="2176907"/>
                  </a:lnTo>
                  <a:lnTo>
                    <a:pt x="527392" y="2188451"/>
                  </a:lnTo>
                  <a:lnTo>
                    <a:pt x="507365" y="2224227"/>
                  </a:lnTo>
                  <a:lnTo>
                    <a:pt x="497332" y="2224227"/>
                  </a:lnTo>
                  <a:lnTo>
                    <a:pt x="482473" y="2126894"/>
                  </a:lnTo>
                  <a:lnTo>
                    <a:pt x="451104" y="2126894"/>
                  </a:lnTo>
                  <a:lnTo>
                    <a:pt x="451180" y="2204440"/>
                  </a:lnTo>
                  <a:lnTo>
                    <a:pt x="475361" y="2246376"/>
                  </a:lnTo>
                  <a:lnTo>
                    <a:pt x="482473" y="2248116"/>
                  </a:lnTo>
                  <a:lnTo>
                    <a:pt x="498221" y="2248116"/>
                  </a:lnTo>
                  <a:lnTo>
                    <a:pt x="505396" y="2246376"/>
                  </a:lnTo>
                  <a:lnTo>
                    <a:pt x="505561" y="2246376"/>
                  </a:lnTo>
                  <a:lnTo>
                    <a:pt x="519811" y="2238997"/>
                  </a:lnTo>
                  <a:lnTo>
                    <a:pt x="525399" y="2234019"/>
                  </a:lnTo>
                  <a:lnTo>
                    <a:pt x="529717" y="2227694"/>
                  </a:lnTo>
                  <a:lnTo>
                    <a:pt x="529717" y="2245436"/>
                  </a:lnTo>
                  <a:lnTo>
                    <a:pt x="558927" y="2245436"/>
                  </a:lnTo>
                  <a:lnTo>
                    <a:pt x="558927" y="2227694"/>
                  </a:lnTo>
                  <a:lnTo>
                    <a:pt x="558927" y="2224227"/>
                  </a:lnTo>
                  <a:lnTo>
                    <a:pt x="558927" y="2126894"/>
                  </a:lnTo>
                  <a:close/>
                </a:path>
                <a:path w="1226820" h="2291079">
                  <a:moveTo>
                    <a:pt x="623316" y="2081809"/>
                  </a:moveTo>
                  <a:lnTo>
                    <a:pt x="591947" y="2081809"/>
                  </a:lnTo>
                  <a:lnTo>
                    <a:pt x="591947" y="2245436"/>
                  </a:lnTo>
                  <a:lnTo>
                    <a:pt x="623316" y="2245436"/>
                  </a:lnTo>
                  <a:lnTo>
                    <a:pt x="623316" y="2081809"/>
                  </a:lnTo>
                  <a:close/>
                </a:path>
                <a:path w="1226820" h="2291079">
                  <a:moveTo>
                    <a:pt x="712851" y="2243429"/>
                  </a:moveTo>
                  <a:lnTo>
                    <a:pt x="710501" y="2222106"/>
                  </a:lnTo>
                  <a:lnTo>
                    <a:pt x="710399" y="2221103"/>
                  </a:lnTo>
                  <a:lnTo>
                    <a:pt x="710336" y="2220544"/>
                  </a:lnTo>
                  <a:lnTo>
                    <a:pt x="710222" y="2219502"/>
                  </a:lnTo>
                  <a:lnTo>
                    <a:pt x="710184" y="2219096"/>
                  </a:lnTo>
                  <a:lnTo>
                    <a:pt x="704723" y="2221103"/>
                  </a:lnTo>
                  <a:lnTo>
                    <a:pt x="700532" y="2222106"/>
                  </a:lnTo>
                  <a:lnTo>
                    <a:pt x="695452" y="2222106"/>
                  </a:lnTo>
                  <a:lnTo>
                    <a:pt x="693674" y="2221585"/>
                  </a:lnTo>
                  <a:lnTo>
                    <a:pt x="692277" y="2220544"/>
                  </a:lnTo>
                  <a:lnTo>
                    <a:pt x="690753" y="2219502"/>
                  </a:lnTo>
                  <a:lnTo>
                    <a:pt x="689864" y="2218182"/>
                  </a:lnTo>
                  <a:lnTo>
                    <a:pt x="689102" y="2214981"/>
                  </a:lnTo>
                  <a:lnTo>
                    <a:pt x="688848" y="2209342"/>
                  </a:lnTo>
                  <a:lnTo>
                    <a:pt x="688848" y="2151900"/>
                  </a:lnTo>
                  <a:lnTo>
                    <a:pt x="710311" y="2151900"/>
                  </a:lnTo>
                  <a:lnTo>
                    <a:pt x="710311" y="2126894"/>
                  </a:lnTo>
                  <a:lnTo>
                    <a:pt x="688848" y="2126894"/>
                  </a:lnTo>
                  <a:lnTo>
                    <a:pt x="688848" y="2085035"/>
                  </a:lnTo>
                  <a:lnTo>
                    <a:pt x="657352" y="2103348"/>
                  </a:lnTo>
                  <a:lnTo>
                    <a:pt x="657352" y="2126894"/>
                  </a:lnTo>
                  <a:lnTo>
                    <a:pt x="643001" y="2126894"/>
                  </a:lnTo>
                  <a:lnTo>
                    <a:pt x="643001" y="2151900"/>
                  </a:lnTo>
                  <a:lnTo>
                    <a:pt x="657352" y="2151900"/>
                  </a:lnTo>
                  <a:lnTo>
                    <a:pt x="657364" y="2214981"/>
                  </a:lnTo>
                  <a:lnTo>
                    <a:pt x="657529" y="2218182"/>
                  </a:lnTo>
                  <a:lnTo>
                    <a:pt x="672846" y="2245271"/>
                  </a:lnTo>
                  <a:lnTo>
                    <a:pt x="677291" y="2247176"/>
                  </a:lnTo>
                  <a:lnTo>
                    <a:pt x="682371" y="2248116"/>
                  </a:lnTo>
                  <a:lnTo>
                    <a:pt x="697357" y="2248116"/>
                  </a:lnTo>
                  <a:lnTo>
                    <a:pt x="705612" y="2246553"/>
                  </a:lnTo>
                  <a:lnTo>
                    <a:pt x="712851" y="2243429"/>
                  </a:lnTo>
                  <a:close/>
                </a:path>
                <a:path w="1226820" h="2291079">
                  <a:moveTo>
                    <a:pt x="763524" y="2126894"/>
                  </a:moveTo>
                  <a:lnTo>
                    <a:pt x="732155" y="2126894"/>
                  </a:lnTo>
                  <a:lnTo>
                    <a:pt x="732155" y="2245436"/>
                  </a:lnTo>
                  <a:lnTo>
                    <a:pt x="763524" y="2245436"/>
                  </a:lnTo>
                  <a:lnTo>
                    <a:pt x="763524" y="2126894"/>
                  </a:lnTo>
                  <a:close/>
                </a:path>
                <a:path w="1226820" h="2291079">
                  <a:moveTo>
                    <a:pt x="763524" y="2081809"/>
                  </a:moveTo>
                  <a:lnTo>
                    <a:pt x="732155" y="2081809"/>
                  </a:lnTo>
                  <a:lnTo>
                    <a:pt x="732155" y="2110829"/>
                  </a:lnTo>
                  <a:lnTo>
                    <a:pt x="763524" y="2110829"/>
                  </a:lnTo>
                  <a:lnTo>
                    <a:pt x="763524" y="2081809"/>
                  </a:lnTo>
                  <a:close/>
                </a:path>
                <a:path w="1226820" h="2291079">
                  <a:moveTo>
                    <a:pt x="910818" y="2185720"/>
                  </a:moveTo>
                  <a:lnTo>
                    <a:pt x="899261" y="2144306"/>
                  </a:lnTo>
                  <a:lnTo>
                    <a:pt x="896493" y="2140407"/>
                  </a:lnTo>
                  <a:lnTo>
                    <a:pt x="888873" y="2133333"/>
                  </a:lnTo>
                  <a:lnTo>
                    <a:pt x="880491" y="2128266"/>
                  </a:lnTo>
                  <a:lnTo>
                    <a:pt x="878967" y="2127770"/>
                  </a:lnTo>
                  <a:lnTo>
                    <a:pt x="878967" y="2185720"/>
                  </a:lnTo>
                  <a:lnTo>
                    <a:pt x="878586" y="2193506"/>
                  </a:lnTo>
                  <a:lnTo>
                    <a:pt x="860806" y="2223224"/>
                  </a:lnTo>
                  <a:lnTo>
                    <a:pt x="845947" y="2223224"/>
                  </a:lnTo>
                  <a:lnTo>
                    <a:pt x="826338" y="2185720"/>
                  </a:lnTo>
                  <a:lnTo>
                    <a:pt x="826262" y="2184158"/>
                  </a:lnTo>
                  <a:lnTo>
                    <a:pt x="826668" y="2177008"/>
                  </a:lnTo>
                  <a:lnTo>
                    <a:pt x="845312" y="2149005"/>
                  </a:lnTo>
                  <a:lnTo>
                    <a:pt x="860298" y="2149005"/>
                  </a:lnTo>
                  <a:lnTo>
                    <a:pt x="878878" y="2184158"/>
                  </a:lnTo>
                  <a:lnTo>
                    <a:pt x="878967" y="2185720"/>
                  </a:lnTo>
                  <a:lnTo>
                    <a:pt x="878967" y="2127770"/>
                  </a:lnTo>
                  <a:lnTo>
                    <a:pt x="871347" y="2125230"/>
                  </a:lnTo>
                  <a:lnTo>
                    <a:pt x="861441" y="2124214"/>
                  </a:lnTo>
                  <a:lnTo>
                    <a:pt x="853567" y="2124214"/>
                  </a:lnTo>
                  <a:lnTo>
                    <a:pt x="846328" y="2126081"/>
                  </a:lnTo>
                  <a:lnTo>
                    <a:pt x="833374" y="2133523"/>
                  </a:lnTo>
                  <a:lnTo>
                    <a:pt x="828294" y="2138362"/>
                  </a:lnTo>
                  <a:lnTo>
                    <a:pt x="824484" y="2144306"/>
                  </a:lnTo>
                  <a:lnTo>
                    <a:pt x="824484" y="2126894"/>
                  </a:lnTo>
                  <a:lnTo>
                    <a:pt x="795274" y="2126894"/>
                  </a:lnTo>
                  <a:lnTo>
                    <a:pt x="795274" y="2290534"/>
                  </a:lnTo>
                  <a:lnTo>
                    <a:pt x="826643" y="2290534"/>
                  </a:lnTo>
                  <a:lnTo>
                    <a:pt x="826643" y="2230818"/>
                  </a:lnTo>
                  <a:lnTo>
                    <a:pt x="832485" y="2237143"/>
                  </a:lnTo>
                  <a:lnTo>
                    <a:pt x="838073" y="2241613"/>
                  </a:lnTo>
                  <a:lnTo>
                    <a:pt x="848741" y="2246820"/>
                  </a:lnTo>
                  <a:lnTo>
                    <a:pt x="854710" y="2248116"/>
                  </a:lnTo>
                  <a:lnTo>
                    <a:pt x="861187" y="2248116"/>
                  </a:lnTo>
                  <a:lnTo>
                    <a:pt x="896366" y="2231656"/>
                  </a:lnTo>
                  <a:lnTo>
                    <a:pt x="896950" y="2230818"/>
                  </a:lnTo>
                  <a:lnTo>
                    <a:pt x="902258" y="2223224"/>
                  </a:lnTo>
                  <a:lnTo>
                    <a:pt x="902690" y="2222601"/>
                  </a:lnTo>
                  <a:lnTo>
                    <a:pt x="907211" y="2211895"/>
                  </a:lnTo>
                  <a:lnTo>
                    <a:pt x="909929" y="2199525"/>
                  </a:lnTo>
                  <a:lnTo>
                    <a:pt x="910818" y="2185720"/>
                  </a:lnTo>
                  <a:close/>
                </a:path>
                <a:path w="1226820" h="2291079">
                  <a:moveTo>
                    <a:pt x="967740" y="2081809"/>
                  </a:moveTo>
                  <a:lnTo>
                    <a:pt x="936371" y="2081809"/>
                  </a:lnTo>
                  <a:lnTo>
                    <a:pt x="936371" y="2245436"/>
                  </a:lnTo>
                  <a:lnTo>
                    <a:pt x="967740" y="2245436"/>
                  </a:lnTo>
                  <a:lnTo>
                    <a:pt x="967740" y="2081809"/>
                  </a:lnTo>
                  <a:close/>
                </a:path>
                <a:path w="1226820" h="2291079">
                  <a:moveTo>
                    <a:pt x="1101979" y="2195207"/>
                  </a:moveTo>
                  <a:lnTo>
                    <a:pt x="1101280" y="2178354"/>
                  </a:lnTo>
                  <a:lnTo>
                    <a:pt x="1100848" y="2176005"/>
                  </a:lnTo>
                  <a:lnTo>
                    <a:pt x="1098626" y="2163813"/>
                  </a:lnTo>
                  <a:lnTo>
                    <a:pt x="1093990" y="2151596"/>
                  </a:lnTo>
                  <a:lnTo>
                    <a:pt x="1091730" y="2148217"/>
                  </a:lnTo>
                  <a:lnTo>
                    <a:pt x="1087374" y="2141690"/>
                  </a:lnTo>
                  <a:lnTo>
                    <a:pt x="1078979" y="2134057"/>
                  </a:lnTo>
                  <a:lnTo>
                    <a:pt x="1070737" y="2129447"/>
                  </a:lnTo>
                  <a:lnTo>
                    <a:pt x="1070737" y="2176005"/>
                  </a:lnTo>
                  <a:lnTo>
                    <a:pt x="1023874" y="2176005"/>
                  </a:lnTo>
                  <a:lnTo>
                    <a:pt x="1023874" y="2167458"/>
                  </a:lnTo>
                  <a:lnTo>
                    <a:pt x="1025994" y="2160790"/>
                  </a:lnTo>
                  <a:lnTo>
                    <a:pt x="1026604" y="2160028"/>
                  </a:lnTo>
                  <a:lnTo>
                    <a:pt x="1034923" y="2150707"/>
                  </a:lnTo>
                  <a:lnTo>
                    <a:pt x="1040638" y="2148217"/>
                  </a:lnTo>
                  <a:lnTo>
                    <a:pt x="1053846" y="2148217"/>
                  </a:lnTo>
                  <a:lnTo>
                    <a:pt x="1059307" y="2150580"/>
                  </a:lnTo>
                  <a:lnTo>
                    <a:pt x="1068197" y="2160028"/>
                  </a:lnTo>
                  <a:lnTo>
                    <a:pt x="1070610" y="2166937"/>
                  </a:lnTo>
                  <a:lnTo>
                    <a:pt x="1070610" y="2167458"/>
                  </a:lnTo>
                  <a:lnTo>
                    <a:pt x="1070737" y="2176005"/>
                  </a:lnTo>
                  <a:lnTo>
                    <a:pt x="1070737" y="2129447"/>
                  </a:lnTo>
                  <a:lnTo>
                    <a:pt x="1069238" y="2128596"/>
                  </a:lnTo>
                  <a:lnTo>
                    <a:pt x="1058113" y="2125319"/>
                  </a:lnTo>
                  <a:lnTo>
                    <a:pt x="1045591" y="2124214"/>
                  </a:lnTo>
                  <a:lnTo>
                    <a:pt x="1033754" y="2125319"/>
                  </a:lnTo>
                  <a:lnTo>
                    <a:pt x="1034135" y="2125319"/>
                  </a:lnTo>
                  <a:lnTo>
                    <a:pt x="1024039" y="2128393"/>
                  </a:lnTo>
                  <a:lnTo>
                    <a:pt x="995057" y="2160790"/>
                  </a:lnTo>
                  <a:lnTo>
                    <a:pt x="991235" y="2187067"/>
                  </a:lnTo>
                  <a:lnTo>
                    <a:pt x="991958" y="2198878"/>
                  </a:lnTo>
                  <a:lnTo>
                    <a:pt x="1011339" y="2236762"/>
                  </a:lnTo>
                  <a:lnTo>
                    <a:pt x="1048639" y="2248116"/>
                  </a:lnTo>
                  <a:lnTo>
                    <a:pt x="1058024" y="2247557"/>
                  </a:lnTo>
                  <a:lnTo>
                    <a:pt x="1092492" y="2228100"/>
                  </a:lnTo>
                  <a:lnTo>
                    <a:pt x="1094574" y="2224684"/>
                  </a:lnTo>
                  <a:lnTo>
                    <a:pt x="1096797" y="2221052"/>
                  </a:lnTo>
                  <a:lnTo>
                    <a:pt x="1100201" y="2212962"/>
                  </a:lnTo>
                  <a:lnTo>
                    <a:pt x="1068959" y="2207717"/>
                  </a:lnTo>
                  <a:lnTo>
                    <a:pt x="1067308" y="2213660"/>
                  </a:lnTo>
                  <a:lnTo>
                    <a:pt x="1064768" y="2217978"/>
                  </a:lnTo>
                  <a:lnTo>
                    <a:pt x="1061466" y="2220658"/>
                  </a:lnTo>
                  <a:lnTo>
                    <a:pt x="1058037" y="2223338"/>
                  </a:lnTo>
                  <a:lnTo>
                    <a:pt x="1053973" y="2224684"/>
                  </a:lnTo>
                  <a:lnTo>
                    <a:pt x="1041781" y="2224684"/>
                  </a:lnTo>
                  <a:lnTo>
                    <a:pt x="1023366" y="2195207"/>
                  </a:lnTo>
                  <a:lnTo>
                    <a:pt x="1101979" y="2195207"/>
                  </a:lnTo>
                  <a:close/>
                </a:path>
                <a:path w="1226820" h="2291079">
                  <a:moveTo>
                    <a:pt x="1226566" y="2198484"/>
                  </a:moveTo>
                  <a:lnTo>
                    <a:pt x="1224927" y="2194572"/>
                  </a:lnTo>
                  <a:lnTo>
                    <a:pt x="1223340" y="2190839"/>
                  </a:lnTo>
                  <a:lnTo>
                    <a:pt x="1223264" y="2190635"/>
                  </a:lnTo>
                  <a:lnTo>
                    <a:pt x="1181735" y="2171103"/>
                  </a:lnTo>
                  <a:lnTo>
                    <a:pt x="1170470" y="2168423"/>
                  </a:lnTo>
                  <a:lnTo>
                    <a:pt x="1161821" y="2166048"/>
                  </a:lnTo>
                  <a:lnTo>
                    <a:pt x="1155801" y="2164003"/>
                  </a:lnTo>
                  <a:lnTo>
                    <a:pt x="1152398" y="2162276"/>
                  </a:lnTo>
                  <a:lnTo>
                    <a:pt x="1150366" y="2160714"/>
                  </a:lnTo>
                  <a:lnTo>
                    <a:pt x="1149223" y="2158822"/>
                  </a:lnTo>
                  <a:lnTo>
                    <a:pt x="1149223" y="2153983"/>
                  </a:lnTo>
                  <a:lnTo>
                    <a:pt x="1150493" y="2151862"/>
                  </a:lnTo>
                  <a:lnTo>
                    <a:pt x="1152906" y="2150224"/>
                  </a:lnTo>
                  <a:lnTo>
                    <a:pt x="1156360" y="2147989"/>
                  </a:lnTo>
                  <a:lnTo>
                    <a:pt x="1156131" y="2147989"/>
                  </a:lnTo>
                  <a:lnTo>
                    <a:pt x="1162304" y="2146770"/>
                  </a:lnTo>
                  <a:lnTo>
                    <a:pt x="1177163" y="2146770"/>
                  </a:lnTo>
                  <a:lnTo>
                    <a:pt x="1182243" y="2147989"/>
                  </a:lnTo>
                  <a:lnTo>
                    <a:pt x="1185672" y="2150453"/>
                  </a:lnTo>
                  <a:lnTo>
                    <a:pt x="1189228" y="2152904"/>
                  </a:lnTo>
                  <a:lnTo>
                    <a:pt x="1191641" y="2156434"/>
                  </a:lnTo>
                  <a:lnTo>
                    <a:pt x="1192809" y="2160714"/>
                  </a:lnTo>
                  <a:lnTo>
                    <a:pt x="1192911" y="2161057"/>
                  </a:lnTo>
                  <a:lnTo>
                    <a:pt x="1222502" y="2155583"/>
                  </a:lnTo>
                  <a:lnTo>
                    <a:pt x="1219835" y="2148306"/>
                  </a:lnTo>
                  <a:lnTo>
                    <a:pt x="1218958" y="2146770"/>
                  </a:lnTo>
                  <a:lnTo>
                    <a:pt x="1216228" y="2141969"/>
                  </a:lnTo>
                  <a:lnTo>
                    <a:pt x="1181455" y="2124710"/>
                  </a:lnTo>
                  <a:lnTo>
                    <a:pt x="1170051" y="2124214"/>
                  </a:lnTo>
                  <a:lnTo>
                    <a:pt x="1158113" y="2124875"/>
                  </a:lnTo>
                  <a:lnTo>
                    <a:pt x="1123188" y="2146439"/>
                  </a:lnTo>
                  <a:lnTo>
                    <a:pt x="1120140" y="2160714"/>
                  </a:lnTo>
                  <a:lnTo>
                    <a:pt x="1120990" y="2168423"/>
                  </a:lnTo>
                  <a:lnTo>
                    <a:pt x="1121016" y="2168690"/>
                  </a:lnTo>
                  <a:lnTo>
                    <a:pt x="1151293" y="2194572"/>
                  </a:lnTo>
                  <a:lnTo>
                    <a:pt x="1187704" y="2203843"/>
                  </a:lnTo>
                  <a:lnTo>
                    <a:pt x="1191260" y="2205215"/>
                  </a:lnTo>
                  <a:lnTo>
                    <a:pt x="1192885" y="2206815"/>
                  </a:lnTo>
                  <a:lnTo>
                    <a:pt x="1194346" y="2208377"/>
                  </a:lnTo>
                  <a:lnTo>
                    <a:pt x="1195070" y="2210244"/>
                  </a:lnTo>
                  <a:lnTo>
                    <a:pt x="1195006" y="2216251"/>
                  </a:lnTo>
                  <a:lnTo>
                    <a:pt x="1193673" y="2218906"/>
                  </a:lnTo>
                  <a:lnTo>
                    <a:pt x="1190879" y="2220988"/>
                  </a:lnTo>
                  <a:lnTo>
                    <a:pt x="1186815" y="2223973"/>
                  </a:lnTo>
                  <a:lnTo>
                    <a:pt x="1180719" y="2225459"/>
                  </a:lnTo>
                  <a:lnTo>
                    <a:pt x="1165225" y="2225459"/>
                  </a:lnTo>
                  <a:lnTo>
                    <a:pt x="1159827" y="2223973"/>
                  </a:lnTo>
                  <a:lnTo>
                    <a:pt x="1159611" y="2223973"/>
                  </a:lnTo>
                  <a:lnTo>
                    <a:pt x="1151382" y="2217547"/>
                  </a:lnTo>
                  <a:lnTo>
                    <a:pt x="1148588" y="2212924"/>
                  </a:lnTo>
                  <a:lnTo>
                    <a:pt x="1147318" y="2206815"/>
                  </a:lnTo>
                  <a:lnTo>
                    <a:pt x="1115822" y="2211616"/>
                  </a:lnTo>
                  <a:lnTo>
                    <a:pt x="1141920" y="2242604"/>
                  </a:lnTo>
                  <a:lnTo>
                    <a:pt x="1172591" y="2248116"/>
                  </a:lnTo>
                  <a:lnTo>
                    <a:pt x="1183093" y="2247506"/>
                  </a:lnTo>
                  <a:lnTo>
                    <a:pt x="1184529" y="2247506"/>
                  </a:lnTo>
                  <a:lnTo>
                    <a:pt x="1218844" y="2230259"/>
                  </a:lnTo>
                  <a:lnTo>
                    <a:pt x="1221905" y="2225459"/>
                  </a:lnTo>
                  <a:lnTo>
                    <a:pt x="1223137" y="2223541"/>
                  </a:lnTo>
                  <a:lnTo>
                    <a:pt x="1225702" y="2216251"/>
                  </a:lnTo>
                  <a:lnTo>
                    <a:pt x="1226566" y="2208377"/>
                  </a:lnTo>
                  <a:lnTo>
                    <a:pt x="1226566" y="2198484"/>
                  </a:lnTo>
                  <a:close/>
                </a:path>
              </a:pathLst>
            </a:custGeom>
            <a:solidFill>
              <a:srgbClr val="FFFFFF">
                <a:alpha val="2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0524" y="4643882"/>
              <a:ext cx="1717039" cy="1692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6916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74320" marR="267335" indent="-3175">
              <a:lnSpc>
                <a:spcPct val="100000"/>
              </a:lnSpc>
              <a:spcBef>
                <a:spcPts val="240"/>
              </a:spcBef>
            </a:pP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70276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69875" marR="268605" indent="25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 Overview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69719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310" marR="311150" indent="-635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370832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521334" marR="294005" indent="-224154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771388" y="6303264"/>
            <a:ext cx="1231900" cy="55499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0480" rIns="0" bIns="0" rtlCol="0" vert="horz">
            <a:spAutoFit/>
          </a:bodyPr>
          <a:lstStyle/>
          <a:p>
            <a:pPr marL="309880" marR="281940" indent="-26034">
              <a:lnSpc>
                <a:spcPct val="100000"/>
              </a:lnSpc>
              <a:spcBef>
                <a:spcPts val="240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Financial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7194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53365" marR="207645" indent="-4318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 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5725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14960" marR="210185" indent="-100965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 Solution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9822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146050" rIns="0" bIns="0" rtlCol="0" vert="horz">
            <a:spAutoFit/>
          </a:bodyPr>
          <a:lstStyle/>
          <a:p>
            <a:pPr marL="206375">
              <a:lnSpc>
                <a:spcPct val="100000"/>
              </a:lnSpc>
              <a:spcBef>
                <a:spcPts val="115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1551919" y="643432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2"/>
                </a:lnTo>
                <a:lnTo>
                  <a:pt x="640079" y="294132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Financial</a:t>
            </a:r>
            <a:r>
              <a:rPr dirty="0" spc="-85"/>
              <a:t> </a:t>
            </a:r>
            <a:r>
              <a:rPr dirty="0" spc="-10"/>
              <a:t>Performance</a:t>
            </a:r>
            <a:r>
              <a:rPr dirty="0" spc="-60"/>
              <a:t> </a:t>
            </a:r>
            <a:r>
              <a:rPr dirty="0" spc="-10"/>
              <a:t>Forecasts</a:t>
            </a:r>
          </a:p>
        </p:txBody>
      </p:sp>
      <p:grpSp>
        <p:nvGrpSpPr>
          <p:cNvPr id="13" name="object 13" descr=""/>
          <p:cNvGrpSpPr/>
          <p:nvPr/>
        </p:nvGrpSpPr>
        <p:grpSpPr>
          <a:xfrm>
            <a:off x="741997" y="1583436"/>
            <a:ext cx="3894454" cy="1448435"/>
            <a:chOff x="741997" y="1583436"/>
            <a:chExt cx="3894454" cy="1448435"/>
          </a:xfrm>
        </p:grpSpPr>
        <p:sp>
          <p:nvSpPr>
            <p:cNvPr id="14" name="object 14" descr=""/>
            <p:cNvSpPr/>
            <p:nvPr/>
          </p:nvSpPr>
          <p:spPr>
            <a:xfrm>
              <a:off x="806196" y="2039111"/>
              <a:ext cx="3766185" cy="988060"/>
            </a:xfrm>
            <a:custGeom>
              <a:avLst/>
              <a:gdLst/>
              <a:ahLst/>
              <a:cxnLst/>
              <a:rect l="l" t="t" r="r" b="b"/>
              <a:pathLst>
                <a:path w="3766185" h="988060">
                  <a:moveTo>
                    <a:pt x="138684" y="851916"/>
                  </a:moveTo>
                  <a:lnTo>
                    <a:pt x="0" y="851916"/>
                  </a:lnTo>
                  <a:lnTo>
                    <a:pt x="0" y="987552"/>
                  </a:lnTo>
                  <a:lnTo>
                    <a:pt x="138684" y="987552"/>
                  </a:lnTo>
                  <a:lnTo>
                    <a:pt x="138684" y="851916"/>
                  </a:lnTo>
                  <a:close/>
                </a:path>
                <a:path w="3766185" h="988060">
                  <a:moveTo>
                    <a:pt x="397764" y="789432"/>
                  </a:moveTo>
                  <a:lnTo>
                    <a:pt x="259080" y="789432"/>
                  </a:lnTo>
                  <a:lnTo>
                    <a:pt x="259080" y="987552"/>
                  </a:lnTo>
                  <a:lnTo>
                    <a:pt x="397764" y="987552"/>
                  </a:lnTo>
                  <a:lnTo>
                    <a:pt x="397764" y="789432"/>
                  </a:lnTo>
                  <a:close/>
                </a:path>
                <a:path w="3766185" h="988060">
                  <a:moveTo>
                    <a:pt x="656844" y="701040"/>
                  </a:moveTo>
                  <a:lnTo>
                    <a:pt x="518160" y="701040"/>
                  </a:lnTo>
                  <a:lnTo>
                    <a:pt x="518160" y="987552"/>
                  </a:lnTo>
                  <a:lnTo>
                    <a:pt x="656844" y="987552"/>
                  </a:lnTo>
                  <a:lnTo>
                    <a:pt x="656844" y="701040"/>
                  </a:lnTo>
                  <a:close/>
                </a:path>
                <a:path w="3766185" h="988060">
                  <a:moveTo>
                    <a:pt x="915924" y="608076"/>
                  </a:moveTo>
                  <a:lnTo>
                    <a:pt x="777240" y="608076"/>
                  </a:lnTo>
                  <a:lnTo>
                    <a:pt x="777240" y="987552"/>
                  </a:lnTo>
                  <a:lnTo>
                    <a:pt x="915924" y="987552"/>
                  </a:lnTo>
                  <a:lnTo>
                    <a:pt x="915924" y="608076"/>
                  </a:lnTo>
                  <a:close/>
                </a:path>
                <a:path w="3766185" h="988060">
                  <a:moveTo>
                    <a:pt x="1175004" y="528828"/>
                  </a:moveTo>
                  <a:lnTo>
                    <a:pt x="1036320" y="528828"/>
                  </a:lnTo>
                  <a:lnTo>
                    <a:pt x="1036320" y="987552"/>
                  </a:lnTo>
                  <a:lnTo>
                    <a:pt x="1175004" y="987552"/>
                  </a:lnTo>
                  <a:lnTo>
                    <a:pt x="1175004" y="528828"/>
                  </a:lnTo>
                  <a:close/>
                </a:path>
                <a:path w="3766185" h="988060">
                  <a:moveTo>
                    <a:pt x="1434084" y="441960"/>
                  </a:moveTo>
                  <a:lnTo>
                    <a:pt x="1295400" y="441960"/>
                  </a:lnTo>
                  <a:lnTo>
                    <a:pt x="1295400" y="987552"/>
                  </a:lnTo>
                  <a:lnTo>
                    <a:pt x="1434084" y="987552"/>
                  </a:lnTo>
                  <a:lnTo>
                    <a:pt x="1434084" y="441960"/>
                  </a:lnTo>
                  <a:close/>
                </a:path>
                <a:path w="3766185" h="988060">
                  <a:moveTo>
                    <a:pt x="1693164" y="377952"/>
                  </a:moveTo>
                  <a:lnTo>
                    <a:pt x="1554480" y="377952"/>
                  </a:lnTo>
                  <a:lnTo>
                    <a:pt x="1554480" y="987552"/>
                  </a:lnTo>
                  <a:lnTo>
                    <a:pt x="1693164" y="987552"/>
                  </a:lnTo>
                  <a:lnTo>
                    <a:pt x="1693164" y="377952"/>
                  </a:lnTo>
                  <a:close/>
                </a:path>
                <a:path w="3766185" h="988060">
                  <a:moveTo>
                    <a:pt x="1952244" y="320040"/>
                  </a:moveTo>
                  <a:lnTo>
                    <a:pt x="1813560" y="320040"/>
                  </a:lnTo>
                  <a:lnTo>
                    <a:pt x="1813560" y="987552"/>
                  </a:lnTo>
                  <a:lnTo>
                    <a:pt x="1952244" y="987552"/>
                  </a:lnTo>
                  <a:lnTo>
                    <a:pt x="1952244" y="320040"/>
                  </a:lnTo>
                  <a:close/>
                </a:path>
                <a:path w="3766185" h="988060">
                  <a:moveTo>
                    <a:pt x="2211324" y="257556"/>
                  </a:moveTo>
                  <a:lnTo>
                    <a:pt x="2072640" y="257556"/>
                  </a:lnTo>
                  <a:lnTo>
                    <a:pt x="2072640" y="987552"/>
                  </a:lnTo>
                  <a:lnTo>
                    <a:pt x="2211324" y="987552"/>
                  </a:lnTo>
                  <a:lnTo>
                    <a:pt x="2211324" y="257556"/>
                  </a:lnTo>
                  <a:close/>
                </a:path>
                <a:path w="3766185" h="988060">
                  <a:moveTo>
                    <a:pt x="2470404" y="208788"/>
                  </a:moveTo>
                  <a:lnTo>
                    <a:pt x="2331720" y="208788"/>
                  </a:lnTo>
                  <a:lnTo>
                    <a:pt x="2331720" y="987552"/>
                  </a:lnTo>
                  <a:lnTo>
                    <a:pt x="2470404" y="987552"/>
                  </a:lnTo>
                  <a:lnTo>
                    <a:pt x="2470404" y="208788"/>
                  </a:lnTo>
                  <a:close/>
                </a:path>
                <a:path w="3766185" h="988060">
                  <a:moveTo>
                    <a:pt x="2729484" y="149352"/>
                  </a:moveTo>
                  <a:lnTo>
                    <a:pt x="2590800" y="149352"/>
                  </a:lnTo>
                  <a:lnTo>
                    <a:pt x="2590800" y="987552"/>
                  </a:lnTo>
                  <a:lnTo>
                    <a:pt x="2729484" y="987552"/>
                  </a:lnTo>
                  <a:lnTo>
                    <a:pt x="2729484" y="149352"/>
                  </a:lnTo>
                  <a:close/>
                </a:path>
                <a:path w="3766185" h="988060">
                  <a:moveTo>
                    <a:pt x="2988564" y="102108"/>
                  </a:moveTo>
                  <a:lnTo>
                    <a:pt x="2849880" y="102108"/>
                  </a:lnTo>
                  <a:lnTo>
                    <a:pt x="2849880" y="987552"/>
                  </a:lnTo>
                  <a:lnTo>
                    <a:pt x="2988564" y="987552"/>
                  </a:lnTo>
                  <a:lnTo>
                    <a:pt x="2988564" y="102108"/>
                  </a:lnTo>
                  <a:close/>
                </a:path>
                <a:path w="3766185" h="988060">
                  <a:moveTo>
                    <a:pt x="3247644" y="57912"/>
                  </a:moveTo>
                  <a:lnTo>
                    <a:pt x="3108960" y="57912"/>
                  </a:lnTo>
                  <a:lnTo>
                    <a:pt x="3108960" y="987552"/>
                  </a:lnTo>
                  <a:lnTo>
                    <a:pt x="3247644" y="987552"/>
                  </a:lnTo>
                  <a:lnTo>
                    <a:pt x="3247644" y="57912"/>
                  </a:lnTo>
                  <a:close/>
                </a:path>
                <a:path w="3766185" h="988060">
                  <a:moveTo>
                    <a:pt x="3506724" y="19812"/>
                  </a:moveTo>
                  <a:lnTo>
                    <a:pt x="3368040" y="19812"/>
                  </a:lnTo>
                  <a:lnTo>
                    <a:pt x="3368040" y="987552"/>
                  </a:lnTo>
                  <a:lnTo>
                    <a:pt x="3506724" y="987552"/>
                  </a:lnTo>
                  <a:lnTo>
                    <a:pt x="3506724" y="19812"/>
                  </a:lnTo>
                  <a:close/>
                </a:path>
                <a:path w="3766185" h="988060">
                  <a:moveTo>
                    <a:pt x="3765804" y="0"/>
                  </a:moveTo>
                  <a:lnTo>
                    <a:pt x="3627120" y="0"/>
                  </a:lnTo>
                  <a:lnTo>
                    <a:pt x="3627120" y="987552"/>
                  </a:lnTo>
                  <a:lnTo>
                    <a:pt x="3765804" y="987552"/>
                  </a:lnTo>
                  <a:lnTo>
                    <a:pt x="3765804" y="0"/>
                  </a:lnTo>
                  <a:close/>
                </a:path>
              </a:pathLst>
            </a:custGeom>
            <a:solidFill>
              <a:srgbClr val="122D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360676" y="1583435"/>
              <a:ext cx="2211705" cy="833755"/>
            </a:xfrm>
            <a:custGeom>
              <a:avLst/>
              <a:gdLst/>
              <a:ahLst/>
              <a:cxnLst/>
              <a:rect l="l" t="t" r="r" b="b"/>
              <a:pathLst>
                <a:path w="2211704" h="833755">
                  <a:moveTo>
                    <a:pt x="138684" y="658368"/>
                  </a:moveTo>
                  <a:lnTo>
                    <a:pt x="0" y="658368"/>
                  </a:lnTo>
                  <a:lnTo>
                    <a:pt x="0" y="833628"/>
                  </a:lnTo>
                  <a:lnTo>
                    <a:pt x="138684" y="833628"/>
                  </a:lnTo>
                  <a:lnTo>
                    <a:pt x="138684" y="658368"/>
                  </a:lnTo>
                  <a:close/>
                </a:path>
                <a:path w="2211704" h="833755">
                  <a:moveTo>
                    <a:pt x="397764" y="550164"/>
                  </a:moveTo>
                  <a:lnTo>
                    <a:pt x="259080" y="550164"/>
                  </a:lnTo>
                  <a:lnTo>
                    <a:pt x="259080" y="775716"/>
                  </a:lnTo>
                  <a:lnTo>
                    <a:pt x="397764" y="775716"/>
                  </a:lnTo>
                  <a:lnTo>
                    <a:pt x="397764" y="550164"/>
                  </a:lnTo>
                  <a:close/>
                </a:path>
                <a:path w="2211704" h="833755">
                  <a:moveTo>
                    <a:pt x="656844" y="443484"/>
                  </a:moveTo>
                  <a:lnTo>
                    <a:pt x="518160" y="443484"/>
                  </a:lnTo>
                  <a:lnTo>
                    <a:pt x="518160" y="713232"/>
                  </a:lnTo>
                  <a:lnTo>
                    <a:pt x="656844" y="713232"/>
                  </a:lnTo>
                  <a:lnTo>
                    <a:pt x="656844" y="443484"/>
                  </a:lnTo>
                  <a:close/>
                </a:path>
                <a:path w="2211704" h="833755">
                  <a:moveTo>
                    <a:pt x="915924" y="336804"/>
                  </a:moveTo>
                  <a:lnTo>
                    <a:pt x="777240" y="336804"/>
                  </a:lnTo>
                  <a:lnTo>
                    <a:pt x="777240" y="664464"/>
                  </a:lnTo>
                  <a:lnTo>
                    <a:pt x="915924" y="664464"/>
                  </a:lnTo>
                  <a:lnTo>
                    <a:pt x="915924" y="336804"/>
                  </a:lnTo>
                  <a:close/>
                </a:path>
                <a:path w="2211704" h="833755">
                  <a:moveTo>
                    <a:pt x="1175004" y="236220"/>
                  </a:moveTo>
                  <a:lnTo>
                    <a:pt x="1036320" y="236220"/>
                  </a:lnTo>
                  <a:lnTo>
                    <a:pt x="1036320" y="605028"/>
                  </a:lnTo>
                  <a:lnTo>
                    <a:pt x="1175004" y="605028"/>
                  </a:lnTo>
                  <a:lnTo>
                    <a:pt x="1175004" y="236220"/>
                  </a:lnTo>
                  <a:close/>
                </a:path>
                <a:path w="2211704" h="833755">
                  <a:moveTo>
                    <a:pt x="1434084" y="149352"/>
                  </a:moveTo>
                  <a:lnTo>
                    <a:pt x="1295400" y="149352"/>
                  </a:lnTo>
                  <a:lnTo>
                    <a:pt x="1295400" y="557784"/>
                  </a:lnTo>
                  <a:lnTo>
                    <a:pt x="1434084" y="557784"/>
                  </a:lnTo>
                  <a:lnTo>
                    <a:pt x="1434084" y="149352"/>
                  </a:lnTo>
                  <a:close/>
                </a:path>
                <a:path w="2211704" h="833755">
                  <a:moveTo>
                    <a:pt x="1693164" y="83820"/>
                  </a:moveTo>
                  <a:lnTo>
                    <a:pt x="1554480" y="83820"/>
                  </a:lnTo>
                  <a:lnTo>
                    <a:pt x="1554480" y="513588"/>
                  </a:lnTo>
                  <a:lnTo>
                    <a:pt x="1693164" y="513588"/>
                  </a:lnTo>
                  <a:lnTo>
                    <a:pt x="1693164" y="83820"/>
                  </a:lnTo>
                  <a:close/>
                </a:path>
                <a:path w="2211704" h="833755">
                  <a:moveTo>
                    <a:pt x="1952244" y="28956"/>
                  </a:moveTo>
                  <a:lnTo>
                    <a:pt x="1813560" y="28956"/>
                  </a:lnTo>
                  <a:lnTo>
                    <a:pt x="1813560" y="475488"/>
                  </a:lnTo>
                  <a:lnTo>
                    <a:pt x="1952244" y="475488"/>
                  </a:lnTo>
                  <a:lnTo>
                    <a:pt x="1952244" y="28956"/>
                  </a:lnTo>
                  <a:close/>
                </a:path>
                <a:path w="2211704" h="833755">
                  <a:moveTo>
                    <a:pt x="2211324" y="0"/>
                  </a:moveTo>
                  <a:lnTo>
                    <a:pt x="2072640" y="0"/>
                  </a:lnTo>
                  <a:lnTo>
                    <a:pt x="2072640" y="455676"/>
                  </a:lnTo>
                  <a:lnTo>
                    <a:pt x="2211324" y="455676"/>
                  </a:lnTo>
                  <a:lnTo>
                    <a:pt x="2211324" y="0"/>
                  </a:lnTo>
                  <a:close/>
                </a:path>
              </a:pathLst>
            </a:custGeom>
            <a:solidFill>
              <a:srgbClr val="FF9B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746759" y="3026663"/>
              <a:ext cx="3884929" cy="0"/>
            </a:xfrm>
            <a:custGeom>
              <a:avLst/>
              <a:gdLst/>
              <a:ahLst/>
              <a:cxnLst/>
              <a:rect l="l" t="t" r="r" b="b"/>
              <a:pathLst>
                <a:path w="3884929" h="0">
                  <a:moveTo>
                    <a:pt x="0" y="0"/>
                  </a:moveTo>
                  <a:lnTo>
                    <a:pt x="3884676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765047" y="2837688"/>
              <a:ext cx="222885" cy="177165"/>
            </a:xfrm>
            <a:custGeom>
              <a:avLst/>
              <a:gdLst/>
              <a:ahLst/>
              <a:cxnLst/>
              <a:rect l="l" t="t" r="r" b="b"/>
              <a:pathLst>
                <a:path w="222884" h="177164">
                  <a:moveTo>
                    <a:pt x="222504" y="0"/>
                  </a:moveTo>
                  <a:lnTo>
                    <a:pt x="0" y="0"/>
                  </a:lnTo>
                  <a:lnTo>
                    <a:pt x="0" y="176784"/>
                  </a:lnTo>
                  <a:lnTo>
                    <a:pt x="222504" y="176784"/>
                  </a:lnTo>
                  <a:lnTo>
                    <a:pt x="222504" y="0"/>
                  </a:lnTo>
                  <a:close/>
                </a:path>
              </a:pathLst>
            </a:custGeom>
            <a:solidFill>
              <a:srgbClr val="122D5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790752" y="2838450"/>
            <a:ext cx="1720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FFFFFF"/>
                </a:solidFill>
                <a:latin typeface="Calibri"/>
                <a:cs typeface="Calibri"/>
              </a:rPr>
              <a:t>8.5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995172" y="2604515"/>
            <a:ext cx="1833880" cy="382905"/>
          </a:xfrm>
          <a:custGeom>
            <a:avLst/>
            <a:gdLst/>
            <a:ahLst/>
            <a:cxnLst/>
            <a:rect l="l" t="t" r="r" b="b"/>
            <a:pathLst>
              <a:path w="1833880" h="382905">
                <a:moveTo>
                  <a:pt x="1833359" y="0"/>
                </a:moveTo>
                <a:lnTo>
                  <a:pt x="1552956" y="0"/>
                </a:lnTo>
                <a:lnTo>
                  <a:pt x="1552956" y="28956"/>
                </a:lnTo>
                <a:lnTo>
                  <a:pt x="1293876" y="28956"/>
                </a:lnTo>
                <a:lnTo>
                  <a:pt x="1293876" y="57912"/>
                </a:lnTo>
                <a:lnTo>
                  <a:pt x="1036320" y="57912"/>
                </a:lnTo>
                <a:lnTo>
                  <a:pt x="1036320" y="94488"/>
                </a:lnTo>
                <a:lnTo>
                  <a:pt x="777240" y="94488"/>
                </a:lnTo>
                <a:lnTo>
                  <a:pt x="777240" y="124968"/>
                </a:lnTo>
                <a:lnTo>
                  <a:pt x="518160" y="124968"/>
                </a:lnTo>
                <a:lnTo>
                  <a:pt x="518160" y="164592"/>
                </a:lnTo>
                <a:lnTo>
                  <a:pt x="259080" y="164592"/>
                </a:lnTo>
                <a:lnTo>
                  <a:pt x="259080" y="204216"/>
                </a:lnTo>
                <a:lnTo>
                  <a:pt x="0" y="204216"/>
                </a:lnTo>
                <a:lnTo>
                  <a:pt x="0" y="382524"/>
                </a:lnTo>
                <a:lnTo>
                  <a:pt x="280416" y="382524"/>
                </a:lnTo>
                <a:lnTo>
                  <a:pt x="280416" y="341376"/>
                </a:lnTo>
                <a:lnTo>
                  <a:pt x="539496" y="341376"/>
                </a:lnTo>
                <a:lnTo>
                  <a:pt x="539496" y="301752"/>
                </a:lnTo>
                <a:lnTo>
                  <a:pt x="798576" y="301752"/>
                </a:lnTo>
                <a:lnTo>
                  <a:pt x="798576" y="271272"/>
                </a:lnTo>
                <a:lnTo>
                  <a:pt x="1057656" y="271272"/>
                </a:lnTo>
                <a:lnTo>
                  <a:pt x="1057656" y="234696"/>
                </a:lnTo>
                <a:lnTo>
                  <a:pt x="1316736" y="234696"/>
                </a:lnTo>
                <a:lnTo>
                  <a:pt x="1316736" y="207264"/>
                </a:lnTo>
                <a:lnTo>
                  <a:pt x="1575816" y="207264"/>
                </a:lnTo>
                <a:lnTo>
                  <a:pt x="1575816" y="176784"/>
                </a:lnTo>
                <a:lnTo>
                  <a:pt x="1833359" y="176784"/>
                </a:lnTo>
                <a:lnTo>
                  <a:pt x="1833359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1772411" y="2605278"/>
            <a:ext cx="105791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46296" sz="1350" b="1">
                <a:solidFill>
                  <a:srgbClr val="FFFFFF"/>
                </a:solidFill>
                <a:latin typeface="Calibri"/>
                <a:cs typeface="Calibri"/>
              </a:rPr>
              <a:t>20.1</a:t>
            </a:r>
            <a:r>
              <a:rPr dirty="0" baseline="-46296" sz="1350" spc="3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baseline="-27777" sz="1350" b="1">
                <a:solidFill>
                  <a:srgbClr val="FFFFFF"/>
                </a:solidFill>
                <a:latin typeface="Calibri"/>
                <a:cs typeface="Calibri"/>
              </a:rPr>
              <a:t>23.2</a:t>
            </a:r>
            <a:r>
              <a:rPr dirty="0" baseline="-27777" sz="1350" spc="3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baseline="-15432" sz="1350" b="1">
                <a:solidFill>
                  <a:srgbClr val="FFFFFF"/>
                </a:solidFill>
                <a:latin typeface="Calibri"/>
                <a:cs typeface="Calibri"/>
              </a:rPr>
              <a:t>25.6</a:t>
            </a:r>
            <a:r>
              <a:rPr dirty="0" baseline="-15432" sz="1350" spc="3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28.0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2807208" y="2473451"/>
            <a:ext cx="1316990" cy="277495"/>
          </a:xfrm>
          <a:custGeom>
            <a:avLst/>
            <a:gdLst/>
            <a:ahLst/>
            <a:cxnLst/>
            <a:rect l="l" t="t" r="r" b="b"/>
            <a:pathLst>
              <a:path w="1316989" h="277494">
                <a:moveTo>
                  <a:pt x="1316723" y="0"/>
                </a:moveTo>
                <a:lnTo>
                  <a:pt x="1036320" y="0"/>
                </a:lnTo>
                <a:lnTo>
                  <a:pt x="1036320" y="21336"/>
                </a:lnTo>
                <a:lnTo>
                  <a:pt x="777240" y="21336"/>
                </a:lnTo>
                <a:lnTo>
                  <a:pt x="777240" y="45720"/>
                </a:lnTo>
                <a:lnTo>
                  <a:pt x="518147" y="45720"/>
                </a:lnTo>
                <a:lnTo>
                  <a:pt x="518147" y="74676"/>
                </a:lnTo>
                <a:lnTo>
                  <a:pt x="259080" y="74676"/>
                </a:lnTo>
                <a:lnTo>
                  <a:pt x="259080" y="99060"/>
                </a:lnTo>
                <a:lnTo>
                  <a:pt x="0" y="99060"/>
                </a:lnTo>
                <a:lnTo>
                  <a:pt x="0" y="277368"/>
                </a:lnTo>
                <a:lnTo>
                  <a:pt x="280416" y="277368"/>
                </a:lnTo>
                <a:lnTo>
                  <a:pt x="280416" y="252984"/>
                </a:lnTo>
                <a:lnTo>
                  <a:pt x="539496" y="252984"/>
                </a:lnTo>
                <a:lnTo>
                  <a:pt x="539496" y="222504"/>
                </a:lnTo>
                <a:lnTo>
                  <a:pt x="798563" y="222504"/>
                </a:lnTo>
                <a:lnTo>
                  <a:pt x="798563" y="199644"/>
                </a:lnTo>
                <a:lnTo>
                  <a:pt x="1057656" y="199644"/>
                </a:lnTo>
                <a:lnTo>
                  <a:pt x="1057656" y="176784"/>
                </a:lnTo>
                <a:lnTo>
                  <a:pt x="1316723" y="176784"/>
                </a:lnTo>
                <a:lnTo>
                  <a:pt x="1316723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2808732" y="2473528"/>
            <a:ext cx="131699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49382" sz="1350" b="1">
                <a:solidFill>
                  <a:srgbClr val="FFFFFF"/>
                </a:solidFill>
                <a:latin typeface="Calibri"/>
                <a:cs typeface="Calibri"/>
              </a:rPr>
              <a:t>30.6</a:t>
            </a:r>
            <a:r>
              <a:rPr dirty="0" baseline="-49382" sz="1350" spc="3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baseline="-37037" sz="1350" b="1">
                <a:solidFill>
                  <a:srgbClr val="FFFFFF"/>
                </a:solidFill>
                <a:latin typeface="Calibri"/>
                <a:cs typeface="Calibri"/>
              </a:rPr>
              <a:t>32.7</a:t>
            </a:r>
            <a:r>
              <a:rPr dirty="0" baseline="-37037" sz="1350" spc="3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baseline="-21604" sz="1350" b="1">
                <a:solidFill>
                  <a:srgbClr val="FFFFFF"/>
                </a:solidFill>
                <a:latin typeface="Calibri"/>
                <a:cs typeface="Calibri"/>
              </a:rPr>
              <a:t>35.2</a:t>
            </a:r>
            <a:r>
              <a:rPr dirty="0" baseline="-21604" sz="1350" spc="3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baseline="-12345" sz="1350" b="1">
                <a:solidFill>
                  <a:srgbClr val="FFFFFF"/>
                </a:solidFill>
                <a:latin typeface="Calibri"/>
                <a:cs typeface="Calibri"/>
              </a:rPr>
              <a:t>37.1</a:t>
            </a:r>
            <a:r>
              <a:rPr dirty="0" baseline="-12345" sz="1350" spc="3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39.0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4102608" y="2444495"/>
            <a:ext cx="539750" cy="187960"/>
          </a:xfrm>
          <a:custGeom>
            <a:avLst/>
            <a:gdLst/>
            <a:ahLst/>
            <a:cxnLst/>
            <a:rect l="l" t="t" r="r" b="b"/>
            <a:pathLst>
              <a:path w="539750" h="187960">
                <a:moveTo>
                  <a:pt x="539496" y="0"/>
                </a:moveTo>
                <a:lnTo>
                  <a:pt x="259080" y="0"/>
                </a:lnTo>
                <a:lnTo>
                  <a:pt x="259080" y="9144"/>
                </a:lnTo>
                <a:lnTo>
                  <a:pt x="0" y="9144"/>
                </a:lnTo>
                <a:lnTo>
                  <a:pt x="0" y="187452"/>
                </a:lnTo>
                <a:lnTo>
                  <a:pt x="280416" y="187452"/>
                </a:lnTo>
                <a:lnTo>
                  <a:pt x="280416" y="178308"/>
                </a:lnTo>
                <a:lnTo>
                  <a:pt x="539496" y="178308"/>
                </a:lnTo>
                <a:lnTo>
                  <a:pt x="539496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4129278" y="2455290"/>
            <a:ext cx="4889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FFFFFF"/>
                </a:solidFill>
                <a:latin typeface="Calibri"/>
                <a:cs typeface="Calibri"/>
              </a:rPr>
              <a:t>40.6</a:t>
            </a:r>
            <a:r>
              <a:rPr dirty="0" sz="900" spc="2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baseline="6172" sz="1350" spc="-30" b="1">
                <a:solidFill>
                  <a:srgbClr val="FFFFFF"/>
                </a:solidFill>
                <a:latin typeface="Calibri"/>
                <a:cs typeface="Calibri"/>
              </a:rPr>
              <a:t>41.4</a:t>
            </a:r>
            <a:endParaRPr baseline="6172" sz="1350">
              <a:latin typeface="Calibri"/>
              <a:cs typeface="Calibri"/>
            </a:endParaRPr>
          </a:p>
        </p:txBody>
      </p:sp>
      <p:sp>
        <p:nvSpPr>
          <p:cNvPr id="25" name="object 25" descr=""/>
          <p:cNvSpPr/>
          <p:nvPr/>
        </p:nvSpPr>
        <p:spPr>
          <a:xfrm>
            <a:off x="801623" y="2750820"/>
            <a:ext cx="147955" cy="140335"/>
          </a:xfrm>
          <a:custGeom>
            <a:avLst/>
            <a:gdLst/>
            <a:ahLst/>
            <a:cxnLst/>
            <a:rect l="l" t="t" r="r" b="b"/>
            <a:pathLst>
              <a:path w="147955" h="140335">
                <a:moveTo>
                  <a:pt x="147827" y="0"/>
                </a:moveTo>
                <a:lnTo>
                  <a:pt x="0" y="0"/>
                </a:lnTo>
                <a:lnTo>
                  <a:pt x="0" y="140208"/>
                </a:lnTo>
                <a:lnTo>
                  <a:pt x="147827" y="140208"/>
                </a:lnTo>
                <a:lnTo>
                  <a:pt x="147827" y="0"/>
                </a:lnTo>
                <a:close/>
              </a:path>
            </a:pathLst>
          </a:custGeom>
          <a:solidFill>
            <a:srgbClr val="FF9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 txBox="1"/>
          <p:nvPr/>
        </p:nvSpPr>
        <p:spPr>
          <a:xfrm>
            <a:off x="764133" y="2733294"/>
            <a:ext cx="1029969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ts val="840"/>
              </a:lnSpc>
              <a:spcBef>
                <a:spcPts val="100"/>
              </a:spcBef>
              <a:tabLst>
                <a:tab pos="527685" algn="l"/>
              </a:tabLst>
            </a:pPr>
            <a:r>
              <a:rPr dirty="0" sz="900" spc="-25" b="1">
                <a:solidFill>
                  <a:srgbClr val="FFFFFF"/>
                </a:solidFill>
                <a:latin typeface="Calibri"/>
                <a:cs typeface="Calibri"/>
              </a:rPr>
              <a:t>0.4</a:t>
            </a:r>
            <a:r>
              <a:rPr dirty="0" sz="900" b="1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baseline="-18518" sz="1350" b="1">
                <a:solidFill>
                  <a:srgbClr val="FFFFFF"/>
                </a:solidFill>
                <a:latin typeface="Calibri"/>
                <a:cs typeface="Calibri"/>
              </a:rPr>
              <a:t>14.2</a:t>
            </a:r>
            <a:r>
              <a:rPr dirty="0" baseline="-18518" sz="1350" spc="3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baseline="3086" sz="1350" spc="-30" b="1">
                <a:solidFill>
                  <a:srgbClr val="FFFFFF"/>
                </a:solidFill>
                <a:latin typeface="Calibri"/>
                <a:cs typeface="Calibri"/>
              </a:rPr>
              <a:t>17.6</a:t>
            </a:r>
            <a:endParaRPr baseline="3086" sz="1350">
              <a:latin typeface="Calibri"/>
              <a:cs typeface="Calibri"/>
            </a:endParaRPr>
          </a:p>
          <a:p>
            <a:pPr marL="268605">
              <a:lnSpc>
                <a:spcPts val="840"/>
              </a:lnSpc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10.9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7" name="object 27" descr=""/>
          <p:cNvSpPr/>
          <p:nvPr/>
        </p:nvSpPr>
        <p:spPr>
          <a:xfrm>
            <a:off x="1060703" y="2688335"/>
            <a:ext cx="147955" cy="140335"/>
          </a:xfrm>
          <a:custGeom>
            <a:avLst/>
            <a:gdLst/>
            <a:ahLst/>
            <a:cxnLst/>
            <a:rect l="l" t="t" r="r" b="b"/>
            <a:pathLst>
              <a:path w="147955" h="140335">
                <a:moveTo>
                  <a:pt x="147828" y="0"/>
                </a:moveTo>
                <a:lnTo>
                  <a:pt x="0" y="0"/>
                </a:lnTo>
                <a:lnTo>
                  <a:pt x="0" y="140208"/>
                </a:lnTo>
                <a:lnTo>
                  <a:pt x="147828" y="140208"/>
                </a:lnTo>
                <a:lnTo>
                  <a:pt x="147828" y="0"/>
                </a:lnTo>
                <a:close/>
              </a:path>
            </a:pathLst>
          </a:custGeom>
          <a:solidFill>
            <a:srgbClr val="FF9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 txBox="1"/>
          <p:nvPr/>
        </p:nvSpPr>
        <p:spPr>
          <a:xfrm>
            <a:off x="1048613" y="2670428"/>
            <a:ext cx="1720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FFFFFF"/>
                </a:solidFill>
                <a:latin typeface="Calibri"/>
                <a:cs typeface="Calibri"/>
              </a:rPr>
              <a:t>0.8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9" name="object 29" descr=""/>
          <p:cNvSpPr/>
          <p:nvPr/>
        </p:nvSpPr>
        <p:spPr>
          <a:xfrm>
            <a:off x="1319784" y="2506979"/>
            <a:ext cx="407034" cy="233679"/>
          </a:xfrm>
          <a:custGeom>
            <a:avLst/>
            <a:gdLst/>
            <a:ahLst/>
            <a:cxnLst/>
            <a:rect l="l" t="t" r="r" b="b"/>
            <a:pathLst>
              <a:path w="407035" h="233680">
                <a:moveTo>
                  <a:pt x="147828" y="91440"/>
                </a:moveTo>
                <a:lnTo>
                  <a:pt x="0" y="91440"/>
                </a:lnTo>
                <a:lnTo>
                  <a:pt x="0" y="233172"/>
                </a:lnTo>
                <a:lnTo>
                  <a:pt x="147828" y="233172"/>
                </a:lnTo>
                <a:lnTo>
                  <a:pt x="147828" y="91440"/>
                </a:lnTo>
                <a:close/>
              </a:path>
              <a:path w="407035" h="233680">
                <a:moveTo>
                  <a:pt x="406895" y="0"/>
                </a:moveTo>
                <a:lnTo>
                  <a:pt x="259080" y="0"/>
                </a:lnTo>
                <a:lnTo>
                  <a:pt x="259080" y="140208"/>
                </a:lnTo>
                <a:lnTo>
                  <a:pt x="406895" y="140208"/>
                </a:lnTo>
                <a:lnTo>
                  <a:pt x="406895" y="0"/>
                </a:lnTo>
                <a:close/>
              </a:path>
            </a:pathLst>
          </a:custGeom>
          <a:solidFill>
            <a:srgbClr val="FF9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 txBox="1"/>
          <p:nvPr/>
        </p:nvSpPr>
        <p:spPr>
          <a:xfrm>
            <a:off x="1566417" y="2489453"/>
            <a:ext cx="1720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FFFFFF"/>
                </a:solidFill>
                <a:latin typeface="Calibri"/>
                <a:cs typeface="Calibri"/>
              </a:rPr>
              <a:t>2.6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1" name="object 31" descr=""/>
          <p:cNvSpPr/>
          <p:nvPr/>
        </p:nvSpPr>
        <p:spPr>
          <a:xfrm>
            <a:off x="1837944" y="2427732"/>
            <a:ext cx="147955" cy="140335"/>
          </a:xfrm>
          <a:custGeom>
            <a:avLst/>
            <a:gdLst/>
            <a:ahLst/>
            <a:cxnLst/>
            <a:rect l="l" t="t" r="r" b="b"/>
            <a:pathLst>
              <a:path w="147955" h="140335">
                <a:moveTo>
                  <a:pt x="147828" y="0"/>
                </a:moveTo>
                <a:lnTo>
                  <a:pt x="0" y="0"/>
                </a:lnTo>
                <a:lnTo>
                  <a:pt x="0" y="140208"/>
                </a:lnTo>
                <a:lnTo>
                  <a:pt x="147828" y="140208"/>
                </a:lnTo>
                <a:lnTo>
                  <a:pt x="147828" y="0"/>
                </a:lnTo>
                <a:close/>
              </a:path>
            </a:pathLst>
          </a:custGeom>
          <a:solidFill>
            <a:srgbClr val="FF9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 txBox="1"/>
          <p:nvPr/>
        </p:nvSpPr>
        <p:spPr>
          <a:xfrm>
            <a:off x="1825498" y="2409825"/>
            <a:ext cx="1720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FFFFFF"/>
                </a:solidFill>
                <a:latin typeface="Calibri"/>
                <a:cs typeface="Calibri"/>
              </a:rPr>
              <a:t>4.2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3" name="object 33" descr=""/>
          <p:cNvSpPr/>
          <p:nvPr/>
        </p:nvSpPr>
        <p:spPr>
          <a:xfrm>
            <a:off x="2097023" y="2339339"/>
            <a:ext cx="147955" cy="142240"/>
          </a:xfrm>
          <a:custGeom>
            <a:avLst/>
            <a:gdLst/>
            <a:ahLst/>
            <a:cxnLst/>
            <a:rect l="l" t="t" r="r" b="b"/>
            <a:pathLst>
              <a:path w="147955" h="142239">
                <a:moveTo>
                  <a:pt x="147827" y="0"/>
                </a:moveTo>
                <a:lnTo>
                  <a:pt x="0" y="0"/>
                </a:lnTo>
                <a:lnTo>
                  <a:pt x="0" y="141732"/>
                </a:lnTo>
                <a:lnTo>
                  <a:pt x="147827" y="141732"/>
                </a:lnTo>
                <a:lnTo>
                  <a:pt x="147827" y="0"/>
                </a:lnTo>
                <a:close/>
              </a:path>
            </a:pathLst>
          </a:custGeom>
          <a:solidFill>
            <a:srgbClr val="FF9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 txBox="1"/>
          <p:nvPr/>
        </p:nvSpPr>
        <p:spPr>
          <a:xfrm>
            <a:off x="2084577" y="2322016"/>
            <a:ext cx="17208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FFFFFF"/>
                </a:solidFill>
                <a:latin typeface="Calibri"/>
                <a:cs typeface="Calibri"/>
              </a:rPr>
              <a:t>5.4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5" name="object 35" descr=""/>
          <p:cNvSpPr/>
          <p:nvPr/>
        </p:nvSpPr>
        <p:spPr>
          <a:xfrm>
            <a:off x="2356104" y="2258567"/>
            <a:ext cx="147955" cy="142240"/>
          </a:xfrm>
          <a:custGeom>
            <a:avLst/>
            <a:gdLst/>
            <a:ahLst/>
            <a:cxnLst/>
            <a:rect l="l" t="t" r="r" b="b"/>
            <a:pathLst>
              <a:path w="147955" h="142239">
                <a:moveTo>
                  <a:pt x="147828" y="0"/>
                </a:moveTo>
                <a:lnTo>
                  <a:pt x="0" y="0"/>
                </a:lnTo>
                <a:lnTo>
                  <a:pt x="0" y="141732"/>
                </a:lnTo>
                <a:lnTo>
                  <a:pt x="147828" y="141732"/>
                </a:lnTo>
                <a:lnTo>
                  <a:pt x="147828" y="0"/>
                </a:lnTo>
                <a:close/>
              </a:path>
            </a:pathLst>
          </a:custGeom>
          <a:solidFill>
            <a:srgbClr val="FF9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 txBox="1"/>
          <p:nvPr/>
        </p:nvSpPr>
        <p:spPr>
          <a:xfrm>
            <a:off x="2343657" y="2241550"/>
            <a:ext cx="1720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FFFFFF"/>
                </a:solidFill>
                <a:latin typeface="Calibri"/>
                <a:cs typeface="Calibri"/>
              </a:rPr>
              <a:t>7.4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7" name="object 37" descr=""/>
          <p:cNvSpPr/>
          <p:nvPr/>
        </p:nvSpPr>
        <p:spPr>
          <a:xfrm>
            <a:off x="2615183" y="2176272"/>
            <a:ext cx="147955" cy="140335"/>
          </a:xfrm>
          <a:custGeom>
            <a:avLst/>
            <a:gdLst/>
            <a:ahLst/>
            <a:cxnLst/>
            <a:rect l="l" t="t" r="r" b="b"/>
            <a:pathLst>
              <a:path w="147955" h="140335">
                <a:moveTo>
                  <a:pt x="147828" y="0"/>
                </a:moveTo>
                <a:lnTo>
                  <a:pt x="0" y="0"/>
                </a:lnTo>
                <a:lnTo>
                  <a:pt x="0" y="140208"/>
                </a:lnTo>
                <a:lnTo>
                  <a:pt x="147828" y="140208"/>
                </a:lnTo>
                <a:lnTo>
                  <a:pt x="147828" y="0"/>
                </a:lnTo>
                <a:close/>
              </a:path>
            </a:pathLst>
          </a:custGeom>
          <a:solidFill>
            <a:srgbClr val="FF9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 txBox="1"/>
          <p:nvPr/>
        </p:nvSpPr>
        <p:spPr>
          <a:xfrm>
            <a:off x="2602738" y="2158365"/>
            <a:ext cx="1720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FFFFFF"/>
                </a:solidFill>
                <a:latin typeface="Calibri"/>
                <a:cs typeface="Calibri"/>
              </a:rPr>
              <a:t>9.5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9" name="object 39" descr=""/>
          <p:cNvSpPr/>
          <p:nvPr/>
        </p:nvSpPr>
        <p:spPr>
          <a:xfrm>
            <a:off x="2845308" y="2013203"/>
            <a:ext cx="464820" cy="219710"/>
          </a:xfrm>
          <a:custGeom>
            <a:avLst/>
            <a:gdLst/>
            <a:ahLst/>
            <a:cxnLst/>
            <a:rect l="l" t="t" r="r" b="b"/>
            <a:pathLst>
              <a:path w="464820" h="219710">
                <a:moveTo>
                  <a:pt x="205727" y="77724"/>
                </a:moveTo>
                <a:lnTo>
                  <a:pt x="0" y="77724"/>
                </a:lnTo>
                <a:lnTo>
                  <a:pt x="0" y="219456"/>
                </a:lnTo>
                <a:lnTo>
                  <a:pt x="205727" y="219456"/>
                </a:lnTo>
                <a:lnTo>
                  <a:pt x="205727" y="77724"/>
                </a:lnTo>
                <a:close/>
              </a:path>
              <a:path w="464820" h="219710">
                <a:moveTo>
                  <a:pt x="464820" y="0"/>
                </a:moveTo>
                <a:lnTo>
                  <a:pt x="259080" y="0"/>
                </a:lnTo>
                <a:lnTo>
                  <a:pt x="259080" y="141732"/>
                </a:lnTo>
                <a:lnTo>
                  <a:pt x="464820" y="141732"/>
                </a:lnTo>
                <a:lnTo>
                  <a:pt x="464820" y="0"/>
                </a:lnTo>
                <a:close/>
              </a:path>
            </a:pathLst>
          </a:custGeom>
          <a:solidFill>
            <a:srgbClr val="FF9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 txBox="1"/>
          <p:nvPr/>
        </p:nvSpPr>
        <p:spPr>
          <a:xfrm>
            <a:off x="2832607" y="1996185"/>
            <a:ext cx="488950" cy="24002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1780">
              <a:lnSpc>
                <a:spcPts val="844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13.7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ts val="844"/>
              </a:lnSpc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11.3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1" name="object 41" descr=""/>
          <p:cNvSpPr/>
          <p:nvPr/>
        </p:nvSpPr>
        <p:spPr>
          <a:xfrm>
            <a:off x="3363468" y="1866899"/>
            <a:ext cx="464820" cy="207645"/>
          </a:xfrm>
          <a:custGeom>
            <a:avLst/>
            <a:gdLst/>
            <a:ahLst/>
            <a:cxnLst/>
            <a:rect l="l" t="t" r="r" b="b"/>
            <a:pathLst>
              <a:path w="464820" h="207644">
                <a:moveTo>
                  <a:pt x="205727" y="65532"/>
                </a:moveTo>
                <a:lnTo>
                  <a:pt x="0" y="65532"/>
                </a:lnTo>
                <a:lnTo>
                  <a:pt x="0" y="207264"/>
                </a:lnTo>
                <a:lnTo>
                  <a:pt x="205727" y="207264"/>
                </a:lnTo>
                <a:lnTo>
                  <a:pt x="205727" y="65532"/>
                </a:lnTo>
                <a:close/>
              </a:path>
              <a:path w="464820" h="207644">
                <a:moveTo>
                  <a:pt x="464820" y="0"/>
                </a:moveTo>
                <a:lnTo>
                  <a:pt x="259080" y="0"/>
                </a:lnTo>
                <a:lnTo>
                  <a:pt x="259080" y="140208"/>
                </a:lnTo>
                <a:lnTo>
                  <a:pt x="464820" y="140208"/>
                </a:lnTo>
                <a:lnTo>
                  <a:pt x="464820" y="0"/>
                </a:lnTo>
                <a:close/>
              </a:path>
            </a:pathLst>
          </a:custGeom>
          <a:solidFill>
            <a:srgbClr val="FF9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 txBox="1"/>
          <p:nvPr/>
        </p:nvSpPr>
        <p:spPr>
          <a:xfrm>
            <a:off x="3325367" y="1848688"/>
            <a:ext cx="53975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30864" sz="1350" b="1">
                <a:solidFill>
                  <a:srgbClr val="FFFFFF"/>
                </a:solidFill>
                <a:latin typeface="Calibri"/>
                <a:cs typeface="Calibri"/>
              </a:rPr>
              <a:t>15.5</a:t>
            </a:r>
            <a:r>
              <a:rPr dirty="0" baseline="-30864" sz="1350" spc="3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17.1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3" name="object 43" descr=""/>
          <p:cNvSpPr/>
          <p:nvPr/>
        </p:nvSpPr>
        <p:spPr>
          <a:xfrm>
            <a:off x="3881628" y="1741931"/>
            <a:ext cx="723900" cy="210820"/>
          </a:xfrm>
          <a:custGeom>
            <a:avLst/>
            <a:gdLst/>
            <a:ahLst/>
            <a:cxnLst/>
            <a:rect l="l" t="t" r="r" b="b"/>
            <a:pathLst>
              <a:path w="723900" h="210819">
                <a:moveTo>
                  <a:pt x="205740" y="70104"/>
                </a:moveTo>
                <a:lnTo>
                  <a:pt x="0" y="70104"/>
                </a:lnTo>
                <a:lnTo>
                  <a:pt x="0" y="210312"/>
                </a:lnTo>
                <a:lnTo>
                  <a:pt x="205740" y="210312"/>
                </a:lnTo>
                <a:lnTo>
                  <a:pt x="205740" y="70104"/>
                </a:lnTo>
                <a:close/>
              </a:path>
              <a:path w="723900" h="210819">
                <a:moveTo>
                  <a:pt x="464820" y="22860"/>
                </a:moveTo>
                <a:lnTo>
                  <a:pt x="259080" y="22860"/>
                </a:lnTo>
                <a:lnTo>
                  <a:pt x="259080" y="164592"/>
                </a:lnTo>
                <a:lnTo>
                  <a:pt x="464820" y="164592"/>
                </a:lnTo>
                <a:lnTo>
                  <a:pt x="464820" y="22860"/>
                </a:lnTo>
                <a:close/>
              </a:path>
              <a:path w="723900" h="210819">
                <a:moveTo>
                  <a:pt x="723900" y="0"/>
                </a:moveTo>
                <a:lnTo>
                  <a:pt x="516636" y="0"/>
                </a:lnTo>
                <a:lnTo>
                  <a:pt x="516636" y="140208"/>
                </a:lnTo>
                <a:lnTo>
                  <a:pt x="723900" y="140208"/>
                </a:lnTo>
                <a:lnTo>
                  <a:pt x="723900" y="0"/>
                </a:lnTo>
                <a:close/>
              </a:path>
            </a:pathLst>
          </a:custGeom>
          <a:solidFill>
            <a:srgbClr val="FF9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 txBox="1"/>
          <p:nvPr/>
        </p:nvSpPr>
        <p:spPr>
          <a:xfrm>
            <a:off x="3843273" y="1723466"/>
            <a:ext cx="79883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33950" sz="1350" b="1">
                <a:solidFill>
                  <a:srgbClr val="FFFFFF"/>
                </a:solidFill>
                <a:latin typeface="Calibri"/>
                <a:cs typeface="Calibri"/>
              </a:rPr>
              <a:t>18.0</a:t>
            </a:r>
            <a:r>
              <a:rPr dirty="0" baseline="-33950" sz="1350" spc="3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baseline="-12345" sz="1350" b="1">
                <a:solidFill>
                  <a:srgbClr val="FFFFFF"/>
                </a:solidFill>
                <a:latin typeface="Calibri"/>
                <a:cs typeface="Calibri"/>
              </a:rPr>
              <a:t>18.7</a:t>
            </a:r>
            <a:r>
              <a:rPr dirty="0" baseline="-12345" sz="1350" spc="3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19.1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765352" y="2581783"/>
            <a:ext cx="7391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6172" sz="1350" b="1">
                <a:solidFill>
                  <a:srgbClr val="404040"/>
                </a:solidFill>
                <a:latin typeface="Calibri"/>
                <a:cs typeface="Calibri"/>
              </a:rPr>
              <a:t>8.8</a:t>
            </a:r>
            <a:r>
              <a:rPr dirty="0" baseline="6172" sz="1350" spc="667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baseline="40123" sz="1350" b="1">
                <a:solidFill>
                  <a:srgbClr val="404040"/>
                </a:solidFill>
                <a:latin typeface="Calibri"/>
                <a:cs typeface="Calibri"/>
              </a:rPr>
              <a:t>11.7</a:t>
            </a:r>
            <a:r>
              <a:rPr dirty="0" baseline="40123" sz="1350" spc="652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900" spc="-25" b="1">
                <a:solidFill>
                  <a:srgbClr val="FFFFFF"/>
                </a:solidFill>
                <a:latin typeface="Calibri"/>
                <a:cs typeface="Calibri"/>
              </a:rPr>
              <a:t>1.6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1279652" y="2403728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404040"/>
                </a:solidFill>
                <a:latin typeface="Calibri"/>
                <a:cs typeface="Calibri"/>
              </a:rPr>
              <a:t>15.8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1538732" y="2299842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404040"/>
                </a:solidFill>
                <a:latin typeface="Calibri"/>
                <a:cs typeface="Calibri"/>
              </a:rPr>
              <a:t>20.2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1797811" y="2099817"/>
            <a:ext cx="488950" cy="264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1780">
              <a:lnSpc>
                <a:spcPts val="940"/>
              </a:lnSpc>
              <a:spcBef>
                <a:spcPts val="100"/>
              </a:spcBef>
            </a:pPr>
            <a:r>
              <a:rPr dirty="0" sz="900" spc="-20" b="1">
                <a:solidFill>
                  <a:srgbClr val="404040"/>
                </a:solidFill>
                <a:latin typeface="Calibri"/>
                <a:cs typeface="Calibri"/>
              </a:rPr>
              <a:t>28.5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ts val="940"/>
              </a:lnSpc>
            </a:pPr>
            <a:r>
              <a:rPr dirty="0" sz="900" spc="-20" b="1">
                <a:solidFill>
                  <a:srgbClr val="404040"/>
                </a:solidFill>
                <a:latin typeface="Calibri"/>
                <a:cs typeface="Calibri"/>
              </a:rPr>
              <a:t>24.3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2315972" y="1995296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404040"/>
                </a:solidFill>
                <a:latin typeface="Calibri"/>
                <a:cs typeface="Calibri"/>
              </a:rPr>
              <a:t>32.9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2575051" y="1887092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404040"/>
                </a:solidFill>
                <a:latin typeface="Calibri"/>
                <a:cs typeface="Calibri"/>
              </a:rPr>
              <a:t>37.5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2834132" y="1779778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404040"/>
                </a:solidFill>
                <a:latin typeface="Calibri"/>
                <a:cs typeface="Calibri"/>
              </a:rPr>
              <a:t>42.0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3092957" y="1572259"/>
            <a:ext cx="488950" cy="264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1780">
              <a:lnSpc>
                <a:spcPts val="940"/>
              </a:lnSpc>
              <a:spcBef>
                <a:spcPts val="100"/>
              </a:spcBef>
            </a:pPr>
            <a:r>
              <a:rPr dirty="0" sz="900" spc="-20" b="1">
                <a:solidFill>
                  <a:srgbClr val="404040"/>
                </a:solidFill>
                <a:latin typeface="Calibri"/>
                <a:cs typeface="Calibri"/>
              </a:rPr>
              <a:t>50.7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ts val="940"/>
              </a:lnSpc>
            </a:pPr>
            <a:r>
              <a:rPr dirty="0" sz="900" spc="-20" b="1">
                <a:solidFill>
                  <a:srgbClr val="404040"/>
                </a:solidFill>
                <a:latin typeface="Calibri"/>
                <a:cs typeface="Calibri"/>
              </a:rPr>
              <a:t>46.4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3585717" y="1420748"/>
            <a:ext cx="5397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30864" sz="1350" b="1">
                <a:solidFill>
                  <a:srgbClr val="404040"/>
                </a:solidFill>
                <a:latin typeface="Calibri"/>
                <a:cs typeface="Calibri"/>
              </a:rPr>
              <a:t>54.3</a:t>
            </a:r>
            <a:r>
              <a:rPr dirty="0" baseline="-30864" sz="1350" spc="33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900" spc="-20" b="1">
                <a:solidFill>
                  <a:srgbClr val="404040"/>
                </a:solidFill>
                <a:latin typeface="Calibri"/>
                <a:cs typeface="Calibri"/>
              </a:rPr>
              <a:t>57.0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4103878" y="1337309"/>
            <a:ext cx="5397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15432" sz="1350" b="1">
                <a:solidFill>
                  <a:srgbClr val="404040"/>
                </a:solidFill>
                <a:latin typeface="Calibri"/>
                <a:cs typeface="Calibri"/>
              </a:rPr>
              <a:t>59.3</a:t>
            </a:r>
            <a:r>
              <a:rPr dirty="0" baseline="-15432" sz="1350" spc="33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900" spc="-20" b="1">
                <a:solidFill>
                  <a:srgbClr val="404040"/>
                </a:solidFill>
                <a:latin typeface="Calibri"/>
                <a:cs typeface="Calibri"/>
              </a:rPr>
              <a:t>60.5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569772" y="2932938"/>
            <a:ext cx="83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latin typeface="Calibri"/>
                <a:cs typeface="Calibri"/>
              </a:rPr>
              <a:t>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511860" y="2694559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Calibri"/>
                <a:cs typeface="Calibri"/>
              </a:rPr>
              <a:t>10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511860" y="2455926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Calibri"/>
                <a:cs typeface="Calibri"/>
              </a:rPr>
              <a:t>20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511860" y="2216861"/>
            <a:ext cx="14160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Calibri"/>
                <a:cs typeface="Calibri"/>
              </a:rPr>
              <a:t>30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511860" y="1978914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Calibri"/>
                <a:cs typeface="Calibri"/>
              </a:rPr>
              <a:t>40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511860" y="1740153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Calibri"/>
                <a:cs typeface="Calibri"/>
              </a:rPr>
              <a:t>50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511860" y="1501902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Calibri"/>
                <a:cs typeface="Calibri"/>
              </a:rPr>
              <a:t>60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511860" y="1263141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Calibri"/>
                <a:cs typeface="Calibri"/>
              </a:rPr>
              <a:t>70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63" name="object 6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1535" y="3131185"/>
            <a:ext cx="3872458" cy="249809"/>
          </a:xfrm>
          <a:prstGeom prst="rect">
            <a:avLst/>
          </a:prstGeom>
        </p:spPr>
      </p:pic>
      <p:sp>
        <p:nvSpPr>
          <p:cNvPr id="64" name="object 64" descr=""/>
          <p:cNvSpPr txBox="1"/>
          <p:nvPr/>
        </p:nvSpPr>
        <p:spPr>
          <a:xfrm>
            <a:off x="287146" y="2009307"/>
            <a:ext cx="152400" cy="61404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>
                <a:latin typeface="Calibri"/>
                <a:cs typeface="Calibri"/>
              </a:rPr>
              <a:t>In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$</a:t>
            </a:r>
            <a:r>
              <a:rPr dirty="0" sz="1000" spc="-10">
                <a:latin typeface="Calibri"/>
                <a:cs typeface="Calibri"/>
              </a:rPr>
              <a:t> Billions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595071" y="942212"/>
            <a:ext cx="17449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latin typeface="Calibri"/>
                <a:cs typeface="Calibri"/>
              </a:rPr>
              <a:t>Revenue</a:t>
            </a:r>
            <a:r>
              <a:rPr dirty="0" sz="1600" spc="-90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Projections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6" name="object 66" descr=""/>
          <p:cNvSpPr/>
          <p:nvPr/>
        </p:nvSpPr>
        <p:spPr>
          <a:xfrm>
            <a:off x="2051304" y="3515867"/>
            <a:ext cx="64135" cy="64135"/>
          </a:xfrm>
          <a:custGeom>
            <a:avLst/>
            <a:gdLst/>
            <a:ahLst/>
            <a:cxnLst/>
            <a:rect l="l" t="t" r="r" b="b"/>
            <a:pathLst>
              <a:path w="64135" h="64135">
                <a:moveTo>
                  <a:pt x="64007" y="0"/>
                </a:moveTo>
                <a:lnTo>
                  <a:pt x="0" y="0"/>
                </a:lnTo>
                <a:lnTo>
                  <a:pt x="0" y="64008"/>
                </a:lnTo>
                <a:lnTo>
                  <a:pt x="64007" y="64008"/>
                </a:lnTo>
                <a:lnTo>
                  <a:pt x="64007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 descr=""/>
          <p:cNvSpPr/>
          <p:nvPr/>
        </p:nvSpPr>
        <p:spPr>
          <a:xfrm>
            <a:off x="2665476" y="3515867"/>
            <a:ext cx="62865" cy="64135"/>
          </a:xfrm>
          <a:custGeom>
            <a:avLst/>
            <a:gdLst/>
            <a:ahLst/>
            <a:cxnLst/>
            <a:rect l="l" t="t" r="r" b="b"/>
            <a:pathLst>
              <a:path w="62864" h="64135">
                <a:moveTo>
                  <a:pt x="62483" y="0"/>
                </a:moveTo>
                <a:lnTo>
                  <a:pt x="0" y="0"/>
                </a:lnTo>
                <a:lnTo>
                  <a:pt x="0" y="64008"/>
                </a:lnTo>
                <a:lnTo>
                  <a:pt x="62483" y="64008"/>
                </a:lnTo>
                <a:lnTo>
                  <a:pt x="62483" y="0"/>
                </a:lnTo>
                <a:close/>
              </a:path>
            </a:pathLst>
          </a:custGeom>
          <a:solidFill>
            <a:srgbClr val="FF9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 descr=""/>
          <p:cNvSpPr/>
          <p:nvPr/>
        </p:nvSpPr>
        <p:spPr>
          <a:xfrm>
            <a:off x="577595" y="1234439"/>
            <a:ext cx="4039870" cy="0"/>
          </a:xfrm>
          <a:custGeom>
            <a:avLst/>
            <a:gdLst/>
            <a:ahLst/>
            <a:cxnLst/>
            <a:rect l="l" t="t" r="r" b="b"/>
            <a:pathLst>
              <a:path w="4039870" h="0">
                <a:moveTo>
                  <a:pt x="0" y="0"/>
                </a:moveTo>
                <a:lnTo>
                  <a:pt x="403936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 descr=""/>
          <p:cNvSpPr/>
          <p:nvPr/>
        </p:nvSpPr>
        <p:spPr>
          <a:xfrm>
            <a:off x="7863840" y="3197351"/>
            <a:ext cx="3775075" cy="0"/>
          </a:xfrm>
          <a:custGeom>
            <a:avLst/>
            <a:gdLst/>
            <a:ahLst/>
            <a:cxnLst/>
            <a:rect l="l" t="t" r="r" b="b"/>
            <a:pathLst>
              <a:path w="3775075" h="0">
                <a:moveTo>
                  <a:pt x="0" y="0"/>
                </a:moveTo>
                <a:lnTo>
                  <a:pt x="3774948" y="0"/>
                </a:lnTo>
              </a:path>
            </a:pathLst>
          </a:custGeom>
          <a:ln w="9525">
            <a:solidFill>
              <a:srgbClr val="C1D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 descr=""/>
          <p:cNvSpPr txBox="1"/>
          <p:nvPr/>
        </p:nvSpPr>
        <p:spPr>
          <a:xfrm>
            <a:off x="7927847" y="2968751"/>
            <a:ext cx="215265" cy="228600"/>
          </a:xfrm>
          <a:prstGeom prst="rect">
            <a:avLst/>
          </a:prstGeom>
          <a:solidFill>
            <a:srgbClr val="122D56"/>
          </a:solidFill>
        </p:spPr>
        <p:txBody>
          <a:bodyPr wrap="square" lIns="0" tIns="39369" rIns="0" bIns="0" rtlCol="0" vert="horz">
            <a:spAutoFit/>
          </a:bodyPr>
          <a:lstStyle/>
          <a:p>
            <a:pPr marL="5715">
              <a:lnSpc>
                <a:spcPct val="100000"/>
              </a:lnSpc>
              <a:spcBef>
                <a:spcPts val="309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12.4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8272271" y="2877311"/>
            <a:ext cx="213360" cy="320040"/>
          </a:xfrm>
          <a:prstGeom prst="rect">
            <a:avLst/>
          </a:prstGeom>
          <a:solidFill>
            <a:srgbClr val="122D56"/>
          </a:solidFill>
        </p:spPr>
        <p:txBody>
          <a:bodyPr wrap="square" lIns="0" tIns="84455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665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17.4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8615171" y="2804160"/>
            <a:ext cx="213360" cy="393700"/>
          </a:xfrm>
          <a:prstGeom prst="rect">
            <a:avLst/>
          </a:prstGeom>
          <a:solidFill>
            <a:srgbClr val="122D56"/>
          </a:solidFill>
        </p:spPr>
        <p:txBody>
          <a:bodyPr wrap="square" lIns="0" tIns="121285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955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21.4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8958071" y="2726435"/>
            <a:ext cx="215265" cy="471170"/>
          </a:xfrm>
          <a:prstGeom prst="rect">
            <a:avLst/>
          </a:prstGeom>
          <a:solidFill>
            <a:srgbClr val="122D56"/>
          </a:solidFill>
        </p:spPr>
        <p:txBody>
          <a:bodyPr wrap="square" lIns="0" tIns="285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25"/>
              </a:spcBef>
            </a:pPr>
            <a:endParaRPr sz="900">
              <a:latin typeface="Times New Roman"/>
              <a:cs typeface="Times New Roman"/>
            </a:endParaRPr>
          </a:p>
          <a:p>
            <a:pPr marL="4445">
              <a:lnSpc>
                <a:spcPct val="100000"/>
              </a:lnSpc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25.6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9300971" y="2639567"/>
            <a:ext cx="215265" cy="558165"/>
          </a:xfrm>
          <a:prstGeom prst="rect">
            <a:avLst/>
          </a:prstGeom>
          <a:solidFill>
            <a:srgbClr val="122D56"/>
          </a:solidFill>
        </p:spPr>
        <p:txBody>
          <a:bodyPr wrap="square" lIns="0" tIns="7239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70"/>
              </a:spcBef>
            </a:pPr>
            <a:endParaRPr sz="900">
              <a:latin typeface="Times New Roman"/>
              <a:cs typeface="Times New Roman"/>
            </a:endParaRPr>
          </a:p>
          <a:p>
            <a:pPr marL="5080">
              <a:lnSpc>
                <a:spcPct val="100000"/>
              </a:lnSpc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30.3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9643871" y="2549651"/>
            <a:ext cx="215265" cy="647700"/>
          </a:xfrm>
          <a:prstGeom prst="rect">
            <a:avLst/>
          </a:prstGeom>
          <a:solidFill>
            <a:srgbClr val="122D56"/>
          </a:solidFill>
        </p:spPr>
        <p:txBody>
          <a:bodyPr wrap="square" lIns="0" tIns="1174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25"/>
              </a:spcBef>
            </a:pPr>
            <a:endParaRPr sz="900">
              <a:latin typeface="Times New Roman"/>
              <a:cs typeface="Times New Roman"/>
            </a:endParaRPr>
          </a:p>
          <a:p>
            <a:pPr marL="5080">
              <a:lnSpc>
                <a:spcPct val="100000"/>
              </a:lnSpc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35.2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9986771" y="2421635"/>
            <a:ext cx="215265" cy="775970"/>
          </a:xfrm>
          <a:prstGeom prst="rect">
            <a:avLst/>
          </a:prstGeom>
          <a:solidFill>
            <a:srgbClr val="122D5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95"/>
              </a:spcBef>
            </a:pPr>
            <a:endParaRPr sz="900">
              <a:latin typeface="Times New Roman"/>
              <a:cs typeface="Times New Roman"/>
            </a:endParaRPr>
          </a:p>
          <a:p>
            <a:pPr marL="5715">
              <a:lnSpc>
                <a:spcPct val="100000"/>
              </a:lnSpc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42.1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10329671" y="2295144"/>
            <a:ext cx="215265" cy="902335"/>
          </a:xfrm>
          <a:prstGeom prst="rect">
            <a:avLst/>
          </a:prstGeom>
          <a:solidFill>
            <a:srgbClr val="122D5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90"/>
              </a:spcBef>
            </a:pPr>
            <a:endParaRPr sz="900">
              <a:latin typeface="Times New Roman"/>
              <a:cs typeface="Times New Roman"/>
            </a:endParaRPr>
          </a:p>
          <a:p>
            <a:pPr marL="5715">
              <a:lnSpc>
                <a:spcPct val="100000"/>
              </a:lnSpc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49.0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10674095" y="2173223"/>
            <a:ext cx="213360" cy="1024255"/>
          </a:xfrm>
          <a:prstGeom prst="rect">
            <a:avLst/>
          </a:prstGeom>
          <a:solidFill>
            <a:srgbClr val="122D5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35"/>
              </a:spcBef>
            </a:pPr>
            <a:endParaRPr sz="900">
              <a:latin typeface="Times New Roman"/>
              <a:cs typeface="Times New Roman"/>
            </a:endParaRPr>
          </a:p>
          <a:p>
            <a:pPr marL="4445">
              <a:lnSpc>
                <a:spcPct val="100000"/>
              </a:lnSpc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55.6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11016995" y="2080260"/>
            <a:ext cx="213360" cy="1117600"/>
          </a:xfrm>
          <a:prstGeom prst="rect">
            <a:avLst/>
          </a:prstGeom>
          <a:solidFill>
            <a:srgbClr val="122D5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sz="900">
              <a:latin typeface="Times New Roman"/>
              <a:cs typeface="Times New Roman"/>
            </a:endParaRPr>
          </a:p>
          <a:p>
            <a:pPr marL="4445">
              <a:lnSpc>
                <a:spcPct val="100000"/>
              </a:lnSpc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60.7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11359895" y="1988820"/>
            <a:ext cx="215265" cy="1209040"/>
          </a:xfrm>
          <a:prstGeom prst="rect">
            <a:avLst/>
          </a:prstGeom>
          <a:solidFill>
            <a:srgbClr val="122D5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Times New Roman"/>
              <a:cs typeface="Times New Roman"/>
            </a:endParaRPr>
          </a:p>
          <a:p>
            <a:pPr marL="5080">
              <a:lnSpc>
                <a:spcPct val="100000"/>
              </a:lnSpc>
              <a:spcBef>
                <a:spcPts val="5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65.7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7927847" y="2639567"/>
            <a:ext cx="215265" cy="329565"/>
          </a:xfrm>
          <a:prstGeom prst="rect">
            <a:avLst/>
          </a:prstGeom>
          <a:solidFill>
            <a:srgbClr val="FF9B00"/>
          </a:solidFill>
        </p:spPr>
        <p:txBody>
          <a:bodyPr wrap="square" lIns="0" tIns="88900" rIns="0" bIns="0" rtlCol="0" vert="horz">
            <a:spAutoFit/>
          </a:bodyPr>
          <a:lstStyle/>
          <a:p>
            <a:pPr marL="5715">
              <a:lnSpc>
                <a:spcPct val="100000"/>
              </a:lnSpc>
              <a:spcBef>
                <a:spcPts val="700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17.9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8272271" y="2545842"/>
            <a:ext cx="213360" cy="331470"/>
          </a:xfrm>
          <a:prstGeom prst="rect">
            <a:avLst/>
          </a:prstGeom>
          <a:solidFill>
            <a:srgbClr val="FF9B00"/>
          </a:solidFill>
        </p:spPr>
        <p:txBody>
          <a:bodyPr wrap="square" lIns="0" tIns="87630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690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18.2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8615171" y="2430779"/>
            <a:ext cx="213360" cy="373380"/>
          </a:xfrm>
          <a:prstGeom prst="rect">
            <a:avLst/>
          </a:prstGeom>
          <a:solidFill>
            <a:srgbClr val="FF9B00"/>
          </a:solidFill>
        </p:spPr>
        <p:txBody>
          <a:bodyPr wrap="square" lIns="0" tIns="115570" rIns="0" bIns="0" rtlCol="0" vert="horz">
            <a:spAutoFit/>
          </a:bodyPr>
          <a:lstStyle/>
          <a:p>
            <a:pPr marL="4445">
              <a:lnSpc>
                <a:spcPct val="100000"/>
              </a:lnSpc>
              <a:spcBef>
                <a:spcPts val="910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19.7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8958071" y="2315717"/>
            <a:ext cx="215265" cy="410845"/>
          </a:xfrm>
          <a:prstGeom prst="rect">
            <a:avLst/>
          </a:prstGeom>
          <a:solidFill>
            <a:srgbClr val="FF9B00"/>
          </a:solidFill>
        </p:spPr>
        <p:txBody>
          <a:bodyPr wrap="square" lIns="0" tIns="889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endParaRPr sz="900">
              <a:latin typeface="Times New Roman"/>
              <a:cs typeface="Times New Roman"/>
            </a:endParaRPr>
          </a:p>
          <a:p>
            <a:pPr marL="4445">
              <a:lnSpc>
                <a:spcPct val="100000"/>
              </a:lnSpc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21.2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9300971" y="2232660"/>
            <a:ext cx="215265" cy="407034"/>
          </a:xfrm>
          <a:prstGeom prst="rect">
            <a:avLst/>
          </a:prstGeom>
          <a:solidFill>
            <a:srgbClr val="FF9B00"/>
          </a:solidFill>
        </p:spPr>
        <p:txBody>
          <a:bodyPr wrap="square" lIns="0" tIns="128270" rIns="0" bIns="0" rtlCol="0" vert="horz">
            <a:spAutoFit/>
          </a:bodyPr>
          <a:lstStyle/>
          <a:p>
            <a:pPr marL="5080">
              <a:lnSpc>
                <a:spcPct val="100000"/>
              </a:lnSpc>
              <a:spcBef>
                <a:spcPts val="1010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22.1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6" name="object 86" descr=""/>
          <p:cNvSpPr txBox="1"/>
          <p:nvPr/>
        </p:nvSpPr>
        <p:spPr>
          <a:xfrm>
            <a:off x="9643871" y="2105405"/>
            <a:ext cx="215265" cy="440690"/>
          </a:xfrm>
          <a:prstGeom prst="rect">
            <a:avLst/>
          </a:prstGeom>
          <a:solidFill>
            <a:srgbClr val="FF9B00"/>
          </a:solidFill>
        </p:spPr>
        <p:txBody>
          <a:bodyPr wrap="square" lIns="0" tIns="279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20"/>
              </a:spcBef>
            </a:pPr>
            <a:endParaRPr sz="900">
              <a:latin typeface="Times New Roman"/>
              <a:cs typeface="Times New Roman"/>
            </a:endParaRPr>
          </a:p>
          <a:p>
            <a:pPr marL="5080">
              <a:lnSpc>
                <a:spcPct val="100000"/>
              </a:lnSpc>
              <a:spcBef>
                <a:spcPts val="5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22.8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7" name="object 87" descr=""/>
          <p:cNvSpPr txBox="1"/>
          <p:nvPr/>
        </p:nvSpPr>
        <p:spPr>
          <a:xfrm>
            <a:off x="9986771" y="1987295"/>
            <a:ext cx="215265" cy="443865"/>
          </a:xfrm>
          <a:prstGeom prst="rect">
            <a:avLst/>
          </a:prstGeom>
          <a:solidFill>
            <a:srgbClr val="FF9B00"/>
          </a:solidFill>
        </p:spPr>
        <p:txBody>
          <a:bodyPr wrap="square" lIns="0" tIns="952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75"/>
              </a:spcBef>
            </a:pPr>
            <a:endParaRPr sz="900">
              <a:latin typeface="Times New Roman"/>
              <a:cs typeface="Times New Roman"/>
            </a:endParaRPr>
          </a:p>
          <a:p>
            <a:pPr marL="5715">
              <a:lnSpc>
                <a:spcPct val="100000"/>
              </a:lnSpc>
              <a:spcBef>
                <a:spcPts val="5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23.7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8" name="object 88" descr=""/>
          <p:cNvSpPr txBox="1"/>
          <p:nvPr/>
        </p:nvSpPr>
        <p:spPr>
          <a:xfrm>
            <a:off x="10329671" y="1850135"/>
            <a:ext cx="215265" cy="466090"/>
          </a:xfrm>
          <a:prstGeom prst="rect">
            <a:avLst/>
          </a:prstGeom>
          <a:solidFill>
            <a:srgbClr val="FF9B00"/>
          </a:solidFill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endParaRPr sz="900">
              <a:latin typeface="Times New Roman"/>
              <a:cs typeface="Times New Roman"/>
            </a:endParaRPr>
          </a:p>
          <a:p>
            <a:pPr marL="5715">
              <a:lnSpc>
                <a:spcPct val="100000"/>
              </a:lnSpc>
              <a:spcBef>
                <a:spcPts val="5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24.2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9" name="object 89" descr=""/>
          <p:cNvSpPr txBox="1"/>
          <p:nvPr/>
        </p:nvSpPr>
        <p:spPr>
          <a:xfrm>
            <a:off x="10674095" y="1729739"/>
            <a:ext cx="213360" cy="443865"/>
          </a:xfrm>
          <a:prstGeom prst="rect">
            <a:avLst/>
          </a:prstGeom>
          <a:solidFill>
            <a:srgbClr val="FF9B00"/>
          </a:solidFill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endParaRPr sz="900">
              <a:latin typeface="Times New Roman"/>
              <a:cs typeface="Times New Roman"/>
            </a:endParaRPr>
          </a:p>
          <a:p>
            <a:pPr marL="4445">
              <a:lnSpc>
                <a:spcPct val="100000"/>
              </a:lnSpc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24.2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0" name="object 90" descr=""/>
          <p:cNvSpPr txBox="1"/>
          <p:nvPr/>
        </p:nvSpPr>
        <p:spPr>
          <a:xfrm>
            <a:off x="11016995" y="1615439"/>
            <a:ext cx="213360" cy="490220"/>
          </a:xfrm>
          <a:prstGeom prst="rect">
            <a:avLst/>
          </a:prstGeom>
          <a:solidFill>
            <a:srgbClr val="FF9B00"/>
          </a:solidFill>
        </p:spPr>
        <p:txBody>
          <a:bodyPr wrap="square" lIns="0" tIns="254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00"/>
              </a:spcBef>
            </a:pPr>
            <a:endParaRPr sz="900">
              <a:latin typeface="Times New Roman"/>
              <a:cs typeface="Times New Roman"/>
            </a:endParaRPr>
          </a:p>
          <a:p>
            <a:pPr marL="4445">
              <a:lnSpc>
                <a:spcPct val="100000"/>
              </a:lnSpc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25.3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1" name="object 91" descr=""/>
          <p:cNvSpPr txBox="1"/>
          <p:nvPr/>
        </p:nvSpPr>
        <p:spPr>
          <a:xfrm>
            <a:off x="11359895" y="1527047"/>
            <a:ext cx="215265" cy="460375"/>
          </a:xfrm>
          <a:prstGeom prst="rect">
            <a:avLst/>
          </a:prstGeom>
          <a:solidFill>
            <a:srgbClr val="FF9B00"/>
          </a:solidFill>
        </p:spPr>
        <p:txBody>
          <a:bodyPr wrap="square" lIns="0" tIns="241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90"/>
              </a:spcBef>
            </a:pPr>
            <a:endParaRPr sz="900">
              <a:latin typeface="Times New Roman"/>
              <a:cs typeface="Times New Roman"/>
            </a:endParaRPr>
          </a:p>
          <a:p>
            <a:pPr marL="5080">
              <a:lnSpc>
                <a:spcPct val="100000"/>
              </a:lnSpc>
              <a:spcBef>
                <a:spcPts val="5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25.1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2" name="object 92" descr=""/>
          <p:cNvSpPr txBox="1"/>
          <p:nvPr/>
        </p:nvSpPr>
        <p:spPr>
          <a:xfrm>
            <a:off x="7920990" y="2392807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001F5F"/>
                </a:solidFill>
                <a:latin typeface="Calibri"/>
                <a:cs typeface="Calibri"/>
              </a:rPr>
              <a:t>30.3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3" name="object 93" descr=""/>
          <p:cNvSpPr txBox="1"/>
          <p:nvPr/>
        </p:nvSpPr>
        <p:spPr>
          <a:xfrm>
            <a:off x="8264143" y="2294635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001F5F"/>
                </a:solidFill>
                <a:latin typeface="Calibri"/>
                <a:cs typeface="Calibri"/>
              </a:rPr>
              <a:t>35.7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4" name="object 94" descr=""/>
          <p:cNvSpPr txBox="1"/>
          <p:nvPr/>
        </p:nvSpPr>
        <p:spPr>
          <a:xfrm>
            <a:off x="8607297" y="2193797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001F5F"/>
                </a:solidFill>
                <a:latin typeface="Calibri"/>
                <a:cs typeface="Calibri"/>
              </a:rPr>
              <a:t>41.2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5" name="object 95" descr=""/>
          <p:cNvSpPr txBox="1"/>
          <p:nvPr/>
        </p:nvSpPr>
        <p:spPr>
          <a:xfrm>
            <a:off x="8950197" y="2089150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001F5F"/>
                </a:solidFill>
                <a:latin typeface="Calibri"/>
                <a:cs typeface="Calibri"/>
              </a:rPr>
              <a:t>46.8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6" name="object 96" descr=""/>
          <p:cNvSpPr txBox="1"/>
          <p:nvPr/>
        </p:nvSpPr>
        <p:spPr>
          <a:xfrm>
            <a:off x="9293479" y="1985898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001F5F"/>
                </a:solidFill>
                <a:latin typeface="Calibri"/>
                <a:cs typeface="Calibri"/>
              </a:rPr>
              <a:t>52.4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7" name="object 97" descr=""/>
          <p:cNvSpPr txBox="1"/>
          <p:nvPr/>
        </p:nvSpPr>
        <p:spPr>
          <a:xfrm>
            <a:off x="9636632" y="1884045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001F5F"/>
                </a:solidFill>
                <a:latin typeface="Calibri"/>
                <a:cs typeface="Calibri"/>
              </a:rPr>
              <a:t>58.0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8" name="object 98" descr=""/>
          <p:cNvSpPr txBox="1"/>
          <p:nvPr/>
        </p:nvSpPr>
        <p:spPr>
          <a:xfrm>
            <a:off x="9979914" y="1739265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001F5F"/>
                </a:solidFill>
                <a:latin typeface="Calibri"/>
                <a:cs typeface="Calibri"/>
              </a:rPr>
              <a:t>65.9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9" name="object 99" descr=""/>
          <p:cNvSpPr txBox="1"/>
          <p:nvPr/>
        </p:nvSpPr>
        <p:spPr>
          <a:xfrm>
            <a:off x="10323068" y="1602994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001F5F"/>
                </a:solidFill>
                <a:latin typeface="Calibri"/>
                <a:cs typeface="Calibri"/>
              </a:rPr>
              <a:t>73.3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0" name="object 100" descr=""/>
          <p:cNvSpPr txBox="1"/>
          <p:nvPr/>
        </p:nvSpPr>
        <p:spPr>
          <a:xfrm>
            <a:off x="10666221" y="1482344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001F5F"/>
                </a:solidFill>
                <a:latin typeface="Calibri"/>
                <a:cs typeface="Calibri"/>
              </a:rPr>
              <a:t>79.8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1" name="object 101" descr=""/>
          <p:cNvSpPr txBox="1"/>
          <p:nvPr/>
        </p:nvSpPr>
        <p:spPr>
          <a:xfrm>
            <a:off x="11009121" y="1368297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001F5F"/>
                </a:solidFill>
                <a:latin typeface="Calibri"/>
                <a:cs typeface="Calibri"/>
              </a:rPr>
              <a:t>86.0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2" name="object 102" descr=""/>
          <p:cNvSpPr txBox="1"/>
          <p:nvPr/>
        </p:nvSpPr>
        <p:spPr>
          <a:xfrm>
            <a:off x="11352403" y="1280921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001F5F"/>
                </a:solidFill>
                <a:latin typeface="Calibri"/>
                <a:cs typeface="Calibri"/>
              </a:rPr>
              <a:t>90.8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3" name="object 103" descr=""/>
          <p:cNvSpPr txBox="1"/>
          <p:nvPr/>
        </p:nvSpPr>
        <p:spPr>
          <a:xfrm>
            <a:off x="7698358" y="3103245"/>
            <a:ext cx="3556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001F5F"/>
                </a:solidFill>
                <a:latin typeface="Calibri"/>
                <a:cs typeface="Calibri"/>
              </a:rPr>
              <a:t>-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4" name="object 104" descr=""/>
          <p:cNvSpPr txBox="1"/>
          <p:nvPr/>
        </p:nvSpPr>
        <p:spPr>
          <a:xfrm>
            <a:off x="7617586" y="1400301"/>
            <a:ext cx="116205" cy="1682114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70"/>
              </a:spcBef>
            </a:pPr>
            <a:r>
              <a:rPr dirty="0" sz="900" spc="-25">
                <a:solidFill>
                  <a:srgbClr val="001F5F"/>
                </a:solidFill>
                <a:latin typeface="Calibri"/>
                <a:cs typeface="Calibri"/>
              </a:rPr>
              <a:t>90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70"/>
              </a:spcBef>
            </a:pPr>
            <a:r>
              <a:rPr dirty="0" sz="900" spc="-25">
                <a:solidFill>
                  <a:srgbClr val="001F5F"/>
                </a:solidFill>
                <a:latin typeface="Calibri"/>
                <a:cs typeface="Calibri"/>
              </a:rPr>
              <a:t>80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r>
              <a:rPr dirty="0" sz="900" spc="-25">
                <a:solidFill>
                  <a:srgbClr val="001F5F"/>
                </a:solidFill>
                <a:latin typeface="Calibri"/>
                <a:cs typeface="Calibri"/>
              </a:rPr>
              <a:t>70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70"/>
              </a:spcBef>
            </a:pPr>
            <a:r>
              <a:rPr dirty="0" sz="900" spc="-25">
                <a:solidFill>
                  <a:srgbClr val="001F5F"/>
                </a:solidFill>
                <a:latin typeface="Calibri"/>
                <a:cs typeface="Calibri"/>
              </a:rPr>
              <a:t>60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70"/>
              </a:spcBef>
            </a:pPr>
            <a:r>
              <a:rPr dirty="0" sz="900" spc="-25">
                <a:solidFill>
                  <a:srgbClr val="001F5F"/>
                </a:solidFill>
                <a:latin typeface="Calibri"/>
                <a:cs typeface="Calibri"/>
              </a:rPr>
              <a:t>50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r>
              <a:rPr dirty="0" sz="900" spc="-25">
                <a:solidFill>
                  <a:srgbClr val="001F5F"/>
                </a:solidFill>
                <a:latin typeface="Calibri"/>
                <a:cs typeface="Calibri"/>
              </a:rPr>
              <a:t>40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70"/>
              </a:spcBef>
            </a:pPr>
            <a:r>
              <a:rPr dirty="0" sz="900" spc="-25">
                <a:solidFill>
                  <a:srgbClr val="001F5F"/>
                </a:solidFill>
                <a:latin typeface="Calibri"/>
                <a:cs typeface="Calibri"/>
              </a:rPr>
              <a:t>30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70"/>
              </a:spcBef>
            </a:pPr>
            <a:r>
              <a:rPr dirty="0" sz="900" spc="-25">
                <a:solidFill>
                  <a:srgbClr val="001F5F"/>
                </a:solidFill>
                <a:latin typeface="Calibri"/>
                <a:cs typeface="Calibri"/>
              </a:rPr>
              <a:t>20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70"/>
              </a:spcBef>
            </a:pPr>
            <a:r>
              <a:rPr dirty="0" sz="900" spc="-25">
                <a:solidFill>
                  <a:srgbClr val="001F5F"/>
                </a:solidFill>
                <a:latin typeface="Calibri"/>
                <a:cs typeface="Calibri"/>
              </a:rPr>
              <a:t>10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5" name="object 105" descr=""/>
          <p:cNvSpPr txBox="1"/>
          <p:nvPr/>
        </p:nvSpPr>
        <p:spPr>
          <a:xfrm>
            <a:off x="7546975" y="1263141"/>
            <a:ext cx="2000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001F5F"/>
                </a:solidFill>
                <a:latin typeface="Calibri"/>
                <a:cs typeface="Calibri"/>
              </a:rPr>
              <a:t>100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6" name="object 106" descr=""/>
          <p:cNvSpPr txBox="1"/>
          <p:nvPr/>
        </p:nvSpPr>
        <p:spPr>
          <a:xfrm>
            <a:off x="7405116" y="1832523"/>
            <a:ext cx="152400" cy="61404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>
                <a:solidFill>
                  <a:srgbClr val="001F5F"/>
                </a:solidFill>
                <a:latin typeface="Calibri"/>
                <a:cs typeface="Calibri"/>
              </a:rPr>
              <a:t>In</a:t>
            </a:r>
            <a:r>
              <a:rPr dirty="0" sz="10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001F5F"/>
                </a:solidFill>
                <a:latin typeface="Calibri"/>
                <a:cs typeface="Calibri"/>
              </a:rPr>
              <a:t>$</a:t>
            </a:r>
            <a:r>
              <a:rPr dirty="0" sz="1000" spc="-10">
                <a:solidFill>
                  <a:srgbClr val="001F5F"/>
                </a:solidFill>
                <a:latin typeface="Calibri"/>
                <a:cs typeface="Calibri"/>
              </a:rPr>
              <a:t> Billions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7" name="object 107" descr=""/>
          <p:cNvSpPr txBox="1"/>
          <p:nvPr/>
        </p:nvSpPr>
        <p:spPr>
          <a:xfrm>
            <a:off x="7584440" y="967486"/>
            <a:ext cx="223964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001F5F"/>
                </a:solidFill>
                <a:latin typeface="Calibri"/>
                <a:cs typeface="Calibri"/>
              </a:rPr>
              <a:t>Forecasted</a:t>
            </a:r>
            <a:r>
              <a:rPr dirty="0" sz="1600" spc="-5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 b="1">
                <a:solidFill>
                  <a:srgbClr val="001F5F"/>
                </a:solidFill>
                <a:latin typeface="Calibri"/>
                <a:cs typeface="Calibri"/>
              </a:rPr>
              <a:t>Content</a:t>
            </a:r>
            <a:r>
              <a:rPr dirty="0" sz="1600" spc="-4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 b="1">
                <a:solidFill>
                  <a:srgbClr val="001F5F"/>
                </a:solidFill>
                <a:latin typeface="Calibri"/>
                <a:cs typeface="Calibri"/>
              </a:rPr>
              <a:t>Assets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8" name="object 108" descr=""/>
          <p:cNvSpPr/>
          <p:nvPr/>
        </p:nvSpPr>
        <p:spPr>
          <a:xfrm>
            <a:off x="9246107" y="3567684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62483" y="0"/>
                </a:moveTo>
                <a:lnTo>
                  <a:pt x="0" y="0"/>
                </a:lnTo>
                <a:lnTo>
                  <a:pt x="0" y="62483"/>
                </a:lnTo>
                <a:lnTo>
                  <a:pt x="62483" y="62483"/>
                </a:lnTo>
                <a:lnTo>
                  <a:pt x="62483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 descr=""/>
          <p:cNvSpPr/>
          <p:nvPr/>
        </p:nvSpPr>
        <p:spPr>
          <a:xfrm>
            <a:off x="9790176" y="3567684"/>
            <a:ext cx="64135" cy="62865"/>
          </a:xfrm>
          <a:custGeom>
            <a:avLst/>
            <a:gdLst/>
            <a:ahLst/>
            <a:cxnLst/>
            <a:rect l="l" t="t" r="r" b="b"/>
            <a:pathLst>
              <a:path w="64134" h="62864">
                <a:moveTo>
                  <a:pt x="64007" y="0"/>
                </a:moveTo>
                <a:lnTo>
                  <a:pt x="0" y="0"/>
                </a:lnTo>
                <a:lnTo>
                  <a:pt x="0" y="62483"/>
                </a:lnTo>
                <a:lnTo>
                  <a:pt x="64007" y="62483"/>
                </a:lnTo>
                <a:lnTo>
                  <a:pt x="64007" y="0"/>
                </a:lnTo>
                <a:close/>
              </a:path>
            </a:pathLst>
          </a:custGeom>
          <a:solidFill>
            <a:srgbClr val="FF9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 descr=""/>
          <p:cNvSpPr txBox="1"/>
          <p:nvPr/>
        </p:nvSpPr>
        <p:spPr>
          <a:xfrm>
            <a:off x="7880350" y="3251961"/>
            <a:ext cx="3744595" cy="415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001F5F"/>
                </a:solidFill>
                <a:latin typeface="Calibri"/>
                <a:cs typeface="Calibri"/>
              </a:rPr>
              <a:t>2020E</a:t>
            </a:r>
            <a:r>
              <a:rPr dirty="0" sz="900" spc="229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01F5F"/>
                </a:solidFill>
                <a:latin typeface="Calibri"/>
                <a:cs typeface="Calibri"/>
              </a:rPr>
              <a:t>2021E</a:t>
            </a:r>
            <a:r>
              <a:rPr dirty="0" sz="900" spc="229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01F5F"/>
                </a:solidFill>
                <a:latin typeface="Calibri"/>
                <a:cs typeface="Calibri"/>
              </a:rPr>
              <a:t>2022E</a:t>
            </a:r>
            <a:r>
              <a:rPr dirty="0" sz="900" spc="2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01F5F"/>
                </a:solidFill>
                <a:latin typeface="Calibri"/>
                <a:cs typeface="Calibri"/>
              </a:rPr>
              <a:t>2023E</a:t>
            </a:r>
            <a:r>
              <a:rPr dirty="0" sz="900" spc="229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01F5F"/>
                </a:solidFill>
                <a:latin typeface="Calibri"/>
                <a:cs typeface="Calibri"/>
              </a:rPr>
              <a:t>2024E</a:t>
            </a:r>
            <a:r>
              <a:rPr dirty="0" sz="900" spc="2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01F5F"/>
                </a:solidFill>
                <a:latin typeface="Calibri"/>
                <a:cs typeface="Calibri"/>
              </a:rPr>
              <a:t>2025E</a:t>
            </a:r>
            <a:r>
              <a:rPr dirty="0" sz="900" spc="229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01F5F"/>
                </a:solidFill>
                <a:latin typeface="Calibri"/>
                <a:cs typeface="Calibri"/>
              </a:rPr>
              <a:t>2026E</a:t>
            </a:r>
            <a:r>
              <a:rPr dirty="0" sz="900" spc="2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01F5F"/>
                </a:solidFill>
                <a:latin typeface="Calibri"/>
                <a:cs typeface="Calibri"/>
              </a:rPr>
              <a:t>2027E</a:t>
            </a:r>
            <a:r>
              <a:rPr dirty="0" sz="900" spc="229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01F5F"/>
                </a:solidFill>
                <a:latin typeface="Calibri"/>
                <a:cs typeface="Calibri"/>
              </a:rPr>
              <a:t>2028E</a:t>
            </a:r>
            <a:r>
              <a:rPr dirty="0" sz="900" spc="2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01F5F"/>
                </a:solidFill>
                <a:latin typeface="Calibri"/>
                <a:cs typeface="Calibri"/>
              </a:rPr>
              <a:t>2029E</a:t>
            </a:r>
            <a:r>
              <a:rPr dirty="0" sz="900" spc="229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001F5F"/>
                </a:solidFill>
                <a:latin typeface="Calibri"/>
                <a:cs typeface="Calibri"/>
              </a:rPr>
              <a:t>2030E</a:t>
            </a:r>
            <a:endParaRPr sz="900">
              <a:latin typeface="Calibri"/>
              <a:cs typeface="Calibri"/>
            </a:endParaRPr>
          </a:p>
          <a:p>
            <a:pPr algn="ctr" marL="113664">
              <a:lnSpc>
                <a:spcPct val="100000"/>
              </a:lnSpc>
              <a:spcBef>
                <a:spcPts val="915"/>
              </a:spcBef>
              <a:tabLst>
                <a:tab pos="658495" algn="l"/>
              </a:tabLst>
            </a:pPr>
            <a:r>
              <a:rPr dirty="0" sz="900" spc="-10">
                <a:solidFill>
                  <a:srgbClr val="001F5F"/>
                </a:solidFill>
                <a:latin typeface="Calibri"/>
                <a:cs typeface="Calibri"/>
              </a:rPr>
              <a:t>Original</a:t>
            </a:r>
            <a:r>
              <a:rPr dirty="0" sz="9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900" spc="-10">
                <a:solidFill>
                  <a:srgbClr val="001F5F"/>
                </a:solidFill>
                <a:latin typeface="Calibri"/>
                <a:cs typeface="Calibri"/>
              </a:rPr>
              <a:t>Licensed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11" name="object 111" descr=""/>
          <p:cNvGrpSpPr/>
          <p:nvPr/>
        </p:nvGrpSpPr>
        <p:grpSpPr>
          <a:xfrm>
            <a:off x="4683252" y="4575238"/>
            <a:ext cx="5550535" cy="1501140"/>
            <a:chOff x="4683252" y="4575238"/>
            <a:chExt cx="5550535" cy="1501140"/>
          </a:xfrm>
        </p:grpSpPr>
        <p:sp>
          <p:nvSpPr>
            <p:cNvPr id="112" name="object 112" descr=""/>
            <p:cNvSpPr/>
            <p:nvPr/>
          </p:nvSpPr>
          <p:spPr>
            <a:xfrm>
              <a:off x="4748784" y="4651247"/>
              <a:ext cx="5419725" cy="1420495"/>
            </a:xfrm>
            <a:custGeom>
              <a:avLst/>
              <a:gdLst/>
              <a:ahLst/>
              <a:cxnLst/>
              <a:rect l="l" t="t" r="r" b="b"/>
              <a:pathLst>
                <a:path w="5419725" h="1420495">
                  <a:moveTo>
                    <a:pt x="240792" y="1213104"/>
                  </a:moveTo>
                  <a:lnTo>
                    <a:pt x="0" y="1213104"/>
                  </a:lnTo>
                  <a:lnTo>
                    <a:pt x="0" y="1420368"/>
                  </a:lnTo>
                  <a:lnTo>
                    <a:pt x="240792" y="1420368"/>
                  </a:lnTo>
                  <a:lnTo>
                    <a:pt x="240792" y="1213104"/>
                  </a:lnTo>
                  <a:close/>
                </a:path>
                <a:path w="5419725" h="1420495">
                  <a:moveTo>
                    <a:pt x="609600" y="1146048"/>
                  </a:moveTo>
                  <a:lnTo>
                    <a:pt x="370332" y="1146048"/>
                  </a:lnTo>
                  <a:lnTo>
                    <a:pt x="370332" y="1420368"/>
                  </a:lnTo>
                  <a:lnTo>
                    <a:pt x="609600" y="1420368"/>
                  </a:lnTo>
                  <a:lnTo>
                    <a:pt x="609600" y="1146048"/>
                  </a:lnTo>
                  <a:close/>
                </a:path>
                <a:path w="5419725" h="1420495">
                  <a:moveTo>
                    <a:pt x="979932" y="1050036"/>
                  </a:moveTo>
                  <a:lnTo>
                    <a:pt x="739140" y="1050036"/>
                  </a:lnTo>
                  <a:lnTo>
                    <a:pt x="739140" y="1420368"/>
                  </a:lnTo>
                  <a:lnTo>
                    <a:pt x="979932" y="1420368"/>
                  </a:lnTo>
                  <a:lnTo>
                    <a:pt x="979932" y="1050036"/>
                  </a:lnTo>
                  <a:close/>
                </a:path>
                <a:path w="5419725" h="1420495">
                  <a:moveTo>
                    <a:pt x="1350264" y="946404"/>
                  </a:moveTo>
                  <a:lnTo>
                    <a:pt x="1109472" y="946404"/>
                  </a:lnTo>
                  <a:lnTo>
                    <a:pt x="1109472" y="1420368"/>
                  </a:lnTo>
                  <a:lnTo>
                    <a:pt x="1350264" y="1420368"/>
                  </a:lnTo>
                  <a:lnTo>
                    <a:pt x="1350264" y="946404"/>
                  </a:lnTo>
                  <a:close/>
                </a:path>
                <a:path w="5419725" h="1420495">
                  <a:moveTo>
                    <a:pt x="1720596" y="850392"/>
                  </a:moveTo>
                  <a:lnTo>
                    <a:pt x="1479804" y="850392"/>
                  </a:lnTo>
                  <a:lnTo>
                    <a:pt x="1479804" y="1420368"/>
                  </a:lnTo>
                  <a:lnTo>
                    <a:pt x="1720596" y="1420368"/>
                  </a:lnTo>
                  <a:lnTo>
                    <a:pt x="1720596" y="850392"/>
                  </a:lnTo>
                  <a:close/>
                </a:path>
                <a:path w="5419725" h="1420495">
                  <a:moveTo>
                    <a:pt x="2089404" y="749808"/>
                  </a:moveTo>
                  <a:lnTo>
                    <a:pt x="1850136" y="749808"/>
                  </a:lnTo>
                  <a:lnTo>
                    <a:pt x="1850136" y="1420368"/>
                  </a:lnTo>
                  <a:lnTo>
                    <a:pt x="2089404" y="1420368"/>
                  </a:lnTo>
                  <a:lnTo>
                    <a:pt x="2089404" y="749808"/>
                  </a:lnTo>
                  <a:close/>
                </a:path>
                <a:path w="5419725" h="1420495">
                  <a:moveTo>
                    <a:pt x="2459736" y="647700"/>
                  </a:moveTo>
                  <a:lnTo>
                    <a:pt x="2218944" y="647700"/>
                  </a:lnTo>
                  <a:lnTo>
                    <a:pt x="2218944" y="1420368"/>
                  </a:lnTo>
                  <a:lnTo>
                    <a:pt x="2459736" y="1420368"/>
                  </a:lnTo>
                  <a:lnTo>
                    <a:pt x="2459736" y="647700"/>
                  </a:lnTo>
                  <a:close/>
                </a:path>
                <a:path w="5419725" h="1420495">
                  <a:moveTo>
                    <a:pt x="2830068" y="541020"/>
                  </a:moveTo>
                  <a:lnTo>
                    <a:pt x="2589276" y="541020"/>
                  </a:lnTo>
                  <a:lnTo>
                    <a:pt x="2589276" y="1420368"/>
                  </a:lnTo>
                  <a:lnTo>
                    <a:pt x="2830068" y="1420368"/>
                  </a:lnTo>
                  <a:lnTo>
                    <a:pt x="2830068" y="541020"/>
                  </a:lnTo>
                  <a:close/>
                </a:path>
                <a:path w="5419725" h="1420495">
                  <a:moveTo>
                    <a:pt x="3200400" y="435864"/>
                  </a:moveTo>
                  <a:lnTo>
                    <a:pt x="2959608" y="435864"/>
                  </a:lnTo>
                  <a:lnTo>
                    <a:pt x="2959608" y="1420368"/>
                  </a:lnTo>
                  <a:lnTo>
                    <a:pt x="3200400" y="1420368"/>
                  </a:lnTo>
                  <a:lnTo>
                    <a:pt x="3200400" y="435864"/>
                  </a:lnTo>
                  <a:close/>
                </a:path>
                <a:path w="5419725" h="1420495">
                  <a:moveTo>
                    <a:pt x="3569208" y="330708"/>
                  </a:moveTo>
                  <a:lnTo>
                    <a:pt x="3329940" y="330708"/>
                  </a:lnTo>
                  <a:lnTo>
                    <a:pt x="3329940" y="1420368"/>
                  </a:lnTo>
                  <a:lnTo>
                    <a:pt x="3569208" y="1420368"/>
                  </a:lnTo>
                  <a:lnTo>
                    <a:pt x="3569208" y="330708"/>
                  </a:lnTo>
                  <a:close/>
                </a:path>
                <a:path w="5419725" h="1420495">
                  <a:moveTo>
                    <a:pt x="3939540" y="231648"/>
                  </a:moveTo>
                  <a:lnTo>
                    <a:pt x="3698748" y="231648"/>
                  </a:lnTo>
                  <a:lnTo>
                    <a:pt x="3698748" y="1420368"/>
                  </a:lnTo>
                  <a:lnTo>
                    <a:pt x="3939540" y="1420368"/>
                  </a:lnTo>
                  <a:lnTo>
                    <a:pt x="3939540" y="231648"/>
                  </a:lnTo>
                  <a:close/>
                </a:path>
                <a:path w="5419725" h="1420495">
                  <a:moveTo>
                    <a:pt x="4309872" y="146304"/>
                  </a:moveTo>
                  <a:lnTo>
                    <a:pt x="4069080" y="146304"/>
                  </a:lnTo>
                  <a:lnTo>
                    <a:pt x="4069080" y="1420368"/>
                  </a:lnTo>
                  <a:lnTo>
                    <a:pt x="4309872" y="1420368"/>
                  </a:lnTo>
                  <a:lnTo>
                    <a:pt x="4309872" y="146304"/>
                  </a:lnTo>
                  <a:close/>
                </a:path>
                <a:path w="5419725" h="1420495">
                  <a:moveTo>
                    <a:pt x="4678680" y="82296"/>
                  </a:moveTo>
                  <a:lnTo>
                    <a:pt x="4439412" y="82296"/>
                  </a:lnTo>
                  <a:lnTo>
                    <a:pt x="4439412" y="1420368"/>
                  </a:lnTo>
                  <a:lnTo>
                    <a:pt x="4678680" y="1420368"/>
                  </a:lnTo>
                  <a:lnTo>
                    <a:pt x="4678680" y="82296"/>
                  </a:lnTo>
                  <a:close/>
                </a:path>
                <a:path w="5419725" h="1420495">
                  <a:moveTo>
                    <a:pt x="5049012" y="27432"/>
                  </a:moveTo>
                  <a:lnTo>
                    <a:pt x="4809744" y="27432"/>
                  </a:lnTo>
                  <a:lnTo>
                    <a:pt x="4809744" y="1420368"/>
                  </a:lnTo>
                  <a:lnTo>
                    <a:pt x="5049012" y="1420368"/>
                  </a:lnTo>
                  <a:lnTo>
                    <a:pt x="5049012" y="27432"/>
                  </a:lnTo>
                  <a:close/>
                </a:path>
                <a:path w="5419725" h="1420495">
                  <a:moveTo>
                    <a:pt x="5419344" y="0"/>
                  </a:moveTo>
                  <a:lnTo>
                    <a:pt x="5178552" y="0"/>
                  </a:lnTo>
                  <a:lnTo>
                    <a:pt x="5178552" y="1420368"/>
                  </a:lnTo>
                  <a:lnTo>
                    <a:pt x="5419344" y="1420368"/>
                  </a:lnTo>
                  <a:lnTo>
                    <a:pt x="5419344" y="0"/>
                  </a:lnTo>
                  <a:close/>
                </a:path>
              </a:pathLst>
            </a:custGeom>
            <a:solidFill>
              <a:srgbClr val="122D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 descr=""/>
            <p:cNvSpPr/>
            <p:nvPr/>
          </p:nvSpPr>
          <p:spPr>
            <a:xfrm>
              <a:off x="4748784" y="4651248"/>
              <a:ext cx="5419725" cy="1420495"/>
            </a:xfrm>
            <a:custGeom>
              <a:avLst/>
              <a:gdLst/>
              <a:ahLst/>
              <a:cxnLst/>
              <a:rect l="l" t="t" r="r" b="b"/>
              <a:pathLst>
                <a:path w="5419725" h="1420495">
                  <a:moveTo>
                    <a:pt x="0" y="1213104"/>
                  </a:moveTo>
                  <a:lnTo>
                    <a:pt x="240791" y="1213104"/>
                  </a:lnTo>
                  <a:lnTo>
                    <a:pt x="240791" y="1420367"/>
                  </a:lnTo>
                  <a:lnTo>
                    <a:pt x="0" y="1420367"/>
                  </a:lnTo>
                  <a:lnTo>
                    <a:pt x="0" y="1213104"/>
                  </a:lnTo>
                  <a:close/>
                </a:path>
                <a:path w="5419725" h="1420495">
                  <a:moveTo>
                    <a:pt x="370331" y="1146048"/>
                  </a:moveTo>
                  <a:lnTo>
                    <a:pt x="609600" y="1146048"/>
                  </a:lnTo>
                  <a:lnTo>
                    <a:pt x="609600" y="1420367"/>
                  </a:lnTo>
                  <a:lnTo>
                    <a:pt x="370331" y="1420367"/>
                  </a:lnTo>
                  <a:lnTo>
                    <a:pt x="370331" y="1146048"/>
                  </a:lnTo>
                  <a:close/>
                </a:path>
                <a:path w="5419725" h="1420495">
                  <a:moveTo>
                    <a:pt x="739139" y="1050036"/>
                  </a:moveTo>
                  <a:lnTo>
                    <a:pt x="979931" y="1050036"/>
                  </a:lnTo>
                  <a:lnTo>
                    <a:pt x="979931" y="1420367"/>
                  </a:lnTo>
                  <a:lnTo>
                    <a:pt x="739139" y="1420367"/>
                  </a:lnTo>
                  <a:lnTo>
                    <a:pt x="739139" y="1050036"/>
                  </a:lnTo>
                  <a:close/>
                </a:path>
                <a:path w="5419725" h="1420495">
                  <a:moveTo>
                    <a:pt x="1109471" y="946404"/>
                  </a:moveTo>
                  <a:lnTo>
                    <a:pt x="1350264" y="946404"/>
                  </a:lnTo>
                  <a:lnTo>
                    <a:pt x="1350264" y="1420367"/>
                  </a:lnTo>
                  <a:lnTo>
                    <a:pt x="1109471" y="1420367"/>
                  </a:lnTo>
                  <a:lnTo>
                    <a:pt x="1109471" y="946404"/>
                  </a:lnTo>
                  <a:close/>
                </a:path>
                <a:path w="5419725" h="1420495">
                  <a:moveTo>
                    <a:pt x="1479803" y="850391"/>
                  </a:moveTo>
                  <a:lnTo>
                    <a:pt x="1720595" y="850391"/>
                  </a:lnTo>
                  <a:lnTo>
                    <a:pt x="1720595" y="1420367"/>
                  </a:lnTo>
                  <a:lnTo>
                    <a:pt x="1479803" y="1420367"/>
                  </a:lnTo>
                  <a:lnTo>
                    <a:pt x="1479803" y="850391"/>
                  </a:lnTo>
                  <a:close/>
                </a:path>
                <a:path w="5419725" h="1420495">
                  <a:moveTo>
                    <a:pt x="1850136" y="749807"/>
                  </a:moveTo>
                  <a:lnTo>
                    <a:pt x="2089404" y="749807"/>
                  </a:lnTo>
                  <a:lnTo>
                    <a:pt x="2089404" y="1420367"/>
                  </a:lnTo>
                  <a:lnTo>
                    <a:pt x="1850136" y="1420367"/>
                  </a:lnTo>
                  <a:lnTo>
                    <a:pt x="1850136" y="749807"/>
                  </a:lnTo>
                  <a:close/>
                </a:path>
                <a:path w="5419725" h="1420495">
                  <a:moveTo>
                    <a:pt x="2218943" y="647699"/>
                  </a:moveTo>
                  <a:lnTo>
                    <a:pt x="2459736" y="647699"/>
                  </a:lnTo>
                  <a:lnTo>
                    <a:pt x="2459736" y="1420367"/>
                  </a:lnTo>
                  <a:lnTo>
                    <a:pt x="2218943" y="1420367"/>
                  </a:lnTo>
                  <a:lnTo>
                    <a:pt x="2218943" y="647699"/>
                  </a:lnTo>
                  <a:close/>
                </a:path>
                <a:path w="5419725" h="1420495">
                  <a:moveTo>
                    <a:pt x="2589275" y="541019"/>
                  </a:moveTo>
                  <a:lnTo>
                    <a:pt x="2830067" y="541019"/>
                  </a:lnTo>
                  <a:lnTo>
                    <a:pt x="2830067" y="1420367"/>
                  </a:lnTo>
                  <a:lnTo>
                    <a:pt x="2589275" y="1420367"/>
                  </a:lnTo>
                  <a:lnTo>
                    <a:pt x="2589275" y="541019"/>
                  </a:lnTo>
                  <a:close/>
                </a:path>
                <a:path w="5419725" h="1420495">
                  <a:moveTo>
                    <a:pt x="2959608" y="435863"/>
                  </a:moveTo>
                  <a:lnTo>
                    <a:pt x="3200399" y="435863"/>
                  </a:lnTo>
                  <a:lnTo>
                    <a:pt x="3200399" y="1420367"/>
                  </a:lnTo>
                  <a:lnTo>
                    <a:pt x="2959608" y="1420367"/>
                  </a:lnTo>
                  <a:lnTo>
                    <a:pt x="2959608" y="435863"/>
                  </a:lnTo>
                  <a:close/>
                </a:path>
                <a:path w="5419725" h="1420495">
                  <a:moveTo>
                    <a:pt x="3329940" y="330707"/>
                  </a:moveTo>
                  <a:lnTo>
                    <a:pt x="3569208" y="330707"/>
                  </a:lnTo>
                  <a:lnTo>
                    <a:pt x="3569208" y="1420367"/>
                  </a:lnTo>
                  <a:lnTo>
                    <a:pt x="3329940" y="1420367"/>
                  </a:lnTo>
                  <a:lnTo>
                    <a:pt x="3329940" y="330707"/>
                  </a:lnTo>
                  <a:close/>
                </a:path>
                <a:path w="5419725" h="1420495">
                  <a:moveTo>
                    <a:pt x="3698747" y="231647"/>
                  </a:moveTo>
                  <a:lnTo>
                    <a:pt x="3939540" y="231647"/>
                  </a:lnTo>
                  <a:lnTo>
                    <a:pt x="3939540" y="1420367"/>
                  </a:lnTo>
                  <a:lnTo>
                    <a:pt x="3698747" y="1420367"/>
                  </a:lnTo>
                  <a:lnTo>
                    <a:pt x="3698747" y="231647"/>
                  </a:lnTo>
                  <a:close/>
                </a:path>
                <a:path w="5419725" h="1420495">
                  <a:moveTo>
                    <a:pt x="4069080" y="146303"/>
                  </a:moveTo>
                  <a:lnTo>
                    <a:pt x="4309871" y="146303"/>
                  </a:lnTo>
                  <a:lnTo>
                    <a:pt x="4309871" y="1420367"/>
                  </a:lnTo>
                  <a:lnTo>
                    <a:pt x="4069080" y="1420367"/>
                  </a:lnTo>
                  <a:lnTo>
                    <a:pt x="4069080" y="146303"/>
                  </a:lnTo>
                  <a:close/>
                </a:path>
                <a:path w="5419725" h="1420495">
                  <a:moveTo>
                    <a:pt x="4439412" y="82295"/>
                  </a:moveTo>
                  <a:lnTo>
                    <a:pt x="4678680" y="82295"/>
                  </a:lnTo>
                  <a:lnTo>
                    <a:pt x="4678680" y="1420367"/>
                  </a:lnTo>
                  <a:lnTo>
                    <a:pt x="4439412" y="1420367"/>
                  </a:lnTo>
                  <a:lnTo>
                    <a:pt x="4439412" y="82295"/>
                  </a:lnTo>
                  <a:close/>
                </a:path>
                <a:path w="5419725" h="1420495">
                  <a:moveTo>
                    <a:pt x="4809744" y="27431"/>
                  </a:moveTo>
                  <a:lnTo>
                    <a:pt x="5049012" y="27431"/>
                  </a:lnTo>
                  <a:lnTo>
                    <a:pt x="5049012" y="1420367"/>
                  </a:lnTo>
                  <a:lnTo>
                    <a:pt x="4809744" y="1420367"/>
                  </a:lnTo>
                  <a:lnTo>
                    <a:pt x="4809744" y="27431"/>
                  </a:lnTo>
                  <a:close/>
                </a:path>
                <a:path w="5419725" h="1420495">
                  <a:moveTo>
                    <a:pt x="5178551" y="0"/>
                  </a:moveTo>
                  <a:lnTo>
                    <a:pt x="5419344" y="0"/>
                  </a:lnTo>
                  <a:lnTo>
                    <a:pt x="5419344" y="1420367"/>
                  </a:lnTo>
                  <a:lnTo>
                    <a:pt x="5178551" y="1420367"/>
                  </a:lnTo>
                  <a:lnTo>
                    <a:pt x="5178551" y="0"/>
                  </a:lnTo>
                  <a:close/>
                </a:path>
              </a:pathLst>
            </a:custGeom>
            <a:ln w="9525">
              <a:solidFill>
                <a:srgbClr val="122D5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 descr=""/>
            <p:cNvSpPr/>
            <p:nvPr/>
          </p:nvSpPr>
          <p:spPr>
            <a:xfrm>
              <a:off x="4683252" y="6071616"/>
              <a:ext cx="5550535" cy="0"/>
            </a:xfrm>
            <a:custGeom>
              <a:avLst/>
              <a:gdLst/>
              <a:ahLst/>
              <a:cxnLst/>
              <a:rect l="l" t="t" r="r" b="b"/>
              <a:pathLst>
                <a:path w="5550534" h="0">
                  <a:moveTo>
                    <a:pt x="0" y="0"/>
                  </a:moveTo>
                  <a:lnTo>
                    <a:pt x="5550408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 descr=""/>
            <p:cNvSpPr/>
            <p:nvPr/>
          </p:nvSpPr>
          <p:spPr>
            <a:xfrm>
              <a:off x="4868418" y="5464302"/>
              <a:ext cx="1109980" cy="405765"/>
            </a:xfrm>
            <a:custGeom>
              <a:avLst/>
              <a:gdLst/>
              <a:ahLst/>
              <a:cxnLst/>
              <a:rect l="l" t="t" r="r" b="b"/>
              <a:pathLst>
                <a:path w="1109979" h="405764">
                  <a:moveTo>
                    <a:pt x="0" y="405384"/>
                  </a:moveTo>
                  <a:lnTo>
                    <a:pt x="370332" y="269748"/>
                  </a:lnTo>
                  <a:lnTo>
                    <a:pt x="740664" y="129540"/>
                  </a:lnTo>
                  <a:lnTo>
                    <a:pt x="1109472" y="0"/>
                  </a:lnTo>
                </a:path>
              </a:pathLst>
            </a:custGeom>
            <a:ln w="28574">
              <a:solidFill>
                <a:srgbClr val="1F849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 descr=""/>
            <p:cNvSpPr/>
            <p:nvPr/>
          </p:nvSpPr>
          <p:spPr>
            <a:xfrm>
              <a:off x="5977890" y="4589526"/>
              <a:ext cx="4070985" cy="875030"/>
            </a:xfrm>
            <a:custGeom>
              <a:avLst/>
              <a:gdLst/>
              <a:ahLst/>
              <a:cxnLst/>
              <a:rect l="l" t="t" r="r" b="b"/>
              <a:pathLst>
                <a:path w="4070984" h="875029">
                  <a:moveTo>
                    <a:pt x="0" y="874776"/>
                  </a:moveTo>
                  <a:lnTo>
                    <a:pt x="370332" y="678180"/>
                  </a:lnTo>
                  <a:lnTo>
                    <a:pt x="740663" y="601980"/>
                  </a:lnTo>
                  <a:lnTo>
                    <a:pt x="1110995" y="431292"/>
                  </a:lnTo>
                  <a:lnTo>
                    <a:pt x="1479804" y="297180"/>
                  </a:lnTo>
                  <a:lnTo>
                    <a:pt x="1850136" y="214884"/>
                  </a:lnTo>
                  <a:lnTo>
                    <a:pt x="2220467" y="94487"/>
                  </a:lnTo>
                  <a:lnTo>
                    <a:pt x="2590800" y="47243"/>
                  </a:lnTo>
                  <a:lnTo>
                    <a:pt x="2959608" y="0"/>
                  </a:lnTo>
                  <a:lnTo>
                    <a:pt x="3329940" y="0"/>
                  </a:lnTo>
                  <a:lnTo>
                    <a:pt x="3700271" y="0"/>
                  </a:lnTo>
                  <a:lnTo>
                    <a:pt x="4070604" y="0"/>
                  </a:lnTo>
                </a:path>
              </a:pathLst>
            </a:custGeom>
            <a:ln w="28575">
              <a:solidFill>
                <a:srgbClr val="1F8495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 descr=""/>
            <p:cNvSpPr/>
            <p:nvPr/>
          </p:nvSpPr>
          <p:spPr>
            <a:xfrm>
              <a:off x="4868418" y="5636514"/>
              <a:ext cx="1109980" cy="335280"/>
            </a:xfrm>
            <a:custGeom>
              <a:avLst/>
              <a:gdLst/>
              <a:ahLst/>
              <a:cxnLst/>
              <a:rect l="l" t="t" r="r" b="b"/>
              <a:pathLst>
                <a:path w="1109979" h="335279">
                  <a:moveTo>
                    <a:pt x="0" y="335280"/>
                  </a:moveTo>
                  <a:lnTo>
                    <a:pt x="370332" y="210312"/>
                  </a:lnTo>
                  <a:lnTo>
                    <a:pt x="740664" y="74676"/>
                  </a:lnTo>
                  <a:lnTo>
                    <a:pt x="1109472" y="0"/>
                  </a:lnTo>
                </a:path>
              </a:pathLst>
            </a:custGeom>
            <a:ln w="28575">
              <a:solidFill>
                <a:srgbClr val="FF9E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 descr=""/>
            <p:cNvSpPr/>
            <p:nvPr/>
          </p:nvSpPr>
          <p:spPr>
            <a:xfrm>
              <a:off x="5977890" y="4872990"/>
              <a:ext cx="4070985" cy="763905"/>
            </a:xfrm>
            <a:custGeom>
              <a:avLst/>
              <a:gdLst/>
              <a:ahLst/>
              <a:cxnLst/>
              <a:rect l="l" t="t" r="r" b="b"/>
              <a:pathLst>
                <a:path w="4070984" h="763904">
                  <a:moveTo>
                    <a:pt x="0" y="763524"/>
                  </a:moveTo>
                  <a:lnTo>
                    <a:pt x="370332" y="582168"/>
                  </a:lnTo>
                  <a:lnTo>
                    <a:pt x="740663" y="533400"/>
                  </a:lnTo>
                  <a:lnTo>
                    <a:pt x="1110995" y="396240"/>
                  </a:lnTo>
                  <a:lnTo>
                    <a:pt x="1479804" y="289560"/>
                  </a:lnTo>
                  <a:lnTo>
                    <a:pt x="1850136" y="213360"/>
                  </a:lnTo>
                  <a:lnTo>
                    <a:pt x="2220467" y="109728"/>
                  </a:lnTo>
                  <a:lnTo>
                    <a:pt x="2590800" y="65532"/>
                  </a:lnTo>
                  <a:lnTo>
                    <a:pt x="2959608" y="21336"/>
                  </a:lnTo>
                  <a:lnTo>
                    <a:pt x="3329940" y="16764"/>
                  </a:lnTo>
                  <a:lnTo>
                    <a:pt x="3700271" y="9143"/>
                  </a:lnTo>
                  <a:lnTo>
                    <a:pt x="4070604" y="0"/>
                  </a:lnTo>
                </a:path>
              </a:pathLst>
            </a:custGeom>
            <a:ln w="28575">
              <a:solidFill>
                <a:srgbClr val="FF9E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9" name="object 119" descr=""/>
          <p:cNvSpPr txBox="1"/>
          <p:nvPr/>
        </p:nvSpPr>
        <p:spPr>
          <a:xfrm>
            <a:off x="5844666" y="5734608"/>
            <a:ext cx="26670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0" b="1">
                <a:solidFill>
                  <a:srgbClr val="FFFFFF"/>
                </a:solidFill>
                <a:latin typeface="Calibri"/>
                <a:cs typeface="Calibri"/>
              </a:rPr>
              <a:t>20.2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20" name="object 120" descr=""/>
          <p:cNvSpPr txBox="1"/>
          <p:nvPr/>
        </p:nvSpPr>
        <p:spPr>
          <a:xfrm>
            <a:off x="6954393" y="5584647"/>
            <a:ext cx="26670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0" b="1">
                <a:solidFill>
                  <a:srgbClr val="FFFFFF"/>
                </a:solidFill>
                <a:latin typeface="Calibri"/>
                <a:cs typeface="Calibri"/>
              </a:rPr>
              <a:t>32.9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21" name="object 121" descr=""/>
          <p:cNvSpPr txBox="1"/>
          <p:nvPr/>
        </p:nvSpPr>
        <p:spPr>
          <a:xfrm>
            <a:off x="7324470" y="5531307"/>
            <a:ext cx="26670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0" b="1">
                <a:solidFill>
                  <a:srgbClr val="FFFFFF"/>
                </a:solidFill>
                <a:latin typeface="Calibri"/>
                <a:cs typeface="Calibri"/>
              </a:rPr>
              <a:t>37.5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22" name="object 122" descr=""/>
          <p:cNvSpPr txBox="1"/>
          <p:nvPr/>
        </p:nvSpPr>
        <p:spPr>
          <a:xfrm>
            <a:off x="7694421" y="5478576"/>
            <a:ext cx="26670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0" b="1">
                <a:solidFill>
                  <a:srgbClr val="FFFFFF"/>
                </a:solidFill>
                <a:latin typeface="Calibri"/>
                <a:cs typeface="Calibri"/>
              </a:rPr>
              <a:t>42.0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23" name="object 123" descr=""/>
          <p:cNvSpPr txBox="1"/>
          <p:nvPr/>
        </p:nvSpPr>
        <p:spPr>
          <a:xfrm>
            <a:off x="8064500" y="5426150"/>
            <a:ext cx="267335" cy="1873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0" b="1">
                <a:solidFill>
                  <a:srgbClr val="FFFFFF"/>
                </a:solidFill>
                <a:latin typeface="Calibri"/>
                <a:cs typeface="Calibri"/>
              </a:rPr>
              <a:t>46.4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24" name="object 124" descr=""/>
          <p:cNvSpPr txBox="1"/>
          <p:nvPr/>
        </p:nvSpPr>
        <p:spPr>
          <a:xfrm>
            <a:off x="8434196" y="5376417"/>
            <a:ext cx="26670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0" b="1">
                <a:solidFill>
                  <a:srgbClr val="FFFFFF"/>
                </a:solidFill>
                <a:latin typeface="Calibri"/>
                <a:cs typeface="Calibri"/>
              </a:rPr>
              <a:t>50.7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25" name="object 125" descr=""/>
          <p:cNvSpPr txBox="1"/>
          <p:nvPr/>
        </p:nvSpPr>
        <p:spPr>
          <a:xfrm>
            <a:off x="8804275" y="5334127"/>
            <a:ext cx="26670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0" b="1">
                <a:solidFill>
                  <a:srgbClr val="FFFFFF"/>
                </a:solidFill>
                <a:latin typeface="Calibri"/>
                <a:cs typeface="Calibri"/>
              </a:rPr>
              <a:t>54.3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26" name="object 126" descr=""/>
          <p:cNvSpPr txBox="1"/>
          <p:nvPr/>
        </p:nvSpPr>
        <p:spPr>
          <a:xfrm>
            <a:off x="9174226" y="5301741"/>
            <a:ext cx="26670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0" b="1">
                <a:solidFill>
                  <a:srgbClr val="FFFFFF"/>
                </a:solidFill>
                <a:latin typeface="Calibri"/>
                <a:cs typeface="Calibri"/>
              </a:rPr>
              <a:t>57.0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27" name="object 127" descr=""/>
          <p:cNvSpPr txBox="1"/>
          <p:nvPr/>
        </p:nvSpPr>
        <p:spPr>
          <a:xfrm>
            <a:off x="9544304" y="5274945"/>
            <a:ext cx="26670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0" b="1">
                <a:solidFill>
                  <a:srgbClr val="FFFFFF"/>
                </a:solidFill>
                <a:latin typeface="Calibri"/>
                <a:cs typeface="Calibri"/>
              </a:rPr>
              <a:t>59.3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28" name="object 128" descr=""/>
          <p:cNvSpPr txBox="1"/>
          <p:nvPr/>
        </p:nvSpPr>
        <p:spPr>
          <a:xfrm>
            <a:off x="4777232" y="5608116"/>
            <a:ext cx="1816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4%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9" name="object 129" descr=""/>
          <p:cNvSpPr txBox="1"/>
          <p:nvPr/>
        </p:nvSpPr>
        <p:spPr>
          <a:xfrm>
            <a:off x="5147309" y="5473394"/>
            <a:ext cx="1816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7%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0" name="object 130" descr=""/>
          <p:cNvSpPr txBox="1"/>
          <p:nvPr/>
        </p:nvSpPr>
        <p:spPr>
          <a:xfrm>
            <a:off x="5485257" y="5332857"/>
            <a:ext cx="2457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10%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1" name="object 131" descr=""/>
          <p:cNvSpPr txBox="1"/>
          <p:nvPr/>
        </p:nvSpPr>
        <p:spPr>
          <a:xfrm>
            <a:off x="5854953" y="5203316"/>
            <a:ext cx="2457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13%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2" name="object 132" descr=""/>
          <p:cNvSpPr txBox="1"/>
          <p:nvPr/>
        </p:nvSpPr>
        <p:spPr>
          <a:xfrm>
            <a:off x="6225032" y="5005832"/>
            <a:ext cx="2457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17%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3" name="object 133" descr=""/>
          <p:cNvSpPr txBox="1"/>
          <p:nvPr/>
        </p:nvSpPr>
        <p:spPr>
          <a:xfrm>
            <a:off x="6595109" y="4929378"/>
            <a:ext cx="2457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19%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4" name="object 134" descr=""/>
          <p:cNvSpPr txBox="1"/>
          <p:nvPr/>
        </p:nvSpPr>
        <p:spPr>
          <a:xfrm>
            <a:off x="6965060" y="4759833"/>
            <a:ext cx="2457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22%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5" name="object 135" descr=""/>
          <p:cNvSpPr txBox="1"/>
          <p:nvPr/>
        </p:nvSpPr>
        <p:spPr>
          <a:xfrm>
            <a:off x="7335139" y="4625085"/>
            <a:ext cx="2457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25%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6" name="object 136" descr=""/>
          <p:cNvSpPr txBox="1"/>
          <p:nvPr/>
        </p:nvSpPr>
        <p:spPr>
          <a:xfrm>
            <a:off x="7705090" y="4541977"/>
            <a:ext cx="2457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27%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7" name="object 137" descr=""/>
          <p:cNvSpPr txBox="1"/>
          <p:nvPr/>
        </p:nvSpPr>
        <p:spPr>
          <a:xfrm>
            <a:off x="8074914" y="4421885"/>
            <a:ext cx="2457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30%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8" name="object 138" descr=""/>
          <p:cNvSpPr txBox="1"/>
          <p:nvPr/>
        </p:nvSpPr>
        <p:spPr>
          <a:xfrm>
            <a:off x="8444865" y="4374896"/>
            <a:ext cx="2457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31%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9" name="object 139" descr=""/>
          <p:cNvSpPr txBox="1"/>
          <p:nvPr/>
        </p:nvSpPr>
        <p:spPr>
          <a:xfrm>
            <a:off x="4744211" y="5878169"/>
            <a:ext cx="27749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1050" spc="-130" b="1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r>
              <a:rPr dirty="0" baseline="18518" sz="1350" spc="-195" b="1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dirty="0" sz="1050" spc="-130" b="1">
                <a:solidFill>
                  <a:srgbClr val="FFFFFF"/>
                </a:solidFill>
                <a:latin typeface="Calibri"/>
                <a:cs typeface="Calibri"/>
              </a:rPr>
              <a:t>.8</a:t>
            </a:r>
            <a:r>
              <a:rPr dirty="0" baseline="18518" sz="1350" spc="-195" b="1">
                <a:solidFill>
                  <a:srgbClr val="FFFFFF"/>
                </a:solidFill>
                <a:latin typeface="Calibri"/>
                <a:cs typeface="Calibri"/>
              </a:rPr>
              <a:t>%</a:t>
            </a:r>
            <a:endParaRPr baseline="18518" sz="1350">
              <a:latin typeface="Calibri"/>
              <a:cs typeface="Calibri"/>
            </a:endParaRPr>
          </a:p>
        </p:txBody>
      </p:sp>
      <p:sp>
        <p:nvSpPr>
          <p:cNvPr id="140" name="object 140" descr=""/>
          <p:cNvSpPr txBox="1"/>
          <p:nvPr/>
        </p:nvSpPr>
        <p:spPr>
          <a:xfrm>
            <a:off x="5119115" y="5791911"/>
            <a:ext cx="2393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3185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FFFFFF"/>
                </a:solidFill>
                <a:latin typeface="Calibri"/>
                <a:cs typeface="Calibri"/>
              </a:rPr>
              <a:t>5%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1" name="object 141" descr=""/>
          <p:cNvSpPr txBox="1"/>
          <p:nvPr/>
        </p:nvSpPr>
        <p:spPr>
          <a:xfrm>
            <a:off x="5117338" y="5783071"/>
            <a:ext cx="624205" cy="2686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4610">
              <a:lnSpc>
                <a:spcPts val="865"/>
              </a:lnSpc>
              <a:spcBef>
                <a:spcPts val="100"/>
              </a:spcBef>
            </a:pPr>
            <a:r>
              <a:rPr dirty="0" sz="900" spc="-25" b="1">
                <a:solidFill>
                  <a:srgbClr val="FFFFFF"/>
                </a:solidFill>
                <a:latin typeface="Calibri"/>
                <a:cs typeface="Calibri"/>
              </a:rPr>
              <a:t>8%</a:t>
            </a:r>
            <a:endParaRPr sz="900">
              <a:latin typeface="Calibri"/>
              <a:cs typeface="Calibri"/>
            </a:endParaRPr>
          </a:p>
          <a:p>
            <a:pPr algn="r" marR="5080">
              <a:lnSpc>
                <a:spcPts val="1045"/>
              </a:lnSpc>
              <a:tabLst>
                <a:tab pos="369570" algn="l"/>
              </a:tabLst>
            </a:pPr>
            <a:r>
              <a:rPr dirty="0" sz="1050" spc="-20" b="1">
                <a:solidFill>
                  <a:srgbClr val="FFFFFF"/>
                </a:solidFill>
                <a:latin typeface="Calibri"/>
                <a:cs typeface="Calibri"/>
              </a:rPr>
              <a:t>11.7</a:t>
            </a:r>
            <a:r>
              <a:rPr dirty="0" sz="1050" b="1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050" spc="-20" b="1">
                <a:solidFill>
                  <a:srgbClr val="FFFFFF"/>
                </a:solidFill>
                <a:latin typeface="Calibri"/>
                <a:cs typeface="Calibri"/>
              </a:rPr>
              <a:t>15.8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42" name="object 142" descr=""/>
          <p:cNvSpPr txBox="1"/>
          <p:nvPr/>
        </p:nvSpPr>
        <p:spPr>
          <a:xfrm>
            <a:off x="5938773" y="5617261"/>
            <a:ext cx="1670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FFFFFF"/>
                </a:solidFill>
                <a:latin typeface="Calibri"/>
                <a:cs typeface="Calibri"/>
              </a:rPr>
              <a:t>9%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3" name="object 143" descr=""/>
          <p:cNvSpPr txBox="1"/>
          <p:nvPr/>
        </p:nvSpPr>
        <p:spPr>
          <a:xfrm>
            <a:off x="6214364" y="5509201"/>
            <a:ext cx="267335" cy="36385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3655">
              <a:lnSpc>
                <a:spcPct val="100000"/>
              </a:lnSpc>
              <a:spcBef>
                <a:spcPts val="240"/>
              </a:spcBef>
            </a:pPr>
            <a:r>
              <a:rPr dirty="0" sz="900" spc="-25" b="1">
                <a:solidFill>
                  <a:srgbClr val="FFFFFF"/>
                </a:solidFill>
                <a:latin typeface="Calibri"/>
                <a:cs typeface="Calibri"/>
              </a:rPr>
              <a:t>13%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z="1050" spc="-20" b="1">
                <a:solidFill>
                  <a:srgbClr val="FFFFFF"/>
                </a:solidFill>
                <a:latin typeface="Calibri"/>
                <a:cs typeface="Calibri"/>
              </a:rPr>
              <a:t>24.3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44" name="object 144" descr=""/>
          <p:cNvSpPr txBox="1"/>
          <p:nvPr/>
        </p:nvSpPr>
        <p:spPr>
          <a:xfrm>
            <a:off x="6584442" y="5460042"/>
            <a:ext cx="266700" cy="36258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3655">
              <a:lnSpc>
                <a:spcPct val="100000"/>
              </a:lnSpc>
              <a:spcBef>
                <a:spcPts val="240"/>
              </a:spcBef>
            </a:pPr>
            <a:r>
              <a:rPr dirty="0" sz="900" spc="-25" b="1">
                <a:solidFill>
                  <a:srgbClr val="FFFFFF"/>
                </a:solidFill>
                <a:latin typeface="Calibri"/>
                <a:cs typeface="Calibri"/>
              </a:rPr>
              <a:t>14%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050" spc="-20" b="1">
                <a:solidFill>
                  <a:srgbClr val="FFFFFF"/>
                </a:solidFill>
                <a:latin typeface="Calibri"/>
                <a:cs typeface="Calibri"/>
              </a:rPr>
              <a:t>28.5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45" name="object 145" descr=""/>
          <p:cNvSpPr txBox="1"/>
          <p:nvPr/>
        </p:nvSpPr>
        <p:spPr>
          <a:xfrm>
            <a:off x="6975729" y="5340222"/>
            <a:ext cx="2247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FFFFFF"/>
                </a:solidFill>
                <a:latin typeface="Calibri"/>
                <a:cs typeface="Calibri"/>
              </a:rPr>
              <a:t>17%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6" name="object 146" descr=""/>
          <p:cNvSpPr txBox="1"/>
          <p:nvPr/>
        </p:nvSpPr>
        <p:spPr>
          <a:xfrm>
            <a:off x="7345806" y="5233492"/>
            <a:ext cx="22479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FFFFFF"/>
                </a:solidFill>
                <a:latin typeface="Calibri"/>
                <a:cs typeface="Calibri"/>
              </a:rPr>
              <a:t>19%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7" name="object 147" descr=""/>
          <p:cNvSpPr txBox="1"/>
          <p:nvPr/>
        </p:nvSpPr>
        <p:spPr>
          <a:xfrm>
            <a:off x="7715757" y="5158232"/>
            <a:ext cx="2247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FFFFFF"/>
                </a:solidFill>
                <a:latin typeface="Calibri"/>
                <a:cs typeface="Calibri"/>
              </a:rPr>
              <a:t>21%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8" name="object 148" descr=""/>
          <p:cNvSpPr txBox="1"/>
          <p:nvPr/>
        </p:nvSpPr>
        <p:spPr>
          <a:xfrm>
            <a:off x="8085581" y="5053710"/>
            <a:ext cx="2247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FFFFFF"/>
                </a:solidFill>
                <a:latin typeface="Calibri"/>
                <a:cs typeface="Calibri"/>
              </a:rPr>
              <a:t>23%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9" name="object 149" descr=""/>
          <p:cNvSpPr txBox="1"/>
          <p:nvPr/>
        </p:nvSpPr>
        <p:spPr>
          <a:xfrm>
            <a:off x="8455532" y="5009133"/>
            <a:ext cx="2247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FFFFFF"/>
                </a:solidFill>
                <a:latin typeface="Calibri"/>
                <a:cs typeface="Calibri"/>
              </a:rPr>
              <a:t>24%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50" name="object 150" descr=""/>
          <p:cNvSpPr txBox="1"/>
          <p:nvPr/>
        </p:nvSpPr>
        <p:spPr>
          <a:xfrm>
            <a:off x="8800210" y="4965268"/>
            <a:ext cx="101536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07670" algn="l"/>
                <a:tab pos="777875" algn="l"/>
              </a:tabLst>
            </a:pPr>
            <a:r>
              <a:rPr dirty="0" sz="900" spc="-25" b="1">
                <a:solidFill>
                  <a:srgbClr val="FFFFFF"/>
                </a:solidFill>
                <a:latin typeface="Calibri"/>
                <a:cs typeface="Calibri"/>
              </a:rPr>
              <a:t>25%</a:t>
            </a:r>
            <a:r>
              <a:rPr dirty="0" sz="900" b="1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baseline="3086" sz="1350" spc="-37" b="1">
                <a:solidFill>
                  <a:srgbClr val="FFFFFF"/>
                </a:solidFill>
                <a:latin typeface="Calibri"/>
                <a:cs typeface="Calibri"/>
              </a:rPr>
              <a:t>25%</a:t>
            </a:r>
            <a:r>
              <a:rPr dirty="0" baseline="3086" sz="1350" b="1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baseline="6172" sz="1350" spc="-37" b="1">
                <a:solidFill>
                  <a:srgbClr val="FFFFFF"/>
                </a:solidFill>
                <a:latin typeface="Calibri"/>
                <a:cs typeface="Calibri"/>
              </a:rPr>
              <a:t>25%</a:t>
            </a:r>
            <a:endParaRPr baseline="6172" sz="1350">
              <a:latin typeface="Calibri"/>
              <a:cs typeface="Calibri"/>
            </a:endParaRPr>
          </a:p>
        </p:txBody>
      </p:sp>
      <p:sp>
        <p:nvSpPr>
          <p:cNvPr id="151" name="object 151" descr=""/>
          <p:cNvSpPr txBox="1"/>
          <p:nvPr/>
        </p:nvSpPr>
        <p:spPr>
          <a:xfrm>
            <a:off x="9935718" y="4943297"/>
            <a:ext cx="22479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FFFFFF"/>
                </a:solidFill>
                <a:latin typeface="Calibri"/>
                <a:cs typeface="Calibri"/>
              </a:rPr>
              <a:t>26%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52" name="object 152" descr=""/>
          <p:cNvSpPr txBox="1"/>
          <p:nvPr/>
        </p:nvSpPr>
        <p:spPr>
          <a:xfrm>
            <a:off x="10327385" y="5978144"/>
            <a:ext cx="1651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53" name="object 153" descr=""/>
          <p:cNvSpPr txBox="1"/>
          <p:nvPr/>
        </p:nvSpPr>
        <p:spPr>
          <a:xfrm>
            <a:off x="10327385" y="5743143"/>
            <a:ext cx="1651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5%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54" name="object 154" descr=""/>
          <p:cNvSpPr txBox="1"/>
          <p:nvPr/>
        </p:nvSpPr>
        <p:spPr>
          <a:xfrm>
            <a:off x="10327385" y="5508447"/>
            <a:ext cx="2235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10%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55" name="object 155" descr=""/>
          <p:cNvSpPr txBox="1"/>
          <p:nvPr/>
        </p:nvSpPr>
        <p:spPr>
          <a:xfrm>
            <a:off x="9914381" y="5260975"/>
            <a:ext cx="63627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25450" algn="l"/>
              </a:tabLst>
            </a:pPr>
            <a:r>
              <a:rPr dirty="0" sz="1050" spc="-20" b="1">
                <a:solidFill>
                  <a:srgbClr val="FFFFFF"/>
                </a:solidFill>
                <a:latin typeface="Calibri"/>
                <a:cs typeface="Calibri"/>
              </a:rPr>
              <a:t>60.5</a:t>
            </a:r>
            <a:r>
              <a:rPr dirty="0" sz="1050" b="1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baseline="3086" sz="1350" spc="-37">
                <a:solidFill>
                  <a:srgbClr val="585858"/>
                </a:solidFill>
                <a:latin typeface="Calibri"/>
                <a:cs typeface="Calibri"/>
              </a:rPr>
              <a:t>15%</a:t>
            </a:r>
            <a:endParaRPr baseline="3086" sz="1350">
              <a:latin typeface="Calibri"/>
              <a:cs typeface="Calibri"/>
            </a:endParaRPr>
          </a:p>
        </p:txBody>
      </p:sp>
      <p:sp>
        <p:nvSpPr>
          <p:cNvPr id="156" name="object 156" descr=""/>
          <p:cNvSpPr txBox="1"/>
          <p:nvPr/>
        </p:nvSpPr>
        <p:spPr>
          <a:xfrm>
            <a:off x="10327385" y="5038725"/>
            <a:ext cx="2235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20%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57" name="object 157" descr=""/>
          <p:cNvSpPr txBox="1"/>
          <p:nvPr/>
        </p:nvSpPr>
        <p:spPr>
          <a:xfrm>
            <a:off x="10327385" y="4804029"/>
            <a:ext cx="2235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25%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58" name="object 158" descr=""/>
          <p:cNvSpPr txBox="1"/>
          <p:nvPr/>
        </p:nvSpPr>
        <p:spPr>
          <a:xfrm>
            <a:off x="10327385" y="4569332"/>
            <a:ext cx="2235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30%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59" name="object 159" descr=""/>
          <p:cNvSpPr txBox="1"/>
          <p:nvPr/>
        </p:nvSpPr>
        <p:spPr>
          <a:xfrm>
            <a:off x="8814943" y="4327601"/>
            <a:ext cx="17354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82270" algn="l"/>
                <a:tab pos="752475" algn="l"/>
                <a:tab pos="1122680" algn="l"/>
                <a:tab pos="1524635" algn="l"/>
              </a:tabLst>
            </a:pP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32%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	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32%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	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32%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	</a:t>
            </a:r>
            <a:r>
              <a:rPr dirty="0" sz="1000" spc="-25" b="1">
                <a:solidFill>
                  <a:srgbClr val="404040"/>
                </a:solidFill>
                <a:latin typeface="Calibri"/>
                <a:cs typeface="Calibri"/>
              </a:rPr>
              <a:t>32%</a:t>
            </a:r>
            <a:r>
              <a:rPr dirty="0" sz="1000" b="1">
                <a:solidFill>
                  <a:srgbClr val="404040"/>
                </a:solidFill>
                <a:latin typeface="Calibri"/>
                <a:cs typeface="Calibri"/>
              </a:rPr>
              <a:t>	</a:t>
            </a:r>
            <a:r>
              <a:rPr dirty="0" baseline="3086" sz="1350" spc="-37">
                <a:solidFill>
                  <a:srgbClr val="585858"/>
                </a:solidFill>
                <a:latin typeface="Calibri"/>
                <a:cs typeface="Calibri"/>
              </a:rPr>
              <a:t>35%</a:t>
            </a:r>
            <a:endParaRPr baseline="3086" sz="1350">
              <a:latin typeface="Calibri"/>
              <a:cs typeface="Calibri"/>
            </a:endParaRPr>
          </a:p>
        </p:txBody>
      </p:sp>
      <p:sp>
        <p:nvSpPr>
          <p:cNvPr id="160" name="object 160" descr=""/>
          <p:cNvSpPr txBox="1"/>
          <p:nvPr/>
        </p:nvSpPr>
        <p:spPr>
          <a:xfrm>
            <a:off x="4507738" y="5978144"/>
            <a:ext cx="83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1" name="object 161" descr=""/>
          <p:cNvSpPr txBox="1"/>
          <p:nvPr/>
        </p:nvSpPr>
        <p:spPr>
          <a:xfrm>
            <a:off x="4449826" y="5743143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10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2" name="object 162" descr=""/>
          <p:cNvSpPr txBox="1"/>
          <p:nvPr/>
        </p:nvSpPr>
        <p:spPr>
          <a:xfrm>
            <a:off x="4449826" y="5508447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20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3" name="object 163" descr=""/>
          <p:cNvSpPr txBox="1"/>
          <p:nvPr/>
        </p:nvSpPr>
        <p:spPr>
          <a:xfrm>
            <a:off x="4449826" y="5273802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30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4" name="object 164" descr=""/>
          <p:cNvSpPr txBox="1"/>
          <p:nvPr/>
        </p:nvSpPr>
        <p:spPr>
          <a:xfrm>
            <a:off x="4449826" y="5038725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40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5" name="object 165" descr=""/>
          <p:cNvSpPr txBox="1"/>
          <p:nvPr/>
        </p:nvSpPr>
        <p:spPr>
          <a:xfrm>
            <a:off x="4449826" y="4804029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50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6" name="object 166" descr=""/>
          <p:cNvSpPr txBox="1"/>
          <p:nvPr/>
        </p:nvSpPr>
        <p:spPr>
          <a:xfrm>
            <a:off x="4449826" y="4569332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60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7" name="object 167" descr=""/>
          <p:cNvSpPr txBox="1"/>
          <p:nvPr/>
        </p:nvSpPr>
        <p:spPr>
          <a:xfrm>
            <a:off x="4449826" y="4334382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70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8" name="object 168" descr=""/>
          <p:cNvSpPr txBox="1"/>
          <p:nvPr/>
        </p:nvSpPr>
        <p:spPr>
          <a:xfrm>
            <a:off x="4740909" y="6126886"/>
            <a:ext cx="5436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2270" algn="l"/>
                <a:tab pos="751840" algn="l"/>
                <a:tab pos="1122045" algn="l"/>
                <a:tab pos="1492250" algn="l"/>
                <a:tab pos="1862455" algn="l"/>
                <a:tab pos="2232025" algn="l"/>
                <a:tab pos="2602230" algn="l"/>
                <a:tab pos="2971800" algn="l"/>
                <a:tab pos="3342004" algn="l"/>
                <a:tab pos="3712210" algn="l"/>
                <a:tab pos="4081779" algn="l"/>
                <a:tab pos="4451985" algn="l"/>
                <a:tab pos="4822190" algn="l"/>
                <a:tab pos="5191760" algn="l"/>
              </a:tabLst>
            </a:pPr>
            <a:r>
              <a:rPr dirty="0" sz="900" spc="-20">
                <a:latin typeface="Calibri"/>
                <a:cs typeface="Calibri"/>
              </a:rPr>
              <a:t>2016</a:t>
            </a:r>
            <a:r>
              <a:rPr dirty="0" sz="900">
                <a:latin typeface="Calibri"/>
                <a:cs typeface="Calibri"/>
              </a:rPr>
              <a:t>	</a:t>
            </a:r>
            <a:r>
              <a:rPr dirty="0" sz="900" spc="-20">
                <a:latin typeface="Calibri"/>
                <a:cs typeface="Calibri"/>
              </a:rPr>
              <a:t>2017</a:t>
            </a:r>
            <a:r>
              <a:rPr dirty="0" sz="900">
                <a:latin typeface="Calibri"/>
                <a:cs typeface="Calibri"/>
              </a:rPr>
              <a:t>	</a:t>
            </a:r>
            <a:r>
              <a:rPr dirty="0" sz="900" spc="-20">
                <a:latin typeface="Calibri"/>
                <a:cs typeface="Calibri"/>
              </a:rPr>
              <a:t>2018</a:t>
            </a:r>
            <a:r>
              <a:rPr dirty="0" sz="900">
                <a:latin typeface="Calibri"/>
                <a:cs typeface="Calibri"/>
              </a:rPr>
              <a:t>	</a:t>
            </a:r>
            <a:r>
              <a:rPr dirty="0" sz="900" spc="-20">
                <a:latin typeface="Calibri"/>
                <a:cs typeface="Calibri"/>
              </a:rPr>
              <a:t>2019</a:t>
            </a:r>
            <a:r>
              <a:rPr dirty="0" sz="900">
                <a:latin typeface="Calibri"/>
                <a:cs typeface="Calibri"/>
              </a:rPr>
              <a:t>	</a:t>
            </a:r>
            <a:r>
              <a:rPr dirty="0" sz="900" spc="-20">
                <a:latin typeface="Calibri"/>
                <a:cs typeface="Calibri"/>
              </a:rPr>
              <a:t>2020</a:t>
            </a:r>
            <a:r>
              <a:rPr dirty="0" sz="900">
                <a:latin typeface="Calibri"/>
                <a:cs typeface="Calibri"/>
              </a:rPr>
              <a:t>	</a:t>
            </a:r>
            <a:r>
              <a:rPr dirty="0" sz="900" spc="-20">
                <a:latin typeface="Calibri"/>
                <a:cs typeface="Calibri"/>
              </a:rPr>
              <a:t>2021</a:t>
            </a:r>
            <a:r>
              <a:rPr dirty="0" sz="900">
                <a:latin typeface="Calibri"/>
                <a:cs typeface="Calibri"/>
              </a:rPr>
              <a:t>	</a:t>
            </a:r>
            <a:r>
              <a:rPr dirty="0" sz="900" spc="-20">
                <a:latin typeface="Calibri"/>
                <a:cs typeface="Calibri"/>
              </a:rPr>
              <a:t>2022</a:t>
            </a:r>
            <a:r>
              <a:rPr dirty="0" sz="900">
                <a:latin typeface="Calibri"/>
                <a:cs typeface="Calibri"/>
              </a:rPr>
              <a:t>	</a:t>
            </a:r>
            <a:r>
              <a:rPr dirty="0" sz="900" spc="-20">
                <a:latin typeface="Calibri"/>
                <a:cs typeface="Calibri"/>
              </a:rPr>
              <a:t>2023</a:t>
            </a:r>
            <a:r>
              <a:rPr dirty="0" sz="900">
                <a:latin typeface="Calibri"/>
                <a:cs typeface="Calibri"/>
              </a:rPr>
              <a:t>	</a:t>
            </a:r>
            <a:r>
              <a:rPr dirty="0" sz="900" spc="-20">
                <a:latin typeface="Calibri"/>
                <a:cs typeface="Calibri"/>
              </a:rPr>
              <a:t>2024</a:t>
            </a:r>
            <a:r>
              <a:rPr dirty="0" sz="900">
                <a:latin typeface="Calibri"/>
                <a:cs typeface="Calibri"/>
              </a:rPr>
              <a:t>	</a:t>
            </a:r>
            <a:r>
              <a:rPr dirty="0" sz="900" spc="-20">
                <a:latin typeface="Calibri"/>
                <a:cs typeface="Calibri"/>
              </a:rPr>
              <a:t>2025</a:t>
            </a:r>
            <a:r>
              <a:rPr dirty="0" sz="900">
                <a:latin typeface="Calibri"/>
                <a:cs typeface="Calibri"/>
              </a:rPr>
              <a:t>	</a:t>
            </a:r>
            <a:r>
              <a:rPr dirty="0" sz="900" spc="-20">
                <a:latin typeface="Calibri"/>
                <a:cs typeface="Calibri"/>
              </a:rPr>
              <a:t>2026</a:t>
            </a:r>
            <a:r>
              <a:rPr dirty="0" sz="900">
                <a:latin typeface="Calibri"/>
                <a:cs typeface="Calibri"/>
              </a:rPr>
              <a:t>	</a:t>
            </a:r>
            <a:r>
              <a:rPr dirty="0" sz="900" spc="-20">
                <a:latin typeface="Calibri"/>
                <a:cs typeface="Calibri"/>
              </a:rPr>
              <a:t>2027</a:t>
            </a:r>
            <a:r>
              <a:rPr dirty="0" sz="900">
                <a:latin typeface="Calibri"/>
                <a:cs typeface="Calibri"/>
              </a:rPr>
              <a:t>	</a:t>
            </a:r>
            <a:r>
              <a:rPr dirty="0" sz="900" spc="-20">
                <a:latin typeface="Calibri"/>
                <a:cs typeface="Calibri"/>
              </a:rPr>
              <a:t>2028</a:t>
            </a:r>
            <a:r>
              <a:rPr dirty="0" sz="900">
                <a:latin typeface="Calibri"/>
                <a:cs typeface="Calibri"/>
              </a:rPr>
              <a:t>	</a:t>
            </a:r>
            <a:r>
              <a:rPr dirty="0" sz="900" spc="-20">
                <a:latin typeface="Calibri"/>
                <a:cs typeface="Calibri"/>
              </a:rPr>
              <a:t>2029</a:t>
            </a:r>
            <a:r>
              <a:rPr dirty="0" sz="900">
                <a:latin typeface="Calibri"/>
                <a:cs typeface="Calibri"/>
              </a:rPr>
              <a:t>	</a:t>
            </a:r>
            <a:r>
              <a:rPr dirty="0" sz="900" spc="-20">
                <a:latin typeface="Calibri"/>
                <a:cs typeface="Calibri"/>
              </a:rPr>
              <a:t>2030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9" name="object 169" descr=""/>
          <p:cNvSpPr txBox="1"/>
          <p:nvPr/>
        </p:nvSpPr>
        <p:spPr>
          <a:xfrm>
            <a:off x="4288282" y="4994468"/>
            <a:ext cx="152400" cy="61404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>
                <a:latin typeface="Calibri"/>
                <a:cs typeface="Calibri"/>
              </a:rPr>
              <a:t>In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$</a:t>
            </a:r>
            <a:r>
              <a:rPr dirty="0" sz="1000" spc="-10">
                <a:latin typeface="Calibri"/>
                <a:cs typeface="Calibri"/>
              </a:rPr>
              <a:t> Billions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70" name="object 170" descr=""/>
          <p:cNvSpPr txBox="1"/>
          <p:nvPr/>
        </p:nvSpPr>
        <p:spPr>
          <a:xfrm>
            <a:off x="7604506" y="4113021"/>
            <a:ext cx="32067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 b="1">
                <a:latin typeface="Calibri"/>
                <a:cs typeface="Calibri"/>
              </a:rPr>
              <a:t>P&amp;L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71" name="object 171" descr=""/>
          <p:cNvGrpSpPr/>
          <p:nvPr/>
        </p:nvGrpSpPr>
        <p:grpSpPr>
          <a:xfrm>
            <a:off x="10609897" y="4786693"/>
            <a:ext cx="329565" cy="72390"/>
            <a:chOff x="10609897" y="4786693"/>
            <a:chExt cx="329565" cy="72390"/>
          </a:xfrm>
        </p:grpSpPr>
        <p:sp>
          <p:nvSpPr>
            <p:cNvPr id="172" name="object 172" descr=""/>
            <p:cNvSpPr/>
            <p:nvPr/>
          </p:nvSpPr>
          <p:spPr>
            <a:xfrm>
              <a:off x="10614659" y="4791455"/>
              <a:ext cx="320040" cy="62865"/>
            </a:xfrm>
            <a:custGeom>
              <a:avLst/>
              <a:gdLst/>
              <a:ahLst/>
              <a:cxnLst/>
              <a:rect l="l" t="t" r="r" b="b"/>
              <a:pathLst>
                <a:path w="320040" h="62864">
                  <a:moveTo>
                    <a:pt x="320040" y="0"/>
                  </a:moveTo>
                  <a:lnTo>
                    <a:pt x="0" y="0"/>
                  </a:lnTo>
                  <a:lnTo>
                    <a:pt x="0" y="62484"/>
                  </a:lnTo>
                  <a:lnTo>
                    <a:pt x="320040" y="62484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122D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" name="object 173" descr=""/>
            <p:cNvSpPr/>
            <p:nvPr/>
          </p:nvSpPr>
          <p:spPr>
            <a:xfrm>
              <a:off x="10614659" y="4791455"/>
              <a:ext cx="320040" cy="62865"/>
            </a:xfrm>
            <a:custGeom>
              <a:avLst/>
              <a:gdLst/>
              <a:ahLst/>
              <a:cxnLst/>
              <a:rect l="l" t="t" r="r" b="b"/>
              <a:pathLst>
                <a:path w="320040" h="62864">
                  <a:moveTo>
                    <a:pt x="0" y="62484"/>
                  </a:moveTo>
                  <a:lnTo>
                    <a:pt x="320040" y="62484"/>
                  </a:lnTo>
                  <a:lnTo>
                    <a:pt x="320040" y="0"/>
                  </a:lnTo>
                  <a:lnTo>
                    <a:pt x="0" y="0"/>
                  </a:lnTo>
                  <a:lnTo>
                    <a:pt x="0" y="62484"/>
                  </a:lnTo>
                  <a:close/>
                </a:path>
              </a:pathLst>
            </a:custGeom>
            <a:ln w="9524">
              <a:solidFill>
                <a:srgbClr val="122D5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4" name="object 174" descr=""/>
          <p:cNvSpPr txBox="1"/>
          <p:nvPr/>
        </p:nvSpPr>
        <p:spPr>
          <a:xfrm>
            <a:off x="10984407" y="4729353"/>
            <a:ext cx="100838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Revenue</a:t>
            </a:r>
            <a:r>
              <a:rPr dirty="0" sz="900" spc="-3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Final</a:t>
            </a: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Values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75" name="object 175" descr=""/>
          <p:cNvSpPr/>
          <p:nvPr/>
        </p:nvSpPr>
        <p:spPr>
          <a:xfrm>
            <a:off x="10613897" y="5097017"/>
            <a:ext cx="320040" cy="0"/>
          </a:xfrm>
          <a:custGeom>
            <a:avLst/>
            <a:gdLst/>
            <a:ahLst/>
            <a:cxnLst/>
            <a:rect l="l" t="t" r="r" b="b"/>
            <a:pathLst>
              <a:path w="320040" h="0">
                <a:moveTo>
                  <a:pt x="0" y="0"/>
                </a:moveTo>
                <a:lnTo>
                  <a:pt x="320040" y="0"/>
                </a:lnTo>
              </a:path>
            </a:pathLst>
          </a:custGeom>
          <a:ln w="28575">
            <a:solidFill>
              <a:srgbClr val="1F84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 descr=""/>
          <p:cNvSpPr txBox="1"/>
          <p:nvPr/>
        </p:nvSpPr>
        <p:spPr>
          <a:xfrm>
            <a:off x="10984407" y="5003419"/>
            <a:ext cx="8413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EBIT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 Margin(RHS)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77" name="object 177" descr=""/>
          <p:cNvSpPr/>
          <p:nvPr/>
        </p:nvSpPr>
        <p:spPr>
          <a:xfrm>
            <a:off x="10613897" y="5371338"/>
            <a:ext cx="320040" cy="0"/>
          </a:xfrm>
          <a:custGeom>
            <a:avLst/>
            <a:gdLst/>
            <a:ahLst/>
            <a:cxnLst/>
            <a:rect l="l" t="t" r="r" b="b"/>
            <a:pathLst>
              <a:path w="320040" h="0">
                <a:moveTo>
                  <a:pt x="0" y="0"/>
                </a:moveTo>
                <a:lnTo>
                  <a:pt x="320040" y="0"/>
                </a:lnTo>
              </a:path>
            </a:pathLst>
          </a:custGeom>
          <a:ln w="28575">
            <a:solidFill>
              <a:srgbClr val="1F8495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 descr=""/>
          <p:cNvSpPr/>
          <p:nvPr/>
        </p:nvSpPr>
        <p:spPr>
          <a:xfrm>
            <a:off x="10613897" y="5644134"/>
            <a:ext cx="320040" cy="0"/>
          </a:xfrm>
          <a:custGeom>
            <a:avLst/>
            <a:gdLst/>
            <a:ahLst/>
            <a:cxnLst/>
            <a:rect l="l" t="t" r="r" b="b"/>
            <a:pathLst>
              <a:path w="320040" h="0">
                <a:moveTo>
                  <a:pt x="0" y="0"/>
                </a:moveTo>
                <a:lnTo>
                  <a:pt x="320040" y="0"/>
                </a:lnTo>
              </a:path>
            </a:pathLst>
          </a:custGeom>
          <a:ln w="28575">
            <a:solidFill>
              <a:srgbClr val="FF9E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 descr=""/>
          <p:cNvSpPr/>
          <p:nvPr/>
        </p:nvSpPr>
        <p:spPr>
          <a:xfrm>
            <a:off x="10613897" y="5918453"/>
            <a:ext cx="320040" cy="0"/>
          </a:xfrm>
          <a:custGeom>
            <a:avLst/>
            <a:gdLst/>
            <a:ahLst/>
            <a:cxnLst/>
            <a:rect l="l" t="t" r="r" b="b"/>
            <a:pathLst>
              <a:path w="320040" h="0">
                <a:moveTo>
                  <a:pt x="0" y="0"/>
                </a:moveTo>
                <a:lnTo>
                  <a:pt x="320040" y="0"/>
                </a:lnTo>
              </a:path>
            </a:pathLst>
          </a:custGeom>
          <a:ln w="28575">
            <a:solidFill>
              <a:srgbClr val="FF9E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 descr=""/>
          <p:cNvSpPr txBox="1"/>
          <p:nvPr/>
        </p:nvSpPr>
        <p:spPr>
          <a:xfrm>
            <a:off x="10958576" y="5277358"/>
            <a:ext cx="949960" cy="8502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35890" indent="25400">
              <a:lnSpc>
                <a:spcPct val="100499"/>
              </a:lnSpc>
              <a:spcBef>
                <a:spcPts val="95"/>
              </a:spcBef>
            </a:pP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EBIT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 Margin</a:t>
            </a:r>
            <a:r>
              <a:rPr dirty="0" sz="900" spc="50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Forecasted</a:t>
            </a:r>
            <a:r>
              <a:rPr dirty="0" sz="900" spc="-5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(RHS)</a:t>
            </a:r>
            <a:r>
              <a:rPr dirty="0" sz="900" spc="50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Net 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Income</a:t>
            </a:r>
            <a:r>
              <a:rPr dirty="0" sz="900" spc="50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Margin(RHS)</a:t>
            </a:r>
            <a:endParaRPr sz="900">
              <a:latin typeface="Calibri"/>
              <a:cs typeface="Calibri"/>
            </a:endParaRPr>
          </a:p>
          <a:p>
            <a:pPr marL="38100">
              <a:lnSpc>
                <a:spcPts val="1060"/>
              </a:lnSpc>
            </a:pP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Net</a:t>
            </a: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Income</a:t>
            </a:r>
            <a:r>
              <a:rPr dirty="0" sz="900" spc="-1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Margin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Forecasted</a:t>
            </a:r>
            <a:r>
              <a:rPr dirty="0" sz="900" spc="-5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(RHS)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81" name="object 181" descr=""/>
          <p:cNvGrpSpPr/>
          <p:nvPr/>
        </p:nvGrpSpPr>
        <p:grpSpPr>
          <a:xfrm>
            <a:off x="280161" y="975105"/>
            <a:ext cx="11585575" cy="5241925"/>
            <a:chOff x="280161" y="975105"/>
            <a:chExt cx="11585575" cy="5241925"/>
          </a:xfrm>
        </p:grpSpPr>
        <p:sp>
          <p:nvSpPr>
            <p:cNvPr id="182" name="object 182" descr=""/>
            <p:cNvSpPr/>
            <p:nvPr/>
          </p:nvSpPr>
          <p:spPr>
            <a:xfrm>
              <a:off x="286511" y="981455"/>
              <a:ext cx="11572875" cy="5229225"/>
            </a:xfrm>
            <a:custGeom>
              <a:avLst/>
              <a:gdLst/>
              <a:ahLst/>
              <a:cxnLst/>
              <a:rect l="l" t="t" r="r" b="b"/>
              <a:pathLst>
                <a:path w="11572875" h="5229225">
                  <a:moveTo>
                    <a:pt x="0" y="2714244"/>
                  </a:moveTo>
                  <a:lnTo>
                    <a:pt x="11572875" y="2714244"/>
                  </a:lnTo>
                </a:path>
                <a:path w="11572875" h="5229225">
                  <a:moveTo>
                    <a:pt x="4485132" y="0"/>
                  </a:moveTo>
                  <a:lnTo>
                    <a:pt x="4485132" y="2714625"/>
                  </a:lnTo>
                </a:path>
                <a:path w="11572875" h="5229225">
                  <a:moveTo>
                    <a:pt x="7094220" y="0"/>
                  </a:moveTo>
                  <a:lnTo>
                    <a:pt x="7094220" y="2714625"/>
                  </a:lnTo>
                </a:path>
                <a:path w="11572875" h="5229225">
                  <a:moveTo>
                    <a:pt x="3893820" y="2714244"/>
                  </a:moveTo>
                  <a:lnTo>
                    <a:pt x="3893820" y="5228844"/>
                  </a:lnTo>
                </a:path>
              </a:pathLst>
            </a:custGeom>
            <a:ln w="12700">
              <a:solidFill>
                <a:srgbClr val="122D56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3" name="object 183" descr=""/>
            <p:cNvSpPr/>
            <p:nvPr/>
          </p:nvSpPr>
          <p:spPr>
            <a:xfrm>
              <a:off x="7604759" y="1219199"/>
              <a:ext cx="3937000" cy="0"/>
            </a:xfrm>
            <a:custGeom>
              <a:avLst/>
              <a:gdLst/>
              <a:ahLst/>
              <a:cxnLst/>
              <a:rect l="l" t="t" r="r" b="b"/>
              <a:pathLst>
                <a:path w="3937000" h="0">
                  <a:moveTo>
                    <a:pt x="0" y="0"/>
                  </a:moveTo>
                  <a:lnTo>
                    <a:pt x="3937000" y="0"/>
                  </a:lnTo>
                </a:path>
              </a:pathLst>
            </a:custGeom>
            <a:ln w="635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4" name="object 184" descr=""/>
          <p:cNvSpPr txBox="1"/>
          <p:nvPr/>
        </p:nvSpPr>
        <p:spPr>
          <a:xfrm>
            <a:off x="4911344" y="968121"/>
            <a:ext cx="2185670" cy="2219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</a:tabLst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Expenses</a:t>
            </a:r>
            <a:r>
              <a:rPr dirty="0" sz="1600" spc="-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are</a:t>
            </a:r>
            <a:r>
              <a:rPr dirty="0" sz="1600" spc="-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expected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6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mature</a:t>
            </a:r>
            <a:r>
              <a:rPr dirty="0" sz="16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over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the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years,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while</a:t>
            </a:r>
            <a:r>
              <a:rPr dirty="0" sz="1600" spc="-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EBIT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show</a:t>
            </a:r>
            <a:r>
              <a:rPr dirty="0" sz="16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increasing growth.</a:t>
            </a:r>
            <a:endParaRPr sz="1600">
              <a:latin typeface="Calibri"/>
              <a:cs typeface="Calibri"/>
            </a:endParaRPr>
          </a:p>
          <a:p>
            <a:pPr marL="299085" marR="8382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Netflix’s</a:t>
            </a:r>
            <a:r>
              <a:rPr dirty="0" sz="16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share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of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original</a:t>
            </a:r>
            <a:r>
              <a:rPr dirty="0" sz="1600" spc="-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content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is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expected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outweigh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its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licensed</a:t>
            </a:r>
            <a:r>
              <a:rPr dirty="0" sz="16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content.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5" name="object 185" descr=""/>
          <p:cNvSpPr txBox="1"/>
          <p:nvPr/>
        </p:nvSpPr>
        <p:spPr>
          <a:xfrm>
            <a:off x="251561" y="4223384"/>
            <a:ext cx="3557904" cy="17322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</a:tabLst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EBIT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margins</a:t>
            </a:r>
            <a:r>
              <a:rPr dirty="0" sz="1600" spc="-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constantly</a:t>
            </a:r>
            <a:r>
              <a:rPr dirty="0" sz="16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grow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until</a:t>
            </a:r>
            <a:r>
              <a:rPr dirty="0" sz="1600" spc="-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they</a:t>
            </a:r>
            <a:endParaRPr sz="16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level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at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32%</a:t>
            </a:r>
            <a:r>
              <a:rPr dirty="0" sz="16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in</a:t>
            </a:r>
            <a:r>
              <a:rPr dirty="0" sz="16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2030.</a:t>
            </a:r>
            <a:endParaRPr sz="1600">
              <a:latin typeface="Calibri"/>
              <a:cs typeface="Calibri"/>
            </a:endParaRPr>
          </a:p>
          <a:p>
            <a:pPr marL="299085" marR="255904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</a:tabLst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This</a:t>
            </a:r>
            <a:r>
              <a:rPr dirty="0" sz="1600" spc="-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is</a:t>
            </a:r>
            <a:r>
              <a:rPr dirty="0" sz="16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driven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by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growing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subscribers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600" spc="-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improving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margins.</a:t>
            </a:r>
            <a:endParaRPr sz="1600">
              <a:latin typeface="Calibri"/>
              <a:cs typeface="Calibri"/>
            </a:endParaRPr>
          </a:p>
          <a:p>
            <a:pPr marL="299085" marR="4381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EBIT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margins</a:t>
            </a:r>
            <a:r>
              <a:rPr dirty="0" sz="1600" spc="-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are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expected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6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grow</a:t>
            </a:r>
            <a:r>
              <a:rPr dirty="0" sz="16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at</a:t>
            </a:r>
            <a:r>
              <a:rPr dirty="0" sz="1600" spc="-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50">
                <a:solidFill>
                  <a:srgbClr val="001F5F"/>
                </a:solidFill>
                <a:latin typeface="Calibri"/>
                <a:cs typeface="Calibri"/>
              </a:rPr>
              <a:t>a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CAGR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10%,</a:t>
            </a:r>
            <a:r>
              <a:rPr dirty="0" sz="1600" spc="-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while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Net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income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margins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at</a:t>
            </a:r>
            <a:r>
              <a:rPr dirty="0" sz="16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9%.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6" name="object 186" descr=""/>
          <p:cNvSpPr txBox="1"/>
          <p:nvPr/>
        </p:nvSpPr>
        <p:spPr>
          <a:xfrm>
            <a:off x="251561" y="3453765"/>
            <a:ext cx="2910840" cy="6292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89760">
              <a:lnSpc>
                <a:spcPct val="100000"/>
              </a:lnSpc>
              <a:spcBef>
                <a:spcPts val="100"/>
              </a:spcBef>
              <a:tabLst>
                <a:tab pos="2502535" algn="l"/>
              </a:tabLst>
            </a:pP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Expenses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EBIT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9"/>
              </a:spcBef>
            </a:pP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Revenue</a:t>
            </a:r>
            <a:r>
              <a:rPr dirty="0" sz="1800" spc="-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800" spc="-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Margins,</a:t>
            </a:r>
            <a:r>
              <a:rPr dirty="0" sz="1800" spc="-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2019-</a:t>
            </a:r>
            <a:r>
              <a:rPr dirty="0" sz="1800" spc="-25">
                <a:solidFill>
                  <a:srgbClr val="001F5F"/>
                </a:solidFill>
                <a:latin typeface="Calibri"/>
                <a:cs typeface="Calibri"/>
              </a:rPr>
              <a:t>30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7" name="object 187" descr=""/>
          <p:cNvSpPr/>
          <p:nvPr/>
        </p:nvSpPr>
        <p:spPr>
          <a:xfrm>
            <a:off x="172212" y="4137659"/>
            <a:ext cx="3564890" cy="0"/>
          </a:xfrm>
          <a:custGeom>
            <a:avLst/>
            <a:gdLst/>
            <a:ahLst/>
            <a:cxnLst/>
            <a:rect l="l" t="t" r="r" b="b"/>
            <a:pathLst>
              <a:path w="3564890" h="0">
                <a:moveTo>
                  <a:pt x="0" y="0"/>
                </a:moveTo>
                <a:lnTo>
                  <a:pt x="3564763" y="0"/>
                </a:lnTo>
              </a:path>
            </a:pathLst>
          </a:custGeom>
          <a:ln w="6350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6916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74320" marR="267335" indent="-3175">
              <a:lnSpc>
                <a:spcPct val="100000"/>
              </a:lnSpc>
              <a:spcBef>
                <a:spcPts val="240"/>
              </a:spcBef>
            </a:pP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70276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69875" marR="268605" indent="25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 Overview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69719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310" marR="311150" indent="-635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370832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521334" marR="294005" indent="-224154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771388" y="6303264"/>
            <a:ext cx="1231900" cy="55499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0480" rIns="0" bIns="0" rtlCol="0" vert="horz">
            <a:spAutoFit/>
          </a:bodyPr>
          <a:lstStyle/>
          <a:p>
            <a:pPr marL="309880" marR="281940" indent="-26034">
              <a:lnSpc>
                <a:spcPct val="100000"/>
              </a:lnSpc>
              <a:spcBef>
                <a:spcPts val="240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Financial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7194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53365" marR="207645" indent="-4318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 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5725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14960" marR="210185" indent="-100965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 Solution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9822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146050" rIns="0" bIns="0" rtlCol="0" vert="horz">
            <a:spAutoFit/>
          </a:bodyPr>
          <a:lstStyle/>
          <a:p>
            <a:pPr marL="206375">
              <a:lnSpc>
                <a:spcPct val="100000"/>
              </a:lnSpc>
              <a:spcBef>
                <a:spcPts val="115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1551919" y="643432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2"/>
                </a:lnTo>
                <a:lnTo>
                  <a:pt x="640079" y="294132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Discounted</a:t>
            </a:r>
            <a:r>
              <a:rPr dirty="0" spc="-70"/>
              <a:t> </a:t>
            </a:r>
            <a:r>
              <a:rPr dirty="0"/>
              <a:t>Cash</a:t>
            </a:r>
            <a:r>
              <a:rPr dirty="0" spc="-75"/>
              <a:t> </a:t>
            </a:r>
            <a:r>
              <a:rPr dirty="0"/>
              <a:t>Flow</a:t>
            </a:r>
            <a:r>
              <a:rPr dirty="0" spc="-75"/>
              <a:t> </a:t>
            </a:r>
            <a:r>
              <a:rPr dirty="0"/>
              <a:t>Analysis:</a:t>
            </a:r>
            <a:r>
              <a:rPr dirty="0" spc="-60"/>
              <a:t> </a:t>
            </a:r>
            <a:r>
              <a:rPr dirty="0" spc="-10"/>
              <a:t>Overview</a:t>
            </a:r>
          </a:p>
        </p:txBody>
      </p:sp>
      <p:sp>
        <p:nvSpPr>
          <p:cNvPr id="13" name="object 13" descr=""/>
          <p:cNvSpPr txBox="1"/>
          <p:nvPr/>
        </p:nvSpPr>
        <p:spPr>
          <a:xfrm>
            <a:off x="132079" y="958672"/>
            <a:ext cx="148907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Insert</a:t>
            </a:r>
            <a:r>
              <a:rPr dirty="0" sz="1800" spc="-40">
                <a:solidFill>
                  <a:srgbClr val="001F5F"/>
                </a:solidFill>
                <a:latin typeface="Calibri"/>
                <a:cs typeface="Calibri"/>
              </a:rPr>
              <a:t> Text</a:t>
            </a:r>
            <a:r>
              <a:rPr dirty="0" sz="1800" spc="-20">
                <a:solidFill>
                  <a:srgbClr val="001F5F"/>
                </a:solidFill>
                <a:latin typeface="Calibri"/>
                <a:cs typeface="Calibri"/>
              </a:rPr>
              <a:t> Here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5791198" y="4631411"/>
            <a:ext cx="3055620" cy="200025"/>
          </a:xfrm>
          <a:custGeom>
            <a:avLst/>
            <a:gdLst/>
            <a:ahLst/>
            <a:cxnLst/>
            <a:rect l="l" t="t" r="r" b="b"/>
            <a:pathLst>
              <a:path w="3055620" h="200025">
                <a:moveTo>
                  <a:pt x="0" y="199404"/>
                </a:moveTo>
                <a:lnTo>
                  <a:pt x="3055187" y="199404"/>
                </a:lnTo>
                <a:lnTo>
                  <a:pt x="3055187" y="0"/>
                </a:lnTo>
                <a:lnTo>
                  <a:pt x="0" y="0"/>
                </a:lnTo>
                <a:lnTo>
                  <a:pt x="0" y="199404"/>
                </a:lnTo>
                <a:close/>
              </a:path>
            </a:pathLst>
          </a:custGeom>
          <a:solidFill>
            <a:srgbClr val="1E84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5770879" y="4802747"/>
            <a:ext cx="1636395" cy="10229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2545" marR="5080">
              <a:lnSpc>
                <a:spcPct val="109000"/>
              </a:lnSpc>
              <a:spcBef>
                <a:spcPts val="100"/>
              </a:spcBef>
            </a:pPr>
            <a:r>
              <a:rPr dirty="0" sz="1200" spc="-114">
                <a:latin typeface="Arial MT"/>
                <a:cs typeface="Arial MT"/>
              </a:rPr>
              <a:t>Equity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 spc="-85">
                <a:latin typeface="Arial MT"/>
                <a:cs typeface="Arial MT"/>
              </a:rPr>
              <a:t>to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 spc="-105">
                <a:latin typeface="Arial MT"/>
                <a:cs typeface="Arial MT"/>
              </a:rPr>
              <a:t>Total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 spc="-105">
                <a:latin typeface="Arial MT"/>
                <a:cs typeface="Arial MT"/>
              </a:rPr>
              <a:t>Capitalization </a:t>
            </a:r>
            <a:r>
              <a:rPr dirty="0" sz="1200" spc="-125">
                <a:latin typeface="Arial MT"/>
                <a:cs typeface="Arial MT"/>
              </a:rPr>
              <a:t>Risk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25">
                <a:latin typeface="Arial MT"/>
                <a:cs typeface="Arial MT"/>
              </a:rPr>
              <a:t>Free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Rate</a:t>
            </a:r>
            <a:endParaRPr sz="1200">
              <a:latin typeface="Arial MT"/>
              <a:cs typeface="Arial MT"/>
            </a:endParaRPr>
          </a:p>
          <a:p>
            <a:pPr marL="42545">
              <a:lnSpc>
                <a:spcPct val="100000"/>
              </a:lnSpc>
              <a:spcBef>
                <a:spcPts val="130"/>
              </a:spcBef>
            </a:pPr>
            <a:r>
              <a:rPr dirty="0" sz="1200" spc="-114">
                <a:latin typeface="Arial MT"/>
                <a:cs typeface="Arial MT"/>
              </a:rPr>
              <a:t>Equity</a:t>
            </a:r>
            <a:r>
              <a:rPr dirty="0" sz="1200" spc="55">
                <a:latin typeface="Arial MT"/>
                <a:cs typeface="Arial MT"/>
              </a:rPr>
              <a:t> </a:t>
            </a:r>
            <a:r>
              <a:rPr dirty="0" sz="1200" spc="-125">
                <a:latin typeface="Arial MT"/>
                <a:cs typeface="Arial MT"/>
              </a:rPr>
              <a:t>Risk</a:t>
            </a:r>
            <a:r>
              <a:rPr dirty="0" sz="1200" spc="-10">
                <a:latin typeface="Arial MT"/>
                <a:cs typeface="Arial MT"/>
              </a:rPr>
              <a:t> Premium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242060" algn="l"/>
              </a:tabLst>
            </a:pPr>
            <a:r>
              <a:rPr dirty="0" u="sng" sz="1200" spc="-75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200" spc="-12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Levered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200" spc="-2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Beta</a:t>
            </a:r>
            <a:r>
              <a:rPr dirty="0" u="sng" sz="120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	</a:t>
            </a:r>
            <a:endParaRPr sz="1200">
              <a:latin typeface="Arial MT"/>
              <a:cs typeface="Arial MT"/>
            </a:endParaRPr>
          </a:p>
          <a:p>
            <a:pPr marL="42545">
              <a:lnSpc>
                <a:spcPct val="100000"/>
              </a:lnSpc>
              <a:spcBef>
                <a:spcPts val="130"/>
              </a:spcBef>
            </a:pPr>
            <a:r>
              <a:rPr dirty="0" sz="1200" spc="-130" b="1">
                <a:latin typeface="Arial"/>
                <a:cs typeface="Arial"/>
              </a:rPr>
              <a:t>Cost</a:t>
            </a:r>
            <a:r>
              <a:rPr dirty="0" sz="1200" spc="-55" b="1">
                <a:latin typeface="Arial"/>
                <a:cs typeface="Arial"/>
              </a:rPr>
              <a:t> </a:t>
            </a:r>
            <a:r>
              <a:rPr dirty="0" sz="1200" spc="-105" b="1">
                <a:latin typeface="Arial"/>
                <a:cs typeface="Arial"/>
              </a:rPr>
              <a:t>of</a:t>
            </a:r>
            <a:r>
              <a:rPr dirty="0" sz="1200" spc="-5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Equity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8215232" y="4802747"/>
            <a:ext cx="614680" cy="102298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algn="r" marR="8255">
              <a:lnSpc>
                <a:spcPct val="100000"/>
              </a:lnSpc>
              <a:spcBef>
                <a:spcPts val="225"/>
              </a:spcBef>
            </a:pPr>
            <a:r>
              <a:rPr dirty="0" sz="1200" spc="-10">
                <a:latin typeface="Arial MT"/>
                <a:cs typeface="Arial MT"/>
              </a:rPr>
              <a:t>82.84%</a:t>
            </a:r>
            <a:endParaRPr sz="1200">
              <a:latin typeface="Arial MT"/>
              <a:cs typeface="Arial MT"/>
            </a:endParaRPr>
          </a:p>
          <a:p>
            <a:pPr algn="r" marR="8890">
              <a:lnSpc>
                <a:spcPct val="100000"/>
              </a:lnSpc>
              <a:spcBef>
                <a:spcPts val="130"/>
              </a:spcBef>
            </a:pPr>
            <a:r>
              <a:rPr dirty="0" sz="1200" spc="-10">
                <a:latin typeface="Arial MT"/>
                <a:cs typeface="Arial MT"/>
              </a:rPr>
              <a:t>1.52%</a:t>
            </a:r>
            <a:endParaRPr sz="1200">
              <a:latin typeface="Arial MT"/>
              <a:cs typeface="Arial MT"/>
            </a:endParaRPr>
          </a:p>
          <a:p>
            <a:pPr algn="r" marR="8890">
              <a:lnSpc>
                <a:spcPct val="100000"/>
              </a:lnSpc>
              <a:spcBef>
                <a:spcPts val="130"/>
              </a:spcBef>
            </a:pPr>
            <a:r>
              <a:rPr dirty="0" sz="1200" spc="-10">
                <a:latin typeface="Arial MT"/>
                <a:cs typeface="Arial MT"/>
              </a:rPr>
              <a:t>6.46%</a:t>
            </a:r>
            <a:endParaRPr sz="12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35"/>
              </a:spcBef>
              <a:tabLst>
                <a:tab pos="342900" algn="l"/>
              </a:tabLst>
            </a:pPr>
            <a:r>
              <a:rPr dirty="0" u="sng" sz="120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	</a:t>
            </a:r>
            <a:r>
              <a:rPr dirty="0" u="sng" sz="1200" spc="-9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1.40</a:t>
            </a:r>
            <a:endParaRPr sz="1200">
              <a:latin typeface="Arial MT"/>
              <a:cs typeface="Arial MT"/>
            </a:endParaRPr>
          </a:p>
          <a:p>
            <a:pPr marL="172720">
              <a:lnSpc>
                <a:spcPct val="100000"/>
              </a:lnSpc>
              <a:spcBef>
                <a:spcPts val="130"/>
              </a:spcBef>
            </a:pPr>
            <a:r>
              <a:rPr dirty="0" sz="1200" spc="-110" b="1">
                <a:latin typeface="Arial"/>
                <a:cs typeface="Arial"/>
              </a:rPr>
              <a:t>10.59%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886191" y="4618708"/>
            <a:ext cx="866140" cy="2095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-130" b="1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dirty="0" sz="12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5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2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14" b="1">
                <a:solidFill>
                  <a:srgbClr val="FFFFFF"/>
                </a:solidFill>
                <a:latin typeface="Arial"/>
                <a:cs typeface="Arial"/>
              </a:rPr>
              <a:t>Equity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8973311" y="4631411"/>
            <a:ext cx="3055620" cy="200025"/>
          </a:xfrm>
          <a:custGeom>
            <a:avLst/>
            <a:gdLst/>
            <a:ahLst/>
            <a:cxnLst/>
            <a:rect l="l" t="t" r="r" b="b"/>
            <a:pathLst>
              <a:path w="3055620" h="200025">
                <a:moveTo>
                  <a:pt x="0" y="199404"/>
                </a:moveTo>
                <a:lnTo>
                  <a:pt x="3055187" y="199404"/>
                </a:lnTo>
                <a:lnTo>
                  <a:pt x="3055187" y="0"/>
                </a:lnTo>
                <a:lnTo>
                  <a:pt x="0" y="0"/>
                </a:lnTo>
                <a:lnTo>
                  <a:pt x="0" y="199404"/>
                </a:lnTo>
                <a:close/>
              </a:path>
            </a:pathLst>
          </a:custGeom>
          <a:solidFill>
            <a:srgbClr val="1E84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8952992" y="4802747"/>
            <a:ext cx="1552575" cy="10229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2545" marR="5080">
              <a:lnSpc>
                <a:spcPct val="109000"/>
              </a:lnSpc>
              <a:spcBef>
                <a:spcPts val="100"/>
              </a:spcBef>
            </a:pPr>
            <a:r>
              <a:rPr dirty="0" sz="1200" spc="-120">
                <a:latin typeface="Arial MT"/>
                <a:cs typeface="Arial MT"/>
              </a:rPr>
              <a:t>Debt</a:t>
            </a:r>
            <a:r>
              <a:rPr dirty="0" sz="1200" spc="10">
                <a:latin typeface="Arial MT"/>
                <a:cs typeface="Arial MT"/>
              </a:rPr>
              <a:t> </a:t>
            </a:r>
            <a:r>
              <a:rPr dirty="0" sz="1200" spc="-85">
                <a:latin typeface="Arial MT"/>
                <a:cs typeface="Arial MT"/>
              </a:rPr>
              <a:t>to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105">
                <a:latin typeface="Arial MT"/>
                <a:cs typeface="Arial MT"/>
              </a:rPr>
              <a:t>Total</a:t>
            </a:r>
            <a:r>
              <a:rPr dirty="0" sz="1200" spc="-55">
                <a:latin typeface="Arial MT"/>
                <a:cs typeface="Arial MT"/>
              </a:rPr>
              <a:t> </a:t>
            </a:r>
            <a:r>
              <a:rPr dirty="0" sz="1200" spc="-105">
                <a:latin typeface="Arial MT"/>
                <a:cs typeface="Arial MT"/>
              </a:rPr>
              <a:t>Capitalization </a:t>
            </a:r>
            <a:r>
              <a:rPr dirty="0" sz="1200" spc="-125">
                <a:latin typeface="Arial MT"/>
                <a:cs typeface="Arial MT"/>
              </a:rPr>
              <a:t>Pre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100">
                <a:latin typeface="Arial MT"/>
                <a:cs typeface="Arial MT"/>
              </a:rPr>
              <a:t>tax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114">
                <a:latin typeface="Arial MT"/>
                <a:cs typeface="Arial MT"/>
              </a:rPr>
              <a:t>cost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 spc="-95">
                <a:latin typeface="Arial MT"/>
                <a:cs typeface="Arial MT"/>
              </a:rPr>
              <a:t>of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Debt</a:t>
            </a:r>
            <a:endParaRPr sz="1200">
              <a:latin typeface="Arial MT"/>
              <a:cs typeface="Arial MT"/>
            </a:endParaRPr>
          </a:p>
          <a:p>
            <a:pPr marL="42545">
              <a:lnSpc>
                <a:spcPct val="100000"/>
              </a:lnSpc>
              <a:spcBef>
                <a:spcPts val="130"/>
              </a:spcBef>
            </a:pPr>
            <a:r>
              <a:rPr dirty="0" sz="1200" spc="-135">
                <a:latin typeface="Arial MT"/>
                <a:cs typeface="Arial MT"/>
              </a:rPr>
              <a:t>Tax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Rate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273810" algn="l"/>
              </a:tabLst>
            </a:pPr>
            <a:r>
              <a:rPr dirty="0" u="sng" sz="120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	</a:t>
            </a:r>
            <a:endParaRPr sz="1200">
              <a:latin typeface="Arial MT"/>
              <a:cs typeface="Arial MT"/>
            </a:endParaRPr>
          </a:p>
          <a:p>
            <a:pPr marL="42545">
              <a:lnSpc>
                <a:spcPct val="100000"/>
              </a:lnSpc>
              <a:spcBef>
                <a:spcPts val="130"/>
              </a:spcBef>
            </a:pPr>
            <a:r>
              <a:rPr dirty="0" sz="1200" spc="-130" b="1">
                <a:latin typeface="Arial"/>
                <a:cs typeface="Arial"/>
              </a:rPr>
              <a:t>After</a:t>
            </a:r>
            <a:r>
              <a:rPr dirty="0" sz="1200" spc="-50" b="1">
                <a:latin typeface="Arial"/>
                <a:cs typeface="Arial"/>
              </a:rPr>
              <a:t> </a:t>
            </a:r>
            <a:r>
              <a:rPr dirty="0" sz="1200" spc="-135" b="1">
                <a:latin typeface="Arial"/>
                <a:cs typeface="Arial"/>
              </a:rPr>
              <a:t>Tax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spc="-130" b="1">
                <a:latin typeface="Arial"/>
                <a:cs typeface="Arial"/>
              </a:rPr>
              <a:t>Cost</a:t>
            </a:r>
            <a:r>
              <a:rPr dirty="0" sz="1200" spc="-50" b="1">
                <a:latin typeface="Arial"/>
                <a:cs typeface="Arial"/>
              </a:rPr>
              <a:t> </a:t>
            </a:r>
            <a:r>
              <a:rPr dirty="0" sz="1200" spc="-105" b="1">
                <a:latin typeface="Arial"/>
                <a:cs typeface="Arial"/>
              </a:rPr>
              <a:t>of</a:t>
            </a:r>
            <a:r>
              <a:rPr dirty="0" sz="1200" spc="-50" b="1">
                <a:latin typeface="Arial"/>
                <a:cs typeface="Arial"/>
              </a:rPr>
              <a:t> </a:t>
            </a:r>
            <a:r>
              <a:rPr dirty="0" sz="1200" spc="-20" b="1">
                <a:latin typeface="Arial"/>
                <a:cs typeface="Arial"/>
              </a:rPr>
              <a:t>Debt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1397344" y="4802747"/>
            <a:ext cx="676275" cy="102298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72720">
              <a:lnSpc>
                <a:spcPct val="100000"/>
              </a:lnSpc>
              <a:spcBef>
                <a:spcPts val="225"/>
              </a:spcBef>
            </a:pPr>
            <a:r>
              <a:rPr dirty="0" sz="1200" spc="-30">
                <a:latin typeface="Arial MT"/>
                <a:cs typeface="Arial MT"/>
              </a:rPr>
              <a:t>17.16%</a:t>
            </a:r>
            <a:endParaRPr sz="1200">
              <a:latin typeface="Arial MT"/>
              <a:cs typeface="Arial MT"/>
            </a:endParaRPr>
          </a:p>
          <a:p>
            <a:pPr marL="241300">
              <a:lnSpc>
                <a:spcPct val="100000"/>
              </a:lnSpc>
              <a:spcBef>
                <a:spcPts val="130"/>
              </a:spcBef>
            </a:pPr>
            <a:r>
              <a:rPr dirty="0" sz="1200" spc="-10">
                <a:latin typeface="Arial MT"/>
                <a:cs typeface="Arial MT"/>
              </a:rPr>
              <a:t>4.53%</a:t>
            </a:r>
            <a:endParaRPr sz="1200">
              <a:latin typeface="Arial MT"/>
              <a:cs typeface="Arial MT"/>
            </a:endParaRPr>
          </a:p>
          <a:p>
            <a:pPr marL="172720">
              <a:lnSpc>
                <a:spcPct val="100000"/>
              </a:lnSpc>
              <a:spcBef>
                <a:spcPts val="130"/>
              </a:spcBef>
            </a:pPr>
            <a:r>
              <a:rPr dirty="0" sz="1200" spc="-30">
                <a:latin typeface="Arial MT"/>
                <a:cs typeface="Arial MT"/>
              </a:rPr>
              <a:t>18.00%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62940" algn="l"/>
              </a:tabLst>
            </a:pPr>
            <a:r>
              <a:rPr dirty="0" u="sng" sz="120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	</a:t>
            </a:r>
            <a:endParaRPr sz="1200">
              <a:latin typeface="Arial MT"/>
              <a:cs typeface="Arial MT"/>
            </a:endParaRPr>
          </a:p>
          <a:p>
            <a:pPr marL="241300">
              <a:lnSpc>
                <a:spcPct val="100000"/>
              </a:lnSpc>
              <a:spcBef>
                <a:spcPts val="130"/>
              </a:spcBef>
            </a:pPr>
            <a:r>
              <a:rPr dirty="0" sz="1200" spc="-10" b="1">
                <a:latin typeface="Arial"/>
                <a:cs typeface="Arial"/>
              </a:rPr>
              <a:t>3.71%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0114021" y="4618708"/>
            <a:ext cx="770255" cy="2095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-130" b="1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dirty="0" sz="12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5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2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5" b="1">
                <a:solidFill>
                  <a:srgbClr val="FFFFFF"/>
                </a:solidFill>
                <a:latin typeface="Arial"/>
                <a:cs typeface="Arial"/>
              </a:rPr>
              <a:t>Debt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8272081" y="5845873"/>
            <a:ext cx="1448435" cy="317500"/>
            <a:chOff x="8272081" y="5845873"/>
            <a:chExt cx="1448435" cy="317500"/>
          </a:xfrm>
        </p:grpSpPr>
        <p:sp>
          <p:nvSpPr>
            <p:cNvPr id="23" name="object 23" descr=""/>
            <p:cNvSpPr/>
            <p:nvPr/>
          </p:nvSpPr>
          <p:spPr>
            <a:xfrm>
              <a:off x="8276843" y="5850635"/>
              <a:ext cx="1438910" cy="307975"/>
            </a:xfrm>
            <a:custGeom>
              <a:avLst/>
              <a:gdLst/>
              <a:ahLst/>
              <a:cxnLst/>
              <a:rect l="l" t="t" r="r" b="b"/>
              <a:pathLst>
                <a:path w="1438909" h="307975">
                  <a:moveTo>
                    <a:pt x="1438655" y="0"/>
                  </a:moveTo>
                  <a:lnTo>
                    <a:pt x="0" y="0"/>
                  </a:lnTo>
                  <a:lnTo>
                    <a:pt x="0" y="307847"/>
                  </a:lnTo>
                  <a:lnTo>
                    <a:pt x="1438655" y="307847"/>
                  </a:lnTo>
                  <a:lnTo>
                    <a:pt x="1438655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8276843" y="5850635"/>
              <a:ext cx="1438910" cy="307975"/>
            </a:xfrm>
            <a:custGeom>
              <a:avLst/>
              <a:gdLst/>
              <a:ahLst/>
              <a:cxnLst/>
              <a:rect l="l" t="t" r="r" b="b"/>
              <a:pathLst>
                <a:path w="1438909" h="307975">
                  <a:moveTo>
                    <a:pt x="0" y="307847"/>
                  </a:moveTo>
                  <a:lnTo>
                    <a:pt x="1438655" y="307847"/>
                  </a:lnTo>
                  <a:lnTo>
                    <a:pt x="1438655" y="0"/>
                  </a:lnTo>
                  <a:lnTo>
                    <a:pt x="0" y="0"/>
                  </a:lnTo>
                  <a:lnTo>
                    <a:pt x="0" y="307847"/>
                  </a:lnTo>
                  <a:close/>
                </a:path>
              </a:pathLst>
            </a:custGeom>
            <a:ln w="9525">
              <a:solidFill>
                <a:srgbClr val="001F5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8355838" y="5878474"/>
            <a:ext cx="127698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solidFill>
                  <a:srgbClr val="122D56"/>
                </a:solidFill>
                <a:latin typeface="Arial"/>
                <a:cs typeface="Arial"/>
              </a:rPr>
              <a:t>WACC</a:t>
            </a:r>
            <a:r>
              <a:rPr dirty="0" sz="1400" spc="-20" b="1">
                <a:solidFill>
                  <a:srgbClr val="122D56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122D56"/>
                </a:solidFill>
                <a:latin typeface="Arial"/>
                <a:cs typeface="Arial"/>
              </a:rPr>
              <a:t>=</a:t>
            </a:r>
            <a:r>
              <a:rPr dirty="0" sz="1400" spc="-50" b="1">
                <a:solidFill>
                  <a:srgbClr val="122D56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122D56"/>
                </a:solidFill>
                <a:latin typeface="Arial"/>
                <a:cs typeface="Arial"/>
              </a:rPr>
              <a:t>9.41%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26" name="object 26" descr=""/>
          <p:cNvGraphicFramePr>
            <a:graphicFrameLocks noGrp="1"/>
          </p:cNvGraphicFramePr>
          <p:nvPr/>
        </p:nvGraphicFramePr>
        <p:xfrm>
          <a:off x="53339" y="1318366"/>
          <a:ext cx="12162155" cy="29711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07335"/>
                <a:gridCol w="847725"/>
                <a:gridCol w="843280"/>
                <a:gridCol w="843279"/>
                <a:gridCol w="843279"/>
                <a:gridCol w="843279"/>
                <a:gridCol w="843279"/>
                <a:gridCol w="843279"/>
                <a:gridCol w="843279"/>
                <a:gridCol w="843279"/>
                <a:gridCol w="843279"/>
                <a:gridCol w="845820"/>
              </a:tblGrid>
              <a:tr h="198120">
                <a:tc>
                  <a:txBody>
                    <a:bodyPr/>
                    <a:lstStyle/>
                    <a:p>
                      <a:pPr marL="30480">
                        <a:lnSpc>
                          <a:spcPts val="1435"/>
                        </a:lnSpc>
                      </a:pPr>
                      <a:r>
                        <a:rPr dirty="0" sz="1200" spc="-110" i="1">
                          <a:latin typeface="Arial"/>
                          <a:cs typeface="Arial"/>
                        </a:rPr>
                        <a:t>In</a:t>
                      </a:r>
                      <a:r>
                        <a:rPr dirty="0" sz="1200" spc="-3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20" i="1">
                          <a:latin typeface="Arial"/>
                          <a:cs typeface="Arial"/>
                        </a:rPr>
                        <a:t>$</a:t>
                      </a:r>
                      <a:r>
                        <a:rPr dirty="0" sz="1200" spc="-30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 i="1">
                          <a:latin typeface="Arial"/>
                          <a:cs typeface="Arial"/>
                        </a:rPr>
                        <a:t>000's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0320">
                        <a:lnSpc>
                          <a:spcPts val="1435"/>
                        </a:lnSpc>
                      </a:pPr>
                      <a:r>
                        <a:rPr dirty="0" sz="1200" spc="-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2020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122D56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0955">
                        <a:lnSpc>
                          <a:spcPts val="1435"/>
                        </a:lnSpc>
                      </a:pPr>
                      <a:r>
                        <a:rPr dirty="0" sz="1200" spc="-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2021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122D56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0320">
                        <a:lnSpc>
                          <a:spcPts val="1435"/>
                        </a:lnSpc>
                      </a:pPr>
                      <a:r>
                        <a:rPr dirty="0" sz="1200" spc="-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2022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122D56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0320">
                        <a:lnSpc>
                          <a:spcPts val="1435"/>
                        </a:lnSpc>
                      </a:pPr>
                      <a:r>
                        <a:rPr dirty="0" sz="1200" spc="-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2023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122D56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0955">
                        <a:lnSpc>
                          <a:spcPts val="1435"/>
                        </a:lnSpc>
                      </a:pPr>
                      <a:r>
                        <a:rPr dirty="0" sz="1200" spc="-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122D56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0320">
                        <a:lnSpc>
                          <a:spcPts val="1435"/>
                        </a:lnSpc>
                      </a:pPr>
                      <a:r>
                        <a:rPr dirty="0" sz="1200" spc="-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2025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122D56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0955">
                        <a:lnSpc>
                          <a:spcPts val="1435"/>
                        </a:lnSpc>
                      </a:pPr>
                      <a:r>
                        <a:rPr dirty="0" sz="1200" spc="-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2026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122D56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0955">
                        <a:lnSpc>
                          <a:spcPts val="1435"/>
                        </a:lnSpc>
                      </a:pPr>
                      <a:r>
                        <a:rPr dirty="0" sz="1200" spc="-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2027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122D56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0320">
                        <a:lnSpc>
                          <a:spcPts val="1435"/>
                        </a:lnSpc>
                      </a:pPr>
                      <a:r>
                        <a:rPr dirty="0" sz="1200" spc="-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2028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122D56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0955">
                        <a:lnSpc>
                          <a:spcPts val="1435"/>
                        </a:lnSpc>
                      </a:pPr>
                      <a:r>
                        <a:rPr dirty="0" sz="1200" spc="-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2029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122D56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3495">
                        <a:lnSpc>
                          <a:spcPts val="1435"/>
                        </a:lnSpc>
                      </a:pPr>
                      <a:r>
                        <a:rPr dirty="0" sz="1200" spc="-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2030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122D56"/>
                    </a:solidFill>
                  </a:tcPr>
                </a:tc>
              </a:tr>
              <a:tr h="196215"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EBT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81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36,16,792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810"/>
                </a:tc>
                <a:tc>
                  <a:txBody>
                    <a:bodyPr/>
                    <a:lstStyle/>
                    <a:p>
                      <a:pPr marL="211454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200" spc="-50">
                          <a:latin typeface="Arial MT"/>
                          <a:cs typeface="Arial MT"/>
                        </a:rPr>
                        <a:t>48,11,060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810"/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67,82,007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810"/>
                </a:tc>
                <a:tc>
                  <a:txBody>
                    <a:bodyPr/>
                    <a:lstStyle/>
                    <a:p>
                      <a:pPr marL="21082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200" spc="-50">
                          <a:latin typeface="Arial MT"/>
                          <a:cs typeface="Arial MT"/>
                        </a:rPr>
                        <a:t>88,43,585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810"/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200" spc="-30">
                          <a:latin typeface="Arial MT"/>
                          <a:cs typeface="Arial MT"/>
                        </a:rPr>
                        <a:t>1,07,30,741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810"/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200" spc="-30">
                          <a:latin typeface="Arial MT"/>
                          <a:cs typeface="Arial MT"/>
                        </a:rPr>
                        <a:t>1,31,24,101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810"/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200" spc="-55">
                          <a:latin typeface="Arial MT"/>
                          <a:cs typeface="Arial MT"/>
                        </a:rPr>
                        <a:t>1,49,14,260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810"/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200" spc="-30">
                          <a:latin typeface="Arial MT"/>
                          <a:cs typeface="Arial MT"/>
                        </a:rPr>
                        <a:t>1,65,92,125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810"/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200" spc="-55">
                          <a:latin typeface="Arial MT"/>
                          <a:cs typeface="Arial MT"/>
                        </a:rPr>
                        <a:t>1,75,03,724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810"/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200" spc="-30">
                          <a:latin typeface="Arial MT"/>
                          <a:cs typeface="Arial MT"/>
                        </a:rPr>
                        <a:t>1,83,21,395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810"/>
                </a:tc>
                <a:tc>
                  <a:txBody>
                    <a:bodyPr/>
                    <a:lstStyle/>
                    <a:p>
                      <a:pPr algn="r" marR="6223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200" spc="-30">
                          <a:latin typeface="Arial MT"/>
                          <a:cs typeface="Arial MT"/>
                        </a:rPr>
                        <a:t>1,88,42,888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810"/>
                </a:tc>
              </a:tr>
              <a:tr h="196215">
                <a:tc>
                  <a:txBody>
                    <a:bodyPr/>
                    <a:lstStyle/>
                    <a:p>
                      <a:pPr marL="69215">
                        <a:lnSpc>
                          <a:spcPts val="1430"/>
                        </a:lnSpc>
                        <a:spcBef>
                          <a:spcPts val="1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Interest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ts val="1430"/>
                        </a:lnSpc>
                        <a:spcBef>
                          <a:spcPts val="1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5,40,189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ts val="1430"/>
                        </a:lnSpc>
                        <a:spcBef>
                          <a:spcPts val="1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5,40,189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ts val="1430"/>
                        </a:lnSpc>
                        <a:spcBef>
                          <a:spcPts val="1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5,81,194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ts val="1430"/>
                        </a:lnSpc>
                        <a:spcBef>
                          <a:spcPts val="1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6,09,390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ts val="1430"/>
                        </a:lnSpc>
                        <a:spcBef>
                          <a:spcPts val="1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5,96,580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ts val="1430"/>
                        </a:lnSpc>
                        <a:spcBef>
                          <a:spcPts val="1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5,89,260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0670">
                        <a:lnSpc>
                          <a:spcPts val="1430"/>
                        </a:lnSpc>
                        <a:spcBef>
                          <a:spcPts val="15"/>
                        </a:spcBef>
                      </a:pPr>
                      <a:r>
                        <a:rPr dirty="0" sz="1200" spc="-40">
                          <a:latin typeface="Arial MT"/>
                          <a:cs typeface="Arial MT"/>
                        </a:rPr>
                        <a:t>5,67,300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ts val="1430"/>
                        </a:lnSpc>
                        <a:spcBef>
                          <a:spcPts val="1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5,34,360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ts val="1430"/>
                        </a:lnSpc>
                        <a:spcBef>
                          <a:spcPts val="1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4,89,360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ts val="1430"/>
                        </a:lnSpc>
                        <a:spcBef>
                          <a:spcPts val="1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3,98,611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1594">
                        <a:lnSpc>
                          <a:spcPts val="1430"/>
                        </a:lnSpc>
                        <a:spcBef>
                          <a:spcPts val="1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2,56,237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0660"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200" spc="-20">
                          <a:latin typeface="Arial MT"/>
                          <a:cs typeface="Arial MT"/>
                        </a:rPr>
                        <a:t>EBIT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810"/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200" spc="-10" b="1">
                          <a:latin typeface="Arial"/>
                          <a:cs typeface="Arial"/>
                        </a:rPr>
                        <a:t>41,56,980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11454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200" spc="-50" b="1">
                          <a:latin typeface="Arial"/>
                          <a:cs typeface="Arial"/>
                        </a:rPr>
                        <a:t>53,51,249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200" spc="-10" b="1">
                          <a:latin typeface="Arial"/>
                          <a:cs typeface="Arial"/>
                        </a:rPr>
                        <a:t>73,63,202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1082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200" spc="-50" b="1">
                          <a:latin typeface="Arial"/>
                          <a:cs typeface="Arial"/>
                        </a:rPr>
                        <a:t>94,52,975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200" spc="-30" b="1">
                          <a:latin typeface="Arial"/>
                          <a:cs typeface="Arial"/>
                        </a:rPr>
                        <a:t>1,13,27,321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200" spc="-30" b="1">
                          <a:latin typeface="Arial"/>
                          <a:cs typeface="Arial"/>
                        </a:rPr>
                        <a:t>1,37,13,361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200" spc="-55" b="1">
                          <a:latin typeface="Arial"/>
                          <a:cs typeface="Arial"/>
                        </a:rPr>
                        <a:t>1,54,81,560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200" spc="-30" b="1">
                          <a:latin typeface="Arial"/>
                          <a:cs typeface="Arial"/>
                        </a:rPr>
                        <a:t>1,71,26,485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200" spc="-55" b="1">
                          <a:latin typeface="Arial"/>
                          <a:cs typeface="Arial"/>
                        </a:rPr>
                        <a:t>1,79,93,085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200" spc="-30" b="1">
                          <a:latin typeface="Arial"/>
                          <a:cs typeface="Arial"/>
                        </a:rPr>
                        <a:t>1,87,20,005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6223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200" spc="-30" b="1">
                          <a:latin typeface="Arial"/>
                          <a:cs typeface="Arial"/>
                        </a:rPr>
                        <a:t>1,90,99,124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98755"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95">
                          <a:latin typeface="Arial MT"/>
                          <a:cs typeface="Arial MT"/>
                        </a:rPr>
                        <a:t>[+]Adjustment</a:t>
                      </a:r>
                      <a:r>
                        <a:rPr dirty="0" sz="120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80">
                          <a:latin typeface="Arial MT"/>
                          <a:cs typeface="Arial MT"/>
                        </a:rPr>
                        <a:t>for</a:t>
                      </a:r>
                      <a:r>
                        <a:rPr dirty="0" sz="12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10">
                          <a:latin typeface="Arial MT"/>
                          <a:cs typeface="Arial MT"/>
                        </a:rPr>
                        <a:t>operating</a:t>
                      </a:r>
                      <a:r>
                        <a:rPr dirty="0" sz="12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lease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65,08,338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marL="211454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50">
                          <a:latin typeface="Arial MT"/>
                          <a:cs typeface="Arial MT"/>
                        </a:rPr>
                        <a:t>71,71,544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77,22,205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marL="21082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50">
                          <a:latin typeface="Arial MT"/>
                          <a:cs typeface="Arial MT"/>
                        </a:rPr>
                        <a:t>81,55,842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84,29,399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85,39,593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marL="211454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50">
                          <a:latin typeface="Arial MT"/>
                          <a:cs typeface="Arial MT"/>
                        </a:rPr>
                        <a:t>84,73,328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81,64,065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marL="21082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50">
                          <a:latin typeface="Arial MT"/>
                          <a:cs typeface="Arial MT"/>
                        </a:rPr>
                        <a:t>76,18,427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69,28,739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61594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60,50,485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</a:tr>
              <a:tr h="198120">
                <a:tc>
                  <a:txBody>
                    <a:bodyPr/>
                    <a:lstStyle/>
                    <a:p>
                      <a:pPr marL="13906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105">
                          <a:latin typeface="Arial MT"/>
                          <a:cs typeface="Arial MT"/>
                        </a:rPr>
                        <a:t>Adjustment</a:t>
                      </a:r>
                      <a:r>
                        <a:rPr dirty="0" sz="1200" spc="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80">
                          <a:latin typeface="Arial MT"/>
                          <a:cs typeface="Arial MT"/>
                        </a:rPr>
                        <a:t>for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10">
                          <a:latin typeface="Arial MT"/>
                          <a:cs typeface="Arial MT"/>
                        </a:rPr>
                        <a:t>operating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30">
                          <a:latin typeface="Arial MT"/>
                          <a:cs typeface="Arial MT"/>
                        </a:rPr>
                        <a:t>lease(%</a:t>
                      </a:r>
                      <a:r>
                        <a:rPr dirty="0" sz="1200" spc="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0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200" spc="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Revenue)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3365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1000" spc="-10" i="1">
                          <a:latin typeface="Arial"/>
                          <a:cs typeface="Arial"/>
                        </a:rPr>
                        <a:t>26.82%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27305"/>
                </a:tc>
                <a:tc>
                  <a:txBody>
                    <a:bodyPr/>
                    <a:lstStyle/>
                    <a:p>
                      <a:pPr algn="r" marR="3365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1000" spc="-10" i="1">
                          <a:latin typeface="Arial"/>
                          <a:cs typeface="Arial"/>
                        </a:rPr>
                        <a:t>25.14%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27305"/>
                </a:tc>
                <a:tc>
                  <a:txBody>
                    <a:bodyPr/>
                    <a:lstStyle/>
                    <a:p>
                      <a:pPr algn="r" marR="3365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1000" spc="-10" i="1">
                          <a:latin typeface="Arial"/>
                          <a:cs typeface="Arial"/>
                        </a:rPr>
                        <a:t>23.45%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27305"/>
                </a:tc>
                <a:tc>
                  <a:txBody>
                    <a:bodyPr/>
                    <a:lstStyle/>
                    <a:p>
                      <a:pPr algn="r" marR="3365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1000" spc="-10" i="1">
                          <a:latin typeface="Arial"/>
                          <a:cs typeface="Arial"/>
                        </a:rPr>
                        <a:t>21.77%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27305"/>
                </a:tc>
                <a:tc>
                  <a:txBody>
                    <a:bodyPr/>
                    <a:lstStyle/>
                    <a:p>
                      <a:pPr algn="r" marR="3365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1000" spc="-10" i="1">
                          <a:latin typeface="Arial"/>
                          <a:cs typeface="Arial"/>
                        </a:rPr>
                        <a:t>20.09%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27305"/>
                </a:tc>
                <a:tc>
                  <a:txBody>
                    <a:bodyPr/>
                    <a:lstStyle/>
                    <a:p>
                      <a:pPr algn="r" marR="3365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1000" spc="-10" i="1">
                          <a:latin typeface="Arial"/>
                          <a:cs typeface="Arial"/>
                        </a:rPr>
                        <a:t>18.41%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27305"/>
                </a:tc>
                <a:tc>
                  <a:txBody>
                    <a:bodyPr/>
                    <a:lstStyle/>
                    <a:p>
                      <a:pPr algn="r" marR="3365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1000" spc="-10" i="1">
                          <a:latin typeface="Arial"/>
                          <a:cs typeface="Arial"/>
                        </a:rPr>
                        <a:t>16.73%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27305"/>
                </a:tc>
                <a:tc>
                  <a:txBody>
                    <a:bodyPr/>
                    <a:lstStyle/>
                    <a:p>
                      <a:pPr algn="r" marR="3365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1000" spc="-10" i="1">
                          <a:latin typeface="Arial"/>
                          <a:cs typeface="Arial"/>
                        </a:rPr>
                        <a:t>15.05%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27305"/>
                </a:tc>
                <a:tc>
                  <a:txBody>
                    <a:bodyPr/>
                    <a:lstStyle/>
                    <a:p>
                      <a:pPr algn="r" marR="3365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1000" spc="-10" i="1">
                          <a:latin typeface="Arial"/>
                          <a:cs typeface="Arial"/>
                        </a:rPr>
                        <a:t>13.36%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27305"/>
                </a:tc>
                <a:tc>
                  <a:txBody>
                    <a:bodyPr/>
                    <a:lstStyle/>
                    <a:p>
                      <a:pPr algn="r" marR="3365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1000" spc="-10" i="1">
                          <a:latin typeface="Arial"/>
                          <a:cs typeface="Arial"/>
                        </a:rPr>
                        <a:t>11.68%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27305"/>
                </a:tc>
                <a:tc>
                  <a:txBody>
                    <a:bodyPr/>
                    <a:lstStyle/>
                    <a:p>
                      <a:pPr algn="r" marR="3619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1000" spc="-10" i="1">
                          <a:latin typeface="Arial"/>
                          <a:cs typeface="Arial"/>
                        </a:rPr>
                        <a:t>10.00%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27305"/>
                </a:tc>
              </a:tr>
              <a:tr h="198120"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75">
                          <a:latin typeface="Arial MT"/>
                          <a:cs typeface="Arial MT"/>
                        </a:rPr>
                        <a:t>[-</a:t>
                      </a:r>
                      <a:r>
                        <a:rPr dirty="0" sz="1200" spc="-114">
                          <a:latin typeface="Arial MT"/>
                          <a:cs typeface="Arial MT"/>
                        </a:rPr>
                        <a:t>]Cash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20">
                          <a:latin typeface="Arial MT"/>
                          <a:cs typeface="Arial MT"/>
                        </a:rPr>
                        <a:t>Taxes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20">
                          <a:latin typeface="Arial MT"/>
                          <a:cs typeface="Arial MT"/>
                        </a:rPr>
                        <a:t>(Charged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25">
                          <a:latin typeface="Arial MT"/>
                          <a:cs typeface="Arial MT"/>
                        </a:rPr>
                        <a:t>on</a:t>
                      </a:r>
                      <a:r>
                        <a:rPr dirty="0" sz="12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EBIT)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1778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(7,48,256)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1778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(9,63,225)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1778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(13,25,376)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1778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(17,01,536)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1778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(20,38,918)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1778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(24,68,405)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1778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(27,86,681)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1778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(30,82,767)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1778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(32,38,755)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1778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(33,69,601)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2032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(34,37,842)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</a:tr>
              <a:tr h="198120"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65">
                          <a:latin typeface="Arial MT"/>
                          <a:cs typeface="Arial MT"/>
                        </a:rPr>
                        <a:t>[+]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D&amp;A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1,59,295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1,61,803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1,58,252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1,62,434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1,28,450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1,49,226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marL="28067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40">
                          <a:latin typeface="Arial MT"/>
                          <a:cs typeface="Arial MT"/>
                        </a:rPr>
                        <a:t>1,52,654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1,64,520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1,91,791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2,03,752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61594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2,33,779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</a:tr>
              <a:tr h="198120"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75">
                          <a:latin typeface="Arial MT"/>
                          <a:cs typeface="Arial MT"/>
                        </a:rPr>
                        <a:t>[-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]</a:t>
                      </a:r>
                      <a:r>
                        <a:rPr dirty="0" sz="12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Capex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(2,50,000)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marL="20320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55">
                          <a:latin typeface="Arial MT"/>
                          <a:cs typeface="Arial MT"/>
                        </a:rPr>
                        <a:t>(2,77,000)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(2,77,000)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marL="20320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55">
                          <a:latin typeface="Arial MT"/>
                          <a:cs typeface="Arial MT"/>
                        </a:rPr>
                        <a:t>(2,85,000)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5588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(2,50,000)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(2,69,000)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marL="20320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55">
                          <a:latin typeface="Arial MT"/>
                          <a:cs typeface="Arial MT"/>
                        </a:rPr>
                        <a:t>(2,68,000)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(2,62,000)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marL="20320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55">
                          <a:latin typeface="Arial MT"/>
                          <a:cs typeface="Arial MT"/>
                        </a:rPr>
                        <a:t>(2,66,000)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(2,66,000)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(2,66,000)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</a:tr>
              <a:tr h="198755"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75">
                          <a:latin typeface="Arial MT"/>
                          <a:cs typeface="Arial MT"/>
                        </a:rPr>
                        <a:t>[-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]</a:t>
                      </a:r>
                      <a:r>
                        <a:rPr dirty="0" sz="12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25">
                          <a:latin typeface="Arial MT"/>
                          <a:cs typeface="Arial MT"/>
                        </a:rPr>
                        <a:t>Changes</a:t>
                      </a:r>
                      <a:r>
                        <a:rPr dirty="0" sz="12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5">
                          <a:latin typeface="Arial MT"/>
                          <a:cs typeface="Arial MT"/>
                        </a:rPr>
                        <a:t>in</a:t>
                      </a:r>
                      <a:r>
                        <a:rPr dirty="0" sz="12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NWC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5,24,448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6,19,608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5,20,166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5,32,923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5,23,306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3,43,049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marL="28067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40">
                          <a:latin typeface="Arial MT"/>
                          <a:cs typeface="Arial MT"/>
                        </a:rPr>
                        <a:t>3,17,221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2,29,641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1,16,998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58419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55,672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58419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(88,625)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</a:tr>
              <a:tr h="198120"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75">
                          <a:latin typeface="Arial MT"/>
                          <a:cs typeface="Arial MT"/>
                        </a:rPr>
                        <a:t>[-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]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14">
                          <a:latin typeface="Arial MT"/>
                          <a:cs typeface="Arial MT"/>
                        </a:rPr>
                        <a:t>Net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10">
                          <a:latin typeface="Arial MT"/>
                          <a:cs typeface="Arial MT"/>
                        </a:rPr>
                        <a:t>Content</a:t>
                      </a:r>
                      <a:r>
                        <a:rPr dirty="0" sz="12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Investment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85">
                          <a:latin typeface="Arial MT"/>
                          <a:cs typeface="Arial MT"/>
                        </a:rPr>
                        <a:t>(1,48,98,714)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65">
                          <a:latin typeface="Arial MT"/>
                          <a:cs typeface="Arial MT"/>
                        </a:rPr>
                        <a:t>(1,65,52,403)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85">
                          <a:latin typeface="Arial MT"/>
                          <a:cs typeface="Arial MT"/>
                        </a:rPr>
                        <a:t>(1,86,87,943)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65">
                          <a:latin typeface="Arial MT"/>
                          <a:cs typeface="Arial MT"/>
                        </a:rPr>
                        <a:t>(2,08,96,588)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85">
                          <a:latin typeface="Arial MT"/>
                          <a:cs typeface="Arial MT"/>
                        </a:rPr>
                        <a:t>(2,29,47,015)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85">
                          <a:latin typeface="Arial MT"/>
                          <a:cs typeface="Arial MT"/>
                        </a:rPr>
                        <a:t>(2,49,44,899)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65">
                          <a:latin typeface="Arial MT"/>
                          <a:cs typeface="Arial MT"/>
                        </a:rPr>
                        <a:t>(2,93,22,586)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85">
                          <a:latin typeface="Arial MT"/>
                          <a:cs typeface="Arial MT"/>
                        </a:rPr>
                        <a:t>(3,17,67,992)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65">
                          <a:latin typeface="Arial MT"/>
                          <a:cs typeface="Arial MT"/>
                        </a:rPr>
                        <a:t>(3,36,61,965)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85">
                          <a:latin typeface="Arial MT"/>
                          <a:cs typeface="Arial MT"/>
                        </a:rPr>
                        <a:t>(3,57,21,000)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5969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85">
                          <a:latin typeface="Arial MT"/>
                          <a:cs typeface="Arial MT"/>
                        </a:rPr>
                        <a:t>(3,65,75,153)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</a:tr>
              <a:tr h="196215">
                <a:tc>
                  <a:txBody>
                    <a:bodyPr/>
                    <a:lstStyle/>
                    <a:p>
                      <a:pPr marL="69215">
                        <a:lnSpc>
                          <a:spcPts val="1435"/>
                        </a:lnSpc>
                        <a:spcBef>
                          <a:spcPts val="15"/>
                        </a:spcBef>
                      </a:pPr>
                      <a:r>
                        <a:rPr dirty="0" sz="1200" spc="-65">
                          <a:latin typeface="Arial MT"/>
                          <a:cs typeface="Arial MT"/>
                        </a:rPr>
                        <a:t>[+]</a:t>
                      </a:r>
                      <a:r>
                        <a:rPr dirty="0" sz="120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10">
                          <a:latin typeface="Arial MT"/>
                          <a:cs typeface="Arial MT"/>
                        </a:rPr>
                        <a:t>Content</a:t>
                      </a:r>
                      <a:r>
                        <a:rPr dirty="0" sz="120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Amortization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ts val="1435"/>
                        </a:lnSpc>
                        <a:spcBef>
                          <a:spcPts val="1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90,66,690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ts val="1435"/>
                        </a:lnSpc>
                        <a:spcBef>
                          <a:spcPts val="15"/>
                        </a:spcBef>
                      </a:pPr>
                      <a:r>
                        <a:rPr dirty="0" sz="1200" spc="-55">
                          <a:latin typeface="Arial MT"/>
                          <a:cs typeface="Arial MT"/>
                        </a:rPr>
                        <a:t>1,12,24,539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ts val="1435"/>
                        </a:lnSpc>
                        <a:spcBef>
                          <a:spcPts val="15"/>
                        </a:spcBef>
                      </a:pPr>
                      <a:r>
                        <a:rPr dirty="0" sz="1200" spc="-30">
                          <a:latin typeface="Arial MT"/>
                          <a:cs typeface="Arial MT"/>
                        </a:rPr>
                        <a:t>1,31,95,849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ts val="1435"/>
                        </a:lnSpc>
                        <a:spcBef>
                          <a:spcPts val="15"/>
                        </a:spcBef>
                      </a:pPr>
                      <a:r>
                        <a:rPr dirty="0" sz="1200" spc="-55">
                          <a:latin typeface="Arial MT"/>
                          <a:cs typeface="Arial MT"/>
                        </a:rPr>
                        <a:t>1,52,27,923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ts val="1435"/>
                        </a:lnSpc>
                        <a:spcBef>
                          <a:spcPts val="15"/>
                        </a:spcBef>
                      </a:pPr>
                      <a:r>
                        <a:rPr dirty="0" sz="1200" spc="-30">
                          <a:latin typeface="Arial MT"/>
                          <a:cs typeface="Arial MT"/>
                        </a:rPr>
                        <a:t>1,73,25,329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ts val="1435"/>
                        </a:lnSpc>
                        <a:spcBef>
                          <a:spcPts val="15"/>
                        </a:spcBef>
                      </a:pPr>
                      <a:r>
                        <a:rPr dirty="0" sz="1200" spc="-30">
                          <a:latin typeface="Arial MT"/>
                          <a:cs typeface="Arial MT"/>
                        </a:rPr>
                        <a:t>1,94,05,353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ts val="1435"/>
                        </a:lnSpc>
                        <a:spcBef>
                          <a:spcPts val="15"/>
                        </a:spcBef>
                      </a:pPr>
                      <a:r>
                        <a:rPr dirty="0" sz="1200" spc="-55">
                          <a:latin typeface="Arial MT"/>
                          <a:cs typeface="Arial MT"/>
                        </a:rPr>
                        <a:t>2,14,54,985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ts val="1435"/>
                        </a:lnSpc>
                        <a:spcBef>
                          <a:spcPts val="15"/>
                        </a:spcBef>
                      </a:pPr>
                      <a:r>
                        <a:rPr dirty="0" sz="1200" spc="-30">
                          <a:latin typeface="Arial MT"/>
                          <a:cs typeface="Arial MT"/>
                        </a:rPr>
                        <a:t>2,43,65,997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ts val="1435"/>
                        </a:lnSpc>
                        <a:spcBef>
                          <a:spcPts val="15"/>
                        </a:spcBef>
                      </a:pPr>
                      <a:r>
                        <a:rPr dirty="0" sz="1200" spc="-55">
                          <a:latin typeface="Arial MT"/>
                          <a:cs typeface="Arial MT"/>
                        </a:rPr>
                        <a:t>2,71,04,736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ts val="1435"/>
                        </a:lnSpc>
                        <a:spcBef>
                          <a:spcPts val="15"/>
                        </a:spcBef>
                      </a:pPr>
                      <a:r>
                        <a:rPr dirty="0" sz="1200" spc="-30">
                          <a:latin typeface="Arial MT"/>
                          <a:cs typeface="Arial MT"/>
                        </a:rPr>
                        <a:t>2,95,30,911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2230">
                        <a:lnSpc>
                          <a:spcPts val="1435"/>
                        </a:lnSpc>
                        <a:spcBef>
                          <a:spcPts val="15"/>
                        </a:spcBef>
                      </a:pPr>
                      <a:r>
                        <a:rPr dirty="0" sz="1200" spc="-30">
                          <a:latin typeface="Arial MT"/>
                          <a:cs typeface="Arial MT"/>
                        </a:rPr>
                        <a:t>3,18,21,244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8120">
                <a:tc>
                  <a:txBody>
                    <a:bodyPr/>
                    <a:lstStyle/>
                    <a:p>
                      <a:pPr marL="69215">
                        <a:lnSpc>
                          <a:spcPts val="1430"/>
                        </a:lnSpc>
                        <a:spcBef>
                          <a:spcPts val="30"/>
                        </a:spcBef>
                      </a:pPr>
                      <a:r>
                        <a:rPr dirty="0" sz="1200" spc="-110">
                          <a:latin typeface="Arial MT"/>
                          <a:cs typeface="Arial MT"/>
                        </a:rPr>
                        <a:t>Unlevered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FCF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810"/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ts val="1430"/>
                        </a:lnSpc>
                        <a:spcBef>
                          <a:spcPts val="30"/>
                        </a:spcBef>
                      </a:pPr>
                      <a:r>
                        <a:rPr dirty="0" sz="1200" spc="-10" b="1">
                          <a:latin typeface="Arial"/>
                          <a:cs typeface="Arial"/>
                        </a:rPr>
                        <a:t>45,18,781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1454">
                        <a:lnSpc>
                          <a:spcPts val="1430"/>
                        </a:lnSpc>
                        <a:spcBef>
                          <a:spcPts val="30"/>
                        </a:spcBef>
                      </a:pPr>
                      <a:r>
                        <a:rPr dirty="0" sz="1200" spc="-50" b="1">
                          <a:latin typeface="Arial"/>
                          <a:cs typeface="Arial"/>
                        </a:rPr>
                        <a:t>67,36,116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ts val="1430"/>
                        </a:lnSpc>
                        <a:spcBef>
                          <a:spcPts val="30"/>
                        </a:spcBef>
                      </a:pPr>
                      <a:r>
                        <a:rPr dirty="0" sz="1200" spc="-10" b="1">
                          <a:latin typeface="Arial"/>
                          <a:cs typeface="Arial"/>
                        </a:rPr>
                        <a:t>86,69,355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ts val="1430"/>
                        </a:lnSpc>
                        <a:spcBef>
                          <a:spcPts val="30"/>
                        </a:spcBef>
                      </a:pPr>
                      <a:r>
                        <a:rPr dirty="0" sz="1200" spc="-55" b="1">
                          <a:latin typeface="Arial"/>
                          <a:cs typeface="Arial"/>
                        </a:rPr>
                        <a:t>1,06,48,975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ts val="1430"/>
                        </a:lnSpc>
                        <a:spcBef>
                          <a:spcPts val="30"/>
                        </a:spcBef>
                      </a:pPr>
                      <a:r>
                        <a:rPr dirty="0" sz="1200" spc="-30" b="1">
                          <a:latin typeface="Arial"/>
                          <a:cs typeface="Arial"/>
                        </a:rPr>
                        <a:t>1,24,97,873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ts val="1430"/>
                        </a:lnSpc>
                        <a:spcBef>
                          <a:spcPts val="30"/>
                        </a:spcBef>
                      </a:pPr>
                      <a:r>
                        <a:rPr dirty="0" sz="1200" spc="-30" b="1">
                          <a:latin typeface="Arial"/>
                          <a:cs typeface="Arial"/>
                        </a:rPr>
                        <a:t>1,44,68,278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ts val="1430"/>
                        </a:lnSpc>
                        <a:spcBef>
                          <a:spcPts val="30"/>
                        </a:spcBef>
                      </a:pPr>
                      <a:r>
                        <a:rPr dirty="0" sz="1200" spc="-55" b="1">
                          <a:latin typeface="Arial"/>
                          <a:cs typeface="Arial"/>
                        </a:rPr>
                        <a:t>1,35,02,482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ts val="1430"/>
                        </a:lnSpc>
                        <a:spcBef>
                          <a:spcPts val="30"/>
                        </a:spcBef>
                      </a:pPr>
                      <a:r>
                        <a:rPr dirty="0" sz="1200" spc="-30" b="1">
                          <a:latin typeface="Arial"/>
                          <a:cs typeface="Arial"/>
                        </a:rPr>
                        <a:t>1,49,37,948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ts val="1430"/>
                        </a:lnSpc>
                        <a:spcBef>
                          <a:spcPts val="30"/>
                        </a:spcBef>
                      </a:pPr>
                      <a:r>
                        <a:rPr dirty="0" sz="1200" spc="-55" b="1">
                          <a:latin typeface="Arial"/>
                          <a:cs typeface="Arial"/>
                        </a:rPr>
                        <a:t>1,58,58,316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ts val="1430"/>
                        </a:lnSpc>
                        <a:spcBef>
                          <a:spcPts val="30"/>
                        </a:spcBef>
                      </a:pPr>
                      <a:r>
                        <a:rPr dirty="0" sz="1200" spc="-30" b="1">
                          <a:latin typeface="Arial"/>
                          <a:cs typeface="Arial"/>
                        </a:rPr>
                        <a:t>1,60,82,478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2230">
                        <a:lnSpc>
                          <a:spcPts val="1430"/>
                        </a:lnSpc>
                        <a:spcBef>
                          <a:spcPts val="30"/>
                        </a:spcBef>
                      </a:pPr>
                      <a:r>
                        <a:rPr dirty="0" sz="1200" spc="-30" b="1">
                          <a:latin typeface="Arial"/>
                          <a:cs typeface="Arial"/>
                        </a:rPr>
                        <a:t>1,68,37,010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87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8755">
                <a:tc>
                  <a:txBody>
                    <a:bodyPr/>
                    <a:lstStyle/>
                    <a:p>
                      <a:pPr marL="69215">
                        <a:lnSpc>
                          <a:spcPts val="1435"/>
                        </a:lnSpc>
                        <a:spcBef>
                          <a:spcPts val="30"/>
                        </a:spcBef>
                      </a:pPr>
                      <a:r>
                        <a:rPr dirty="0" sz="1200" spc="-114">
                          <a:latin typeface="Arial MT"/>
                          <a:cs typeface="Arial MT"/>
                        </a:rPr>
                        <a:t>Net</a:t>
                      </a:r>
                      <a:r>
                        <a:rPr dirty="0" sz="1200" spc="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40">
                          <a:latin typeface="Arial MT"/>
                          <a:cs typeface="Arial MT"/>
                        </a:rPr>
                        <a:t>FCF</a:t>
                      </a:r>
                      <a:r>
                        <a:rPr dirty="0" sz="120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14">
                          <a:latin typeface="Arial MT"/>
                          <a:cs typeface="Arial MT"/>
                        </a:rPr>
                        <a:t>(Time</a:t>
                      </a:r>
                      <a:r>
                        <a:rPr dirty="0" sz="12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20">
                          <a:latin typeface="Arial MT"/>
                          <a:cs typeface="Arial MT"/>
                        </a:rPr>
                        <a:t>period</a:t>
                      </a:r>
                      <a:r>
                        <a:rPr dirty="0" sz="12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adjusted)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810"/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ts val="1435"/>
                        </a:lnSpc>
                        <a:spcBef>
                          <a:spcPts val="30"/>
                        </a:spcBef>
                      </a:pPr>
                      <a:r>
                        <a:rPr dirty="0" sz="1200" spc="-10" b="1">
                          <a:latin typeface="Arial"/>
                          <a:cs typeface="Arial"/>
                        </a:rPr>
                        <a:t>37,65,651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1454">
                        <a:lnSpc>
                          <a:spcPts val="1435"/>
                        </a:lnSpc>
                        <a:spcBef>
                          <a:spcPts val="30"/>
                        </a:spcBef>
                      </a:pPr>
                      <a:r>
                        <a:rPr dirty="0" sz="1200" spc="-50" b="1">
                          <a:latin typeface="Arial"/>
                          <a:cs typeface="Arial"/>
                        </a:rPr>
                        <a:t>67,36,116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ts val="1435"/>
                        </a:lnSpc>
                        <a:spcBef>
                          <a:spcPts val="30"/>
                        </a:spcBef>
                      </a:pPr>
                      <a:r>
                        <a:rPr dirty="0" sz="1200" spc="-10" b="1">
                          <a:latin typeface="Arial"/>
                          <a:cs typeface="Arial"/>
                        </a:rPr>
                        <a:t>86,69,355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ts val="1435"/>
                        </a:lnSpc>
                        <a:spcBef>
                          <a:spcPts val="30"/>
                        </a:spcBef>
                      </a:pPr>
                      <a:r>
                        <a:rPr dirty="0" sz="1200" spc="-55" b="1">
                          <a:latin typeface="Arial"/>
                          <a:cs typeface="Arial"/>
                        </a:rPr>
                        <a:t>1,06,48,975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ts val="1435"/>
                        </a:lnSpc>
                        <a:spcBef>
                          <a:spcPts val="30"/>
                        </a:spcBef>
                      </a:pPr>
                      <a:r>
                        <a:rPr dirty="0" sz="1200" spc="-30" b="1">
                          <a:latin typeface="Arial"/>
                          <a:cs typeface="Arial"/>
                        </a:rPr>
                        <a:t>1,24,97,873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ts val="1435"/>
                        </a:lnSpc>
                        <a:spcBef>
                          <a:spcPts val="30"/>
                        </a:spcBef>
                      </a:pPr>
                      <a:r>
                        <a:rPr dirty="0" sz="1200" spc="-30" b="1">
                          <a:latin typeface="Arial"/>
                          <a:cs typeface="Arial"/>
                        </a:rPr>
                        <a:t>1,44,68,278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ts val="1435"/>
                        </a:lnSpc>
                        <a:spcBef>
                          <a:spcPts val="30"/>
                        </a:spcBef>
                      </a:pPr>
                      <a:r>
                        <a:rPr dirty="0" sz="1200" spc="-55" b="1">
                          <a:latin typeface="Arial"/>
                          <a:cs typeface="Arial"/>
                        </a:rPr>
                        <a:t>1,35,02,482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ts val="1435"/>
                        </a:lnSpc>
                        <a:spcBef>
                          <a:spcPts val="30"/>
                        </a:spcBef>
                      </a:pPr>
                      <a:r>
                        <a:rPr dirty="0" sz="1200" spc="-30" b="1">
                          <a:latin typeface="Arial"/>
                          <a:cs typeface="Arial"/>
                        </a:rPr>
                        <a:t>1,49,37,948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ts val="1435"/>
                        </a:lnSpc>
                        <a:spcBef>
                          <a:spcPts val="30"/>
                        </a:spcBef>
                      </a:pPr>
                      <a:r>
                        <a:rPr dirty="0" sz="1200" spc="-55" b="1">
                          <a:latin typeface="Arial"/>
                          <a:cs typeface="Arial"/>
                        </a:rPr>
                        <a:t>1,58,58,316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ts val="1435"/>
                        </a:lnSpc>
                        <a:spcBef>
                          <a:spcPts val="30"/>
                        </a:spcBef>
                      </a:pPr>
                      <a:r>
                        <a:rPr dirty="0" sz="1200" spc="-30" b="1">
                          <a:latin typeface="Arial"/>
                          <a:cs typeface="Arial"/>
                        </a:rPr>
                        <a:t>1,60,82,478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2230">
                        <a:lnSpc>
                          <a:spcPts val="1435"/>
                        </a:lnSpc>
                        <a:spcBef>
                          <a:spcPts val="30"/>
                        </a:spcBef>
                      </a:pPr>
                      <a:r>
                        <a:rPr dirty="0" sz="1200" spc="-30" b="1">
                          <a:latin typeface="Arial"/>
                          <a:cs typeface="Arial"/>
                        </a:rPr>
                        <a:t>1,68,37,010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7" name="object 27" descr=""/>
          <p:cNvSpPr/>
          <p:nvPr/>
        </p:nvSpPr>
        <p:spPr>
          <a:xfrm>
            <a:off x="179831" y="4631411"/>
            <a:ext cx="2788920" cy="200025"/>
          </a:xfrm>
          <a:custGeom>
            <a:avLst/>
            <a:gdLst/>
            <a:ahLst/>
            <a:cxnLst/>
            <a:rect l="l" t="t" r="r" b="b"/>
            <a:pathLst>
              <a:path w="2788920" h="200025">
                <a:moveTo>
                  <a:pt x="0" y="199404"/>
                </a:moveTo>
                <a:lnTo>
                  <a:pt x="2788418" y="199404"/>
                </a:lnTo>
                <a:lnTo>
                  <a:pt x="2788418" y="0"/>
                </a:lnTo>
                <a:lnTo>
                  <a:pt x="0" y="0"/>
                </a:lnTo>
                <a:lnTo>
                  <a:pt x="0" y="199404"/>
                </a:lnTo>
                <a:close/>
              </a:path>
            </a:pathLst>
          </a:custGeom>
          <a:solidFill>
            <a:srgbClr val="F19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 txBox="1"/>
          <p:nvPr/>
        </p:nvSpPr>
        <p:spPr>
          <a:xfrm>
            <a:off x="228403" y="4802747"/>
            <a:ext cx="1042035" cy="424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dirty="0" sz="1200" spc="-114">
                <a:latin typeface="Arial MT"/>
                <a:cs typeface="Arial MT"/>
              </a:rPr>
              <a:t>Perpetural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 spc="-105">
                <a:latin typeface="Arial MT"/>
                <a:cs typeface="Arial MT"/>
              </a:rPr>
              <a:t>Growth </a:t>
            </a:r>
            <a:r>
              <a:rPr dirty="0" sz="1200" spc="-20">
                <a:latin typeface="Arial MT"/>
                <a:cs typeface="Arial MT"/>
              </a:rPr>
              <a:t>EV/EBITDA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2153488" y="4802747"/>
            <a:ext cx="760095" cy="42481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200" spc="-95">
                <a:latin typeface="Arial MT"/>
                <a:cs typeface="Arial MT"/>
              </a:rPr>
              <a:t>23,20,57,130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-95">
                <a:latin typeface="Arial MT"/>
                <a:cs typeface="Arial MT"/>
              </a:rPr>
              <a:t>23,10,28,190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2153488" y="5615747"/>
            <a:ext cx="760095" cy="2095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-95" b="1">
                <a:latin typeface="Arial"/>
                <a:cs typeface="Arial"/>
              </a:rPr>
              <a:t>23,15,42,660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549049" y="5615747"/>
            <a:ext cx="508634" cy="2095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-130" b="1">
                <a:latin typeface="Arial"/>
                <a:cs typeface="Arial"/>
              </a:rPr>
              <a:t>Average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122086" y="4618708"/>
            <a:ext cx="898525" cy="2095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-135" b="1">
                <a:solidFill>
                  <a:srgbClr val="FFFFFF"/>
                </a:solidFill>
                <a:latin typeface="Arial"/>
                <a:cs typeface="Arial"/>
              </a:rPr>
              <a:t>Terminal</a:t>
            </a:r>
            <a:r>
              <a:rPr dirty="0" sz="12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5" b="1">
                <a:solidFill>
                  <a:srgbClr val="FFFFFF"/>
                </a:solidFill>
                <a:latin typeface="Arial"/>
                <a:cs typeface="Arial"/>
              </a:rPr>
              <a:t>Value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172211" y="5620824"/>
            <a:ext cx="1261110" cy="7620"/>
            <a:chOff x="172211" y="5620824"/>
            <a:chExt cx="1261110" cy="7620"/>
          </a:xfrm>
        </p:grpSpPr>
        <p:sp>
          <p:nvSpPr>
            <p:cNvPr id="34" name="object 34" descr=""/>
            <p:cNvSpPr/>
            <p:nvPr/>
          </p:nvSpPr>
          <p:spPr>
            <a:xfrm>
              <a:off x="176021" y="5624634"/>
              <a:ext cx="1252855" cy="0"/>
            </a:xfrm>
            <a:custGeom>
              <a:avLst/>
              <a:gdLst/>
              <a:ahLst/>
              <a:cxnLst/>
              <a:rect l="l" t="t" r="r" b="b"/>
              <a:pathLst>
                <a:path w="1252855" h="0">
                  <a:moveTo>
                    <a:pt x="0" y="0"/>
                  </a:moveTo>
                  <a:lnTo>
                    <a:pt x="1252743" y="0"/>
                  </a:lnTo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72211" y="5620824"/>
              <a:ext cx="1261110" cy="7620"/>
            </a:xfrm>
            <a:custGeom>
              <a:avLst/>
              <a:gdLst/>
              <a:ahLst/>
              <a:cxnLst/>
              <a:rect l="l" t="t" r="r" b="b"/>
              <a:pathLst>
                <a:path w="1261110" h="7620">
                  <a:moveTo>
                    <a:pt x="1260680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1260680" y="7620"/>
                  </a:lnTo>
                  <a:lnTo>
                    <a:pt x="12606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" name="object 36" descr=""/>
          <p:cNvGrpSpPr/>
          <p:nvPr/>
        </p:nvGrpSpPr>
        <p:grpSpPr>
          <a:xfrm>
            <a:off x="2051645" y="5620824"/>
            <a:ext cx="916940" cy="7620"/>
            <a:chOff x="2051645" y="5620824"/>
            <a:chExt cx="916940" cy="7620"/>
          </a:xfrm>
        </p:grpSpPr>
        <p:sp>
          <p:nvSpPr>
            <p:cNvPr id="37" name="object 37" descr=""/>
            <p:cNvSpPr/>
            <p:nvPr/>
          </p:nvSpPr>
          <p:spPr>
            <a:xfrm>
              <a:off x="2055454" y="5624634"/>
              <a:ext cx="909319" cy="0"/>
            </a:xfrm>
            <a:custGeom>
              <a:avLst/>
              <a:gdLst/>
              <a:ahLst/>
              <a:cxnLst/>
              <a:rect l="l" t="t" r="r" b="b"/>
              <a:pathLst>
                <a:path w="909319" h="0">
                  <a:moveTo>
                    <a:pt x="0" y="0"/>
                  </a:moveTo>
                  <a:lnTo>
                    <a:pt x="908985" y="0"/>
                  </a:lnTo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2051645" y="5620824"/>
              <a:ext cx="916940" cy="7620"/>
            </a:xfrm>
            <a:custGeom>
              <a:avLst/>
              <a:gdLst/>
              <a:ahLst/>
              <a:cxnLst/>
              <a:rect l="l" t="t" r="r" b="b"/>
              <a:pathLst>
                <a:path w="916939" h="7620">
                  <a:moveTo>
                    <a:pt x="916541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916541" y="7620"/>
                  </a:lnTo>
                  <a:lnTo>
                    <a:pt x="91654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 descr=""/>
          <p:cNvSpPr/>
          <p:nvPr/>
        </p:nvSpPr>
        <p:spPr>
          <a:xfrm>
            <a:off x="3200400" y="4503420"/>
            <a:ext cx="2357755" cy="585470"/>
          </a:xfrm>
          <a:custGeom>
            <a:avLst/>
            <a:gdLst/>
            <a:ahLst/>
            <a:cxnLst/>
            <a:rect l="l" t="t" r="r" b="b"/>
            <a:pathLst>
              <a:path w="2357754" h="585470">
                <a:moveTo>
                  <a:pt x="0" y="585215"/>
                </a:moveTo>
                <a:lnTo>
                  <a:pt x="2357628" y="585215"/>
                </a:lnTo>
                <a:lnTo>
                  <a:pt x="2357628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</a:pathLst>
          </a:custGeom>
          <a:ln w="9525">
            <a:solidFill>
              <a:srgbClr val="001F5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 txBox="1"/>
          <p:nvPr/>
        </p:nvSpPr>
        <p:spPr>
          <a:xfrm>
            <a:off x="3279394" y="4526026"/>
            <a:ext cx="213106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Terminal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value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is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an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average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6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2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methods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1" name="object 41" descr=""/>
          <p:cNvSpPr/>
          <p:nvPr/>
        </p:nvSpPr>
        <p:spPr>
          <a:xfrm>
            <a:off x="3200400" y="5088635"/>
            <a:ext cx="2357755" cy="1077595"/>
          </a:xfrm>
          <a:custGeom>
            <a:avLst/>
            <a:gdLst/>
            <a:ahLst/>
            <a:cxnLst/>
            <a:rect l="l" t="t" r="r" b="b"/>
            <a:pathLst>
              <a:path w="2357754" h="1077595">
                <a:moveTo>
                  <a:pt x="0" y="1077468"/>
                </a:moveTo>
                <a:lnTo>
                  <a:pt x="2357628" y="1077468"/>
                </a:lnTo>
                <a:lnTo>
                  <a:pt x="2357628" y="0"/>
                </a:lnTo>
                <a:lnTo>
                  <a:pt x="0" y="0"/>
                </a:lnTo>
                <a:lnTo>
                  <a:pt x="0" y="1077468"/>
                </a:lnTo>
                <a:close/>
              </a:path>
            </a:pathLst>
          </a:custGeom>
          <a:ln w="9525">
            <a:solidFill>
              <a:srgbClr val="001F5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 txBox="1"/>
          <p:nvPr/>
        </p:nvSpPr>
        <p:spPr>
          <a:xfrm>
            <a:off x="3279394" y="5110988"/>
            <a:ext cx="2176780" cy="1000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market</a:t>
            </a:r>
            <a:r>
              <a:rPr dirty="0" sz="16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value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debt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has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been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 estimated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which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includes</a:t>
            </a:r>
            <a:r>
              <a:rPr dirty="0" sz="16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capitalized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value</a:t>
            </a:r>
            <a:r>
              <a:rPr dirty="0" sz="1600" spc="-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operating</a:t>
            </a:r>
            <a:r>
              <a:rPr dirty="0" sz="16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leases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43" name="object 43" descr=""/>
          <p:cNvGrpSpPr/>
          <p:nvPr/>
        </p:nvGrpSpPr>
        <p:grpSpPr>
          <a:xfrm>
            <a:off x="2962401" y="4667758"/>
            <a:ext cx="2837180" cy="1482090"/>
            <a:chOff x="2962401" y="4667758"/>
            <a:chExt cx="2837180" cy="1482090"/>
          </a:xfrm>
        </p:grpSpPr>
        <p:sp>
          <p:nvSpPr>
            <p:cNvPr id="44" name="object 44" descr=""/>
            <p:cNvSpPr/>
            <p:nvPr/>
          </p:nvSpPr>
          <p:spPr>
            <a:xfrm>
              <a:off x="2968751" y="4674108"/>
              <a:ext cx="227329" cy="363220"/>
            </a:xfrm>
            <a:custGeom>
              <a:avLst/>
              <a:gdLst/>
              <a:ahLst/>
              <a:cxnLst/>
              <a:rect l="l" t="t" r="r" b="b"/>
              <a:pathLst>
                <a:path w="227330" h="363220">
                  <a:moveTo>
                    <a:pt x="227075" y="0"/>
                  </a:moveTo>
                  <a:lnTo>
                    <a:pt x="113537" y="0"/>
                  </a:lnTo>
                  <a:lnTo>
                    <a:pt x="0" y="181356"/>
                  </a:lnTo>
                  <a:lnTo>
                    <a:pt x="113537" y="362712"/>
                  </a:lnTo>
                  <a:lnTo>
                    <a:pt x="227075" y="362712"/>
                  </a:lnTo>
                  <a:lnTo>
                    <a:pt x="113537" y="181356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2968751" y="4674108"/>
              <a:ext cx="227329" cy="363220"/>
            </a:xfrm>
            <a:custGeom>
              <a:avLst/>
              <a:gdLst/>
              <a:ahLst/>
              <a:cxnLst/>
              <a:rect l="l" t="t" r="r" b="b"/>
              <a:pathLst>
                <a:path w="227330" h="363220">
                  <a:moveTo>
                    <a:pt x="227075" y="362712"/>
                  </a:moveTo>
                  <a:lnTo>
                    <a:pt x="113537" y="362712"/>
                  </a:lnTo>
                  <a:lnTo>
                    <a:pt x="0" y="181356"/>
                  </a:lnTo>
                  <a:lnTo>
                    <a:pt x="113537" y="0"/>
                  </a:lnTo>
                  <a:lnTo>
                    <a:pt x="227075" y="0"/>
                  </a:lnTo>
                  <a:lnTo>
                    <a:pt x="113537" y="181356"/>
                  </a:lnTo>
                  <a:lnTo>
                    <a:pt x="227075" y="36271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5565647" y="5782056"/>
              <a:ext cx="227329" cy="361315"/>
            </a:xfrm>
            <a:custGeom>
              <a:avLst/>
              <a:gdLst/>
              <a:ahLst/>
              <a:cxnLst/>
              <a:rect l="l" t="t" r="r" b="b"/>
              <a:pathLst>
                <a:path w="227329" h="361314">
                  <a:moveTo>
                    <a:pt x="113537" y="0"/>
                  </a:moveTo>
                  <a:lnTo>
                    <a:pt x="0" y="0"/>
                  </a:lnTo>
                  <a:lnTo>
                    <a:pt x="113537" y="180594"/>
                  </a:lnTo>
                  <a:lnTo>
                    <a:pt x="0" y="361188"/>
                  </a:lnTo>
                  <a:lnTo>
                    <a:pt x="113537" y="361188"/>
                  </a:lnTo>
                  <a:lnTo>
                    <a:pt x="227075" y="180594"/>
                  </a:lnTo>
                  <a:lnTo>
                    <a:pt x="11353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5565647" y="5782056"/>
              <a:ext cx="227329" cy="361315"/>
            </a:xfrm>
            <a:custGeom>
              <a:avLst/>
              <a:gdLst/>
              <a:ahLst/>
              <a:cxnLst/>
              <a:rect l="l" t="t" r="r" b="b"/>
              <a:pathLst>
                <a:path w="227329" h="361314">
                  <a:moveTo>
                    <a:pt x="0" y="0"/>
                  </a:moveTo>
                  <a:lnTo>
                    <a:pt x="113537" y="0"/>
                  </a:lnTo>
                  <a:lnTo>
                    <a:pt x="227075" y="180594"/>
                  </a:lnTo>
                  <a:lnTo>
                    <a:pt x="113537" y="361188"/>
                  </a:lnTo>
                  <a:lnTo>
                    <a:pt x="0" y="361188"/>
                  </a:lnTo>
                  <a:lnTo>
                    <a:pt x="113537" y="18059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6916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74320" marR="267335" indent="-3175">
              <a:lnSpc>
                <a:spcPct val="100000"/>
              </a:lnSpc>
              <a:spcBef>
                <a:spcPts val="240"/>
              </a:spcBef>
            </a:pP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70276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69875" marR="268605" indent="25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 Overview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69719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310" marR="311150" indent="-635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370832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521334" marR="294005" indent="-224154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771388" y="6303264"/>
            <a:ext cx="1231900" cy="55499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0480" rIns="0" bIns="0" rtlCol="0" vert="horz">
            <a:spAutoFit/>
          </a:bodyPr>
          <a:lstStyle/>
          <a:p>
            <a:pPr marL="309880" marR="281940" indent="-26034">
              <a:lnSpc>
                <a:spcPct val="100000"/>
              </a:lnSpc>
              <a:spcBef>
                <a:spcPts val="240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Financial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7194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53365" marR="207645" indent="-4318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 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5725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14960" marR="210185" indent="-100965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 Solution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9822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146050" rIns="0" bIns="0" rtlCol="0" vert="horz">
            <a:spAutoFit/>
          </a:bodyPr>
          <a:lstStyle/>
          <a:p>
            <a:pPr marL="206375">
              <a:lnSpc>
                <a:spcPct val="100000"/>
              </a:lnSpc>
              <a:spcBef>
                <a:spcPts val="115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1551919" y="643432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2"/>
                </a:lnTo>
                <a:lnTo>
                  <a:pt x="640079" y="294132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Sensitivity</a:t>
            </a:r>
            <a:r>
              <a:rPr dirty="0" spc="-60"/>
              <a:t> </a:t>
            </a:r>
            <a:r>
              <a:rPr dirty="0"/>
              <a:t>Analysis:</a:t>
            </a:r>
            <a:r>
              <a:rPr dirty="0" spc="-60"/>
              <a:t> </a:t>
            </a:r>
            <a:r>
              <a:rPr dirty="0"/>
              <a:t>Share</a:t>
            </a:r>
            <a:r>
              <a:rPr dirty="0" spc="-80"/>
              <a:t> </a:t>
            </a:r>
            <a:r>
              <a:rPr dirty="0"/>
              <a:t>Price</a:t>
            </a:r>
            <a:r>
              <a:rPr dirty="0" spc="-70"/>
              <a:t> </a:t>
            </a:r>
            <a:r>
              <a:rPr dirty="0"/>
              <a:t>and</a:t>
            </a:r>
            <a:r>
              <a:rPr dirty="0" spc="-90"/>
              <a:t> </a:t>
            </a:r>
            <a:r>
              <a:rPr dirty="0" spc="-25"/>
              <a:t>EV</a:t>
            </a:r>
          </a:p>
        </p:txBody>
      </p:sp>
      <p:pic>
        <p:nvPicPr>
          <p:cNvPr id="13" name="object 1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8100" y="1943408"/>
            <a:ext cx="3949281" cy="2269627"/>
          </a:xfrm>
          <a:prstGeom prst="rect">
            <a:avLst/>
          </a:prstGeom>
        </p:spPr>
      </p:pic>
      <p:graphicFrame>
        <p:nvGraphicFramePr>
          <p:cNvPr id="14" name="object 14" descr=""/>
          <p:cNvGraphicFramePr>
            <a:graphicFrameLocks noGrp="1"/>
          </p:cNvGraphicFramePr>
          <p:nvPr/>
        </p:nvGraphicFramePr>
        <p:xfrm>
          <a:off x="741588" y="4887443"/>
          <a:ext cx="5257165" cy="1195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330"/>
                <a:gridCol w="961390"/>
                <a:gridCol w="769619"/>
                <a:gridCol w="861694"/>
                <a:gridCol w="954405"/>
                <a:gridCol w="770254"/>
              </a:tblGrid>
              <a:tr h="191770">
                <a:tc>
                  <a:txBody>
                    <a:bodyPr/>
                    <a:lstStyle/>
                    <a:p>
                      <a:pPr algn="r" marR="53340">
                        <a:lnSpc>
                          <a:spcPts val="1405"/>
                        </a:lnSpc>
                        <a:spcBef>
                          <a:spcPts val="5"/>
                        </a:spcBef>
                      </a:pPr>
                      <a:r>
                        <a:rPr dirty="0" sz="12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331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635">
                    <a:solidFill>
                      <a:srgbClr val="1E8495"/>
                    </a:solidFill>
                  </a:tcPr>
                </a:tc>
                <a:tc>
                  <a:txBody>
                    <a:bodyPr/>
                    <a:lstStyle/>
                    <a:p>
                      <a:pPr marL="259079">
                        <a:lnSpc>
                          <a:spcPts val="1405"/>
                        </a:lnSpc>
                        <a:spcBef>
                          <a:spcPts val="5"/>
                        </a:spcBef>
                      </a:pPr>
                      <a:r>
                        <a:rPr dirty="0" sz="12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1.01%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35"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ts val="1405"/>
                        </a:lnSpc>
                        <a:spcBef>
                          <a:spcPts val="5"/>
                        </a:spcBef>
                      </a:pPr>
                      <a:r>
                        <a:rPr dirty="0" sz="12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1.51%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35"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251460">
                        <a:lnSpc>
                          <a:spcPts val="1405"/>
                        </a:lnSpc>
                        <a:spcBef>
                          <a:spcPts val="5"/>
                        </a:spcBef>
                      </a:pPr>
                      <a:r>
                        <a:rPr dirty="0" sz="12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2.01%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35"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251460">
                        <a:lnSpc>
                          <a:spcPts val="1405"/>
                        </a:lnSpc>
                        <a:spcBef>
                          <a:spcPts val="5"/>
                        </a:spcBef>
                      </a:pPr>
                      <a:r>
                        <a:rPr dirty="0" sz="12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2.51%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35"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ts val="1405"/>
                        </a:lnSpc>
                        <a:spcBef>
                          <a:spcPts val="5"/>
                        </a:spcBef>
                      </a:pPr>
                      <a:r>
                        <a:rPr dirty="0" sz="12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3.01%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35">
                    <a:solidFill>
                      <a:srgbClr val="001F5F"/>
                    </a:solidFill>
                  </a:tcPr>
                </a:tc>
              </a:tr>
              <a:tr h="205104">
                <a:tc>
                  <a:txBody>
                    <a:bodyPr/>
                    <a:lstStyle/>
                    <a:p>
                      <a:pPr marL="259079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2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7.41%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5303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200" spc="-25">
                          <a:solidFill>
                            <a:srgbClr val="006000"/>
                          </a:solidFill>
                          <a:latin typeface="Arial MT"/>
                          <a:cs typeface="Arial MT"/>
                        </a:rPr>
                        <a:t>412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200" spc="-25">
                          <a:solidFill>
                            <a:srgbClr val="006000"/>
                          </a:solidFill>
                          <a:latin typeface="Arial MT"/>
                          <a:cs typeface="Arial MT"/>
                        </a:rPr>
                        <a:t>425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200" spc="-25">
                          <a:solidFill>
                            <a:srgbClr val="006000"/>
                          </a:solidFill>
                          <a:latin typeface="Arial MT"/>
                          <a:cs typeface="Arial MT"/>
                        </a:rPr>
                        <a:t>441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5303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200" spc="-25">
                          <a:solidFill>
                            <a:srgbClr val="006000"/>
                          </a:solidFill>
                          <a:latin typeface="Arial MT"/>
                          <a:cs typeface="Arial MT"/>
                        </a:rPr>
                        <a:t>460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200" spc="-25">
                          <a:solidFill>
                            <a:srgbClr val="006000"/>
                          </a:solidFill>
                          <a:latin typeface="Arial MT"/>
                          <a:cs typeface="Arial MT"/>
                        </a:rPr>
                        <a:t>483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solidFill>
                      <a:srgbClr val="C5EECE"/>
                    </a:solidFill>
                  </a:tcPr>
                </a:tc>
              </a:tr>
              <a:tr h="193040">
                <a:tc>
                  <a:txBody>
                    <a:bodyPr/>
                    <a:lstStyle/>
                    <a:p>
                      <a:pPr marL="259079">
                        <a:lnSpc>
                          <a:spcPts val="1405"/>
                        </a:lnSpc>
                        <a:spcBef>
                          <a:spcPts val="20"/>
                        </a:spcBef>
                      </a:pPr>
                      <a:r>
                        <a:rPr dirty="0" sz="12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8.41%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53035">
                        <a:lnSpc>
                          <a:spcPts val="1405"/>
                        </a:lnSpc>
                        <a:spcBef>
                          <a:spcPts val="20"/>
                        </a:spcBef>
                      </a:pPr>
                      <a:r>
                        <a:rPr dirty="0" sz="1200" spc="-25">
                          <a:solidFill>
                            <a:srgbClr val="006000"/>
                          </a:solidFill>
                          <a:latin typeface="Arial MT"/>
                          <a:cs typeface="Arial MT"/>
                        </a:rPr>
                        <a:t>359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2540"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405"/>
                        </a:lnSpc>
                        <a:spcBef>
                          <a:spcPts val="20"/>
                        </a:spcBef>
                      </a:pPr>
                      <a:r>
                        <a:rPr dirty="0" sz="1200" spc="-25">
                          <a:solidFill>
                            <a:srgbClr val="006000"/>
                          </a:solidFill>
                          <a:latin typeface="Arial MT"/>
                          <a:cs typeface="Arial MT"/>
                        </a:rPr>
                        <a:t>368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2540"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405"/>
                        </a:lnSpc>
                        <a:spcBef>
                          <a:spcPts val="20"/>
                        </a:spcBef>
                      </a:pPr>
                      <a:r>
                        <a:rPr dirty="0" sz="1200" spc="-25">
                          <a:solidFill>
                            <a:srgbClr val="006000"/>
                          </a:solidFill>
                          <a:latin typeface="Arial MT"/>
                          <a:cs typeface="Arial MT"/>
                        </a:rPr>
                        <a:t>379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2540"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53035">
                        <a:lnSpc>
                          <a:spcPts val="1405"/>
                        </a:lnSpc>
                        <a:spcBef>
                          <a:spcPts val="20"/>
                        </a:spcBef>
                      </a:pPr>
                      <a:r>
                        <a:rPr dirty="0" sz="1200" spc="-25">
                          <a:solidFill>
                            <a:srgbClr val="006000"/>
                          </a:solidFill>
                          <a:latin typeface="Arial MT"/>
                          <a:cs typeface="Arial MT"/>
                        </a:rPr>
                        <a:t>391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2540"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405"/>
                        </a:lnSpc>
                        <a:spcBef>
                          <a:spcPts val="20"/>
                        </a:spcBef>
                      </a:pPr>
                      <a:r>
                        <a:rPr dirty="0" sz="1200" spc="-25">
                          <a:solidFill>
                            <a:srgbClr val="006000"/>
                          </a:solidFill>
                          <a:latin typeface="Arial MT"/>
                          <a:cs typeface="Arial MT"/>
                        </a:rPr>
                        <a:t>406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2540">
                    <a:solidFill>
                      <a:srgbClr val="C5EECE"/>
                    </a:solidFill>
                  </a:tcPr>
                </a:tc>
              </a:tr>
              <a:tr h="199390">
                <a:tc>
                  <a:txBody>
                    <a:bodyPr/>
                    <a:lstStyle/>
                    <a:p>
                      <a:pPr marL="259079">
                        <a:lnSpc>
                          <a:spcPts val="1405"/>
                        </a:lnSpc>
                        <a:spcBef>
                          <a:spcPts val="65"/>
                        </a:spcBef>
                      </a:pPr>
                      <a:r>
                        <a:rPr dirty="0" sz="12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9.41%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53035">
                        <a:lnSpc>
                          <a:spcPts val="1405"/>
                        </a:lnSpc>
                        <a:spcBef>
                          <a:spcPts val="65"/>
                        </a:spcBef>
                      </a:pPr>
                      <a:r>
                        <a:rPr dirty="0" sz="1200" spc="-25">
                          <a:solidFill>
                            <a:srgbClr val="9C0005"/>
                          </a:solidFill>
                          <a:latin typeface="Arial MT"/>
                          <a:cs typeface="Arial MT"/>
                        </a:rPr>
                        <a:t>317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405"/>
                        </a:lnSpc>
                        <a:spcBef>
                          <a:spcPts val="65"/>
                        </a:spcBef>
                      </a:pPr>
                      <a:r>
                        <a:rPr dirty="0" sz="1200" spc="-25">
                          <a:solidFill>
                            <a:srgbClr val="9C0005"/>
                          </a:solidFill>
                          <a:latin typeface="Arial MT"/>
                          <a:cs typeface="Arial MT"/>
                        </a:rPr>
                        <a:t>323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405"/>
                        </a:lnSpc>
                        <a:spcBef>
                          <a:spcPts val="65"/>
                        </a:spcBef>
                      </a:pPr>
                      <a:r>
                        <a:rPr dirty="0" sz="12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331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solidFill>
                      <a:srgbClr val="1E8495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53035">
                        <a:lnSpc>
                          <a:spcPts val="1405"/>
                        </a:lnSpc>
                        <a:spcBef>
                          <a:spcPts val="65"/>
                        </a:spcBef>
                      </a:pPr>
                      <a:r>
                        <a:rPr dirty="0" sz="1200" spc="-25">
                          <a:solidFill>
                            <a:srgbClr val="006000"/>
                          </a:solidFill>
                          <a:latin typeface="Arial MT"/>
                          <a:cs typeface="Arial MT"/>
                        </a:rPr>
                        <a:t>339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405"/>
                        </a:lnSpc>
                        <a:spcBef>
                          <a:spcPts val="65"/>
                        </a:spcBef>
                      </a:pPr>
                      <a:r>
                        <a:rPr dirty="0" sz="1200" spc="-25">
                          <a:solidFill>
                            <a:srgbClr val="006000"/>
                          </a:solidFill>
                          <a:latin typeface="Arial MT"/>
                          <a:cs typeface="Arial MT"/>
                        </a:rPr>
                        <a:t>349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solidFill>
                      <a:srgbClr val="C5EECE"/>
                    </a:solidFill>
                  </a:tcPr>
                </a:tc>
              </a:tr>
              <a:tr h="205104">
                <a:tc>
                  <a:txBody>
                    <a:bodyPr/>
                    <a:lstStyle/>
                    <a:p>
                      <a:pPr marL="220979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2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10.41%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5303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200" spc="-25">
                          <a:solidFill>
                            <a:srgbClr val="9C0005"/>
                          </a:solidFill>
                          <a:latin typeface="Arial MT"/>
                          <a:cs typeface="Arial MT"/>
                        </a:rPr>
                        <a:t>282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200" spc="-25">
                          <a:solidFill>
                            <a:srgbClr val="9C0005"/>
                          </a:solidFill>
                          <a:latin typeface="Arial MT"/>
                          <a:cs typeface="Arial MT"/>
                        </a:rPr>
                        <a:t>287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200" spc="-25">
                          <a:solidFill>
                            <a:srgbClr val="9C0005"/>
                          </a:solidFill>
                          <a:latin typeface="Arial MT"/>
                          <a:cs typeface="Arial MT"/>
                        </a:rPr>
                        <a:t>292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5303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200" spc="-25">
                          <a:solidFill>
                            <a:srgbClr val="9C0005"/>
                          </a:solidFill>
                          <a:latin typeface="Arial MT"/>
                          <a:cs typeface="Arial MT"/>
                        </a:rPr>
                        <a:t>298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200" spc="-25">
                          <a:solidFill>
                            <a:srgbClr val="9C0005"/>
                          </a:solidFill>
                          <a:latin typeface="Arial MT"/>
                          <a:cs typeface="Arial MT"/>
                        </a:rPr>
                        <a:t>304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solidFill>
                      <a:srgbClr val="FFC6CE"/>
                    </a:solidFill>
                  </a:tcPr>
                </a:tc>
              </a:tr>
              <a:tr h="200660">
                <a:tc>
                  <a:txBody>
                    <a:bodyPr/>
                    <a:lstStyle/>
                    <a:p>
                      <a:pPr marL="220979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12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11.41%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5303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1200" spc="-25">
                          <a:solidFill>
                            <a:srgbClr val="9C0005"/>
                          </a:solidFill>
                          <a:latin typeface="Arial MT"/>
                          <a:cs typeface="Arial MT"/>
                        </a:rPr>
                        <a:t>252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2540"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1200" spc="-25">
                          <a:solidFill>
                            <a:srgbClr val="9C0005"/>
                          </a:solidFill>
                          <a:latin typeface="Arial MT"/>
                          <a:cs typeface="Arial MT"/>
                        </a:rPr>
                        <a:t>256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2540"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1200" spc="-25">
                          <a:solidFill>
                            <a:srgbClr val="9C0005"/>
                          </a:solidFill>
                          <a:latin typeface="Arial MT"/>
                          <a:cs typeface="Arial MT"/>
                        </a:rPr>
                        <a:t>260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2540"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5303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1200" spc="-25">
                          <a:solidFill>
                            <a:srgbClr val="9C0005"/>
                          </a:solidFill>
                          <a:latin typeface="Arial MT"/>
                          <a:cs typeface="Arial MT"/>
                        </a:rPr>
                        <a:t>264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2540"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1200" spc="-25">
                          <a:solidFill>
                            <a:srgbClr val="9C0005"/>
                          </a:solidFill>
                          <a:latin typeface="Arial MT"/>
                          <a:cs typeface="Arial MT"/>
                        </a:rPr>
                        <a:t>269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2540">
                    <a:solidFill>
                      <a:srgbClr val="FFC6CE"/>
                    </a:solidFill>
                  </a:tcPr>
                </a:tc>
              </a:tr>
            </a:tbl>
          </a:graphicData>
        </a:graphic>
      </p:graphicFrame>
      <p:sp>
        <p:nvSpPr>
          <p:cNvPr id="15" name="object 15" descr=""/>
          <p:cNvSpPr txBox="1"/>
          <p:nvPr/>
        </p:nvSpPr>
        <p:spPr>
          <a:xfrm>
            <a:off x="111053" y="5465341"/>
            <a:ext cx="405765" cy="2095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-180" b="1">
                <a:latin typeface="Arial"/>
                <a:cs typeface="Arial"/>
              </a:rPr>
              <a:t>WACC</a:t>
            </a:r>
            <a:endParaRPr sz="1200">
              <a:latin typeface="Arial"/>
              <a:cs typeface="Arial"/>
            </a:endParaRPr>
          </a:p>
        </p:txBody>
      </p:sp>
      <p:graphicFrame>
        <p:nvGraphicFramePr>
          <p:cNvPr id="16" name="object 16" descr=""/>
          <p:cNvGraphicFramePr>
            <a:graphicFrameLocks noGrp="1"/>
          </p:cNvGraphicFramePr>
          <p:nvPr/>
        </p:nvGraphicFramePr>
        <p:xfrm>
          <a:off x="6627276" y="4876258"/>
          <a:ext cx="5257165" cy="1201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330"/>
                <a:gridCol w="961390"/>
                <a:gridCol w="769619"/>
                <a:gridCol w="861694"/>
                <a:gridCol w="954405"/>
                <a:gridCol w="770254"/>
              </a:tblGrid>
              <a:tr h="199390">
                <a:tc>
                  <a:txBody>
                    <a:bodyPr/>
                    <a:lstStyle/>
                    <a:p>
                      <a:pPr algn="r" marR="53340">
                        <a:lnSpc>
                          <a:spcPts val="1405"/>
                        </a:lnSpc>
                        <a:spcBef>
                          <a:spcPts val="65"/>
                        </a:spcBef>
                      </a:pPr>
                      <a:r>
                        <a:rPr dirty="0" sz="12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175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solidFill>
                      <a:srgbClr val="1E8495"/>
                    </a:solidFill>
                  </a:tcPr>
                </a:tc>
                <a:tc>
                  <a:txBody>
                    <a:bodyPr/>
                    <a:lstStyle/>
                    <a:p>
                      <a:pPr marL="259079">
                        <a:lnSpc>
                          <a:spcPts val="1405"/>
                        </a:lnSpc>
                        <a:spcBef>
                          <a:spcPts val="65"/>
                        </a:spcBef>
                      </a:pPr>
                      <a:r>
                        <a:rPr dirty="0" sz="12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1.01%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ts val="1405"/>
                        </a:lnSpc>
                        <a:spcBef>
                          <a:spcPts val="65"/>
                        </a:spcBef>
                      </a:pPr>
                      <a:r>
                        <a:rPr dirty="0" sz="12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1.51%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251460">
                        <a:lnSpc>
                          <a:spcPts val="1405"/>
                        </a:lnSpc>
                        <a:spcBef>
                          <a:spcPts val="65"/>
                        </a:spcBef>
                      </a:pPr>
                      <a:r>
                        <a:rPr dirty="0" sz="12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2.01%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251460">
                        <a:lnSpc>
                          <a:spcPts val="1405"/>
                        </a:lnSpc>
                        <a:spcBef>
                          <a:spcPts val="65"/>
                        </a:spcBef>
                      </a:pPr>
                      <a:r>
                        <a:rPr dirty="0" sz="12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2.51%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ts val="1405"/>
                        </a:lnSpc>
                        <a:spcBef>
                          <a:spcPts val="65"/>
                        </a:spcBef>
                      </a:pPr>
                      <a:r>
                        <a:rPr dirty="0" sz="12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3.01%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solidFill>
                      <a:srgbClr val="001F5F"/>
                    </a:solidFill>
                  </a:tcPr>
                </a:tc>
              </a:tr>
              <a:tr h="204470">
                <a:tc>
                  <a:txBody>
                    <a:bodyPr/>
                    <a:lstStyle/>
                    <a:p>
                      <a:pPr marL="259079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2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7.41%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5303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200" spc="-25">
                          <a:solidFill>
                            <a:srgbClr val="006000"/>
                          </a:solidFill>
                          <a:latin typeface="Arial MT"/>
                          <a:cs typeface="Arial MT"/>
                        </a:rPr>
                        <a:t>211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200" spc="-25">
                          <a:solidFill>
                            <a:srgbClr val="006000"/>
                          </a:solidFill>
                          <a:latin typeface="Arial MT"/>
                          <a:cs typeface="Arial MT"/>
                        </a:rPr>
                        <a:t>216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200" spc="-25">
                          <a:solidFill>
                            <a:srgbClr val="006000"/>
                          </a:solidFill>
                          <a:latin typeface="Arial MT"/>
                          <a:cs typeface="Arial MT"/>
                        </a:rPr>
                        <a:t>223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5303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200" spc="-25">
                          <a:solidFill>
                            <a:srgbClr val="006000"/>
                          </a:solidFill>
                          <a:latin typeface="Arial MT"/>
                          <a:cs typeface="Arial MT"/>
                        </a:rPr>
                        <a:t>232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200" spc="-25">
                          <a:solidFill>
                            <a:srgbClr val="006000"/>
                          </a:solidFill>
                          <a:latin typeface="Arial MT"/>
                          <a:cs typeface="Arial MT"/>
                        </a:rPr>
                        <a:t>242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solidFill>
                      <a:srgbClr val="C5EECE"/>
                    </a:solidFill>
                  </a:tcPr>
                </a:tc>
              </a:tr>
              <a:tr h="193040">
                <a:tc>
                  <a:txBody>
                    <a:bodyPr/>
                    <a:lstStyle/>
                    <a:p>
                      <a:pPr marL="259079">
                        <a:lnSpc>
                          <a:spcPts val="1405"/>
                        </a:lnSpc>
                        <a:spcBef>
                          <a:spcPts val="20"/>
                        </a:spcBef>
                      </a:pPr>
                      <a:r>
                        <a:rPr dirty="0" sz="12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8.41%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53035">
                        <a:lnSpc>
                          <a:spcPts val="1405"/>
                        </a:lnSpc>
                        <a:spcBef>
                          <a:spcPts val="20"/>
                        </a:spcBef>
                      </a:pPr>
                      <a:r>
                        <a:rPr dirty="0" sz="1200" spc="-25">
                          <a:solidFill>
                            <a:srgbClr val="006000"/>
                          </a:solidFill>
                          <a:latin typeface="Arial MT"/>
                          <a:cs typeface="Arial MT"/>
                        </a:rPr>
                        <a:t>187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2540"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405"/>
                        </a:lnSpc>
                        <a:spcBef>
                          <a:spcPts val="20"/>
                        </a:spcBef>
                      </a:pPr>
                      <a:r>
                        <a:rPr dirty="0" sz="1200" spc="-25">
                          <a:solidFill>
                            <a:srgbClr val="006000"/>
                          </a:solidFill>
                          <a:latin typeface="Arial MT"/>
                          <a:cs typeface="Arial MT"/>
                        </a:rPr>
                        <a:t>191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2540"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405"/>
                        </a:lnSpc>
                        <a:spcBef>
                          <a:spcPts val="20"/>
                        </a:spcBef>
                      </a:pPr>
                      <a:r>
                        <a:rPr dirty="0" sz="1200" spc="-25">
                          <a:solidFill>
                            <a:srgbClr val="006000"/>
                          </a:solidFill>
                          <a:latin typeface="Arial MT"/>
                          <a:cs typeface="Arial MT"/>
                        </a:rPr>
                        <a:t>196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2540"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53035">
                        <a:lnSpc>
                          <a:spcPts val="1405"/>
                        </a:lnSpc>
                        <a:spcBef>
                          <a:spcPts val="20"/>
                        </a:spcBef>
                      </a:pPr>
                      <a:r>
                        <a:rPr dirty="0" sz="1200" spc="-25">
                          <a:solidFill>
                            <a:srgbClr val="006000"/>
                          </a:solidFill>
                          <a:latin typeface="Arial MT"/>
                          <a:cs typeface="Arial MT"/>
                        </a:rPr>
                        <a:t>201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2540"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405"/>
                        </a:lnSpc>
                        <a:spcBef>
                          <a:spcPts val="20"/>
                        </a:spcBef>
                      </a:pPr>
                      <a:r>
                        <a:rPr dirty="0" sz="1200" spc="-25">
                          <a:solidFill>
                            <a:srgbClr val="006000"/>
                          </a:solidFill>
                          <a:latin typeface="Arial MT"/>
                          <a:cs typeface="Arial MT"/>
                        </a:rPr>
                        <a:t>208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2540">
                    <a:solidFill>
                      <a:srgbClr val="C5EECE"/>
                    </a:solidFill>
                  </a:tcPr>
                </a:tc>
              </a:tr>
              <a:tr h="198755">
                <a:tc>
                  <a:txBody>
                    <a:bodyPr/>
                    <a:lstStyle/>
                    <a:p>
                      <a:pPr marL="259079">
                        <a:lnSpc>
                          <a:spcPts val="1400"/>
                        </a:lnSpc>
                        <a:spcBef>
                          <a:spcPts val="65"/>
                        </a:spcBef>
                      </a:pPr>
                      <a:r>
                        <a:rPr dirty="0" sz="12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9.41%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53035">
                        <a:lnSpc>
                          <a:spcPts val="1400"/>
                        </a:lnSpc>
                        <a:spcBef>
                          <a:spcPts val="65"/>
                        </a:spcBef>
                      </a:pPr>
                      <a:r>
                        <a:rPr dirty="0" sz="1200" spc="-25">
                          <a:solidFill>
                            <a:srgbClr val="9C0005"/>
                          </a:solidFill>
                          <a:latin typeface="Arial MT"/>
                          <a:cs typeface="Arial MT"/>
                        </a:rPr>
                        <a:t>169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400"/>
                        </a:lnSpc>
                        <a:spcBef>
                          <a:spcPts val="65"/>
                        </a:spcBef>
                      </a:pPr>
                      <a:r>
                        <a:rPr dirty="0" sz="1200" spc="-25">
                          <a:solidFill>
                            <a:srgbClr val="9C0005"/>
                          </a:solidFill>
                          <a:latin typeface="Arial MT"/>
                          <a:cs typeface="Arial MT"/>
                        </a:rPr>
                        <a:t>172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400"/>
                        </a:lnSpc>
                        <a:spcBef>
                          <a:spcPts val="65"/>
                        </a:spcBef>
                      </a:pPr>
                      <a:r>
                        <a:rPr dirty="0" sz="12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175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solidFill>
                      <a:srgbClr val="1E8495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53035">
                        <a:lnSpc>
                          <a:spcPts val="1400"/>
                        </a:lnSpc>
                        <a:spcBef>
                          <a:spcPts val="65"/>
                        </a:spcBef>
                      </a:pPr>
                      <a:r>
                        <a:rPr dirty="0" sz="1200" spc="-25">
                          <a:solidFill>
                            <a:srgbClr val="006000"/>
                          </a:solidFill>
                          <a:latin typeface="Arial MT"/>
                          <a:cs typeface="Arial MT"/>
                        </a:rPr>
                        <a:t>179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400"/>
                        </a:lnSpc>
                        <a:spcBef>
                          <a:spcPts val="65"/>
                        </a:spcBef>
                      </a:pPr>
                      <a:r>
                        <a:rPr dirty="0" sz="1200" spc="-25">
                          <a:solidFill>
                            <a:srgbClr val="006000"/>
                          </a:solidFill>
                          <a:latin typeface="Arial MT"/>
                          <a:cs typeface="Arial MT"/>
                        </a:rPr>
                        <a:t>183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solidFill>
                      <a:srgbClr val="C5EECE"/>
                    </a:solidFill>
                  </a:tcPr>
                </a:tc>
              </a:tr>
              <a:tr h="205104">
                <a:tc>
                  <a:txBody>
                    <a:bodyPr/>
                    <a:lstStyle/>
                    <a:p>
                      <a:pPr marL="220979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2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10.41%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5303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200" spc="-25">
                          <a:solidFill>
                            <a:srgbClr val="9C0005"/>
                          </a:solidFill>
                          <a:latin typeface="Arial MT"/>
                          <a:cs typeface="Arial MT"/>
                        </a:rPr>
                        <a:t>154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200" spc="-25">
                          <a:solidFill>
                            <a:srgbClr val="9C0005"/>
                          </a:solidFill>
                          <a:latin typeface="Arial MT"/>
                          <a:cs typeface="Arial MT"/>
                        </a:rPr>
                        <a:t>156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200" spc="-25">
                          <a:solidFill>
                            <a:srgbClr val="9C0005"/>
                          </a:solidFill>
                          <a:latin typeface="Arial MT"/>
                          <a:cs typeface="Arial MT"/>
                        </a:rPr>
                        <a:t>158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5303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200" spc="-25">
                          <a:solidFill>
                            <a:srgbClr val="9C0005"/>
                          </a:solidFill>
                          <a:latin typeface="Arial MT"/>
                          <a:cs typeface="Arial MT"/>
                        </a:rPr>
                        <a:t>160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200" spc="-25">
                          <a:solidFill>
                            <a:srgbClr val="9C0005"/>
                          </a:solidFill>
                          <a:latin typeface="Arial MT"/>
                          <a:cs typeface="Arial MT"/>
                        </a:rPr>
                        <a:t>163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solidFill>
                      <a:srgbClr val="FFC6CE"/>
                    </a:solidFill>
                  </a:tcPr>
                </a:tc>
              </a:tr>
              <a:tr h="200660">
                <a:tc>
                  <a:txBody>
                    <a:bodyPr/>
                    <a:lstStyle/>
                    <a:p>
                      <a:pPr marL="220979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12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11.41%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5303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1200" spc="-25">
                          <a:solidFill>
                            <a:srgbClr val="9C0005"/>
                          </a:solidFill>
                          <a:latin typeface="Arial MT"/>
                          <a:cs typeface="Arial MT"/>
                        </a:rPr>
                        <a:t>140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2540"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1200" spc="-25">
                          <a:solidFill>
                            <a:srgbClr val="9C0005"/>
                          </a:solidFill>
                          <a:latin typeface="Arial MT"/>
                          <a:cs typeface="Arial MT"/>
                        </a:rPr>
                        <a:t>142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2540"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1200" spc="-25">
                          <a:solidFill>
                            <a:srgbClr val="9C0005"/>
                          </a:solidFill>
                          <a:latin typeface="Arial MT"/>
                          <a:cs typeface="Arial MT"/>
                        </a:rPr>
                        <a:t>144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2540"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5303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1200" spc="-25">
                          <a:solidFill>
                            <a:srgbClr val="9C0005"/>
                          </a:solidFill>
                          <a:latin typeface="Arial MT"/>
                          <a:cs typeface="Arial MT"/>
                        </a:rPr>
                        <a:t>146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2540"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1200" spc="-25">
                          <a:solidFill>
                            <a:srgbClr val="9C0005"/>
                          </a:solidFill>
                          <a:latin typeface="Arial MT"/>
                          <a:cs typeface="Arial MT"/>
                        </a:rPr>
                        <a:t>148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2540">
                    <a:solidFill>
                      <a:srgbClr val="FFC6CE"/>
                    </a:solidFill>
                  </a:tcPr>
                </a:tc>
              </a:tr>
            </a:tbl>
          </a:graphicData>
        </a:graphic>
      </p:graphicFrame>
      <p:sp>
        <p:nvSpPr>
          <p:cNvPr id="17" name="object 17" descr=""/>
          <p:cNvSpPr txBox="1"/>
          <p:nvPr/>
        </p:nvSpPr>
        <p:spPr>
          <a:xfrm>
            <a:off x="8537358" y="4672096"/>
            <a:ext cx="1359535" cy="2095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-130" b="1">
                <a:latin typeface="Arial"/>
                <a:cs typeface="Arial"/>
              </a:rPr>
              <a:t>Perpetual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spc="-145" b="1">
                <a:latin typeface="Arial"/>
                <a:cs typeface="Arial"/>
              </a:rPr>
              <a:t>Growth</a:t>
            </a:r>
            <a:r>
              <a:rPr dirty="0" sz="1200" spc="30" b="1">
                <a:latin typeface="Arial"/>
                <a:cs typeface="Arial"/>
              </a:rPr>
              <a:t> </a:t>
            </a:r>
            <a:r>
              <a:rPr dirty="0" sz="1200" spc="-100" b="1">
                <a:latin typeface="Arial"/>
                <a:cs typeface="Arial"/>
              </a:rPr>
              <a:t>Rate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5996741" y="5461122"/>
            <a:ext cx="405765" cy="2095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-180" b="1">
                <a:latin typeface="Arial"/>
                <a:cs typeface="Arial"/>
              </a:rPr>
              <a:t>WACC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2676270" y="4666233"/>
            <a:ext cx="13728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14" b="1">
                <a:solidFill>
                  <a:srgbClr val="001F5F"/>
                </a:solidFill>
                <a:latin typeface="Arial"/>
                <a:cs typeface="Arial"/>
              </a:rPr>
              <a:t>Perpetual</a:t>
            </a:r>
            <a:r>
              <a:rPr dirty="0" sz="1200" spc="-4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200" spc="-135" b="1">
                <a:solidFill>
                  <a:srgbClr val="001F5F"/>
                </a:solidFill>
                <a:latin typeface="Arial"/>
                <a:cs typeface="Arial"/>
              </a:rPr>
              <a:t>Growth</a:t>
            </a:r>
            <a:r>
              <a:rPr dirty="0" sz="1200" spc="-5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1200" spc="-95" b="1">
                <a:solidFill>
                  <a:srgbClr val="001F5F"/>
                </a:solidFill>
                <a:latin typeface="Arial"/>
                <a:cs typeface="Arial"/>
              </a:rPr>
              <a:t>Rate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683502" y="4305045"/>
            <a:ext cx="40671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Enterprise</a:t>
            </a:r>
            <a:r>
              <a:rPr dirty="0" sz="18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Value</a:t>
            </a:r>
            <a:r>
              <a:rPr dirty="0" sz="18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Sensitivity</a:t>
            </a:r>
            <a:r>
              <a:rPr dirty="0" sz="18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(in</a:t>
            </a:r>
            <a:r>
              <a:rPr dirty="0" sz="18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Billions</a:t>
            </a:r>
            <a:r>
              <a:rPr dirty="0" sz="18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001F5F"/>
                </a:solidFill>
                <a:latin typeface="Calibri"/>
                <a:cs typeface="Calibri"/>
              </a:rPr>
              <a:t>USD)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6611111" y="4655820"/>
            <a:ext cx="4196715" cy="0"/>
          </a:xfrm>
          <a:custGeom>
            <a:avLst/>
            <a:gdLst/>
            <a:ahLst/>
            <a:cxnLst/>
            <a:rect l="l" t="t" r="r" b="b"/>
            <a:pathLst>
              <a:path w="4196715" h="0">
                <a:moveTo>
                  <a:pt x="0" y="0"/>
                </a:moveTo>
                <a:lnTo>
                  <a:pt x="4196207" y="0"/>
                </a:lnTo>
              </a:path>
            </a:pathLst>
          </a:custGeom>
          <a:ln w="6350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841044" y="4305045"/>
            <a:ext cx="20612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Share</a:t>
            </a:r>
            <a:r>
              <a:rPr dirty="0" sz="18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Price</a:t>
            </a:r>
            <a:r>
              <a:rPr dirty="0" sz="18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Sensitivity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769619" y="4655820"/>
            <a:ext cx="4196715" cy="0"/>
          </a:xfrm>
          <a:custGeom>
            <a:avLst/>
            <a:gdLst/>
            <a:ahLst/>
            <a:cxnLst/>
            <a:rect l="l" t="t" r="r" b="b"/>
            <a:pathLst>
              <a:path w="4196715" h="0">
                <a:moveTo>
                  <a:pt x="0" y="0"/>
                </a:moveTo>
                <a:lnTo>
                  <a:pt x="4196207" y="0"/>
                </a:lnTo>
              </a:path>
            </a:pathLst>
          </a:custGeom>
          <a:ln w="6350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4" name="object 2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76676" y="1866931"/>
            <a:ext cx="5049705" cy="2341570"/>
          </a:xfrm>
          <a:prstGeom prst="rect">
            <a:avLst/>
          </a:prstGeom>
        </p:spPr>
      </p:pic>
      <p:sp>
        <p:nvSpPr>
          <p:cNvPr id="25" name="object 25" descr=""/>
          <p:cNvSpPr txBox="1"/>
          <p:nvPr/>
        </p:nvSpPr>
        <p:spPr>
          <a:xfrm>
            <a:off x="251561" y="859916"/>
            <a:ext cx="11588115" cy="850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Netflix’s</a:t>
            </a:r>
            <a:r>
              <a:rPr dirty="0" sz="18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intrinsic</a:t>
            </a:r>
            <a:r>
              <a:rPr dirty="0" sz="18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DCF</a:t>
            </a:r>
            <a:r>
              <a:rPr dirty="0" sz="18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share</a:t>
            </a:r>
            <a:r>
              <a:rPr dirty="0" sz="18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price</a:t>
            </a:r>
            <a:r>
              <a:rPr dirty="0" sz="18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is</a:t>
            </a:r>
            <a:r>
              <a:rPr dirty="0" sz="18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10.5%</a:t>
            </a:r>
            <a:r>
              <a:rPr dirty="0" sz="18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below</a:t>
            </a:r>
            <a:r>
              <a:rPr dirty="0" sz="18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8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market</a:t>
            </a:r>
            <a:r>
              <a:rPr dirty="0" sz="18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price;</a:t>
            </a:r>
            <a:r>
              <a:rPr dirty="0" sz="18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Enterprise</a:t>
            </a:r>
            <a:r>
              <a:rPr dirty="0" sz="18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value</a:t>
            </a:r>
            <a:r>
              <a:rPr dirty="0" sz="18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is</a:t>
            </a:r>
            <a:r>
              <a:rPr dirty="0" sz="18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calculated</a:t>
            </a:r>
            <a:r>
              <a:rPr dirty="0" sz="18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at</a:t>
            </a:r>
            <a:r>
              <a:rPr dirty="0" sz="18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18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2.01%</a:t>
            </a:r>
            <a:r>
              <a:rPr dirty="0" sz="18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perpetual</a:t>
            </a:r>
            <a:r>
              <a:rPr dirty="0" sz="18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growth rate.</a:t>
            </a:r>
            <a:endParaRPr sz="1800">
              <a:latin typeface="Calibri"/>
              <a:cs typeface="Calibri"/>
            </a:endParaRPr>
          </a:p>
          <a:p>
            <a:pPr marL="601980">
              <a:lnSpc>
                <a:spcPct val="100000"/>
              </a:lnSpc>
              <a:spcBef>
                <a:spcPts val="20"/>
              </a:spcBef>
              <a:tabLst>
                <a:tab pos="6443980" algn="l"/>
              </a:tabLst>
            </a:pP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Market</a:t>
            </a:r>
            <a:r>
              <a:rPr dirty="0" sz="1800" spc="-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Value</a:t>
            </a:r>
            <a:r>
              <a:rPr dirty="0" sz="1800" spc="-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vs.</a:t>
            </a:r>
            <a:r>
              <a:rPr dirty="0" sz="1800" spc="-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Intrinsic</a:t>
            </a:r>
            <a:r>
              <a:rPr dirty="0" sz="1800" spc="-7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Value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Enterprise</a:t>
            </a:r>
            <a:r>
              <a:rPr dirty="0" sz="18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Value</a:t>
            </a:r>
            <a:r>
              <a:rPr dirty="0" sz="18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800" spc="-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Equity</a:t>
            </a:r>
            <a:r>
              <a:rPr dirty="0" sz="18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Value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 descr=""/>
          <p:cNvSpPr/>
          <p:nvPr/>
        </p:nvSpPr>
        <p:spPr>
          <a:xfrm>
            <a:off x="762000" y="1761744"/>
            <a:ext cx="4126865" cy="0"/>
          </a:xfrm>
          <a:custGeom>
            <a:avLst/>
            <a:gdLst/>
            <a:ahLst/>
            <a:cxnLst/>
            <a:rect l="l" t="t" r="r" b="b"/>
            <a:pathLst>
              <a:path w="4126865" h="0">
                <a:moveTo>
                  <a:pt x="0" y="0"/>
                </a:moveTo>
                <a:lnTo>
                  <a:pt x="4126738" y="0"/>
                </a:lnTo>
              </a:path>
            </a:pathLst>
          </a:custGeom>
          <a:ln w="6350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6681216" y="1761744"/>
            <a:ext cx="4126865" cy="0"/>
          </a:xfrm>
          <a:custGeom>
            <a:avLst/>
            <a:gdLst/>
            <a:ahLst/>
            <a:cxnLst/>
            <a:rect l="l" t="t" r="r" b="b"/>
            <a:pathLst>
              <a:path w="4126865" h="0">
                <a:moveTo>
                  <a:pt x="0" y="0"/>
                </a:moveTo>
                <a:lnTo>
                  <a:pt x="4126737" y="0"/>
                </a:lnTo>
              </a:path>
            </a:pathLst>
          </a:custGeom>
          <a:ln w="6350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69163" y="6303264"/>
            <a:ext cx="1231900" cy="55499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0480" rIns="0" bIns="0" rtlCol="0" vert="horz">
            <a:spAutoFit/>
          </a:bodyPr>
          <a:lstStyle/>
          <a:p>
            <a:pPr marL="266700" marR="259079" indent="-6350">
              <a:lnSpc>
                <a:spcPct val="100000"/>
              </a:lnSpc>
              <a:spcBef>
                <a:spcPts val="240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Executive summary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970276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69875" marR="268605" indent="25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 Overview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569719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310" marR="311150" indent="-635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370832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521334" marR="294005" indent="-224154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771388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945" marR="292100" indent="-279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17194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53365" marR="207645" indent="-4318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 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5725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14960" marR="210185" indent="-100965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 Solution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99822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146050" rIns="0" bIns="0" rtlCol="0" vert="horz">
            <a:spAutoFit/>
          </a:bodyPr>
          <a:lstStyle/>
          <a:p>
            <a:pPr marL="206375">
              <a:lnSpc>
                <a:spcPct val="100000"/>
              </a:lnSpc>
              <a:spcBef>
                <a:spcPts val="115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11551919" y="643432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2"/>
                </a:lnTo>
                <a:lnTo>
                  <a:pt x="640079" y="294132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 descr=""/>
          <p:cNvGrpSpPr/>
          <p:nvPr/>
        </p:nvGrpSpPr>
        <p:grpSpPr>
          <a:xfrm>
            <a:off x="-6350" y="-6350"/>
            <a:ext cx="12204700" cy="805180"/>
            <a:chOff x="-6350" y="-6350"/>
            <a:chExt cx="12204700" cy="805180"/>
          </a:xfrm>
        </p:grpSpPr>
        <p:sp>
          <p:nvSpPr>
            <p:cNvPr id="12" name="object 12" descr=""/>
            <p:cNvSpPr/>
            <p:nvPr/>
          </p:nvSpPr>
          <p:spPr>
            <a:xfrm>
              <a:off x="0" y="0"/>
              <a:ext cx="12192000" cy="792480"/>
            </a:xfrm>
            <a:custGeom>
              <a:avLst/>
              <a:gdLst/>
              <a:ahLst/>
              <a:cxnLst/>
              <a:rect l="l" t="t" r="r" b="b"/>
              <a:pathLst>
                <a:path w="12192000" h="792480">
                  <a:moveTo>
                    <a:pt x="12192000" y="0"/>
                  </a:moveTo>
                  <a:lnTo>
                    <a:pt x="0" y="0"/>
                  </a:lnTo>
                  <a:lnTo>
                    <a:pt x="0" y="792479"/>
                  </a:lnTo>
                  <a:lnTo>
                    <a:pt x="12192000" y="792479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0" y="0"/>
              <a:ext cx="12192000" cy="792480"/>
            </a:xfrm>
            <a:custGeom>
              <a:avLst/>
              <a:gdLst/>
              <a:ahLst/>
              <a:cxnLst/>
              <a:rect l="l" t="t" r="r" b="b"/>
              <a:pathLst>
                <a:path w="12192000" h="792480">
                  <a:moveTo>
                    <a:pt x="0" y="792479"/>
                  </a:moveTo>
                  <a:lnTo>
                    <a:pt x="12192000" y="792479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792479"/>
                  </a:lnTo>
                  <a:close/>
                </a:path>
              </a:pathLst>
            </a:custGeom>
            <a:ln w="12700">
              <a:solidFill>
                <a:srgbClr val="00134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75264" y="18288"/>
              <a:ext cx="1144524" cy="755904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Executive</a:t>
            </a:r>
            <a:r>
              <a:rPr dirty="0" spc="-145"/>
              <a:t> </a:t>
            </a:r>
            <a:r>
              <a:rPr dirty="0" spc="-10"/>
              <a:t>Summary</a:t>
            </a:r>
          </a:p>
        </p:txBody>
      </p:sp>
      <p:sp>
        <p:nvSpPr>
          <p:cNvPr id="16" name="object 16" descr=""/>
          <p:cNvSpPr txBox="1"/>
          <p:nvPr/>
        </p:nvSpPr>
        <p:spPr>
          <a:xfrm>
            <a:off x="2885058" y="1158316"/>
            <a:ext cx="544385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54">
                <a:latin typeface="Arial MT"/>
                <a:cs typeface="Arial MT"/>
              </a:rPr>
              <a:t>Shou</a:t>
            </a:r>
            <a:r>
              <a:rPr dirty="0" sz="3600" spc="-250">
                <a:latin typeface="Arial MT"/>
                <a:cs typeface="Arial MT"/>
              </a:rPr>
              <a:t>l</a:t>
            </a:r>
            <a:r>
              <a:rPr dirty="0" sz="3600" spc="290">
                <a:latin typeface="Arial MT"/>
                <a:cs typeface="Arial MT"/>
              </a:rPr>
              <a:t>d</a:t>
            </a:r>
            <a:r>
              <a:rPr dirty="0" sz="3600" spc="-270">
                <a:latin typeface="Arial MT"/>
                <a:cs typeface="Arial MT"/>
              </a:rPr>
              <a:t>Am</a:t>
            </a:r>
            <a:r>
              <a:rPr dirty="0" sz="3600" spc="-265">
                <a:latin typeface="Arial MT"/>
                <a:cs typeface="Arial MT"/>
              </a:rPr>
              <a:t>a</a:t>
            </a:r>
            <a:r>
              <a:rPr dirty="0" sz="3600" spc="-270">
                <a:latin typeface="Arial MT"/>
                <a:cs typeface="Arial MT"/>
              </a:rPr>
              <a:t>z</a:t>
            </a:r>
            <a:r>
              <a:rPr dirty="0" sz="3600" spc="-265">
                <a:latin typeface="Arial MT"/>
                <a:cs typeface="Arial MT"/>
              </a:rPr>
              <a:t>o</a:t>
            </a:r>
            <a:r>
              <a:rPr dirty="0" sz="3600">
                <a:latin typeface="Arial MT"/>
                <a:cs typeface="Arial MT"/>
              </a:rPr>
              <a:t>n</a:t>
            </a:r>
            <a:r>
              <a:rPr dirty="0" sz="3600" spc="-505">
                <a:latin typeface="Arial MT"/>
                <a:cs typeface="Arial MT"/>
              </a:rPr>
              <a:t> </a:t>
            </a:r>
            <a:r>
              <a:rPr dirty="0" sz="3600" spc="-270">
                <a:latin typeface="Arial MT"/>
                <a:cs typeface="Arial MT"/>
              </a:rPr>
              <a:t>acquireNetflix?</a:t>
            </a:r>
            <a:endParaRPr sz="3600">
              <a:latin typeface="Arial MT"/>
              <a:cs typeface="Arial MT"/>
            </a:endParaRPr>
          </a:p>
        </p:txBody>
      </p:sp>
      <p:graphicFrame>
        <p:nvGraphicFramePr>
          <p:cNvPr id="17" name="object 17" descr=""/>
          <p:cNvGraphicFramePr>
            <a:graphicFrameLocks noGrp="1"/>
          </p:cNvGraphicFramePr>
          <p:nvPr/>
        </p:nvGraphicFramePr>
        <p:xfrm>
          <a:off x="6219316" y="1823466"/>
          <a:ext cx="5422900" cy="40582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0"/>
              </a:tblGrid>
              <a:tr h="614680">
                <a:tc>
                  <a:txBody>
                    <a:bodyPr/>
                    <a:lstStyle/>
                    <a:p>
                      <a:pPr marL="440690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dirty="0" sz="2000" b="1">
                          <a:latin typeface="Arial"/>
                          <a:cs typeface="Arial"/>
                        </a:rPr>
                        <a:t>Amazon</a:t>
                      </a:r>
                      <a:r>
                        <a:rPr dirty="0" sz="2000" spc="-4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00" b="1">
                          <a:latin typeface="Arial"/>
                          <a:cs typeface="Arial"/>
                        </a:rPr>
                        <a:t>should</a:t>
                      </a:r>
                      <a:r>
                        <a:rPr dirty="0" sz="2000" spc="-10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00" b="1">
                          <a:latin typeface="Arial"/>
                          <a:cs typeface="Arial"/>
                        </a:rPr>
                        <a:t>acquire</a:t>
                      </a:r>
                      <a:r>
                        <a:rPr dirty="0" sz="2000" spc="-7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00" spc="-10" b="1">
                          <a:latin typeface="Arial"/>
                          <a:cs typeface="Arial"/>
                        </a:rPr>
                        <a:t>ViacomCBS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55244">
                    <a:lnL w="12700">
                      <a:solidFill>
                        <a:srgbClr val="222852"/>
                      </a:solidFill>
                      <a:prstDash val="solid"/>
                    </a:lnL>
                    <a:lnR w="12700">
                      <a:solidFill>
                        <a:srgbClr val="222852"/>
                      </a:solidFill>
                      <a:prstDash val="solid"/>
                    </a:lnR>
                    <a:lnT w="12700">
                      <a:solidFill>
                        <a:srgbClr val="222852"/>
                      </a:solidFill>
                      <a:prstDash val="solid"/>
                    </a:lnT>
                    <a:lnB w="12700">
                      <a:solidFill>
                        <a:srgbClr val="34477B"/>
                      </a:solidFill>
                      <a:prstDash val="solid"/>
                    </a:lnB>
                  </a:tcPr>
                </a:tc>
              </a:tr>
              <a:tr h="10242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222852"/>
                      </a:solidFill>
                      <a:prstDash val="solid"/>
                    </a:lnL>
                    <a:lnR w="12700">
                      <a:solidFill>
                        <a:srgbClr val="222852"/>
                      </a:solidFill>
                      <a:prstDash val="solid"/>
                    </a:lnR>
                    <a:lnT w="12700">
                      <a:solidFill>
                        <a:srgbClr val="34477B"/>
                      </a:solidFill>
                      <a:prstDash val="solid"/>
                    </a:lnT>
                    <a:lnB w="12700">
                      <a:solidFill>
                        <a:srgbClr val="34477B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2419350">
                <a:tc>
                  <a:txBody>
                    <a:bodyPr/>
                    <a:lstStyle/>
                    <a:p>
                      <a:pPr marL="352425" marR="573405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4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Capital</a:t>
                      </a:r>
                      <a:r>
                        <a:rPr dirty="0" sz="14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Market</a:t>
                      </a:r>
                      <a:r>
                        <a:rPr dirty="0" sz="14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severely</a:t>
                      </a:r>
                      <a:r>
                        <a:rPr dirty="0" sz="14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undervalues</a:t>
                      </a:r>
                      <a:r>
                        <a:rPr dirty="0" sz="14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ViacomCBS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by 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80%.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 marL="35242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40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owners</a:t>
                      </a:r>
                      <a:r>
                        <a:rPr dirty="0" sz="14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may</a:t>
                      </a:r>
                      <a:r>
                        <a:rPr dirty="0" sz="14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be</a:t>
                      </a:r>
                      <a:r>
                        <a:rPr dirty="0" sz="14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looking</a:t>
                      </a:r>
                      <a:r>
                        <a:rPr dirty="0" sz="14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140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sell,</a:t>
                      </a:r>
                      <a:r>
                        <a:rPr dirty="0" sz="14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which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results</a:t>
                      </a:r>
                      <a:r>
                        <a:rPr dirty="0" sz="1400" spc="-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in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50">
                          <a:latin typeface="Arial MT"/>
                          <a:cs typeface="Arial MT"/>
                        </a:rPr>
                        <a:t>a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 marL="352425">
                        <a:lnSpc>
                          <a:spcPct val="100000"/>
                        </a:lnSpc>
                      </a:pPr>
                      <a:r>
                        <a:rPr dirty="0" sz="1400" spc="-10">
                          <a:latin typeface="Arial MT"/>
                          <a:cs typeface="Arial MT"/>
                        </a:rPr>
                        <a:t>smaller</a:t>
                      </a:r>
                      <a:r>
                        <a:rPr dirty="0" sz="14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premium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 marL="352425" marR="426084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40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synergies</a:t>
                      </a:r>
                      <a:r>
                        <a:rPr dirty="0" sz="14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that</a:t>
                      </a:r>
                      <a:r>
                        <a:rPr dirty="0" sz="140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arise</a:t>
                      </a:r>
                      <a:r>
                        <a:rPr dirty="0" sz="1400" spc="-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are</a:t>
                      </a:r>
                      <a:r>
                        <a:rPr dirty="0" sz="14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far</a:t>
                      </a:r>
                      <a:r>
                        <a:rPr dirty="0" sz="1400" spc="-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more</a:t>
                      </a:r>
                      <a:r>
                        <a:rPr dirty="0" sz="140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significant</a:t>
                      </a:r>
                      <a:r>
                        <a:rPr dirty="0" sz="1400" spc="-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than</a:t>
                      </a:r>
                      <a:r>
                        <a:rPr dirty="0" sz="1400" spc="-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those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that</a:t>
                      </a:r>
                      <a:r>
                        <a:rPr dirty="0" sz="1400" spc="-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arrive</a:t>
                      </a:r>
                      <a:r>
                        <a:rPr dirty="0" sz="140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with</a:t>
                      </a:r>
                      <a:r>
                        <a:rPr dirty="0" sz="14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Netflix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 marL="352425" marR="43307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4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transaction</a:t>
                      </a:r>
                      <a:r>
                        <a:rPr dirty="0" sz="140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is</a:t>
                      </a:r>
                      <a:r>
                        <a:rPr dirty="0" sz="14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financially</a:t>
                      </a:r>
                      <a:r>
                        <a:rPr dirty="0" sz="14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feasible</a:t>
                      </a:r>
                      <a:r>
                        <a:rPr dirty="0" sz="14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through</a:t>
                      </a:r>
                      <a:r>
                        <a:rPr dirty="0" sz="14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4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reasonable issue</a:t>
                      </a:r>
                      <a:r>
                        <a:rPr dirty="0" sz="14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4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debt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22555">
                    <a:lnL w="12700">
                      <a:solidFill>
                        <a:srgbClr val="222852"/>
                      </a:solidFill>
                      <a:prstDash val="solid"/>
                    </a:lnL>
                    <a:lnR w="12700">
                      <a:solidFill>
                        <a:srgbClr val="222852"/>
                      </a:solidFill>
                      <a:prstDash val="solid"/>
                    </a:lnR>
                    <a:lnT w="12700">
                      <a:solidFill>
                        <a:srgbClr val="34477B"/>
                      </a:solidFill>
                      <a:prstDash val="solid"/>
                    </a:lnT>
                    <a:lnB w="12700">
                      <a:solidFill>
                        <a:srgbClr val="222852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18" name="object 18" descr=""/>
          <p:cNvGrpSpPr/>
          <p:nvPr/>
        </p:nvGrpSpPr>
        <p:grpSpPr>
          <a:xfrm>
            <a:off x="707136" y="4226052"/>
            <a:ext cx="88900" cy="88900"/>
            <a:chOff x="707136" y="4226052"/>
            <a:chExt cx="88900" cy="88900"/>
          </a:xfrm>
        </p:grpSpPr>
        <p:sp>
          <p:nvSpPr>
            <p:cNvPr id="19" name="object 19" descr=""/>
            <p:cNvSpPr/>
            <p:nvPr/>
          </p:nvSpPr>
          <p:spPr>
            <a:xfrm>
              <a:off x="713232" y="423214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1F2E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713232" y="423214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76200"/>
                  </a:moveTo>
                  <a:lnTo>
                    <a:pt x="76200" y="76200"/>
                  </a:lnTo>
                  <a:lnTo>
                    <a:pt x="762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 descr=""/>
          <p:cNvGrpSpPr/>
          <p:nvPr/>
        </p:nvGrpSpPr>
        <p:grpSpPr>
          <a:xfrm>
            <a:off x="707136" y="4552188"/>
            <a:ext cx="88900" cy="88900"/>
            <a:chOff x="707136" y="4552188"/>
            <a:chExt cx="88900" cy="88900"/>
          </a:xfrm>
        </p:grpSpPr>
        <p:sp>
          <p:nvSpPr>
            <p:cNvPr id="22" name="object 22" descr=""/>
            <p:cNvSpPr/>
            <p:nvPr/>
          </p:nvSpPr>
          <p:spPr>
            <a:xfrm>
              <a:off x="713232" y="455828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1F2E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713232" y="455828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76200"/>
                  </a:moveTo>
                  <a:lnTo>
                    <a:pt x="76200" y="76200"/>
                  </a:lnTo>
                  <a:lnTo>
                    <a:pt x="762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 descr=""/>
          <p:cNvGrpSpPr/>
          <p:nvPr/>
        </p:nvGrpSpPr>
        <p:grpSpPr>
          <a:xfrm>
            <a:off x="707136" y="5260849"/>
            <a:ext cx="88900" cy="88900"/>
            <a:chOff x="707136" y="5260849"/>
            <a:chExt cx="88900" cy="88900"/>
          </a:xfrm>
        </p:grpSpPr>
        <p:sp>
          <p:nvSpPr>
            <p:cNvPr id="25" name="object 25" descr=""/>
            <p:cNvSpPr/>
            <p:nvPr/>
          </p:nvSpPr>
          <p:spPr>
            <a:xfrm>
              <a:off x="713232" y="526694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0" y="76198"/>
                  </a:lnTo>
                  <a:lnTo>
                    <a:pt x="76200" y="76198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1F2E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713232" y="526694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76198"/>
                  </a:moveTo>
                  <a:lnTo>
                    <a:pt x="76200" y="76198"/>
                  </a:lnTo>
                  <a:lnTo>
                    <a:pt x="76200" y="0"/>
                  </a:lnTo>
                  <a:lnTo>
                    <a:pt x="0" y="0"/>
                  </a:lnTo>
                  <a:lnTo>
                    <a:pt x="0" y="76198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 descr=""/>
          <p:cNvGrpSpPr/>
          <p:nvPr/>
        </p:nvGrpSpPr>
        <p:grpSpPr>
          <a:xfrm>
            <a:off x="6400800" y="4226052"/>
            <a:ext cx="88900" cy="88900"/>
            <a:chOff x="6400800" y="4226052"/>
            <a:chExt cx="88900" cy="88900"/>
          </a:xfrm>
        </p:grpSpPr>
        <p:sp>
          <p:nvSpPr>
            <p:cNvPr id="28" name="object 28" descr=""/>
            <p:cNvSpPr/>
            <p:nvPr/>
          </p:nvSpPr>
          <p:spPr>
            <a:xfrm>
              <a:off x="6406895" y="423214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1F2E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6406895" y="423214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76200"/>
                  </a:moveTo>
                  <a:lnTo>
                    <a:pt x="76200" y="76200"/>
                  </a:lnTo>
                  <a:lnTo>
                    <a:pt x="762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 descr=""/>
          <p:cNvGrpSpPr/>
          <p:nvPr/>
        </p:nvGrpSpPr>
        <p:grpSpPr>
          <a:xfrm>
            <a:off x="6400800" y="4780788"/>
            <a:ext cx="88900" cy="88900"/>
            <a:chOff x="6400800" y="4780788"/>
            <a:chExt cx="88900" cy="88900"/>
          </a:xfrm>
        </p:grpSpPr>
        <p:sp>
          <p:nvSpPr>
            <p:cNvPr id="31" name="object 31" descr=""/>
            <p:cNvSpPr/>
            <p:nvPr/>
          </p:nvSpPr>
          <p:spPr>
            <a:xfrm>
              <a:off x="6406895" y="478688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1F2E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6406895" y="478688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76200"/>
                  </a:moveTo>
                  <a:lnTo>
                    <a:pt x="76200" y="76200"/>
                  </a:lnTo>
                  <a:lnTo>
                    <a:pt x="762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 descr=""/>
          <p:cNvGrpSpPr/>
          <p:nvPr/>
        </p:nvGrpSpPr>
        <p:grpSpPr>
          <a:xfrm>
            <a:off x="6400800" y="5294377"/>
            <a:ext cx="88900" cy="88900"/>
            <a:chOff x="6400800" y="5294377"/>
            <a:chExt cx="88900" cy="88900"/>
          </a:xfrm>
        </p:grpSpPr>
        <p:sp>
          <p:nvSpPr>
            <p:cNvPr id="34" name="object 34" descr=""/>
            <p:cNvSpPr/>
            <p:nvPr/>
          </p:nvSpPr>
          <p:spPr>
            <a:xfrm>
              <a:off x="6406895" y="5300473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0" y="76198"/>
                  </a:lnTo>
                  <a:lnTo>
                    <a:pt x="76200" y="76198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1F2E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6406895" y="5300473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76198"/>
                  </a:moveTo>
                  <a:lnTo>
                    <a:pt x="76200" y="76198"/>
                  </a:lnTo>
                  <a:lnTo>
                    <a:pt x="76200" y="0"/>
                  </a:lnTo>
                  <a:lnTo>
                    <a:pt x="0" y="0"/>
                  </a:lnTo>
                  <a:lnTo>
                    <a:pt x="0" y="76198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36" name="object 36" descr=""/>
          <p:cNvGraphicFramePr>
            <a:graphicFrameLocks noGrp="1"/>
          </p:cNvGraphicFramePr>
          <p:nvPr/>
        </p:nvGraphicFramePr>
        <p:xfrm>
          <a:off x="625919" y="1821688"/>
          <a:ext cx="5423535" cy="4060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0"/>
              </a:tblGrid>
              <a:tr h="629285"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2400" b="1">
                          <a:latin typeface="Arial"/>
                          <a:cs typeface="Arial"/>
                        </a:rPr>
                        <a:t>Amazon</a:t>
                      </a:r>
                      <a:r>
                        <a:rPr dirty="0" sz="2400" spc="-5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00" b="1">
                          <a:latin typeface="Arial"/>
                          <a:cs typeface="Arial"/>
                        </a:rPr>
                        <a:t>should</a:t>
                      </a:r>
                      <a:r>
                        <a:rPr dirty="0" sz="2400" spc="-8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u="heavy" sz="2400" b="1">
                          <a:uFill>
                            <a:solidFill>
                              <a:srgbClr val="4866AC"/>
                            </a:solidFill>
                          </a:uFill>
                          <a:latin typeface="Arial"/>
                          <a:cs typeface="Arial"/>
                        </a:rPr>
                        <a:t>not</a:t>
                      </a:r>
                      <a:r>
                        <a:rPr dirty="0" sz="2400" spc="-10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00" b="1">
                          <a:latin typeface="Arial"/>
                          <a:cs typeface="Arial"/>
                        </a:rPr>
                        <a:t>acquire</a:t>
                      </a:r>
                      <a:r>
                        <a:rPr dirty="0" sz="2400" spc="-7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00" spc="-10" b="1">
                          <a:latin typeface="Arial"/>
                          <a:cs typeface="Arial"/>
                        </a:rPr>
                        <a:t>Netflix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222852"/>
                      </a:solidFill>
                      <a:prstDash val="solid"/>
                    </a:lnL>
                    <a:lnR w="12700">
                      <a:solidFill>
                        <a:srgbClr val="222852"/>
                      </a:solidFill>
                      <a:prstDash val="solid"/>
                    </a:lnR>
                    <a:lnT w="12700">
                      <a:solidFill>
                        <a:srgbClr val="222852"/>
                      </a:solidFill>
                      <a:prstDash val="solid"/>
                    </a:lnT>
                    <a:lnB w="12700">
                      <a:solidFill>
                        <a:srgbClr val="34477B"/>
                      </a:solidFill>
                      <a:prstDash val="solid"/>
                    </a:lnB>
                  </a:tcPr>
                </a:tc>
              </a:tr>
              <a:tr h="10204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222852"/>
                      </a:solidFill>
                      <a:prstDash val="solid"/>
                    </a:lnL>
                    <a:lnR w="12700">
                      <a:solidFill>
                        <a:srgbClr val="222852"/>
                      </a:solidFill>
                      <a:prstDash val="solid"/>
                    </a:lnR>
                    <a:lnT w="12700">
                      <a:solidFill>
                        <a:srgbClr val="34477B"/>
                      </a:solidFill>
                      <a:prstDash val="solid"/>
                    </a:lnT>
                    <a:lnB w="12700">
                      <a:solidFill>
                        <a:srgbClr val="34477B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2411095">
                <a:tc>
                  <a:txBody>
                    <a:bodyPr/>
                    <a:lstStyle/>
                    <a:p>
                      <a:pPr marL="294005">
                        <a:lnSpc>
                          <a:spcPct val="100000"/>
                        </a:lnSpc>
                        <a:spcBef>
                          <a:spcPts val="969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4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capital</a:t>
                      </a:r>
                      <a:r>
                        <a:rPr dirty="0" sz="14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market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currently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 b="1">
                          <a:latin typeface="Arial"/>
                          <a:cs typeface="Arial"/>
                        </a:rPr>
                        <a:t>overvalues</a:t>
                      </a:r>
                      <a:r>
                        <a:rPr dirty="0" sz="1400" spc="-5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25" b="1">
                          <a:latin typeface="Arial"/>
                          <a:cs typeface="Arial"/>
                        </a:rPr>
                        <a:t>Netflix</a:t>
                      </a:r>
                      <a:r>
                        <a:rPr dirty="0" sz="1400" spc="-8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 b="1">
                          <a:latin typeface="Arial"/>
                          <a:cs typeface="Arial"/>
                        </a:rPr>
                        <a:t>by</a:t>
                      </a:r>
                      <a:r>
                        <a:rPr dirty="0" sz="1400" spc="-17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 b="1">
                          <a:latin typeface="Arial"/>
                          <a:cs typeface="Arial"/>
                        </a:rPr>
                        <a:t>43.42%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294005" marR="168910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Netflix</a:t>
                      </a:r>
                      <a:r>
                        <a:rPr dirty="0" sz="14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Management</a:t>
                      </a:r>
                      <a:r>
                        <a:rPr dirty="0" sz="14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is</a:t>
                      </a:r>
                      <a:r>
                        <a:rPr dirty="0" sz="14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not</a:t>
                      </a:r>
                      <a:r>
                        <a:rPr dirty="0" sz="14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open</a:t>
                      </a:r>
                      <a:r>
                        <a:rPr dirty="0" sz="14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14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an</a:t>
                      </a:r>
                      <a:r>
                        <a:rPr dirty="0" sz="14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acquisition</a:t>
                      </a:r>
                      <a:r>
                        <a:rPr dirty="0" sz="14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which</a:t>
                      </a:r>
                      <a:r>
                        <a:rPr dirty="0" sz="14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results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in</a:t>
                      </a:r>
                      <a:r>
                        <a:rPr dirty="0" sz="14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hefty</a:t>
                      </a:r>
                      <a:r>
                        <a:rPr dirty="0" sz="14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premium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 marL="294005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This</a:t>
                      </a:r>
                      <a:r>
                        <a:rPr dirty="0" sz="14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premium</a:t>
                      </a:r>
                      <a:r>
                        <a:rPr dirty="0" sz="140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is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not</a:t>
                      </a:r>
                      <a:r>
                        <a:rPr dirty="0" sz="14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justified</a:t>
                      </a:r>
                      <a:r>
                        <a:rPr dirty="0" sz="14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by</a:t>
                      </a:r>
                      <a:r>
                        <a:rPr dirty="0" sz="14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4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relatively</a:t>
                      </a:r>
                      <a:r>
                        <a:rPr dirty="0" sz="14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limited</a:t>
                      </a:r>
                      <a:r>
                        <a:rPr dirty="0" sz="14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synergies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 marL="294005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that</a:t>
                      </a:r>
                      <a:r>
                        <a:rPr dirty="0" sz="14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emerge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 marL="294005" marR="447040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4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transaction</a:t>
                      </a:r>
                      <a:r>
                        <a:rPr dirty="0" sz="140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is</a:t>
                      </a:r>
                      <a:r>
                        <a:rPr dirty="0" sz="14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not</a:t>
                      </a:r>
                      <a:r>
                        <a:rPr dirty="0" sz="14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financially</a:t>
                      </a:r>
                      <a:r>
                        <a:rPr dirty="0" sz="14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feasible</a:t>
                      </a:r>
                      <a:r>
                        <a:rPr dirty="0" sz="14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4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would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lead</a:t>
                      </a:r>
                      <a:r>
                        <a:rPr dirty="0" sz="14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to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destruction</a:t>
                      </a:r>
                      <a:r>
                        <a:rPr dirty="0" sz="14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4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wealth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23189">
                    <a:lnL w="12700">
                      <a:solidFill>
                        <a:srgbClr val="222852"/>
                      </a:solidFill>
                      <a:prstDash val="solid"/>
                    </a:lnL>
                    <a:lnR w="12700">
                      <a:solidFill>
                        <a:srgbClr val="222852"/>
                      </a:solidFill>
                      <a:prstDash val="solid"/>
                    </a:lnR>
                    <a:lnT w="12700">
                      <a:solidFill>
                        <a:srgbClr val="34477B"/>
                      </a:solidFill>
                      <a:prstDash val="solid"/>
                    </a:lnT>
                    <a:lnB w="12700">
                      <a:solidFill>
                        <a:srgbClr val="222852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37" name="object 3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10027" y="2517648"/>
            <a:ext cx="1533144" cy="865631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24343" y="2723388"/>
            <a:ext cx="3136392" cy="454151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6916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74320" marR="267335" indent="-3175">
              <a:lnSpc>
                <a:spcPct val="100000"/>
              </a:lnSpc>
              <a:spcBef>
                <a:spcPts val="240"/>
              </a:spcBef>
            </a:pP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70276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69875" marR="268605" indent="25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 Overview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69719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310" marR="311150" indent="-635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370832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521334" marR="294005" indent="-224154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771388" y="6303264"/>
            <a:ext cx="1231900" cy="55499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0480" rIns="0" bIns="0" rtlCol="0" vert="horz">
            <a:spAutoFit/>
          </a:bodyPr>
          <a:lstStyle/>
          <a:p>
            <a:pPr marL="309880" marR="281940" indent="-26034">
              <a:lnSpc>
                <a:spcPct val="100000"/>
              </a:lnSpc>
              <a:spcBef>
                <a:spcPts val="240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Financial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7194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53365" marR="207645" indent="-4318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 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5725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14960" marR="210185" indent="-100965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 Solution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9822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146050" rIns="0" bIns="0" rtlCol="0" vert="horz">
            <a:spAutoFit/>
          </a:bodyPr>
          <a:lstStyle/>
          <a:p>
            <a:pPr marL="206375">
              <a:lnSpc>
                <a:spcPct val="100000"/>
              </a:lnSpc>
              <a:spcBef>
                <a:spcPts val="115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1551919" y="643432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2"/>
                </a:lnTo>
                <a:lnTo>
                  <a:pt x="640079" y="294132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Sensitivity</a:t>
            </a:r>
            <a:r>
              <a:rPr dirty="0" spc="-35"/>
              <a:t> </a:t>
            </a:r>
            <a:r>
              <a:rPr dirty="0"/>
              <a:t>and</a:t>
            </a:r>
            <a:r>
              <a:rPr dirty="0" spc="-60"/>
              <a:t> </a:t>
            </a:r>
            <a:r>
              <a:rPr dirty="0"/>
              <a:t>Scenario</a:t>
            </a:r>
            <a:r>
              <a:rPr dirty="0" spc="-55"/>
              <a:t> </a:t>
            </a:r>
            <a:r>
              <a:rPr dirty="0" spc="-10"/>
              <a:t>Analysis</a:t>
            </a:r>
          </a:p>
        </p:txBody>
      </p:sp>
      <p:grpSp>
        <p:nvGrpSpPr>
          <p:cNvPr id="13" name="object 13" descr=""/>
          <p:cNvGrpSpPr/>
          <p:nvPr/>
        </p:nvGrpSpPr>
        <p:grpSpPr>
          <a:xfrm>
            <a:off x="1036129" y="1642872"/>
            <a:ext cx="10636885" cy="1699895"/>
            <a:chOff x="1036129" y="1642872"/>
            <a:chExt cx="10636885" cy="1699895"/>
          </a:xfrm>
        </p:grpSpPr>
        <p:sp>
          <p:nvSpPr>
            <p:cNvPr id="14" name="object 14" descr=""/>
            <p:cNvSpPr/>
            <p:nvPr/>
          </p:nvSpPr>
          <p:spPr>
            <a:xfrm>
              <a:off x="1187196" y="2176271"/>
              <a:ext cx="9850120" cy="1161415"/>
            </a:xfrm>
            <a:custGeom>
              <a:avLst/>
              <a:gdLst/>
              <a:ahLst/>
              <a:cxnLst/>
              <a:rect l="l" t="t" r="r" b="b"/>
              <a:pathLst>
                <a:path w="9850120" h="1161414">
                  <a:moveTo>
                    <a:pt x="190500" y="810768"/>
                  </a:moveTo>
                  <a:lnTo>
                    <a:pt x="0" y="810768"/>
                  </a:lnTo>
                  <a:lnTo>
                    <a:pt x="0" y="1161288"/>
                  </a:lnTo>
                  <a:lnTo>
                    <a:pt x="190500" y="1161288"/>
                  </a:lnTo>
                  <a:lnTo>
                    <a:pt x="190500" y="810768"/>
                  </a:lnTo>
                  <a:close/>
                </a:path>
                <a:path w="9850120" h="1161414">
                  <a:moveTo>
                    <a:pt x="1156716" y="661416"/>
                  </a:moveTo>
                  <a:lnTo>
                    <a:pt x="964692" y="661416"/>
                  </a:lnTo>
                  <a:lnTo>
                    <a:pt x="964692" y="1161288"/>
                  </a:lnTo>
                  <a:lnTo>
                    <a:pt x="1156716" y="1161288"/>
                  </a:lnTo>
                  <a:lnTo>
                    <a:pt x="1156716" y="661416"/>
                  </a:lnTo>
                  <a:close/>
                </a:path>
                <a:path w="9850120" h="1161414">
                  <a:moveTo>
                    <a:pt x="2122932" y="519684"/>
                  </a:moveTo>
                  <a:lnTo>
                    <a:pt x="1930908" y="519684"/>
                  </a:lnTo>
                  <a:lnTo>
                    <a:pt x="1930908" y="1161288"/>
                  </a:lnTo>
                  <a:lnTo>
                    <a:pt x="2122932" y="1161288"/>
                  </a:lnTo>
                  <a:lnTo>
                    <a:pt x="2122932" y="519684"/>
                  </a:lnTo>
                  <a:close/>
                </a:path>
                <a:path w="9850120" h="1161414">
                  <a:moveTo>
                    <a:pt x="3087624" y="381000"/>
                  </a:moveTo>
                  <a:lnTo>
                    <a:pt x="2897124" y="381000"/>
                  </a:lnTo>
                  <a:lnTo>
                    <a:pt x="2897124" y="1161288"/>
                  </a:lnTo>
                  <a:lnTo>
                    <a:pt x="3087624" y="1161288"/>
                  </a:lnTo>
                  <a:lnTo>
                    <a:pt x="3087624" y="381000"/>
                  </a:lnTo>
                  <a:close/>
                </a:path>
                <a:path w="9850120" h="1161414">
                  <a:moveTo>
                    <a:pt x="4053840" y="240792"/>
                  </a:moveTo>
                  <a:lnTo>
                    <a:pt x="3863340" y="240792"/>
                  </a:lnTo>
                  <a:lnTo>
                    <a:pt x="3863340" y="1161288"/>
                  </a:lnTo>
                  <a:lnTo>
                    <a:pt x="4053840" y="1161288"/>
                  </a:lnTo>
                  <a:lnTo>
                    <a:pt x="4053840" y="240792"/>
                  </a:lnTo>
                  <a:close/>
                </a:path>
                <a:path w="9850120" h="1161414">
                  <a:moveTo>
                    <a:pt x="5020056" y="91440"/>
                  </a:moveTo>
                  <a:lnTo>
                    <a:pt x="4829556" y="91440"/>
                  </a:lnTo>
                  <a:lnTo>
                    <a:pt x="4829556" y="1161288"/>
                  </a:lnTo>
                  <a:lnTo>
                    <a:pt x="5020056" y="1161288"/>
                  </a:lnTo>
                  <a:lnTo>
                    <a:pt x="5020056" y="91440"/>
                  </a:lnTo>
                  <a:close/>
                </a:path>
                <a:path w="9850120" h="1161414">
                  <a:moveTo>
                    <a:pt x="5986272" y="160020"/>
                  </a:moveTo>
                  <a:lnTo>
                    <a:pt x="5795772" y="160020"/>
                  </a:lnTo>
                  <a:lnTo>
                    <a:pt x="5795772" y="1161288"/>
                  </a:lnTo>
                  <a:lnTo>
                    <a:pt x="5986272" y="1161288"/>
                  </a:lnTo>
                  <a:lnTo>
                    <a:pt x="5986272" y="160020"/>
                  </a:lnTo>
                  <a:close/>
                </a:path>
                <a:path w="9850120" h="1161414">
                  <a:moveTo>
                    <a:pt x="6952488" y="44196"/>
                  </a:moveTo>
                  <a:lnTo>
                    <a:pt x="6761988" y="44196"/>
                  </a:lnTo>
                  <a:lnTo>
                    <a:pt x="6761988" y="1161288"/>
                  </a:lnTo>
                  <a:lnTo>
                    <a:pt x="6952488" y="1161288"/>
                  </a:lnTo>
                  <a:lnTo>
                    <a:pt x="6952488" y="44196"/>
                  </a:lnTo>
                  <a:close/>
                </a:path>
                <a:path w="9850120" h="1161414">
                  <a:moveTo>
                    <a:pt x="7918704" y="77724"/>
                  </a:moveTo>
                  <a:lnTo>
                    <a:pt x="7726680" y="77724"/>
                  </a:lnTo>
                  <a:lnTo>
                    <a:pt x="7726680" y="1161288"/>
                  </a:lnTo>
                  <a:lnTo>
                    <a:pt x="7918704" y="1161288"/>
                  </a:lnTo>
                  <a:lnTo>
                    <a:pt x="7918704" y="77724"/>
                  </a:lnTo>
                  <a:close/>
                </a:path>
                <a:path w="9850120" h="1161414">
                  <a:moveTo>
                    <a:pt x="8884920" y="0"/>
                  </a:moveTo>
                  <a:lnTo>
                    <a:pt x="8692896" y="0"/>
                  </a:lnTo>
                  <a:lnTo>
                    <a:pt x="8692896" y="1161288"/>
                  </a:lnTo>
                  <a:lnTo>
                    <a:pt x="8884920" y="1161288"/>
                  </a:lnTo>
                  <a:lnTo>
                    <a:pt x="8884920" y="0"/>
                  </a:lnTo>
                  <a:close/>
                </a:path>
                <a:path w="9850120" h="1161414">
                  <a:moveTo>
                    <a:pt x="9849612" y="64008"/>
                  </a:moveTo>
                  <a:lnTo>
                    <a:pt x="9659112" y="64008"/>
                  </a:lnTo>
                  <a:lnTo>
                    <a:pt x="9659112" y="1161288"/>
                  </a:lnTo>
                  <a:lnTo>
                    <a:pt x="9849612" y="1161288"/>
                  </a:lnTo>
                  <a:lnTo>
                    <a:pt x="9849612" y="64008"/>
                  </a:lnTo>
                  <a:close/>
                </a:path>
              </a:pathLst>
            </a:custGeom>
            <a:solidFill>
              <a:srgbClr val="1E84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429512" y="1917191"/>
              <a:ext cx="9850120" cy="1420495"/>
            </a:xfrm>
            <a:custGeom>
              <a:avLst/>
              <a:gdLst/>
              <a:ahLst/>
              <a:cxnLst/>
              <a:rect l="l" t="t" r="r" b="b"/>
              <a:pathLst>
                <a:path w="9850120" h="1420495">
                  <a:moveTo>
                    <a:pt x="190500" y="1103376"/>
                  </a:moveTo>
                  <a:lnTo>
                    <a:pt x="0" y="1103376"/>
                  </a:lnTo>
                  <a:lnTo>
                    <a:pt x="0" y="1420368"/>
                  </a:lnTo>
                  <a:lnTo>
                    <a:pt x="190500" y="1420368"/>
                  </a:lnTo>
                  <a:lnTo>
                    <a:pt x="190500" y="1103376"/>
                  </a:lnTo>
                  <a:close/>
                </a:path>
                <a:path w="9850120" h="1420495">
                  <a:moveTo>
                    <a:pt x="1156716" y="851916"/>
                  </a:moveTo>
                  <a:lnTo>
                    <a:pt x="964692" y="851916"/>
                  </a:lnTo>
                  <a:lnTo>
                    <a:pt x="964692" y="1420368"/>
                  </a:lnTo>
                  <a:lnTo>
                    <a:pt x="1156716" y="1420368"/>
                  </a:lnTo>
                  <a:lnTo>
                    <a:pt x="1156716" y="851916"/>
                  </a:lnTo>
                  <a:close/>
                </a:path>
                <a:path w="9850120" h="1420495">
                  <a:moveTo>
                    <a:pt x="2122932" y="688848"/>
                  </a:moveTo>
                  <a:lnTo>
                    <a:pt x="1930908" y="688848"/>
                  </a:lnTo>
                  <a:lnTo>
                    <a:pt x="1930908" y="1420368"/>
                  </a:lnTo>
                  <a:lnTo>
                    <a:pt x="2122932" y="1420368"/>
                  </a:lnTo>
                  <a:lnTo>
                    <a:pt x="2122932" y="688848"/>
                  </a:lnTo>
                  <a:close/>
                </a:path>
                <a:path w="9850120" h="1420495">
                  <a:moveTo>
                    <a:pt x="3087624" y="522732"/>
                  </a:moveTo>
                  <a:lnTo>
                    <a:pt x="2897124" y="522732"/>
                  </a:lnTo>
                  <a:lnTo>
                    <a:pt x="2897124" y="1420368"/>
                  </a:lnTo>
                  <a:lnTo>
                    <a:pt x="3087624" y="1420368"/>
                  </a:lnTo>
                  <a:lnTo>
                    <a:pt x="3087624" y="522732"/>
                  </a:lnTo>
                  <a:close/>
                </a:path>
                <a:path w="9850120" h="1420495">
                  <a:moveTo>
                    <a:pt x="4053840" y="365760"/>
                  </a:moveTo>
                  <a:lnTo>
                    <a:pt x="3863340" y="365760"/>
                  </a:lnTo>
                  <a:lnTo>
                    <a:pt x="3863340" y="1420368"/>
                  </a:lnTo>
                  <a:lnTo>
                    <a:pt x="4053840" y="1420368"/>
                  </a:lnTo>
                  <a:lnTo>
                    <a:pt x="4053840" y="365760"/>
                  </a:lnTo>
                  <a:close/>
                </a:path>
                <a:path w="9850120" h="1420495">
                  <a:moveTo>
                    <a:pt x="5020056" y="199644"/>
                  </a:moveTo>
                  <a:lnTo>
                    <a:pt x="4829556" y="199644"/>
                  </a:lnTo>
                  <a:lnTo>
                    <a:pt x="4829556" y="1420368"/>
                  </a:lnTo>
                  <a:lnTo>
                    <a:pt x="5020056" y="1420368"/>
                  </a:lnTo>
                  <a:lnTo>
                    <a:pt x="5020056" y="199644"/>
                  </a:lnTo>
                  <a:close/>
                </a:path>
                <a:path w="9850120" h="1420495">
                  <a:moveTo>
                    <a:pt x="5986272" y="281940"/>
                  </a:moveTo>
                  <a:lnTo>
                    <a:pt x="5795772" y="281940"/>
                  </a:lnTo>
                  <a:lnTo>
                    <a:pt x="5795772" y="1420368"/>
                  </a:lnTo>
                  <a:lnTo>
                    <a:pt x="5986272" y="1420368"/>
                  </a:lnTo>
                  <a:lnTo>
                    <a:pt x="5986272" y="281940"/>
                  </a:lnTo>
                  <a:close/>
                </a:path>
                <a:path w="9850120" h="1420495">
                  <a:moveTo>
                    <a:pt x="6952488" y="160020"/>
                  </a:moveTo>
                  <a:lnTo>
                    <a:pt x="6761988" y="160020"/>
                  </a:lnTo>
                  <a:lnTo>
                    <a:pt x="6761988" y="1420368"/>
                  </a:lnTo>
                  <a:lnTo>
                    <a:pt x="6952488" y="1420368"/>
                  </a:lnTo>
                  <a:lnTo>
                    <a:pt x="6952488" y="160020"/>
                  </a:lnTo>
                  <a:close/>
                </a:path>
                <a:path w="9850120" h="1420495">
                  <a:moveTo>
                    <a:pt x="7918704" y="82296"/>
                  </a:moveTo>
                  <a:lnTo>
                    <a:pt x="7726680" y="82296"/>
                  </a:lnTo>
                  <a:lnTo>
                    <a:pt x="7726680" y="1420368"/>
                  </a:lnTo>
                  <a:lnTo>
                    <a:pt x="7918704" y="1420368"/>
                  </a:lnTo>
                  <a:lnTo>
                    <a:pt x="7918704" y="82296"/>
                  </a:lnTo>
                  <a:close/>
                </a:path>
                <a:path w="9850120" h="1420495">
                  <a:moveTo>
                    <a:pt x="8884920" y="64008"/>
                  </a:moveTo>
                  <a:lnTo>
                    <a:pt x="8692896" y="64008"/>
                  </a:lnTo>
                  <a:lnTo>
                    <a:pt x="8692896" y="1420368"/>
                  </a:lnTo>
                  <a:lnTo>
                    <a:pt x="8884920" y="1420368"/>
                  </a:lnTo>
                  <a:lnTo>
                    <a:pt x="8884920" y="64008"/>
                  </a:lnTo>
                  <a:close/>
                </a:path>
                <a:path w="9850120" h="1420495">
                  <a:moveTo>
                    <a:pt x="9849612" y="0"/>
                  </a:moveTo>
                  <a:lnTo>
                    <a:pt x="9659112" y="0"/>
                  </a:lnTo>
                  <a:lnTo>
                    <a:pt x="9659112" y="1420368"/>
                  </a:lnTo>
                  <a:lnTo>
                    <a:pt x="9849612" y="1420368"/>
                  </a:lnTo>
                  <a:lnTo>
                    <a:pt x="9849612" y="0"/>
                  </a:lnTo>
                  <a:close/>
                </a:path>
              </a:pathLst>
            </a:custGeom>
            <a:solidFill>
              <a:srgbClr val="FF9B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671828" y="1642871"/>
              <a:ext cx="9851390" cy="1694814"/>
            </a:xfrm>
            <a:custGeom>
              <a:avLst/>
              <a:gdLst/>
              <a:ahLst/>
              <a:cxnLst/>
              <a:rect l="l" t="t" r="r" b="b"/>
              <a:pathLst>
                <a:path w="9851390" h="1694814">
                  <a:moveTo>
                    <a:pt x="190500" y="1325880"/>
                  </a:moveTo>
                  <a:lnTo>
                    <a:pt x="0" y="1325880"/>
                  </a:lnTo>
                  <a:lnTo>
                    <a:pt x="0" y="1694688"/>
                  </a:lnTo>
                  <a:lnTo>
                    <a:pt x="190500" y="1694688"/>
                  </a:lnTo>
                  <a:lnTo>
                    <a:pt x="190500" y="1325880"/>
                  </a:lnTo>
                  <a:close/>
                </a:path>
                <a:path w="9851390" h="1694814">
                  <a:moveTo>
                    <a:pt x="1156716" y="1114044"/>
                  </a:moveTo>
                  <a:lnTo>
                    <a:pt x="966216" y="1114044"/>
                  </a:lnTo>
                  <a:lnTo>
                    <a:pt x="966216" y="1694688"/>
                  </a:lnTo>
                  <a:lnTo>
                    <a:pt x="1156716" y="1694688"/>
                  </a:lnTo>
                  <a:lnTo>
                    <a:pt x="1156716" y="1114044"/>
                  </a:lnTo>
                  <a:close/>
                </a:path>
                <a:path w="9851390" h="1694814">
                  <a:moveTo>
                    <a:pt x="2122932" y="947928"/>
                  </a:moveTo>
                  <a:lnTo>
                    <a:pt x="1930908" y="947928"/>
                  </a:lnTo>
                  <a:lnTo>
                    <a:pt x="1930908" y="1694688"/>
                  </a:lnTo>
                  <a:lnTo>
                    <a:pt x="2122932" y="1694688"/>
                  </a:lnTo>
                  <a:lnTo>
                    <a:pt x="2122932" y="947928"/>
                  </a:lnTo>
                  <a:close/>
                </a:path>
                <a:path w="9851390" h="1694814">
                  <a:moveTo>
                    <a:pt x="3089148" y="777240"/>
                  </a:moveTo>
                  <a:lnTo>
                    <a:pt x="2897124" y="777240"/>
                  </a:lnTo>
                  <a:lnTo>
                    <a:pt x="2897124" y="1694688"/>
                  </a:lnTo>
                  <a:lnTo>
                    <a:pt x="3089148" y="1694688"/>
                  </a:lnTo>
                  <a:lnTo>
                    <a:pt x="3089148" y="777240"/>
                  </a:lnTo>
                  <a:close/>
                </a:path>
                <a:path w="9851390" h="1694814">
                  <a:moveTo>
                    <a:pt x="4053840" y="617220"/>
                  </a:moveTo>
                  <a:lnTo>
                    <a:pt x="3863340" y="617220"/>
                  </a:lnTo>
                  <a:lnTo>
                    <a:pt x="3863340" y="1694688"/>
                  </a:lnTo>
                  <a:lnTo>
                    <a:pt x="4053840" y="1694688"/>
                  </a:lnTo>
                  <a:lnTo>
                    <a:pt x="4053840" y="617220"/>
                  </a:lnTo>
                  <a:close/>
                </a:path>
                <a:path w="9851390" h="1694814">
                  <a:moveTo>
                    <a:pt x="5020056" y="448056"/>
                  </a:moveTo>
                  <a:lnTo>
                    <a:pt x="4829556" y="448056"/>
                  </a:lnTo>
                  <a:lnTo>
                    <a:pt x="4829556" y="1694688"/>
                  </a:lnTo>
                  <a:lnTo>
                    <a:pt x="5020056" y="1694688"/>
                  </a:lnTo>
                  <a:lnTo>
                    <a:pt x="5020056" y="448056"/>
                  </a:lnTo>
                  <a:close/>
                </a:path>
                <a:path w="9851390" h="1694814">
                  <a:moveTo>
                    <a:pt x="5986272" y="519684"/>
                  </a:moveTo>
                  <a:lnTo>
                    <a:pt x="5795772" y="519684"/>
                  </a:lnTo>
                  <a:lnTo>
                    <a:pt x="5795772" y="1694688"/>
                  </a:lnTo>
                  <a:lnTo>
                    <a:pt x="5986272" y="1694688"/>
                  </a:lnTo>
                  <a:lnTo>
                    <a:pt x="5986272" y="519684"/>
                  </a:lnTo>
                  <a:close/>
                </a:path>
                <a:path w="9851390" h="1694814">
                  <a:moveTo>
                    <a:pt x="6952488" y="419100"/>
                  </a:moveTo>
                  <a:lnTo>
                    <a:pt x="6761988" y="419100"/>
                  </a:lnTo>
                  <a:lnTo>
                    <a:pt x="6761988" y="1694688"/>
                  </a:lnTo>
                  <a:lnTo>
                    <a:pt x="6952488" y="1694688"/>
                  </a:lnTo>
                  <a:lnTo>
                    <a:pt x="6952488" y="419100"/>
                  </a:lnTo>
                  <a:close/>
                </a:path>
                <a:path w="9851390" h="1694814">
                  <a:moveTo>
                    <a:pt x="7918704" y="246888"/>
                  </a:moveTo>
                  <a:lnTo>
                    <a:pt x="7728204" y="246888"/>
                  </a:lnTo>
                  <a:lnTo>
                    <a:pt x="7728204" y="1694688"/>
                  </a:lnTo>
                  <a:lnTo>
                    <a:pt x="7918704" y="1694688"/>
                  </a:lnTo>
                  <a:lnTo>
                    <a:pt x="7918704" y="246888"/>
                  </a:lnTo>
                  <a:close/>
                </a:path>
                <a:path w="9851390" h="1694814">
                  <a:moveTo>
                    <a:pt x="8884920" y="182880"/>
                  </a:moveTo>
                  <a:lnTo>
                    <a:pt x="8692896" y="182880"/>
                  </a:lnTo>
                  <a:lnTo>
                    <a:pt x="8692896" y="1694688"/>
                  </a:lnTo>
                  <a:lnTo>
                    <a:pt x="8884920" y="1694688"/>
                  </a:lnTo>
                  <a:lnTo>
                    <a:pt x="8884920" y="182880"/>
                  </a:lnTo>
                  <a:close/>
                </a:path>
                <a:path w="9851390" h="1694814">
                  <a:moveTo>
                    <a:pt x="9851136" y="0"/>
                  </a:moveTo>
                  <a:lnTo>
                    <a:pt x="9659112" y="0"/>
                  </a:lnTo>
                  <a:lnTo>
                    <a:pt x="9659112" y="1694688"/>
                  </a:lnTo>
                  <a:lnTo>
                    <a:pt x="9851136" y="1694688"/>
                  </a:lnTo>
                  <a:lnTo>
                    <a:pt x="9851136" y="0"/>
                  </a:lnTo>
                  <a:close/>
                </a:path>
              </a:pathLst>
            </a:custGeom>
            <a:solidFill>
              <a:srgbClr val="122D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040891" y="3337560"/>
              <a:ext cx="10627360" cy="0"/>
            </a:xfrm>
            <a:custGeom>
              <a:avLst/>
              <a:gdLst/>
              <a:ahLst/>
              <a:cxnLst/>
              <a:rect l="l" t="t" r="r" b="b"/>
              <a:pathLst>
                <a:path w="10627360" h="0">
                  <a:moveTo>
                    <a:pt x="0" y="0"/>
                  </a:moveTo>
                  <a:lnTo>
                    <a:pt x="10626852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129283" y="3145536"/>
              <a:ext cx="306705" cy="178435"/>
            </a:xfrm>
            <a:custGeom>
              <a:avLst/>
              <a:gdLst/>
              <a:ahLst/>
              <a:cxnLst/>
              <a:rect l="l" t="t" r="r" b="b"/>
              <a:pathLst>
                <a:path w="306705" h="178435">
                  <a:moveTo>
                    <a:pt x="306324" y="0"/>
                  </a:moveTo>
                  <a:lnTo>
                    <a:pt x="0" y="0"/>
                  </a:lnTo>
                  <a:lnTo>
                    <a:pt x="0" y="178308"/>
                  </a:lnTo>
                  <a:lnTo>
                    <a:pt x="306324" y="178308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1E849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1180287" y="3146805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4.17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2095500" y="2999232"/>
            <a:ext cx="306705" cy="177165"/>
          </a:xfrm>
          <a:custGeom>
            <a:avLst/>
            <a:gdLst/>
            <a:ahLst/>
            <a:cxnLst/>
            <a:rect l="l" t="t" r="r" b="b"/>
            <a:pathLst>
              <a:path w="306705" h="177164">
                <a:moveTo>
                  <a:pt x="306324" y="0"/>
                </a:moveTo>
                <a:lnTo>
                  <a:pt x="0" y="0"/>
                </a:lnTo>
                <a:lnTo>
                  <a:pt x="0" y="176784"/>
                </a:lnTo>
                <a:lnTo>
                  <a:pt x="306324" y="176784"/>
                </a:lnTo>
                <a:lnTo>
                  <a:pt x="306324" y="0"/>
                </a:lnTo>
                <a:close/>
              </a:path>
            </a:pathLst>
          </a:custGeom>
          <a:solidFill>
            <a:srgbClr val="1E84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2146554" y="2999994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5.93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3060192" y="2927604"/>
            <a:ext cx="306705" cy="178435"/>
          </a:xfrm>
          <a:custGeom>
            <a:avLst/>
            <a:gdLst/>
            <a:ahLst/>
            <a:cxnLst/>
            <a:rect l="l" t="t" r="r" b="b"/>
            <a:pathLst>
              <a:path w="306704" h="178435">
                <a:moveTo>
                  <a:pt x="306323" y="0"/>
                </a:moveTo>
                <a:lnTo>
                  <a:pt x="0" y="0"/>
                </a:lnTo>
                <a:lnTo>
                  <a:pt x="0" y="178308"/>
                </a:lnTo>
                <a:lnTo>
                  <a:pt x="306323" y="178308"/>
                </a:lnTo>
                <a:lnTo>
                  <a:pt x="306323" y="0"/>
                </a:lnTo>
                <a:close/>
              </a:path>
            </a:pathLst>
          </a:custGeom>
          <a:solidFill>
            <a:srgbClr val="1E84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3112389" y="2928873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7.61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4026408" y="2859023"/>
            <a:ext cx="306705" cy="177165"/>
          </a:xfrm>
          <a:custGeom>
            <a:avLst/>
            <a:gdLst/>
            <a:ahLst/>
            <a:cxnLst/>
            <a:rect l="l" t="t" r="r" b="b"/>
            <a:pathLst>
              <a:path w="306704" h="177164">
                <a:moveTo>
                  <a:pt x="306324" y="0"/>
                </a:moveTo>
                <a:lnTo>
                  <a:pt x="0" y="0"/>
                </a:lnTo>
                <a:lnTo>
                  <a:pt x="0" y="176784"/>
                </a:lnTo>
                <a:lnTo>
                  <a:pt x="306324" y="176784"/>
                </a:lnTo>
                <a:lnTo>
                  <a:pt x="306324" y="0"/>
                </a:lnTo>
                <a:close/>
              </a:path>
            </a:pathLst>
          </a:custGeom>
          <a:solidFill>
            <a:srgbClr val="1E84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4078604" y="2859785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9.25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6" name="object 26" descr=""/>
          <p:cNvSpPr/>
          <p:nvPr/>
        </p:nvSpPr>
        <p:spPr>
          <a:xfrm>
            <a:off x="4963667" y="2788920"/>
            <a:ext cx="364490" cy="177165"/>
          </a:xfrm>
          <a:custGeom>
            <a:avLst/>
            <a:gdLst/>
            <a:ahLst/>
            <a:cxnLst/>
            <a:rect l="l" t="t" r="r" b="b"/>
            <a:pathLst>
              <a:path w="364489" h="177164">
                <a:moveTo>
                  <a:pt x="364236" y="0"/>
                </a:moveTo>
                <a:lnTo>
                  <a:pt x="0" y="0"/>
                </a:lnTo>
                <a:lnTo>
                  <a:pt x="0" y="176784"/>
                </a:lnTo>
                <a:lnTo>
                  <a:pt x="364236" y="176784"/>
                </a:lnTo>
                <a:lnTo>
                  <a:pt x="364236" y="0"/>
                </a:lnTo>
                <a:close/>
              </a:path>
            </a:pathLst>
          </a:custGeom>
          <a:solidFill>
            <a:srgbClr val="1E84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 txBox="1"/>
          <p:nvPr/>
        </p:nvSpPr>
        <p:spPr>
          <a:xfrm>
            <a:off x="5015865" y="2789935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10.91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8" name="object 28" descr=""/>
          <p:cNvSpPr/>
          <p:nvPr/>
        </p:nvSpPr>
        <p:spPr>
          <a:xfrm>
            <a:off x="5929884" y="2714244"/>
            <a:ext cx="364490" cy="177165"/>
          </a:xfrm>
          <a:custGeom>
            <a:avLst/>
            <a:gdLst/>
            <a:ahLst/>
            <a:cxnLst/>
            <a:rect l="l" t="t" r="r" b="b"/>
            <a:pathLst>
              <a:path w="364489" h="177164">
                <a:moveTo>
                  <a:pt x="364236" y="0"/>
                </a:moveTo>
                <a:lnTo>
                  <a:pt x="0" y="0"/>
                </a:lnTo>
                <a:lnTo>
                  <a:pt x="0" y="176784"/>
                </a:lnTo>
                <a:lnTo>
                  <a:pt x="364236" y="176784"/>
                </a:lnTo>
                <a:lnTo>
                  <a:pt x="364236" y="0"/>
                </a:lnTo>
                <a:close/>
              </a:path>
            </a:pathLst>
          </a:custGeom>
          <a:solidFill>
            <a:srgbClr val="1E84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 txBox="1"/>
          <p:nvPr/>
        </p:nvSpPr>
        <p:spPr>
          <a:xfrm>
            <a:off x="5981827" y="2714625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12.69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0" name="object 30" descr=""/>
          <p:cNvSpPr/>
          <p:nvPr/>
        </p:nvSpPr>
        <p:spPr>
          <a:xfrm>
            <a:off x="6896100" y="2747772"/>
            <a:ext cx="364490" cy="178435"/>
          </a:xfrm>
          <a:custGeom>
            <a:avLst/>
            <a:gdLst/>
            <a:ahLst/>
            <a:cxnLst/>
            <a:rect l="l" t="t" r="r" b="b"/>
            <a:pathLst>
              <a:path w="364490" h="178435">
                <a:moveTo>
                  <a:pt x="364235" y="0"/>
                </a:moveTo>
                <a:lnTo>
                  <a:pt x="0" y="0"/>
                </a:lnTo>
                <a:lnTo>
                  <a:pt x="0" y="178308"/>
                </a:lnTo>
                <a:lnTo>
                  <a:pt x="364235" y="178308"/>
                </a:lnTo>
                <a:lnTo>
                  <a:pt x="364235" y="0"/>
                </a:lnTo>
                <a:close/>
              </a:path>
            </a:pathLst>
          </a:custGeom>
          <a:solidFill>
            <a:srgbClr val="1E84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 txBox="1"/>
          <p:nvPr/>
        </p:nvSpPr>
        <p:spPr>
          <a:xfrm>
            <a:off x="6948043" y="2749422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11.86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2" name="object 32" descr=""/>
          <p:cNvSpPr/>
          <p:nvPr/>
        </p:nvSpPr>
        <p:spPr>
          <a:xfrm>
            <a:off x="7862316" y="2691383"/>
            <a:ext cx="364490" cy="177165"/>
          </a:xfrm>
          <a:custGeom>
            <a:avLst/>
            <a:gdLst/>
            <a:ahLst/>
            <a:cxnLst/>
            <a:rect l="l" t="t" r="r" b="b"/>
            <a:pathLst>
              <a:path w="364490" h="177164">
                <a:moveTo>
                  <a:pt x="364235" y="0"/>
                </a:moveTo>
                <a:lnTo>
                  <a:pt x="0" y="0"/>
                </a:lnTo>
                <a:lnTo>
                  <a:pt x="0" y="176784"/>
                </a:lnTo>
                <a:lnTo>
                  <a:pt x="364235" y="176784"/>
                </a:lnTo>
                <a:lnTo>
                  <a:pt x="364235" y="0"/>
                </a:lnTo>
                <a:close/>
              </a:path>
            </a:pathLst>
          </a:custGeom>
          <a:solidFill>
            <a:srgbClr val="1E84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 txBox="1"/>
          <p:nvPr/>
        </p:nvSpPr>
        <p:spPr>
          <a:xfrm>
            <a:off x="7914258" y="2691765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13.24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4" name="object 34" descr=""/>
          <p:cNvSpPr/>
          <p:nvPr/>
        </p:nvSpPr>
        <p:spPr>
          <a:xfrm>
            <a:off x="8828531" y="2706623"/>
            <a:ext cx="364490" cy="178435"/>
          </a:xfrm>
          <a:custGeom>
            <a:avLst/>
            <a:gdLst/>
            <a:ahLst/>
            <a:cxnLst/>
            <a:rect l="l" t="t" r="r" b="b"/>
            <a:pathLst>
              <a:path w="364490" h="178435">
                <a:moveTo>
                  <a:pt x="364235" y="0"/>
                </a:moveTo>
                <a:lnTo>
                  <a:pt x="0" y="0"/>
                </a:lnTo>
                <a:lnTo>
                  <a:pt x="0" y="178308"/>
                </a:lnTo>
                <a:lnTo>
                  <a:pt x="364235" y="178308"/>
                </a:lnTo>
                <a:lnTo>
                  <a:pt x="364235" y="0"/>
                </a:lnTo>
                <a:close/>
              </a:path>
            </a:pathLst>
          </a:custGeom>
          <a:solidFill>
            <a:srgbClr val="1E84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 txBox="1"/>
          <p:nvPr/>
        </p:nvSpPr>
        <p:spPr>
          <a:xfrm>
            <a:off x="8880093" y="2707894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12.85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6" name="object 36" descr=""/>
          <p:cNvSpPr/>
          <p:nvPr/>
        </p:nvSpPr>
        <p:spPr>
          <a:xfrm>
            <a:off x="9793223" y="2668523"/>
            <a:ext cx="364490" cy="177165"/>
          </a:xfrm>
          <a:custGeom>
            <a:avLst/>
            <a:gdLst/>
            <a:ahLst/>
            <a:cxnLst/>
            <a:rect l="l" t="t" r="r" b="b"/>
            <a:pathLst>
              <a:path w="364490" h="177164">
                <a:moveTo>
                  <a:pt x="364235" y="0"/>
                </a:moveTo>
                <a:lnTo>
                  <a:pt x="0" y="0"/>
                </a:lnTo>
                <a:lnTo>
                  <a:pt x="0" y="176784"/>
                </a:lnTo>
                <a:lnTo>
                  <a:pt x="364235" y="176784"/>
                </a:lnTo>
                <a:lnTo>
                  <a:pt x="364235" y="0"/>
                </a:lnTo>
                <a:close/>
              </a:path>
            </a:pathLst>
          </a:custGeom>
          <a:solidFill>
            <a:srgbClr val="1E84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 txBox="1"/>
          <p:nvPr/>
        </p:nvSpPr>
        <p:spPr>
          <a:xfrm>
            <a:off x="9846309" y="2669540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13.76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8" name="object 38" descr=""/>
          <p:cNvSpPr/>
          <p:nvPr/>
        </p:nvSpPr>
        <p:spPr>
          <a:xfrm>
            <a:off x="10759440" y="2700527"/>
            <a:ext cx="364490" cy="177165"/>
          </a:xfrm>
          <a:custGeom>
            <a:avLst/>
            <a:gdLst/>
            <a:ahLst/>
            <a:cxnLst/>
            <a:rect l="l" t="t" r="r" b="b"/>
            <a:pathLst>
              <a:path w="364490" h="177164">
                <a:moveTo>
                  <a:pt x="364235" y="0"/>
                </a:moveTo>
                <a:lnTo>
                  <a:pt x="0" y="0"/>
                </a:lnTo>
                <a:lnTo>
                  <a:pt x="0" y="176784"/>
                </a:lnTo>
                <a:lnTo>
                  <a:pt x="364235" y="176784"/>
                </a:lnTo>
                <a:lnTo>
                  <a:pt x="364235" y="0"/>
                </a:lnTo>
                <a:close/>
              </a:path>
            </a:pathLst>
          </a:custGeom>
          <a:solidFill>
            <a:srgbClr val="1E84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 txBox="1"/>
          <p:nvPr/>
        </p:nvSpPr>
        <p:spPr>
          <a:xfrm>
            <a:off x="10812526" y="2700909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13.01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0" name="object 40" descr=""/>
          <p:cNvSpPr/>
          <p:nvPr/>
        </p:nvSpPr>
        <p:spPr>
          <a:xfrm>
            <a:off x="1371600" y="3058667"/>
            <a:ext cx="306705" cy="177165"/>
          </a:xfrm>
          <a:custGeom>
            <a:avLst/>
            <a:gdLst/>
            <a:ahLst/>
            <a:cxnLst/>
            <a:rect l="l" t="t" r="r" b="b"/>
            <a:pathLst>
              <a:path w="306705" h="177164">
                <a:moveTo>
                  <a:pt x="306324" y="0"/>
                </a:moveTo>
                <a:lnTo>
                  <a:pt x="0" y="0"/>
                </a:lnTo>
                <a:lnTo>
                  <a:pt x="0" y="176784"/>
                </a:lnTo>
                <a:lnTo>
                  <a:pt x="306324" y="176784"/>
                </a:lnTo>
                <a:lnTo>
                  <a:pt x="306324" y="0"/>
                </a:lnTo>
                <a:close/>
              </a:path>
            </a:pathLst>
          </a:custGeom>
          <a:solidFill>
            <a:srgbClr val="FF9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 txBox="1"/>
          <p:nvPr/>
        </p:nvSpPr>
        <p:spPr>
          <a:xfrm>
            <a:off x="1422908" y="3059429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3.77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2" name="object 42" descr=""/>
          <p:cNvSpPr/>
          <p:nvPr/>
        </p:nvSpPr>
        <p:spPr>
          <a:xfrm>
            <a:off x="2337816" y="2807207"/>
            <a:ext cx="306705" cy="178435"/>
          </a:xfrm>
          <a:custGeom>
            <a:avLst/>
            <a:gdLst/>
            <a:ahLst/>
            <a:cxnLst/>
            <a:rect l="l" t="t" r="r" b="b"/>
            <a:pathLst>
              <a:path w="306705" h="178435">
                <a:moveTo>
                  <a:pt x="306324" y="0"/>
                </a:moveTo>
                <a:lnTo>
                  <a:pt x="0" y="0"/>
                </a:lnTo>
                <a:lnTo>
                  <a:pt x="0" y="178308"/>
                </a:lnTo>
                <a:lnTo>
                  <a:pt x="306324" y="178308"/>
                </a:lnTo>
                <a:lnTo>
                  <a:pt x="306324" y="0"/>
                </a:lnTo>
                <a:close/>
              </a:path>
            </a:pathLst>
          </a:custGeom>
          <a:solidFill>
            <a:srgbClr val="FF9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 descr=""/>
          <p:cNvSpPr txBox="1"/>
          <p:nvPr/>
        </p:nvSpPr>
        <p:spPr>
          <a:xfrm>
            <a:off x="2388870" y="2808478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6.74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4" name="object 44" descr=""/>
          <p:cNvSpPr/>
          <p:nvPr/>
        </p:nvSpPr>
        <p:spPr>
          <a:xfrm>
            <a:off x="3302508" y="2644139"/>
            <a:ext cx="306705" cy="178435"/>
          </a:xfrm>
          <a:custGeom>
            <a:avLst/>
            <a:gdLst/>
            <a:ahLst/>
            <a:cxnLst/>
            <a:rect l="l" t="t" r="r" b="b"/>
            <a:pathLst>
              <a:path w="306704" h="178435">
                <a:moveTo>
                  <a:pt x="306324" y="0"/>
                </a:moveTo>
                <a:lnTo>
                  <a:pt x="0" y="0"/>
                </a:lnTo>
                <a:lnTo>
                  <a:pt x="0" y="178308"/>
                </a:lnTo>
                <a:lnTo>
                  <a:pt x="306324" y="178308"/>
                </a:lnTo>
                <a:lnTo>
                  <a:pt x="306324" y="0"/>
                </a:lnTo>
                <a:close/>
              </a:path>
            </a:pathLst>
          </a:custGeom>
          <a:solidFill>
            <a:srgbClr val="FF9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 descr=""/>
          <p:cNvSpPr txBox="1"/>
          <p:nvPr/>
        </p:nvSpPr>
        <p:spPr>
          <a:xfrm>
            <a:off x="3355085" y="2645409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8.67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6" name="object 46" descr=""/>
          <p:cNvSpPr/>
          <p:nvPr/>
        </p:nvSpPr>
        <p:spPr>
          <a:xfrm>
            <a:off x="4239767" y="2478023"/>
            <a:ext cx="364490" cy="177165"/>
          </a:xfrm>
          <a:custGeom>
            <a:avLst/>
            <a:gdLst/>
            <a:ahLst/>
            <a:cxnLst/>
            <a:rect l="l" t="t" r="r" b="b"/>
            <a:pathLst>
              <a:path w="364489" h="177164">
                <a:moveTo>
                  <a:pt x="364236" y="0"/>
                </a:moveTo>
                <a:lnTo>
                  <a:pt x="0" y="0"/>
                </a:lnTo>
                <a:lnTo>
                  <a:pt x="0" y="176784"/>
                </a:lnTo>
                <a:lnTo>
                  <a:pt x="364236" y="176784"/>
                </a:lnTo>
                <a:lnTo>
                  <a:pt x="364236" y="0"/>
                </a:lnTo>
                <a:close/>
              </a:path>
            </a:pathLst>
          </a:custGeom>
          <a:solidFill>
            <a:srgbClr val="FF9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 descr=""/>
          <p:cNvSpPr txBox="1"/>
          <p:nvPr/>
        </p:nvSpPr>
        <p:spPr>
          <a:xfrm>
            <a:off x="4291965" y="2478404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10.65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8" name="object 48" descr=""/>
          <p:cNvSpPr/>
          <p:nvPr/>
        </p:nvSpPr>
        <p:spPr>
          <a:xfrm>
            <a:off x="5205984" y="2321051"/>
            <a:ext cx="364490" cy="178435"/>
          </a:xfrm>
          <a:custGeom>
            <a:avLst/>
            <a:gdLst/>
            <a:ahLst/>
            <a:cxnLst/>
            <a:rect l="l" t="t" r="r" b="b"/>
            <a:pathLst>
              <a:path w="364489" h="178435">
                <a:moveTo>
                  <a:pt x="364236" y="0"/>
                </a:moveTo>
                <a:lnTo>
                  <a:pt x="0" y="0"/>
                </a:lnTo>
                <a:lnTo>
                  <a:pt x="0" y="178308"/>
                </a:lnTo>
                <a:lnTo>
                  <a:pt x="364236" y="178308"/>
                </a:lnTo>
                <a:lnTo>
                  <a:pt x="364236" y="0"/>
                </a:lnTo>
                <a:close/>
              </a:path>
            </a:pathLst>
          </a:custGeom>
          <a:solidFill>
            <a:srgbClr val="FF9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 descr=""/>
          <p:cNvSpPr txBox="1"/>
          <p:nvPr/>
        </p:nvSpPr>
        <p:spPr>
          <a:xfrm>
            <a:off x="5258180" y="2322321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12.50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0" name="object 50" descr=""/>
          <p:cNvSpPr/>
          <p:nvPr/>
        </p:nvSpPr>
        <p:spPr>
          <a:xfrm>
            <a:off x="6172200" y="2154935"/>
            <a:ext cx="364490" cy="178435"/>
          </a:xfrm>
          <a:custGeom>
            <a:avLst/>
            <a:gdLst/>
            <a:ahLst/>
            <a:cxnLst/>
            <a:rect l="l" t="t" r="r" b="b"/>
            <a:pathLst>
              <a:path w="364490" h="178435">
                <a:moveTo>
                  <a:pt x="364235" y="0"/>
                </a:moveTo>
                <a:lnTo>
                  <a:pt x="0" y="0"/>
                </a:lnTo>
                <a:lnTo>
                  <a:pt x="0" y="178308"/>
                </a:lnTo>
                <a:lnTo>
                  <a:pt x="364235" y="178308"/>
                </a:lnTo>
                <a:lnTo>
                  <a:pt x="364235" y="0"/>
                </a:lnTo>
                <a:close/>
              </a:path>
            </a:pathLst>
          </a:custGeom>
          <a:solidFill>
            <a:srgbClr val="FF9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 descr=""/>
          <p:cNvSpPr txBox="1"/>
          <p:nvPr/>
        </p:nvSpPr>
        <p:spPr>
          <a:xfrm>
            <a:off x="6224396" y="2155952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14.47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2" name="object 52" descr=""/>
          <p:cNvSpPr/>
          <p:nvPr/>
        </p:nvSpPr>
        <p:spPr>
          <a:xfrm>
            <a:off x="7138416" y="2237232"/>
            <a:ext cx="364490" cy="177165"/>
          </a:xfrm>
          <a:custGeom>
            <a:avLst/>
            <a:gdLst/>
            <a:ahLst/>
            <a:cxnLst/>
            <a:rect l="l" t="t" r="r" b="b"/>
            <a:pathLst>
              <a:path w="364490" h="177164">
                <a:moveTo>
                  <a:pt x="364235" y="0"/>
                </a:moveTo>
                <a:lnTo>
                  <a:pt x="0" y="0"/>
                </a:lnTo>
                <a:lnTo>
                  <a:pt x="0" y="176784"/>
                </a:lnTo>
                <a:lnTo>
                  <a:pt x="364235" y="176784"/>
                </a:lnTo>
                <a:lnTo>
                  <a:pt x="364235" y="0"/>
                </a:lnTo>
                <a:close/>
              </a:path>
            </a:pathLst>
          </a:custGeom>
          <a:solidFill>
            <a:srgbClr val="FF9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 descr=""/>
          <p:cNvSpPr txBox="1"/>
          <p:nvPr/>
        </p:nvSpPr>
        <p:spPr>
          <a:xfrm>
            <a:off x="7190358" y="2237613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13.50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4" name="object 54" descr=""/>
          <p:cNvSpPr/>
          <p:nvPr/>
        </p:nvSpPr>
        <p:spPr>
          <a:xfrm>
            <a:off x="8104631" y="2115311"/>
            <a:ext cx="364490" cy="178435"/>
          </a:xfrm>
          <a:custGeom>
            <a:avLst/>
            <a:gdLst/>
            <a:ahLst/>
            <a:cxnLst/>
            <a:rect l="l" t="t" r="r" b="b"/>
            <a:pathLst>
              <a:path w="364490" h="178435">
                <a:moveTo>
                  <a:pt x="364235" y="0"/>
                </a:moveTo>
                <a:lnTo>
                  <a:pt x="0" y="0"/>
                </a:lnTo>
                <a:lnTo>
                  <a:pt x="0" y="178308"/>
                </a:lnTo>
                <a:lnTo>
                  <a:pt x="364235" y="178308"/>
                </a:lnTo>
                <a:lnTo>
                  <a:pt x="364235" y="0"/>
                </a:lnTo>
                <a:close/>
              </a:path>
            </a:pathLst>
          </a:custGeom>
          <a:solidFill>
            <a:srgbClr val="FF9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 descr=""/>
          <p:cNvSpPr txBox="1"/>
          <p:nvPr/>
        </p:nvSpPr>
        <p:spPr>
          <a:xfrm>
            <a:off x="8156575" y="2116328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14.94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6" name="object 56" descr=""/>
          <p:cNvSpPr/>
          <p:nvPr/>
        </p:nvSpPr>
        <p:spPr>
          <a:xfrm>
            <a:off x="9070847" y="2037588"/>
            <a:ext cx="364490" cy="178435"/>
          </a:xfrm>
          <a:custGeom>
            <a:avLst/>
            <a:gdLst/>
            <a:ahLst/>
            <a:cxnLst/>
            <a:rect l="l" t="t" r="r" b="b"/>
            <a:pathLst>
              <a:path w="364490" h="178435">
                <a:moveTo>
                  <a:pt x="364235" y="0"/>
                </a:moveTo>
                <a:lnTo>
                  <a:pt x="0" y="0"/>
                </a:lnTo>
                <a:lnTo>
                  <a:pt x="0" y="178308"/>
                </a:lnTo>
                <a:lnTo>
                  <a:pt x="364235" y="178308"/>
                </a:lnTo>
                <a:lnTo>
                  <a:pt x="364235" y="0"/>
                </a:lnTo>
                <a:close/>
              </a:path>
            </a:pathLst>
          </a:custGeom>
          <a:solidFill>
            <a:srgbClr val="FF9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 descr=""/>
          <p:cNvSpPr txBox="1"/>
          <p:nvPr/>
        </p:nvSpPr>
        <p:spPr>
          <a:xfrm>
            <a:off x="9122791" y="2038858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15.86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8" name="object 58" descr=""/>
          <p:cNvSpPr/>
          <p:nvPr/>
        </p:nvSpPr>
        <p:spPr>
          <a:xfrm>
            <a:off x="10035540" y="2019300"/>
            <a:ext cx="364490" cy="177165"/>
          </a:xfrm>
          <a:custGeom>
            <a:avLst/>
            <a:gdLst/>
            <a:ahLst/>
            <a:cxnLst/>
            <a:rect l="l" t="t" r="r" b="b"/>
            <a:pathLst>
              <a:path w="364490" h="177164">
                <a:moveTo>
                  <a:pt x="364235" y="0"/>
                </a:moveTo>
                <a:lnTo>
                  <a:pt x="0" y="0"/>
                </a:lnTo>
                <a:lnTo>
                  <a:pt x="0" y="176784"/>
                </a:lnTo>
                <a:lnTo>
                  <a:pt x="364235" y="176784"/>
                </a:lnTo>
                <a:lnTo>
                  <a:pt x="364235" y="0"/>
                </a:lnTo>
                <a:close/>
              </a:path>
            </a:pathLst>
          </a:custGeom>
          <a:solidFill>
            <a:srgbClr val="FF9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 descr=""/>
          <p:cNvSpPr txBox="1"/>
          <p:nvPr/>
        </p:nvSpPr>
        <p:spPr>
          <a:xfrm>
            <a:off x="10088626" y="2019376"/>
            <a:ext cx="28765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16.08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0" name="object 60" descr=""/>
          <p:cNvSpPr/>
          <p:nvPr/>
        </p:nvSpPr>
        <p:spPr>
          <a:xfrm>
            <a:off x="11001756" y="1955292"/>
            <a:ext cx="364490" cy="178435"/>
          </a:xfrm>
          <a:custGeom>
            <a:avLst/>
            <a:gdLst/>
            <a:ahLst/>
            <a:cxnLst/>
            <a:rect l="l" t="t" r="r" b="b"/>
            <a:pathLst>
              <a:path w="364490" h="178435">
                <a:moveTo>
                  <a:pt x="364235" y="0"/>
                </a:moveTo>
                <a:lnTo>
                  <a:pt x="0" y="0"/>
                </a:lnTo>
                <a:lnTo>
                  <a:pt x="0" y="178308"/>
                </a:lnTo>
                <a:lnTo>
                  <a:pt x="364235" y="178308"/>
                </a:lnTo>
                <a:lnTo>
                  <a:pt x="364235" y="0"/>
                </a:lnTo>
                <a:close/>
              </a:path>
            </a:pathLst>
          </a:custGeom>
          <a:solidFill>
            <a:srgbClr val="FF9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 descr=""/>
          <p:cNvSpPr txBox="1"/>
          <p:nvPr/>
        </p:nvSpPr>
        <p:spPr>
          <a:xfrm>
            <a:off x="11054842" y="1956308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16.84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2" name="object 62" descr=""/>
          <p:cNvSpPr/>
          <p:nvPr/>
        </p:nvSpPr>
        <p:spPr>
          <a:xfrm>
            <a:off x="1613916" y="2753867"/>
            <a:ext cx="306705" cy="177165"/>
          </a:xfrm>
          <a:custGeom>
            <a:avLst/>
            <a:gdLst/>
            <a:ahLst/>
            <a:cxnLst/>
            <a:rect l="l" t="t" r="r" b="b"/>
            <a:pathLst>
              <a:path w="306705" h="177164">
                <a:moveTo>
                  <a:pt x="306323" y="0"/>
                </a:moveTo>
                <a:lnTo>
                  <a:pt x="0" y="0"/>
                </a:lnTo>
                <a:lnTo>
                  <a:pt x="0" y="176784"/>
                </a:lnTo>
                <a:lnTo>
                  <a:pt x="306323" y="176784"/>
                </a:lnTo>
                <a:lnTo>
                  <a:pt x="306323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 descr=""/>
          <p:cNvSpPr txBox="1"/>
          <p:nvPr/>
        </p:nvSpPr>
        <p:spPr>
          <a:xfrm>
            <a:off x="1665223" y="2753944"/>
            <a:ext cx="22987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4.37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4" name="object 64" descr=""/>
          <p:cNvSpPr/>
          <p:nvPr/>
        </p:nvSpPr>
        <p:spPr>
          <a:xfrm>
            <a:off x="2580132" y="2540507"/>
            <a:ext cx="306705" cy="178435"/>
          </a:xfrm>
          <a:custGeom>
            <a:avLst/>
            <a:gdLst/>
            <a:ahLst/>
            <a:cxnLst/>
            <a:rect l="l" t="t" r="r" b="b"/>
            <a:pathLst>
              <a:path w="306705" h="178435">
                <a:moveTo>
                  <a:pt x="306324" y="0"/>
                </a:moveTo>
                <a:lnTo>
                  <a:pt x="0" y="0"/>
                </a:lnTo>
                <a:lnTo>
                  <a:pt x="0" y="178308"/>
                </a:lnTo>
                <a:lnTo>
                  <a:pt x="306324" y="178308"/>
                </a:lnTo>
                <a:lnTo>
                  <a:pt x="306324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 descr=""/>
          <p:cNvSpPr txBox="1"/>
          <p:nvPr/>
        </p:nvSpPr>
        <p:spPr>
          <a:xfrm>
            <a:off x="2631439" y="2541778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6.89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6" name="object 66" descr=""/>
          <p:cNvSpPr/>
          <p:nvPr/>
        </p:nvSpPr>
        <p:spPr>
          <a:xfrm>
            <a:off x="3546347" y="2374392"/>
            <a:ext cx="306705" cy="178435"/>
          </a:xfrm>
          <a:custGeom>
            <a:avLst/>
            <a:gdLst/>
            <a:ahLst/>
            <a:cxnLst/>
            <a:rect l="l" t="t" r="r" b="b"/>
            <a:pathLst>
              <a:path w="306704" h="178435">
                <a:moveTo>
                  <a:pt x="306324" y="0"/>
                </a:moveTo>
                <a:lnTo>
                  <a:pt x="0" y="0"/>
                </a:lnTo>
                <a:lnTo>
                  <a:pt x="0" y="178308"/>
                </a:lnTo>
                <a:lnTo>
                  <a:pt x="306324" y="178308"/>
                </a:lnTo>
                <a:lnTo>
                  <a:pt x="306324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 descr=""/>
          <p:cNvSpPr txBox="1"/>
          <p:nvPr/>
        </p:nvSpPr>
        <p:spPr>
          <a:xfrm>
            <a:off x="3597402" y="2375408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8.86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8" name="object 68" descr=""/>
          <p:cNvSpPr/>
          <p:nvPr/>
        </p:nvSpPr>
        <p:spPr>
          <a:xfrm>
            <a:off x="4482084" y="2203704"/>
            <a:ext cx="364490" cy="178435"/>
          </a:xfrm>
          <a:custGeom>
            <a:avLst/>
            <a:gdLst/>
            <a:ahLst/>
            <a:cxnLst/>
            <a:rect l="l" t="t" r="r" b="b"/>
            <a:pathLst>
              <a:path w="364489" h="178435">
                <a:moveTo>
                  <a:pt x="364236" y="0"/>
                </a:moveTo>
                <a:lnTo>
                  <a:pt x="0" y="0"/>
                </a:lnTo>
                <a:lnTo>
                  <a:pt x="0" y="178308"/>
                </a:lnTo>
                <a:lnTo>
                  <a:pt x="364236" y="178308"/>
                </a:lnTo>
                <a:lnTo>
                  <a:pt x="364236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 descr=""/>
          <p:cNvSpPr txBox="1"/>
          <p:nvPr/>
        </p:nvSpPr>
        <p:spPr>
          <a:xfrm>
            <a:off x="4534661" y="2204973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10.88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0" name="object 70" descr=""/>
          <p:cNvSpPr/>
          <p:nvPr/>
        </p:nvSpPr>
        <p:spPr>
          <a:xfrm>
            <a:off x="5448300" y="2045207"/>
            <a:ext cx="364490" cy="177165"/>
          </a:xfrm>
          <a:custGeom>
            <a:avLst/>
            <a:gdLst/>
            <a:ahLst/>
            <a:cxnLst/>
            <a:rect l="l" t="t" r="r" b="b"/>
            <a:pathLst>
              <a:path w="364489" h="177164">
                <a:moveTo>
                  <a:pt x="364236" y="0"/>
                </a:moveTo>
                <a:lnTo>
                  <a:pt x="0" y="0"/>
                </a:lnTo>
                <a:lnTo>
                  <a:pt x="0" y="176784"/>
                </a:lnTo>
                <a:lnTo>
                  <a:pt x="364236" y="176784"/>
                </a:lnTo>
                <a:lnTo>
                  <a:pt x="364236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 descr=""/>
          <p:cNvSpPr txBox="1"/>
          <p:nvPr/>
        </p:nvSpPr>
        <p:spPr>
          <a:xfrm>
            <a:off x="5500878" y="2045334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12.77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2" name="object 72" descr=""/>
          <p:cNvSpPr/>
          <p:nvPr/>
        </p:nvSpPr>
        <p:spPr>
          <a:xfrm>
            <a:off x="6414515" y="1874520"/>
            <a:ext cx="364490" cy="178435"/>
          </a:xfrm>
          <a:custGeom>
            <a:avLst/>
            <a:gdLst/>
            <a:ahLst/>
            <a:cxnLst/>
            <a:rect l="l" t="t" r="r" b="b"/>
            <a:pathLst>
              <a:path w="364490" h="178435">
                <a:moveTo>
                  <a:pt x="364236" y="0"/>
                </a:moveTo>
                <a:lnTo>
                  <a:pt x="0" y="0"/>
                </a:lnTo>
                <a:lnTo>
                  <a:pt x="0" y="178308"/>
                </a:lnTo>
                <a:lnTo>
                  <a:pt x="364236" y="178308"/>
                </a:lnTo>
                <a:lnTo>
                  <a:pt x="364236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 descr=""/>
          <p:cNvSpPr txBox="1"/>
          <p:nvPr/>
        </p:nvSpPr>
        <p:spPr>
          <a:xfrm>
            <a:off x="6466713" y="1875282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14.79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4" name="object 74" descr=""/>
          <p:cNvSpPr/>
          <p:nvPr/>
        </p:nvSpPr>
        <p:spPr>
          <a:xfrm>
            <a:off x="7380731" y="1946148"/>
            <a:ext cx="364490" cy="178435"/>
          </a:xfrm>
          <a:custGeom>
            <a:avLst/>
            <a:gdLst/>
            <a:ahLst/>
            <a:cxnLst/>
            <a:rect l="l" t="t" r="r" b="b"/>
            <a:pathLst>
              <a:path w="364490" h="178435">
                <a:moveTo>
                  <a:pt x="364235" y="0"/>
                </a:moveTo>
                <a:lnTo>
                  <a:pt x="0" y="0"/>
                </a:lnTo>
                <a:lnTo>
                  <a:pt x="0" y="178308"/>
                </a:lnTo>
                <a:lnTo>
                  <a:pt x="364235" y="178308"/>
                </a:lnTo>
                <a:lnTo>
                  <a:pt x="364235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 descr=""/>
          <p:cNvSpPr txBox="1"/>
          <p:nvPr/>
        </p:nvSpPr>
        <p:spPr>
          <a:xfrm>
            <a:off x="7432929" y="1947417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13.93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6" name="object 76" descr=""/>
          <p:cNvSpPr/>
          <p:nvPr/>
        </p:nvSpPr>
        <p:spPr>
          <a:xfrm>
            <a:off x="8346947" y="1847088"/>
            <a:ext cx="364490" cy="177165"/>
          </a:xfrm>
          <a:custGeom>
            <a:avLst/>
            <a:gdLst/>
            <a:ahLst/>
            <a:cxnLst/>
            <a:rect l="l" t="t" r="r" b="b"/>
            <a:pathLst>
              <a:path w="364490" h="177164">
                <a:moveTo>
                  <a:pt x="364235" y="0"/>
                </a:moveTo>
                <a:lnTo>
                  <a:pt x="0" y="0"/>
                </a:lnTo>
                <a:lnTo>
                  <a:pt x="0" y="176784"/>
                </a:lnTo>
                <a:lnTo>
                  <a:pt x="364235" y="176784"/>
                </a:lnTo>
                <a:lnTo>
                  <a:pt x="364235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 descr=""/>
          <p:cNvSpPr txBox="1"/>
          <p:nvPr/>
        </p:nvSpPr>
        <p:spPr>
          <a:xfrm>
            <a:off x="8399144" y="1847850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15.11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8" name="object 78" descr=""/>
          <p:cNvSpPr/>
          <p:nvPr/>
        </p:nvSpPr>
        <p:spPr>
          <a:xfrm>
            <a:off x="9313164" y="1673351"/>
            <a:ext cx="364490" cy="178435"/>
          </a:xfrm>
          <a:custGeom>
            <a:avLst/>
            <a:gdLst/>
            <a:ahLst/>
            <a:cxnLst/>
            <a:rect l="l" t="t" r="r" b="b"/>
            <a:pathLst>
              <a:path w="364490" h="178435">
                <a:moveTo>
                  <a:pt x="364235" y="0"/>
                </a:moveTo>
                <a:lnTo>
                  <a:pt x="0" y="0"/>
                </a:lnTo>
                <a:lnTo>
                  <a:pt x="0" y="178308"/>
                </a:lnTo>
                <a:lnTo>
                  <a:pt x="364235" y="178308"/>
                </a:lnTo>
                <a:lnTo>
                  <a:pt x="364235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 descr=""/>
          <p:cNvSpPr txBox="1"/>
          <p:nvPr/>
        </p:nvSpPr>
        <p:spPr>
          <a:xfrm>
            <a:off x="9365106" y="1674367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17.17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0" name="object 80" descr=""/>
          <p:cNvSpPr/>
          <p:nvPr/>
        </p:nvSpPr>
        <p:spPr>
          <a:xfrm>
            <a:off x="10279380" y="1610867"/>
            <a:ext cx="364490" cy="177165"/>
          </a:xfrm>
          <a:custGeom>
            <a:avLst/>
            <a:gdLst/>
            <a:ahLst/>
            <a:cxnLst/>
            <a:rect l="l" t="t" r="r" b="b"/>
            <a:pathLst>
              <a:path w="364490" h="177164">
                <a:moveTo>
                  <a:pt x="364235" y="0"/>
                </a:moveTo>
                <a:lnTo>
                  <a:pt x="0" y="0"/>
                </a:lnTo>
                <a:lnTo>
                  <a:pt x="0" y="176784"/>
                </a:lnTo>
                <a:lnTo>
                  <a:pt x="364235" y="176784"/>
                </a:lnTo>
                <a:lnTo>
                  <a:pt x="364235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 descr=""/>
          <p:cNvSpPr txBox="1"/>
          <p:nvPr/>
        </p:nvSpPr>
        <p:spPr>
          <a:xfrm>
            <a:off x="10331322" y="1610995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17.92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2" name="object 82" descr=""/>
          <p:cNvSpPr/>
          <p:nvPr/>
        </p:nvSpPr>
        <p:spPr>
          <a:xfrm>
            <a:off x="11244071" y="1427988"/>
            <a:ext cx="364490" cy="177165"/>
          </a:xfrm>
          <a:custGeom>
            <a:avLst/>
            <a:gdLst/>
            <a:ahLst/>
            <a:cxnLst/>
            <a:rect l="l" t="t" r="r" b="b"/>
            <a:pathLst>
              <a:path w="364490" h="177165">
                <a:moveTo>
                  <a:pt x="364235" y="0"/>
                </a:moveTo>
                <a:lnTo>
                  <a:pt x="0" y="0"/>
                </a:lnTo>
                <a:lnTo>
                  <a:pt x="0" y="176784"/>
                </a:lnTo>
                <a:lnTo>
                  <a:pt x="364235" y="176784"/>
                </a:lnTo>
                <a:lnTo>
                  <a:pt x="364235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 descr=""/>
          <p:cNvSpPr txBox="1"/>
          <p:nvPr/>
        </p:nvSpPr>
        <p:spPr>
          <a:xfrm>
            <a:off x="11297539" y="1428369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20.08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862075" y="3243834"/>
            <a:ext cx="6096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latin typeface="Calibri"/>
                <a:cs typeface="Calibri"/>
              </a:rPr>
              <a:t>-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839216" y="2821940"/>
            <a:ext cx="83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latin typeface="Calibri"/>
                <a:cs typeface="Calibri"/>
              </a:rPr>
              <a:t>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6" name="object 86" descr=""/>
          <p:cNvSpPr txBox="1"/>
          <p:nvPr/>
        </p:nvSpPr>
        <p:spPr>
          <a:xfrm>
            <a:off x="780999" y="2399791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Calibri"/>
                <a:cs typeface="Calibri"/>
              </a:rPr>
              <a:t>10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7" name="object 87" descr=""/>
          <p:cNvSpPr txBox="1"/>
          <p:nvPr/>
        </p:nvSpPr>
        <p:spPr>
          <a:xfrm>
            <a:off x="780999" y="1977897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Calibri"/>
                <a:cs typeface="Calibri"/>
              </a:rPr>
              <a:t>15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8" name="object 88" descr=""/>
          <p:cNvSpPr txBox="1"/>
          <p:nvPr/>
        </p:nvSpPr>
        <p:spPr>
          <a:xfrm>
            <a:off x="780999" y="1556130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Calibri"/>
                <a:cs typeface="Calibri"/>
              </a:rPr>
              <a:t>20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9" name="object 89" descr=""/>
          <p:cNvSpPr txBox="1"/>
          <p:nvPr/>
        </p:nvSpPr>
        <p:spPr>
          <a:xfrm>
            <a:off x="780999" y="1133983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Calibri"/>
                <a:cs typeface="Calibri"/>
              </a:rPr>
              <a:t>25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0" name="object 90" descr=""/>
          <p:cNvSpPr txBox="1"/>
          <p:nvPr/>
        </p:nvSpPr>
        <p:spPr>
          <a:xfrm>
            <a:off x="1376552" y="3403219"/>
            <a:ext cx="29591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0">
                <a:solidFill>
                  <a:srgbClr val="585858"/>
                </a:solidFill>
                <a:latin typeface="Calibri"/>
                <a:cs typeface="Calibri"/>
              </a:rPr>
              <a:t>2020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1" name="object 91" descr=""/>
          <p:cNvSpPr txBox="1"/>
          <p:nvPr/>
        </p:nvSpPr>
        <p:spPr>
          <a:xfrm>
            <a:off x="2342769" y="3403219"/>
            <a:ext cx="29591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0">
                <a:solidFill>
                  <a:srgbClr val="585858"/>
                </a:solidFill>
                <a:latin typeface="Calibri"/>
                <a:cs typeface="Calibri"/>
              </a:rPr>
              <a:t>2021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2" name="object 92" descr=""/>
          <p:cNvSpPr txBox="1"/>
          <p:nvPr/>
        </p:nvSpPr>
        <p:spPr>
          <a:xfrm>
            <a:off x="3308984" y="3403219"/>
            <a:ext cx="29591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0">
                <a:solidFill>
                  <a:srgbClr val="585858"/>
                </a:solidFill>
                <a:latin typeface="Calibri"/>
                <a:cs typeface="Calibri"/>
              </a:rPr>
              <a:t>2022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3" name="object 93" descr=""/>
          <p:cNvSpPr txBox="1"/>
          <p:nvPr/>
        </p:nvSpPr>
        <p:spPr>
          <a:xfrm>
            <a:off x="4274946" y="3403219"/>
            <a:ext cx="29591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0">
                <a:solidFill>
                  <a:srgbClr val="585858"/>
                </a:solidFill>
                <a:latin typeface="Calibri"/>
                <a:cs typeface="Calibri"/>
              </a:rPr>
              <a:t>2023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4" name="object 94" descr=""/>
          <p:cNvSpPr txBox="1"/>
          <p:nvPr/>
        </p:nvSpPr>
        <p:spPr>
          <a:xfrm>
            <a:off x="5110098" y="3403219"/>
            <a:ext cx="617220" cy="3473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R="51435">
              <a:lnSpc>
                <a:spcPct val="100000"/>
              </a:lnSpc>
              <a:spcBef>
                <a:spcPts val="105"/>
              </a:spcBef>
            </a:pPr>
            <a:r>
              <a:rPr dirty="0" sz="1050" spc="-20">
                <a:solidFill>
                  <a:srgbClr val="585858"/>
                </a:solidFill>
                <a:latin typeface="Calibri"/>
                <a:cs typeface="Calibri"/>
              </a:rPr>
              <a:t>2024</a:t>
            </a:r>
            <a:endParaRPr sz="10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050" spc="-10">
                <a:solidFill>
                  <a:srgbClr val="585858"/>
                </a:solidFill>
                <a:latin typeface="Calibri"/>
                <a:cs typeface="Calibri"/>
              </a:rPr>
              <a:t>Pessimistic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5" name="object 95" descr=""/>
          <p:cNvSpPr txBox="1"/>
          <p:nvPr/>
        </p:nvSpPr>
        <p:spPr>
          <a:xfrm>
            <a:off x="5981191" y="3403219"/>
            <a:ext cx="522605" cy="3473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5715">
              <a:lnSpc>
                <a:spcPct val="100000"/>
              </a:lnSpc>
              <a:spcBef>
                <a:spcPts val="105"/>
              </a:spcBef>
            </a:pPr>
            <a:r>
              <a:rPr dirty="0" sz="1050" spc="-20">
                <a:solidFill>
                  <a:srgbClr val="585858"/>
                </a:solidFill>
                <a:latin typeface="Calibri"/>
                <a:cs typeface="Calibri"/>
              </a:rPr>
              <a:t>2025</a:t>
            </a:r>
            <a:endParaRPr sz="1050">
              <a:latin typeface="Calibri"/>
              <a:cs typeface="Calibri"/>
            </a:endParaRPr>
          </a:p>
          <a:p>
            <a:pPr algn="r" marR="52705">
              <a:lnSpc>
                <a:spcPct val="100000"/>
              </a:lnSpc>
              <a:spcBef>
                <a:spcPts val="5"/>
              </a:spcBef>
            </a:pPr>
            <a:r>
              <a:rPr dirty="0" sz="1050" spc="-10">
                <a:solidFill>
                  <a:srgbClr val="585858"/>
                </a:solidFill>
                <a:latin typeface="Calibri"/>
                <a:cs typeface="Calibri"/>
              </a:rPr>
              <a:t>Realistic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6" name="object 96" descr=""/>
          <p:cNvSpPr txBox="1"/>
          <p:nvPr/>
        </p:nvSpPr>
        <p:spPr>
          <a:xfrm>
            <a:off x="6678548" y="3403219"/>
            <a:ext cx="790575" cy="3473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507365">
              <a:lnSpc>
                <a:spcPct val="100000"/>
              </a:lnSpc>
              <a:spcBef>
                <a:spcPts val="105"/>
              </a:spcBef>
            </a:pPr>
            <a:r>
              <a:rPr dirty="0" sz="1050" spc="-20">
                <a:solidFill>
                  <a:srgbClr val="585858"/>
                </a:solidFill>
                <a:latin typeface="Calibri"/>
                <a:cs typeface="Calibri"/>
              </a:rPr>
              <a:t>2026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50" spc="-10">
                <a:solidFill>
                  <a:srgbClr val="585858"/>
                </a:solidFill>
                <a:latin typeface="Calibri"/>
                <a:cs typeface="Calibri"/>
              </a:rPr>
              <a:t>Optimistic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7" name="object 97" descr=""/>
          <p:cNvSpPr txBox="1"/>
          <p:nvPr/>
        </p:nvSpPr>
        <p:spPr>
          <a:xfrm>
            <a:off x="8139430" y="3403219"/>
            <a:ext cx="29591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0">
                <a:solidFill>
                  <a:srgbClr val="585858"/>
                </a:solidFill>
                <a:latin typeface="Calibri"/>
                <a:cs typeface="Calibri"/>
              </a:rPr>
              <a:t>2027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8" name="object 98" descr=""/>
          <p:cNvSpPr txBox="1"/>
          <p:nvPr/>
        </p:nvSpPr>
        <p:spPr>
          <a:xfrm>
            <a:off x="9105645" y="3403219"/>
            <a:ext cx="29591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0">
                <a:solidFill>
                  <a:srgbClr val="585858"/>
                </a:solidFill>
                <a:latin typeface="Calibri"/>
                <a:cs typeface="Calibri"/>
              </a:rPr>
              <a:t>2028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9" name="object 99" descr=""/>
          <p:cNvSpPr txBox="1"/>
          <p:nvPr/>
        </p:nvSpPr>
        <p:spPr>
          <a:xfrm>
            <a:off x="10071607" y="3403219"/>
            <a:ext cx="29591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0">
                <a:solidFill>
                  <a:srgbClr val="585858"/>
                </a:solidFill>
                <a:latin typeface="Calibri"/>
                <a:cs typeface="Calibri"/>
              </a:rPr>
              <a:t>2029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0" name="object 100" descr=""/>
          <p:cNvSpPr txBox="1"/>
          <p:nvPr/>
        </p:nvSpPr>
        <p:spPr>
          <a:xfrm>
            <a:off x="11037823" y="3403219"/>
            <a:ext cx="29591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0">
                <a:solidFill>
                  <a:srgbClr val="585858"/>
                </a:solidFill>
                <a:latin typeface="Calibri"/>
                <a:cs typeface="Calibri"/>
              </a:rPr>
              <a:t>2030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1" name="object 101" descr=""/>
          <p:cNvSpPr txBox="1"/>
          <p:nvPr/>
        </p:nvSpPr>
        <p:spPr>
          <a:xfrm>
            <a:off x="491439" y="1845192"/>
            <a:ext cx="177800" cy="73342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z="1200">
                <a:latin typeface="Calibri"/>
                <a:cs typeface="Calibri"/>
              </a:rPr>
              <a:t>In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$ </a:t>
            </a:r>
            <a:r>
              <a:rPr dirty="0" sz="1200" spc="-10">
                <a:latin typeface="Calibri"/>
                <a:cs typeface="Calibri"/>
              </a:rPr>
              <a:t>Billions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2" name="object 102" descr=""/>
          <p:cNvSpPr txBox="1"/>
          <p:nvPr/>
        </p:nvSpPr>
        <p:spPr>
          <a:xfrm>
            <a:off x="5913501" y="831341"/>
            <a:ext cx="3651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0" b="1">
                <a:latin typeface="Calibri"/>
                <a:cs typeface="Calibri"/>
              </a:rPr>
              <a:t>FCFF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3" name="object 103" descr=""/>
          <p:cNvSpPr/>
          <p:nvPr/>
        </p:nvSpPr>
        <p:spPr>
          <a:xfrm>
            <a:off x="5017008" y="3636264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60" h="73660">
                <a:moveTo>
                  <a:pt x="73151" y="0"/>
                </a:moveTo>
                <a:lnTo>
                  <a:pt x="0" y="0"/>
                </a:lnTo>
                <a:lnTo>
                  <a:pt x="0" y="73151"/>
                </a:lnTo>
                <a:lnTo>
                  <a:pt x="73151" y="73151"/>
                </a:lnTo>
                <a:lnTo>
                  <a:pt x="73151" y="0"/>
                </a:lnTo>
                <a:close/>
              </a:path>
            </a:pathLst>
          </a:custGeom>
          <a:solidFill>
            <a:srgbClr val="1E84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 descr=""/>
          <p:cNvSpPr/>
          <p:nvPr/>
        </p:nvSpPr>
        <p:spPr>
          <a:xfrm>
            <a:off x="5888735" y="3636264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60" h="73660">
                <a:moveTo>
                  <a:pt x="73151" y="0"/>
                </a:moveTo>
                <a:lnTo>
                  <a:pt x="0" y="0"/>
                </a:lnTo>
                <a:lnTo>
                  <a:pt x="0" y="73151"/>
                </a:lnTo>
                <a:lnTo>
                  <a:pt x="73151" y="73151"/>
                </a:lnTo>
                <a:lnTo>
                  <a:pt x="73151" y="0"/>
                </a:lnTo>
                <a:close/>
              </a:path>
            </a:pathLst>
          </a:custGeom>
          <a:solidFill>
            <a:srgbClr val="FF9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 descr=""/>
          <p:cNvSpPr/>
          <p:nvPr/>
        </p:nvSpPr>
        <p:spPr>
          <a:xfrm>
            <a:off x="6585204" y="3636264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73151" y="0"/>
                </a:moveTo>
                <a:lnTo>
                  <a:pt x="0" y="0"/>
                </a:lnTo>
                <a:lnTo>
                  <a:pt x="0" y="73151"/>
                </a:lnTo>
                <a:lnTo>
                  <a:pt x="73151" y="73151"/>
                </a:lnTo>
                <a:lnTo>
                  <a:pt x="73151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 descr=""/>
          <p:cNvSpPr/>
          <p:nvPr/>
        </p:nvSpPr>
        <p:spPr>
          <a:xfrm>
            <a:off x="286511" y="3781044"/>
            <a:ext cx="11620500" cy="0"/>
          </a:xfrm>
          <a:custGeom>
            <a:avLst/>
            <a:gdLst/>
            <a:ahLst/>
            <a:cxnLst/>
            <a:rect l="l" t="t" r="r" b="b"/>
            <a:pathLst>
              <a:path w="11620500" h="0">
                <a:moveTo>
                  <a:pt x="0" y="0"/>
                </a:moveTo>
                <a:lnTo>
                  <a:pt x="11620500" y="0"/>
                </a:lnTo>
              </a:path>
            </a:pathLst>
          </a:custGeom>
          <a:ln w="12700">
            <a:solidFill>
              <a:srgbClr val="122D56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 descr=""/>
          <p:cNvSpPr/>
          <p:nvPr/>
        </p:nvSpPr>
        <p:spPr>
          <a:xfrm>
            <a:off x="286511" y="4448555"/>
            <a:ext cx="3487420" cy="1722120"/>
          </a:xfrm>
          <a:custGeom>
            <a:avLst/>
            <a:gdLst/>
            <a:ahLst/>
            <a:cxnLst/>
            <a:rect l="l" t="t" r="r" b="b"/>
            <a:pathLst>
              <a:path w="3487420" h="1722120">
                <a:moveTo>
                  <a:pt x="0" y="1722120"/>
                </a:moveTo>
                <a:lnTo>
                  <a:pt x="3486912" y="1722120"/>
                </a:lnTo>
                <a:lnTo>
                  <a:pt x="3486912" y="0"/>
                </a:lnTo>
                <a:lnTo>
                  <a:pt x="0" y="0"/>
                </a:lnTo>
                <a:lnTo>
                  <a:pt x="0" y="1722120"/>
                </a:lnTo>
                <a:close/>
              </a:path>
            </a:pathLst>
          </a:custGeom>
          <a:solidFill>
            <a:srgbClr val="D5DCE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8" name="object 108" descr=""/>
          <p:cNvGrpSpPr/>
          <p:nvPr/>
        </p:nvGrpSpPr>
        <p:grpSpPr>
          <a:xfrm>
            <a:off x="8412226" y="3975861"/>
            <a:ext cx="3501390" cy="2201545"/>
            <a:chOff x="8412226" y="3975861"/>
            <a:chExt cx="3501390" cy="2201545"/>
          </a:xfrm>
        </p:grpSpPr>
        <p:sp>
          <p:nvSpPr>
            <p:cNvPr id="109" name="object 109" descr=""/>
            <p:cNvSpPr/>
            <p:nvPr/>
          </p:nvSpPr>
          <p:spPr>
            <a:xfrm>
              <a:off x="8418576" y="3982211"/>
              <a:ext cx="3488690" cy="2188845"/>
            </a:xfrm>
            <a:custGeom>
              <a:avLst/>
              <a:gdLst/>
              <a:ahLst/>
              <a:cxnLst/>
              <a:rect l="l" t="t" r="r" b="b"/>
              <a:pathLst>
                <a:path w="3488690" h="2188845">
                  <a:moveTo>
                    <a:pt x="3488436" y="469392"/>
                  </a:moveTo>
                  <a:lnTo>
                    <a:pt x="0" y="469392"/>
                  </a:lnTo>
                  <a:lnTo>
                    <a:pt x="0" y="2188464"/>
                  </a:lnTo>
                  <a:lnTo>
                    <a:pt x="3488436" y="2188464"/>
                  </a:lnTo>
                  <a:lnTo>
                    <a:pt x="3488436" y="469392"/>
                  </a:lnTo>
                  <a:close/>
                </a:path>
                <a:path w="3488690" h="2188845">
                  <a:moveTo>
                    <a:pt x="3488436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3488436" y="3048"/>
                  </a:lnTo>
                  <a:lnTo>
                    <a:pt x="3488436" y="0"/>
                  </a:lnTo>
                  <a:close/>
                </a:path>
              </a:pathLst>
            </a:custGeom>
            <a:solidFill>
              <a:srgbClr val="9DC3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8418576" y="3982211"/>
              <a:ext cx="3488690" cy="2188845"/>
            </a:xfrm>
            <a:custGeom>
              <a:avLst/>
              <a:gdLst/>
              <a:ahLst/>
              <a:cxnLst/>
              <a:rect l="l" t="t" r="r" b="b"/>
              <a:pathLst>
                <a:path w="3488690" h="2188845">
                  <a:moveTo>
                    <a:pt x="0" y="2188464"/>
                  </a:moveTo>
                  <a:lnTo>
                    <a:pt x="3488435" y="2188464"/>
                  </a:lnTo>
                  <a:lnTo>
                    <a:pt x="3488435" y="0"/>
                  </a:lnTo>
                  <a:lnTo>
                    <a:pt x="0" y="0"/>
                  </a:lnTo>
                  <a:lnTo>
                    <a:pt x="0" y="2188464"/>
                  </a:lnTo>
                  <a:close/>
                </a:path>
                <a:path w="3488690" h="2188845">
                  <a:moveTo>
                    <a:pt x="0" y="469392"/>
                  </a:moveTo>
                  <a:lnTo>
                    <a:pt x="3488435" y="469392"/>
                  </a:lnTo>
                  <a:lnTo>
                    <a:pt x="3488435" y="3048"/>
                  </a:lnTo>
                  <a:lnTo>
                    <a:pt x="0" y="3048"/>
                  </a:lnTo>
                  <a:lnTo>
                    <a:pt x="0" y="46939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1" name="object 111" descr=""/>
          <p:cNvSpPr txBox="1"/>
          <p:nvPr/>
        </p:nvSpPr>
        <p:spPr>
          <a:xfrm>
            <a:off x="286511" y="3982211"/>
            <a:ext cx="3487420" cy="466725"/>
          </a:xfrm>
          <a:prstGeom prst="rect">
            <a:avLst/>
          </a:prstGeom>
          <a:solidFill>
            <a:srgbClr val="1E8495"/>
          </a:solidFill>
          <a:ln w="12700">
            <a:solidFill>
              <a:srgbClr val="2E528F"/>
            </a:solidFill>
          </a:ln>
        </p:spPr>
        <p:txBody>
          <a:bodyPr wrap="square" lIns="0" tIns="81280" rIns="0" bIns="0" rtlCol="0" vert="horz">
            <a:spAutoFit/>
          </a:bodyPr>
          <a:lstStyle/>
          <a:p>
            <a:pPr marL="1098550">
              <a:lnSpc>
                <a:spcPct val="100000"/>
              </a:lnSpc>
              <a:spcBef>
                <a:spcPts val="640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Grey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Sky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Case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2" name="object 112" descr=""/>
          <p:cNvSpPr txBox="1"/>
          <p:nvPr/>
        </p:nvSpPr>
        <p:spPr>
          <a:xfrm>
            <a:off x="4352544" y="3982211"/>
            <a:ext cx="3487420" cy="466725"/>
          </a:xfrm>
          <a:prstGeom prst="rect">
            <a:avLst/>
          </a:prstGeom>
          <a:solidFill>
            <a:srgbClr val="EC7C30"/>
          </a:solidFill>
          <a:ln w="12700">
            <a:solidFill>
              <a:srgbClr val="2E528F"/>
            </a:solidFill>
          </a:ln>
        </p:spPr>
        <p:txBody>
          <a:bodyPr wrap="square" lIns="0" tIns="81280" rIns="0" bIns="0" rtlCol="0" vert="horz">
            <a:spAutoFit/>
          </a:bodyPr>
          <a:lstStyle/>
          <a:p>
            <a:pPr marL="1118870">
              <a:lnSpc>
                <a:spcPct val="100000"/>
              </a:lnSpc>
              <a:spcBef>
                <a:spcPts val="640"/>
              </a:spcBef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Realistic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Case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3" name="object 113" descr=""/>
          <p:cNvSpPr txBox="1"/>
          <p:nvPr/>
        </p:nvSpPr>
        <p:spPr>
          <a:xfrm>
            <a:off x="8418576" y="3985259"/>
            <a:ext cx="3488690" cy="466725"/>
          </a:xfrm>
          <a:prstGeom prst="rect">
            <a:avLst/>
          </a:prstGeom>
          <a:solidFill>
            <a:srgbClr val="122D56"/>
          </a:solidFill>
        </p:spPr>
        <p:txBody>
          <a:bodyPr wrap="square" lIns="0" tIns="81915" rIns="0" bIns="0" rtlCol="0" vert="horz">
            <a:spAutoFit/>
          </a:bodyPr>
          <a:lstStyle/>
          <a:p>
            <a:pPr marL="1112520">
              <a:lnSpc>
                <a:spcPct val="100000"/>
              </a:lnSpc>
              <a:spcBef>
                <a:spcPts val="645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Blue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Sky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Case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4" name="object 114" descr=""/>
          <p:cNvSpPr txBox="1"/>
          <p:nvPr/>
        </p:nvSpPr>
        <p:spPr>
          <a:xfrm>
            <a:off x="286511" y="4448555"/>
            <a:ext cx="3487420" cy="1722120"/>
          </a:xfrm>
          <a:prstGeom prst="rect">
            <a:avLst/>
          </a:prstGeom>
          <a:ln w="12700">
            <a:solidFill>
              <a:srgbClr val="2E528F"/>
            </a:solidFill>
          </a:ln>
        </p:spPr>
        <p:txBody>
          <a:bodyPr wrap="square" lIns="0" tIns="161925" rIns="0" bIns="0" rtlCol="0" vert="horz">
            <a:spAutoFit/>
          </a:bodyPr>
          <a:lstStyle/>
          <a:p>
            <a:pPr marL="1574800" marR="372110">
              <a:lnSpc>
                <a:spcPct val="100000"/>
              </a:lnSpc>
              <a:spcBef>
                <a:spcPts val="1275"/>
              </a:spcBef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Subscriber</a:t>
            </a:r>
            <a:r>
              <a:rPr dirty="0" sz="1600" spc="-8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Growth rate:</a:t>
            </a:r>
            <a:r>
              <a:rPr dirty="0" sz="16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14%</a:t>
            </a:r>
            <a:r>
              <a:rPr dirty="0" sz="16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and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declining</a:t>
            </a:r>
            <a:endParaRPr sz="1600">
              <a:latin typeface="Calibri"/>
              <a:cs typeface="Calibri"/>
            </a:endParaRPr>
          </a:p>
          <a:p>
            <a:pPr marL="1574800">
              <a:lnSpc>
                <a:spcPct val="100000"/>
              </a:lnSpc>
              <a:spcBef>
                <a:spcPts val="1030"/>
              </a:spcBef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ARPU</a:t>
            </a:r>
            <a:r>
              <a:rPr dirty="0" sz="1600" spc="-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Growth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 rate:</a:t>
            </a:r>
            <a:endParaRPr sz="1600">
              <a:latin typeface="Calibri"/>
              <a:cs typeface="Calibri"/>
            </a:endParaRPr>
          </a:p>
          <a:p>
            <a:pPr marL="1574800">
              <a:lnSpc>
                <a:spcPct val="100000"/>
              </a:lnSpc>
              <a:spcBef>
                <a:spcPts val="5"/>
              </a:spcBef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4% and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declining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5" name="object 115" descr=""/>
          <p:cNvSpPr txBox="1"/>
          <p:nvPr/>
        </p:nvSpPr>
        <p:spPr>
          <a:xfrm>
            <a:off x="8418576" y="4451603"/>
            <a:ext cx="3488690" cy="1719580"/>
          </a:xfrm>
          <a:prstGeom prst="rect">
            <a:avLst/>
          </a:prstGeom>
          <a:ln w="12700">
            <a:solidFill>
              <a:srgbClr val="2E528F"/>
            </a:solidFill>
          </a:ln>
        </p:spPr>
        <p:txBody>
          <a:bodyPr wrap="square" lIns="0" tIns="159385" rIns="0" bIns="0" rtlCol="0" vert="horz">
            <a:spAutoFit/>
          </a:bodyPr>
          <a:lstStyle/>
          <a:p>
            <a:pPr marL="1696085" marR="252095">
              <a:lnSpc>
                <a:spcPct val="100000"/>
              </a:lnSpc>
              <a:spcBef>
                <a:spcPts val="1255"/>
              </a:spcBef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Subscriber</a:t>
            </a:r>
            <a:r>
              <a:rPr dirty="0" sz="1600" spc="-8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Growth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rate:</a:t>
            </a:r>
            <a:r>
              <a:rPr dirty="0" sz="1600" spc="-7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16%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and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declining</a:t>
            </a:r>
            <a:endParaRPr sz="1600">
              <a:latin typeface="Calibri"/>
              <a:cs typeface="Calibri"/>
            </a:endParaRPr>
          </a:p>
          <a:p>
            <a:pPr marL="1696085" marR="219710">
              <a:lnSpc>
                <a:spcPct val="100000"/>
              </a:lnSpc>
              <a:spcBef>
                <a:spcPts val="1635"/>
              </a:spcBef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ARPU</a:t>
            </a:r>
            <a:r>
              <a:rPr dirty="0" sz="1600" spc="-7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Growth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rate: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5% and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declining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6" name="object 116" descr=""/>
          <p:cNvSpPr txBox="1"/>
          <p:nvPr/>
        </p:nvSpPr>
        <p:spPr>
          <a:xfrm>
            <a:off x="4352544" y="4448555"/>
            <a:ext cx="3487420" cy="1722120"/>
          </a:xfrm>
          <a:prstGeom prst="rect">
            <a:avLst/>
          </a:prstGeom>
          <a:ln w="12700">
            <a:solidFill>
              <a:srgbClr val="2E528F"/>
            </a:solidFill>
          </a:ln>
        </p:spPr>
        <p:txBody>
          <a:bodyPr wrap="square" lIns="0" tIns="161925" rIns="0" bIns="0" rtlCol="0" vert="horz">
            <a:spAutoFit/>
          </a:bodyPr>
          <a:lstStyle/>
          <a:p>
            <a:pPr marL="1725930" marR="217804">
              <a:lnSpc>
                <a:spcPct val="100000"/>
              </a:lnSpc>
              <a:spcBef>
                <a:spcPts val="1275"/>
              </a:spcBef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Subscriber</a:t>
            </a:r>
            <a:r>
              <a:rPr dirty="0" sz="1600" spc="-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Growth rate:</a:t>
            </a:r>
            <a:r>
              <a:rPr dirty="0" sz="16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15.33%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and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declining</a:t>
            </a:r>
            <a:endParaRPr sz="1600">
              <a:latin typeface="Calibri"/>
              <a:cs typeface="Calibri"/>
            </a:endParaRPr>
          </a:p>
          <a:p>
            <a:pPr marL="1747520">
              <a:lnSpc>
                <a:spcPct val="100000"/>
              </a:lnSpc>
              <a:spcBef>
                <a:spcPts val="1015"/>
              </a:spcBef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ARPU</a:t>
            </a:r>
            <a:r>
              <a:rPr dirty="0" sz="1600" spc="-7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Growth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rate:</a:t>
            </a:r>
            <a:endParaRPr sz="1600">
              <a:latin typeface="Calibri"/>
              <a:cs typeface="Calibri"/>
            </a:endParaRPr>
          </a:p>
          <a:p>
            <a:pPr marL="1747520">
              <a:lnSpc>
                <a:spcPct val="100000"/>
              </a:lnSpc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4.4%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declining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17" name="object 117" descr=""/>
          <p:cNvGrpSpPr/>
          <p:nvPr/>
        </p:nvGrpSpPr>
        <p:grpSpPr>
          <a:xfrm>
            <a:off x="8823959" y="4745735"/>
            <a:ext cx="756285" cy="1369060"/>
            <a:chOff x="8823959" y="4745735"/>
            <a:chExt cx="756285" cy="1369060"/>
          </a:xfrm>
        </p:grpSpPr>
        <p:pic>
          <p:nvPicPr>
            <p:cNvPr id="118" name="object 1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23959" y="4745735"/>
              <a:ext cx="755903" cy="467868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23959" y="5358383"/>
              <a:ext cx="755903" cy="755904"/>
            </a:xfrm>
            <a:prstGeom prst="rect">
              <a:avLst/>
            </a:prstGeom>
          </p:spPr>
        </p:pic>
      </p:grpSp>
      <p:grpSp>
        <p:nvGrpSpPr>
          <p:cNvPr id="120" name="object 120" descr=""/>
          <p:cNvGrpSpPr/>
          <p:nvPr/>
        </p:nvGrpSpPr>
        <p:grpSpPr>
          <a:xfrm>
            <a:off x="665987" y="4687823"/>
            <a:ext cx="756285" cy="1367155"/>
            <a:chOff x="665987" y="4687823"/>
            <a:chExt cx="756285" cy="1367155"/>
          </a:xfrm>
        </p:grpSpPr>
        <p:pic>
          <p:nvPicPr>
            <p:cNvPr id="121" name="object 1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5987" y="4687823"/>
              <a:ext cx="755904" cy="466344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5987" y="5300471"/>
              <a:ext cx="755904" cy="754380"/>
            </a:xfrm>
            <a:prstGeom prst="rect">
              <a:avLst/>
            </a:prstGeom>
          </p:spPr>
        </p:pic>
      </p:grpSp>
      <p:pic>
        <p:nvPicPr>
          <p:cNvPr id="123" name="object 1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42827" y="4745735"/>
            <a:ext cx="708381" cy="463281"/>
          </a:xfrm>
          <a:prstGeom prst="rect">
            <a:avLst/>
          </a:prstGeom>
        </p:spPr>
      </p:pic>
      <p:pic>
        <p:nvPicPr>
          <p:cNvPr id="124" name="object 1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19828" y="5358384"/>
            <a:ext cx="754379" cy="755904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6916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74320" marR="267335" indent="-3175">
              <a:lnSpc>
                <a:spcPct val="100000"/>
              </a:lnSpc>
              <a:spcBef>
                <a:spcPts val="240"/>
              </a:spcBef>
            </a:pP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70276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69875" marR="268605" indent="25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 Overview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69719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310" marR="311150" indent="-635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370832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521334" marR="294005" indent="-224154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771388" y="6303264"/>
            <a:ext cx="1231900" cy="55499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0480" rIns="0" bIns="0" rtlCol="0" vert="horz">
            <a:spAutoFit/>
          </a:bodyPr>
          <a:lstStyle/>
          <a:p>
            <a:pPr marL="309880" marR="281940" indent="-26034">
              <a:lnSpc>
                <a:spcPct val="100000"/>
              </a:lnSpc>
              <a:spcBef>
                <a:spcPts val="240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Financial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7194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53365" marR="207645" indent="-4318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 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5725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14960" marR="210185" indent="-100965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 Solution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9822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146050" rIns="0" bIns="0" rtlCol="0" vert="horz">
            <a:spAutoFit/>
          </a:bodyPr>
          <a:lstStyle/>
          <a:p>
            <a:pPr marL="206375">
              <a:lnSpc>
                <a:spcPct val="100000"/>
              </a:lnSpc>
              <a:spcBef>
                <a:spcPts val="115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1551919" y="643432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2"/>
                </a:lnTo>
                <a:lnTo>
                  <a:pt x="640079" y="294132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Enterprise</a:t>
            </a:r>
            <a:r>
              <a:rPr dirty="0" spc="-120"/>
              <a:t> </a:t>
            </a:r>
            <a:r>
              <a:rPr dirty="0" spc="-10"/>
              <a:t>Value</a:t>
            </a:r>
            <a:r>
              <a:rPr dirty="0" spc="-135"/>
              <a:t> </a:t>
            </a:r>
            <a:r>
              <a:rPr dirty="0" spc="-10"/>
              <a:t>determination</a:t>
            </a:r>
          </a:p>
        </p:txBody>
      </p:sp>
      <p:sp>
        <p:nvSpPr>
          <p:cNvPr id="13" name="object 13" descr=""/>
          <p:cNvSpPr txBox="1"/>
          <p:nvPr/>
        </p:nvSpPr>
        <p:spPr>
          <a:xfrm>
            <a:off x="4305046" y="1884426"/>
            <a:ext cx="18205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Estimated</a:t>
            </a:r>
            <a:r>
              <a:rPr dirty="0" sz="1200" spc="-5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Share</a:t>
            </a:r>
            <a:r>
              <a:rPr dirty="0" sz="1200" spc="-3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Price</a:t>
            </a:r>
            <a:r>
              <a:rPr dirty="0" sz="1200" spc="-4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spc="-20" b="1">
                <a:solidFill>
                  <a:srgbClr val="001F5F"/>
                </a:solidFill>
                <a:latin typeface="Calibri"/>
                <a:cs typeface="Calibri"/>
              </a:rPr>
              <a:t>Range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$190.2</a:t>
            </a:r>
            <a:r>
              <a:rPr dirty="0" sz="1200" spc="-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-$</a:t>
            </a: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001F5F"/>
                </a:solidFill>
                <a:latin typeface="Calibri"/>
                <a:cs typeface="Calibri"/>
              </a:rPr>
              <a:t>289.4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49936" y="2602992"/>
            <a:ext cx="1009015" cy="1847214"/>
          </a:xfrm>
          <a:prstGeom prst="rect">
            <a:avLst/>
          </a:prstGeom>
          <a:solidFill>
            <a:srgbClr val="122D5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50"/>
              </a:spcBef>
            </a:pPr>
            <a:endParaRPr sz="1800">
              <a:latin typeface="Times New Roman"/>
              <a:cs typeface="Times New Roman"/>
            </a:endParaRPr>
          </a:p>
          <a:p>
            <a:pPr marL="153035">
              <a:lnSpc>
                <a:spcPct val="100000"/>
              </a:lnSpc>
            </a:pP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Trading</a:t>
            </a:r>
            <a:endParaRPr sz="1800">
              <a:latin typeface="Calibri"/>
              <a:cs typeface="Calibri"/>
            </a:endParaRPr>
          </a:p>
          <a:p>
            <a:pPr marL="53975">
              <a:lnSpc>
                <a:spcPct val="100000"/>
              </a:lnSpc>
            </a:pP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Multiples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49936" y="4639055"/>
            <a:ext cx="1009015" cy="646430"/>
          </a:xfrm>
          <a:prstGeom prst="rect">
            <a:avLst/>
          </a:prstGeom>
          <a:solidFill>
            <a:srgbClr val="122D56"/>
          </a:solidFill>
        </p:spPr>
        <p:txBody>
          <a:bodyPr wrap="square" lIns="0" tIns="64769" rIns="0" bIns="0" rtlCol="0" vert="horz">
            <a:spAutoFit/>
          </a:bodyPr>
          <a:lstStyle/>
          <a:p>
            <a:pPr marL="106045" marR="68580" indent="-29209">
              <a:lnSpc>
                <a:spcPct val="100000"/>
              </a:lnSpc>
              <a:spcBef>
                <a:spcPts val="509"/>
              </a:spcBef>
            </a:pPr>
            <a:r>
              <a:rPr dirty="0" sz="1600" spc="-10" b="1">
                <a:solidFill>
                  <a:srgbClr val="FFFFFF"/>
                </a:solidFill>
                <a:latin typeface="Calibri"/>
                <a:cs typeface="Calibri"/>
              </a:rPr>
              <a:t>Precedent Multiples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52984" y="5475732"/>
            <a:ext cx="1009015" cy="338455"/>
          </a:xfrm>
          <a:prstGeom prst="rect">
            <a:avLst/>
          </a:prstGeom>
          <a:solidFill>
            <a:srgbClr val="122D56"/>
          </a:solidFill>
        </p:spPr>
        <p:txBody>
          <a:bodyPr wrap="square" lIns="0" tIns="36194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284"/>
              </a:spcBef>
            </a:pPr>
            <a:r>
              <a:rPr dirty="0" sz="1600" spc="-25" b="1">
                <a:solidFill>
                  <a:srgbClr val="FFFFFF"/>
                </a:solidFill>
                <a:latin typeface="Calibri"/>
                <a:cs typeface="Calibri"/>
              </a:rPr>
              <a:t>DCF</a:t>
            </a:r>
            <a:endParaRPr sz="1600">
              <a:latin typeface="Calibri"/>
              <a:cs typeface="Calibri"/>
            </a:endParaRPr>
          </a:p>
        </p:txBody>
      </p:sp>
      <p:graphicFrame>
        <p:nvGraphicFramePr>
          <p:cNvPr id="17" name="object 17" descr=""/>
          <p:cNvGraphicFramePr>
            <a:graphicFrameLocks noGrp="1"/>
          </p:cNvGraphicFramePr>
          <p:nvPr/>
        </p:nvGraphicFramePr>
        <p:xfrm>
          <a:off x="4619434" y="2312161"/>
          <a:ext cx="2643504" cy="37134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9915"/>
                <a:gridCol w="78740"/>
                <a:gridCol w="509905"/>
                <a:gridCol w="998855"/>
                <a:gridCol w="361950"/>
              </a:tblGrid>
              <a:tr h="3193415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9B00"/>
                      </a:solidFill>
                      <a:prstDash val="dash"/>
                    </a:lnL>
                    <a:lnR w="28575">
                      <a:solidFill>
                        <a:srgbClr val="1E8495"/>
                      </a:solidFill>
                      <a:prstDash val="solid"/>
                    </a:lnR>
                    <a:lnT w="28575">
                      <a:solidFill>
                        <a:srgbClr val="FF9B00"/>
                      </a:solidFill>
                      <a:prstDash val="sysDash"/>
                    </a:lnT>
                    <a:lnB w="28575">
                      <a:solidFill>
                        <a:srgbClr val="FF9B00"/>
                      </a:solidFill>
                      <a:prstDash val="sysDash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6670">
                        <a:lnSpc>
                          <a:spcPct val="100000"/>
                        </a:lnSpc>
                      </a:pPr>
                      <a:r>
                        <a:rPr dirty="0" sz="1200" spc="-10" b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$239.82: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26670">
                        <a:lnSpc>
                          <a:spcPct val="100000"/>
                        </a:lnSpc>
                      </a:pPr>
                      <a:r>
                        <a:rPr dirty="0" sz="1200" spc="-10" b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Average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28575">
                      <a:solidFill>
                        <a:srgbClr val="1E8495"/>
                      </a:solidFill>
                      <a:prstDash val="solid"/>
                    </a:lnL>
                    <a:lnR w="28575">
                      <a:solidFill>
                        <a:srgbClr val="FF9B00"/>
                      </a:solidFill>
                      <a:prstDash val="dash"/>
                    </a:lnR>
                    <a:lnT w="28575">
                      <a:solidFill>
                        <a:srgbClr val="FF9B00"/>
                      </a:solidFill>
                      <a:prstDash val="sysDash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48895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48895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48895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48895">
                        <a:lnSpc>
                          <a:spcPct val="100000"/>
                        </a:lnSpc>
                      </a:pPr>
                      <a:r>
                        <a:rPr dirty="0" sz="1200" b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share</a:t>
                      </a:r>
                      <a:r>
                        <a:rPr dirty="0" sz="1200" spc="-45" b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 b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price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213360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dirty="0" sz="1200" spc="-10" b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Netflix’s </a:t>
                      </a:r>
                      <a:r>
                        <a:rPr dirty="0" sz="1200" spc="-25" b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Sha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213360" marR="48895">
                        <a:lnSpc>
                          <a:spcPct val="100000"/>
                        </a:lnSpc>
                      </a:pPr>
                      <a:r>
                        <a:rPr dirty="0" sz="1200" b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as</a:t>
                      </a:r>
                      <a:r>
                        <a:rPr dirty="0" sz="1200" spc="-20" b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b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on</a:t>
                      </a:r>
                      <a:r>
                        <a:rPr dirty="0" sz="1200" spc="5" b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b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28</a:t>
                      </a:r>
                      <a:r>
                        <a:rPr dirty="0" sz="1200" spc="-5" b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25" b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Fe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28575">
                      <a:solidFill>
                        <a:srgbClr val="FF9B00"/>
                      </a:solidFill>
                      <a:prstDash val="dash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39370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39370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39370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39370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39370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39370">
                        <a:lnSpc>
                          <a:spcPct val="100000"/>
                        </a:lnSpc>
                        <a:spcBef>
                          <a:spcPts val="10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48260" marR="2540">
                        <a:lnSpc>
                          <a:spcPct val="100000"/>
                        </a:lnSpc>
                      </a:pPr>
                      <a:r>
                        <a:rPr dirty="0" sz="1200" b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re</a:t>
                      </a:r>
                      <a:r>
                        <a:rPr dirty="0" sz="1200" spc="-25" b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Pr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dirty="0" sz="1200" b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b</a:t>
                      </a:r>
                      <a:r>
                        <a:rPr dirty="0" sz="1200" spc="-15" b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b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= </a:t>
                      </a:r>
                      <a:r>
                        <a:rPr dirty="0" sz="1200" spc="-25" b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$3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</a:tcPr>
                </a:tc>
              </a:tr>
              <a:tr h="2940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9B00"/>
                      </a:solidFill>
                      <a:prstDash val="dash"/>
                    </a:lnL>
                    <a:lnR w="28575">
                      <a:solidFill>
                        <a:srgbClr val="1E8495"/>
                      </a:solidFill>
                      <a:prstDash val="solid"/>
                    </a:lnR>
                    <a:lnT w="28575">
                      <a:solidFill>
                        <a:srgbClr val="FF9B00"/>
                      </a:solidFill>
                      <a:prstDash val="sysDash"/>
                    </a:lnT>
                    <a:lnB w="28575">
                      <a:solidFill>
                        <a:srgbClr val="FF9B0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1E8495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105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$257.3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B="0" marT="47625">
                    <a:lnR w="28575">
                      <a:solidFill>
                        <a:srgbClr val="FF9B00"/>
                      </a:solidFill>
                      <a:prstDash val="dash"/>
                    </a:lnR>
                    <a:solidFill>
                      <a:srgbClr val="122D56"/>
                    </a:solidFill>
                  </a:tcPr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9B00"/>
                      </a:solidFill>
                      <a:prstDash val="dash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solidFill>
                      <a:srgbClr val="122D56"/>
                    </a:solidFill>
                  </a:tcPr>
                </a:tc>
                <a:tc>
                  <a:txBody>
                    <a:bodyPr/>
                    <a:lstStyle/>
                    <a:p>
                      <a:pPr marR="39370"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solidFill>
                      <a:srgbClr val="122D56"/>
                    </a:solidFill>
                  </a:tcPr>
                </a:tc>
              </a:tr>
              <a:tr h="22606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9B00"/>
                      </a:solidFill>
                      <a:prstDash val="dash"/>
                    </a:lnL>
                    <a:lnR w="28575">
                      <a:solidFill>
                        <a:srgbClr val="1E8495"/>
                      </a:solidFill>
                      <a:prstDash val="solid"/>
                    </a:lnR>
                    <a:lnT w="28575">
                      <a:solidFill>
                        <a:srgbClr val="FF9B00"/>
                      </a:solidFill>
                      <a:prstDash val="sysDash"/>
                    </a:lnT>
                    <a:lnB w="28575">
                      <a:solidFill>
                        <a:srgbClr val="FF9B00"/>
                      </a:solidFill>
                      <a:prstDash val="sysDash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1E8495"/>
                      </a:solidFill>
                      <a:prstDash val="solid"/>
                    </a:lnL>
                    <a:lnR w="28575">
                      <a:solidFill>
                        <a:srgbClr val="FF9B00"/>
                      </a:solidFill>
                      <a:prstDash val="dash"/>
                    </a:lnR>
                    <a:lnB w="28575">
                      <a:solidFill>
                        <a:srgbClr val="FF9B00"/>
                      </a:solidFill>
                      <a:prstDash val="sysDash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9B00"/>
                      </a:solidFill>
                      <a:prstDash val="dash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39370"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sp>
        <p:nvSpPr>
          <p:cNvPr id="18" name="object 18" descr=""/>
          <p:cNvSpPr/>
          <p:nvPr/>
        </p:nvSpPr>
        <p:spPr>
          <a:xfrm>
            <a:off x="3022092" y="4780788"/>
            <a:ext cx="980440" cy="295910"/>
          </a:xfrm>
          <a:custGeom>
            <a:avLst/>
            <a:gdLst/>
            <a:ahLst/>
            <a:cxnLst/>
            <a:rect l="l" t="t" r="r" b="b"/>
            <a:pathLst>
              <a:path w="980439" h="295910">
                <a:moveTo>
                  <a:pt x="979932" y="0"/>
                </a:moveTo>
                <a:lnTo>
                  <a:pt x="0" y="0"/>
                </a:lnTo>
                <a:lnTo>
                  <a:pt x="0" y="295656"/>
                </a:lnTo>
                <a:lnTo>
                  <a:pt x="979932" y="295656"/>
                </a:lnTo>
                <a:lnTo>
                  <a:pt x="979932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3332988" y="4044696"/>
            <a:ext cx="414655" cy="294640"/>
          </a:xfrm>
          <a:custGeom>
            <a:avLst/>
            <a:gdLst/>
            <a:ahLst/>
            <a:cxnLst/>
            <a:rect l="l" t="t" r="r" b="b"/>
            <a:pathLst>
              <a:path w="414654" h="294639">
                <a:moveTo>
                  <a:pt x="414527" y="0"/>
                </a:moveTo>
                <a:lnTo>
                  <a:pt x="0" y="0"/>
                </a:lnTo>
                <a:lnTo>
                  <a:pt x="0" y="294131"/>
                </a:lnTo>
                <a:lnTo>
                  <a:pt x="414527" y="294131"/>
                </a:lnTo>
                <a:lnTo>
                  <a:pt x="414527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3991355" y="3308603"/>
            <a:ext cx="52069" cy="294640"/>
          </a:xfrm>
          <a:custGeom>
            <a:avLst/>
            <a:gdLst/>
            <a:ahLst/>
            <a:cxnLst/>
            <a:rect l="l" t="t" r="r" b="b"/>
            <a:pathLst>
              <a:path w="52070" h="294639">
                <a:moveTo>
                  <a:pt x="51816" y="0"/>
                </a:moveTo>
                <a:lnTo>
                  <a:pt x="0" y="0"/>
                </a:lnTo>
                <a:lnTo>
                  <a:pt x="0" y="294132"/>
                </a:lnTo>
                <a:lnTo>
                  <a:pt x="51816" y="294132"/>
                </a:lnTo>
                <a:lnTo>
                  <a:pt x="51816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3412235" y="2570988"/>
            <a:ext cx="478790" cy="295910"/>
          </a:xfrm>
          <a:custGeom>
            <a:avLst/>
            <a:gdLst/>
            <a:ahLst/>
            <a:cxnLst/>
            <a:rect l="l" t="t" r="r" b="b"/>
            <a:pathLst>
              <a:path w="478789" h="295910">
                <a:moveTo>
                  <a:pt x="478536" y="0"/>
                </a:moveTo>
                <a:lnTo>
                  <a:pt x="0" y="0"/>
                </a:lnTo>
                <a:lnTo>
                  <a:pt x="0" y="295656"/>
                </a:lnTo>
                <a:lnTo>
                  <a:pt x="478536" y="295656"/>
                </a:lnTo>
                <a:lnTo>
                  <a:pt x="478536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2627502" y="4828158"/>
            <a:ext cx="33274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10">
                <a:solidFill>
                  <a:srgbClr val="404040"/>
                </a:solidFill>
                <a:latin typeface="Calibri"/>
                <a:cs typeface="Calibri"/>
              </a:rPr>
              <a:t>$54.3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2938398" y="4091432"/>
            <a:ext cx="33274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10">
                <a:solidFill>
                  <a:srgbClr val="404040"/>
                </a:solidFill>
                <a:latin typeface="Calibri"/>
                <a:cs typeface="Calibri"/>
              </a:rPr>
              <a:t>$80.5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3527805" y="3354451"/>
            <a:ext cx="40132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10">
                <a:solidFill>
                  <a:srgbClr val="404040"/>
                </a:solidFill>
                <a:latin typeface="Calibri"/>
                <a:cs typeface="Calibri"/>
              </a:rPr>
              <a:t>$136.0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3017901" y="2617723"/>
            <a:ext cx="33274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10">
                <a:solidFill>
                  <a:srgbClr val="404040"/>
                </a:solidFill>
                <a:latin typeface="Calibri"/>
                <a:cs typeface="Calibri"/>
              </a:rPr>
              <a:t>$87.2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7132701" y="5564835"/>
            <a:ext cx="40132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10">
                <a:solidFill>
                  <a:srgbClr val="404040"/>
                </a:solidFill>
                <a:latin typeface="Calibri"/>
                <a:cs typeface="Calibri"/>
              </a:rPr>
              <a:t>$395.7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4062221" y="4828158"/>
            <a:ext cx="40132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10">
                <a:solidFill>
                  <a:srgbClr val="404040"/>
                </a:solidFill>
                <a:latin typeface="Calibri"/>
                <a:cs typeface="Calibri"/>
              </a:rPr>
              <a:t>$136.9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3808221" y="4091432"/>
            <a:ext cx="40132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10">
                <a:solidFill>
                  <a:srgbClr val="404040"/>
                </a:solidFill>
                <a:latin typeface="Calibri"/>
                <a:cs typeface="Calibri"/>
              </a:rPr>
              <a:t>$115.5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4103370" y="3354451"/>
            <a:ext cx="40132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10">
                <a:solidFill>
                  <a:srgbClr val="404040"/>
                </a:solidFill>
                <a:latin typeface="Calibri"/>
                <a:cs typeface="Calibri"/>
              </a:rPr>
              <a:t>$140.3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3951478" y="2617723"/>
            <a:ext cx="40132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10">
                <a:solidFill>
                  <a:srgbClr val="404040"/>
                </a:solidFill>
                <a:latin typeface="Calibri"/>
                <a:cs typeface="Calibri"/>
              </a:rPr>
              <a:t>$127.5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322324" y="2620517"/>
            <a:ext cx="12071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 b="1">
                <a:solidFill>
                  <a:srgbClr val="001F5F"/>
                </a:solidFill>
                <a:latin typeface="Calibri"/>
                <a:cs typeface="Calibri"/>
              </a:rPr>
              <a:t>LTM:</a:t>
            </a:r>
            <a:r>
              <a:rPr dirty="0" sz="1200" spc="-4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EBITDA</a:t>
            </a:r>
            <a:r>
              <a:rPr dirty="0" sz="1200" spc="-4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spc="-50" b="1">
                <a:solidFill>
                  <a:srgbClr val="001F5F"/>
                </a:solidFill>
                <a:latin typeface="Calibri"/>
                <a:cs typeface="Calibri"/>
              </a:rPr>
              <a:t>&amp;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200" spc="-10" b="1">
                <a:solidFill>
                  <a:srgbClr val="001F5F"/>
                </a:solidFill>
                <a:latin typeface="Calibri"/>
                <a:cs typeface="Calibri"/>
              </a:rPr>
              <a:t>Revenue Multiples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321053" y="3343402"/>
            <a:ext cx="12153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NTM:</a:t>
            </a:r>
            <a:r>
              <a:rPr dirty="0" sz="1200" spc="-4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spc="-10" b="1">
                <a:solidFill>
                  <a:srgbClr val="001F5F"/>
                </a:solidFill>
                <a:latin typeface="Calibri"/>
                <a:cs typeface="Calibri"/>
              </a:rPr>
              <a:t>EV/</a:t>
            </a:r>
            <a:r>
              <a:rPr dirty="0" sz="1200" spc="-3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spc="-10" b="1">
                <a:solidFill>
                  <a:srgbClr val="001F5F"/>
                </a:solidFill>
                <a:latin typeface="Calibri"/>
                <a:cs typeface="Calibri"/>
              </a:rPr>
              <a:t>Revenue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1298575" y="4043298"/>
            <a:ext cx="10960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NTM:</a:t>
            </a:r>
            <a:r>
              <a:rPr dirty="0" sz="1200" spc="-3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spc="-10" b="1">
                <a:solidFill>
                  <a:srgbClr val="001F5F"/>
                </a:solidFill>
                <a:latin typeface="Calibri"/>
                <a:cs typeface="Calibri"/>
              </a:rPr>
              <a:t>EV/EBITDA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1298575" y="4743450"/>
            <a:ext cx="12071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 b="1">
                <a:solidFill>
                  <a:srgbClr val="001F5F"/>
                </a:solidFill>
                <a:latin typeface="Calibri"/>
                <a:cs typeface="Calibri"/>
              </a:rPr>
              <a:t>LTM:</a:t>
            </a:r>
            <a:r>
              <a:rPr dirty="0" sz="1200" spc="-4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EBITDA</a:t>
            </a:r>
            <a:r>
              <a:rPr dirty="0" sz="1200" spc="-4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spc="-50" b="1">
                <a:solidFill>
                  <a:srgbClr val="001F5F"/>
                </a:solidFill>
                <a:latin typeface="Calibri"/>
                <a:cs typeface="Calibri"/>
              </a:rPr>
              <a:t>&amp;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200" spc="-10" b="1">
                <a:solidFill>
                  <a:srgbClr val="001F5F"/>
                </a:solidFill>
                <a:latin typeface="Calibri"/>
                <a:cs typeface="Calibri"/>
              </a:rPr>
              <a:t>Revenue Multiples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358900" y="5530088"/>
            <a:ext cx="8693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001F5F"/>
                </a:solidFill>
                <a:latin typeface="Calibri"/>
                <a:cs typeface="Calibri"/>
              </a:rPr>
              <a:t>WACC:</a:t>
            </a:r>
            <a:r>
              <a:rPr dirty="0" sz="1200" spc="-4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spc="-10" b="1">
                <a:solidFill>
                  <a:srgbClr val="001F5F"/>
                </a:solidFill>
                <a:latin typeface="Calibri"/>
                <a:cs typeface="Calibri"/>
              </a:rPr>
              <a:t>9.41%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7089385" y="3496182"/>
            <a:ext cx="3873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 b="1">
                <a:solidFill>
                  <a:srgbClr val="001F5F"/>
                </a:solidFill>
                <a:latin typeface="Calibri"/>
                <a:cs typeface="Calibri"/>
              </a:rPr>
              <a:t>ice</a:t>
            </a:r>
            <a:endParaRPr sz="1200">
              <a:latin typeface="Calibri"/>
              <a:cs typeface="Calibri"/>
            </a:endParaRPr>
          </a:p>
          <a:p>
            <a:pPr marL="22860">
              <a:lnSpc>
                <a:spcPct val="100000"/>
              </a:lnSpc>
            </a:pPr>
            <a:r>
              <a:rPr dirty="0" sz="1200" spc="-10" b="1">
                <a:solidFill>
                  <a:srgbClr val="001F5F"/>
                </a:solidFill>
                <a:latin typeface="Calibri"/>
                <a:cs typeface="Calibri"/>
              </a:rPr>
              <a:t>69.03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251561" y="841705"/>
            <a:ext cx="1062736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From</a:t>
            </a:r>
            <a:r>
              <a:rPr dirty="0" sz="18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8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3</a:t>
            </a:r>
            <a:r>
              <a:rPr dirty="0" sz="18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methods:</a:t>
            </a:r>
            <a:r>
              <a:rPr dirty="0" sz="18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45">
                <a:solidFill>
                  <a:srgbClr val="001F5F"/>
                </a:solidFill>
                <a:latin typeface="Calibri"/>
                <a:cs typeface="Calibri"/>
              </a:rPr>
              <a:t>DCF,</a:t>
            </a:r>
            <a:r>
              <a:rPr dirty="0" sz="18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Comparables</a:t>
            </a:r>
            <a:r>
              <a:rPr dirty="0" sz="18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8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Precedents,</a:t>
            </a:r>
            <a:r>
              <a:rPr dirty="0" sz="18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we</a:t>
            </a:r>
            <a:r>
              <a:rPr dirty="0" sz="18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arrive</a:t>
            </a:r>
            <a:r>
              <a:rPr dirty="0" sz="18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at</a:t>
            </a:r>
            <a:r>
              <a:rPr dirty="0" sz="18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an</a:t>
            </a:r>
            <a:r>
              <a:rPr dirty="0" sz="18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average</a:t>
            </a:r>
            <a:r>
              <a:rPr dirty="0" sz="1800" spc="-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share</a:t>
            </a:r>
            <a:r>
              <a:rPr dirty="0" sz="18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price</a:t>
            </a:r>
            <a:r>
              <a:rPr dirty="0" sz="1800" spc="-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8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$239.82</a:t>
            </a:r>
            <a:r>
              <a:rPr dirty="0" sz="18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for</a:t>
            </a:r>
            <a:r>
              <a:rPr dirty="0" sz="18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Netflix,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which</a:t>
            </a:r>
            <a:r>
              <a:rPr dirty="0" sz="18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translates</a:t>
            </a:r>
            <a:r>
              <a:rPr dirty="0" sz="18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8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an</a:t>
            </a:r>
            <a:r>
              <a:rPr dirty="0" sz="18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Equity</a:t>
            </a:r>
            <a:r>
              <a:rPr dirty="0" sz="18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Value</a:t>
            </a:r>
            <a:r>
              <a:rPr dirty="0" sz="18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8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$105.2</a:t>
            </a:r>
            <a:r>
              <a:rPr dirty="0" sz="18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Bn</a:t>
            </a:r>
            <a:r>
              <a:rPr dirty="0" sz="18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8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an</a:t>
            </a:r>
            <a:r>
              <a:rPr dirty="0" sz="18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Enterprise</a:t>
            </a:r>
            <a:r>
              <a:rPr dirty="0" sz="18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Value</a:t>
            </a:r>
            <a:r>
              <a:rPr dirty="0" sz="18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8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$127</a:t>
            </a:r>
            <a:r>
              <a:rPr dirty="0" sz="18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001F5F"/>
                </a:solidFill>
                <a:latin typeface="Calibri"/>
                <a:cs typeface="Calibri"/>
              </a:rPr>
              <a:t>Bn.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9033129" y="2764917"/>
            <a:ext cx="219456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Calibri"/>
                <a:cs typeface="Calibri"/>
              </a:rPr>
              <a:t>Note:</a:t>
            </a:r>
            <a:r>
              <a:rPr dirty="0" sz="1600" spc="70">
                <a:latin typeface="Calibri"/>
                <a:cs typeface="Calibri"/>
              </a:rPr>
              <a:t>  </a:t>
            </a:r>
            <a:r>
              <a:rPr dirty="0" sz="1600">
                <a:latin typeface="Calibri"/>
                <a:cs typeface="Calibri"/>
              </a:rPr>
              <a:t>Comparables</a:t>
            </a:r>
            <a:r>
              <a:rPr dirty="0" sz="1600" spc="65">
                <a:latin typeface="Calibri"/>
                <a:cs typeface="Calibri"/>
              </a:rPr>
              <a:t>  </a:t>
            </a:r>
            <a:r>
              <a:rPr dirty="0" sz="1600" spc="-20">
                <a:latin typeface="Calibri"/>
                <a:cs typeface="Calibri"/>
              </a:rPr>
              <a:t>have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586740" algn="l"/>
                <a:tab pos="818515" algn="l"/>
                <a:tab pos="1259205" algn="l"/>
              </a:tabLst>
            </a:pPr>
            <a:r>
              <a:rPr dirty="0" sz="1600" spc="-10">
                <a:latin typeface="Calibri"/>
                <a:cs typeface="Calibri"/>
              </a:rPr>
              <a:t>given</a:t>
            </a:r>
            <a:r>
              <a:rPr dirty="0" sz="1600">
                <a:latin typeface="Calibri"/>
                <a:cs typeface="Calibri"/>
              </a:rPr>
              <a:t>	</a:t>
            </a:r>
            <a:r>
              <a:rPr dirty="0" sz="1600" spc="-50">
                <a:latin typeface="Calibri"/>
                <a:cs typeface="Calibri"/>
              </a:rPr>
              <a:t>a</a:t>
            </a:r>
            <a:r>
              <a:rPr dirty="0" sz="1600">
                <a:latin typeface="Calibri"/>
                <a:cs typeface="Calibri"/>
              </a:rPr>
              <a:t>	</a:t>
            </a:r>
            <a:r>
              <a:rPr dirty="0" sz="1600" spc="-20">
                <a:latin typeface="Calibri"/>
                <a:cs typeface="Calibri"/>
              </a:rPr>
              <a:t>less</a:t>
            </a:r>
            <a:r>
              <a:rPr dirty="0" sz="1600">
                <a:latin typeface="Calibri"/>
                <a:cs typeface="Calibri"/>
              </a:rPr>
              <a:t>	</a:t>
            </a:r>
            <a:r>
              <a:rPr dirty="0" sz="1600" spc="-10">
                <a:latin typeface="Calibri"/>
                <a:cs typeface="Calibri"/>
              </a:rPr>
              <a:t>weightage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11262741" y="2764917"/>
            <a:ext cx="502284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1755">
              <a:lnSpc>
                <a:spcPct val="100000"/>
              </a:lnSpc>
              <a:spcBef>
                <a:spcPts val="95"/>
              </a:spcBef>
            </a:pPr>
            <a:r>
              <a:rPr dirty="0" sz="1600" spc="-20">
                <a:latin typeface="Calibri"/>
                <a:cs typeface="Calibri"/>
              </a:rPr>
              <a:t>been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600" spc="-10">
                <a:latin typeface="Calibri"/>
                <a:cs typeface="Calibri"/>
              </a:rPr>
              <a:t>(30%)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9033129" y="3252978"/>
            <a:ext cx="2732405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Calibri"/>
                <a:cs typeface="Calibri"/>
              </a:rPr>
              <a:t>because</a:t>
            </a:r>
            <a:r>
              <a:rPr dirty="0" sz="1600" spc="80">
                <a:latin typeface="Calibri"/>
                <a:cs typeface="Calibri"/>
              </a:rPr>
              <a:t>  </a:t>
            </a:r>
            <a:r>
              <a:rPr dirty="0" sz="1600">
                <a:latin typeface="Calibri"/>
                <a:cs typeface="Calibri"/>
              </a:rPr>
              <a:t>as</a:t>
            </a:r>
            <a:r>
              <a:rPr dirty="0" sz="1600" spc="80">
                <a:latin typeface="Calibri"/>
                <a:cs typeface="Calibri"/>
              </a:rPr>
              <a:t>  </a:t>
            </a:r>
            <a:r>
              <a:rPr dirty="0" sz="1600">
                <a:latin typeface="Calibri"/>
                <a:cs typeface="Calibri"/>
              </a:rPr>
              <a:t>mentioned</a:t>
            </a:r>
            <a:r>
              <a:rPr dirty="0" sz="1600" spc="80">
                <a:latin typeface="Calibri"/>
                <a:cs typeface="Calibri"/>
              </a:rPr>
              <a:t>  </a:t>
            </a:r>
            <a:r>
              <a:rPr dirty="0" sz="1600" spc="-10">
                <a:latin typeface="Calibri"/>
                <a:cs typeface="Calibri"/>
              </a:rPr>
              <a:t>before, </a:t>
            </a:r>
            <a:r>
              <a:rPr dirty="0" sz="1600">
                <a:latin typeface="Calibri"/>
                <a:cs typeface="Calibri"/>
              </a:rPr>
              <a:t>Netflix’s</a:t>
            </a:r>
            <a:r>
              <a:rPr dirty="0" sz="1600" spc="1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position</a:t>
            </a:r>
            <a:r>
              <a:rPr dirty="0" sz="1600" spc="1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</a:t>
            </a:r>
            <a:r>
              <a:rPr dirty="0" sz="1600" spc="114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the</a:t>
            </a:r>
            <a:r>
              <a:rPr dirty="0" sz="1600" spc="114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industry </a:t>
            </a:r>
            <a:r>
              <a:rPr dirty="0" sz="1600">
                <a:latin typeface="Calibri"/>
                <a:cs typeface="Calibri"/>
              </a:rPr>
              <a:t>is</a:t>
            </a:r>
            <a:r>
              <a:rPr dirty="0" sz="1600" spc="229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unique</a:t>
            </a:r>
            <a:r>
              <a:rPr dirty="0" sz="1600" spc="2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and</a:t>
            </a:r>
            <a:r>
              <a:rPr dirty="0" sz="1600" spc="229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it</a:t>
            </a:r>
            <a:r>
              <a:rPr dirty="0" sz="1600" spc="2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doesn’t</a:t>
            </a:r>
            <a:r>
              <a:rPr dirty="0" sz="1600" spc="2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have</a:t>
            </a:r>
            <a:r>
              <a:rPr dirty="0" sz="1600" spc="229">
                <a:latin typeface="Calibri"/>
                <a:cs typeface="Calibri"/>
              </a:rPr>
              <a:t> </a:t>
            </a:r>
            <a:r>
              <a:rPr dirty="0" sz="1600" spc="-50">
                <a:latin typeface="Calibri"/>
                <a:cs typeface="Calibri"/>
              </a:rPr>
              <a:t>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9033129" y="3984497"/>
            <a:ext cx="2731770" cy="1488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Calibri"/>
                <a:cs typeface="Calibri"/>
              </a:rPr>
              <a:t>perfect</a:t>
            </a:r>
            <a:r>
              <a:rPr dirty="0" sz="1600" spc="345">
                <a:latin typeface="Calibri"/>
                <a:cs typeface="Calibri"/>
              </a:rPr>
              <a:t>  </a:t>
            </a:r>
            <a:r>
              <a:rPr dirty="0" sz="1600">
                <a:latin typeface="Calibri"/>
                <a:cs typeface="Calibri"/>
              </a:rPr>
              <a:t>substitute.</a:t>
            </a:r>
            <a:r>
              <a:rPr dirty="0" sz="1600" spc="355">
                <a:latin typeface="Calibri"/>
                <a:cs typeface="Calibri"/>
              </a:rPr>
              <a:t>  </a:t>
            </a:r>
            <a:r>
              <a:rPr dirty="0" sz="1600" spc="-20">
                <a:latin typeface="Calibri"/>
                <a:cs typeface="Calibri"/>
              </a:rPr>
              <a:t>Moreover, </a:t>
            </a:r>
            <a:r>
              <a:rPr dirty="0" sz="1600">
                <a:latin typeface="Calibri"/>
                <a:cs typeface="Calibri"/>
              </a:rPr>
              <a:t>the</a:t>
            </a:r>
            <a:r>
              <a:rPr dirty="0" sz="1600" spc="310">
                <a:latin typeface="Calibri"/>
                <a:cs typeface="Calibri"/>
              </a:rPr>
              <a:t>    </a:t>
            </a:r>
            <a:r>
              <a:rPr dirty="0" sz="1600">
                <a:latin typeface="Calibri"/>
                <a:cs typeface="Calibri"/>
              </a:rPr>
              <a:t>growth</a:t>
            </a:r>
            <a:r>
              <a:rPr dirty="0" sz="1600" spc="315">
                <a:latin typeface="Calibri"/>
                <a:cs typeface="Calibri"/>
              </a:rPr>
              <a:t>    </a:t>
            </a:r>
            <a:r>
              <a:rPr dirty="0" sz="1600">
                <a:latin typeface="Calibri"/>
                <a:cs typeface="Calibri"/>
              </a:rPr>
              <a:t>profiles</a:t>
            </a:r>
            <a:r>
              <a:rPr dirty="0" sz="1600" spc="315">
                <a:latin typeface="Calibri"/>
                <a:cs typeface="Calibri"/>
              </a:rPr>
              <a:t>    </a:t>
            </a:r>
            <a:r>
              <a:rPr dirty="0" sz="1600" spc="-25">
                <a:latin typeface="Calibri"/>
                <a:cs typeface="Calibri"/>
              </a:rPr>
              <a:t>of </a:t>
            </a:r>
            <a:r>
              <a:rPr dirty="0" sz="1600">
                <a:latin typeface="Calibri"/>
                <a:cs typeface="Calibri"/>
              </a:rPr>
              <a:t>comparables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are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different: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some </a:t>
            </a:r>
            <a:r>
              <a:rPr dirty="0" sz="1600">
                <a:latin typeface="Calibri"/>
                <a:cs typeface="Calibri"/>
              </a:rPr>
              <a:t>have</a:t>
            </a:r>
            <a:r>
              <a:rPr dirty="0" sz="1600" spc="345">
                <a:latin typeface="Calibri"/>
                <a:cs typeface="Calibri"/>
              </a:rPr>
              <a:t>  </a:t>
            </a:r>
            <a:r>
              <a:rPr dirty="0" sz="1600">
                <a:latin typeface="Calibri"/>
                <a:cs typeface="Calibri"/>
              </a:rPr>
              <a:t>entered</a:t>
            </a:r>
            <a:r>
              <a:rPr dirty="0" sz="1600" spc="355">
                <a:latin typeface="Calibri"/>
                <a:cs typeface="Calibri"/>
              </a:rPr>
              <a:t>  </a:t>
            </a:r>
            <a:r>
              <a:rPr dirty="0" sz="1600">
                <a:latin typeface="Calibri"/>
                <a:cs typeface="Calibri"/>
              </a:rPr>
              <a:t>the</a:t>
            </a:r>
            <a:r>
              <a:rPr dirty="0" sz="1600" spc="350">
                <a:latin typeface="Calibri"/>
                <a:cs typeface="Calibri"/>
              </a:rPr>
              <a:t>  </a:t>
            </a:r>
            <a:r>
              <a:rPr dirty="0" sz="1600" spc="-10">
                <a:latin typeface="Calibri"/>
                <a:cs typeface="Calibri"/>
              </a:rPr>
              <a:t>streaming </a:t>
            </a:r>
            <a:r>
              <a:rPr dirty="0" sz="1600">
                <a:latin typeface="Calibri"/>
                <a:cs typeface="Calibri"/>
              </a:rPr>
              <a:t>segment</a:t>
            </a:r>
            <a:r>
              <a:rPr dirty="0" sz="1600" spc="170">
                <a:latin typeface="Calibri"/>
                <a:cs typeface="Calibri"/>
              </a:rPr>
              <a:t>  </a:t>
            </a:r>
            <a:r>
              <a:rPr dirty="0" sz="1600">
                <a:latin typeface="Calibri"/>
                <a:cs typeface="Calibri"/>
              </a:rPr>
              <a:t>recently</a:t>
            </a:r>
            <a:r>
              <a:rPr dirty="0" sz="1600" spc="170">
                <a:latin typeface="Calibri"/>
                <a:cs typeface="Calibri"/>
              </a:rPr>
              <a:t>  </a:t>
            </a:r>
            <a:r>
              <a:rPr dirty="0" sz="1600">
                <a:latin typeface="Calibri"/>
                <a:cs typeface="Calibri"/>
              </a:rPr>
              <a:t>while</a:t>
            </a:r>
            <a:r>
              <a:rPr dirty="0" sz="1600" spc="165">
                <a:latin typeface="Calibri"/>
                <a:cs typeface="Calibri"/>
              </a:rPr>
              <a:t>  </a:t>
            </a:r>
            <a:r>
              <a:rPr dirty="0" sz="1600" spc="-20">
                <a:latin typeface="Calibri"/>
                <a:cs typeface="Calibri"/>
              </a:rPr>
              <a:t>some </a:t>
            </a:r>
            <a:r>
              <a:rPr dirty="0" sz="1600">
                <a:latin typeface="Calibri"/>
                <a:cs typeface="Calibri"/>
              </a:rPr>
              <a:t>are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not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proper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SVODs.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328980" y="1443990"/>
            <a:ext cx="12757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Football</a:t>
            </a:r>
            <a:r>
              <a:rPr dirty="0" sz="1800" spc="-7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Field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 descr=""/>
          <p:cNvSpPr/>
          <p:nvPr/>
        </p:nvSpPr>
        <p:spPr>
          <a:xfrm>
            <a:off x="249936" y="1787651"/>
            <a:ext cx="3815715" cy="6985"/>
          </a:xfrm>
          <a:custGeom>
            <a:avLst/>
            <a:gdLst/>
            <a:ahLst/>
            <a:cxnLst/>
            <a:rect l="l" t="t" r="r" b="b"/>
            <a:pathLst>
              <a:path w="3815715" h="6985">
                <a:moveTo>
                  <a:pt x="0" y="6985"/>
                </a:moveTo>
                <a:lnTo>
                  <a:pt x="3815715" y="0"/>
                </a:lnTo>
              </a:path>
            </a:pathLst>
          </a:custGeom>
          <a:ln w="6349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 txBox="1"/>
          <p:nvPr/>
        </p:nvSpPr>
        <p:spPr>
          <a:xfrm>
            <a:off x="328980" y="1857248"/>
            <a:ext cx="318008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Netflix’s</a:t>
            </a:r>
            <a:r>
              <a:rPr dirty="0" sz="14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share</a:t>
            </a:r>
            <a:r>
              <a:rPr dirty="0" sz="14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price</a:t>
            </a:r>
            <a:r>
              <a:rPr dirty="0" sz="14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as</a:t>
            </a:r>
            <a:r>
              <a:rPr dirty="0" sz="14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4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February</a:t>
            </a:r>
            <a:r>
              <a:rPr dirty="0" sz="14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28,</a:t>
            </a:r>
            <a:r>
              <a:rPr dirty="0" sz="14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001F5F"/>
                </a:solidFill>
                <a:latin typeface="Calibri"/>
                <a:cs typeface="Calibri"/>
              </a:rPr>
              <a:t>2020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5" name="object 45" descr=""/>
          <p:cNvSpPr/>
          <p:nvPr/>
        </p:nvSpPr>
        <p:spPr>
          <a:xfrm>
            <a:off x="7578090" y="2321814"/>
            <a:ext cx="1149350" cy="3712845"/>
          </a:xfrm>
          <a:custGeom>
            <a:avLst/>
            <a:gdLst/>
            <a:ahLst/>
            <a:cxnLst/>
            <a:rect l="l" t="t" r="r" b="b"/>
            <a:pathLst>
              <a:path w="1149350" h="3712845">
                <a:moveTo>
                  <a:pt x="0" y="3712464"/>
                </a:moveTo>
                <a:lnTo>
                  <a:pt x="1149096" y="3712464"/>
                </a:lnTo>
                <a:lnTo>
                  <a:pt x="1149096" y="0"/>
                </a:lnTo>
                <a:lnTo>
                  <a:pt x="0" y="0"/>
                </a:lnTo>
                <a:lnTo>
                  <a:pt x="0" y="3712464"/>
                </a:lnTo>
                <a:close/>
              </a:path>
            </a:pathLst>
          </a:custGeom>
          <a:ln w="38100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 descr=""/>
          <p:cNvSpPr txBox="1"/>
          <p:nvPr/>
        </p:nvSpPr>
        <p:spPr>
          <a:xfrm>
            <a:off x="7965058" y="2592070"/>
            <a:ext cx="4083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001F5F"/>
                </a:solidFill>
                <a:latin typeface="Calibri"/>
                <a:cs typeface="Calibri"/>
              </a:rPr>
              <a:t>10%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7965313" y="3360801"/>
            <a:ext cx="4083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001F5F"/>
                </a:solidFill>
                <a:latin typeface="Calibri"/>
                <a:cs typeface="Calibri"/>
              </a:rPr>
              <a:t>10%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7975981" y="4105478"/>
            <a:ext cx="40894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001F5F"/>
                </a:solidFill>
                <a:latin typeface="Calibri"/>
                <a:cs typeface="Calibri"/>
              </a:rPr>
              <a:t>10%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7975981" y="4823841"/>
            <a:ext cx="4089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001F5F"/>
                </a:solidFill>
                <a:latin typeface="Calibri"/>
                <a:cs typeface="Calibri"/>
              </a:rPr>
              <a:t>10%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7975981" y="5477967"/>
            <a:ext cx="4089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001F5F"/>
                </a:solidFill>
                <a:latin typeface="Calibri"/>
                <a:cs typeface="Calibri"/>
              </a:rPr>
              <a:t>60%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7578090" y="1796033"/>
            <a:ext cx="1149350" cy="495300"/>
          </a:xfrm>
          <a:prstGeom prst="rect">
            <a:avLst/>
          </a:prstGeom>
          <a:solidFill>
            <a:srgbClr val="001F5F"/>
          </a:solidFill>
          <a:ln w="38100">
            <a:solidFill>
              <a:srgbClr val="2E528F"/>
            </a:solidFill>
          </a:ln>
        </p:spPr>
        <p:txBody>
          <a:bodyPr wrap="square" lIns="0" tIns="94615" rIns="0" bIns="0" rtlCol="0" vert="horz">
            <a:spAutoFit/>
          </a:bodyPr>
          <a:lstStyle/>
          <a:p>
            <a:pPr marL="197485">
              <a:lnSpc>
                <a:spcPct val="100000"/>
              </a:lnSpc>
              <a:spcBef>
                <a:spcPts val="745"/>
              </a:spcBef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Weights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8958071" y="1581911"/>
            <a:ext cx="2885440" cy="922019"/>
          </a:xfrm>
          <a:prstGeom prst="rect">
            <a:avLst/>
          </a:prstGeom>
          <a:ln w="15875">
            <a:solidFill>
              <a:srgbClr val="2E528F"/>
            </a:solidFill>
          </a:ln>
        </p:spPr>
        <p:txBody>
          <a:bodyPr wrap="square" lIns="0" tIns="29845" rIns="0" bIns="0" rtlCol="0" vert="horz">
            <a:spAutoFit/>
          </a:bodyPr>
          <a:lstStyle/>
          <a:p>
            <a:pPr algn="ctr" marL="135890" marR="128270">
              <a:lnSpc>
                <a:spcPct val="100000"/>
              </a:lnSpc>
              <a:spcBef>
                <a:spcPts val="235"/>
              </a:spcBef>
            </a:pP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Netflix’s</a:t>
            </a:r>
            <a:r>
              <a:rPr dirty="0" sz="1800" spc="-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intrinsic</a:t>
            </a:r>
            <a:r>
              <a:rPr dirty="0" sz="18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share</a:t>
            </a:r>
            <a:r>
              <a:rPr dirty="0" sz="18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001F5F"/>
                </a:solidFill>
                <a:latin typeface="Calibri"/>
                <a:cs typeface="Calibri"/>
              </a:rPr>
              <a:t>price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is</a:t>
            </a:r>
            <a:r>
              <a:rPr dirty="0" sz="18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1F5F"/>
                </a:solidFill>
                <a:latin typeface="Calibri"/>
                <a:cs typeface="Calibri"/>
              </a:rPr>
              <a:t>35%</a:t>
            </a:r>
            <a:r>
              <a:rPr dirty="0" sz="1800" spc="-2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below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its</a:t>
            </a:r>
            <a:r>
              <a:rPr dirty="0" sz="18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current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market</a:t>
            </a:r>
            <a:r>
              <a:rPr dirty="0" sz="1800" spc="-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price.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62813" y="6296914"/>
            <a:ext cx="1244600" cy="567690"/>
            <a:chOff x="162813" y="6296914"/>
            <a:chExt cx="1244600" cy="567690"/>
          </a:xfrm>
        </p:grpSpPr>
        <p:sp>
          <p:nvSpPr>
            <p:cNvPr id="3" name="object 3" descr=""/>
            <p:cNvSpPr/>
            <p:nvPr/>
          </p:nvSpPr>
          <p:spPr>
            <a:xfrm>
              <a:off x="169163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2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2" y="554736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69163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2" y="554736"/>
                  </a:lnTo>
                  <a:lnTo>
                    <a:pt x="1231392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73735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427736" y="6320739"/>
            <a:ext cx="71056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240" marR="5080" indent="-3175">
              <a:lnSpc>
                <a:spcPct val="100000"/>
              </a:lnSpc>
              <a:spcBef>
                <a:spcPts val="100"/>
              </a:spcBef>
            </a:pP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2963926" y="6296914"/>
            <a:ext cx="1244600" cy="567690"/>
            <a:chOff x="2963926" y="6296914"/>
            <a:chExt cx="1244600" cy="567690"/>
          </a:xfrm>
        </p:grpSpPr>
        <p:sp>
          <p:nvSpPr>
            <p:cNvPr id="8" name="object 8" descr=""/>
            <p:cNvSpPr/>
            <p:nvPr/>
          </p:nvSpPr>
          <p:spPr>
            <a:xfrm>
              <a:off x="2970276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1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1" y="554736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970276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1" y="554736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974848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3227577" y="6320739"/>
            <a:ext cx="71056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54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 Overview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1563369" y="6296914"/>
            <a:ext cx="1244600" cy="567690"/>
            <a:chOff x="1563369" y="6296914"/>
            <a:chExt cx="1244600" cy="567690"/>
          </a:xfrm>
        </p:grpSpPr>
        <p:sp>
          <p:nvSpPr>
            <p:cNvPr id="13" name="object 13" descr=""/>
            <p:cNvSpPr/>
            <p:nvPr/>
          </p:nvSpPr>
          <p:spPr>
            <a:xfrm>
              <a:off x="1569719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2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2" y="554736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569719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2" y="554736"/>
                  </a:lnTo>
                  <a:lnTo>
                    <a:pt x="1231392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574291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199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199" y="522731"/>
                  </a:lnTo>
                  <a:lnTo>
                    <a:pt x="1219199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1872488" y="6320739"/>
            <a:ext cx="62230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15" marR="5080" indent="-635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 Analysis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4364482" y="6296914"/>
            <a:ext cx="1244600" cy="567690"/>
            <a:chOff x="4364482" y="6296914"/>
            <a:chExt cx="1244600" cy="567690"/>
          </a:xfrm>
        </p:grpSpPr>
        <p:sp>
          <p:nvSpPr>
            <p:cNvPr id="18" name="object 18" descr=""/>
            <p:cNvSpPr/>
            <p:nvPr/>
          </p:nvSpPr>
          <p:spPr>
            <a:xfrm>
              <a:off x="4370832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1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1" y="554736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4370832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1" y="554736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4375404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4655946" y="6320739"/>
            <a:ext cx="65722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6220" marR="5080" indent="-224154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5771388" y="6303264"/>
            <a:ext cx="1231900" cy="554990"/>
          </a:xfrm>
          <a:custGeom>
            <a:avLst/>
            <a:gdLst/>
            <a:ahLst/>
            <a:cxnLst/>
            <a:rect l="l" t="t" r="r" b="b"/>
            <a:pathLst>
              <a:path w="1231900" h="554990">
                <a:moveTo>
                  <a:pt x="1231391" y="0"/>
                </a:moveTo>
                <a:lnTo>
                  <a:pt x="0" y="0"/>
                </a:lnTo>
                <a:lnTo>
                  <a:pt x="0" y="554736"/>
                </a:lnTo>
                <a:lnTo>
                  <a:pt x="1231391" y="554736"/>
                </a:lnTo>
                <a:lnTo>
                  <a:pt x="1231391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6042786" y="6320739"/>
            <a:ext cx="68326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5080" indent="-26034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Financial Analysis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7165593" y="6296914"/>
            <a:ext cx="1244600" cy="567690"/>
            <a:chOff x="7165593" y="6296914"/>
            <a:chExt cx="1244600" cy="567690"/>
          </a:xfrm>
        </p:grpSpPr>
        <p:sp>
          <p:nvSpPr>
            <p:cNvPr id="25" name="object 25" descr=""/>
            <p:cNvSpPr/>
            <p:nvPr/>
          </p:nvSpPr>
          <p:spPr>
            <a:xfrm>
              <a:off x="7171943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2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2" y="554736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7171943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2" y="554736"/>
                  </a:lnTo>
                  <a:lnTo>
                    <a:pt x="1231392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7176515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7370444" y="6320739"/>
            <a:ext cx="829944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5244" marR="5080" indent="-4318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 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85725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14960" marR="210185" indent="-100965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 Solution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99822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146050" rIns="0" bIns="0" rtlCol="0" vert="horz">
            <a:spAutoFit/>
          </a:bodyPr>
          <a:lstStyle/>
          <a:p>
            <a:pPr marL="206375">
              <a:lnSpc>
                <a:spcPct val="100000"/>
              </a:lnSpc>
              <a:spcBef>
                <a:spcPts val="115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1" name="object 31" descr=""/>
          <p:cNvSpPr/>
          <p:nvPr/>
        </p:nvSpPr>
        <p:spPr>
          <a:xfrm>
            <a:off x="11551919" y="643432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2"/>
                </a:lnTo>
                <a:lnTo>
                  <a:pt x="640079" y="294132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2" name="object 3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grpSp>
        <p:nvGrpSpPr>
          <p:cNvPr id="33" name="object 33" descr=""/>
          <p:cNvGrpSpPr/>
          <p:nvPr/>
        </p:nvGrpSpPr>
        <p:grpSpPr>
          <a:xfrm>
            <a:off x="842772" y="3616197"/>
            <a:ext cx="6896100" cy="2401570"/>
            <a:chOff x="842772" y="3616197"/>
            <a:chExt cx="6896100" cy="2401570"/>
          </a:xfrm>
        </p:grpSpPr>
        <p:sp>
          <p:nvSpPr>
            <p:cNvPr id="34" name="object 34" descr=""/>
            <p:cNvSpPr/>
            <p:nvPr/>
          </p:nvSpPr>
          <p:spPr>
            <a:xfrm>
              <a:off x="842772" y="4082745"/>
              <a:ext cx="6896100" cy="1934845"/>
            </a:xfrm>
            <a:custGeom>
              <a:avLst/>
              <a:gdLst/>
              <a:ahLst/>
              <a:cxnLst/>
              <a:rect l="l" t="t" r="r" b="b"/>
              <a:pathLst>
                <a:path w="6896100" h="1934845">
                  <a:moveTo>
                    <a:pt x="6895846" y="0"/>
                  </a:moveTo>
                  <a:lnTo>
                    <a:pt x="0" y="0"/>
                  </a:lnTo>
                  <a:lnTo>
                    <a:pt x="0" y="1934845"/>
                  </a:lnTo>
                  <a:lnTo>
                    <a:pt x="6895846" y="1934845"/>
                  </a:lnTo>
                  <a:lnTo>
                    <a:pt x="6895846" y="0"/>
                  </a:lnTo>
                  <a:close/>
                </a:path>
              </a:pathLst>
            </a:custGeom>
            <a:solidFill>
              <a:srgbClr val="FF7373">
                <a:alpha val="9803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842772" y="4079493"/>
              <a:ext cx="6896100" cy="12700"/>
            </a:xfrm>
            <a:custGeom>
              <a:avLst/>
              <a:gdLst/>
              <a:ahLst/>
              <a:cxnLst/>
              <a:rect l="l" t="t" r="r" b="b"/>
              <a:pathLst>
                <a:path w="6896100" h="12700">
                  <a:moveTo>
                    <a:pt x="0" y="12699"/>
                  </a:moveTo>
                  <a:lnTo>
                    <a:pt x="6896100" y="12699"/>
                  </a:lnTo>
                  <a:lnTo>
                    <a:pt x="6896100" y="0"/>
                  </a:lnTo>
                  <a:lnTo>
                    <a:pt x="0" y="0"/>
                  </a:lnTo>
                  <a:lnTo>
                    <a:pt x="0" y="12699"/>
                  </a:lnTo>
                  <a:close/>
                </a:path>
              </a:pathLst>
            </a:custGeom>
            <a:solidFill>
              <a:srgbClr val="001F5F">
                <a:alpha val="9803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4905756" y="3622547"/>
              <a:ext cx="1754505" cy="1164590"/>
            </a:xfrm>
            <a:custGeom>
              <a:avLst/>
              <a:gdLst/>
              <a:ahLst/>
              <a:cxnLst/>
              <a:rect l="l" t="t" r="r" b="b"/>
              <a:pathLst>
                <a:path w="1754504" h="1164589">
                  <a:moveTo>
                    <a:pt x="1421892" y="1164335"/>
                  </a:moveTo>
                  <a:lnTo>
                    <a:pt x="1754124" y="1164335"/>
                  </a:lnTo>
                  <a:lnTo>
                    <a:pt x="1754124" y="832103"/>
                  </a:lnTo>
                  <a:lnTo>
                    <a:pt x="1421892" y="832103"/>
                  </a:lnTo>
                  <a:lnTo>
                    <a:pt x="1421892" y="1164335"/>
                  </a:lnTo>
                  <a:close/>
                </a:path>
                <a:path w="1754504" h="1164589">
                  <a:moveTo>
                    <a:pt x="0" y="330707"/>
                  </a:moveTo>
                  <a:lnTo>
                    <a:pt x="332232" y="330707"/>
                  </a:lnTo>
                  <a:lnTo>
                    <a:pt x="332232" y="0"/>
                  </a:lnTo>
                  <a:lnTo>
                    <a:pt x="0" y="0"/>
                  </a:lnTo>
                  <a:lnTo>
                    <a:pt x="0" y="33070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4665725" y="4545329"/>
              <a:ext cx="1889760" cy="992505"/>
            </a:xfrm>
            <a:custGeom>
              <a:avLst/>
              <a:gdLst/>
              <a:ahLst/>
              <a:cxnLst/>
              <a:rect l="l" t="t" r="r" b="b"/>
              <a:pathLst>
                <a:path w="1889759" h="992504">
                  <a:moveTo>
                    <a:pt x="0" y="0"/>
                  </a:moveTo>
                  <a:lnTo>
                    <a:pt x="487425" y="0"/>
                  </a:lnTo>
                </a:path>
                <a:path w="1889759" h="992504">
                  <a:moveTo>
                    <a:pt x="1402079" y="992124"/>
                  </a:moveTo>
                  <a:lnTo>
                    <a:pt x="1889505" y="992124"/>
                  </a:lnTo>
                </a:path>
              </a:pathLst>
            </a:custGeom>
            <a:ln w="19050">
              <a:solidFill>
                <a:srgbClr val="FF6666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 descr=""/>
          <p:cNvSpPr/>
          <p:nvPr/>
        </p:nvSpPr>
        <p:spPr>
          <a:xfrm>
            <a:off x="8234933" y="4278629"/>
            <a:ext cx="3381375" cy="1849755"/>
          </a:xfrm>
          <a:custGeom>
            <a:avLst/>
            <a:gdLst/>
            <a:ahLst/>
            <a:cxnLst/>
            <a:rect l="l" t="t" r="r" b="b"/>
            <a:pathLst>
              <a:path w="3381375" h="1849754">
                <a:moveTo>
                  <a:pt x="0" y="1849628"/>
                </a:moveTo>
                <a:lnTo>
                  <a:pt x="3381248" y="1849628"/>
                </a:lnTo>
                <a:lnTo>
                  <a:pt x="3381248" y="0"/>
                </a:lnTo>
                <a:lnTo>
                  <a:pt x="0" y="0"/>
                </a:lnTo>
                <a:lnTo>
                  <a:pt x="0" y="1849628"/>
                </a:lnTo>
                <a:close/>
              </a:path>
            </a:pathLst>
          </a:custGeom>
          <a:ln w="19812">
            <a:solidFill>
              <a:srgbClr val="171717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grpSp>
        <p:nvGrpSpPr>
          <p:cNvPr id="39" name="object 39" descr=""/>
          <p:cNvGrpSpPr/>
          <p:nvPr/>
        </p:nvGrpSpPr>
        <p:grpSpPr>
          <a:xfrm>
            <a:off x="8063230" y="1363725"/>
            <a:ext cx="3563620" cy="2606040"/>
            <a:chOff x="8063230" y="1363725"/>
            <a:chExt cx="3563620" cy="2606040"/>
          </a:xfrm>
        </p:grpSpPr>
        <p:sp>
          <p:nvSpPr>
            <p:cNvPr id="40" name="object 40" descr=""/>
            <p:cNvSpPr/>
            <p:nvPr/>
          </p:nvSpPr>
          <p:spPr>
            <a:xfrm>
              <a:off x="8234934" y="1494281"/>
              <a:ext cx="3381375" cy="2465705"/>
            </a:xfrm>
            <a:custGeom>
              <a:avLst/>
              <a:gdLst/>
              <a:ahLst/>
              <a:cxnLst/>
              <a:rect l="l" t="t" r="r" b="b"/>
              <a:pathLst>
                <a:path w="3381375" h="2465704">
                  <a:moveTo>
                    <a:pt x="0" y="2465324"/>
                  </a:moveTo>
                  <a:lnTo>
                    <a:pt x="3381248" y="2465324"/>
                  </a:lnTo>
                  <a:lnTo>
                    <a:pt x="3381248" y="0"/>
                  </a:lnTo>
                  <a:lnTo>
                    <a:pt x="0" y="0"/>
                  </a:lnTo>
                  <a:lnTo>
                    <a:pt x="0" y="2465324"/>
                  </a:lnTo>
                  <a:close/>
                </a:path>
              </a:pathLst>
            </a:custGeom>
            <a:ln w="19812">
              <a:solidFill>
                <a:srgbClr val="171717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8069580" y="1370075"/>
              <a:ext cx="330835" cy="330835"/>
            </a:xfrm>
            <a:custGeom>
              <a:avLst/>
              <a:gdLst/>
              <a:ahLst/>
              <a:cxnLst/>
              <a:rect l="l" t="t" r="r" b="b"/>
              <a:pathLst>
                <a:path w="330834" h="330835">
                  <a:moveTo>
                    <a:pt x="330707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330707" y="330708"/>
                  </a:lnTo>
                  <a:lnTo>
                    <a:pt x="330707" y="0"/>
                  </a:lnTo>
                  <a:close/>
                </a:path>
              </a:pathLst>
            </a:custGeom>
            <a:solidFill>
              <a:srgbClr val="FF9B0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8069580" y="1370075"/>
              <a:ext cx="330835" cy="330835"/>
            </a:xfrm>
            <a:custGeom>
              <a:avLst/>
              <a:gdLst/>
              <a:ahLst/>
              <a:cxnLst/>
              <a:rect l="l" t="t" r="r" b="b"/>
              <a:pathLst>
                <a:path w="330834" h="330835">
                  <a:moveTo>
                    <a:pt x="0" y="330708"/>
                  </a:moveTo>
                  <a:lnTo>
                    <a:pt x="330707" y="330708"/>
                  </a:lnTo>
                  <a:lnTo>
                    <a:pt x="330707" y="0"/>
                  </a:lnTo>
                  <a:lnTo>
                    <a:pt x="0" y="0"/>
                  </a:lnTo>
                  <a:lnTo>
                    <a:pt x="0" y="330708"/>
                  </a:lnTo>
                  <a:close/>
                </a:path>
              </a:pathLst>
            </a:custGeom>
            <a:ln w="12700">
              <a:solidFill>
                <a:srgbClr val="17171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Purchase</a:t>
            </a:r>
            <a:r>
              <a:rPr dirty="0" spc="-85"/>
              <a:t> </a:t>
            </a:r>
            <a:r>
              <a:rPr dirty="0"/>
              <a:t>Price</a:t>
            </a:r>
            <a:r>
              <a:rPr dirty="0" spc="-75"/>
              <a:t> </a:t>
            </a:r>
            <a:r>
              <a:rPr dirty="0"/>
              <a:t>vs.</a:t>
            </a:r>
            <a:r>
              <a:rPr dirty="0" spc="-70"/>
              <a:t> </a:t>
            </a:r>
            <a:r>
              <a:rPr dirty="0"/>
              <a:t>Intrinsic</a:t>
            </a:r>
            <a:r>
              <a:rPr dirty="0" spc="-75"/>
              <a:t> </a:t>
            </a:r>
            <a:r>
              <a:rPr dirty="0" spc="-10"/>
              <a:t>Value</a:t>
            </a:r>
          </a:p>
        </p:txBody>
      </p:sp>
      <p:sp>
        <p:nvSpPr>
          <p:cNvPr id="44" name="object 44" descr=""/>
          <p:cNvSpPr txBox="1"/>
          <p:nvPr/>
        </p:nvSpPr>
        <p:spPr>
          <a:xfrm>
            <a:off x="870305" y="6076594"/>
            <a:ext cx="244792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solidFill>
                  <a:srgbClr val="222852"/>
                </a:solidFill>
                <a:latin typeface="Calibri"/>
                <a:cs typeface="Calibri"/>
              </a:rPr>
              <a:t>Source: </a:t>
            </a:r>
            <a:r>
              <a:rPr dirty="0" sz="1000">
                <a:solidFill>
                  <a:srgbClr val="222852"/>
                </a:solidFill>
                <a:latin typeface="Calibri"/>
                <a:cs typeface="Calibri"/>
              </a:rPr>
              <a:t>Yahoo</a:t>
            </a:r>
            <a:r>
              <a:rPr dirty="0" sz="1000" spc="-20">
                <a:solidFill>
                  <a:srgbClr val="222852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222852"/>
                </a:solidFill>
                <a:latin typeface="Calibri"/>
                <a:cs typeface="Calibri"/>
              </a:rPr>
              <a:t>Finance,</a:t>
            </a:r>
            <a:r>
              <a:rPr dirty="0" sz="1000" spc="-30">
                <a:solidFill>
                  <a:srgbClr val="222852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222852"/>
                </a:solidFill>
                <a:latin typeface="Calibri"/>
                <a:cs typeface="Calibri"/>
              </a:rPr>
              <a:t>Team </a:t>
            </a:r>
            <a:r>
              <a:rPr dirty="0" sz="1000" spc="-10">
                <a:solidFill>
                  <a:srgbClr val="222852"/>
                </a:solidFill>
                <a:latin typeface="Calibri"/>
                <a:cs typeface="Calibri"/>
              </a:rPr>
              <a:t>analysis,</a:t>
            </a:r>
            <a:r>
              <a:rPr dirty="0" sz="1000" spc="-30">
                <a:solidFill>
                  <a:srgbClr val="222852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222852"/>
                </a:solidFill>
                <a:latin typeface="Calibri"/>
                <a:cs typeface="Calibri"/>
              </a:rPr>
              <a:t>Deloitte.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842772" y="1487424"/>
            <a:ext cx="2827020" cy="875030"/>
          </a:xfrm>
          <a:prstGeom prst="rect">
            <a:avLst/>
          </a:prstGeom>
          <a:solidFill>
            <a:srgbClr val="FF9B04">
              <a:alpha val="30195"/>
            </a:srgbClr>
          </a:solidFill>
          <a:ln w="12700">
            <a:solidFill>
              <a:srgbClr val="000000"/>
            </a:solidFill>
          </a:ln>
        </p:spPr>
        <p:txBody>
          <a:bodyPr wrap="square" lIns="0" tIns="186690" rIns="0" bIns="0" rtlCol="0" vert="horz">
            <a:spAutoFit/>
          </a:bodyPr>
          <a:lstStyle/>
          <a:p>
            <a:pPr marL="831850" marR="647700" indent="-279400">
              <a:lnSpc>
                <a:spcPct val="100000"/>
              </a:lnSpc>
              <a:spcBef>
                <a:spcPts val="1470"/>
              </a:spcBef>
            </a:pPr>
            <a:r>
              <a:rPr dirty="0" sz="1400" spc="-10" b="1">
                <a:solidFill>
                  <a:srgbClr val="171717"/>
                </a:solidFill>
                <a:latin typeface="Arial"/>
                <a:cs typeface="Arial"/>
              </a:rPr>
              <a:t>Intrinsic</a:t>
            </a:r>
            <a:r>
              <a:rPr dirty="0" sz="1400" spc="-60" b="1">
                <a:solidFill>
                  <a:srgbClr val="17171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171717"/>
                </a:solidFill>
                <a:latin typeface="Arial"/>
                <a:cs typeface="Arial"/>
              </a:rPr>
              <a:t>value</a:t>
            </a:r>
            <a:r>
              <a:rPr dirty="0" sz="1400" spc="-45" b="1">
                <a:solidFill>
                  <a:srgbClr val="17171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171717"/>
                </a:solidFill>
                <a:latin typeface="Arial"/>
                <a:cs typeface="Arial"/>
              </a:rPr>
              <a:t>+</a:t>
            </a:r>
            <a:r>
              <a:rPr dirty="0" sz="1400" spc="-25" b="1">
                <a:solidFill>
                  <a:srgbClr val="171717"/>
                </a:solidFill>
                <a:latin typeface="Arial"/>
                <a:cs typeface="Arial"/>
              </a:rPr>
              <a:t> PV </a:t>
            </a:r>
            <a:r>
              <a:rPr dirty="0" sz="1400" b="1">
                <a:solidFill>
                  <a:srgbClr val="171717"/>
                </a:solidFill>
                <a:latin typeface="Arial"/>
                <a:cs typeface="Arial"/>
              </a:rPr>
              <a:t>of</a:t>
            </a:r>
            <a:r>
              <a:rPr dirty="0" sz="1400" spc="-40" b="1">
                <a:solidFill>
                  <a:srgbClr val="17171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171717"/>
                </a:solidFill>
                <a:latin typeface="Arial"/>
                <a:cs typeface="Arial"/>
              </a:rPr>
              <a:t>Synergies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8545194" y="1483867"/>
            <a:ext cx="12636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171717"/>
                </a:solidFill>
                <a:latin typeface="Calibri"/>
                <a:cs typeface="Calibri"/>
              </a:rPr>
              <a:t>Premium: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8545194" y="2055367"/>
            <a:ext cx="2953385" cy="4451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650"/>
              </a:lnSpc>
              <a:spcBef>
                <a:spcPts val="100"/>
              </a:spcBef>
            </a:pPr>
            <a:r>
              <a:rPr dirty="0" sz="1500">
                <a:solidFill>
                  <a:srgbClr val="171717"/>
                </a:solidFill>
                <a:latin typeface="Calibri"/>
                <a:cs typeface="Calibri"/>
              </a:rPr>
              <a:t>According</a:t>
            </a:r>
            <a:r>
              <a:rPr dirty="0" sz="1500" spc="38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171717"/>
                </a:solidFill>
                <a:latin typeface="Calibri"/>
                <a:cs typeface="Calibri"/>
              </a:rPr>
              <a:t>to</a:t>
            </a:r>
            <a:r>
              <a:rPr dirty="0" sz="1500" spc="39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171717"/>
                </a:solidFill>
                <a:latin typeface="Calibri"/>
                <a:cs typeface="Calibri"/>
              </a:rPr>
              <a:t>a</a:t>
            </a:r>
            <a:r>
              <a:rPr dirty="0" sz="1500" spc="39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171717"/>
                </a:solidFill>
                <a:latin typeface="Calibri"/>
                <a:cs typeface="Calibri"/>
              </a:rPr>
              <a:t>Deloitte</a:t>
            </a:r>
            <a:r>
              <a:rPr dirty="0" sz="1500" spc="39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171717"/>
                </a:solidFill>
                <a:latin typeface="Calibri"/>
                <a:cs typeface="Calibri"/>
              </a:rPr>
              <a:t>report,</a:t>
            </a:r>
            <a:r>
              <a:rPr dirty="0" sz="1500" spc="38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171717"/>
                </a:solidFill>
                <a:latin typeface="Calibri"/>
                <a:cs typeface="Calibri"/>
              </a:rPr>
              <a:t>the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ts val="1650"/>
              </a:lnSpc>
              <a:tabLst>
                <a:tab pos="864235" algn="l"/>
                <a:tab pos="1825625" algn="l"/>
                <a:tab pos="2675255" algn="l"/>
              </a:tabLst>
            </a:pPr>
            <a:r>
              <a:rPr dirty="0" sz="1500" spc="-10">
                <a:solidFill>
                  <a:srgbClr val="171717"/>
                </a:solidFill>
                <a:latin typeface="Calibri"/>
                <a:cs typeface="Calibri"/>
              </a:rPr>
              <a:t>surging</a:t>
            </a:r>
            <a:r>
              <a:rPr dirty="0" sz="1500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1500" spc="-10">
                <a:solidFill>
                  <a:srgbClr val="171717"/>
                </a:solidFill>
                <a:latin typeface="Calibri"/>
                <a:cs typeface="Calibri"/>
              </a:rPr>
              <a:t>takeover</a:t>
            </a:r>
            <a:r>
              <a:rPr dirty="0" sz="1500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1500" spc="-10">
                <a:solidFill>
                  <a:srgbClr val="171717"/>
                </a:solidFill>
                <a:latin typeface="Calibri"/>
                <a:cs typeface="Calibri"/>
              </a:rPr>
              <a:t>activity</a:t>
            </a:r>
            <a:r>
              <a:rPr dirty="0" sz="1500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1500" spc="-25">
                <a:solidFill>
                  <a:srgbClr val="171717"/>
                </a:solidFill>
                <a:latin typeface="Calibri"/>
                <a:cs typeface="Calibri"/>
              </a:rPr>
              <a:t>has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8545194" y="2436621"/>
            <a:ext cx="295148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53795" algn="l"/>
                <a:tab pos="1554480" algn="l"/>
                <a:tab pos="2393315" algn="l"/>
              </a:tabLst>
            </a:pPr>
            <a:r>
              <a:rPr dirty="0" sz="1500" spc="-10">
                <a:solidFill>
                  <a:srgbClr val="171717"/>
                </a:solidFill>
                <a:latin typeface="Calibri"/>
                <a:cs typeface="Calibri"/>
              </a:rPr>
              <a:t>contributed</a:t>
            </a:r>
            <a:r>
              <a:rPr dirty="0" sz="1500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1500" spc="-25">
                <a:solidFill>
                  <a:srgbClr val="171717"/>
                </a:solidFill>
                <a:latin typeface="Calibri"/>
                <a:cs typeface="Calibri"/>
              </a:rPr>
              <a:t>to</a:t>
            </a:r>
            <a:r>
              <a:rPr dirty="0" sz="1500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1500" spc="-10">
                <a:solidFill>
                  <a:srgbClr val="171717"/>
                </a:solidFill>
                <a:latin typeface="Calibri"/>
                <a:cs typeface="Calibri"/>
              </a:rPr>
              <a:t>average</a:t>
            </a:r>
            <a:r>
              <a:rPr dirty="0" sz="1500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1500" spc="-10">
                <a:solidFill>
                  <a:srgbClr val="171717"/>
                </a:solidFill>
                <a:latin typeface="Calibri"/>
                <a:cs typeface="Calibri"/>
              </a:rPr>
              <a:t>control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8545194" y="2627121"/>
            <a:ext cx="2954020" cy="82550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algn="just" marL="12700" marR="5080">
              <a:lnSpc>
                <a:spcPts val="1500"/>
              </a:lnSpc>
              <a:spcBef>
                <a:spcPts val="400"/>
              </a:spcBef>
            </a:pPr>
            <a:r>
              <a:rPr dirty="0" sz="1500">
                <a:solidFill>
                  <a:srgbClr val="171717"/>
                </a:solidFill>
                <a:latin typeface="Calibri"/>
                <a:cs typeface="Calibri"/>
              </a:rPr>
              <a:t>premiums</a:t>
            </a:r>
            <a:r>
              <a:rPr dirty="0" sz="1500" spc="459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171717"/>
                </a:solidFill>
                <a:latin typeface="Calibri"/>
                <a:cs typeface="Calibri"/>
              </a:rPr>
              <a:t>from</a:t>
            </a:r>
            <a:r>
              <a:rPr dirty="0" sz="1500" spc="459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171717"/>
                </a:solidFill>
                <a:latin typeface="Calibri"/>
                <a:cs typeface="Calibri"/>
              </a:rPr>
              <a:t>an</a:t>
            </a:r>
            <a:r>
              <a:rPr dirty="0" sz="1500" spc="459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171717"/>
                </a:solidFill>
                <a:latin typeface="Calibri"/>
                <a:cs typeface="Calibri"/>
              </a:rPr>
              <a:t>annual</a:t>
            </a:r>
            <a:r>
              <a:rPr dirty="0" sz="1500" spc="47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171717"/>
                </a:solidFill>
                <a:latin typeface="Calibri"/>
                <a:cs typeface="Calibri"/>
              </a:rPr>
              <a:t>level</a:t>
            </a:r>
            <a:r>
              <a:rPr dirty="0" sz="1500" spc="45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171717"/>
                </a:solidFill>
                <a:latin typeface="Calibri"/>
                <a:cs typeface="Calibri"/>
              </a:rPr>
              <a:t>of </a:t>
            </a:r>
            <a:r>
              <a:rPr dirty="0" sz="1500">
                <a:solidFill>
                  <a:srgbClr val="171717"/>
                </a:solidFill>
                <a:latin typeface="Calibri"/>
                <a:cs typeface="Calibri"/>
              </a:rPr>
              <a:t>38%</a:t>
            </a:r>
            <a:r>
              <a:rPr dirty="0" sz="1500" spc="39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171717"/>
                </a:solidFill>
                <a:latin typeface="Calibri"/>
                <a:cs typeface="Calibri"/>
              </a:rPr>
              <a:t>in</a:t>
            </a:r>
            <a:r>
              <a:rPr dirty="0" sz="1500" spc="40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171717"/>
                </a:solidFill>
                <a:latin typeface="Calibri"/>
                <a:cs typeface="Calibri"/>
              </a:rPr>
              <a:t>2016</a:t>
            </a:r>
            <a:r>
              <a:rPr dirty="0" sz="1500" spc="38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171717"/>
                </a:solidFill>
                <a:latin typeface="Calibri"/>
                <a:cs typeface="Calibri"/>
              </a:rPr>
              <a:t>to</a:t>
            </a:r>
            <a:r>
              <a:rPr dirty="0" sz="1500" spc="38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171717"/>
                </a:solidFill>
                <a:latin typeface="Calibri"/>
                <a:cs typeface="Calibri"/>
              </a:rPr>
              <a:t>as</a:t>
            </a:r>
            <a:r>
              <a:rPr dirty="0" sz="1500" spc="39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171717"/>
                </a:solidFill>
                <a:latin typeface="Calibri"/>
                <a:cs typeface="Calibri"/>
              </a:rPr>
              <a:t>high</a:t>
            </a:r>
            <a:r>
              <a:rPr dirty="0" sz="1500" spc="39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171717"/>
                </a:solidFill>
                <a:latin typeface="Calibri"/>
                <a:cs typeface="Calibri"/>
              </a:rPr>
              <a:t>as</a:t>
            </a:r>
            <a:r>
              <a:rPr dirty="0" sz="1500" spc="38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500" b="1">
                <a:solidFill>
                  <a:srgbClr val="171717"/>
                </a:solidFill>
                <a:latin typeface="Calibri"/>
                <a:cs typeface="Calibri"/>
              </a:rPr>
              <a:t>55%</a:t>
            </a:r>
            <a:r>
              <a:rPr dirty="0" sz="1500" spc="385" b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171717"/>
                </a:solidFill>
                <a:latin typeface="Calibri"/>
                <a:cs typeface="Calibri"/>
              </a:rPr>
              <a:t>in </a:t>
            </a:r>
            <a:r>
              <a:rPr dirty="0" sz="1500">
                <a:solidFill>
                  <a:srgbClr val="171717"/>
                </a:solidFill>
                <a:latin typeface="Calibri"/>
                <a:cs typeface="Calibri"/>
              </a:rPr>
              <a:t>2019.</a:t>
            </a:r>
            <a:r>
              <a:rPr dirty="0" sz="1500" spc="204">
                <a:solidFill>
                  <a:srgbClr val="171717"/>
                </a:solidFill>
                <a:latin typeface="Calibri"/>
                <a:cs typeface="Calibri"/>
              </a:rPr>
              <a:t>  </a:t>
            </a:r>
            <a:r>
              <a:rPr dirty="0" sz="1500">
                <a:solidFill>
                  <a:srgbClr val="171717"/>
                </a:solidFill>
                <a:latin typeface="Calibri"/>
                <a:cs typeface="Calibri"/>
              </a:rPr>
              <a:t>The</a:t>
            </a:r>
            <a:r>
              <a:rPr dirty="0" sz="1500" spc="204">
                <a:solidFill>
                  <a:srgbClr val="171717"/>
                </a:solidFill>
                <a:latin typeface="Calibri"/>
                <a:cs typeface="Calibri"/>
              </a:rPr>
              <a:t>  </a:t>
            </a:r>
            <a:r>
              <a:rPr dirty="0" sz="1500">
                <a:solidFill>
                  <a:srgbClr val="171717"/>
                </a:solidFill>
                <a:latin typeface="Calibri"/>
                <a:cs typeface="Calibri"/>
              </a:rPr>
              <a:t>trend</a:t>
            </a:r>
            <a:r>
              <a:rPr dirty="0" sz="1500" spc="204">
                <a:solidFill>
                  <a:srgbClr val="171717"/>
                </a:solidFill>
                <a:latin typeface="Calibri"/>
                <a:cs typeface="Calibri"/>
              </a:rPr>
              <a:t>  </a:t>
            </a:r>
            <a:r>
              <a:rPr dirty="0" sz="1500">
                <a:solidFill>
                  <a:srgbClr val="171717"/>
                </a:solidFill>
                <a:latin typeface="Calibri"/>
                <a:cs typeface="Calibri"/>
              </a:rPr>
              <a:t>has</a:t>
            </a:r>
            <a:r>
              <a:rPr dirty="0" sz="1500" spc="204">
                <a:solidFill>
                  <a:srgbClr val="171717"/>
                </a:solidFill>
                <a:latin typeface="Calibri"/>
                <a:cs typeface="Calibri"/>
              </a:rPr>
              <a:t>  </a:t>
            </a:r>
            <a:r>
              <a:rPr dirty="0" sz="1500" spc="-10">
                <a:solidFill>
                  <a:srgbClr val="171717"/>
                </a:solidFill>
                <a:latin typeface="Calibri"/>
                <a:cs typeface="Calibri"/>
              </a:rPr>
              <a:t>materialized </a:t>
            </a:r>
            <a:r>
              <a:rPr dirty="0" sz="1500">
                <a:solidFill>
                  <a:srgbClr val="171717"/>
                </a:solidFill>
                <a:latin typeface="Calibri"/>
                <a:cs typeface="Calibri"/>
              </a:rPr>
              <a:t>inside</a:t>
            </a:r>
            <a:r>
              <a:rPr dirty="0" sz="1500" spc="-5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171717"/>
                </a:solidFill>
                <a:latin typeface="Calibri"/>
                <a:cs typeface="Calibri"/>
              </a:rPr>
              <a:t>and</a:t>
            </a:r>
            <a:r>
              <a:rPr dirty="0" sz="1500" spc="-5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171717"/>
                </a:solidFill>
                <a:latin typeface="Calibri"/>
                <a:cs typeface="Calibri"/>
              </a:rPr>
              <a:t>outside</a:t>
            </a:r>
            <a:r>
              <a:rPr dirty="0" sz="1500" spc="-5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171717"/>
                </a:solidFill>
                <a:latin typeface="Calibri"/>
                <a:cs typeface="Calibri"/>
              </a:rPr>
              <a:t>the</a:t>
            </a:r>
            <a:r>
              <a:rPr dirty="0" sz="1500" spc="-3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171717"/>
                </a:solidFill>
                <a:latin typeface="Calibri"/>
                <a:cs typeface="Calibri"/>
              </a:rPr>
              <a:t>United</a:t>
            </a:r>
            <a:r>
              <a:rPr dirty="0" sz="1500" spc="-6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171717"/>
                </a:solidFill>
                <a:latin typeface="Calibri"/>
                <a:cs typeface="Calibri"/>
              </a:rPr>
              <a:t>States.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8467343" y="4293565"/>
            <a:ext cx="263080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171717"/>
                </a:solidFill>
                <a:latin typeface="Calibri"/>
                <a:cs typeface="Calibri"/>
              </a:rPr>
              <a:t>Additional</a:t>
            </a:r>
            <a:r>
              <a:rPr dirty="0" sz="2400" spc="-100" b="1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171717"/>
                </a:solidFill>
                <a:latin typeface="Calibri"/>
                <a:cs typeface="Calibri"/>
              </a:rPr>
              <a:t>Premium: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8467343" y="4906771"/>
            <a:ext cx="2894965" cy="11690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R="508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171717"/>
                </a:solidFill>
                <a:latin typeface="Calibri"/>
                <a:cs typeface="Calibri"/>
              </a:rPr>
              <a:t>The</a:t>
            </a:r>
            <a:r>
              <a:rPr dirty="0" sz="1500" spc="5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171717"/>
                </a:solidFill>
                <a:latin typeface="Calibri"/>
                <a:cs typeface="Calibri"/>
              </a:rPr>
              <a:t>shareholding</a:t>
            </a:r>
            <a:r>
              <a:rPr dirty="0" sz="1500" spc="5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171717"/>
                </a:solidFill>
                <a:latin typeface="Calibri"/>
                <a:cs typeface="Calibri"/>
              </a:rPr>
              <a:t>of</a:t>
            </a:r>
            <a:r>
              <a:rPr dirty="0" sz="1500" spc="4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171717"/>
                </a:solidFill>
                <a:latin typeface="Calibri"/>
                <a:cs typeface="Calibri"/>
              </a:rPr>
              <a:t>Netflix</a:t>
            </a:r>
            <a:r>
              <a:rPr dirty="0" sz="1500" spc="4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171717"/>
                </a:solidFill>
                <a:latin typeface="Calibri"/>
                <a:cs typeface="Calibri"/>
              </a:rPr>
              <a:t>has</a:t>
            </a:r>
            <a:r>
              <a:rPr dirty="0" sz="1500" spc="4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500" spc="-20">
                <a:solidFill>
                  <a:srgbClr val="171717"/>
                </a:solidFill>
                <a:latin typeface="Calibri"/>
                <a:cs typeface="Calibri"/>
              </a:rPr>
              <a:t>been </a:t>
            </a:r>
            <a:r>
              <a:rPr dirty="0" sz="1500">
                <a:solidFill>
                  <a:srgbClr val="171717"/>
                </a:solidFill>
                <a:latin typeface="Calibri"/>
                <a:cs typeface="Calibri"/>
              </a:rPr>
              <a:t>fragmented</a:t>
            </a:r>
            <a:r>
              <a:rPr dirty="0" sz="1500" spc="44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171717"/>
                </a:solidFill>
                <a:latin typeface="Calibri"/>
                <a:cs typeface="Calibri"/>
              </a:rPr>
              <a:t>in</a:t>
            </a:r>
            <a:r>
              <a:rPr dirty="0" sz="1500" spc="434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171717"/>
                </a:solidFill>
                <a:latin typeface="Calibri"/>
                <a:cs typeface="Calibri"/>
              </a:rPr>
              <a:t>a</a:t>
            </a:r>
            <a:r>
              <a:rPr dirty="0" sz="1500" spc="44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171717"/>
                </a:solidFill>
                <a:latin typeface="Calibri"/>
                <a:cs typeface="Calibri"/>
              </a:rPr>
              <a:t>‘Poison</a:t>
            </a:r>
            <a:r>
              <a:rPr dirty="0" sz="1500" spc="434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171717"/>
                </a:solidFill>
                <a:latin typeface="Calibri"/>
                <a:cs typeface="Calibri"/>
              </a:rPr>
              <a:t>Pill’</a:t>
            </a:r>
            <a:r>
              <a:rPr dirty="0" sz="1500" spc="44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500" spc="-20">
                <a:solidFill>
                  <a:srgbClr val="171717"/>
                </a:solidFill>
                <a:latin typeface="Calibri"/>
                <a:cs typeface="Calibri"/>
              </a:rPr>
              <a:t>form </a:t>
            </a:r>
            <a:r>
              <a:rPr dirty="0" sz="1500">
                <a:solidFill>
                  <a:srgbClr val="171717"/>
                </a:solidFill>
                <a:latin typeface="Calibri"/>
                <a:cs typeface="Calibri"/>
              </a:rPr>
              <a:t>thereby</a:t>
            </a:r>
            <a:r>
              <a:rPr dirty="0" sz="1500" spc="135">
                <a:solidFill>
                  <a:srgbClr val="171717"/>
                </a:solidFill>
                <a:latin typeface="Calibri"/>
                <a:cs typeface="Calibri"/>
              </a:rPr>
              <a:t>  </a:t>
            </a:r>
            <a:r>
              <a:rPr dirty="0" sz="1500">
                <a:solidFill>
                  <a:srgbClr val="171717"/>
                </a:solidFill>
                <a:latin typeface="Calibri"/>
                <a:cs typeface="Calibri"/>
              </a:rPr>
              <a:t>requiring</a:t>
            </a:r>
            <a:r>
              <a:rPr dirty="0" sz="1500" spc="130">
                <a:solidFill>
                  <a:srgbClr val="171717"/>
                </a:solidFill>
                <a:latin typeface="Calibri"/>
                <a:cs typeface="Calibri"/>
              </a:rPr>
              <a:t>  </a:t>
            </a:r>
            <a:r>
              <a:rPr dirty="0" sz="1500">
                <a:solidFill>
                  <a:srgbClr val="171717"/>
                </a:solidFill>
                <a:latin typeface="Calibri"/>
                <a:cs typeface="Calibri"/>
              </a:rPr>
              <a:t>some</a:t>
            </a:r>
            <a:r>
              <a:rPr dirty="0" sz="1500" spc="130">
                <a:solidFill>
                  <a:srgbClr val="171717"/>
                </a:solidFill>
                <a:latin typeface="Calibri"/>
                <a:cs typeface="Calibri"/>
              </a:rPr>
              <a:t>  </a:t>
            </a:r>
            <a:r>
              <a:rPr dirty="0" sz="1500" spc="-10">
                <a:solidFill>
                  <a:srgbClr val="171717"/>
                </a:solidFill>
                <a:latin typeface="Calibri"/>
                <a:cs typeface="Calibri"/>
              </a:rPr>
              <a:t>additional </a:t>
            </a:r>
            <a:r>
              <a:rPr dirty="0" sz="1500">
                <a:solidFill>
                  <a:srgbClr val="171717"/>
                </a:solidFill>
                <a:latin typeface="Calibri"/>
                <a:cs typeface="Calibri"/>
              </a:rPr>
              <a:t>premium</a:t>
            </a:r>
            <a:r>
              <a:rPr dirty="0" sz="1500" spc="47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171717"/>
                </a:solidFill>
                <a:latin typeface="Calibri"/>
                <a:cs typeface="Calibri"/>
              </a:rPr>
              <a:t>to</a:t>
            </a:r>
            <a:r>
              <a:rPr dirty="0" sz="1500" spc="47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171717"/>
                </a:solidFill>
                <a:latin typeface="Calibri"/>
                <a:cs typeface="Calibri"/>
              </a:rPr>
              <a:t>acquire</a:t>
            </a:r>
            <a:r>
              <a:rPr dirty="0" sz="1500" spc="484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171717"/>
                </a:solidFill>
                <a:latin typeface="Calibri"/>
                <a:cs typeface="Calibri"/>
              </a:rPr>
              <a:t>the</a:t>
            </a:r>
            <a:r>
              <a:rPr dirty="0" sz="1500" spc="484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171717"/>
                </a:solidFill>
                <a:latin typeface="Calibri"/>
                <a:cs typeface="Calibri"/>
              </a:rPr>
              <a:t>company. </a:t>
            </a:r>
            <a:r>
              <a:rPr dirty="0" sz="1500">
                <a:solidFill>
                  <a:srgbClr val="171717"/>
                </a:solidFill>
                <a:latin typeface="Calibri"/>
                <a:cs typeface="Calibri"/>
              </a:rPr>
              <a:t>Thus,</a:t>
            </a:r>
            <a:r>
              <a:rPr dirty="0" sz="1500" spc="-7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171717"/>
                </a:solidFill>
                <a:latin typeface="Calibri"/>
                <a:cs typeface="Calibri"/>
              </a:rPr>
              <a:t>10%</a:t>
            </a:r>
            <a:r>
              <a:rPr dirty="0" sz="1500" spc="-3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171717"/>
                </a:solidFill>
                <a:latin typeface="Calibri"/>
                <a:cs typeface="Calibri"/>
              </a:rPr>
              <a:t>has</a:t>
            </a:r>
            <a:r>
              <a:rPr dirty="0" sz="1500" spc="-6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171717"/>
                </a:solidFill>
                <a:latin typeface="Calibri"/>
                <a:cs typeface="Calibri"/>
              </a:rPr>
              <a:t>been</a:t>
            </a:r>
            <a:r>
              <a:rPr dirty="0" sz="1500" spc="-5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171717"/>
                </a:solidFill>
                <a:latin typeface="Calibri"/>
                <a:cs typeface="Calibri"/>
              </a:rPr>
              <a:t>added</a:t>
            </a:r>
            <a:r>
              <a:rPr dirty="0" sz="1500" spc="-6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171717"/>
                </a:solidFill>
                <a:latin typeface="Calibri"/>
                <a:cs typeface="Calibri"/>
              </a:rPr>
              <a:t>for</a:t>
            </a:r>
            <a:r>
              <a:rPr dirty="0" sz="1500" spc="-5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500" spc="-20">
                <a:solidFill>
                  <a:srgbClr val="171717"/>
                </a:solidFill>
                <a:latin typeface="Calibri"/>
                <a:cs typeface="Calibri"/>
              </a:rPr>
              <a:t>that.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52" name="object 52" descr=""/>
          <p:cNvSpPr/>
          <p:nvPr/>
        </p:nvSpPr>
        <p:spPr>
          <a:xfrm>
            <a:off x="1831085" y="2897885"/>
            <a:ext cx="487680" cy="0"/>
          </a:xfrm>
          <a:custGeom>
            <a:avLst/>
            <a:gdLst/>
            <a:ahLst/>
            <a:cxnLst/>
            <a:rect l="l" t="t" r="r" b="b"/>
            <a:pathLst>
              <a:path w="487680" h="0">
                <a:moveTo>
                  <a:pt x="0" y="0"/>
                </a:moveTo>
                <a:lnTo>
                  <a:pt x="487425" y="0"/>
                </a:lnTo>
              </a:path>
            </a:pathLst>
          </a:custGeom>
          <a:ln w="19050">
            <a:solidFill>
              <a:srgbClr val="A9D18E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 descr=""/>
          <p:cNvSpPr/>
          <p:nvPr/>
        </p:nvSpPr>
        <p:spPr>
          <a:xfrm>
            <a:off x="3240785" y="2745485"/>
            <a:ext cx="487680" cy="0"/>
          </a:xfrm>
          <a:custGeom>
            <a:avLst/>
            <a:gdLst/>
            <a:ahLst/>
            <a:cxnLst/>
            <a:rect l="l" t="t" r="r" b="b"/>
            <a:pathLst>
              <a:path w="487679" h="0">
                <a:moveTo>
                  <a:pt x="0" y="0"/>
                </a:moveTo>
                <a:lnTo>
                  <a:pt x="487425" y="0"/>
                </a:lnTo>
              </a:path>
            </a:pathLst>
          </a:custGeom>
          <a:ln w="19050">
            <a:solidFill>
              <a:srgbClr val="A9D18E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 descr=""/>
          <p:cNvSpPr txBox="1"/>
          <p:nvPr/>
        </p:nvSpPr>
        <p:spPr>
          <a:xfrm>
            <a:off x="910539" y="4181982"/>
            <a:ext cx="917575" cy="419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1625" marR="5080" indent="-289560">
              <a:lnSpc>
                <a:spcPct val="107500"/>
              </a:lnSpc>
              <a:spcBef>
                <a:spcPts val="100"/>
              </a:spcBef>
            </a:pPr>
            <a:r>
              <a:rPr dirty="0" sz="1200" b="1">
                <a:solidFill>
                  <a:srgbClr val="171717"/>
                </a:solidFill>
                <a:latin typeface="Arial"/>
                <a:cs typeface="Arial"/>
              </a:rPr>
              <a:t>Equity</a:t>
            </a:r>
            <a:r>
              <a:rPr dirty="0" sz="1200" spc="-85" b="1">
                <a:solidFill>
                  <a:srgbClr val="171717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171717"/>
                </a:solidFill>
                <a:latin typeface="Arial"/>
                <a:cs typeface="Arial"/>
              </a:rPr>
              <a:t>value </a:t>
            </a:r>
            <a:r>
              <a:rPr dirty="0" sz="1200" spc="-25" b="1">
                <a:solidFill>
                  <a:srgbClr val="171717"/>
                </a:solidFill>
                <a:latin typeface="Arial"/>
                <a:cs typeface="Arial"/>
              </a:rPr>
              <a:t>DCF</a:t>
            </a:r>
            <a:endParaRPr sz="1200">
              <a:latin typeface="Arial"/>
              <a:cs typeface="Arial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2397632" y="2938398"/>
            <a:ext cx="7512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171717"/>
                </a:solidFill>
                <a:latin typeface="Arial"/>
                <a:cs typeface="Arial"/>
              </a:rPr>
              <a:t>Synergies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3784472" y="4714113"/>
            <a:ext cx="8407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Arial"/>
                <a:cs typeface="Arial"/>
              </a:rPr>
              <a:t>Market</a:t>
            </a:r>
            <a:r>
              <a:rPr dirty="0" sz="1200" spc="-85" b="1">
                <a:latin typeface="Arial"/>
                <a:cs typeface="Arial"/>
              </a:rPr>
              <a:t> </a:t>
            </a:r>
            <a:r>
              <a:rPr dirty="0" sz="1200" spc="-25" b="1">
                <a:latin typeface="Arial"/>
                <a:cs typeface="Arial"/>
              </a:rPr>
              <a:t>Cap</a:t>
            </a:r>
            <a:endParaRPr sz="1200">
              <a:latin typeface="Arial"/>
              <a:cs typeface="Arial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5293233" y="4098113"/>
            <a:ext cx="677545" cy="418465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200" spc="-10" b="1">
                <a:latin typeface="Arial"/>
                <a:cs typeface="Arial"/>
              </a:rPr>
              <a:t>Premium</a:t>
            </a:r>
            <a:endParaRPr sz="1200">
              <a:latin typeface="Arial"/>
              <a:cs typeface="Arial"/>
            </a:endParaRPr>
          </a:p>
          <a:p>
            <a:pPr algn="ctr" marL="635">
              <a:lnSpc>
                <a:spcPct val="100000"/>
              </a:lnSpc>
              <a:spcBef>
                <a:spcPts val="105"/>
              </a:spcBef>
            </a:pPr>
            <a:r>
              <a:rPr dirty="0" sz="1200" spc="-10" b="1">
                <a:latin typeface="Arial"/>
                <a:cs typeface="Arial"/>
              </a:rPr>
              <a:t>(55%)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6531102" y="5072888"/>
            <a:ext cx="1070610" cy="419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30810">
              <a:lnSpc>
                <a:spcPct val="107500"/>
              </a:lnSpc>
              <a:spcBef>
                <a:spcPts val="100"/>
              </a:spcBef>
            </a:pPr>
            <a:r>
              <a:rPr dirty="0" sz="1200" spc="-10" b="1">
                <a:latin typeface="Arial"/>
                <a:cs typeface="Arial"/>
              </a:rPr>
              <a:t>Additional Premium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spc="-20" b="1">
                <a:latin typeface="Arial"/>
                <a:cs typeface="Arial"/>
              </a:rPr>
              <a:t>(10%</a:t>
            </a:r>
            <a:endParaRPr sz="1200">
              <a:latin typeface="Arial"/>
              <a:cs typeface="Arial"/>
            </a:endParaRPr>
          </a:p>
        </p:txBody>
      </p:sp>
      <p:sp>
        <p:nvSpPr>
          <p:cNvPr id="59" name="object 59" descr=""/>
          <p:cNvSpPr/>
          <p:nvPr/>
        </p:nvSpPr>
        <p:spPr>
          <a:xfrm>
            <a:off x="5063490" y="3778808"/>
            <a:ext cx="1150620" cy="2230755"/>
          </a:xfrm>
          <a:custGeom>
            <a:avLst/>
            <a:gdLst/>
            <a:ahLst/>
            <a:cxnLst/>
            <a:rect l="l" t="t" r="r" b="b"/>
            <a:pathLst>
              <a:path w="1150620" h="2230754">
                <a:moveTo>
                  <a:pt x="0" y="2230628"/>
                </a:moveTo>
                <a:lnTo>
                  <a:pt x="1150442" y="2230628"/>
                </a:lnTo>
                <a:lnTo>
                  <a:pt x="1150442" y="0"/>
                </a:lnTo>
                <a:lnTo>
                  <a:pt x="0" y="0"/>
                </a:lnTo>
                <a:lnTo>
                  <a:pt x="0" y="2230628"/>
                </a:lnTo>
                <a:close/>
              </a:path>
            </a:pathLst>
          </a:custGeom>
          <a:ln w="19812">
            <a:solidFill>
              <a:srgbClr val="4866AC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 descr=""/>
          <p:cNvSpPr txBox="1"/>
          <p:nvPr/>
        </p:nvSpPr>
        <p:spPr>
          <a:xfrm>
            <a:off x="5012690" y="3677262"/>
            <a:ext cx="99695" cy="2000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55"/>
              </a:lnSpc>
            </a:pPr>
            <a:r>
              <a:rPr dirty="0" sz="1400" spc="-50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61" name="object 61" descr=""/>
          <p:cNvSpPr/>
          <p:nvPr/>
        </p:nvSpPr>
        <p:spPr>
          <a:xfrm>
            <a:off x="6468617" y="4641316"/>
            <a:ext cx="1152525" cy="1377950"/>
          </a:xfrm>
          <a:custGeom>
            <a:avLst/>
            <a:gdLst/>
            <a:ahLst/>
            <a:cxnLst/>
            <a:rect l="l" t="t" r="r" b="b"/>
            <a:pathLst>
              <a:path w="1152525" h="1377950">
                <a:moveTo>
                  <a:pt x="0" y="1377441"/>
                </a:moveTo>
                <a:lnTo>
                  <a:pt x="1151966" y="1377441"/>
                </a:lnTo>
                <a:lnTo>
                  <a:pt x="1151966" y="0"/>
                </a:lnTo>
                <a:lnTo>
                  <a:pt x="0" y="0"/>
                </a:lnTo>
                <a:lnTo>
                  <a:pt x="0" y="1377441"/>
                </a:lnTo>
                <a:close/>
              </a:path>
            </a:pathLst>
          </a:custGeom>
          <a:ln w="19812">
            <a:solidFill>
              <a:srgbClr val="4866AC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 descr=""/>
          <p:cNvSpPr txBox="1"/>
          <p:nvPr/>
        </p:nvSpPr>
        <p:spPr>
          <a:xfrm>
            <a:off x="6431279" y="4505070"/>
            <a:ext cx="99695" cy="1993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50"/>
              </a:lnSpc>
            </a:pPr>
            <a:r>
              <a:rPr dirty="0" sz="1400" spc="-50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913587" y="5162499"/>
            <a:ext cx="2484755" cy="708660"/>
          </a:xfrm>
          <a:prstGeom prst="rect">
            <a:avLst/>
          </a:prstGeom>
        </p:spPr>
        <p:txBody>
          <a:bodyPr wrap="square" lIns="0" tIns="36195" rIns="0" bIns="0" rtlCol="0" vert="horz">
            <a:spAutoFit/>
          </a:bodyPr>
          <a:lstStyle/>
          <a:p>
            <a:pPr algn="just" marL="12700" marR="5080" indent="2540">
              <a:lnSpc>
                <a:spcPct val="90100"/>
              </a:lnSpc>
              <a:spcBef>
                <a:spcPts val="285"/>
              </a:spcBef>
            </a:pPr>
            <a:r>
              <a:rPr dirty="0" sz="1600">
                <a:latin typeface="Calibri"/>
                <a:cs typeface="Calibri"/>
              </a:rPr>
              <a:t>About</a:t>
            </a:r>
            <a:r>
              <a:rPr dirty="0" sz="1600" spc="409">
                <a:latin typeface="Calibri"/>
                <a:cs typeface="Calibri"/>
              </a:rPr>
              <a:t>  </a:t>
            </a:r>
            <a:r>
              <a:rPr dirty="0" sz="1600">
                <a:latin typeface="Calibri"/>
                <a:cs typeface="Calibri"/>
              </a:rPr>
              <a:t>$147.7</a:t>
            </a:r>
            <a:r>
              <a:rPr dirty="0" sz="1600" spc="409">
                <a:latin typeface="Calibri"/>
                <a:cs typeface="Calibri"/>
              </a:rPr>
              <a:t>  </a:t>
            </a:r>
            <a:r>
              <a:rPr dirty="0" sz="1600">
                <a:latin typeface="Calibri"/>
                <a:cs typeface="Calibri"/>
              </a:rPr>
              <a:t>Billion</a:t>
            </a:r>
            <a:r>
              <a:rPr dirty="0" sz="1600" spc="409">
                <a:latin typeface="Calibri"/>
                <a:cs typeface="Calibri"/>
              </a:rPr>
              <a:t>  </a:t>
            </a:r>
            <a:r>
              <a:rPr dirty="0" sz="1600" spc="-25">
                <a:latin typeface="Calibri"/>
                <a:cs typeface="Calibri"/>
              </a:rPr>
              <a:t>are </a:t>
            </a:r>
            <a:r>
              <a:rPr dirty="0" sz="1600" spc="-10">
                <a:latin typeface="Calibri"/>
                <a:cs typeface="Calibri"/>
              </a:rPr>
              <a:t>expected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to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be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lost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as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 </a:t>
            </a:r>
            <a:r>
              <a:rPr dirty="0" sz="1600" spc="-10">
                <a:latin typeface="Calibri"/>
                <a:cs typeface="Calibri"/>
              </a:rPr>
              <a:t>result </a:t>
            </a:r>
            <a:r>
              <a:rPr dirty="0" sz="1600">
                <a:latin typeface="Calibri"/>
                <a:cs typeface="Calibri"/>
              </a:rPr>
              <a:t>of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the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100% </a:t>
            </a:r>
            <a:r>
              <a:rPr dirty="0" sz="1600" spc="-10">
                <a:latin typeface="Calibri"/>
                <a:cs typeface="Calibri"/>
              </a:rPr>
              <a:t>acquisition.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4" name="object 64" descr=""/>
          <p:cNvSpPr/>
          <p:nvPr/>
        </p:nvSpPr>
        <p:spPr>
          <a:xfrm>
            <a:off x="8484869" y="1980438"/>
            <a:ext cx="2767965" cy="0"/>
          </a:xfrm>
          <a:custGeom>
            <a:avLst/>
            <a:gdLst/>
            <a:ahLst/>
            <a:cxnLst/>
            <a:rect l="l" t="t" r="r" b="b"/>
            <a:pathLst>
              <a:path w="2767965" h="0">
                <a:moveTo>
                  <a:pt x="0" y="0"/>
                </a:moveTo>
                <a:lnTo>
                  <a:pt x="2767583" y="0"/>
                </a:lnTo>
              </a:path>
            </a:pathLst>
          </a:custGeom>
          <a:ln w="19050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 descr=""/>
          <p:cNvSpPr/>
          <p:nvPr/>
        </p:nvSpPr>
        <p:spPr>
          <a:xfrm>
            <a:off x="8466581" y="4720590"/>
            <a:ext cx="2703195" cy="0"/>
          </a:xfrm>
          <a:custGeom>
            <a:avLst/>
            <a:gdLst/>
            <a:ahLst/>
            <a:cxnLst/>
            <a:rect l="l" t="t" r="r" b="b"/>
            <a:pathLst>
              <a:path w="2703195" h="0">
                <a:moveTo>
                  <a:pt x="0" y="0"/>
                </a:moveTo>
                <a:lnTo>
                  <a:pt x="2703068" y="0"/>
                </a:lnTo>
              </a:path>
            </a:pathLst>
          </a:custGeom>
          <a:ln w="19050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 descr=""/>
          <p:cNvSpPr txBox="1"/>
          <p:nvPr/>
        </p:nvSpPr>
        <p:spPr>
          <a:xfrm>
            <a:off x="326136" y="2916935"/>
            <a:ext cx="262255" cy="1047115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wrap="square" lIns="0" tIns="41275" rIns="0" bIns="0" rtlCol="0" vert="vert270">
            <a:spAutoFit/>
          </a:bodyPr>
          <a:lstStyle/>
          <a:p>
            <a:pPr marL="102235">
              <a:lnSpc>
                <a:spcPct val="100000"/>
              </a:lnSpc>
              <a:spcBef>
                <a:spcPts val="325"/>
              </a:spcBef>
            </a:pPr>
            <a:r>
              <a:rPr dirty="0" sz="1100">
                <a:solidFill>
                  <a:srgbClr val="001F5F"/>
                </a:solidFill>
                <a:latin typeface="Arial MT"/>
                <a:cs typeface="Arial MT"/>
              </a:rPr>
              <a:t>In</a:t>
            </a:r>
            <a:r>
              <a:rPr dirty="0" sz="1100" spc="-2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001F5F"/>
                </a:solidFill>
                <a:latin typeface="Arial MT"/>
                <a:cs typeface="Arial MT"/>
              </a:rPr>
              <a:t>billion </a:t>
            </a:r>
            <a:r>
              <a:rPr dirty="0" sz="1100" spc="-25">
                <a:solidFill>
                  <a:srgbClr val="001F5F"/>
                </a:solidFill>
                <a:latin typeface="Arial MT"/>
                <a:cs typeface="Arial MT"/>
              </a:rPr>
              <a:t>USD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8081771" y="4113276"/>
            <a:ext cx="330835" cy="330835"/>
          </a:xfrm>
          <a:prstGeom prst="rect">
            <a:avLst/>
          </a:prstGeom>
          <a:solidFill>
            <a:srgbClr val="FF9B04"/>
          </a:solidFill>
          <a:ln w="12700">
            <a:solidFill>
              <a:srgbClr val="171717"/>
            </a:solidFill>
          </a:ln>
        </p:spPr>
        <p:txBody>
          <a:bodyPr wrap="square" lIns="0" tIns="53975" rIns="0" bIns="0" rtlCol="0" vert="horz">
            <a:spAutoFit/>
          </a:bodyPr>
          <a:lstStyle/>
          <a:p>
            <a:pPr marL="106680">
              <a:lnSpc>
                <a:spcPct val="100000"/>
              </a:lnSpc>
              <a:spcBef>
                <a:spcPts val="425"/>
              </a:spcBef>
            </a:pPr>
            <a:r>
              <a:rPr dirty="0" sz="1400" spc="-50" b="1">
                <a:solidFill>
                  <a:srgbClr val="171717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8164194" y="1393316"/>
            <a:ext cx="12509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0" b="1">
                <a:solidFill>
                  <a:srgbClr val="171717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9" name="object 69" descr=""/>
          <p:cNvGrpSpPr/>
          <p:nvPr/>
        </p:nvGrpSpPr>
        <p:grpSpPr>
          <a:xfrm>
            <a:off x="4899405" y="3617721"/>
            <a:ext cx="345440" cy="343535"/>
            <a:chOff x="4899405" y="3617721"/>
            <a:chExt cx="345440" cy="343535"/>
          </a:xfrm>
        </p:grpSpPr>
        <p:sp>
          <p:nvSpPr>
            <p:cNvPr id="70" name="object 70" descr=""/>
            <p:cNvSpPr/>
            <p:nvPr/>
          </p:nvSpPr>
          <p:spPr>
            <a:xfrm>
              <a:off x="4905755" y="3624071"/>
              <a:ext cx="332740" cy="330835"/>
            </a:xfrm>
            <a:custGeom>
              <a:avLst/>
              <a:gdLst/>
              <a:ahLst/>
              <a:cxnLst/>
              <a:rect l="l" t="t" r="r" b="b"/>
              <a:pathLst>
                <a:path w="332739" h="330835">
                  <a:moveTo>
                    <a:pt x="332232" y="0"/>
                  </a:moveTo>
                  <a:lnTo>
                    <a:pt x="0" y="0"/>
                  </a:lnTo>
                  <a:lnTo>
                    <a:pt x="0" y="330707"/>
                  </a:lnTo>
                  <a:lnTo>
                    <a:pt x="332232" y="330707"/>
                  </a:lnTo>
                  <a:lnTo>
                    <a:pt x="332232" y="0"/>
                  </a:lnTo>
                  <a:close/>
                </a:path>
              </a:pathLst>
            </a:custGeom>
            <a:solidFill>
              <a:srgbClr val="FF9B0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4905755" y="3624071"/>
              <a:ext cx="332740" cy="330835"/>
            </a:xfrm>
            <a:custGeom>
              <a:avLst/>
              <a:gdLst/>
              <a:ahLst/>
              <a:cxnLst/>
              <a:rect l="l" t="t" r="r" b="b"/>
              <a:pathLst>
                <a:path w="332739" h="330835">
                  <a:moveTo>
                    <a:pt x="0" y="330707"/>
                  </a:moveTo>
                  <a:lnTo>
                    <a:pt x="332232" y="330707"/>
                  </a:lnTo>
                  <a:lnTo>
                    <a:pt x="332232" y="0"/>
                  </a:lnTo>
                  <a:lnTo>
                    <a:pt x="0" y="0"/>
                  </a:lnTo>
                  <a:lnTo>
                    <a:pt x="0" y="330707"/>
                  </a:lnTo>
                  <a:close/>
                </a:path>
              </a:pathLst>
            </a:custGeom>
            <a:ln w="12700">
              <a:solidFill>
                <a:srgbClr val="17171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2" name="object 72" descr=""/>
          <p:cNvSpPr txBox="1"/>
          <p:nvPr/>
        </p:nvSpPr>
        <p:spPr>
          <a:xfrm>
            <a:off x="5013197" y="3657091"/>
            <a:ext cx="12509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0" b="1">
                <a:solidFill>
                  <a:srgbClr val="171717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3" name="object 73" descr=""/>
          <p:cNvGrpSpPr/>
          <p:nvPr/>
        </p:nvGrpSpPr>
        <p:grpSpPr>
          <a:xfrm>
            <a:off x="6307582" y="4449826"/>
            <a:ext cx="358775" cy="343535"/>
            <a:chOff x="6307582" y="4449826"/>
            <a:chExt cx="358775" cy="343535"/>
          </a:xfrm>
        </p:grpSpPr>
        <p:sp>
          <p:nvSpPr>
            <p:cNvPr id="74" name="object 74" descr=""/>
            <p:cNvSpPr/>
            <p:nvPr/>
          </p:nvSpPr>
          <p:spPr>
            <a:xfrm>
              <a:off x="6313932" y="4456176"/>
              <a:ext cx="346075" cy="330835"/>
            </a:xfrm>
            <a:custGeom>
              <a:avLst/>
              <a:gdLst/>
              <a:ahLst/>
              <a:cxnLst/>
              <a:rect l="l" t="t" r="r" b="b"/>
              <a:pathLst>
                <a:path w="346075" h="330835">
                  <a:moveTo>
                    <a:pt x="345947" y="0"/>
                  </a:moveTo>
                  <a:lnTo>
                    <a:pt x="0" y="0"/>
                  </a:lnTo>
                  <a:lnTo>
                    <a:pt x="0" y="330707"/>
                  </a:lnTo>
                  <a:lnTo>
                    <a:pt x="345947" y="330707"/>
                  </a:lnTo>
                  <a:lnTo>
                    <a:pt x="345947" y="0"/>
                  </a:lnTo>
                  <a:close/>
                </a:path>
              </a:pathLst>
            </a:custGeom>
            <a:solidFill>
              <a:srgbClr val="FF9B0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6313932" y="4456176"/>
              <a:ext cx="346075" cy="330835"/>
            </a:xfrm>
            <a:custGeom>
              <a:avLst/>
              <a:gdLst/>
              <a:ahLst/>
              <a:cxnLst/>
              <a:rect l="l" t="t" r="r" b="b"/>
              <a:pathLst>
                <a:path w="346075" h="330835">
                  <a:moveTo>
                    <a:pt x="0" y="330707"/>
                  </a:moveTo>
                  <a:lnTo>
                    <a:pt x="345947" y="330707"/>
                  </a:lnTo>
                  <a:lnTo>
                    <a:pt x="345947" y="0"/>
                  </a:lnTo>
                  <a:lnTo>
                    <a:pt x="0" y="0"/>
                  </a:lnTo>
                  <a:lnTo>
                    <a:pt x="0" y="330707"/>
                  </a:lnTo>
                  <a:close/>
                </a:path>
              </a:pathLst>
            </a:custGeom>
            <a:ln w="12700">
              <a:solidFill>
                <a:srgbClr val="17171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6" name="object 76" descr=""/>
          <p:cNvSpPr txBox="1"/>
          <p:nvPr/>
        </p:nvSpPr>
        <p:spPr>
          <a:xfrm>
            <a:off x="6421882" y="4497451"/>
            <a:ext cx="12509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0" b="1">
                <a:solidFill>
                  <a:srgbClr val="171717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3771900" y="1488947"/>
            <a:ext cx="3967479" cy="871855"/>
          </a:xfrm>
          <a:prstGeom prst="rect">
            <a:avLst/>
          </a:prstGeom>
          <a:solidFill>
            <a:srgbClr val="4471C4">
              <a:alpha val="30195"/>
            </a:srgbClr>
          </a:solidFill>
          <a:ln w="12700">
            <a:solidFill>
              <a:srgbClr val="000000"/>
            </a:solidFill>
          </a:ln>
        </p:spPr>
        <p:txBody>
          <a:bodyPr wrap="square" lIns="0" tIns="187960" rIns="0" bIns="0" rtlCol="0" vert="horz">
            <a:spAutoFit/>
          </a:bodyPr>
          <a:lstStyle/>
          <a:p>
            <a:pPr marL="1449070" marR="949325" indent="-294640">
              <a:lnSpc>
                <a:spcPct val="100000"/>
              </a:lnSpc>
              <a:spcBef>
                <a:spcPts val="1480"/>
              </a:spcBef>
            </a:pPr>
            <a:r>
              <a:rPr dirty="0" sz="1400" spc="-10" b="1">
                <a:solidFill>
                  <a:srgbClr val="171717"/>
                </a:solidFill>
                <a:latin typeface="Arial"/>
                <a:cs typeface="Arial"/>
              </a:rPr>
              <a:t>Estimated</a:t>
            </a:r>
            <a:r>
              <a:rPr dirty="0" sz="1400" spc="-20" b="1">
                <a:solidFill>
                  <a:srgbClr val="17171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171717"/>
                </a:solidFill>
                <a:latin typeface="Arial"/>
                <a:cs typeface="Arial"/>
              </a:rPr>
              <a:t>Purchasing </a:t>
            </a:r>
            <a:r>
              <a:rPr dirty="0" sz="1400" b="1">
                <a:solidFill>
                  <a:srgbClr val="171717"/>
                </a:solidFill>
                <a:latin typeface="Arial"/>
                <a:cs typeface="Arial"/>
              </a:rPr>
              <a:t>Price</a:t>
            </a:r>
            <a:r>
              <a:rPr dirty="0" sz="1400" spc="-70" b="1">
                <a:solidFill>
                  <a:srgbClr val="17171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171717"/>
                </a:solidFill>
                <a:latin typeface="Arial"/>
                <a:cs typeface="Arial"/>
              </a:rPr>
              <a:t>Of</a:t>
            </a:r>
            <a:r>
              <a:rPr dirty="0" sz="1400" spc="-40" b="1">
                <a:solidFill>
                  <a:srgbClr val="17171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171717"/>
                </a:solidFill>
                <a:latin typeface="Arial"/>
                <a:cs typeface="Arial"/>
              </a:rPr>
              <a:t>Netflix</a:t>
            </a:r>
            <a:endParaRPr sz="1400">
              <a:latin typeface="Arial"/>
              <a:cs typeface="Arial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251561" y="808101"/>
            <a:ext cx="1082929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Acquiring</a:t>
            </a:r>
            <a:r>
              <a:rPr dirty="0" sz="18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1800" spc="-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100%</a:t>
            </a:r>
            <a:r>
              <a:rPr dirty="0" sz="18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stake</a:t>
            </a:r>
            <a:r>
              <a:rPr dirty="0" sz="18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in</a:t>
            </a:r>
            <a:r>
              <a:rPr dirty="0" sz="18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Netflix</a:t>
            </a:r>
            <a:r>
              <a:rPr dirty="0" sz="18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would</a:t>
            </a:r>
            <a:r>
              <a:rPr dirty="0" sz="18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result</a:t>
            </a:r>
            <a:r>
              <a:rPr dirty="0" sz="18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in</a:t>
            </a:r>
            <a:r>
              <a:rPr dirty="0" sz="18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wealth</a:t>
            </a:r>
            <a:r>
              <a:rPr dirty="0" sz="1800" spc="-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destruction</a:t>
            </a:r>
            <a:r>
              <a:rPr dirty="0" sz="18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800" spc="-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about</a:t>
            </a:r>
            <a:r>
              <a:rPr dirty="0" sz="18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USD</a:t>
            </a:r>
            <a:r>
              <a:rPr dirty="0" sz="18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147</a:t>
            </a:r>
            <a:r>
              <a:rPr dirty="0" sz="18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Bn,</a:t>
            </a:r>
            <a:r>
              <a:rPr dirty="0" sz="18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which</a:t>
            </a:r>
            <a:r>
              <a:rPr dirty="0" sz="18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includes</a:t>
            </a:r>
            <a:r>
              <a:rPr dirty="0" sz="18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8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market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capitalization</a:t>
            </a:r>
            <a:r>
              <a:rPr dirty="0" sz="18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plus</a:t>
            </a:r>
            <a:r>
              <a:rPr dirty="0" sz="18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8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premium</a:t>
            </a:r>
            <a:r>
              <a:rPr dirty="0" sz="18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required</a:t>
            </a:r>
            <a:r>
              <a:rPr dirty="0" sz="18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8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convince</a:t>
            </a:r>
            <a:r>
              <a:rPr dirty="0" sz="18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Netflix’s</a:t>
            </a:r>
            <a:r>
              <a:rPr dirty="0" sz="18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shareholders</a:t>
            </a:r>
            <a:r>
              <a:rPr dirty="0" sz="18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8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sell</a:t>
            </a:r>
            <a:r>
              <a:rPr dirty="0" sz="18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their</a:t>
            </a:r>
            <a:r>
              <a:rPr dirty="0" sz="18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full</a:t>
            </a:r>
            <a:r>
              <a:rPr dirty="0" sz="18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stake.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9" name="object 7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8076" y="2337816"/>
            <a:ext cx="7207758" cy="4036314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30351" y="6378016"/>
            <a:ext cx="11167745" cy="3917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35"/>
              </a:lnSpc>
              <a:tabLst>
                <a:tab pos="1534795" algn="l"/>
                <a:tab pos="2982595" algn="l"/>
                <a:tab pos="4497705" algn="l"/>
                <a:tab pos="5985510" algn="l"/>
                <a:tab pos="7392034" algn="l"/>
                <a:tab pos="8886190" algn="l"/>
              </a:tabLst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Executive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</a:t>
            </a:r>
            <a:endParaRPr sz="1400">
              <a:latin typeface="Calibri"/>
              <a:cs typeface="Calibri"/>
            </a:endParaRPr>
          </a:p>
          <a:p>
            <a:pPr marL="2540">
              <a:lnSpc>
                <a:spcPct val="100000"/>
              </a:lnSpc>
              <a:tabLst>
                <a:tab pos="1540510" algn="l"/>
                <a:tab pos="2979420" algn="l"/>
                <a:tab pos="4721860" algn="l"/>
                <a:tab pos="6012815" algn="l"/>
                <a:tab pos="7435215" algn="l"/>
                <a:tab pos="8986520" algn="l"/>
                <a:tab pos="10377805" algn="l"/>
              </a:tabLst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Overview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Feasibility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Solution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baseline="29761" sz="2100" spc="-15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baseline="29761" sz="2100">
              <a:latin typeface="Calibri"/>
              <a:cs typeface="Calibri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233673" y="6296914"/>
            <a:ext cx="1244600" cy="567690"/>
            <a:chOff x="3233673" y="6296914"/>
            <a:chExt cx="1244600" cy="567690"/>
          </a:xfrm>
        </p:grpSpPr>
        <p:sp>
          <p:nvSpPr>
            <p:cNvPr id="4" name="object 4" descr=""/>
            <p:cNvSpPr/>
            <p:nvPr/>
          </p:nvSpPr>
          <p:spPr>
            <a:xfrm>
              <a:off x="3240023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1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1" y="554736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240023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1" y="554736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244595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1743201" y="6296914"/>
            <a:ext cx="1244600" cy="567690"/>
            <a:chOff x="1743201" y="6296914"/>
            <a:chExt cx="1244600" cy="567690"/>
          </a:xfrm>
        </p:grpSpPr>
        <p:sp>
          <p:nvSpPr>
            <p:cNvPr id="8" name="object 8" descr=""/>
            <p:cNvSpPr/>
            <p:nvPr/>
          </p:nvSpPr>
          <p:spPr>
            <a:xfrm>
              <a:off x="1749551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1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1" y="554736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749551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1" y="554736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754123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4724146" y="6296914"/>
            <a:ext cx="1244600" cy="567690"/>
            <a:chOff x="4724146" y="6296914"/>
            <a:chExt cx="1244600" cy="567690"/>
          </a:xfrm>
        </p:grpSpPr>
        <p:sp>
          <p:nvSpPr>
            <p:cNvPr id="12" name="object 12" descr=""/>
            <p:cNvSpPr/>
            <p:nvPr/>
          </p:nvSpPr>
          <p:spPr>
            <a:xfrm>
              <a:off x="4730496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1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1" y="554736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730496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1" y="554736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735068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 descr=""/>
          <p:cNvGrpSpPr/>
          <p:nvPr/>
        </p:nvGrpSpPr>
        <p:grpSpPr>
          <a:xfrm>
            <a:off x="6214617" y="6296914"/>
            <a:ext cx="1244600" cy="567690"/>
            <a:chOff x="6214617" y="6296914"/>
            <a:chExt cx="1244600" cy="567690"/>
          </a:xfrm>
        </p:grpSpPr>
        <p:sp>
          <p:nvSpPr>
            <p:cNvPr id="16" name="object 16" descr=""/>
            <p:cNvSpPr/>
            <p:nvPr/>
          </p:nvSpPr>
          <p:spPr>
            <a:xfrm>
              <a:off x="6220967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1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1" y="554736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6220967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1" y="554736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225539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 descr=""/>
          <p:cNvGrpSpPr/>
          <p:nvPr/>
        </p:nvGrpSpPr>
        <p:grpSpPr>
          <a:xfrm>
            <a:off x="7705090" y="6296914"/>
            <a:ext cx="1244600" cy="567690"/>
            <a:chOff x="7705090" y="6296914"/>
            <a:chExt cx="1244600" cy="567690"/>
          </a:xfrm>
        </p:grpSpPr>
        <p:sp>
          <p:nvSpPr>
            <p:cNvPr id="20" name="object 20" descr=""/>
            <p:cNvSpPr/>
            <p:nvPr/>
          </p:nvSpPr>
          <p:spPr>
            <a:xfrm>
              <a:off x="7711440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2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2" y="554736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7711440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2" y="554736"/>
                  </a:lnTo>
                  <a:lnTo>
                    <a:pt x="1231392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7716012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 descr=""/>
          <p:cNvGrpSpPr/>
          <p:nvPr/>
        </p:nvGrpSpPr>
        <p:grpSpPr>
          <a:xfrm>
            <a:off x="9195561" y="6296914"/>
            <a:ext cx="1244600" cy="567690"/>
            <a:chOff x="9195561" y="6296914"/>
            <a:chExt cx="1244600" cy="567690"/>
          </a:xfrm>
        </p:grpSpPr>
        <p:sp>
          <p:nvSpPr>
            <p:cNvPr id="24" name="object 24" descr=""/>
            <p:cNvSpPr/>
            <p:nvPr/>
          </p:nvSpPr>
          <p:spPr>
            <a:xfrm>
              <a:off x="9201911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2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2" y="554736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9201911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2" y="554736"/>
                  </a:lnTo>
                  <a:lnTo>
                    <a:pt x="1231392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9206483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 descr=""/>
          <p:cNvGrpSpPr/>
          <p:nvPr/>
        </p:nvGrpSpPr>
        <p:grpSpPr>
          <a:xfrm>
            <a:off x="10692383" y="6296914"/>
            <a:ext cx="1247140" cy="567690"/>
            <a:chOff x="10692383" y="6296914"/>
            <a:chExt cx="1247140" cy="567690"/>
          </a:xfrm>
        </p:grpSpPr>
        <p:sp>
          <p:nvSpPr>
            <p:cNvPr id="28" name="object 28" descr=""/>
            <p:cNvSpPr/>
            <p:nvPr/>
          </p:nvSpPr>
          <p:spPr>
            <a:xfrm>
              <a:off x="10701527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2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2" y="554736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0701527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2" y="554736"/>
                  </a:lnTo>
                  <a:lnTo>
                    <a:pt x="1231392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0692383" y="6414516"/>
              <a:ext cx="1219200" cy="306705"/>
            </a:xfrm>
            <a:custGeom>
              <a:avLst/>
              <a:gdLst/>
              <a:ahLst/>
              <a:cxnLst/>
              <a:rect l="l" t="t" r="r" b="b"/>
              <a:pathLst>
                <a:path w="1219200" h="306704">
                  <a:moveTo>
                    <a:pt x="1219200" y="0"/>
                  </a:moveTo>
                  <a:lnTo>
                    <a:pt x="0" y="0"/>
                  </a:lnTo>
                  <a:lnTo>
                    <a:pt x="0" y="306324"/>
                  </a:lnTo>
                  <a:lnTo>
                    <a:pt x="1219200" y="306324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2" name="object 3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75264" y="18288"/>
              <a:ext cx="1144524" cy="75590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</p:grpSp>
      <p:sp>
        <p:nvSpPr>
          <p:cNvPr id="34" name="object 34" descr=""/>
          <p:cNvSpPr/>
          <p:nvPr/>
        </p:nvSpPr>
        <p:spPr>
          <a:xfrm>
            <a:off x="9144" y="0"/>
            <a:ext cx="12183110" cy="6858000"/>
          </a:xfrm>
          <a:custGeom>
            <a:avLst/>
            <a:gdLst/>
            <a:ahLst/>
            <a:cxnLst/>
            <a:rect l="l" t="t" r="r" b="b"/>
            <a:pathLst>
              <a:path w="12183110" h="6858000">
                <a:moveTo>
                  <a:pt x="0" y="0"/>
                </a:moveTo>
                <a:lnTo>
                  <a:pt x="0" y="6858000"/>
                </a:lnTo>
                <a:lnTo>
                  <a:pt x="12182855" y="6858000"/>
                </a:lnTo>
                <a:lnTo>
                  <a:pt x="1218285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1F5F">
              <a:alpha val="76077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5" name="object 35" descr=""/>
          <p:cNvGrpSpPr/>
          <p:nvPr/>
        </p:nvGrpSpPr>
        <p:grpSpPr>
          <a:xfrm>
            <a:off x="2793" y="-6350"/>
            <a:ext cx="12195810" cy="6870700"/>
            <a:chOff x="2793" y="-6350"/>
            <a:chExt cx="12195810" cy="6870700"/>
          </a:xfrm>
        </p:grpSpPr>
        <p:sp>
          <p:nvSpPr>
            <p:cNvPr id="36" name="object 36" descr=""/>
            <p:cNvSpPr/>
            <p:nvPr/>
          </p:nvSpPr>
          <p:spPr>
            <a:xfrm>
              <a:off x="9143" y="0"/>
              <a:ext cx="12183110" cy="6858000"/>
            </a:xfrm>
            <a:custGeom>
              <a:avLst/>
              <a:gdLst/>
              <a:ahLst/>
              <a:cxnLst/>
              <a:rect l="l" t="t" r="r" b="b"/>
              <a:pathLst>
                <a:path w="12183110" h="6858000">
                  <a:moveTo>
                    <a:pt x="12182856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2182855" y="6858000"/>
                  </a:lnTo>
                </a:path>
              </a:pathLst>
            </a:custGeom>
            <a:ln w="12700">
              <a:solidFill>
                <a:srgbClr val="00134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166878" y="192786"/>
              <a:ext cx="11851005" cy="6513830"/>
            </a:xfrm>
            <a:custGeom>
              <a:avLst/>
              <a:gdLst/>
              <a:ahLst/>
              <a:cxnLst/>
              <a:rect l="l" t="t" r="r" b="b"/>
              <a:pathLst>
                <a:path w="11851005" h="6513830">
                  <a:moveTo>
                    <a:pt x="0" y="6513576"/>
                  </a:moveTo>
                  <a:lnTo>
                    <a:pt x="11850624" y="6513576"/>
                  </a:lnTo>
                  <a:lnTo>
                    <a:pt x="11850624" y="0"/>
                  </a:lnTo>
                  <a:lnTo>
                    <a:pt x="0" y="0"/>
                  </a:lnTo>
                  <a:lnTo>
                    <a:pt x="0" y="6513576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2162301" y="2406218"/>
            <a:ext cx="7869555" cy="12458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0" spc="-1290">
                <a:latin typeface="Trebuchet MS"/>
                <a:cs typeface="Trebuchet MS"/>
              </a:rPr>
              <a:t>VI.</a:t>
            </a:r>
            <a:r>
              <a:rPr dirty="0" sz="8000" spc="-825">
                <a:latin typeface="Trebuchet MS"/>
                <a:cs typeface="Trebuchet MS"/>
              </a:rPr>
              <a:t> </a:t>
            </a:r>
            <a:r>
              <a:rPr dirty="0" sz="8000" spc="-1115">
                <a:latin typeface="Trebuchet MS"/>
                <a:cs typeface="Trebuchet MS"/>
              </a:rPr>
              <a:t>Acquisition</a:t>
            </a:r>
            <a:r>
              <a:rPr dirty="0" sz="8000" spc="-819">
                <a:latin typeface="Trebuchet MS"/>
                <a:cs typeface="Trebuchet MS"/>
              </a:rPr>
              <a:t> </a:t>
            </a:r>
            <a:r>
              <a:rPr dirty="0" sz="8000" spc="-1090">
                <a:latin typeface="Trebuchet MS"/>
                <a:cs typeface="Trebuchet MS"/>
              </a:rPr>
              <a:t>Feasibility</a:t>
            </a:r>
            <a:endParaRPr sz="8000">
              <a:latin typeface="Trebuchet MS"/>
              <a:cs typeface="Trebuchet MS"/>
            </a:endParaRPr>
          </a:p>
        </p:txBody>
      </p:sp>
      <p:sp>
        <p:nvSpPr>
          <p:cNvPr id="39" name="object 39" descr=""/>
          <p:cNvSpPr/>
          <p:nvPr/>
        </p:nvSpPr>
        <p:spPr>
          <a:xfrm>
            <a:off x="2078735" y="3710940"/>
            <a:ext cx="8100695" cy="0"/>
          </a:xfrm>
          <a:custGeom>
            <a:avLst/>
            <a:gdLst/>
            <a:ahLst/>
            <a:cxnLst/>
            <a:rect l="l" t="t" r="r" b="b"/>
            <a:pathLst>
              <a:path w="8100695" h="0">
                <a:moveTo>
                  <a:pt x="0" y="0"/>
                </a:moveTo>
                <a:lnTo>
                  <a:pt x="8100313" y="0"/>
                </a:lnTo>
              </a:path>
            </a:pathLst>
          </a:custGeom>
          <a:ln w="762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6916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74320" marR="267335" indent="-3175">
              <a:lnSpc>
                <a:spcPct val="100000"/>
              </a:lnSpc>
              <a:spcBef>
                <a:spcPts val="240"/>
              </a:spcBef>
            </a:pP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70276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69875" marR="268605" indent="25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 Overview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69719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310" marR="311150" indent="-635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370832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521334" marR="294005" indent="-224154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771388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945" marR="292100" indent="-279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71943" y="6303264"/>
            <a:ext cx="1231900" cy="55499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0480" rIns="0" bIns="0" rtlCol="0" vert="horz">
            <a:spAutoFit/>
          </a:bodyPr>
          <a:lstStyle/>
          <a:p>
            <a:pPr marL="240029" marR="193675" indent="-43180">
              <a:lnSpc>
                <a:spcPct val="100000"/>
              </a:lnSpc>
              <a:spcBef>
                <a:spcPts val="240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Acquisition 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5725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14960" marR="210185" indent="-100965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 Solution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9822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146050" rIns="0" bIns="0" rtlCol="0" vert="horz">
            <a:spAutoFit/>
          </a:bodyPr>
          <a:lstStyle/>
          <a:p>
            <a:pPr marL="206375">
              <a:lnSpc>
                <a:spcPct val="100000"/>
              </a:lnSpc>
              <a:spcBef>
                <a:spcPts val="115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1551919" y="643432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2"/>
                </a:lnTo>
                <a:lnTo>
                  <a:pt x="640079" y="294132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" name="object 1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6671" y="1705132"/>
            <a:ext cx="6102297" cy="3006591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0"/>
              <a:t>Amazon’s</a:t>
            </a:r>
            <a:r>
              <a:rPr dirty="0" spc="-80"/>
              <a:t> </a:t>
            </a:r>
            <a:r>
              <a:rPr dirty="0"/>
              <a:t>past</a:t>
            </a:r>
            <a:r>
              <a:rPr dirty="0" spc="-85"/>
              <a:t> </a:t>
            </a:r>
            <a:r>
              <a:rPr dirty="0" spc="-10"/>
              <a:t>acquisitions</a:t>
            </a:r>
          </a:p>
        </p:txBody>
      </p:sp>
      <p:sp>
        <p:nvSpPr>
          <p:cNvPr id="14" name="object 14" descr=""/>
          <p:cNvSpPr txBox="1"/>
          <p:nvPr/>
        </p:nvSpPr>
        <p:spPr>
          <a:xfrm>
            <a:off x="380491" y="1003553"/>
            <a:ext cx="1083056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It’s</a:t>
            </a:r>
            <a:r>
              <a:rPr dirty="0" sz="18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true</a:t>
            </a:r>
            <a:r>
              <a:rPr dirty="0" sz="18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that</a:t>
            </a:r>
            <a:r>
              <a:rPr dirty="0" sz="18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8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past</a:t>
            </a:r>
            <a:r>
              <a:rPr dirty="0" sz="18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isn’t</a:t>
            </a:r>
            <a:r>
              <a:rPr dirty="0" sz="18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necessarily</a:t>
            </a:r>
            <a:r>
              <a:rPr dirty="0" sz="18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8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right</a:t>
            </a:r>
            <a:r>
              <a:rPr dirty="0" sz="18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indicator</a:t>
            </a:r>
            <a:r>
              <a:rPr dirty="0" sz="18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for</a:t>
            </a:r>
            <a:r>
              <a:rPr dirty="0" sz="18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8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future,</a:t>
            </a:r>
            <a:r>
              <a:rPr dirty="0" sz="18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but</a:t>
            </a:r>
            <a:r>
              <a:rPr dirty="0" sz="18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nevertheless,</a:t>
            </a:r>
            <a:r>
              <a:rPr dirty="0" sz="18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we</a:t>
            </a:r>
            <a:r>
              <a:rPr dirty="0" sz="18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take</a:t>
            </a:r>
            <a:r>
              <a:rPr dirty="0" sz="18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18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look</a:t>
            </a:r>
            <a:r>
              <a:rPr dirty="0" sz="18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at</a:t>
            </a:r>
            <a:r>
              <a:rPr dirty="0" sz="18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Amazon’s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transactions</a:t>
            </a:r>
            <a:r>
              <a:rPr dirty="0" sz="18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in</a:t>
            </a:r>
            <a:r>
              <a:rPr dirty="0" sz="18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terms</a:t>
            </a:r>
            <a:r>
              <a:rPr dirty="0" sz="18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8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their</a:t>
            </a:r>
            <a:r>
              <a:rPr dirty="0" sz="18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size</a:t>
            </a:r>
            <a:r>
              <a:rPr dirty="0" sz="18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8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rationale.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80491" y="4817490"/>
            <a:ext cx="5452110" cy="1000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Calibri"/>
                <a:cs typeface="Calibri"/>
              </a:rPr>
              <a:t>“Amazon</a:t>
            </a:r>
            <a:r>
              <a:rPr dirty="0" sz="1600" spc="9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is</a:t>
            </a:r>
            <a:r>
              <a:rPr dirty="0" sz="1600" spc="9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</a:t>
            </a:r>
            <a:r>
              <a:rPr dirty="0" sz="1600" spc="9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conservative</a:t>
            </a:r>
            <a:r>
              <a:rPr dirty="0" sz="1600" spc="9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buyer.</a:t>
            </a:r>
            <a:r>
              <a:rPr dirty="0" sz="1600" spc="10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They</a:t>
            </a:r>
            <a:r>
              <a:rPr dirty="0" sz="1600" spc="9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think</a:t>
            </a:r>
            <a:r>
              <a:rPr dirty="0" sz="1600" spc="9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long</a:t>
            </a:r>
            <a:r>
              <a:rPr dirty="0" sz="1600" spc="10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term</a:t>
            </a:r>
            <a:r>
              <a:rPr dirty="0" sz="1600" spc="8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and</a:t>
            </a:r>
            <a:r>
              <a:rPr dirty="0" sz="1600" spc="95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they </a:t>
            </a:r>
            <a:r>
              <a:rPr dirty="0" sz="1600">
                <a:latin typeface="Calibri"/>
                <a:cs typeface="Calibri"/>
              </a:rPr>
              <a:t>don’t</a:t>
            </a:r>
            <a:r>
              <a:rPr dirty="0" sz="1600" spc="10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get</a:t>
            </a:r>
            <a:r>
              <a:rPr dirty="0" sz="1600" spc="1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seduced</a:t>
            </a:r>
            <a:r>
              <a:rPr dirty="0" sz="1600" spc="1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by</a:t>
            </a:r>
            <a:r>
              <a:rPr dirty="0" sz="1600" spc="10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high-</a:t>
            </a:r>
            <a:r>
              <a:rPr dirty="0" sz="1600">
                <a:latin typeface="Calibri"/>
                <a:cs typeface="Calibri"/>
              </a:rPr>
              <a:t>flying</a:t>
            </a:r>
            <a:r>
              <a:rPr dirty="0" sz="1600" spc="1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valuations….</a:t>
            </a:r>
            <a:r>
              <a:rPr dirty="0" sz="1600" spc="10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Amazon</a:t>
            </a:r>
            <a:r>
              <a:rPr dirty="0" sz="1600" spc="10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is</a:t>
            </a:r>
            <a:r>
              <a:rPr dirty="0" sz="1600" spc="9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unlikely </a:t>
            </a:r>
            <a:r>
              <a:rPr dirty="0" sz="1600">
                <a:latin typeface="Calibri"/>
                <a:cs typeface="Calibri"/>
              </a:rPr>
              <a:t>to</a:t>
            </a:r>
            <a:r>
              <a:rPr dirty="0" sz="1600" spc="9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overpay</a:t>
            </a:r>
            <a:r>
              <a:rPr dirty="0" sz="1600" spc="8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for</a:t>
            </a:r>
            <a:r>
              <a:rPr dirty="0" sz="1600" spc="7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</a:t>
            </a:r>
            <a:r>
              <a:rPr dirty="0" sz="1600" spc="8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high-flying,</a:t>
            </a:r>
            <a:r>
              <a:rPr dirty="0" sz="1600" spc="8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fully</a:t>
            </a:r>
            <a:r>
              <a:rPr dirty="0" sz="1600" spc="8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baked</a:t>
            </a:r>
            <a:r>
              <a:rPr dirty="0" sz="1600" spc="8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platform</a:t>
            </a:r>
            <a:r>
              <a:rPr dirty="0" sz="1600" spc="7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as</a:t>
            </a:r>
            <a:r>
              <a:rPr dirty="0" sz="1600" spc="8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the</a:t>
            </a:r>
            <a:r>
              <a:rPr dirty="0" sz="1600" spc="8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basis</a:t>
            </a:r>
            <a:r>
              <a:rPr dirty="0" sz="1600" spc="80">
                <a:latin typeface="Calibri"/>
                <a:cs typeface="Calibri"/>
              </a:rPr>
              <a:t> </a:t>
            </a:r>
            <a:r>
              <a:rPr dirty="0" sz="1600" spc="-25">
                <a:latin typeface="Calibri"/>
                <a:cs typeface="Calibri"/>
              </a:rPr>
              <a:t>for </a:t>
            </a:r>
            <a:r>
              <a:rPr dirty="0" sz="1600">
                <a:latin typeface="Calibri"/>
                <a:cs typeface="Calibri"/>
              </a:rPr>
              <a:t>the</a:t>
            </a:r>
            <a:r>
              <a:rPr dirty="0" sz="1600" spc="-7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next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dreamy</a:t>
            </a:r>
            <a:r>
              <a:rPr dirty="0" sz="1600" spc="-6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business.“</a:t>
            </a:r>
            <a:r>
              <a:rPr dirty="0" sz="1600" spc="229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-</a:t>
            </a:r>
            <a:r>
              <a:rPr dirty="0" sz="1600" spc="-6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Nat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Burgess,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TechStrat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8269033" y="2426207"/>
            <a:ext cx="2879090" cy="1978660"/>
            <a:chOff x="8269033" y="2426207"/>
            <a:chExt cx="2879090" cy="1978660"/>
          </a:xfrm>
        </p:grpSpPr>
        <p:sp>
          <p:nvSpPr>
            <p:cNvPr id="17" name="object 17" descr=""/>
            <p:cNvSpPr/>
            <p:nvPr/>
          </p:nvSpPr>
          <p:spPr>
            <a:xfrm>
              <a:off x="8273796" y="4072127"/>
              <a:ext cx="2874645" cy="268605"/>
            </a:xfrm>
            <a:custGeom>
              <a:avLst/>
              <a:gdLst/>
              <a:ahLst/>
              <a:cxnLst/>
              <a:rect l="l" t="t" r="r" b="b"/>
              <a:pathLst>
                <a:path w="2874645" h="268604">
                  <a:moveTo>
                    <a:pt x="2299716" y="0"/>
                  </a:moveTo>
                  <a:lnTo>
                    <a:pt x="0" y="0"/>
                  </a:lnTo>
                  <a:lnTo>
                    <a:pt x="0" y="70104"/>
                  </a:lnTo>
                  <a:lnTo>
                    <a:pt x="2299716" y="70104"/>
                  </a:lnTo>
                  <a:lnTo>
                    <a:pt x="2299716" y="0"/>
                  </a:lnTo>
                  <a:close/>
                </a:path>
                <a:path w="2874645" h="268604">
                  <a:moveTo>
                    <a:pt x="2874264" y="198120"/>
                  </a:moveTo>
                  <a:lnTo>
                    <a:pt x="0" y="198120"/>
                  </a:lnTo>
                  <a:lnTo>
                    <a:pt x="0" y="268224"/>
                  </a:lnTo>
                  <a:lnTo>
                    <a:pt x="2874264" y="268224"/>
                  </a:lnTo>
                  <a:lnTo>
                    <a:pt x="2874264" y="19812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8273796" y="2488691"/>
              <a:ext cx="1724025" cy="1455420"/>
            </a:xfrm>
            <a:custGeom>
              <a:avLst/>
              <a:gdLst/>
              <a:ahLst/>
              <a:cxnLst/>
              <a:rect l="l" t="t" r="r" b="b"/>
              <a:pathLst>
                <a:path w="1724025" h="1455420">
                  <a:moveTo>
                    <a:pt x="286512" y="594360"/>
                  </a:moveTo>
                  <a:lnTo>
                    <a:pt x="0" y="594360"/>
                  </a:lnTo>
                  <a:lnTo>
                    <a:pt x="0" y="664464"/>
                  </a:lnTo>
                  <a:lnTo>
                    <a:pt x="286512" y="664464"/>
                  </a:lnTo>
                  <a:lnTo>
                    <a:pt x="286512" y="594360"/>
                  </a:lnTo>
                  <a:close/>
                </a:path>
                <a:path w="1724025" h="1455420">
                  <a:moveTo>
                    <a:pt x="286512" y="396240"/>
                  </a:moveTo>
                  <a:lnTo>
                    <a:pt x="0" y="396240"/>
                  </a:lnTo>
                  <a:lnTo>
                    <a:pt x="0" y="466344"/>
                  </a:lnTo>
                  <a:lnTo>
                    <a:pt x="286512" y="466344"/>
                  </a:lnTo>
                  <a:lnTo>
                    <a:pt x="286512" y="396240"/>
                  </a:lnTo>
                  <a:close/>
                </a:path>
                <a:path w="1724025" h="1455420">
                  <a:moveTo>
                    <a:pt x="286512" y="198120"/>
                  </a:moveTo>
                  <a:lnTo>
                    <a:pt x="0" y="198120"/>
                  </a:lnTo>
                  <a:lnTo>
                    <a:pt x="0" y="268224"/>
                  </a:lnTo>
                  <a:lnTo>
                    <a:pt x="286512" y="268224"/>
                  </a:lnTo>
                  <a:lnTo>
                    <a:pt x="286512" y="198120"/>
                  </a:lnTo>
                  <a:close/>
                </a:path>
                <a:path w="1724025" h="1455420">
                  <a:moveTo>
                    <a:pt x="286512" y="0"/>
                  </a:moveTo>
                  <a:lnTo>
                    <a:pt x="0" y="0"/>
                  </a:lnTo>
                  <a:lnTo>
                    <a:pt x="0" y="70104"/>
                  </a:lnTo>
                  <a:lnTo>
                    <a:pt x="286512" y="70104"/>
                  </a:lnTo>
                  <a:lnTo>
                    <a:pt x="286512" y="0"/>
                  </a:lnTo>
                  <a:close/>
                </a:path>
                <a:path w="1724025" h="1455420">
                  <a:moveTo>
                    <a:pt x="574548" y="1187196"/>
                  </a:moveTo>
                  <a:lnTo>
                    <a:pt x="0" y="1187196"/>
                  </a:lnTo>
                  <a:lnTo>
                    <a:pt x="0" y="1257300"/>
                  </a:lnTo>
                  <a:lnTo>
                    <a:pt x="574548" y="1257300"/>
                  </a:lnTo>
                  <a:lnTo>
                    <a:pt x="574548" y="1187196"/>
                  </a:lnTo>
                  <a:close/>
                </a:path>
                <a:path w="1724025" h="1455420">
                  <a:moveTo>
                    <a:pt x="574548" y="990600"/>
                  </a:moveTo>
                  <a:lnTo>
                    <a:pt x="0" y="990600"/>
                  </a:lnTo>
                  <a:lnTo>
                    <a:pt x="0" y="1060716"/>
                  </a:lnTo>
                  <a:lnTo>
                    <a:pt x="574548" y="1060716"/>
                  </a:lnTo>
                  <a:lnTo>
                    <a:pt x="574548" y="990600"/>
                  </a:lnTo>
                  <a:close/>
                </a:path>
                <a:path w="1724025" h="1455420">
                  <a:moveTo>
                    <a:pt x="574548" y="792480"/>
                  </a:moveTo>
                  <a:lnTo>
                    <a:pt x="0" y="792480"/>
                  </a:lnTo>
                  <a:lnTo>
                    <a:pt x="0" y="862584"/>
                  </a:lnTo>
                  <a:lnTo>
                    <a:pt x="574548" y="862584"/>
                  </a:lnTo>
                  <a:lnTo>
                    <a:pt x="574548" y="792480"/>
                  </a:lnTo>
                  <a:close/>
                </a:path>
                <a:path w="1724025" h="1455420">
                  <a:moveTo>
                    <a:pt x="1723644" y="1385316"/>
                  </a:moveTo>
                  <a:lnTo>
                    <a:pt x="0" y="1385316"/>
                  </a:lnTo>
                  <a:lnTo>
                    <a:pt x="0" y="1455420"/>
                  </a:lnTo>
                  <a:lnTo>
                    <a:pt x="1723644" y="1455420"/>
                  </a:lnTo>
                  <a:lnTo>
                    <a:pt x="1723644" y="1385316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8273795" y="2426207"/>
              <a:ext cx="0" cy="1978660"/>
            </a:xfrm>
            <a:custGeom>
              <a:avLst/>
              <a:gdLst/>
              <a:ahLst/>
              <a:cxnLst/>
              <a:rect l="l" t="t" r="r" b="b"/>
              <a:pathLst>
                <a:path w="0" h="1978660">
                  <a:moveTo>
                    <a:pt x="0" y="1978152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C1D5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11211814" y="4217670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Calibri"/>
                <a:cs typeface="Calibri"/>
              </a:rPr>
              <a:t>10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0636757" y="4019804"/>
            <a:ext cx="83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latin typeface="Calibri"/>
                <a:cs typeface="Calibri"/>
              </a:rPr>
              <a:t>8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0061829" y="3821938"/>
            <a:ext cx="83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latin typeface="Calibri"/>
                <a:cs typeface="Calibri"/>
              </a:rPr>
              <a:t>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8911843" y="3365499"/>
            <a:ext cx="83820" cy="421005"/>
          </a:xfrm>
          <a:prstGeom prst="rect">
            <a:avLst/>
          </a:prstGeom>
        </p:spPr>
        <p:txBody>
          <a:bodyPr wrap="square" lIns="0" tIns="730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dirty="0" sz="900" spc="-50">
                <a:latin typeface="Calibri"/>
                <a:cs typeface="Calibri"/>
              </a:rPr>
              <a:t>2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900" spc="-50">
                <a:latin typeface="Calibri"/>
                <a:cs typeface="Calibri"/>
              </a:rPr>
              <a:t>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8911843" y="3228213"/>
            <a:ext cx="83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latin typeface="Calibri"/>
                <a:cs typeface="Calibri"/>
              </a:rPr>
              <a:t>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8624443" y="2573782"/>
            <a:ext cx="83820" cy="619125"/>
          </a:xfrm>
          <a:prstGeom prst="rect">
            <a:avLst/>
          </a:prstGeom>
        </p:spPr>
        <p:txBody>
          <a:bodyPr wrap="square" lIns="0" tIns="730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dirty="0" sz="900" spc="-5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900" spc="-5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dirty="0" sz="900" spc="-5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8624443" y="2436621"/>
            <a:ext cx="83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7236714" y="2369565"/>
            <a:ext cx="944880" cy="2004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L="12700" marR="5080" indent="647700">
              <a:lnSpc>
                <a:spcPct val="144300"/>
              </a:lnSpc>
              <a:spcBef>
                <a:spcPts val="100"/>
              </a:spcBef>
            </a:pPr>
            <a:r>
              <a:rPr dirty="0" sz="900" spc="-20" b="1">
                <a:latin typeface="Calibri"/>
                <a:cs typeface="Calibri"/>
              </a:rPr>
              <a:t>Grant</a:t>
            </a:r>
            <a:r>
              <a:rPr dirty="0" sz="900" spc="500" b="1">
                <a:latin typeface="Calibri"/>
                <a:cs typeface="Calibri"/>
              </a:rPr>
              <a:t> </a:t>
            </a:r>
            <a:r>
              <a:rPr dirty="0" sz="900" spc="-10" b="1">
                <a:latin typeface="Calibri"/>
                <a:cs typeface="Calibri"/>
              </a:rPr>
              <a:t>Convertible</a:t>
            </a:r>
            <a:r>
              <a:rPr dirty="0" sz="900" spc="55" b="1">
                <a:latin typeface="Calibri"/>
                <a:cs typeface="Calibri"/>
              </a:rPr>
              <a:t> </a:t>
            </a:r>
            <a:r>
              <a:rPr dirty="0" sz="900" spc="-20" b="1">
                <a:latin typeface="Calibri"/>
                <a:cs typeface="Calibri"/>
              </a:rPr>
              <a:t>Note</a:t>
            </a:r>
            <a:r>
              <a:rPr dirty="0" sz="900" spc="500" b="1">
                <a:latin typeface="Calibri"/>
                <a:cs typeface="Calibri"/>
              </a:rPr>
              <a:t> </a:t>
            </a:r>
            <a:r>
              <a:rPr dirty="0" sz="900" spc="-10" b="1">
                <a:latin typeface="Calibri"/>
                <a:cs typeface="Calibri"/>
              </a:rPr>
              <a:t>Corporate</a:t>
            </a:r>
            <a:r>
              <a:rPr dirty="0" sz="900" spc="25" b="1">
                <a:latin typeface="Calibri"/>
                <a:cs typeface="Calibri"/>
              </a:rPr>
              <a:t> </a:t>
            </a:r>
            <a:r>
              <a:rPr dirty="0" sz="900" spc="-10" b="1">
                <a:latin typeface="Calibri"/>
                <a:cs typeface="Calibri"/>
              </a:rPr>
              <a:t>Minority</a:t>
            </a:r>
            <a:r>
              <a:rPr dirty="0" sz="900" spc="500" b="1">
                <a:latin typeface="Calibri"/>
                <a:cs typeface="Calibri"/>
              </a:rPr>
              <a:t> </a:t>
            </a:r>
            <a:r>
              <a:rPr dirty="0" sz="900" spc="-10" b="1">
                <a:latin typeface="Calibri"/>
                <a:cs typeface="Calibri"/>
              </a:rPr>
              <a:t>Private</a:t>
            </a:r>
            <a:r>
              <a:rPr dirty="0" sz="900" spc="15" b="1">
                <a:latin typeface="Calibri"/>
                <a:cs typeface="Calibri"/>
              </a:rPr>
              <a:t> </a:t>
            </a:r>
            <a:r>
              <a:rPr dirty="0" sz="900" spc="-10" b="1">
                <a:latin typeface="Calibri"/>
                <a:cs typeface="Calibri"/>
              </a:rPr>
              <a:t>Equity</a:t>
            </a:r>
            <a:endParaRPr sz="900">
              <a:latin typeface="Calibri"/>
              <a:cs typeface="Calibri"/>
            </a:endParaRPr>
          </a:p>
          <a:p>
            <a:pPr algn="r" marL="381635" marR="5080" indent="319405">
              <a:lnSpc>
                <a:spcPct val="144300"/>
              </a:lnSpc>
            </a:pPr>
            <a:r>
              <a:rPr dirty="0" sz="900" spc="-20" b="1">
                <a:latin typeface="Calibri"/>
                <a:cs typeface="Calibri"/>
              </a:rPr>
              <a:t>Debt</a:t>
            </a:r>
            <a:r>
              <a:rPr dirty="0" sz="900" spc="500" b="1">
                <a:latin typeface="Calibri"/>
                <a:cs typeface="Calibri"/>
              </a:rPr>
              <a:t> </a:t>
            </a:r>
            <a:r>
              <a:rPr dirty="0" sz="900" b="1">
                <a:latin typeface="Calibri"/>
                <a:cs typeface="Calibri"/>
              </a:rPr>
              <a:t>Series</a:t>
            </a:r>
            <a:r>
              <a:rPr dirty="0" sz="900" spc="-30" b="1">
                <a:latin typeface="Calibri"/>
                <a:cs typeface="Calibri"/>
              </a:rPr>
              <a:t> </a:t>
            </a:r>
            <a:r>
              <a:rPr dirty="0" sz="900" spc="-50" b="1">
                <a:latin typeface="Calibri"/>
                <a:cs typeface="Calibri"/>
              </a:rPr>
              <a:t>D</a:t>
            </a:r>
            <a:r>
              <a:rPr dirty="0" sz="900" spc="500" b="1">
                <a:latin typeface="Calibri"/>
                <a:cs typeface="Calibri"/>
              </a:rPr>
              <a:t> </a:t>
            </a:r>
            <a:r>
              <a:rPr dirty="0" sz="900" b="1">
                <a:latin typeface="Calibri"/>
                <a:cs typeface="Calibri"/>
              </a:rPr>
              <a:t>Series</a:t>
            </a:r>
            <a:r>
              <a:rPr dirty="0" sz="900" spc="-30" b="1">
                <a:latin typeface="Calibri"/>
                <a:cs typeface="Calibri"/>
              </a:rPr>
              <a:t> </a:t>
            </a:r>
            <a:r>
              <a:rPr dirty="0" sz="900" spc="-50" b="1">
                <a:latin typeface="Calibri"/>
                <a:cs typeface="Calibri"/>
              </a:rPr>
              <a:t>C</a:t>
            </a:r>
            <a:r>
              <a:rPr dirty="0" sz="900" spc="500" b="1">
                <a:latin typeface="Calibri"/>
                <a:cs typeface="Calibri"/>
              </a:rPr>
              <a:t> </a:t>
            </a:r>
            <a:r>
              <a:rPr dirty="0" sz="900" b="1">
                <a:latin typeface="Calibri"/>
                <a:cs typeface="Calibri"/>
              </a:rPr>
              <a:t>Series</a:t>
            </a:r>
            <a:r>
              <a:rPr dirty="0" sz="900" spc="-30" b="1">
                <a:latin typeface="Calibri"/>
                <a:cs typeface="Calibri"/>
              </a:rPr>
              <a:t> </a:t>
            </a:r>
            <a:r>
              <a:rPr dirty="0" sz="900" spc="-50" b="1">
                <a:latin typeface="Calibri"/>
                <a:cs typeface="Calibri"/>
              </a:rPr>
              <a:t>B</a:t>
            </a:r>
            <a:r>
              <a:rPr dirty="0" sz="900" spc="500" b="1">
                <a:latin typeface="Calibri"/>
                <a:cs typeface="Calibri"/>
              </a:rPr>
              <a:t> </a:t>
            </a:r>
            <a:r>
              <a:rPr dirty="0" sz="900" spc="-10" b="1">
                <a:latin typeface="Calibri"/>
                <a:cs typeface="Calibri"/>
              </a:rPr>
              <a:t>Seed/Angel</a:t>
            </a:r>
            <a:endParaRPr sz="9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75"/>
              </a:spcBef>
            </a:pPr>
            <a:r>
              <a:rPr dirty="0" sz="900" b="1">
                <a:latin typeface="Calibri"/>
                <a:cs typeface="Calibri"/>
              </a:rPr>
              <a:t>Series</a:t>
            </a:r>
            <a:r>
              <a:rPr dirty="0" sz="900" spc="-30" b="1">
                <a:latin typeface="Calibri"/>
                <a:cs typeface="Calibri"/>
              </a:rPr>
              <a:t> </a:t>
            </a:r>
            <a:r>
              <a:rPr dirty="0" sz="900" spc="-50" b="1">
                <a:latin typeface="Calibri"/>
                <a:cs typeface="Calibri"/>
              </a:rPr>
              <a:t>A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9372727" y="4403852"/>
            <a:ext cx="125412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b="1">
                <a:latin typeface="Calibri"/>
                <a:cs typeface="Calibri"/>
              </a:rPr>
              <a:t>Number</a:t>
            </a:r>
            <a:r>
              <a:rPr dirty="0" sz="1050" spc="-20" b="1">
                <a:latin typeface="Calibri"/>
                <a:cs typeface="Calibri"/>
              </a:rPr>
              <a:t> </a:t>
            </a:r>
            <a:r>
              <a:rPr dirty="0" sz="1050" b="1">
                <a:latin typeface="Calibri"/>
                <a:cs typeface="Calibri"/>
              </a:rPr>
              <a:t>of</a:t>
            </a:r>
            <a:r>
              <a:rPr dirty="0" sz="1050" spc="-10" b="1">
                <a:latin typeface="Calibri"/>
                <a:cs typeface="Calibri"/>
              </a:rPr>
              <a:t> companies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7218426" y="2003552"/>
            <a:ext cx="3272154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b="1">
                <a:latin typeface="Calibri"/>
                <a:cs typeface="Calibri"/>
              </a:rPr>
              <a:t>Amazon</a:t>
            </a:r>
            <a:r>
              <a:rPr dirty="0" sz="1050" spc="-5" b="1">
                <a:latin typeface="Calibri"/>
                <a:cs typeface="Calibri"/>
              </a:rPr>
              <a:t> </a:t>
            </a:r>
            <a:r>
              <a:rPr dirty="0" sz="1050" spc="-10" b="1">
                <a:latin typeface="Calibri"/>
                <a:cs typeface="Calibri"/>
              </a:rPr>
              <a:t>acquisitions</a:t>
            </a:r>
            <a:r>
              <a:rPr dirty="0" sz="1050" spc="-25" b="1">
                <a:latin typeface="Calibri"/>
                <a:cs typeface="Calibri"/>
              </a:rPr>
              <a:t> </a:t>
            </a:r>
            <a:r>
              <a:rPr dirty="0" sz="1050" b="1">
                <a:latin typeface="Calibri"/>
                <a:cs typeface="Calibri"/>
              </a:rPr>
              <a:t>ranked</a:t>
            </a:r>
            <a:r>
              <a:rPr dirty="0" sz="1050" spc="15" b="1">
                <a:latin typeface="Calibri"/>
                <a:cs typeface="Calibri"/>
              </a:rPr>
              <a:t> </a:t>
            </a:r>
            <a:r>
              <a:rPr dirty="0" sz="1050" b="1">
                <a:latin typeface="Calibri"/>
                <a:cs typeface="Calibri"/>
              </a:rPr>
              <a:t>by</a:t>
            </a:r>
            <a:r>
              <a:rPr dirty="0" sz="1050" spc="5" b="1">
                <a:latin typeface="Calibri"/>
                <a:cs typeface="Calibri"/>
              </a:rPr>
              <a:t> </a:t>
            </a:r>
            <a:r>
              <a:rPr dirty="0" sz="1050" b="1">
                <a:latin typeface="Calibri"/>
                <a:cs typeface="Calibri"/>
              </a:rPr>
              <a:t>last</a:t>
            </a:r>
            <a:r>
              <a:rPr dirty="0" sz="1050" spc="5" b="1">
                <a:latin typeface="Calibri"/>
                <a:cs typeface="Calibri"/>
              </a:rPr>
              <a:t> </a:t>
            </a:r>
            <a:r>
              <a:rPr dirty="0" sz="1050" b="1">
                <a:latin typeface="Calibri"/>
                <a:cs typeface="Calibri"/>
              </a:rPr>
              <a:t>funding</a:t>
            </a:r>
            <a:r>
              <a:rPr dirty="0" sz="1050" spc="5" b="1">
                <a:latin typeface="Calibri"/>
                <a:cs typeface="Calibri"/>
              </a:rPr>
              <a:t> </a:t>
            </a:r>
            <a:r>
              <a:rPr dirty="0" sz="1050" b="1">
                <a:latin typeface="Calibri"/>
                <a:cs typeface="Calibri"/>
              </a:rPr>
              <a:t>stage,</a:t>
            </a:r>
            <a:r>
              <a:rPr dirty="0" sz="1050" spc="-10" b="1">
                <a:latin typeface="Calibri"/>
                <a:cs typeface="Calibri"/>
              </a:rPr>
              <a:t> 2010-</a:t>
            </a:r>
            <a:r>
              <a:rPr dirty="0" sz="1050" spc="-25" b="1">
                <a:latin typeface="Calibri"/>
                <a:cs typeface="Calibri"/>
              </a:rPr>
              <a:t>17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0" name="object 30" descr=""/>
          <p:cNvSpPr/>
          <p:nvPr/>
        </p:nvSpPr>
        <p:spPr>
          <a:xfrm>
            <a:off x="7188707" y="2260092"/>
            <a:ext cx="3751579" cy="0"/>
          </a:xfrm>
          <a:custGeom>
            <a:avLst/>
            <a:gdLst/>
            <a:ahLst/>
            <a:cxnLst/>
            <a:rect l="l" t="t" r="r" b="b"/>
            <a:pathLst>
              <a:path w="3751579" h="0">
                <a:moveTo>
                  <a:pt x="0" y="0"/>
                </a:moveTo>
                <a:lnTo>
                  <a:pt x="3751072" y="0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 txBox="1"/>
          <p:nvPr/>
        </p:nvSpPr>
        <p:spPr>
          <a:xfrm>
            <a:off x="7447280" y="1589913"/>
            <a:ext cx="386715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Amazon</a:t>
            </a:r>
            <a:r>
              <a:rPr dirty="0" sz="14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targets</a:t>
            </a:r>
            <a:r>
              <a:rPr dirty="0" sz="14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early</a:t>
            </a:r>
            <a:r>
              <a:rPr dirty="0" sz="14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stage</a:t>
            </a:r>
            <a:r>
              <a:rPr dirty="0" sz="14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companies</a:t>
            </a:r>
            <a:r>
              <a:rPr dirty="0" sz="14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for</a:t>
            </a:r>
            <a:r>
              <a:rPr dirty="0" sz="14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acquisition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2" name="object 32" descr=""/>
          <p:cNvSpPr/>
          <p:nvPr/>
        </p:nvSpPr>
        <p:spPr>
          <a:xfrm>
            <a:off x="7178040" y="1920239"/>
            <a:ext cx="4403090" cy="0"/>
          </a:xfrm>
          <a:custGeom>
            <a:avLst/>
            <a:gdLst/>
            <a:ahLst/>
            <a:cxnLst/>
            <a:rect l="l" t="t" r="r" b="b"/>
            <a:pathLst>
              <a:path w="4403090" h="0">
                <a:moveTo>
                  <a:pt x="0" y="0"/>
                </a:moveTo>
                <a:lnTo>
                  <a:pt x="4403089" y="0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 txBox="1"/>
          <p:nvPr/>
        </p:nvSpPr>
        <p:spPr>
          <a:xfrm>
            <a:off x="7321295" y="4701540"/>
            <a:ext cx="4345305" cy="338455"/>
          </a:xfrm>
          <a:prstGeom prst="rect">
            <a:avLst/>
          </a:prstGeom>
          <a:solidFill>
            <a:srgbClr val="001F5F"/>
          </a:solidFill>
          <a:ln w="12700">
            <a:solidFill>
              <a:srgbClr val="001344"/>
            </a:solidFill>
          </a:ln>
        </p:spPr>
        <p:txBody>
          <a:bodyPr wrap="square" lIns="0" tIns="33655" rIns="0" bIns="0" rtlCol="0" vert="horz">
            <a:spAutoFit/>
          </a:bodyPr>
          <a:lstStyle/>
          <a:p>
            <a:pPr algn="ctr" marL="2540">
              <a:lnSpc>
                <a:spcPct val="100000"/>
              </a:lnSpc>
              <a:spcBef>
                <a:spcPts val="265"/>
              </a:spcBef>
            </a:pPr>
            <a:r>
              <a:rPr dirty="0" sz="1600" spc="-10" b="1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7321295" y="5039867"/>
            <a:ext cx="4345305" cy="984885"/>
          </a:xfrm>
          <a:prstGeom prst="rect">
            <a:avLst/>
          </a:prstGeom>
          <a:ln w="12700">
            <a:solidFill>
              <a:srgbClr val="001344"/>
            </a:solidFill>
          </a:ln>
        </p:spPr>
        <p:txBody>
          <a:bodyPr wrap="square" lIns="0" tIns="153670" rIns="0" bIns="0" rtlCol="0" vert="horz">
            <a:spAutoFit/>
          </a:bodyPr>
          <a:lstStyle/>
          <a:p>
            <a:pPr algn="just" marL="64769" marR="16510">
              <a:lnSpc>
                <a:spcPct val="100000"/>
              </a:lnSpc>
              <a:spcBef>
                <a:spcPts val="1210"/>
              </a:spcBef>
            </a:pPr>
            <a:r>
              <a:rPr dirty="0" sz="1400">
                <a:latin typeface="Arial MT"/>
                <a:cs typeface="Arial MT"/>
              </a:rPr>
              <a:t>It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appears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that</a:t>
            </a:r>
            <a:r>
              <a:rPr dirty="0" sz="1400" spc="-9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Amazon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isn’t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looking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for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an </a:t>
            </a:r>
            <a:r>
              <a:rPr dirty="0" sz="1400" spc="-10">
                <a:latin typeface="Arial MT"/>
                <a:cs typeface="Arial MT"/>
              </a:rPr>
              <a:t>overvalued </a:t>
            </a:r>
            <a:r>
              <a:rPr dirty="0" sz="1400">
                <a:latin typeface="Arial MT"/>
                <a:cs typeface="Arial MT"/>
              </a:rPr>
              <a:t>and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mature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stock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like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Netflix,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which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would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cost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them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50">
                <a:latin typeface="Arial MT"/>
                <a:cs typeface="Arial MT"/>
              </a:rPr>
              <a:t>a </a:t>
            </a:r>
            <a:r>
              <a:rPr dirty="0" sz="1400">
                <a:latin typeface="Arial MT"/>
                <a:cs typeface="Arial MT"/>
              </a:rPr>
              <a:t>fortune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and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not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yield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significant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synergies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either.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452119" y="5969609"/>
            <a:ext cx="100266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001F5F"/>
                </a:solidFill>
                <a:latin typeface="Calibri"/>
                <a:cs typeface="Calibri"/>
              </a:rPr>
              <a:t>Source:</a:t>
            </a:r>
            <a:r>
              <a:rPr dirty="0" sz="10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001F5F"/>
                </a:solidFill>
                <a:latin typeface="Calibri"/>
                <a:cs typeface="Calibri"/>
              </a:rPr>
              <a:t>CB</a:t>
            </a:r>
            <a:r>
              <a:rPr dirty="0" sz="10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001F5F"/>
                </a:solidFill>
                <a:latin typeface="Calibri"/>
                <a:cs typeface="Calibri"/>
              </a:rPr>
              <a:t>Insights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694688" y="1722120"/>
            <a:ext cx="3048000" cy="739140"/>
          </a:xfrm>
          <a:prstGeom prst="rect">
            <a:avLst/>
          </a:prstGeom>
          <a:ln w="9525">
            <a:solidFill>
              <a:srgbClr val="2E528F"/>
            </a:solidFill>
          </a:ln>
        </p:spPr>
        <p:txBody>
          <a:bodyPr wrap="square" lIns="0" tIns="34925" rIns="0" bIns="0" rtlCol="0" vert="horz">
            <a:spAutoFit/>
          </a:bodyPr>
          <a:lstStyle/>
          <a:p>
            <a:pPr algn="just" marL="92075" marR="83185">
              <a:lnSpc>
                <a:spcPct val="100000"/>
              </a:lnSpc>
              <a:spcBef>
                <a:spcPts val="275"/>
              </a:spcBef>
            </a:pPr>
            <a:r>
              <a:rPr dirty="0" sz="1400">
                <a:latin typeface="Calibri"/>
                <a:cs typeface="Calibri"/>
              </a:rPr>
              <a:t>Amazon’s</a:t>
            </a:r>
            <a:r>
              <a:rPr dirty="0" sz="1400" spc="27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acquisition</a:t>
            </a:r>
            <a:r>
              <a:rPr dirty="0" sz="1400" spc="28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of</a:t>
            </a:r>
            <a:r>
              <a:rPr dirty="0" sz="1400" spc="27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Whole</a:t>
            </a:r>
            <a:r>
              <a:rPr dirty="0" sz="1400" spc="270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Foods </a:t>
            </a:r>
            <a:r>
              <a:rPr dirty="0" sz="1400">
                <a:latin typeface="Calibri"/>
                <a:cs typeface="Calibri"/>
              </a:rPr>
              <a:t>costed</a:t>
            </a:r>
            <a:r>
              <a:rPr dirty="0" sz="1400" spc="10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it</a:t>
            </a:r>
            <a:r>
              <a:rPr dirty="0" sz="1400" spc="11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USD</a:t>
            </a:r>
            <a:r>
              <a:rPr dirty="0" sz="1400" spc="1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$13.7B,</a:t>
            </a:r>
            <a:r>
              <a:rPr dirty="0" sz="1400" spc="11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and</a:t>
            </a:r>
            <a:r>
              <a:rPr dirty="0" sz="1400" spc="11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that</a:t>
            </a:r>
            <a:r>
              <a:rPr dirty="0" sz="1400" spc="114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was</a:t>
            </a:r>
            <a:r>
              <a:rPr dirty="0" sz="1400" spc="120">
                <a:latin typeface="Calibri"/>
                <a:cs typeface="Calibri"/>
              </a:rPr>
              <a:t> </a:t>
            </a:r>
            <a:r>
              <a:rPr dirty="0" sz="1400" spc="-25">
                <a:latin typeface="Calibri"/>
                <a:cs typeface="Calibri"/>
              </a:rPr>
              <a:t>its </a:t>
            </a:r>
            <a:r>
              <a:rPr dirty="0" sz="1400" spc="-10" b="1">
                <a:latin typeface="Calibri"/>
                <a:cs typeface="Calibri"/>
              </a:rPr>
              <a:t>largest</a:t>
            </a:r>
            <a:r>
              <a:rPr dirty="0" sz="1400" spc="-50" b="1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deal</a:t>
            </a:r>
            <a:r>
              <a:rPr dirty="0" sz="1400" spc="-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to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date.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7" name="object 37" descr=""/>
          <p:cNvSpPr/>
          <p:nvPr/>
        </p:nvSpPr>
        <p:spPr>
          <a:xfrm>
            <a:off x="6470141" y="1722882"/>
            <a:ext cx="0" cy="4302760"/>
          </a:xfrm>
          <a:custGeom>
            <a:avLst/>
            <a:gdLst/>
            <a:ahLst/>
            <a:cxnLst/>
            <a:rect l="l" t="t" r="r" b="b"/>
            <a:pathLst>
              <a:path w="0" h="4302760">
                <a:moveTo>
                  <a:pt x="0" y="4302226"/>
                </a:moveTo>
                <a:lnTo>
                  <a:pt x="0" y="0"/>
                </a:lnTo>
              </a:path>
            </a:pathLst>
          </a:custGeom>
          <a:ln w="19050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6916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74320" marR="267335" indent="-3175">
              <a:lnSpc>
                <a:spcPct val="100000"/>
              </a:lnSpc>
              <a:spcBef>
                <a:spcPts val="240"/>
              </a:spcBef>
            </a:pP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70276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69875" marR="268605" indent="25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 Overview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69719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310" marR="311150" indent="-635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370832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521334" marR="294005" indent="-224154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771388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945" marR="292100" indent="-279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71943" y="6303264"/>
            <a:ext cx="1231900" cy="55499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0480" rIns="0" bIns="0" rtlCol="0" vert="horz">
            <a:spAutoFit/>
          </a:bodyPr>
          <a:lstStyle/>
          <a:p>
            <a:pPr marL="240029" marR="193675" indent="-43180">
              <a:lnSpc>
                <a:spcPct val="100000"/>
              </a:lnSpc>
              <a:spcBef>
                <a:spcPts val="240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Acquisition 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5725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14960" marR="210185" indent="-100965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 Solution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9822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146050" rIns="0" bIns="0" rtlCol="0" vert="horz">
            <a:spAutoFit/>
          </a:bodyPr>
          <a:lstStyle/>
          <a:p>
            <a:pPr marL="206375">
              <a:lnSpc>
                <a:spcPct val="100000"/>
              </a:lnSpc>
              <a:spcBef>
                <a:spcPts val="115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1551919" y="643432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2"/>
                </a:lnTo>
                <a:lnTo>
                  <a:pt x="640079" y="294132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Why</a:t>
            </a:r>
            <a:r>
              <a:rPr dirty="0" spc="-60"/>
              <a:t> </a:t>
            </a:r>
            <a:r>
              <a:rPr dirty="0"/>
              <a:t>a</a:t>
            </a:r>
            <a:r>
              <a:rPr dirty="0" spc="-60"/>
              <a:t> </a:t>
            </a:r>
            <a:r>
              <a:rPr dirty="0"/>
              <a:t>51%</a:t>
            </a:r>
            <a:r>
              <a:rPr dirty="0" spc="-50"/>
              <a:t> </a:t>
            </a:r>
            <a:r>
              <a:rPr dirty="0" spc="-10"/>
              <a:t>stake</a:t>
            </a:r>
            <a:r>
              <a:rPr dirty="0" spc="-50"/>
              <a:t> </a:t>
            </a:r>
            <a:r>
              <a:rPr dirty="0"/>
              <a:t>is</a:t>
            </a:r>
            <a:r>
              <a:rPr dirty="0" spc="-55"/>
              <a:t> </a:t>
            </a:r>
            <a:r>
              <a:rPr dirty="0"/>
              <a:t>not</a:t>
            </a:r>
            <a:r>
              <a:rPr dirty="0" spc="-50"/>
              <a:t> </a:t>
            </a:r>
            <a:r>
              <a:rPr dirty="0" spc="-10"/>
              <a:t>feasible</a:t>
            </a:r>
          </a:p>
        </p:txBody>
      </p:sp>
      <p:grpSp>
        <p:nvGrpSpPr>
          <p:cNvPr id="13" name="object 13" descr=""/>
          <p:cNvGrpSpPr/>
          <p:nvPr/>
        </p:nvGrpSpPr>
        <p:grpSpPr>
          <a:xfrm>
            <a:off x="267970" y="914400"/>
            <a:ext cx="5767070" cy="5187950"/>
            <a:chOff x="267970" y="914400"/>
            <a:chExt cx="5767070" cy="5187950"/>
          </a:xfrm>
        </p:grpSpPr>
        <p:sp>
          <p:nvSpPr>
            <p:cNvPr id="14" name="object 14" descr=""/>
            <p:cNvSpPr/>
            <p:nvPr/>
          </p:nvSpPr>
          <p:spPr>
            <a:xfrm>
              <a:off x="274320" y="1213104"/>
              <a:ext cx="5750560" cy="4883150"/>
            </a:xfrm>
            <a:custGeom>
              <a:avLst/>
              <a:gdLst/>
              <a:ahLst/>
              <a:cxnLst/>
              <a:rect l="l" t="t" r="r" b="b"/>
              <a:pathLst>
                <a:path w="5750560" h="4883150">
                  <a:moveTo>
                    <a:pt x="0" y="4882896"/>
                  </a:moveTo>
                  <a:lnTo>
                    <a:pt x="5750052" y="4882896"/>
                  </a:lnTo>
                  <a:lnTo>
                    <a:pt x="5750052" y="0"/>
                  </a:lnTo>
                  <a:lnTo>
                    <a:pt x="0" y="0"/>
                  </a:lnTo>
                  <a:lnTo>
                    <a:pt x="0" y="488289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84988" y="914400"/>
              <a:ext cx="5750560" cy="370840"/>
            </a:xfrm>
            <a:custGeom>
              <a:avLst/>
              <a:gdLst/>
              <a:ahLst/>
              <a:cxnLst/>
              <a:rect l="l" t="t" r="r" b="b"/>
              <a:pathLst>
                <a:path w="5750560" h="370840">
                  <a:moveTo>
                    <a:pt x="5750052" y="0"/>
                  </a:moveTo>
                  <a:lnTo>
                    <a:pt x="0" y="0"/>
                  </a:lnTo>
                  <a:lnTo>
                    <a:pt x="0" y="370332"/>
                  </a:lnTo>
                  <a:lnTo>
                    <a:pt x="5750052" y="370332"/>
                  </a:lnTo>
                  <a:lnTo>
                    <a:pt x="5750052" y="0"/>
                  </a:lnTo>
                  <a:close/>
                </a:path>
              </a:pathLst>
            </a:custGeom>
            <a:solidFill>
              <a:srgbClr val="122D5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2528061" y="934592"/>
            <a:ext cx="12655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Why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51%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99668" y="1239138"/>
            <a:ext cx="5299075" cy="4883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0665" indent="-227965">
              <a:lnSpc>
                <a:spcPts val="1825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3560445" algn="l"/>
              </a:tabLst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Ownership</a:t>
            </a:r>
            <a:r>
              <a:rPr dirty="0" sz="1600" spc="1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600" spc="17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1600" spc="18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majority</a:t>
            </a:r>
            <a:r>
              <a:rPr dirty="0" sz="1600" spc="18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stake</a:t>
            </a:r>
            <a:r>
              <a:rPr dirty="0" sz="1600" spc="1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would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	be</a:t>
            </a:r>
            <a:r>
              <a:rPr dirty="0" sz="1600" spc="20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quite</a:t>
            </a:r>
            <a:r>
              <a:rPr dirty="0" sz="1600" spc="1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difficult</a:t>
            </a:r>
            <a:r>
              <a:rPr dirty="0" sz="1600" spc="20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for</a:t>
            </a:r>
            <a:endParaRPr sz="1600">
              <a:latin typeface="Calibri"/>
              <a:cs typeface="Calibri"/>
            </a:endParaRPr>
          </a:p>
          <a:p>
            <a:pPr marL="241300">
              <a:lnSpc>
                <a:spcPts val="1825"/>
              </a:lnSpc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following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reasons: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499668" y="1804797"/>
            <a:ext cx="5300345" cy="2372360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algn="just" marL="241300" marR="5080" indent="-228600">
              <a:lnSpc>
                <a:spcPts val="1730"/>
              </a:lnSpc>
              <a:spcBef>
                <a:spcPts val="310"/>
              </a:spcBef>
              <a:buFont typeface="Arial MT"/>
              <a:buChar char="•"/>
              <a:tabLst>
                <a:tab pos="241300" algn="l"/>
                <a:tab pos="242570" algn="l"/>
              </a:tabLst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	Ownership</a:t>
            </a:r>
            <a:r>
              <a:rPr dirty="0" sz="1600" spc="4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600" spc="47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Netflix</a:t>
            </a:r>
            <a:r>
              <a:rPr dirty="0" sz="1600" spc="4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stock</a:t>
            </a:r>
            <a:r>
              <a:rPr dirty="0" sz="1600" spc="4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is</a:t>
            </a:r>
            <a:r>
              <a:rPr dirty="0" sz="1600" spc="459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distributed</a:t>
            </a:r>
            <a:r>
              <a:rPr dirty="0" sz="1600" spc="459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across</a:t>
            </a:r>
            <a:r>
              <a:rPr dirty="0" sz="1600" spc="47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multiple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institutional</a:t>
            </a:r>
            <a:r>
              <a:rPr dirty="0" sz="1600" spc="2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600" spc="2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individual</a:t>
            </a:r>
            <a:r>
              <a:rPr dirty="0" sz="1600" spc="20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investors,</a:t>
            </a:r>
            <a:r>
              <a:rPr dirty="0" sz="1600" spc="2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with</a:t>
            </a:r>
            <a:r>
              <a:rPr dirty="0" sz="1600" spc="2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even</a:t>
            </a:r>
            <a:r>
              <a:rPr dirty="0" sz="1600" spc="2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600" spc="2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largest owner,</a:t>
            </a:r>
            <a:r>
              <a:rPr dirty="0" sz="1600" spc="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600" spc="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Capital</a:t>
            </a:r>
            <a:r>
              <a:rPr dirty="0" sz="1600" spc="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Group,</a:t>
            </a:r>
            <a:r>
              <a:rPr dirty="0" sz="1600" spc="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holding</a:t>
            </a:r>
            <a:r>
              <a:rPr dirty="0" sz="1600" spc="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less</a:t>
            </a:r>
            <a:r>
              <a:rPr dirty="0" sz="1600" spc="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than</a:t>
            </a:r>
            <a:r>
              <a:rPr dirty="0" sz="1600" spc="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10%.</a:t>
            </a:r>
            <a:r>
              <a:rPr dirty="0" sz="1600" spc="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This</a:t>
            </a:r>
            <a:r>
              <a:rPr dirty="0" sz="1600" spc="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leaves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1600" spc="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lot</a:t>
            </a:r>
            <a:r>
              <a:rPr dirty="0" sz="1600" spc="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600" spc="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parties</a:t>
            </a:r>
            <a:r>
              <a:rPr dirty="0" sz="1600" spc="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600" spc="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be</a:t>
            </a:r>
            <a:r>
              <a:rPr dirty="0" sz="1600" spc="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negotiated</a:t>
            </a:r>
            <a:r>
              <a:rPr dirty="0" sz="1600" spc="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with,</a:t>
            </a:r>
            <a:r>
              <a:rPr dirty="0" sz="1600" spc="8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many</a:t>
            </a:r>
            <a:r>
              <a:rPr dirty="0" sz="1600" spc="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600" spc="9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whom</a:t>
            </a:r>
            <a:r>
              <a:rPr dirty="0" sz="1600" spc="9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might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be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unwilling</a:t>
            </a:r>
            <a:r>
              <a:rPr dirty="0" sz="1600" spc="-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sell</a:t>
            </a:r>
            <a:endParaRPr sz="1600">
              <a:latin typeface="Calibri"/>
              <a:cs typeface="Calibri"/>
            </a:endParaRPr>
          </a:p>
          <a:p>
            <a:pPr algn="just" marL="241300" marR="5080" indent="-228600">
              <a:lnSpc>
                <a:spcPts val="1730"/>
              </a:lnSpc>
              <a:spcBef>
                <a:spcPts val="1000"/>
              </a:spcBef>
              <a:buFont typeface="Arial MT"/>
              <a:buChar char="•"/>
              <a:tabLst>
                <a:tab pos="241300" algn="l"/>
                <a:tab pos="242570" algn="l"/>
              </a:tabLst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	Netflix</a:t>
            </a:r>
            <a:r>
              <a:rPr dirty="0" sz="1600" spc="409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has</a:t>
            </a:r>
            <a:r>
              <a:rPr dirty="0" sz="1600" spc="40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demonstrated</a:t>
            </a:r>
            <a:r>
              <a:rPr dirty="0" sz="1600" spc="40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an</a:t>
            </a:r>
            <a:r>
              <a:rPr dirty="0" sz="1600" spc="40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extreme</a:t>
            </a:r>
            <a:r>
              <a:rPr dirty="0" sz="1600" spc="409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aversion</a:t>
            </a:r>
            <a:r>
              <a:rPr dirty="0" sz="1600" spc="409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600" spc="409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hostile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takeovers.</a:t>
            </a:r>
            <a:r>
              <a:rPr dirty="0" sz="1600" spc="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In</a:t>
            </a:r>
            <a:r>
              <a:rPr dirty="0" sz="1600" spc="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late</a:t>
            </a:r>
            <a:r>
              <a:rPr dirty="0" sz="1600" spc="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2012,</a:t>
            </a:r>
            <a:r>
              <a:rPr dirty="0" sz="1600" spc="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when</a:t>
            </a:r>
            <a:r>
              <a:rPr dirty="0" sz="1600" spc="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investor</a:t>
            </a:r>
            <a:r>
              <a:rPr dirty="0" sz="1600" spc="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Carl</a:t>
            </a:r>
            <a:r>
              <a:rPr dirty="0" sz="1600" spc="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Icahn</a:t>
            </a:r>
            <a:r>
              <a:rPr dirty="0" sz="1600" spc="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disclosed</a:t>
            </a:r>
            <a:r>
              <a:rPr dirty="0" sz="1600" spc="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50">
                <a:solidFill>
                  <a:srgbClr val="001F5F"/>
                </a:solidFill>
                <a:latin typeface="Calibri"/>
                <a:cs typeface="Calibri"/>
              </a:rPr>
              <a:t>a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10%</a:t>
            </a:r>
            <a:r>
              <a:rPr dirty="0" sz="1600" spc="2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stake</a:t>
            </a:r>
            <a:r>
              <a:rPr dirty="0" sz="1600" spc="2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in</a:t>
            </a:r>
            <a:r>
              <a:rPr dirty="0" sz="1600" spc="2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600" spc="2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company,</a:t>
            </a:r>
            <a:r>
              <a:rPr dirty="0" sz="1600" spc="29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Netflix</a:t>
            </a:r>
            <a:r>
              <a:rPr dirty="0" sz="1600" spc="2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adopted</a:t>
            </a:r>
            <a:r>
              <a:rPr dirty="0" sz="1600" spc="29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1600" spc="30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‘Poison</a:t>
            </a:r>
            <a:r>
              <a:rPr dirty="0" sz="1600" spc="30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Pill’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shareholders</a:t>
            </a:r>
            <a:r>
              <a:rPr dirty="0" sz="1600" spc="17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rights</a:t>
            </a:r>
            <a:r>
              <a:rPr dirty="0" sz="1600" spc="17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plan</a:t>
            </a:r>
            <a:r>
              <a:rPr dirty="0" sz="1600" spc="1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600" spc="1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ensure</a:t>
            </a:r>
            <a:r>
              <a:rPr dirty="0" sz="1600" spc="17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any</a:t>
            </a:r>
            <a:r>
              <a:rPr dirty="0" sz="1600" spc="1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further</a:t>
            </a:r>
            <a:r>
              <a:rPr dirty="0" sz="1600" spc="1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stake</a:t>
            </a:r>
            <a:r>
              <a:rPr dirty="0" sz="1600" spc="1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would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be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extremely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expensive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for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Icahn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(or</a:t>
            </a:r>
            <a:r>
              <a:rPr dirty="0" sz="16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anyone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else)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acquire.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728268" y="4128008"/>
            <a:ext cx="507111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75005" algn="l"/>
                <a:tab pos="1132205" algn="l"/>
                <a:tab pos="1669414" algn="l"/>
                <a:tab pos="2134235" algn="l"/>
                <a:tab pos="2733040" algn="l"/>
                <a:tab pos="3330575" algn="l"/>
                <a:tab pos="4222115" algn="l"/>
                <a:tab pos="4518025" algn="l"/>
              </a:tabLst>
            </a:pP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While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plan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has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since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been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revoked,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it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clearly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728268" y="4347464"/>
            <a:ext cx="5069840" cy="488315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310"/>
              </a:spcBef>
            </a:pP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demonstrates</a:t>
            </a:r>
            <a:r>
              <a:rPr dirty="0" sz="1600" spc="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600" spc="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lengths</a:t>
            </a:r>
            <a:r>
              <a:rPr dirty="0" sz="1600" spc="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600" spc="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which</a:t>
            </a:r>
            <a:r>
              <a:rPr dirty="0" sz="1600" spc="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600" spc="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company</a:t>
            </a:r>
            <a:r>
              <a:rPr dirty="0" sz="1600" spc="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is</a:t>
            </a:r>
            <a:r>
              <a:rPr dirty="0" sz="1600" spc="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willing</a:t>
            </a:r>
            <a:r>
              <a:rPr dirty="0" sz="1600" spc="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to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go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in</a:t>
            </a:r>
            <a:r>
              <a:rPr dirty="0" sz="16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order to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avoid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takeover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6174994" y="914400"/>
            <a:ext cx="5768975" cy="5187950"/>
            <a:chOff x="6174994" y="914400"/>
            <a:chExt cx="5768975" cy="5187950"/>
          </a:xfrm>
        </p:grpSpPr>
        <p:sp>
          <p:nvSpPr>
            <p:cNvPr id="22" name="object 22" descr=""/>
            <p:cNvSpPr/>
            <p:nvPr/>
          </p:nvSpPr>
          <p:spPr>
            <a:xfrm>
              <a:off x="6181344" y="1213104"/>
              <a:ext cx="5751830" cy="4883150"/>
            </a:xfrm>
            <a:custGeom>
              <a:avLst/>
              <a:gdLst/>
              <a:ahLst/>
              <a:cxnLst/>
              <a:rect l="l" t="t" r="r" b="b"/>
              <a:pathLst>
                <a:path w="5751830" h="4883150">
                  <a:moveTo>
                    <a:pt x="0" y="4882896"/>
                  </a:moveTo>
                  <a:lnTo>
                    <a:pt x="5751576" y="4882896"/>
                  </a:lnTo>
                  <a:lnTo>
                    <a:pt x="5751576" y="0"/>
                  </a:lnTo>
                  <a:lnTo>
                    <a:pt x="0" y="0"/>
                  </a:lnTo>
                  <a:lnTo>
                    <a:pt x="0" y="488289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6192012" y="914400"/>
              <a:ext cx="5751830" cy="370840"/>
            </a:xfrm>
            <a:custGeom>
              <a:avLst/>
              <a:gdLst/>
              <a:ahLst/>
              <a:cxnLst/>
              <a:rect l="l" t="t" r="r" b="b"/>
              <a:pathLst>
                <a:path w="5751830" h="370840">
                  <a:moveTo>
                    <a:pt x="5751576" y="0"/>
                  </a:moveTo>
                  <a:lnTo>
                    <a:pt x="0" y="0"/>
                  </a:lnTo>
                  <a:lnTo>
                    <a:pt x="0" y="370332"/>
                  </a:lnTo>
                  <a:lnTo>
                    <a:pt x="5751576" y="370332"/>
                  </a:lnTo>
                  <a:lnTo>
                    <a:pt x="5751576" y="0"/>
                  </a:lnTo>
                  <a:close/>
                </a:path>
              </a:pathLst>
            </a:custGeom>
            <a:solidFill>
              <a:srgbClr val="122D5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8069071" y="934592"/>
            <a:ext cx="19989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Sensitive</a:t>
            </a:r>
            <a:r>
              <a:rPr dirty="0" sz="18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information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6407911" y="1239138"/>
            <a:ext cx="5301615" cy="2499360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algn="just" marL="240665" marR="5715" indent="-228600">
              <a:lnSpc>
                <a:spcPts val="1730"/>
              </a:lnSpc>
              <a:spcBef>
                <a:spcPts val="310"/>
              </a:spcBef>
              <a:buFont typeface="Arial MT"/>
              <a:buChar char="•"/>
              <a:tabLst>
                <a:tab pos="240665" algn="l"/>
                <a:tab pos="241935" algn="l"/>
              </a:tabLst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	In</a:t>
            </a:r>
            <a:r>
              <a:rPr dirty="0" sz="1600" spc="4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order</a:t>
            </a:r>
            <a:r>
              <a:rPr dirty="0" sz="1600" spc="4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600" spc="459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realize</a:t>
            </a:r>
            <a:r>
              <a:rPr dirty="0" sz="1600" spc="4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synergies</a:t>
            </a:r>
            <a:r>
              <a:rPr dirty="0" sz="1600" spc="4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from</a:t>
            </a:r>
            <a:r>
              <a:rPr dirty="0" sz="1600" spc="459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600" spc="4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acquisition,</a:t>
            </a:r>
            <a:r>
              <a:rPr dirty="0" sz="1600" spc="4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there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needs</a:t>
            </a:r>
            <a:r>
              <a:rPr dirty="0" sz="1600" spc="30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600" spc="30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be</a:t>
            </a:r>
            <a:r>
              <a:rPr dirty="0" sz="1600" spc="30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1600" spc="3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smooth</a:t>
            </a:r>
            <a:r>
              <a:rPr dirty="0" sz="1600" spc="3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flow</a:t>
            </a:r>
            <a:r>
              <a:rPr dirty="0" sz="1600" spc="3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600" spc="3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exchange</a:t>
            </a:r>
            <a:r>
              <a:rPr dirty="0" sz="1600" spc="30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600" spc="3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expertise</a:t>
            </a:r>
            <a:r>
              <a:rPr dirty="0" sz="1600" spc="30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and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research</a:t>
            </a:r>
            <a:r>
              <a:rPr dirty="0" sz="1600" spc="-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from</a:t>
            </a:r>
            <a:r>
              <a:rPr dirty="0" sz="1600" spc="-7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Netflix.</a:t>
            </a:r>
            <a:endParaRPr sz="1600">
              <a:latin typeface="Calibri"/>
              <a:cs typeface="Calibri"/>
            </a:endParaRPr>
          </a:p>
          <a:p>
            <a:pPr algn="just" marL="240665" marR="5080" indent="-228600">
              <a:lnSpc>
                <a:spcPts val="1730"/>
              </a:lnSpc>
              <a:spcBef>
                <a:spcPts val="995"/>
              </a:spcBef>
              <a:buFont typeface="Arial MT"/>
              <a:buChar char="•"/>
              <a:tabLst>
                <a:tab pos="240665" algn="l"/>
                <a:tab pos="241935" algn="l"/>
              </a:tabLst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	Some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6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these</a:t>
            </a:r>
            <a:r>
              <a:rPr dirty="0" sz="16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sensitive</a:t>
            </a:r>
            <a:r>
              <a:rPr dirty="0" sz="16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important</a:t>
            </a:r>
            <a:r>
              <a:rPr dirty="0" sz="16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decisions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may</a:t>
            </a:r>
            <a:r>
              <a:rPr dirty="0" sz="16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require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1600" spc="4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3/4th</a:t>
            </a:r>
            <a:r>
              <a:rPr dirty="0" sz="1600" spc="459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majority</a:t>
            </a:r>
            <a:r>
              <a:rPr dirty="0" sz="1600" spc="4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voting</a:t>
            </a:r>
            <a:r>
              <a:rPr dirty="0" sz="1600" spc="4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600" spc="4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get</a:t>
            </a:r>
            <a:r>
              <a:rPr dirty="0" sz="1600" spc="4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passed</a:t>
            </a:r>
            <a:r>
              <a:rPr dirty="0" sz="1600" spc="4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600" spc="4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many</a:t>
            </a:r>
            <a:r>
              <a:rPr dirty="0" sz="1600" spc="4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at</a:t>
            </a:r>
            <a:r>
              <a:rPr dirty="0" sz="1600" spc="4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the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company</a:t>
            </a:r>
            <a:r>
              <a:rPr dirty="0" sz="1600" spc="7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might</a:t>
            </a:r>
            <a:r>
              <a:rPr dirty="0" sz="1600" spc="7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have</a:t>
            </a:r>
            <a:r>
              <a:rPr dirty="0" sz="1600" spc="7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an</a:t>
            </a:r>
            <a:r>
              <a:rPr dirty="0" sz="1600" spc="7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issue</a:t>
            </a:r>
            <a:r>
              <a:rPr dirty="0" sz="1600" spc="7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with</a:t>
            </a:r>
            <a:r>
              <a:rPr dirty="0" sz="1600" spc="8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sharing</a:t>
            </a:r>
            <a:r>
              <a:rPr dirty="0" sz="1600" spc="8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their</a:t>
            </a:r>
            <a:r>
              <a:rPr dirty="0" sz="1600" spc="7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Secret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formulas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like</a:t>
            </a:r>
            <a:r>
              <a:rPr dirty="0" sz="1600" spc="-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6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pathbreaking</a:t>
            </a:r>
            <a:r>
              <a:rPr dirty="0" sz="16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recommendation</a:t>
            </a:r>
            <a:r>
              <a:rPr dirty="0" sz="16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algorithm</a:t>
            </a:r>
            <a:endParaRPr sz="1600">
              <a:latin typeface="Calibri"/>
              <a:cs typeface="Calibri"/>
            </a:endParaRPr>
          </a:p>
          <a:p>
            <a:pPr algn="just" marL="240665" marR="5080" indent="-228600">
              <a:lnSpc>
                <a:spcPts val="1730"/>
              </a:lnSpc>
              <a:spcBef>
                <a:spcPts val="1000"/>
              </a:spcBef>
              <a:buFont typeface="Arial MT"/>
              <a:buChar char="•"/>
              <a:tabLst>
                <a:tab pos="240665" algn="l"/>
                <a:tab pos="241935" algn="l"/>
              </a:tabLst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	Thus, in</a:t>
            </a:r>
            <a:r>
              <a:rPr dirty="0" sz="1600" spc="-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order</a:t>
            </a:r>
            <a:r>
              <a:rPr dirty="0" sz="1600" spc="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600" spc="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realize</a:t>
            </a:r>
            <a:r>
              <a:rPr dirty="0" sz="1600" spc="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600" spc="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synergies, it</a:t>
            </a:r>
            <a:r>
              <a:rPr dirty="0" sz="1600" spc="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is</a:t>
            </a:r>
            <a:r>
              <a:rPr dirty="0" sz="1600" spc="-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important</a:t>
            </a:r>
            <a:r>
              <a:rPr dirty="0" sz="1600" spc="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that</a:t>
            </a:r>
            <a:r>
              <a:rPr dirty="0" sz="1600" spc="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no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such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problems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take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place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full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acquisition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is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required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for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smooth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control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over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process.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6435090" y="4018026"/>
            <a:ext cx="5267325" cy="1000125"/>
          </a:xfrm>
          <a:prstGeom prst="rect">
            <a:avLst/>
          </a:prstGeom>
          <a:ln w="19050">
            <a:solidFill>
              <a:srgbClr val="2E528F"/>
            </a:solidFill>
          </a:ln>
        </p:spPr>
        <p:txBody>
          <a:bodyPr wrap="square" lIns="0" tIns="129539" rIns="0" bIns="0" rtlCol="0" vert="horz">
            <a:spAutoFit/>
          </a:bodyPr>
          <a:lstStyle/>
          <a:p>
            <a:pPr algn="ctr" marL="255904" marR="254000">
              <a:lnSpc>
                <a:spcPct val="100000"/>
              </a:lnSpc>
              <a:spcBef>
                <a:spcPts val="1019"/>
              </a:spcBef>
            </a:pPr>
            <a:r>
              <a:rPr dirty="0" sz="1600">
                <a:solidFill>
                  <a:srgbClr val="001F5F"/>
                </a:solidFill>
                <a:latin typeface="Arial MT"/>
                <a:cs typeface="Arial MT"/>
              </a:rPr>
              <a:t>Decisions</a:t>
            </a:r>
            <a:r>
              <a:rPr dirty="0" sz="1600" spc="-55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001F5F"/>
                </a:solidFill>
                <a:latin typeface="Arial MT"/>
                <a:cs typeface="Arial MT"/>
              </a:rPr>
              <a:t>pertaining</a:t>
            </a:r>
            <a:r>
              <a:rPr dirty="0" sz="1600" spc="-4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001F5F"/>
                </a:solidFill>
                <a:latin typeface="Arial MT"/>
                <a:cs typeface="Arial MT"/>
              </a:rPr>
              <a:t>to</a:t>
            </a:r>
            <a:r>
              <a:rPr dirty="0" sz="1600" spc="-2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001F5F"/>
                </a:solidFill>
                <a:latin typeface="Arial MT"/>
                <a:cs typeface="Arial MT"/>
              </a:rPr>
              <a:t>areas</a:t>
            </a:r>
            <a:r>
              <a:rPr dirty="0" sz="1600" spc="-2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001F5F"/>
                </a:solidFill>
                <a:latin typeface="Arial MT"/>
                <a:cs typeface="Arial MT"/>
              </a:rPr>
              <a:t>of</a:t>
            </a:r>
            <a:r>
              <a:rPr dirty="0" sz="1600" spc="-2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001F5F"/>
                </a:solidFill>
                <a:latin typeface="Arial MT"/>
                <a:cs typeface="Arial MT"/>
              </a:rPr>
              <a:t>sensitive</a:t>
            </a:r>
            <a:r>
              <a:rPr dirty="0" sz="1600" spc="-55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Arial MT"/>
                <a:cs typeface="Arial MT"/>
              </a:rPr>
              <a:t>information </a:t>
            </a:r>
            <a:r>
              <a:rPr dirty="0" sz="1600">
                <a:solidFill>
                  <a:srgbClr val="001F5F"/>
                </a:solidFill>
                <a:latin typeface="Arial MT"/>
                <a:cs typeface="Arial MT"/>
              </a:rPr>
              <a:t>like</a:t>
            </a:r>
            <a:r>
              <a:rPr dirty="0" sz="1600" spc="-55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001F5F"/>
                </a:solidFill>
                <a:latin typeface="Arial MT"/>
                <a:cs typeface="Arial MT"/>
              </a:rPr>
              <a:t>trade</a:t>
            </a:r>
            <a:r>
              <a:rPr dirty="0" sz="1600" spc="-2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001F5F"/>
                </a:solidFill>
                <a:latin typeface="Arial MT"/>
                <a:cs typeface="Arial MT"/>
              </a:rPr>
              <a:t>secrets</a:t>
            </a:r>
            <a:r>
              <a:rPr dirty="0" sz="1600" spc="-2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001F5F"/>
                </a:solidFill>
                <a:latin typeface="Arial MT"/>
                <a:cs typeface="Arial MT"/>
              </a:rPr>
              <a:t>are</a:t>
            </a:r>
            <a:r>
              <a:rPr dirty="0" sz="1600" spc="-3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001F5F"/>
                </a:solidFill>
                <a:latin typeface="Arial MT"/>
                <a:cs typeface="Arial MT"/>
              </a:rPr>
              <a:t>decided</a:t>
            </a:r>
            <a:r>
              <a:rPr dirty="0" sz="1600" spc="-45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001F5F"/>
                </a:solidFill>
                <a:latin typeface="Arial MT"/>
                <a:cs typeface="Arial MT"/>
              </a:rPr>
              <a:t>by</a:t>
            </a:r>
            <a:r>
              <a:rPr dirty="0" sz="1600" spc="-3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001F5F"/>
                </a:solidFill>
                <a:latin typeface="Arial MT"/>
                <a:cs typeface="Arial MT"/>
              </a:rPr>
              <a:t>special</a:t>
            </a:r>
            <a:r>
              <a:rPr dirty="0" sz="1600" spc="-55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Arial MT"/>
                <a:cs typeface="Arial MT"/>
              </a:rPr>
              <a:t>resolutions </a:t>
            </a:r>
            <a:r>
              <a:rPr dirty="0" sz="1600">
                <a:solidFill>
                  <a:srgbClr val="001F5F"/>
                </a:solidFill>
                <a:latin typeface="Arial MT"/>
                <a:cs typeface="Arial MT"/>
              </a:rPr>
              <a:t>which</a:t>
            </a:r>
            <a:r>
              <a:rPr dirty="0" sz="1600" spc="-45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001F5F"/>
                </a:solidFill>
                <a:latin typeface="Arial MT"/>
                <a:cs typeface="Arial MT"/>
              </a:rPr>
              <a:t>require</a:t>
            </a:r>
            <a:r>
              <a:rPr dirty="0" sz="1600" spc="-35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001F5F"/>
                </a:solidFill>
                <a:latin typeface="Arial MT"/>
                <a:cs typeface="Arial MT"/>
              </a:rPr>
              <a:t>a</a:t>
            </a:r>
            <a:r>
              <a:rPr dirty="0" sz="1600" spc="-3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001F5F"/>
                </a:solidFill>
                <a:latin typeface="Arial MT"/>
                <a:cs typeface="Arial MT"/>
              </a:rPr>
              <a:t>3/4th</a:t>
            </a:r>
            <a:r>
              <a:rPr dirty="0" sz="1600" spc="-3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Arial MT"/>
                <a:cs typeface="Arial MT"/>
              </a:rPr>
              <a:t>majority.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7969186" y="5343004"/>
            <a:ext cx="2100580" cy="457834"/>
            <a:chOff x="7969186" y="5343004"/>
            <a:chExt cx="2100580" cy="457834"/>
          </a:xfrm>
        </p:grpSpPr>
        <p:pic>
          <p:nvPicPr>
            <p:cNvPr id="28" name="object 2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69186" y="5343004"/>
              <a:ext cx="218033" cy="440958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7262" y="5359768"/>
              <a:ext cx="218033" cy="440958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14294" y="5343004"/>
              <a:ext cx="218033" cy="440958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51326" y="5350624"/>
              <a:ext cx="218033" cy="440958"/>
            </a:xfrm>
            <a:prstGeom prst="rect">
              <a:avLst/>
            </a:prstGeom>
          </p:spPr>
        </p:pic>
      </p:grpSp>
      <p:grpSp>
        <p:nvGrpSpPr>
          <p:cNvPr id="32" name="object 32" descr=""/>
          <p:cNvGrpSpPr/>
          <p:nvPr/>
        </p:nvGrpSpPr>
        <p:grpSpPr>
          <a:xfrm>
            <a:off x="2095245" y="4811014"/>
            <a:ext cx="2604135" cy="1270000"/>
            <a:chOff x="2095245" y="4811014"/>
            <a:chExt cx="2604135" cy="1270000"/>
          </a:xfrm>
        </p:grpSpPr>
        <p:sp>
          <p:nvSpPr>
            <p:cNvPr id="33" name="object 33" descr=""/>
            <p:cNvSpPr/>
            <p:nvPr/>
          </p:nvSpPr>
          <p:spPr>
            <a:xfrm>
              <a:off x="2101595" y="4817364"/>
              <a:ext cx="1256030" cy="1257300"/>
            </a:xfrm>
            <a:custGeom>
              <a:avLst/>
              <a:gdLst/>
              <a:ahLst/>
              <a:cxnLst/>
              <a:rect l="l" t="t" r="r" b="b"/>
              <a:pathLst>
                <a:path w="1256029" h="1257300">
                  <a:moveTo>
                    <a:pt x="627888" y="0"/>
                  </a:moveTo>
                  <a:lnTo>
                    <a:pt x="578827" y="1891"/>
                  </a:lnTo>
                  <a:lnTo>
                    <a:pt x="530797" y="7471"/>
                  </a:lnTo>
                  <a:lnTo>
                    <a:pt x="483938" y="16601"/>
                  </a:lnTo>
                  <a:lnTo>
                    <a:pt x="438390" y="29141"/>
                  </a:lnTo>
                  <a:lnTo>
                    <a:pt x="394293" y="44951"/>
                  </a:lnTo>
                  <a:lnTo>
                    <a:pt x="351786" y="63892"/>
                  </a:lnTo>
                  <a:lnTo>
                    <a:pt x="311008" y="85823"/>
                  </a:lnTo>
                  <a:lnTo>
                    <a:pt x="272101" y="110606"/>
                  </a:lnTo>
                  <a:lnTo>
                    <a:pt x="235202" y="138099"/>
                  </a:lnTo>
                  <a:lnTo>
                    <a:pt x="200452" y="168164"/>
                  </a:lnTo>
                  <a:lnTo>
                    <a:pt x="167992" y="200662"/>
                  </a:lnTo>
                  <a:lnTo>
                    <a:pt x="137959" y="235451"/>
                  </a:lnTo>
                  <a:lnTo>
                    <a:pt x="110495" y="272393"/>
                  </a:lnTo>
                  <a:lnTo>
                    <a:pt x="85739" y="311347"/>
                  </a:lnTo>
                  <a:lnTo>
                    <a:pt x="63830" y="352175"/>
                  </a:lnTo>
                  <a:lnTo>
                    <a:pt x="44908" y="394735"/>
                  </a:lnTo>
                  <a:lnTo>
                    <a:pt x="29114" y="438890"/>
                  </a:lnTo>
                  <a:lnTo>
                    <a:pt x="16586" y="484498"/>
                  </a:lnTo>
                  <a:lnTo>
                    <a:pt x="7464" y="531421"/>
                  </a:lnTo>
                  <a:lnTo>
                    <a:pt x="1889" y="579518"/>
                  </a:lnTo>
                  <a:lnTo>
                    <a:pt x="0" y="628650"/>
                  </a:lnTo>
                  <a:lnTo>
                    <a:pt x="1889" y="677778"/>
                  </a:lnTo>
                  <a:lnTo>
                    <a:pt x="7464" y="725872"/>
                  </a:lnTo>
                  <a:lnTo>
                    <a:pt x="16586" y="772793"/>
                  </a:lnTo>
                  <a:lnTo>
                    <a:pt x="29114" y="818400"/>
                  </a:lnTo>
                  <a:lnTo>
                    <a:pt x="44908" y="862553"/>
                  </a:lnTo>
                  <a:lnTo>
                    <a:pt x="63830" y="905113"/>
                  </a:lnTo>
                  <a:lnTo>
                    <a:pt x="85739" y="945941"/>
                  </a:lnTo>
                  <a:lnTo>
                    <a:pt x="110495" y="984895"/>
                  </a:lnTo>
                  <a:lnTo>
                    <a:pt x="137959" y="1021838"/>
                  </a:lnTo>
                  <a:lnTo>
                    <a:pt x="167992" y="1056627"/>
                  </a:lnTo>
                  <a:lnTo>
                    <a:pt x="200452" y="1089125"/>
                  </a:lnTo>
                  <a:lnTo>
                    <a:pt x="235202" y="1119192"/>
                  </a:lnTo>
                  <a:lnTo>
                    <a:pt x="272101" y="1146687"/>
                  </a:lnTo>
                  <a:lnTo>
                    <a:pt x="311008" y="1171470"/>
                  </a:lnTo>
                  <a:lnTo>
                    <a:pt x="351786" y="1193403"/>
                  </a:lnTo>
                  <a:lnTo>
                    <a:pt x="394293" y="1212344"/>
                  </a:lnTo>
                  <a:lnTo>
                    <a:pt x="438390" y="1228155"/>
                  </a:lnTo>
                  <a:lnTo>
                    <a:pt x="483938" y="1240696"/>
                  </a:lnTo>
                  <a:lnTo>
                    <a:pt x="530797" y="1249827"/>
                  </a:lnTo>
                  <a:lnTo>
                    <a:pt x="578827" y="1255408"/>
                  </a:lnTo>
                  <a:lnTo>
                    <a:pt x="627888" y="1257300"/>
                  </a:lnTo>
                  <a:lnTo>
                    <a:pt x="676948" y="1255408"/>
                  </a:lnTo>
                  <a:lnTo>
                    <a:pt x="724978" y="1249827"/>
                  </a:lnTo>
                  <a:lnTo>
                    <a:pt x="771837" y="1240696"/>
                  </a:lnTo>
                  <a:lnTo>
                    <a:pt x="817385" y="1228155"/>
                  </a:lnTo>
                  <a:lnTo>
                    <a:pt x="861482" y="1212344"/>
                  </a:lnTo>
                  <a:lnTo>
                    <a:pt x="903989" y="1193403"/>
                  </a:lnTo>
                  <a:lnTo>
                    <a:pt x="944767" y="1171470"/>
                  </a:lnTo>
                  <a:lnTo>
                    <a:pt x="983674" y="1146687"/>
                  </a:lnTo>
                  <a:lnTo>
                    <a:pt x="1020573" y="1119192"/>
                  </a:lnTo>
                  <a:lnTo>
                    <a:pt x="1055323" y="1089125"/>
                  </a:lnTo>
                  <a:lnTo>
                    <a:pt x="1087783" y="1056627"/>
                  </a:lnTo>
                  <a:lnTo>
                    <a:pt x="1117816" y="1021838"/>
                  </a:lnTo>
                  <a:lnTo>
                    <a:pt x="1145280" y="984895"/>
                  </a:lnTo>
                  <a:lnTo>
                    <a:pt x="1170036" y="945941"/>
                  </a:lnTo>
                  <a:lnTo>
                    <a:pt x="1191945" y="905113"/>
                  </a:lnTo>
                  <a:lnTo>
                    <a:pt x="1210867" y="862553"/>
                  </a:lnTo>
                  <a:lnTo>
                    <a:pt x="1226661" y="818400"/>
                  </a:lnTo>
                  <a:lnTo>
                    <a:pt x="1239189" y="772793"/>
                  </a:lnTo>
                  <a:lnTo>
                    <a:pt x="1248311" y="725872"/>
                  </a:lnTo>
                  <a:lnTo>
                    <a:pt x="1253886" y="677778"/>
                  </a:lnTo>
                  <a:lnTo>
                    <a:pt x="1255776" y="628650"/>
                  </a:lnTo>
                  <a:lnTo>
                    <a:pt x="1253886" y="579518"/>
                  </a:lnTo>
                  <a:lnTo>
                    <a:pt x="1248311" y="531421"/>
                  </a:lnTo>
                  <a:lnTo>
                    <a:pt x="1239189" y="484498"/>
                  </a:lnTo>
                  <a:lnTo>
                    <a:pt x="1226661" y="438890"/>
                  </a:lnTo>
                  <a:lnTo>
                    <a:pt x="1210867" y="394735"/>
                  </a:lnTo>
                  <a:lnTo>
                    <a:pt x="1191945" y="352175"/>
                  </a:lnTo>
                  <a:lnTo>
                    <a:pt x="1170036" y="311347"/>
                  </a:lnTo>
                  <a:lnTo>
                    <a:pt x="1145280" y="272393"/>
                  </a:lnTo>
                  <a:lnTo>
                    <a:pt x="1117816" y="235451"/>
                  </a:lnTo>
                  <a:lnTo>
                    <a:pt x="1087783" y="200662"/>
                  </a:lnTo>
                  <a:lnTo>
                    <a:pt x="1055323" y="168164"/>
                  </a:lnTo>
                  <a:lnTo>
                    <a:pt x="1020573" y="138099"/>
                  </a:lnTo>
                  <a:lnTo>
                    <a:pt x="983674" y="110606"/>
                  </a:lnTo>
                  <a:lnTo>
                    <a:pt x="944767" y="85823"/>
                  </a:lnTo>
                  <a:lnTo>
                    <a:pt x="903989" y="63892"/>
                  </a:lnTo>
                  <a:lnTo>
                    <a:pt x="861482" y="44951"/>
                  </a:lnTo>
                  <a:lnTo>
                    <a:pt x="817385" y="29141"/>
                  </a:lnTo>
                  <a:lnTo>
                    <a:pt x="771837" y="16601"/>
                  </a:lnTo>
                  <a:lnTo>
                    <a:pt x="724978" y="7471"/>
                  </a:lnTo>
                  <a:lnTo>
                    <a:pt x="676948" y="1891"/>
                  </a:lnTo>
                  <a:lnTo>
                    <a:pt x="627888" y="0"/>
                  </a:lnTo>
                  <a:close/>
                </a:path>
              </a:pathLst>
            </a:custGeom>
            <a:solidFill>
              <a:srgbClr val="FF0000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2101595" y="4817364"/>
              <a:ext cx="1256030" cy="1257300"/>
            </a:xfrm>
            <a:custGeom>
              <a:avLst/>
              <a:gdLst/>
              <a:ahLst/>
              <a:cxnLst/>
              <a:rect l="l" t="t" r="r" b="b"/>
              <a:pathLst>
                <a:path w="1256029" h="1257300">
                  <a:moveTo>
                    <a:pt x="0" y="628650"/>
                  </a:moveTo>
                  <a:lnTo>
                    <a:pt x="1889" y="579518"/>
                  </a:lnTo>
                  <a:lnTo>
                    <a:pt x="7464" y="531421"/>
                  </a:lnTo>
                  <a:lnTo>
                    <a:pt x="16586" y="484498"/>
                  </a:lnTo>
                  <a:lnTo>
                    <a:pt x="29114" y="438890"/>
                  </a:lnTo>
                  <a:lnTo>
                    <a:pt x="44908" y="394735"/>
                  </a:lnTo>
                  <a:lnTo>
                    <a:pt x="63830" y="352175"/>
                  </a:lnTo>
                  <a:lnTo>
                    <a:pt x="85739" y="311347"/>
                  </a:lnTo>
                  <a:lnTo>
                    <a:pt x="110495" y="272393"/>
                  </a:lnTo>
                  <a:lnTo>
                    <a:pt x="137959" y="235451"/>
                  </a:lnTo>
                  <a:lnTo>
                    <a:pt x="167992" y="200662"/>
                  </a:lnTo>
                  <a:lnTo>
                    <a:pt x="200452" y="168164"/>
                  </a:lnTo>
                  <a:lnTo>
                    <a:pt x="235202" y="138099"/>
                  </a:lnTo>
                  <a:lnTo>
                    <a:pt x="272101" y="110606"/>
                  </a:lnTo>
                  <a:lnTo>
                    <a:pt x="311008" y="85823"/>
                  </a:lnTo>
                  <a:lnTo>
                    <a:pt x="351786" y="63892"/>
                  </a:lnTo>
                  <a:lnTo>
                    <a:pt x="394293" y="44951"/>
                  </a:lnTo>
                  <a:lnTo>
                    <a:pt x="438390" y="29141"/>
                  </a:lnTo>
                  <a:lnTo>
                    <a:pt x="483938" y="16601"/>
                  </a:lnTo>
                  <a:lnTo>
                    <a:pt x="530797" y="7471"/>
                  </a:lnTo>
                  <a:lnTo>
                    <a:pt x="578827" y="1891"/>
                  </a:lnTo>
                  <a:lnTo>
                    <a:pt x="627888" y="0"/>
                  </a:lnTo>
                  <a:lnTo>
                    <a:pt x="676948" y="1891"/>
                  </a:lnTo>
                  <a:lnTo>
                    <a:pt x="724978" y="7471"/>
                  </a:lnTo>
                  <a:lnTo>
                    <a:pt x="771837" y="16601"/>
                  </a:lnTo>
                  <a:lnTo>
                    <a:pt x="817385" y="29141"/>
                  </a:lnTo>
                  <a:lnTo>
                    <a:pt x="861482" y="44951"/>
                  </a:lnTo>
                  <a:lnTo>
                    <a:pt x="903989" y="63892"/>
                  </a:lnTo>
                  <a:lnTo>
                    <a:pt x="944767" y="85823"/>
                  </a:lnTo>
                  <a:lnTo>
                    <a:pt x="983674" y="110606"/>
                  </a:lnTo>
                  <a:lnTo>
                    <a:pt x="1020573" y="138099"/>
                  </a:lnTo>
                  <a:lnTo>
                    <a:pt x="1055323" y="168164"/>
                  </a:lnTo>
                  <a:lnTo>
                    <a:pt x="1087783" y="200662"/>
                  </a:lnTo>
                  <a:lnTo>
                    <a:pt x="1117816" y="235451"/>
                  </a:lnTo>
                  <a:lnTo>
                    <a:pt x="1145280" y="272393"/>
                  </a:lnTo>
                  <a:lnTo>
                    <a:pt x="1170036" y="311347"/>
                  </a:lnTo>
                  <a:lnTo>
                    <a:pt x="1191945" y="352175"/>
                  </a:lnTo>
                  <a:lnTo>
                    <a:pt x="1210867" y="394735"/>
                  </a:lnTo>
                  <a:lnTo>
                    <a:pt x="1226661" y="438890"/>
                  </a:lnTo>
                  <a:lnTo>
                    <a:pt x="1239189" y="484498"/>
                  </a:lnTo>
                  <a:lnTo>
                    <a:pt x="1248311" y="531421"/>
                  </a:lnTo>
                  <a:lnTo>
                    <a:pt x="1253886" y="579518"/>
                  </a:lnTo>
                  <a:lnTo>
                    <a:pt x="1255776" y="628650"/>
                  </a:lnTo>
                  <a:lnTo>
                    <a:pt x="1253886" y="677778"/>
                  </a:lnTo>
                  <a:lnTo>
                    <a:pt x="1248311" y="725872"/>
                  </a:lnTo>
                  <a:lnTo>
                    <a:pt x="1239189" y="772793"/>
                  </a:lnTo>
                  <a:lnTo>
                    <a:pt x="1226661" y="818400"/>
                  </a:lnTo>
                  <a:lnTo>
                    <a:pt x="1210867" y="862553"/>
                  </a:lnTo>
                  <a:lnTo>
                    <a:pt x="1191945" y="905113"/>
                  </a:lnTo>
                  <a:lnTo>
                    <a:pt x="1170036" y="945941"/>
                  </a:lnTo>
                  <a:lnTo>
                    <a:pt x="1145280" y="984895"/>
                  </a:lnTo>
                  <a:lnTo>
                    <a:pt x="1117816" y="1021838"/>
                  </a:lnTo>
                  <a:lnTo>
                    <a:pt x="1087783" y="1056627"/>
                  </a:lnTo>
                  <a:lnTo>
                    <a:pt x="1055323" y="1089125"/>
                  </a:lnTo>
                  <a:lnTo>
                    <a:pt x="1020573" y="1119192"/>
                  </a:lnTo>
                  <a:lnTo>
                    <a:pt x="983674" y="1146687"/>
                  </a:lnTo>
                  <a:lnTo>
                    <a:pt x="944767" y="1171470"/>
                  </a:lnTo>
                  <a:lnTo>
                    <a:pt x="903989" y="1193403"/>
                  </a:lnTo>
                  <a:lnTo>
                    <a:pt x="861482" y="1212344"/>
                  </a:lnTo>
                  <a:lnTo>
                    <a:pt x="817385" y="1228155"/>
                  </a:lnTo>
                  <a:lnTo>
                    <a:pt x="771837" y="1240696"/>
                  </a:lnTo>
                  <a:lnTo>
                    <a:pt x="724978" y="1249827"/>
                  </a:lnTo>
                  <a:lnTo>
                    <a:pt x="676948" y="1255408"/>
                  </a:lnTo>
                  <a:lnTo>
                    <a:pt x="627888" y="1257300"/>
                  </a:lnTo>
                  <a:lnTo>
                    <a:pt x="578827" y="1255408"/>
                  </a:lnTo>
                  <a:lnTo>
                    <a:pt x="530797" y="1249827"/>
                  </a:lnTo>
                  <a:lnTo>
                    <a:pt x="483938" y="1240696"/>
                  </a:lnTo>
                  <a:lnTo>
                    <a:pt x="438390" y="1228155"/>
                  </a:lnTo>
                  <a:lnTo>
                    <a:pt x="394293" y="1212344"/>
                  </a:lnTo>
                  <a:lnTo>
                    <a:pt x="351786" y="1193403"/>
                  </a:lnTo>
                  <a:lnTo>
                    <a:pt x="311008" y="1171470"/>
                  </a:lnTo>
                  <a:lnTo>
                    <a:pt x="272101" y="1146687"/>
                  </a:lnTo>
                  <a:lnTo>
                    <a:pt x="235202" y="1119192"/>
                  </a:lnTo>
                  <a:lnTo>
                    <a:pt x="200452" y="1089125"/>
                  </a:lnTo>
                  <a:lnTo>
                    <a:pt x="167992" y="1056627"/>
                  </a:lnTo>
                  <a:lnTo>
                    <a:pt x="137959" y="1021838"/>
                  </a:lnTo>
                  <a:lnTo>
                    <a:pt x="110495" y="984895"/>
                  </a:lnTo>
                  <a:lnTo>
                    <a:pt x="85739" y="945941"/>
                  </a:lnTo>
                  <a:lnTo>
                    <a:pt x="63830" y="905113"/>
                  </a:lnTo>
                  <a:lnTo>
                    <a:pt x="44908" y="862553"/>
                  </a:lnTo>
                  <a:lnTo>
                    <a:pt x="29114" y="818400"/>
                  </a:lnTo>
                  <a:lnTo>
                    <a:pt x="16586" y="772793"/>
                  </a:lnTo>
                  <a:lnTo>
                    <a:pt x="7464" y="725872"/>
                  </a:lnTo>
                  <a:lnTo>
                    <a:pt x="1889" y="677778"/>
                  </a:lnTo>
                  <a:lnTo>
                    <a:pt x="0" y="628650"/>
                  </a:lnTo>
                  <a:close/>
                </a:path>
              </a:pathLst>
            </a:custGeom>
            <a:ln w="1270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2103144" y="4817364"/>
              <a:ext cx="662940" cy="1257300"/>
            </a:xfrm>
            <a:custGeom>
              <a:avLst/>
              <a:gdLst/>
              <a:ahLst/>
              <a:cxnLst/>
              <a:rect l="l" t="t" r="r" b="b"/>
              <a:pathLst>
                <a:path w="662939" h="1257300">
                  <a:moveTo>
                    <a:pt x="605765" y="0"/>
                  </a:moveTo>
                  <a:lnTo>
                    <a:pt x="562956" y="1553"/>
                  </a:lnTo>
                  <a:lnTo>
                    <a:pt x="501776" y="9295"/>
                  </a:lnTo>
                  <a:lnTo>
                    <a:pt x="456138" y="19373"/>
                  </a:lnTo>
                  <a:lnTo>
                    <a:pt x="411949" y="32876"/>
                  </a:lnTo>
                  <a:lnTo>
                    <a:pt x="369330" y="49650"/>
                  </a:lnTo>
                  <a:lnTo>
                    <a:pt x="328402" y="69544"/>
                  </a:lnTo>
                  <a:lnTo>
                    <a:pt x="289288" y="92405"/>
                  </a:lnTo>
                  <a:lnTo>
                    <a:pt x="252107" y="118081"/>
                  </a:lnTo>
                  <a:lnTo>
                    <a:pt x="216983" y="146420"/>
                  </a:lnTo>
                  <a:lnTo>
                    <a:pt x="184035" y="177269"/>
                  </a:lnTo>
                  <a:lnTo>
                    <a:pt x="153385" y="210477"/>
                  </a:lnTo>
                  <a:lnTo>
                    <a:pt x="125156" y="245890"/>
                  </a:lnTo>
                  <a:lnTo>
                    <a:pt x="99467" y="283356"/>
                  </a:lnTo>
                  <a:lnTo>
                    <a:pt x="76441" y="322724"/>
                  </a:lnTo>
                  <a:lnTo>
                    <a:pt x="56198" y="363840"/>
                  </a:lnTo>
                  <a:lnTo>
                    <a:pt x="38861" y="406554"/>
                  </a:lnTo>
                  <a:lnTo>
                    <a:pt x="24550" y="450711"/>
                  </a:lnTo>
                  <a:lnTo>
                    <a:pt x="13387" y="496160"/>
                  </a:lnTo>
                  <a:lnTo>
                    <a:pt x="5494" y="542749"/>
                  </a:lnTo>
                  <a:lnTo>
                    <a:pt x="991" y="590326"/>
                  </a:lnTo>
                  <a:lnTo>
                    <a:pt x="0" y="638737"/>
                  </a:lnTo>
                  <a:lnTo>
                    <a:pt x="2642" y="687832"/>
                  </a:lnTo>
                  <a:lnTo>
                    <a:pt x="8913" y="736563"/>
                  </a:lnTo>
                  <a:lnTo>
                    <a:pt x="18630" y="783917"/>
                  </a:lnTo>
                  <a:lnTo>
                    <a:pt x="31645" y="829769"/>
                  </a:lnTo>
                  <a:lnTo>
                    <a:pt x="47813" y="873992"/>
                  </a:lnTo>
                  <a:lnTo>
                    <a:pt x="66986" y="916460"/>
                  </a:lnTo>
                  <a:lnTo>
                    <a:pt x="89018" y="957047"/>
                  </a:lnTo>
                  <a:lnTo>
                    <a:pt x="113762" y="995628"/>
                  </a:lnTo>
                  <a:lnTo>
                    <a:pt x="141071" y="1032076"/>
                  </a:lnTo>
                  <a:lnTo>
                    <a:pt x="170799" y="1066265"/>
                  </a:lnTo>
                  <a:lnTo>
                    <a:pt x="202799" y="1098070"/>
                  </a:lnTo>
                  <a:lnTo>
                    <a:pt x="236924" y="1127364"/>
                  </a:lnTo>
                  <a:lnTo>
                    <a:pt x="273028" y="1154021"/>
                  </a:lnTo>
                  <a:lnTo>
                    <a:pt x="310964" y="1177916"/>
                  </a:lnTo>
                  <a:lnTo>
                    <a:pt x="350584" y="1198923"/>
                  </a:lnTo>
                  <a:lnTo>
                    <a:pt x="391743" y="1216915"/>
                  </a:lnTo>
                  <a:lnTo>
                    <a:pt x="434294" y="1231766"/>
                  </a:lnTo>
                  <a:lnTo>
                    <a:pt x="478089" y="1243351"/>
                  </a:lnTo>
                  <a:lnTo>
                    <a:pt x="522983" y="1251543"/>
                  </a:lnTo>
                  <a:lnTo>
                    <a:pt x="568829" y="1256217"/>
                  </a:lnTo>
                  <a:lnTo>
                    <a:pt x="615479" y="1257246"/>
                  </a:lnTo>
                  <a:lnTo>
                    <a:pt x="662788" y="1254506"/>
                  </a:lnTo>
                  <a:lnTo>
                    <a:pt x="605765" y="628650"/>
                  </a:lnTo>
                  <a:lnTo>
                    <a:pt x="605765" y="0"/>
                  </a:lnTo>
                  <a:close/>
                </a:path>
              </a:pathLst>
            </a:custGeom>
            <a:solidFill>
              <a:srgbClr val="00A9E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2103144" y="4817364"/>
              <a:ext cx="662940" cy="1257300"/>
            </a:xfrm>
            <a:custGeom>
              <a:avLst/>
              <a:gdLst/>
              <a:ahLst/>
              <a:cxnLst/>
              <a:rect l="l" t="t" r="r" b="b"/>
              <a:pathLst>
                <a:path w="662939" h="1257300">
                  <a:moveTo>
                    <a:pt x="662788" y="1254506"/>
                  </a:moveTo>
                  <a:lnTo>
                    <a:pt x="615479" y="1257246"/>
                  </a:lnTo>
                  <a:lnTo>
                    <a:pt x="568829" y="1256217"/>
                  </a:lnTo>
                  <a:lnTo>
                    <a:pt x="522983" y="1251543"/>
                  </a:lnTo>
                  <a:lnTo>
                    <a:pt x="478089" y="1243351"/>
                  </a:lnTo>
                  <a:lnTo>
                    <a:pt x="434294" y="1231766"/>
                  </a:lnTo>
                  <a:lnTo>
                    <a:pt x="391743" y="1216915"/>
                  </a:lnTo>
                  <a:lnTo>
                    <a:pt x="350584" y="1198923"/>
                  </a:lnTo>
                  <a:lnTo>
                    <a:pt x="310964" y="1177916"/>
                  </a:lnTo>
                  <a:lnTo>
                    <a:pt x="273028" y="1154021"/>
                  </a:lnTo>
                  <a:lnTo>
                    <a:pt x="236924" y="1127364"/>
                  </a:lnTo>
                  <a:lnTo>
                    <a:pt x="202799" y="1098070"/>
                  </a:lnTo>
                  <a:lnTo>
                    <a:pt x="170799" y="1066265"/>
                  </a:lnTo>
                  <a:lnTo>
                    <a:pt x="141071" y="1032076"/>
                  </a:lnTo>
                  <a:lnTo>
                    <a:pt x="113762" y="995628"/>
                  </a:lnTo>
                  <a:lnTo>
                    <a:pt x="89018" y="957047"/>
                  </a:lnTo>
                  <a:lnTo>
                    <a:pt x="66986" y="916460"/>
                  </a:lnTo>
                  <a:lnTo>
                    <a:pt x="47813" y="873992"/>
                  </a:lnTo>
                  <a:lnTo>
                    <a:pt x="31645" y="829769"/>
                  </a:lnTo>
                  <a:lnTo>
                    <a:pt x="18630" y="783917"/>
                  </a:lnTo>
                  <a:lnTo>
                    <a:pt x="8913" y="736563"/>
                  </a:lnTo>
                  <a:lnTo>
                    <a:pt x="2642" y="687832"/>
                  </a:lnTo>
                  <a:lnTo>
                    <a:pt x="0" y="638737"/>
                  </a:lnTo>
                  <a:lnTo>
                    <a:pt x="991" y="590326"/>
                  </a:lnTo>
                  <a:lnTo>
                    <a:pt x="5494" y="542749"/>
                  </a:lnTo>
                  <a:lnTo>
                    <a:pt x="13387" y="496160"/>
                  </a:lnTo>
                  <a:lnTo>
                    <a:pt x="24550" y="450711"/>
                  </a:lnTo>
                  <a:lnTo>
                    <a:pt x="38861" y="406554"/>
                  </a:lnTo>
                  <a:lnTo>
                    <a:pt x="56198" y="363840"/>
                  </a:lnTo>
                  <a:lnTo>
                    <a:pt x="76441" y="322724"/>
                  </a:lnTo>
                  <a:lnTo>
                    <a:pt x="99467" y="283356"/>
                  </a:lnTo>
                  <a:lnTo>
                    <a:pt x="125156" y="245890"/>
                  </a:lnTo>
                  <a:lnTo>
                    <a:pt x="153385" y="210477"/>
                  </a:lnTo>
                  <a:lnTo>
                    <a:pt x="184035" y="177269"/>
                  </a:lnTo>
                  <a:lnTo>
                    <a:pt x="216983" y="146420"/>
                  </a:lnTo>
                  <a:lnTo>
                    <a:pt x="252107" y="118081"/>
                  </a:lnTo>
                  <a:lnTo>
                    <a:pt x="289288" y="92405"/>
                  </a:lnTo>
                  <a:lnTo>
                    <a:pt x="328402" y="69544"/>
                  </a:lnTo>
                  <a:lnTo>
                    <a:pt x="369330" y="49650"/>
                  </a:lnTo>
                  <a:lnTo>
                    <a:pt x="411949" y="32876"/>
                  </a:lnTo>
                  <a:lnTo>
                    <a:pt x="456138" y="19373"/>
                  </a:lnTo>
                  <a:lnTo>
                    <a:pt x="501776" y="9295"/>
                  </a:lnTo>
                  <a:lnTo>
                    <a:pt x="548742" y="2793"/>
                  </a:lnTo>
                  <a:lnTo>
                    <a:pt x="591479" y="168"/>
                  </a:lnTo>
                  <a:lnTo>
                    <a:pt x="605765" y="0"/>
                  </a:lnTo>
                  <a:lnTo>
                    <a:pt x="605765" y="628650"/>
                  </a:lnTo>
                  <a:lnTo>
                    <a:pt x="662788" y="125450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9955" y="4943856"/>
              <a:ext cx="397763" cy="20878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59833" y="5528604"/>
              <a:ext cx="539286" cy="167672"/>
            </a:xfrm>
            <a:prstGeom prst="rect">
              <a:avLst/>
            </a:prstGeom>
          </p:spPr>
        </p:pic>
      </p:grpSp>
      <p:sp>
        <p:nvSpPr>
          <p:cNvPr id="39" name="object 39" descr=""/>
          <p:cNvSpPr txBox="1"/>
          <p:nvPr/>
        </p:nvSpPr>
        <p:spPr>
          <a:xfrm>
            <a:off x="4927091" y="4893564"/>
            <a:ext cx="638810" cy="307975"/>
          </a:xfrm>
          <a:prstGeom prst="rect">
            <a:avLst/>
          </a:prstGeom>
          <a:ln w="9525">
            <a:solidFill>
              <a:srgbClr val="2E528F"/>
            </a:solidFill>
          </a:ln>
        </p:spPr>
        <p:txBody>
          <a:bodyPr wrap="square" lIns="0" tIns="36194" rIns="0" bIns="0" rtlCol="0" vert="horz">
            <a:spAutoFit/>
          </a:bodyPr>
          <a:lstStyle/>
          <a:p>
            <a:pPr marL="165735">
              <a:lnSpc>
                <a:spcPct val="100000"/>
              </a:lnSpc>
              <a:spcBef>
                <a:spcPts val="284"/>
              </a:spcBef>
            </a:pPr>
            <a:r>
              <a:rPr dirty="0" sz="1400" spc="-25">
                <a:solidFill>
                  <a:srgbClr val="001F5F"/>
                </a:solidFill>
                <a:latin typeface="Calibri"/>
                <a:cs typeface="Calibri"/>
              </a:rPr>
              <a:t>51%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4927091" y="5458967"/>
            <a:ext cx="638810" cy="307975"/>
          </a:xfrm>
          <a:prstGeom prst="rect">
            <a:avLst/>
          </a:prstGeom>
          <a:ln w="9525">
            <a:solidFill>
              <a:srgbClr val="2E528F"/>
            </a:solidFill>
          </a:ln>
        </p:spPr>
        <p:txBody>
          <a:bodyPr wrap="square" lIns="0" tIns="34925" rIns="0" bIns="0" rtlCol="0" vert="horz">
            <a:spAutoFit/>
          </a:bodyPr>
          <a:lstStyle/>
          <a:p>
            <a:pPr marL="165735">
              <a:lnSpc>
                <a:spcPct val="100000"/>
              </a:lnSpc>
              <a:spcBef>
                <a:spcPts val="275"/>
              </a:spcBef>
            </a:pPr>
            <a:r>
              <a:rPr dirty="0" sz="1400" spc="-25">
                <a:solidFill>
                  <a:srgbClr val="001F5F"/>
                </a:solidFill>
                <a:latin typeface="Calibri"/>
                <a:cs typeface="Calibri"/>
              </a:rPr>
              <a:t>49%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6916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74320" marR="267335" indent="-3175">
              <a:lnSpc>
                <a:spcPct val="100000"/>
              </a:lnSpc>
              <a:spcBef>
                <a:spcPts val="240"/>
              </a:spcBef>
            </a:pP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70276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69875" marR="268605" indent="25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 Overview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69719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310" marR="311150" indent="-635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370832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521334" marR="294005" indent="-224154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771388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945" marR="292100" indent="-279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71943" y="6303264"/>
            <a:ext cx="1231900" cy="55499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0480" rIns="0" bIns="0" rtlCol="0" vert="horz">
            <a:spAutoFit/>
          </a:bodyPr>
          <a:lstStyle/>
          <a:p>
            <a:pPr marL="240029" marR="193675" indent="-43180">
              <a:lnSpc>
                <a:spcPct val="100000"/>
              </a:lnSpc>
              <a:spcBef>
                <a:spcPts val="240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Acquisition 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5725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14960" marR="210185" indent="-100965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 Solution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9822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146050" rIns="0" bIns="0" rtlCol="0" vert="horz">
            <a:spAutoFit/>
          </a:bodyPr>
          <a:lstStyle/>
          <a:p>
            <a:pPr marL="206375">
              <a:lnSpc>
                <a:spcPct val="100000"/>
              </a:lnSpc>
              <a:spcBef>
                <a:spcPts val="115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1551919" y="643432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2"/>
                </a:lnTo>
                <a:lnTo>
                  <a:pt x="640079" y="294132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Debt:</a:t>
            </a:r>
            <a:r>
              <a:rPr dirty="0" spc="-35"/>
              <a:t> </a:t>
            </a:r>
            <a:r>
              <a:rPr dirty="0"/>
              <a:t>Why</a:t>
            </a:r>
            <a:r>
              <a:rPr dirty="0" spc="-60"/>
              <a:t> </a:t>
            </a:r>
            <a:r>
              <a:rPr dirty="0"/>
              <a:t>a</a:t>
            </a:r>
            <a:r>
              <a:rPr dirty="0" spc="-50"/>
              <a:t> </a:t>
            </a:r>
            <a:r>
              <a:rPr dirty="0"/>
              <a:t>100%</a:t>
            </a:r>
            <a:r>
              <a:rPr dirty="0" spc="-40"/>
              <a:t> </a:t>
            </a:r>
            <a:r>
              <a:rPr dirty="0" spc="-10"/>
              <a:t>Stake</a:t>
            </a:r>
            <a:r>
              <a:rPr dirty="0" spc="-60"/>
              <a:t> </a:t>
            </a:r>
            <a:r>
              <a:rPr dirty="0"/>
              <a:t>is</a:t>
            </a:r>
            <a:r>
              <a:rPr dirty="0" spc="-50"/>
              <a:t> </a:t>
            </a:r>
            <a:r>
              <a:rPr dirty="0"/>
              <a:t>not</a:t>
            </a:r>
            <a:r>
              <a:rPr dirty="0" spc="-55"/>
              <a:t> </a:t>
            </a:r>
            <a:r>
              <a:rPr dirty="0" spc="-10"/>
              <a:t>Feasible</a:t>
            </a:r>
          </a:p>
        </p:txBody>
      </p:sp>
      <p:sp>
        <p:nvSpPr>
          <p:cNvPr id="13" name="object 13" descr=""/>
          <p:cNvSpPr txBox="1"/>
          <p:nvPr/>
        </p:nvSpPr>
        <p:spPr>
          <a:xfrm>
            <a:off x="244551" y="980947"/>
            <a:ext cx="115087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18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100%</a:t>
            </a:r>
            <a:r>
              <a:rPr dirty="0" sz="18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acquisition</a:t>
            </a:r>
            <a:r>
              <a:rPr dirty="0" sz="18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isn’t</a:t>
            </a:r>
            <a:r>
              <a:rPr dirty="0" sz="18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18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viable</a:t>
            </a:r>
            <a:r>
              <a:rPr dirty="0" sz="18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option</a:t>
            </a:r>
            <a:r>
              <a:rPr dirty="0" sz="18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in</a:t>
            </a:r>
            <a:r>
              <a:rPr dirty="0" sz="18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terms</a:t>
            </a:r>
            <a:r>
              <a:rPr dirty="0" sz="18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8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its</a:t>
            </a:r>
            <a:r>
              <a:rPr dirty="0" sz="18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financial</a:t>
            </a:r>
            <a:r>
              <a:rPr dirty="0" sz="18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implications;</a:t>
            </a:r>
            <a:r>
              <a:rPr dirty="0" sz="18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8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synergies</a:t>
            </a:r>
            <a:r>
              <a:rPr dirty="0" sz="18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don’t</a:t>
            </a:r>
            <a:r>
              <a:rPr dirty="0" sz="18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justify</a:t>
            </a:r>
            <a:r>
              <a:rPr dirty="0" sz="18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8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purchasing</a:t>
            </a:r>
            <a:r>
              <a:rPr dirty="0" sz="18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price.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66724" y="1527174"/>
            <a:ext cx="5554345" cy="17322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marR="5715" indent="-2870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</a:tabLst>
            </a:pPr>
            <a:r>
              <a:rPr dirty="0" sz="1600">
                <a:latin typeface="Calibri"/>
                <a:cs typeface="Calibri"/>
              </a:rPr>
              <a:t>Amazon</a:t>
            </a:r>
            <a:r>
              <a:rPr dirty="0" sz="1600" spc="1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issued</a:t>
            </a:r>
            <a:r>
              <a:rPr dirty="0" sz="1600" spc="17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17Bn</a:t>
            </a:r>
            <a:r>
              <a:rPr dirty="0" sz="1600" spc="15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</a:t>
            </a:r>
            <a:r>
              <a:rPr dirty="0" sz="1600" spc="16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debt</a:t>
            </a:r>
            <a:r>
              <a:rPr dirty="0" sz="1600" spc="16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</a:t>
            </a:r>
            <a:r>
              <a:rPr dirty="0" sz="1600" spc="16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2017</a:t>
            </a:r>
            <a:r>
              <a:rPr dirty="0" sz="1600" spc="15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to</a:t>
            </a:r>
            <a:r>
              <a:rPr dirty="0" sz="1600" spc="1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acquire</a:t>
            </a:r>
            <a:r>
              <a:rPr dirty="0" sz="1600" spc="16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Whole</a:t>
            </a:r>
            <a:r>
              <a:rPr dirty="0" sz="1600" spc="17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Foods </a:t>
            </a:r>
            <a:r>
              <a:rPr dirty="0" sz="1600">
                <a:latin typeface="Calibri"/>
                <a:cs typeface="Calibri"/>
              </a:rPr>
              <a:t>for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13.7Bn.</a:t>
            </a:r>
            <a:endParaRPr sz="16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dirty="0" sz="1600">
                <a:latin typeface="Calibri"/>
                <a:cs typeface="Calibri"/>
              </a:rPr>
              <a:t>Amazon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currently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has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55Bn</a:t>
            </a:r>
            <a:r>
              <a:rPr dirty="0" sz="1600" spc="-10" b="1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cash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as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of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FY19.</a:t>
            </a:r>
            <a:endParaRPr sz="1600">
              <a:latin typeface="Calibri"/>
              <a:cs typeface="Calibri"/>
            </a:endParaRPr>
          </a:p>
          <a:p>
            <a:pPr marL="299085" marR="635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dirty="0" sz="1600">
                <a:latin typeface="Calibri"/>
                <a:cs typeface="Calibri"/>
              </a:rPr>
              <a:t>Since</a:t>
            </a:r>
            <a:r>
              <a:rPr dirty="0" sz="1600" spc="7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its</a:t>
            </a:r>
            <a:r>
              <a:rPr dirty="0" sz="1600" spc="8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cash</a:t>
            </a:r>
            <a:r>
              <a:rPr dirty="0" sz="1600" spc="8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is</a:t>
            </a:r>
            <a:r>
              <a:rPr dirty="0" sz="1600" spc="8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used</a:t>
            </a:r>
            <a:r>
              <a:rPr dirty="0" sz="1600" spc="8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to</a:t>
            </a:r>
            <a:r>
              <a:rPr dirty="0" sz="1600" spc="8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fund</a:t>
            </a:r>
            <a:r>
              <a:rPr dirty="0" sz="1600" spc="9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current</a:t>
            </a:r>
            <a:r>
              <a:rPr dirty="0" sz="1600" spc="10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liabilities,</a:t>
            </a:r>
            <a:r>
              <a:rPr dirty="0" sz="1600" spc="8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it</a:t>
            </a:r>
            <a:r>
              <a:rPr dirty="0" sz="1600" spc="8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has</a:t>
            </a:r>
            <a:r>
              <a:rPr dirty="0" sz="1600" spc="8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to</a:t>
            </a:r>
            <a:r>
              <a:rPr dirty="0" sz="1600" spc="9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resort </a:t>
            </a:r>
            <a:r>
              <a:rPr dirty="0" sz="1600">
                <a:latin typeface="Calibri"/>
                <a:cs typeface="Calibri"/>
              </a:rPr>
              <a:t>to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debt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to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fund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the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purchase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price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of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267Bn.</a:t>
            </a:r>
            <a:endParaRPr sz="160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dirty="0" sz="1600">
                <a:latin typeface="Calibri"/>
                <a:cs typeface="Calibri"/>
              </a:rPr>
              <a:t>Issuing</a:t>
            </a:r>
            <a:r>
              <a:rPr dirty="0" sz="1600" spc="8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267Bn</a:t>
            </a:r>
            <a:r>
              <a:rPr dirty="0" sz="1600" spc="7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</a:t>
            </a:r>
            <a:r>
              <a:rPr dirty="0" sz="1600" spc="8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debt</a:t>
            </a:r>
            <a:r>
              <a:rPr dirty="0" sz="1600" spc="8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would</a:t>
            </a:r>
            <a:r>
              <a:rPr dirty="0" sz="1600" spc="8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imply</a:t>
            </a:r>
            <a:r>
              <a:rPr dirty="0" sz="1600" spc="7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that</a:t>
            </a:r>
            <a:r>
              <a:rPr dirty="0" sz="1600" spc="7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it</a:t>
            </a:r>
            <a:r>
              <a:rPr dirty="0" sz="1600" spc="8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would</a:t>
            </a:r>
            <a:r>
              <a:rPr dirty="0" sz="1600" spc="8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be</a:t>
            </a:r>
            <a:r>
              <a:rPr dirty="0" sz="1600" spc="7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the</a:t>
            </a:r>
            <a:r>
              <a:rPr dirty="0" sz="1600" spc="8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largest </a:t>
            </a:r>
            <a:r>
              <a:rPr dirty="0" sz="1600">
                <a:latin typeface="Calibri"/>
                <a:cs typeface="Calibri"/>
              </a:rPr>
              <a:t>debt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issuance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of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all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time.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88441" y="3603497"/>
            <a:ext cx="3001010" cy="370840"/>
          </a:xfrm>
          <a:prstGeom prst="rect">
            <a:avLst/>
          </a:prstGeom>
          <a:ln w="28575">
            <a:solidFill>
              <a:srgbClr val="001F5F"/>
            </a:solidFill>
          </a:ln>
        </p:spPr>
        <p:txBody>
          <a:bodyPr wrap="square" lIns="0" tIns="31115" rIns="0" bIns="0" rtlCol="0" vert="horz">
            <a:spAutoFit/>
          </a:bodyPr>
          <a:lstStyle/>
          <a:p>
            <a:pPr marL="310515">
              <a:lnSpc>
                <a:spcPct val="100000"/>
              </a:lnSpc>
              <a:spcBef>
                <a:spcPts val="245"/>
              </a:spcBef>
            </a:pPr>
            <a:r>
              <a:rPr dirty="0" sz="1800" b="1">
                <a:solidFill>
                  <a:srgbClr val="001F5F"/>
                </a:solidFill>
                <a:latin typeface="Calibri"/>
                <a:cs typeface="Calibri"/>
              </a:rPr>
              <a:t>Cost</a:t>
            </a:r>
            <a:r>
              <a:rPr dirty="0" sz="1800" spc="-3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800" spc="-3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1F5F"/>
                </a:solidFill>
                <a:latin typeface="Calibri"/>
                <a:cs typeface="Calibri"/>
              </a:rPr>
              <a:t>Debt</a:t>
            </a:r>
            <a:r>
              <a:rPr dirty="0" sz="1800" spc="-4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001F5F"/>
                </a:solidFill>
                <a:latin typeface="Calibri"/>
                <a:cs typeface="Calibri"/>
              </a:rPr>
              <a:t>implications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7786116" y="4294632"/>
            <a:ext cx="4017645" cy="1324610"/>
          </a:xfrm>
          <a:custGeom>
            <a:avLst/>
            <a:gdLst/>
            <a:ahLst/>
            <a:cxnLst/>
            <a:rect l="l" t="t" r="r" b="b"/>
            <a:pathLst>
              <a:path w="4017645" h="1324610">
                <a:moveTo>
                  <a:pt x="0" y="1324356"/>
                </a:moveTo>
                <a:lnTo>
                  <a:pt x="4017264" y="1324356"/>
                </a:lnTo>
                <a:lnTo>
                  <a:pt x="4017264" y="0"/>
                </a:lnTo>
                <a:lnTo>
                  <a:pt x="0" y="0"/>
                </a:lnTo>
                <a:lnTo>
                  <a:pt x="0" y="1324356"/>
                </a:lnTo>
                <a:close/>
              </a:path>
            </a:pathLst>
          </a:custGeom>
          <a:ln w="15875">
            <a:solidFill>
              <a:srgbClr val="171717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7878444" y="4316679"/>
            <a:ext cx="385000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86385" indent="-28638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86385" algn="l"/>
              </a:tabLst>
            </a:pPr>
            <a:r>
              <a:rPr dirty="0" sz="1600">
                <a:latin typeface="Calibri"/>
                <a:cs typeface="Calibri"/>
              </a:rPr>
              <a:t>In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2020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,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debt</a:t>
            </a:r>
            <a:r>
              <a:rPr dirty="0" sz="1600" spc="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financing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for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M&amp;A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activity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25">
                <a:latin typeface="Calibri"/>
                <a:cs typeface="Calibri"/>
              </a:rPr>
              <a:t>is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8165338" y="4561078"/>
            <a:ext cx="3562350" cy="1000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R="508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Calibri"/>
                <a:cs typeface="Calibri"/>
              </a:rPr>
              <a:t>predicted</a:t>
            </a:r>
            <a:r>
              <a:rPr dirty="0" sz="1600" spc="400">
                <a:latin typeface="Calibri"/>
                <a:cs typeface="Calibri"/>
              </a:rPr>
              <a:t>  </a:t>
            </a:r>
            <a:r>
              <a:rPr dirty="0" sz="1600">
                <a:latin typeface="Calibri"/>
                <a:cs typeface="Calibri"/>
              </a:rPr>
              <a:t>to</a:t>
            </a:r>
            <a:r>
              <a:rPr dirty="0" sz="1600" spc="405">
                <a:latin typeface="Calibri"/>
                <a:cs typeface="Calibri"/>
              </a:rPr>
              <a:t>  </a:t>
            </a:r>
            <a:r>
              <a:rPr dirty="0" sz="1600">
                <a:latin typeface="Calibri"/>
                <a:cs typeface="Calibri"/>
              </a:rPr>
              <a:t>fall</a:t>
            </a:r>
            <a:r>
              <a:rPr dirty="0" sz="1600" spc="405">
                <a:latin typeface="Calibri"/>
                <a:cs typeface="Calibri"/>
              </a:rPr>
              <a:t>    </a:t>
            </a:r>
            <a:r>
              <a:rPr dirty="0" sz="1600">
                <a:latin typeface="Calibri"/>
                <a:cs typeface="Calibri"/>
              </a:rPr>
              <a:t>due</a:t>
            </a:r>
            <a:r>
              <a:rPr dirty="0" sz="1600" spc="409">
                <a:latin typeface="Calibri"/>
                <a:cs typeface="Calibri"/>
              </a:rPr>
              <a:t>  </a:t>
            </a:r>
            <a:r>
              <a:rPr dirty="0" sz="1600">
                <a:latin typeface="Calibri"/>
                <a:cs typeface="Calibri"/>
              </a:rPr>
              <a:t>to</a:t>
            </a:r>
            <a:r>
              <a:rPr dirty="0" sz="1600" spc="415">
                <a:latin typeface="Calibri"/>
                <a:cs typeface="Calibri"/>
              </a:rPr>
              <a:t>  </a:t>
            </a:r>
            <a:r>
              <a:rPr dirty="0" sz="1600" spc="-10">
                <a:latin typeface="Calibri"/>
                <a:cs typeface="Calibri"/>
              </a:rPr>
              <a:t>political </a:t>
            </a:r>
            <a:r>
              <a:rPr dirty="0" sz="1600">
                <a:latin typeface="Calibri"/>
                <a:cs typeface="Calibri"/>
              </a:rPr>
              <a:t>uncertainty</a:t>
            </a:r>
            <a:r>
              <a:rPr dirty="0" sz="1600" spc="350">
                <a:latin typeface="Calibri"/>
                <a:cs typeface="Calibri"/>
              </a:rPr>
              <a:t>  </a:t>
            </a:r>
            <a:r>
              <a:rPr dirty="0" sz="1600">
                <a:latin typeface="Calibri"/>
                <a:cs typeface="Calibri"/>
              </a:rPr>
              <a:t>regarding</a:t>
            </a:r>
            <a:r>
              <a:rPr dirty="0" sz="1600" spc="360">
                <a:latin typeface="Calibri"/>
                <a:cs typeface="Calibri"/>
              </a:rPr>
              <a:t>  </a:t>
            </a:r>
            <a:r>
              <a:rPr dirty="0" sz="1600">
                <a:latin typeface="Calibri"/>
                <a:cs typeface="Calibri"/>
              </a:rPr>
              <a:t>the</a:t>
            </a:r>
            <a:r>
              <a:rPr dirty="0" sz="1600" spc="355">
                <a:latin typeface="Calibri"/>
                <a:cs typeface="Calibri"/>
              </a:rPr>
              <a:t>  </a:t>
            </a:r>
            <a:r>
              <a:rPr dirty="0" sz="1600" spc="-10">
                <a:latin typeface="Calibri"/>
                <a:cs typeface="Calibri"/>
              </a:rPr>
              <a:t>Presidential </a:t>
            </a:r>
            <a:r>
              <a:rPr dirty="0" sz="1600">
                <a:latin typeface="Calibri"/>
                <a:cs typeface="Calibri"/>
              </a:rPr>
              <a:t>elections,</a:t>
            </a:r>
            <a:r>
              <a:rPr dirty="0" sz="1600" spc="5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according</a:t>
            </a:r>
            <a:r>
              <a:rPr dirty="0" sz="1600" spc="7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to</a:t>
            </a:r>
            <a:r>
              <a:rPr dirty="0" sz="1600" spc="7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BofA.</a:t>
            </a:r>
            <a:r>
              <a:rPr dirty="0" sz="1600" spc="7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This</a:t>
            </a:r>
            <a:r>
              <a:rPr dirty="0" sz="1600" spc="6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makes</a:t>
            </a:r>
            <a:r>
              <a:rPr dirty="0" sz="1600" spc="70">
                <a:latin typeface="Calibri"/>
                <a:cs typeface="Calibri"/>
              </a:rPr>
              <a:t> </a:t>
            </a:r>
            <a:r>
              <a:rPr dirty="0" sz="1600" spc="-25">
                <a:latin typeface="Calibri"/>
                <a:cs typeface="Calibri"/>
              </a:rPr>
              <a:t>it </a:t>
            </a:r>
            <a:r>
              <a:rPr dirty="0" sz="1600">
                <a:latin typeface="Calibri"/>
                <a:cs typeface="Calibri"/>
              </a:rPr>
              <a:t>harder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to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take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on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huge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debt.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566724" y="4100322"/>
            <a:ext cx="5555615" cy="1488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</a:tabLst>
            </a:pPr>
            <a:r>
              <a:rPr dirty="0" sz="1600">
                <a:latin typeface="Calibri"/>
                <a:cs typeface="Calibri"/>
              </a:rPr>
              <a:t>Issuing</a:t>
            </a:r>
            <a:r>
              <a:rPr dirty="0" sz="1600" spc="15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new</a:t>
            </a:r>
            <a:r>
              <a:rPr dirty="0" sz="1600" spc="15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debt</a:t>
            </a:r>
            <a:r>
              <a:rPr dirty="0" sz="1600" spc="16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to</a:t>
            </a:r>
            <a:r>
              <a:rPr dirty="0" sz="1600" spc="16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the</a:t>
            </a:r>
            <a:r>
              <a:rPr dirty="0" sz="1600" spc="15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value</a:t>
            </a:r>
            <a:r>
              <a:rPr dirty="0" sz="1600" spc="16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of</a:t>
            </a:r>
            <a:r>
              <a:rPr dirty="0" sz="1600" spc="160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USD</a:t>
            </a:r>
            <a:r>
              <a:rPr dirty="0" sz="1600" spc="16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267Bn</a:t>
            </a:r>
            <a:r>
              <a:rPr dirty="0" sz="1600" spc="165" b="1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results</a:t>
            </a:r>
            <a:r>
              <a:rPr dirty="0" sz="1600" spc="16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</a:t>
            </a:r>
            <a:r>
              <a:rPr dirty="0" sz="1600" spc="1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</a:t>
            </a:r>
            <a:r>
              <a:rPr dirty="0" sz="1600" spc="165">
                <a:latin typeface="Calibri"/>
                <a:cs typeface="Calibri"/>
              </a:rPr>
              <a:t> </a:t>
            </a:r>
            <a:r>
              <a:rPr dirty="0" sz="1600" spc="-25" b="1">
                <a:latin typeface="Calibri"/>
                <a:cs typeface="Calibri"/>
              </a:rPr>
              <a:t>38%</a:t>
            </a:r>
            <a:endParaRPr sz="16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dirty="0" sz="1600">
                <a:latin typeface="Calibri"/>
                <a:cs typeface="Calibri"/>
              </a:rPr>
              <a:t>rise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cost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of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debt.</a:t>
            </a:r>
            <a:endParaRPr sz="16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dirty="0" sz="1600">
                <a:latin typeface="Calibri"/>
                <a:cs typeface="Calibri"/>
              </a:rPr>
              <a:t>This</a:t>
            </a:r>
            <a:r>
              <a:rPr dirty="0" sz="1600" spc="10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downgrades</a:t>
            </a:r>
            <a:r>
              <a:rPr dirty="0" sz="1600" spc="1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Amazon’s</a:t>
            </a:r>
            <a:r>
              <a:rPr dirty="0" sz="1600" spc="10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credit</a:t>
            </a:r>
            <a:r>
              <a:rPr dirty="0" sz="1600" spc="10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rating</a:t>
            </a:r>
            <a:r>
              <a:rPr dirty="0" sz="1600" spc="114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from</a:t>
            </a:r>
            <a:r>
              <a:rPr dirty="0" sz="1600" spc="9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A2</a:t>
            </a:r>
            <a:r>
              <a:rPr dirty="0" sz="1600" spc="10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to</a:t>
            </a:r>
            <a:r>
              <a:rPr dirty="0" sz="1600" spc="114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Baa2,</a:t>
            </a:r>
            <a:r>
              <a:rPr dirty="0" sz="1600" spc="1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i.e.,</a:t>
            </a:r>
            <a:endParaRPr sz="16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dirty="0" sz="1600">
                <a:latin typeface="Calibri"/>
                <a:cs typeface="Calibri"/>
              </a:rPr>
              <a:t>from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high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quality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to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medium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grade.</a:t>
            </a:r>
            <a:endParaRPr sz="1600">
              <a:latin typeface="Calibri"/>
              <a:cs typeface="Calibri"/>
            </a:endParaRPr>
          </a:p>
          <a:p>
            <a:pPr marL="299085" marR="571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dirty="0" sz="1600">
                <a:latin typeface="Calibri"/>
                <a:cs typeface="Calibri"/>
              </a:rPr>
              <a:t>Interest</a:t>
            </a:r>
            <a:r>
              <a:rPr dirty="0" sz="1600" spc="30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Coverage</a:t>
            </a:r>
            <a:r>
              <a:rPr dirty="0" sz="1600" spc="3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ratio</a:t>
            </a:r>
            <a:r>
              <a:rPr dirty="0" sz="1600" spc="30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falls</a:t>
            </a:r>
            <a:r>
              <a:rPr dirty="0" sz="1600" spc="30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by</a:t>
            </a:r>
            <a:r>
              <a:rPr dirty="0" sz="1600" spc="300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55%</a:t>
            </a:r>
            <a:r>
              <a:rPr dirty="0" sz="1600" spc="300" b="1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of</a:t>
            </a:r>
            <a:r>
              <a:rPr dirty="0" sz="1600" spc="30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the</a:t>
            </a:r>
            <a:r>
              <a:rPr dirty="0" sz="1600" spc="3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combined</a:t>
            </a:r>
            <a:r>
              <a:rPr dirty="0" sz="1600" spc="3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entity </a:t>
            </a:r>
            <a:r>
              <a:rPr dirty="0" sz="1600">
                <a:latin typeface="Calibri"/>
                <a:cs typeface="Calibri"/>
              </a:rPr>
              <a:t>after</a:t>
            </a:r>
            <a:r>
              <a:rPr dirty="0" sz="1600" spc="-7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Amazon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owns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Netflix.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98475" y="5947054"/>
            <a:ext cx="432244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Source:</a:t>
            </a:r>
            <a:r>
              <a:rPr dirty="0" sz="11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Amazon</a:t>
            </a:r>
            <a:r>
              <a:rPr dirty="0" sz="11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001F5F"/>
                </a:solidFill>
                <a:latin typeface="Calibri"/>
                <a:cs typeface="Calibri"/>
              </a:rPr>
              <a:t>10-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K,</a:t>
            </a:r>
            <a:r>
              <a:rPr dirty="0" sz="11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Aswath</a:t>
            </a:r>
            <a:r>
              <a:rPr dirty="0" sz="11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Damodaran,</a:t>
            </a:r>
            <a:r>
              <a:rPr dirty="0" sz="11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001F5F"/>
                </a:solidFill>
                <a:latin typeface="Calibri"/>
                <a:cs typeface="Calibri"/>
              </a:rPr>
              <a:t>Thomson</a:t>
            </a:r>
            <a:r>
              <a:rPr dirty="0" sz="11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Reuters</a:t>
            </a:r>
            <a:r>
              <a:rPr dirty="0" sz="11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(</a:t>
            </a:r>
            <a:r>
              <a:rPr dirty="0" sz="1100" i="1">
                <a:solidFill>
                  <a:srgbClr val="001F5F"/>
                </a:solidFill>
                <a:latin typeface="Calibri"/>
                <a:cs typeface="Calibri"/>
              </a:rPr>
              <a:t>Eikon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),</a:t>
            </a:r>
            <a:r>
              <a:rPr dirty="0" sz="11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001F5F"/>
                </a:solidFill>
                <a:latin typeface="Calibri"/>
                <a:cs typeface="Calibri"/>
              </a:rPr>
              <a:t>CNBC.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1" name="object 2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90691" y="1681066"/>
            <a:ext cx="3957782" cy="2312036"/>
          </a:xfrm>
          <a:prstGeom prst="rect">
            <a:avLst/>
          </a:prstGeom>
        </p:spPr>
      </p:pic>
      <p:sp>
        <p:nvSpPr>
          <p:cNvPr id="22" name="object 22" descr=""/>
          <p:cNvSpPr txBox="1"/>
          <p:nvPr/>
        </p:nvSpPr>
        <p:spPr>
          <a:xfrm>
            <a:off x="10177271" y="1877567"/>
            <a:ext cx="1280160" cy="832485"/>
          </a:xfrm>
          <a:prstGeom prst="rect">
            <a:avLst/>
          </a:prstGeom>
          <a:ln w="15875">
            <a:solidFill>
              <a:srgbClr val="171717"/>
            </a:solidFill>
          </a:ln>
        </p:spPr>
        <p:txBody>
          <a:bodyPr wrap="square" lIns="0" tIns="37465" rIns="0" bIns="0" rtlCol="0" vert="horz">
            <a:spAutoFit/>
          </a:bodyPr>
          <a:lstStyle/>
          <a:p>
            <a:pPr algn="just" marL="92075" marR="81280">
              <a:lnSpc>
                <a:spcPct val="100000"/>
              </a:lnSpc>
              <a:spcBef>
                <a:spcPts val="295"/>
              </a:spcBef>
            </a:pP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This</a:t>
            </a:r>
            <a:r>
              <a:rPr dirty="0" sz="1200" spc="23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number</a:t>
            </a:r>
            <a:r>
              <a:rPr dirty="0" sz="1200" spc="23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200" spc="-25">
                <a:solidFill>
                  <a:srgbClr val="001F5F"/>
                </a:solidFill>
                <a:latin typeface="Calibri"/>
                <a:cs typeface="Calibri"/>
              </a:rPr>
              <a:t>is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expected</a:t>
            </a:r>
            <a:r>
              <a:rPr dirty="0" sz="1200" spc="12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200" spc="13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fall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in</a:t>
            </a:r>
            <a:r>
              <a:rPr dirty="0" sz="1200" spc="49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2020,</a:t>
            </a:r>
            <a:r>
              <a:rPr dirty="0" sz="1200" spc="484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as</a:t>
            </a:r>
            <a:r>
              <a:rPr dirty="0" sz="1200" spc="47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spc="-25">
                <a:solidFill>
                  <a:srgbClr val="001F5F"/>
                </a:solidFill>
                <a:latin typeface="Calibri"/>
                <a:cs typeface="Calibri"/>
              </a:rPr>
              <a:t>per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BofA</a:t>
            </a:r>
            <a:r>
              <a:rPr dirty="0" sz="1200" spc="-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2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S&amp;P.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6898385" y="1506474"/>
            <a:ext cx="0" cy="4415790"/>
          </a:xfrm>
          <a:custGeom>
            <a:avLst/>
            <a:gdLst/>
            <a:ahLst/>
            <a:cxnLst/>
            <a:rect l="l" t="t" r="r" b="b"/>
            <a:pathLst>
              <a:path w="0" h="4415790">
                <a:moveTo>
                  <a:pt x="0" y="0"/>
                </a:moveTo>
                <a:lnTo>
                  <a:pt x="0" y="4415650"/>
                </a:lnTo>
              </a:path>
            </a:pathLst>
          </a:custGeom>
          <a:ln w="19050">
            <a:solidFill>
              <a:srgbClr val="171717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6916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74320" marR="267335" indent="-3175">
              <a:lnSpc>
                <a:spcPct val="100000"/>
              </a:lnSpc>
              <a:spcBef>
                <a:spcPts val="240"/>
              </a:spcBef>
            </a:pP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70276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69875" marR="268605" indent="25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 Overview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69719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310" marR="311150" indent="-635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370832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521334" marR="294005" indent="-224154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771388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945" marR="292100" indent="-279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71943" y="6303264"/>
            <a:ext cx="1231900" cy="55499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0480" rIns="0" bIns="0" rtlCol="0" vert="horz">
            <a:spAutoFit/>
          </a:bodyPr>
          <a:lstStyle/>
          <a:p>
            <a:pPr marL="240029" marR="193675" indent="-43180">
              <a:lnSpc>
                <a:spcPct val="100000"/>
              </a:lnSpc>
              <a:spcBef>
                <a:spcPts val="240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Acquisition 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5725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14960" marR="210185" indent="-100965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 Solution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9822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146050" rIns="0" bIns="0" rtlCol="0" vert="horz">
            <a:spAutoFit/>
          </a:bodyPr>
          <a:lstStyle/>
          <a:p>
            <a:pPr marL="206375">
              <a:lnSpc>
                <a:spcPct val="100000"/>
              </a:lnSpc>
              <a:spcBef>
                <a:spcPts val="115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1551919" y="643432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2"/>
                </a:lnTo>
                <a:lnTo>
                  <a:pt x="640079" y="294132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Antitrust</a:t>
            </a:r>
            <a:r>
              <a:rPr dirty="0" spc="-100"/>
              <a:t> </a:t>
            </a:r>
            <a:r>
              <a:rPr dirty="0" spc="-25"/>
              <a:t>Regulation</a:t>
            </a:r>
          </a:p>
        </p:txBody>
      </p:sp>
      <p:sp>
        <p:nvSpPr>
          <p:cNvPr id="13" name="object 13" descr=""/>
          <p:cNvSpPr txBox="1"/>
          <p:nvPr/>
        </p:nvSpPr>
        <p:spPr>
          <a:xfrm>
            <a:off x="238150" y="815797"/>
            <a:ext cx="97682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171717"/>
                </a:solidFill>
                <a:latin typeface="Calibri Light"/>
                <a:cs typeface="Calibri Light"/>
              </a:rPr>
              <a:t>The</a:t>
            </a:r>
            <a:r>
              <a:rPr dirty="0" sz="1600" spc="-35">
                <a:solidFill>
                  <a:srgbClr val="171717"/>
                </a:solidFill>
                <a:latin typeface="Calibri Light"/>
                <a:cs typeface="Calibri Light"/>
              </a:rPr>
              <a:t> </a:t>
            </a:r>
            <a:r>
              <a:rPr dirty="0" sz="1600">
                <a:solidFill>
                  <a:srgbClr val="171717"/>
                </a:solidFill>
                <a:latin typeface="Calibri Light"/>
                <a:cs typeface="Calibri Light"/>
              </a:rPr>
              <a:t>US</a:t>
            </a:r>
            <a:r>
              <a:rPr dirty="0" sz="1600" spc="-40">
                <a:solidFill>
                  <a:srgbClr val="171717"/>
                </a:solidFill>
                <a:latin typeface="Calibri Light"/>
                <a:cs typeface="Calibri Light"/>
              </a:rPr>
              <a:t> </a:t>
            </a:r>
            <a:r>
              <a:rPr dirty="0" sz="1600" spc="-10">
                <a:solidFill>
                  <a:srgbClr val="171717"/>
                </a:solidFill>
                <a:latin typeface="Calibri Light"/>
                <a:cs typeface="Calibri Light"/>
              </a:rPr>
              <a:t>Federal</a:t>
            </a:r>
            <a:r>
              <a:rPr dirty="0" sz="1600" spc="-35">
                <a:solidFill>
                  <a:srgbClr val="171717"/>
                </a:solidFill>
                <a:latin typeface="Calibri Light"/>
                <a:cs typeface="Calibri Light"/>
              </a:rPr>
              <a:t> </a:t>
            </a:r>
            <a:r>
              <a:rPr dirty="0" sz="1600" spc="-25">
                <a:solidFill>
                  <a:srgbClr val="171717"/>
                </a:solidFill>
                <a:latin typeface="Calibri Light"/>
                <a:cs typeface="Calibri Light"/>
              </a:rPr>
              <a:t>Trade</a:t>
            </a:r>
            <a:r>
              <a:rPr dirty="0" sz="1600" spc="-30">
                <a:solidFill>
                  <a:srgbClr val="171717"/>
                </a:solidFill>
                <a:latin typeface="Calibri Light"/>
                <a:cs typeface="Calibri Light"/>
              </a:rPr>
              <a:t> </a:t>
            </a:r>
            <a:r>
              <a:rPr dirty="0" sz="1600">
                <a:solidFill>
                  <a:srgbClr val="171717"/>
                </a:solidFill>
                <a:latin typeface="Calibri Light"/>
                <a:cs typeface="Calibri Light"/>
              </a:rPr>
              <a:t>Commission</a:t>
            </a:r>
            <a:r>
              <a:rPr dirty="0" sz="1600" spc="5">
                <a:solidFill>
                  <a:srgbClr val="171717"/>
                </a:solidFill>
                <a:latin typeface="Calibri Light"/>
                <a:cs typeface="Calibri Light"/>
              </a:rPr>
              <a:t> </a:t>
            </a:r>
            <a:r>
              <a:rPr dirty="0" sz="1600">
                <a:solidFill>
                  <a:srgbClr val="171717"/>
                </a:solidFill>
                <a:latin typeface="Calibri Light"/>
                <a:cs typeface="Calibri Light"/>
              </a:rPr>
              <a:t>(FTC)</a:t>
            </a:r>
            <a:r>
              <a:rPr dirty="0" sz="1600" spc="-20">
                <a:solidFill>
                  <a:srgbClr val="171717"/>
                </a:solidFill>
                <a:latin typeface="Calibri Light"/>
                <a:cs typeface="Calibri Light"/>
              </a:rPr>
              <a:t> </a:t>
            </a:r>
            <a:r>
              <a:rPr dirty="0" sz="1600">
                <a:solidFill>
                  <a:srgbClr val="171717"/>
                </a:solidFill>
                <a:latin typeface="Calibri Light"/>
                <a:cs typeface="Calibri Light"/>
              </a:rPr>
              <a:t>will</a:t>
            </a:r>
            <a:r>
              <a:rPr dirty="0" sz="1600" spc="-45">
                <a:solidFill>
                  <a:srgbClr val="171717"/>
                </a:solidFill>
                <a:latin typeface="Calibri Light"/>
                <a:cs typeface="Calibri Light"/>
              </a:rPr>
              <a:t> </a:t>
            </a:r>
            <a:r>
              <a:rPr dirty="0" sz="1600" spc="-10">
                <a:solidFill>
                  <a:srgbClr val="171717"/>
                </a:solidFill>
                <a:latin typeface="Calibri Light"/>
                <a:cs typeface="Calibri Light"/>
              </a:rPr>
              <a:t>interpret</a:t>
            </a:r>
            <a:r>
              <a:rPr dirty="0" sz="1600" spc="-40">
                <a:solidFill>
                  <a:srgbClr val="171717"/>
                </a:solidFill>
                <a:latin typeface="Calibri Light"/>
                <a:cs typeface="Calibri Light"/>
              </a:rPr>
              <a:t> </a:t>
            </a:r>
            <a:r>
              <a:rPr dirty="0" sz="1600">
                <a:solidFill>
                  <a:srgbClr val="171717"/>
                </a:solidFill>
                <a:latin typeface="Calibri Light"/>
                <a:cs typeface="Calibri Light"/>
              </a:rPr>
              <a:t>this</a:t>
            </a:r>
            <a:r>
              <a:rPr dirty="0" sz="1600" spc="-30">
                <a:solidFill>
                  <a:srgbClr val="171717"/>
                </a:solidFill>
                <a:latin typeface="Calibri Light"/>
                <a:cs typeface="Calibri Light"/>
              </a:rPr>
              <a:t> </a:t>
            </a:r>
            <a:r>
              <a:rPr dirty="0" sz="1600">
                <a:solidFill>
                  <a:srgbClr val="171717"/>
                </a:solidFill>
                <a:latin typeface="Calibri Light"/>
                <a:cs typeface="Calibri Light"/>
              </a:rPr>
              <a:t>maneuver</a:t>
            </a:r>
            <a:r>
              <a:rPr dirty="0" sz="1600" spc="-40">
                <a:solidFill>
                  <a:srgbClr val="171717"/>
                </a:solidFill>
                <a:latin typeface="Calibri Light"/>
                <a:cs typeface="Calibri Light"/>
              </a:rPr>
              <a:t> </a:t>
            </a:r>
            <a:r>
              <a:rPr dirty="0" sz="1600">
                <a:solidFill>
                  <a:srgbClr val="171717"/>
                </a:solidFill>
                <a:latin typeface="Calibri Light"/>
                <a:cs typeface="Calibri Light"/>
              </a:rPr>
              <a:t>as</a:t>
            </a:r>
            <a:r>
              <a:rPr dirty="0" sz="1600" spc="-40">
                <a:solidFill>
                  <a:srgbClr val="171717"/>
                </a:solidFill>
                <a:latin typeface="Calibri Light"/>
                <a:cs typeface="Calibri Light"/>
              </a:rPr>
              <a:t> </a:t>
            </a:r>
            <a:r>
              <a:rPr dirty="0" sz="1600" spc="-20">
                <a:solidFill>
                  <a:srgbClr val="171717"/>
                </a:solidFill>
                <a:latin typeface="Calibri Light"/>
                <a:cs typeface="Calibri Light"/>
              </a:rPr>
              <a:t>Amazon’s</a:t>
            </a:r>
            <a:r>
              <a:rPr dirty="0" sz="1600" spc="-40">
                <a:solidFill>
                  <a:srgbClr val="171717"/>
                </a:solidFill>
                <a:latin typeface="Calibri Light"/>
                <a:cs typeface="Calibri Light"/>
              </a:rPr>
              <a:t> </a:t>
            </a:r>
            <a:r>
              <a:rPr dirty="0" sz="1600">
                <a:solidFill>
                  <a:srgbClr val="171717"/>
                </a:solidFill>
                <a:latin typeface="Calibri Light"/>
                <a:cs typeface="Calibri Light"/>
              </a:rPr>
              <a:t>expansion</a:t>
            </a:r>
            <a:r>
              <a:rPr dirty="0" sz="1600" spc="-5">
                <a:solidFill>
                  <a:srgbClr val="171717"/>
                </a:solidFill>
                <a:latin typeface="Calibri Light"/>
                <a:cs typeface="Calibri Light"/>
              </a:rPr>
              <a:t> </a:t>
            </a:r>
            <a:r>
              <a:rPr dirty="0" sz="1600">
                <a:solidFill>
                  <a:srgbClr val="171717"/>
                </a:solidFill>
                <a:latin typeface="Calibri Light"/>
                <a:cs typeface="Calibri Light"/>
              </a:rPr>
              <a:t>in</a:t>
            </a:r>
            <a:r>
              <a:rPr dirty="0" sz="1600" spc="-35">
                <a:solidFill>
                  <a:srgbClr val="171717"/>
                </a:solidFill>
                <a:latin typeface="Calibri Light"/>
                <a:cs typeface="Calibri Light"/>
              </a:rPr>
              <a:t> </a:t>
            </a:r>
            <a:r>
              <a:rPr dirty="0" sz="1600">
                <a:solidFill>
                  <a:srgbClr val="171717"/>
                </a:solidFill>
                <a:latin typeface="Calibri Light"/>
                <a:cs typeface="Calibri Light"/>
              </a:rPr>
              <a:t>the</a:t>
            </a:r>
            <a:r>
              <a:rPr dirty="0" sz="1600" spc="-30">
                <a:solidFill>
                  <a:srgbClr val="171717"/>
                </a:solidFill>
                <a:latin typeface="Calibri Light"/>
                <a:cs typeface="Calibri Light"/>
              </a:rPr>
              <a:t> </a:t>
            </a:r>
            <a:r>
              <a:rPr dirty="0" sz="1600">
                <a:solidFill>
                  <a:srgbClr val="171717"/>
                </a:solidFill>
                <a:latin typeface="Calibri Light"/>
                <a:cs typeface="Calibri Light"/>
              </a:rPr>
              <a:t>US</a:t>
            </a:r>
            <a:r>
              <a:rPr dirty="0" sz="1600" spc="-40">
                <a:solidFill>
                  <a:srgbClr val="171717"/>
                </a:solidFill>
                <a:latin typeface="Calibri Light"/>
                <a:cs typeface="Calibri Light"/>
              </a:rPr>
              <a:t> </a:t>
            </a:r>
            <a:r>
              <a:rPr dirty="0" sz="1600">
                <a:solidFill>
                  <a:srgbClr val="171717"/>
                </a:solidFill>
                <a:latin typeface="Calibri Light"/>
                <a:cs typeface="Calibri Light"/>
              </a:rPr>
              <a:t>Video</a:t>
            </a:r>
            <a:r>
              <a:rPr dirty="0" sz="1600" spc="-35">
                <a:solidFill>
                  <a:srgbClr val="171717"/>
                </a:solidFill>
                <a:latin typeface="Calibri Light"/>
                <a:cs typeface="Calibri Light"/>
              </a:rPr>
              <a:t> </a:t>
            </a:r>
            <a:r>
              <a:rPr dirty="0" sz="1600">
                <a:solidFill>
                  <a:srgbClr val="171717"/>
                </a:solidFill>
                <a:latin typeface="Calibri Light"/>
                <a:cs typeface="Calibri Light"/>
              </a:rPr>
              <a:t>OTT</a:t>
            </a:r>
            <a:r>
              <a:rPr dirty="0" sz="1600" spc="-30">
                <a:solidFill>
                  <a:srgbClr val="171717"/>
                </a:solidFill>
                <a:latin typeface="Calibri Light"/>
                <a:cs typeface="Calibri Light"/>
              </a:rPr>
              <a:t> </a:t>
            </a:r>
            <a:r>
              <a:rPr dirty="0" sz="1600" spc="-10">
                <a:solidFill>
                  <a:srgbClr val="171717"/>
                </a:solidFill>
                <a:latin typeface="Calibri Light"/>
                <a:cs typeface="Calibri Light"/>
              </a:rPr>
              <a:t>Market</a:t>
            </a:r>
            <a:endParaRPr sz="1600">
              <a:latin typeface="Calibri Light"/>
              <a:cs typeface="Calibri Light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74344" y="6005880"/>
            <a:ext cx="86017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222852"/>
                </a:solidFill>
                <a:latin typeface="Arial MT"/>
                <a:cs typeface="Arial MT"/>
              </a:rPr>
              <a:t>Note:</a:t>
            </a:r>
            <a:r>
              <a:rPr dirty="0" sz="1000" spc="-60">
                <a:solidFill>
                  <a:srgbClr val="22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22852"/>
                </a:solidFill>
                <a:latin typeface="Arial MT"/>
                <a:cs typeface="Arial MT"/>
              </a:rPr>
              <a:t>Estimates</a:t>
            </a:r>
            <a:r>
              <a:rPr dirty="0" sz="1000" spc="-30">
                <a:solidFill>
                  <a:srgbClr val="22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22852"/>
                </a:solidFill>
                <a:latin typeface="Arial MT"/>
                <a:cs typeface="Arial MT"/>
              </a:rPr>
              <a:t>for</a:t>
            </a:r>
            <a:r>
              <a:rPr dirty="0" sz="1000" spc="-35">
                <a:solidFill>
                  <a:srgbClr val="22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22852"/>
                </a:solidFill>
                <a:latin typeface="Arial MT"/>
                <a:cs typeface="Arial MT"/>
              </a:rPr>
              <a:t>Amazon</a:t>
            </a:r>
            <a:r>
              <a:rPr dirty="0" sz="1000" spc="-30">
                <a:solidFill>
                  <a:srgbClr val="22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22852"/>
                </a:solidFill>
                <a:latin typeface="Arial MT"/>
                <a:cs typeface="Arial MT"/>
              </a:rPr>
              <a:t>Prime</a:t>
            </a:r>
            <a:r>
              <a:rPr dirty="0" sz="1000" spc="-40">
                <a:solidFill>
                  <a:srgbClr val="22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22852"/>
                </a:solidFill>
                <a:latin typeface="Arial MT"/>
                <a:cs typeface="Arial MT"/>
              </a:rPr>
              <a:t>Video</a:t>
            </a:r>
            <a:r>
              <a:rPr dirty="0" sz="1000" spc="-15">
                <a:solidFill>
                  <a:srgbClr val="22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22852"/>
                </a:solidFill>
                <a:latin typeface="Arial MT"/>
                <a:cs typeface="Arial MT"/>
              </a:rPr>
              <a:t>and</a:t>
            </a:r>
            <a:r>
              <a:rPr dirty="0" sz="1000" spc="-40">
                <a:solidFill>
                  <a:srgbClr val="22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22852"/>
                </a:solidFill>
                <a:latin typeface="Arial MT"/>
                <a:cs typeface="Arial MT"/>
              </a:rPr>
              <a:t>Twitch</a:t>
            </a:r>
            <a:r>
              <a:rPr dirty="0" sz="1000" spc="-20">
                <a:solidFill>
                  <a:srgbClr val="22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22852"/>
                </a:solidFill>
                <a:latin typeface="Arial MT"/>
                <a:cs typeface="Arial MT"/>
              </a:rPr>
              <a:t>have</a:t>
            </a:r>
            <a:r>
              <a:rPr dirty="0" sz="1000" spc="-25">
                <a:solidFill>
                  <a:srgbClr val="22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22852"/>
                </a:solidFill>
                <a:latin typeface="Arial MT"/>
                <a:cs typeface="Arial MT"/>
              </a:rPr>
              <a:t>been</a:t>
            </a:r>
            <a:r>
              <a:rPr dirty="0" sz="1000" spc="-40">
                <a:solidFill>
                  <a:srgbClr val="22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22852"/>
                </a:solidFill>
                <a:latin typeface="Arial MT"/>
                <a:cs typeface="Arial MT"/>
              </a:rPr>
              <a:t>calculated</a:t>
            </a:r>
            <a:r>
              <a:rPr dirty="0" sz="1000" spc="-25">
                <a:solidFill>
                  <a:srgbClr val="22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22852"/>
                </a:solidFill>
                <a:latin typeface="Arial MT"/>
                <a:cs typeface="Arial MT"/>
              </a:rPr>
              <a:t>on</a:t>
            </a:r>
            <a:r>
              <a:rPr dirty="0" sz="1000" spc="-40">
                <a:solidFill>
                  <a:srgbClr val="22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22852"/>
                </a:solidFill>
                <a:latin typeface="Arial MT"/>
                <a:cs typeface="Arial MT"/>
              </a:rPr>
              <a:t>the</a:t>
            </a:r>
            <a:r>
              <a:rPr dirty="0" sz="1000" spc="-30">
                <a:solidFill>
                  <a:srgbClr val="22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22852"/>
                </a:solidFill>
                <a:latin typeface="Arial MT"/>
                <a:cs typeface="Arial MT"/>
              </a:rPr>
              <a:t>basis</a:t>
            </a:r>
            <a:r>
              <a:rPr dirty="0" sz="1000" spc="-20">
                <a:solidFill>
                  <a:srgbClr val="22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22852"/>
                </a:solidFill>
                <a:latin typeface="Arial MT"/>
                <a:cs typeface="Arial MT"/>
              </a:rPr>
              <a:t>of</a:t>
            </a:r>
            <a:r>
              <a:rPr dirty="0" sz="1000" spc="-40">
                <a:solidFill>
                  <a:srgbClr val="22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22852"/>
                </a:solidFill>
                <a:latin typeface="Arial MT"/>
                <a:cs typeface="Arial MT"/>
              </a:rPr>
              <a:t>data</a:t>
            </a:r>
            <a:r>
              <a:rPr dirty="0" sz="1000" spc="-30">
                <a:solidFill>
                  <a:srgbClr val="22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22852"/>
                </a:solidFill>
                <a:latin typeface="Arial MT"/>
                <a:cs typeface="Arial MT"/>
              </a:rPr>
              <a:t>available</a:t>
            </a:r>
            <a:r>
              <a:rPr dirty="0" sz="1000" spc="-10">
                <a:solidFill>
                  <a:srgbClr val="22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22852"/>
                </a:solidFill>
                <a:latin typeface="Arial MT"/>
                <a:cs typeface="Arial MT"/>
              </a:rPr>
              <a:t>via</a:t>
            </a:r>
            <a:r>
              <a:rPr dirty="0" sz="1000" spc="-15">
                <a:solidFill>
                  <a:srgbClr val="22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22852"/>
                </a:solidFill>
                <a:latin typeface="Arial MT"/>
                <a:cs typeface="Arial MT"/>
              </a:rPr>
              <a:t>US</a:t>
            </a:r>
            <a:r>
              <a:rPr dirty="0" sz="1000" spc="-25">
                <a:solidFill>
                  <a:srgbClr val="22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22852"/>
                </a:solidFill>
                <a:latin typeface="Arial MT"/>
                <a:cs typeface="Arial MT"/>
              </a:rPr>
              <a:t>Revenue</a:t>
            </a:r>
            <a:r>
              <a:rPr dirty="0" sz="1000" spc="-30">
                <a:solidFill>
                  <a:srgbClr val="22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22852"/>
                </a:solidFill>
                <a:latin typeface="Arial MT"/>
                <a:cs typeface="Arial MT"/>
              </a:rPr>
              <a:t>disclosures</a:t>
            </a:r>
            <a:r>
              <a:rPr dirty="0" sz="1000" spc="-15">
                <a:solidFill>
                  <a:srgbClr val="22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22852"/>
                </a:solidFill>
                <a:latin typeface="Arial MT"/>
                <a:cs typeface="Arial MT"/>
              </a:rPr>
              <a:t>and</a:t>
            </a:r>
            <a:r>
              <a:rPr dirty="0" sz="1000" spc="-40">
                <a:solidFill>
                  <a:srgbClr val="22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22852"/>
                </a:solidFill>
                <a:latin typeface="Arial MT"/>
                <a:cs typeface="Arial MT"/>
              </a:rPr>
              <a:t>the</a:t>
            </a:r>
            <a:r>
              <a:rPr dirty="0" sz="1000" spc="-30">
                <a:solidFill>
                  <a:srgbClr val="22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22852"/>
                </a:solidFill>
                <a:latin typeface="Arial MT"/>
                <a:cs typeface="Arial MT"/>
              </a:rPr>
              <a:t>SEZ</a:t>
            </a:r>
            <a:r>
              <a:rPr dirty="0" sz="1000" spc="-25">
                <a:solidFill>
                  <a:srgbClr val="22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22852"/>
                </a:solidFill>
                <a:latin typeface="Arial MT"/>
                <a:cs typeface="Arial MT"/>
              </a:rPr>
              <a:t>filings.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9131807" y="1405889"/>
            <a:ext cx="573405" cy="4281170"/>
            <a:chOff x="9131807" y="1405889"/>
            <a:chExt cx="573405" cy="4281170"/>
          </a:xfrm>
        </p:grpSpPr>
        <p:sp>
          <p:nvSpPr>
            <p:cNvPr id="16" name="object 16" descr=""/>
            <p:cNvSpPr/>
            <p:nvPr/>
          </p:nvSpPr>
          <p:spPr>
            <a:xfrm>
              <a:off x="9419081" y="1405889"/>
              <a:ext cx="0" cy="4281170"/>
            </a:xfrm>
            <a:custGeom>
              <a:avLst/>
              <a:gdLst/>
              <a:ahLst/>
              <a:cxnLst/>
              <a:rect l="l" t="t" r="r" b="b"/>
              <a:pathLst>
                <a:path w="0" h="4281170">
                  <a:moveTo>
                    <a:pt x="0" y="0"/>
                  </a:moveTo>
                  <a:lnTo>
                    <a:pt x="0" y="4280776"/>
                  </a:lnTo>
                </a:path>
              </a:pathLst>
            </a:custGeom>
            <a:ln w="28956">
              <a:solidFill>
                <a:srgbClr val="22285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9136379" y="3464051"/>
              <a:ext cx="563880" cy="557530"/>
            </a:xfrm>
            <a:custGeom>
              <a:avLst/>
              <a:gdLst/>
              <a:ahLst/>
              <a:cxnLst/>
              <a:rect l="l" t="t" r="r" b="b"/>
              <a:pathLst>
                <a:path w="563879" h="557529">
                  <a:moveTo>
                    <a:pt x="281940" y="0"/>
                  </a:moveTo>
                  <a:lnTo>
                    <a:pt x="236220" y="3683"/>
                  </a:lnTo>
                  <a:lnTo>
                    <a:pt x="192786" y="14224"/>
                  </a:lnTo>
                  <a:lnTo>
                    <a:pt x="152400" y="31114"/>
                  </a:lnTo>
                  <a:lnTo>
                    <a:pt x="115443" y="53721"/>
                  </a:lnTo>
                  <a:lnTo>
                    <a:pt x="82550" y="81661"/>
                  </a:lnTo>
                  <a:lnTo>
                    <a:pt x="54355" y="114046"/>
                  </a:lnTo>
                  <a:lnTo>
                    <a:pt x="31496" y="150622"/>
                  </a:lnTo>
                  <a:lnTo>
                    <a:pt x="14350" y="190627"/>
                  </a:lnTo>
                  <a:lnTo>
                    <a:pt x="3683" y="233425"/>
                  </a:lnTo>
                  <a:lnTo>
                    <a:pt x="0" y="278765"/>
                  </a:lnTo>
                  <a:lnTo>
                    <a:pt x="3683" y="323977"/>
                  </a:lnTo>
                  <a:lnTo>
                    <a:pt x="14350" y="366775"/>
                  </a:lnTo>
                  <a:lnTo>
                    <a:pt x="31496" y="406781"/>
                  </a:lnTo>
                  <a:lnTo>
                    <a:pt x="54355" y="443356"/>
                  </a:lnTo>
                  <a:lnTo>
                    <a:pt x="82550" y="475742"/>
                  </a:lnTo>
                  <a:lnTo>
                    <a:pt x="115443" y="503681"/>
                  </a:lnTo>
                  <a:lnTo>
                    <a:pt x="152400" y="526288"/>
                  </a:lnTo>
                  <a:lnTo>
                    <a:pt x="192786" y="543179"/>
                  </a:lnTo>
                  <a:lnTo>
                    <a:pt x="236220" y="553720"/>
                  </a:lnTo>
                  <a:lnTo>
                    <a:pt x="281940" y="557403"/>
                  </a:lnTo>
                  <a:lnTo>
                    <a:pt x="327660" y="553720"/>
                  </a:lnTo>
                  <a:lnTo>
                    <a:pt x="371094" y="543179"/>
                  </a:lnTo>
                  <a:lnTo>
                    <a:pt x="411479" y="526288"/>
                  </a:lnTo>
                  <a:lnTo>
                    <a:pt x="448437" y="503681"/>
                  </a:lnTo>
                  <a:lnTo>
                    <a:pt x="481329" y="475742"/>
                  </a:lnTo>
                  <a:lnTo>
                    <a:pt x="509524" y="443356"/>
                  </a:lnTo>
                  <a:lnTo>
                    <a:pt x="532384" y="406781"/>
                  </a:lnTo>
                  <a:lnTo>
                    <a:pt x="549528" y="366775"/>
                  </a:lnTo>
                  <a:lnTo>
                    <a:pt x="560197" y="323977"/>
                  </a:lnTo>
                  <a:lnTo>
                    <a:pt x="563879" y="278765"/>
                  </a:lnTo>
                  <a:lnTo>
                    <a:pt x="560197" y="233425"/>
                  </a:lnTo>
                  <a:lnTo>
                    <a:pt x="549528" y="190627"/>
                  </a:lnTo>
                  <a:lnTo>
                    <a:pt x="532384" y="150622"/>
                  </a:lnTo>
                  <a:lnTo>
                    <a:pt x="509524" y="114046"/>
                  </a:lnTo>
                  <a:lnTo>
                    <a:pt x="481329" y="81661"/>
                  </a:lnTo>
                  <a:lnTo>
                    <a:pt x="448437" y="53721"/>
                  </a:lnTo>
                  <a:lnTo>
                    <a:pt x="411479" y="31114"/>
                  </a:lnTo>
                  <a:lnTo>
                    <a:pt x="371094" y="14224"/>
                  </a:lnTo>
                  <a:lnTo>
                    <a:pt x="327660" y="3683"/>
                  </a:lnTo>
                  <a:lnTo>
                    <a:pt x="281940" y="0"/>
                  </a:lnTo>
                  <a:close/>
                </a:path>
              </a:pathLst>
            </a:custGeom>
            <a:solidFill>
              <a:srgbClr val="2228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9136379" y="3464051"/>
              <a:ext cx="563880" cy="557530"/>
            </a:xfrm>
            <a:custGeom>
              <a:avLst/>
              <a:gdLst/>
              <a:ahLst/>
              <a:cxnLst/>
              <a:rect l="l" t="t" r="r" b="b"/>
              <a:pathLst>
                <a:path w="563879" h="557529">
                  <a:moveTo>
                    <a:pt x="0" y="278765"/>
                  </a:moveTo>
                  <a:lnTo>
                    <a:pt x="3683" y="233425"/>
                  </a:lnTo>
                  <a:lnTo>
                    <a:pt x="14350" y="190627"/>
                  </a:lnTo>
                  <a:lnTo>
                    <a:pt x="31496" y="150622"/>
                  </a:lnTo>
                  <a:lnTo>
                    <a:pt x="54355" y="114046"/>
                  </a:lnTo>
                  <a:lnTo>
                    <a:pt x="82550" y="81661"/>
                  </a:lnTo>
                  <a:lnTo>
                    <a:pt x="115443" y="53721"/>
                  </a:lnTo>
                  <a:lnTo>
                    <a:pt x="152400" y="31114"/>
                  </a:lnTo>
                  <a:lnTo>
                    <a:pt x="192786" y="14224"/>
                  </a:lnTo>
                  <a:lnTo>
                    <a:pt x="236220" y="3683"/>
                  </a:lnTo>
                  <a:lnTo>
                    <a:pt x="281940" y="0"/>
                  </a:lnTo>
                  <a:lnTo>
                    <a:pt x="327660" y="3683"/>
                  </a:lnTo>
                  <a:lnTo>
                    <a:pt x="371094" y="14224"/>
                  </a:lnTo>
                  <a:lnTo>
                    <a:pt x="411479" y="31114"/>
                  </a:lnTo>
                  <a:lnTo>
                    <a:pt x="448437" y="53721"/>
                  </a:lnTo>
                  <a:lnTo>
                    <a:pt x="481329" y="81661"/>
                  </a:lnTo>
                  <a:lnTo>
                    <a:pt x="509524" y="114046"/>
                  </a:lnTo>
                  <a:lnTo>
                    <a:pt x="532384" y="150622"/>
                  </a:lnTo>
                  <a:lnTo>
                    <a:pt x="549528" y="190627"/>
                  </a:lnTo>
                  <a:lnTo>
                    <a:pt x="560197" y="233425"/>
                  </a:lnTo>
                  <a:lnTo>
                    <a:pt x="563879" y="278765"/>
                  </a:lnTo>
                  <a:lnTo>
                    <a:pt x="560197" y="323977"/>
                  </a:lnTo>
                  <a:lnTo>
                    <a:pt x="549528" y="366775"/>
                  </a:lnTo>
                  <a:lnTo>
                    <a:pt x="532384" y="406781"/>
                  </a:lnTo>
                  <a:lnTo>
                    <a:pt x="509524" y="443356"/>
                  </a:lnTo>
                  <a:lnTo>
                    <a:pt x="481329" y="475742"/>
                  </a:lnTo>
                  <a:lnTo>
                    <a:pt x="448437" y="503681"/>
                  </a:lnTo>
                  <a:lnTo>
                    <a:pt x="411479" y="526288"/>
                  </a:lnTo>
                  <a:lnTo>
                    <a:pt x="371094" y="543179"/>
                  </a:lnTo>
                  <a:lnTo>
                    <a:pt x="327660" y="553720"/>
                  </a:lnTo>
                  <a:lnTo>
                    <a:pt x="281940" y="557403"/>
                  </a:lnTo>
                  <a:lnTo>
                    <a:pt x="236220" y="553720"/>
                  </a:lnTo>
                  <a:lnTo>
                    <a:pt x="192786" y="543179"/>
                  </a:lnTo>
                  <a:lnTo>
                    <a:pt x="152400" y="526288"/>
                  </a:lnTo>
                  <a:lnTo>
                    <a:pt x="115443" y="503681"/>
                  </a:lnTo>
                  <a:lnTo>
                    <a:pt x="82550" y="475742"/>
                  </a:lnTo>
                  <a:lnTo>
                    <a:pt x="54355" y="443356"/>
                  </a:lnTo>
                  <a:lnTo>
                    <a:pt x="31496" y="406781"/>
                  </a:lnTo>
                  <a:lnTo>
                    <a:pt x="14350" y="366775"/>
                  </a:lnTo>
                  <a:lnTo>
                    <a:pt x="3683" y="323977"/>
                  </a:lnTo>
                  <a:lnTo>
                    <a:pt x="0" y="278765"/>
                  </a:lnTo>
                  <a:close/>
                </a:path>
              </a:pathLst>
            </a:custGeom>
            <a:ln w="9144">
              <a:solidFill>
                <a:srgbClr val="22285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9265919" y="3605783"/>
              <a:ext cx="306070" cy="274320"/>
            </a:xfrm>
            <a:custGeom>
              <a:avLst/>
              <a:gdLst/>
              <a:ahLst/>
              <a:cxnLst/>
              <a:rect l="l" t="t" r="r" b="b"/>
              <a:pathLst>
                <a:path w="306070" h="274320">
                  <a:moveTo>
                    <a:pt x="169163" y="0"/>
                  </a:moveTo>
                  <a:lnTo>
                    <a:pt x="120903" y="0"/>
                  </a:lnTo>
                  <a:lnTo>
                    <a:pt x="237616" y="120903"/>
                  </a:lnTo>
                  <a:lnTo>
                    <a:pt x="0" y="120903"/>
                  </a:lnTo>
                  <a:lnTo>
                    <a:pt x="0" y="153415"/>
                  </a:lnTo>
                  <a:lnTo>
                    <a:pt x="237616" y="153415"/>
                  </a:lnTo>
                  <a:lnTo>
                    <a:pt x="120903" y="274319"/>
                  </a:lnTo>
                  <a:lnTo>
                    <a:pt x="169163" y="274319"/>
                  </a:lnTo>
                  <a:lnTo>
                    <a:pt x="305943" y="137667"/>
                  </a:lnTo>
                  <a:lnTo>
                    <a:pt x="1691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9265919" y="3605783"/>
              <a:ext cx="306070" cy="274320"/>
            </a:xfrm>
            <a:custGeom>
              <a:avLst/>
              <a:gdLst/>
              <a:ahLst/>
              <a:cxnLst/>
              <a:rect l="l" t="t" r="r" b="b"/>
              <a:pathLst>
                <a:path w="306070" h="274320">
                  <a:moveTo>
                    <a:pt x="169163" y="274319"/>
                  </a:moveTo>
                  <a:lnTo>
                    <a:pt x="120903" y="274319"/>
                  </a:lnTo>
                  <a:lnTo>
                    <a:pt x="237616" y="153415"/>
                  </a:lnTo>
                  <a:lnTo>
                    <a:pt x="0" y="153415"/>
                  </a:lnTo>
                  <a:lnTo>
                    <a:pt x="0" y="120903"/>
                  </a:lnTo>
                  <a:lnTo>
                    <a:pt x="237616" y="120903"/>
                  </a:lnTo>
                  <a:lnTo>
                    <a:pt x="120903" y="0"/>
                  </a:lnTo>
                  <a:lnTo>
                    <a:pt x="169163" y="0"/>
                  </a:lnTo>
                  <a:lnTo>
                    <a:pt x="305943" y="137667"/>
                  </a:lnTo>
                  <a:lnTo>
                    <a:pt x="169163" y="274319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9825228" y="3468623"/>
            <a:ext cx="1691639" cy="326390"/>
          </a:xfrm>
          <a:prstGeom prst="rect">
            <a:avLst/>
          </a:prstGeom>
          <a:solidFill>
            <a:srgbClr val="34467C"/>
          </a:solidFill>
        </p:spPr>
        <p:txBody>
          <a:bodyPr wrap="square" lIns="0" tIns="45085" rIns="0" bIns="0" rtlCol="0" vert="horz">
            <a:spAutoFit/>
          </a:bodyPr>
          <a:lstStyle/>
          <a:p>
            <a:pPr marL="362585">
              <a:lnSpc>
                <a:spcPct val="100000"/>
              </a:lnSpc>
              <a:spcBef>
                <a:spcPts val="355"/>
              </a:spcBef>
            </a:pP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Conclusion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665784" y="1607261"/>
            <a:ext cx="4129404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34467C"/>
                </a:solidFill>
                <a:latin typeface="Arial MT"/>
                <a:cs typeface="Arial MT"/>
              </a:rPr>
              <a:t>Herfindahl-Hirschman</a:t>
            </a:r>
            <a:r>
              <a:rPr dirty="0" sz="1400" spc="-65">
                <a:solidFill>
                  <a:srgbClr val="34467C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34467C"/>
                </a:solidFill>
                <a:latin typeface="Arial MT"/>
                <a:cs typeface="Arial MT"/>
              </a:rPr>
              <a:t>index</a:t>
            </a:r>
            <a:r>
              <a:rPr dirty="0" sz="1400" spc="-30">
                <a:solidFill>
                  <a:srgbClr val="34467C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34467C"/>
                </a:solidFill>
                <a:latin typeface="Arial MT"/>
                <a:cs typeface="Arial MT"/>
              </a:rPr>
              <a:t>for</a:t>
            </a:r>
            <a:r>
              <a:rPr dirty="0" sz="1400" spc="-20">
                <a:solidFill>
                  <a:srgbClr val="34467C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34467C"/>
                </a:solidFill>
                <a:latin typeface="Arial MT"/>
                <a:cs typeface="Arial MT"/>
              </a:rPr>
              <a:t>selected</a:t>
            </a:r>
            <a:r>
              <a:rPr dirty="0" sz="1400" spc="-45">
                <a:solidFill>
                  <a:srgbClr val="34467C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34467C"/>
                </a:solidFill>
                <a:latin typeface="Arial MT"/>
                <a:cs typeface="Arial MT"/>
              </a:rPr>
              <a:t>US</a:t>
            </a:r>
            <a:r>
              <a:rPr dirty="0" sz="1400" spc="-130">
                <a:solidFill>
                  <a:srgbClr val="34467C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34467C"/>
                </a:solidFill>
                <a:latin typeface="Arial MT"/>
                <a:cs typeface="Arial MT"/>
              </a:rPr>
              <a:t>markets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583565" y="1912492"/>
            <a:ext cx="8252459" cy="1041400"/>
            <a:chOff x="583565" y="1912492"/>
            <a:chExt cx="8252459" cy="1041400"/>
          </a:xfrm>
        </p:grpSpPr>
        <p:sp>
          <p:nvSpPr>
            <p:cNvPr id="24" name="object 24" descr=""/>
            <p:cNvSpPr/>
            <p:nvPr/>
          </p:nvSpPr>
          <p:spPr>
            <a:xfrm>
              <a:off x="586740" y="1915667"/>
              <a:ext cx="8246109" cy="0"/>
            </a:xfrm>
            <a:custGeom>
              <a:avLst/>
              <a:gdLst/>
              <a:ahLst/>
              <a:cxnLst/>
              <a:rect l="l" t="t" r="r" b="b"/>
              <a:pathLst>
                <a:path w="8246109" h="0">
                  <a:moveTo>
                    <a:pt x="0" y="0"/>
                  </a:moveTo>
                  <a:lnTo>
                    <a:pt x="8245983" y="0"/>
                  </a:lnTo>
                </a:path>
              </a:pathLst>
            </a:custGeom>
            <a:ln w="6096">
              <a:solidFill>
                <a:srgbClr val="34467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010412" y="2948939"/>
              <a:ext cx="6911340" cy="0"/>
            </a:xfrm>
            <a:custGeom>
              <a:avLst/>
              <a:gdLst/>
              <a:ahLst/>
              <a:cxnLst/>
              <a:rect l="l" t="t" r="r" b="b"/>
              <a:pathLst>
                <a:path w="6911340" h="0">
                  <a:moveTo>
                    <a:pt x="0" y="0"/>
                  </a:moveTo>
                  <a:lnTo>
                    <a:pt x="691134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586740" y="1203960"/>
            <a:ext cx="8274050" cy="325120"/>
          </a:xfrm>
          <a:prstGeom prst="rect">
            <a:avLst/>
          </a:prstGeom>
          <a:solidFill>
            <a:srgbClr val="34467C"/>
          </a:solidFill>
        </p:spPr>
        <p:txBody>
          <a:bodyPr wrap="square" lIns="0" tIns="4445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350"/>
              </a:spcBef>
            </a:pP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Concentration</a:t>
            </a:r>
            <a:r>
              <a:rPr dirty="0" sz="1400" spc="-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626363" y="3249167"/>
            <a:ext cx="8289290" cy="107188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36830" rIns="0" bIns="0" rtlCol="0" vert="horz">
            <a:spAutoFit/>
          </a:bodyPr>
          <a:lstStyle/>
          <a:p>
            <a:pPr marL="1530985">
              <a:lnSpc>
                <a:spcPct val="100000"/>
              </a:lnSpc>
              <a:spcBef>
                <a:spcPts val="290"/>
              </a:spcBef>
            </a:pPr>
            <a:r>
              <a:rPr dirty="0" sz="1200">
                <a:solidFill>
                  <a:srgbClr val="001F5F"/>
                </a:solidFill>
                <a:latin typeface="Arial MT"/>
                <a:cs typeface="Arial MT"/>
              </a:rPr>
              <a:t>Three</a:t>
            </a:r>
            <a:r>
              <a:rPr dirty="0" sz="1200" spc="-4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01F5F"/>
                </a:solidFill>
                <a:latin typeface="Arial MT"/>
                <a:cs typeface="Arial MT"/>
              </a:rPr>
              <a:t>major</a:t>
            </a:r>
            <a:r>
              <a:rPr dirty="0" sz="1200" spc="-35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01F5F"/>
                </a:solidFill>
                <a:latin typeface="Arial MT"/>
                <a:cs typeface="Arial MT"/>
              </a:rPr>
              <a:t>US</a:t>
            </a:r>
            <a:r>
              <a:rPr dirty="0" sz="1200" spc="-85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01F5F"/>
                </a:solidFill>
                <a:latin typeface="Arial MT"/>
                <a:cs typeface="Arial MT"/>
              </a:rPr>
              <a:t>Antitrust</a:t>
            </a:r>
            <a:r>
              <a:rPr dirty="0" sz="1200" spc="-25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01F5F"/>
                </a:solidFill>
                <a:latin typeface="Arial MT"/>
                <a:cs typeface="Arial MT"/>
              </a:rPr>
              <a:t>laws</a:t>
            </a:r>
            <a:r>
              <a:rPr dirty="0" sz="1200" spc="-35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01F5F"/>
                </a:solidFill>
                <a:latin typeface="Arial MT"/>
                <a:cs typeface="Arial MT"/>
              </a:rPr>
              <a:t>currently</a:t>
            </a:r>
            <a:r>
              <a:rPr dirty="0" sz="1200" spc="-25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01F5F"/>
                </a:solidFill>
                <a:latin typeface="Arial MT"/>
                <a:cs typeface="Arial MT"/>
              </a:rPr>
              <a:t>prevent</a:t>
            </a:r>
            <a:r>
              <a:rPr dirty="0" sz="1200" spc="-25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01F5F"/>
                </a:solidFill>
                <a:latin typeface="Arial MT"/>
                <a:cs typeface="Arial MT"/>
              </a:rPr>
              <a:t>the</a:t>
            </a:r>
            <a:r>
              <a:rPr dirty="0" sz="1200" spc="-2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001F5F"/>
                </a:solidFill>
                <a:latin typeface="Arial MT"/>
                <a:cs typeface="Arial MT"/>
              </a:rPr>
              <a:t>development</a:t>
            </a:r>
            <a:r>
              <a:rPr dirty="0" sz="1200" spc="-4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001F5F"/>
                </a:solidFill>
                <a:latin typeface="Arial MT"/>
                <a:cs typeface="Arial MT"/>
              </a:rPr>
              <a:t>ofmonopolies</a:t>
            </a:r>
            <a:endParaRPr sz="1200">
              <a:latin typeface="Arial MT"/>
              <a:cs typeface="Arial MT"/>
            </a:endParaRPr>
          </a:p>
          <a:p>
            <a:pPr marL="321945" marR="269875" indent="-288290">
              <a:lnSpc>
                <a:spcPct val="100000"/>
              </a:lnSpc>
              <a:buFont typeface="Arial MT"/>
              <a:buChar char="•"/>
              <a:tabLst>
                <a:tab pos="321945" algn="l"/>
              </a:tabLst>
            </a:pPr>
            <a:r>
              <a:rPr dirty="0" sz="1100" spc="-10" b="1">
                <a:solidFill>
                  <a:srgbClr val="0D0D0D"/>
                </a:solidFill>
                <a:latin typeface="Arial"/>
                <a:cs typeface="Arial"/>
              </a:rPr>
              <a:t>Hart-Scott-Rodino</a:t>
            </a:r>
            <a:r>
              <a:rPr dirty="0" sz="1100" spc="-45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0D0D0D"/>
                </a:solidFill>
                <a:latin typeface="Arial"/>
                <a:cs typeface="Arial"/>
              </a:rPr>
              <a:t>Antitrust</a:t>
            </a:r>
            <a:r>
              <a:rPr dirty="0" sz="1100" spc="-55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0D0D0D"/>
                </a:solidFill>
                <a:latin typeface="Arial"/>
                <a:cs typeface="Arial"/>
              </a:rPr>
              <a:t>Improvements</a:t>
            </a:r>
            <a:r>
              <a:rPr dirty="0" sz="1100" spc="-45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0D0D0D"/>
                </a:solidFill>
                <a:latin typeface="Arial"/>
                <a:cs typeface="Arial"/>
              </a:rPr>
              <a:t>Act, </a:t>
            </a:r>
            <a:r>
              <a:rPr dirty="0" sz="1100" b="1">
                <a:solidFill>
                  <a:srgbClr val="0D0D0D"/>
                </a:solidFill>
                <a:latin typeface="Arial"/>
                <a:cs typeface="Arial"/>
              </a:rPr>
              <a:t>1976:</a:t>
            </a:r>
            <a:r>
              <a:rPr dirty="0" sz="1100" spc="-25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states</a:t>
            </a:r>
            <a:r>
              <a:rPr dirty="0" sz="1100" spc="-3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that</a:t>
            </a:r>
            <a:r>
              <a:rPr dirty="0" sz="1100" spc="-3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0D0D0D"/>
                </a:solidFill>
                <a:latin typeface="Arial MT"/>
                <a:cs typeface="Arial MT"/>
              </a:rPr>
              <a:t>acquisitions</a:t>
            </a:r>
            <a:r>
              <a:rPr dirty="0" sz="1100" spc="-6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0D0D0D"/>
                </a:solidFill>
                <a:latin typeface="Arial MT"/>
                <a:cs typeface="Arial MT"/>
              </a:rPr>
              <a:t>involving</a:t>
            </a:r>
            <a:r>
              <a:rPr dirty="0" sz="1100" spc="2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companies</a:t>
            </a:r>
            <a:r>
              <a:rPr dirty="0" sz="1100" spc="-2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of</a:t>
            </a:r>
            <a:r>
              <a:rPr dirty="0" sz="1100" spc="-2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a</a:t>
            </a:r>
            <a:r>
              <a:rPr dirty="0" sz="1100" spc="-2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certain</a:t>
            </a:r>
            <a:r>
              <a:rPr dirty="0" sz="1100" spc="-2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size</a:t>
            </a:r>
            <a:r>
              <a:rPr dirty="0" sz="1100" spc="-2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0D0D0D"/>
                </a:solidFill>
                <a:latin typeface="Arial MT"/>
                <a:cs typeface="Arial MT"/>
              </a:rPr>
              <a:t>cannot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be</a:t>
            </a:r>
            <a:r>
              <a:rPr dirty="0" sz="1100" spc="27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completed</a:t>
            </a:r>
            <a:r>
              <a:rPr dirty="0" sz="1100" spc="-4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until</a:t>
            </a:r>
            <a:r>
              <a:rPr dirty="0" sz="1100" spc="-4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certain</a:t>
            </a:r>
            <a:r>
              <a:rPr dirty="0" sz="1100" spc="-3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information</a:t>
            </a:r>
            <a:r>
              <a:rPr dirty="0" sz="1100" spc="-4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is</a:t>
            </a:r>
            <a:r>
              <a:rPr dirty="0" sz="1100" spc="-2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0D0D0D"/>
                </a:solidFill>
                <a:latin typeface="Arial MT"/>
                <a:cs typeface="Arial MT"/>
              </a:rPr>
              <a:t>provided</a:t>
            </a:r>
            <a:r>
              <a:rPr dirty="0" sz="1100" spc="-5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to</a:t>
            </a:r>
            <a:r>
              <a:rPr dirty="0" sz="1100" spc="-3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the</a:t>
            </a:r>
            <a:r>
              <a:rPr dirty="0" sz="1100" spc="-3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federal</a:t>
            </a:r>
            <a:r>
              <a:rPr dirty="0" sz="1100" spc="-4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government</a:t>
            </a:r>
            <a:r>
              <a:rPr dirty="0" sz="1100" spc="-3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and</a:t>
            </a:r>
            <a:r>
              <a:rPr dirty="0" sz="1100" spc="-2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a</a:t>
            </a:r>
            <a:r>
              <a:rPr dirty="0" sz="1100" spc="-2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specified</a:t>
            </a:r>
            <a:r>
              <a:rPr dirty="0" sz="1100" spc="-3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0D0D0D"/>
                </a:solidFill>
                <a:latin typeface="Arial MT"/>
                <a:cs typeface="Arial MT"/>
              </a:rPr>
              <a:t>waiting</a:t>
            </a:r>
            <a:r>
              <a:rPr dirty="0" sz="1100" spc="-2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period</a:t>
            </a:r>
            <a:r>
              <a:rPr dirty="0" sz="1100" spc="-5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0D0D0D"/>
                </a:solidFill>
                <a:latin typeface="Arial MT"/>
                <a:cs typeface="Arial MT"/>
              </a:rPr>
              <a:t>has</a:t>
            </a:r>
            <a:r>
              <a:rPr dirty="0" sz="1100" spc="-17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0D0D0D"/>
                </a:solidFill>
                <a:latin typeface="Arial MT"/>
                <a:cs typeface="Arial MT"/>
              </a:rPr>
              <a:t>elapsed</a:t>
            </a:r>
            <a:endParaRPr sz="1100">
              <a:latin typeface="Arial MT"/>
              <a:cs typeface="Arial MT"/>
            </a:endParaRPr>
          </a:p>
          <a:p>
            <a:pPr marL="321945" indent="-28638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21945" algn="l"/>
              </a:tabLst>
            </a:pPr>
            <a:r>
              <a:rPr dirty="0" sz="1100" b="1">
                <a:solidFill>
                  <a:srgbClr val="0D0D0D"/>
                </a:solidFill>
                <a:latin typeface="Arial"/>
                <a:cs typeface="Arial"/>
              </a:rPr>
              <a:t>Clayton</a:t>
            </a:r>
            <a:r>
              <a:rPr dirty="0" sz="1100" spc="100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0D0D0D"/>
                </a:solidFill>
                <a:latin typeface="Arial"/>
                <a:cs typeface="Arial"/>
              </a:rPr>
              <a:t>Act,</a:t>
            </a:r>
            <a:r>
              <a:rPr dirty="0" sz="1100" spc="70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0D0D0D"/>
                </a:solidFill>
                <a:latin typeface="Arial"/>
                <a:cs typeface="Arial"/>
              </a:rPr>
              <a:t>1914:</a:t>
            </a:r>
            <a:r>
              <a:rPr dirty="0" sz="1100" spc="75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makes</a:t>
            </a:r>
            <a:r>
              <a:rPr dirty="0" sz="1100" spc="7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it</a:t>
            </a:r>
            <a:r>
              <a:rPr dirty="0" sz="1100" spc="8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illegal</a:t>
            </a:r>
            <a:r>
              <a:rPr dirty="0" sz="1100" spc="6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for</a:t>
            </a:r>
            <a:r>
              <a:rPr dirty="0" sz="1100" spc="8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one</a:t>
            </a:r>
            <a:r>
              <a:rPr dirty="0" sz="1100" spc="7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company</a:t>
            </a:r>
            <a:r>
              <a:rPr dirty="0" sz="1100" spc="8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to</a:t>
            </a:r>
            <a:r>
              <a:rPr dirty="0" sz="1100" spc="7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purchase</a:t>
            </a:r>
            <a:r>
              <a:rPr dirty="0" sz="1100" spc="7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the</a:t>
            </a:r>
            <a:r>
              <a:rPr dirty="0" sz="1100" spc="7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stock</a:t>
            </a:r>
            <a:r>
              <a:rPr dirty="0" sz="1100" spc="9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of</a:t>
            </a:r>
            <a:r>
              <a:rPr dirty="0" sz="1100" spc="8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another</a:t>
            </a:r>
            <a:r>
              <a:rPr dirty="0" sz="1100" spc="8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company</a:t>
            </a:r>
            <a:r>
              <a:rPr dirty="0" sz="1100" spc="7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if</a:t>
            </a:r>
            <a:r>
              <a:rPr dirty="0" sz="1100" spc="8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their</a:t>
            </a:r>
            <a:r>
              <a:rPr dirty="0" sz="1100" spc="8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0D0D0D"/>
                </a:solidFill>
                <a:latin typeface="Arial MT"/>
                <a:cs typeface="Arial MT"/>
              </a:rPr>
              <a:t>combination</a:t>
            </a:r>
            <a:endParaRPr sz="1100">
              <a:latin typeface="Arial MT"/>
              <a:cs typeface="Arial MT"/>
            </a:endParaRPr>
          </a:p>
          <a:p>
            <a:pPr marL="321945">
              <a:lnSpc>
                <a:spcPct val="100000"/>
              </a:lnSpc>
            </a:pPr>
            <a:r>
              <a:rPr dirty="0" sz="1100" spc="-10">
                <a:solidFill>
                  <a:srgbClr val="0D0D0D"/>
                </a:solidFill>
                <a:latin typeface="Arial MT"/>
                <a:cs typeface="Arial MT"/>
              </a:rPr>
              <a:t>results</a:t>
            </a:r>
            <a:r>
              <a:rPr dirty="0" sz="1100" spc="-6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in</a:t>
            </a:r>
            <a:r>
              <a:rPr dirty="0" sz="1100" spc="-3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reduced</a:t>
            </a:r>
            <a:r>
              <a:rPr dirty="0" sz="1100" spc="-4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competition</a:t>
            </a:r>
            <a:r>
              <a:rPr dirty="0" sz="1100" spc="-4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0D0D0D"/>
                </a:solidFill>
                <a:latin typeface="Arial MT"/>
                <a:cs typeface="Arial MT"/>
              </a:rPr>
              <a:t>within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 the</a:t>
            </a:r>
            <a:r>
              <a:rPr dirty="0" sz="1100" spc="-7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industry</a:t>
            </a:r>
            <a:r>
              <a:rPr dirty="0" sz="1100" spc="-3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at</a:t>
            </a:r>
            <a:r>
              <a:rPr dirty="0" sz="1100" spc="-3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0D0D0D"/>
                </a:solidFill>
                <a:latin typeface="Arial MT"/>
                <a:cs typeface="Arial MT"/>
              </a:rPr>
              <a:t>large</a:t>
            </a:r>
            <a:endParaRPr sz="1100">
              <a:latin typeface="Arial MT"/>
              <a:cs typeface="Arial MT"/>
            </a:endParaRPr>
          </a:p>
          <a:p>
            <a:pPr marL="321945" indent="-286385">
              <a:lnSpc>
                <a:spcPct val="100000"/>
              </a:lnSpc>
              <a:buFont typeface="Arial MT"/>
              <a:buChar char="•"/>
              <a:tabLst>
                <a:tab pos="321945" algn="l"/>
              </a:tabLst>
            </a:pPr>
            <a:r>
              <a:rPr dirty="0" sz="1100" b="1">
                <a:solidFill>
                  <a:srgbClr val="0D0D0D"/>
                </a:solidFill>
                <a:latin typeface="Arial"/>
                <a:cs typeface="Arial"/>
              </a:rPr>
              <a:t>Sherman</a:t>
            </a:r>
            <a:r>
              <a:rPr dirty="0" sz="1100" spc="-15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0D0D0D"/>
                </a:solidFill>
                <a:latin typeface="Arial"/>
                <a:cs typeface="Arial"/>
              </a:rPr>
              <a:t>Act,</a:t>
            </a:r>
            <a:r>
              <a:rPr dirty="0" sz="1100" b="1">
                <a:solidFill>
                  <a:srgbClr val="0D0D0D"/>
                </a:solidFill>
                <a:latin typeface="Arial"/>
                <a:cs typeface="Arial"/>
              </a:rPr>
              <a:t> 1890:</a:t>
            </a:r>
            <a:r>
              <a:rPr dirty="0" sz="1100" spc="-15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0D0D0D"/>
                </a:solidFill>
                <a:latin typeface="Arial MT"/>
                <a:cs typeface="Arial MT"/>
              </a:rPr>
              <a:t>prohibits</a:t>
            </a:r>
            <a:r>
              <a:rPr dirty="0" sz="1100" spc="-5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new</a:t>
            </a:r>
            <a:r>
              <a:rPr dirty="0" sz="1100" spc="-2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0D0D0D"/>
                </a:solidFill>
                <a:latin typeface="Arial MT"/>
                <a:cs typeface="Arial MT"/>
              </a:rPr>
              <a:t>business</a:t>
            </a:r>
            <a:r>
              <a:rPr dirty="0" sz="1100" spc="-4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0D0D0D"/>
                </a:solidFill>
                <a:latin typeface="Arial MT"/>
                <a:cs typeface="Arial MT"/>
              </a:rPr>
              <a:t>combinations</a:t>
            </a:r>
            <a:r>
              <a:rPr dirty="0" sz="1100" spc="-5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and</a:t>
            </a:r>
            <a:r>
              <a:rPr dirty="0" sz="1100" spc="-1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stock</a:t>
            </a:r>
            <a:r>
              <a:rPr dirty="0" sz="1100" spc="-2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purchases</a:t>
            </a:r>
            <a:r>
              <a:rPr dirty="0" sz="1100" spc="-2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that</a:t>
            </a:r>
            <a:r>
              <a:rPr dirty="0" sz="1100" spc="-2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lead</a:t>
            </a:r>
            <a:r>
              <a:rPr dirty="0" sz="1100" spc="-2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to</a:t>
            </a:r>
            <a:r>
              <a:rPr dirty="0" sz="1100" spc="-3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the</a:t>
            </a:r>
            <a:r>
              <a:rPr dirty="0" sz="1100" spc="-2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0D0D0D"/>
                </a:solidFill>
                <a:latin typeface="Arial MT"/>
                <a:cs typeface="Arial MT"/>
              </a:rPr>
              <a:t>creation</a:t>
            </a:r>
            <a:r>
              <a:rPr dirty="0" sz="1100" spc="-6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of</a:t>
            </a:r>
            <a:r>
              <a:rPr dirty="0" sz="1100" spc="-2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a</a:t>
            </a:r>
            <a:r>
              <a:rPr dirty="0" sz="1100" spc="-10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0D0D0D"/>
                </a:solidFill>
                <a:latin typeface="Arial MT"/>
                <a:cs typeface="Arial MT"/>
              </a:rPr>
              <a:t>monopoly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983691" y="2946653"/>
            <a:ext cx="58934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7065" algn="l"/>
                <a:tab pos="5569585" algn="l"/>
              </a:tabLst>
            </a:pPr>
            <a:r>
              <a:rPr dirty="0" sz="1200" spc="-50">
                <a:solidFill>
                  <a:srgbClr val="001F5F"/>
                </a:solidFill>
                <a:latin typeface="Calibri"/>
                <a:cs typeface="Calibri"/>
              </a:rPr>
              <a:t>0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200" spc="-25">
                <a:solidFill>
                  <a:srgbClr val="001F5F"/>
                </a:solidFill>
                <a:latin typeface="Calibri"/>
                <a:cs typeface="Calibri"/>
              </a:rPr>
              <a:t>292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2470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29" name="object 2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91767" y="2026920"/>
            <a:ext cx="397763" cy="210312"/>
          </a:xfrm>
          <a:prstGeom prst="rect">
            <a:avLst/>
          </a:prstGeom>
        </p:spPr>
      </p:pic>
      <p:grpSp>
        <p:nvGrpSpPr>
          <p:cNvPr id="30" name="object 30" descr=""/>
          <p:cNvGrpSpPr/>
          <p:nvPr/>
        </p:nvGrpSpPr>
        <p:grpSpPr>
          <a:xfrm>
            <a:off x="1004061" y="1871472"/>
            <a:ext cx="5691505" cy="1309370"/>
            <a:chOff x="1004061" y="1871472"/>
            <a:chExt cx="5691505" cy="1309370"/>
          </a:xfrm>
        </p:grpSpPr>
        <p:sp>
          <p:nvSpPr>
            <p:cNvPr id="31" name="object 31" descr=""/>
            <p:cNvSpPr/>
            <p:nvPr/>
          </p:nvSpPr>
          <p:spPr>
            <a:xfrm>
              <a:off x="1010411" y="2299716"/>
              <a:ext cx="721360" cy="631190"/>
            </a:xfrm>
            <a:custGeom>
              <a:avLst/>
              <a:gdLst/>
              <a:ahLst/>
              <a:cxnLst/>
              <a:rect l="l" t="t" r="r" b="b"/>
              <a:pathLst>
                <a:path w="721360" h="631189">
                  <a:moveTo>
                    <a:pt x="720851" y="0"/>
                  </a:moveTo>
                  <a:lnTo>
                    <a:pt x="0" y="0"/>
                  </a:lnTo>
                  <a:lnTo>
                    <a:pt x="0" y="630936"/>
                  </a:lnTo>
                  <a:lnTo>
                    <a:pt x="720851" y="630936"/>
                  </a:lnTo>
                  <a:lnTo>
                    <a:pt x="720851" y="0"/>
                  </a:lnTo>
                  <a:close/>
                </a:path>
              </a:pathLst>
            </a:custGeom>
            <a:solidFill>
              <a:srgbClr val="00AE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010411" y="2299716"/>
              <a:ext cx="721360" cy="631190"/>
            </a:xfrm>
            <a:custGeom>
              <a:avLst/>
              <a:gdLst/>
              <a:ahLst/>
              <a:cxnLst/>
              <a:rect l="l" t="t" r="r" b="b"/>
              <a:pathLst>
                <a:path w="721360" h="631189">
                  <a:moveTo>
                    <a:pt x="0" y="630936"/>
                  </a:moveTo>
                  <a:lnTo>
                    <a:pt x="720851" y="630936"/>
                  </a:lnTo>
                  <a:lnTo>
                    <a:pt x="720851" y="0"/>
                  </a:lnTo>
                  <a:lnTo>
                    <a:pt x="0" y="0"/>
                  </a:lnTo>
                  <a:lnTo>
                    <a:pt x="0" y="630936"/>
                  </a:lnTo>
                  <a:close/>
                </a:path>
              </a:pathLst>
            </a:custGeom>
            <a:ln w="12700">
              <a:solidFill>
                <a:srgbClr val="00AEE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744979" y="2299716"/>
              <a:ext cx="55244" cy="631190"/>
            </a:xfrm>
            <a:custGeom>
              <a:avLst/>
              <a:gdLst/>
              <a:ahLst/>
              <a:cxnLst/>
              <a:rect l="l" t="t" r="r" b="b"/>
              <a:pathLst>
                <a:path w="55244" h="631189">
                  <a:moveTo>
                    <a:pt x="54863" y="0"/>
                  </a:moveTo>
                  <a:lnTo>
                    <a:pt x="0" y="0"/>
                  </a:lnTo>
                  <a:lnTo>
                    <a:pt x="0" y="630936"/>
                  </a:lnTo>
                  <a:lnTo>
                    <a:pt x="54863" y="630936"/>
                  </a:lnTo>
                  <a:lnTo>
                    <a:pt x="54863" y="0"/>
                  </a:lnTo>
                  <a:close/>
                </a:path>
              </a:pathLst>
            </a:custGeom>
            <a:solidFill>
              <a:srgbClr val="6441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744979" y="2299716"/>
              <a:ext cx="55244" cy="631190"/>
            </a:xfrm>
            <a:custGeom>
              <a:avLst/>
              <a:gdLst/>
              <a:ahLst/>
              <a:cxnLst/>
              <a:rect l="l" t="t" r="r" b="b"/>
              <a:pathLst>
                <a:path w="55244" h="631189">
                  <a:moveTo>
                    <a:pt x="0" y="630936"/>
                  </a:moveTo>
                  <a:lnTo>
                    <a:pt x="54863" y="630936"/>
                  </a:lnTo>
                  <a:lnTo>
                    <a:pt x="54863" y="0"/>
                  </a:lnTo>
                  <a:lnTo>
                    <a:pt x="0" y="0"/>
                  </a:lnTo>
                  <a:lnTo>
                    <a:pt x="0" y="630936"/>
                  </a:lnTo>
                  <a:close/>
                </a:path>
              </a:pathLst>
            </a:custGeom>
            <a:ln w="12699">
              <a:solidFill>
                <a:srgbClr val="6441A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812035" y="2299716"/>
              <a:ext cx="4876800" cy="631190"/>
            </a:xfrm>
            <a:custGeom>
              <a:avLst/>
              <a:gdLst/>
              <a:ahLst/>
              <a:cxnLst/>
              <a:rect l="l" t="t" r="r" b="b"/>
              <a:pathLst>
                <a:path w="4876800" h="631189">
                  <a:moveTo>
                    <a:pt x="4876800" y="0"/>
                  </a:moveTo>
                  <a:lnTo>
                    <a:pt x="0" y="0"/>
                  </a:lnTo>
                  <a:lnTo>
                    <a:pt x="0" y="630936"/>
                  </a:lnTo>
                  <a:lnTo>
                    <a:pt x="4876800" y="630936"/>
                  </a:lnTo>
                  <a:lnTo>
                    <a:pt x="4876800" y="0"/>
                  </a:lnTo>
                  <a:close/>
                </a:path>
              </a:pathLst>
            </a:custGeom>
            <a:solidFill>
              <a:srgbClr val="ED4540">
                <a:alpha val="27842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812035" y="2299716"/>
              <a:ext cx="4876800" cy="631190"/>
            </a:xfrm>
            <a:custGeom>
              <a:avLst/>
              <a:gdLst/>
              <a:ahLst/>
              <a:cxnLst/>
              <a:rect l="l" t="t" r="r" b="b"/>
              <a:pathLst>
                <a:path w="4876800" h="631189">
                  <a:moveTo>
                    <a:pt x="0" y="630936"/>
                  </a:moveTo>
                  <a:lnTo>
                    <a:pt x="4876800" y="630936"/>
                  </a:lnTo>
                  <a:lnTo>
                    <a:pt x="4876800" y="0"/>
                  </a:lnTo>
                  <a:lnTo>
                    <a:pt x="0" y="0"/>
                  </a:lnTo>
                  <a:lnTo>
                    <a:pt x="0" y="630936"/>
                  </a:lnTo>
                  <a:close/>
                </a:path>
              </a:pathLst>
            </a:custGeom>
            <a:ln w="12700">
              <a:solidFill>
                <a:srgbClr val="E42924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86200" y="1871472"/>
              <a:ext cx="757427" cy="428243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1824100" y="2961894"/>
              <a:ext cx="584200" cy="215900"/>
            </a:xfrm>
            <a:custGeom>
              <a:avLst/>
              <a:gdLst/>
              <a:ahLst/>
              <a:cxnLst/>
              <a:rect l="l" t="t" r="r" b="b"/>
              <a:pathLst>
                <a:path w="584200" h="215900">
                  <a:moveTo>
                    <a:pt x="0" y="0"/>
                  </a:moveTo>
                  <a:lnTo>
                    <a:pt x="135762" y="116077"/>
                  </a:lnTo>
                  <a:lnTo>
                    <a:pt x="135762" y="215645"/>
                  </a:lnTo>
                  <a:lnTo>
                    <a:pt x="583819" y="215645"/>
                  </a:lnTo>
                  <a:lnTo>
                    <a:pt x="583819" y="44957"/>
                  </a:lnTo>
                  <a:lnTo>
                    <a:pt x="135762" y="44957"/>
                  </a:lnTo>
                  <a:lnTo>
                    <a:pt x="135762" y="73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1824100" y="2961894"/>
              <a:ext cx="584200" cy="215900"/>
            </a:xfrm>
            <a:custGeom>
              <a:avLst/>
              <a:gdLst/>
              <a:ahLst/>
              <a:cxnLst/>
              <a:rect l="l" t="t" r="r" b="b"/>
              <a:pathLst>
                <a:path w="584200" h="215900">
                  <a:moveTo>
                    <a:pt x="135762" y="44957"/>
                  </a:moveTo>
                  <a:lnTo>
                    <a:pt x="210438" y="44957"/>
                  </a:lnTo>
                  <a:lnTo>
                    <a:pt x="322453" y="44957"/>
                  </a:lnTo>
                  <a:lnTo>
                    <a:pt x="583819" y="44957"/>
                  </a:lnTo>
                  <a:lnTo>
                    <a:pt x="583819" y="73405"/>
                  </a:lnTo>
                  <a:lnTo>
                    <a:pt x="583819" y="116077"/>
                  </a:lnTo>
                  <a:lnTo>
                    <a:pt x="583819" y="215645"/>
                  </a:lnTo>
                  <a:lnTo>
                    <a:pt x="322453" y="215645"/>
                  </a:lnTo>
                  <a:lnTo>
                    <a:pt x="210438" y="215645"/>
                  </a:lnTo>
                  <a:lnTo>
                    <a:pt x="135762" y="215645"/>
                  </a:lnTo>
                  <a:lnTo>
                    <a:pt x="135762" y="116077"/>
                  </a:lnTo>
                  <a:lnTo>
                    <a:pt x="0" y="0"/>
                  </a:lnTo>
                  <a:lnTo>
                    <a:pt x="135762" y="73405"/>
                  </a:lnTo>
                  <a:lnTo>
                    <a:pt x="135762" y="44957"/>
                  </a:lnTo>
                  <a:close/>
                </a:path>
              </a:pathLst>
            </a:custGeom>
            <a:ln w="6350">
              <a:solidFill>
                <a:srgbClr val="17171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 descr=""/>
          <p:cNvSpPr txBox="1"/>
          <p:nvPr/>
        </p:nvSpPr>
        <p:spPr>
          <a:xfrm>
            <a:off x="1273302" y="4459985"/>
            <a:ext cx="7080884" cy="1335405"/>
          </a:xfrm>
          <a:prstGeom prst="rect">
            <a:avLst/>
          </a:prstGeom>
          <a:ln w="25400">
            <a:solidFill>
              <a:srgbClr val="2E5496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algn="ctr" marL="90805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Vertical acquisitions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(made</a:t>
            </a: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to</a:t>
            </a:r>
            <a:r>
              <a:rPr dirty="0" sz="1400" spc="-1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increase</a:t>
            </a:r>
            <a:r>
              <a:rPr dirty="0" sz="1400" spc="-2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the</a:t>
            </a:r>
            <a:r>
              <a:rPr dirty="0" sz="1400" spc="-2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efficiency</a:t>
            </a:r>
            <a:r>
              <a:rPr dirty="0" sz="1400" spc="-2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of</a:t>
            </a:r>
            <a:r>
              <a:rPr dirty="0" sz="1400" spc="-3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organisation)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aren’t</a:t>
            </a: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 scrutinised</a:t>
            </a:r>
            <a:r>
              <a:rPr dirty="0" sz="1400" spc="-2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171717"/>
                </a:solidFill>
                <a:latin typeface="Calibri"/>
                <a:cs typeface="Calibri"/>
              </a:rPr>
              <a:t>as</a:t>
            </a:r>
            <a:endParaRPr sz="1400">
              <a:latin typeface="Calibri"/>
              <a:cs typeface="Calibri"/>
            </a:endParaRPr>
          </a:p>
          <a:p>
            <a:pPr algn="ctr" marL="92075">
              <a:lnSpc>
                <a:spcPct val="100000"/>
              </a:lnSpc>
            </a:pP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strictly</a:t>
            </a:r>
            <a:r>
              <a:rPr dirty="0" sz="1400" spc="-3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as</a:t>
            </a:r>
            <a:r>
              <a:rPr dirty="0" sz="1400" spc="-3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horizonal</a:t>
            </a:r>
            <a:r>
              <a:rPr dirty="0" sz="1400" spc="-3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acquisitions</a:t>
            </a:r>
            <a:r>
              <a:rPr dirty="0" sz="1400" spc="-1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which</a:t>
            </a:r>
            <a:r>
              <a:rPr dirty="0" sz="1400" spc="-4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are</a:t>
            </a:r>
            <a:r>
              <a:rPr dirty="0" sz="1400" spc="-3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primarily</a:t>
            </a:r>
            <a:r>
              <a:rPr dirty="0" sz="1400" spc="-3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meant</a:t>
            </a:r>
            <a:r>
              <a:rPr dirty="0" sz="1400" spc="-3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for</a:t>
            </a:r>
            <a:r>
              <a:rPr dirty="0" sz="1400" spc="-5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expansion</a:t>
            </a:r>
            <a:r>
              <a:rPr dirty="0" sz="1400" spc="-2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of</a:t>
            </a:r>
            <a:r>
              <a:rPr dirty="0" sz="1400" spc="-4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market</a:t>
            </a:r>
            <a:r>
              <a:rPr dirty="0" sz="1400" spc="-3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share.</a:t>
            </a:r>
            <a:endParaRPr sz="1400">
              <a:latin typeface="Calibri"/>
              <a:cs typeface="Calibri"/>
            </a:endParaRPr>
          </a:p>
          <a:p>
            <a:pPr algn="ctr" marL="314325" marR="215265" indent="635">
              <a:lnSpc>
                <a:spcPct val="100000"/>
              </a:lnSpc>
              <a:spcBef>
                <a:spcPts val="1680"/>
              </a:spcBef>
            </a:pP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Prime</a:t>
            </a:r>
            <a:r>
              <a:rPr dirty="0" sz="1400" spc="-5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Video</a:t>
            </a:r>
            <a:r>
              <a:rPr dirty="0" sz="1400" spc="-3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already</a:t>
            </a:r>
            <a:r>
              <a:rPr dirty="0" sz="1400" spc="-2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operates</a:t>
            </a:r>
            <a:r>
              <a:rPr dirty="0" sz="1400" spc="-4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in</a:t>
            </a:r>
            <a:r>
              <a:rPr dirty="0" sz="1400" spc="-4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the</a:t>
            </a:r>
            <a:r>
              <a:rPr dirty="0" sz="1400" spc="-3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Video</a:t>
            </a:r>
            <a:r>
              <a:rPr dirty="0" sz="1400" spc="-3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OTT</a:t>
            </a:r>
            <a:r>
              <a:rPr dirty="0" sz="1400" spc="-5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segment,</a:t>
            </a:r>
            <a:r>
              <a:rPr dirty="0" sz="1400" spc="-2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this</a:t>
            </a:r>
            <a:r>
              <a:rPr dirty="0" sz="1400" spc="-3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acquisition</a:t>
            </a:r>
            <a:r>
              <a:rPr dirty="0" sz="1400" spc="-2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would</a:t>
            </a:r>
            <a:r>
              <a:rPr dirty="0" sz="1400" spc="-6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be</a:t>
            </a:r>
            <a:r>
              <a:rPr dirty="0" sz="1400" spc="-4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treated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as</a:t>
            </a:r>
            <a:r>
              <a:rPr dirty="0" sz="1400" spc="-2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a</a:t>
            </a:r>
            <a:r>
              <a:rPr dirty="0" sz="1400" spc="-3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horizontal</a:t>
            </a:r>
            <a:r>
              <a:rPr dirty="0" sz="1400" spc="-2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acquisition</a:t>
            </a:r>
            <a:r>
              <a:rPr dirty="0" sz="1400" spc="-2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and</a:t>
            </a:r>
            <a:r>
              <a:rPr dirty="0" sz="1400" spc="-1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hence</a:t>
            </a:r>
            <a:r>
              <a:rPr dirty="0" sz="1400" spc="-2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the</a:t>
            </a:r>
            <a:r>
              <a:rPr dirty="0" sz="1400" spc="-1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likelihood</a:t>
            </a:r>
            <a:r>
              <a:rPr dirty="0" sz="1400" spc="-2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of</a:t>
            </a:r>
            <a:r>
              <a:rPr dirty="0" sz="1400" spc="-4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the</a:t>
            </a: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acquisition</a:t>
            </a: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falling</a:t>
            </a:r>
            <a:r>
              <a:rPr dirty="0" sz="1400" spc="-3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under</a:t>
            </a:r>
            <a:r>
              <a:rPr dirty="0" sz="1400" spc="-1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the</a:t>
            </a: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171717"/>
                </a:solidFill>
                <a:latin typeface="Calibri"/>
                <a:cs typeface="Calibri"/>
              </a:rPr>
              <a:t>DOJ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or</a:t>
            </a:r>
            <a:r>
              <a:rPr dirty="0" sz="1400" spc="-4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the</a:t>
            </a: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FTC</a:t>
            </a:r>
            <a:r>
              <a:rPr dirty="0" sz="1400" spc="-5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scrutiny</a:t>
            </a:r>
            <a:r>
              <a:rPr dirty="0" sz="1400" spc="-2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is</a:t>
            </a:r>
            <a:r>
              <a:rPr dirty="0" sz="1400" spc="-2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quite</a:t>
            </a: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171717"/>
                </a:solidFill>
                <a:latin typeface="Calibri"/>
                <a:cs typeface="Calibri"/>
              </a:rPr>
              <a:t>high.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9733788" y="1316736"/>
            <a:ext cx="1871980" cy="265430"/>
          </a:xfrm>
          <a:prstGeom prst="rect">
            <a:avLst/>
          </a:prstGeom>
          <a:solidFill>
            <a:srgbClr val="34467C"/>
          </a:solidFill>
        </p:spPr>
        <p:txBody>
          <a:bodyPr wrap="square" lIns="0" tIns="44450" rIns="0" bIns="0" rtlCol="0" vert="horz">
            <a:spAutoFit/>
          </a:bodyPr>
          <a:lstStyle/>
          <a:p>
            <a:pPr marL="361950">
              <a:lnSpc>
                <a:spcPct val="100000"/>
              </a:lnSpc>
              <a:spcBef>
                <a:spcPts val="350"/>
              </a:spcBef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4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HHI</a:t>
            </a:r>
            <a:r>
              <a:rPr dirty="0" sz="14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0" b="1">
                <a:solidFill>
                  <a:srgbClr val="FFFFFF"/>
                </a:solidFill>
                <a:latin typeface="Arial"/>
                <a:cs typeface="Arial"/>
              </a:rPr>
              <a:t>Index</a:t>
            </a:r>
            <a:endParaRPr sz="1400">
              <a:latin typeface="Arial"/>
              <a:cs typeface="Arial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9734550" y="1784095"/>
            <a:ext cx="1970405" cy="619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300">
                <a:solidFill>
                  <a:srgbClr val="001F5F"/>
                </a:solidFill>
                <a:latin typeface="Arial MT"/>
                <a:cs typeface="Arial MT"/>
              </a:rPr>
              <a:t>The</a:t>
            </a:r>
            <a:r>
              <a:rPr dirty="0" sz="1300" spc="155">
                <a:solidFill>
                  <a:srgbClr val="001F5F"/>
                </a:solidFill>
                <a:latin typeface="Arial MT"/>
                <a:cs typeface="Arial MT"/>
              </a:rPr>
              <a:t>  </a:t>
            </a:r>
            <a:r>
              <a:rPr dirty="0" sz="1300">
                <a:solidFill>
                  <a:srgbClr val="001F5F"/>
                </a:solidFill>
                <a:latin typeface="Arial MT"/>
                <a:cs typeface="Arial MT"/>
              </a:rPr>
              <a:t>HHI</a:t>
            </a:r>
            <a:r>
              <a:rPr dirty="0" sz="1300" spc="155">
                <a:solidFill>
                  <a:srgbClr val="001F5F"/>
                </a:solidFill>
                <a:latin typeface="Arial MT"/>
                <a:cs typeface="Arial MT"/>
              </a:rPr>
              <a:t>  </a:t>
            </a:r>
            <a:r>
              <a:rPr dirty="0" sz="1300">
                <a:solidFill>
                  <a:srgbClr val="001F5F"/>
                </a:solidFill>
                <a:latin typeface="Arial MT"/>
                <a:cs typeface="Arial MT"/>
              </a:rPr>
              <a:t>is</a:t>
            </a:r>
            <a:r>
              <a:rPr dirty="0" sz="1300" spc="155">
                <a:solidFill>
                  <a:srgbClr val="001F5F"/>
                </a:solidFill>
                <a:latin typeface="Arial MT"/>
                <a:cs typeface="Arial MT"/>
              </a:rPr>
              <a:t>  </a:t>
            </a:r>
            <a:r>
              <a:rPr dirty="0" sz="1300">
                <a:solidFill>
                  <a:srgbClr val="001F5F"/>
                </a:solidFill>
                <a:latin typeface="Arial MT"/>
                <a:cs typeface="Arial MT"/>
              </a:rPr>
              <a:t>a</a:t>
            </a:r>
            <a:r>
              <a:rPr dirty="0" sz="1300" spc="160">
                <a:solidFill>
                  <a:srgbClr val="001F5F"/>
                </a:solidFill>
                <a:latin typeface="Arial MT"/>
                <a:cs typeface="Arial MT"/>
              </a:rPr>
              <a:t>  </a:t>
            </a:r>
            <a:r>
              <a:rPr dirty="0" sz="1300" spc="-10">
                <a:solidFill>
                  <a:srgbClr val="001F5F"/>
                </a:solidFill>
                <a:latin typeface="Arial MT"/>
                <a:cs typeface="Arial MT"/>
              </a:rPr>
              <a:t>common </a:t>
            </a:r>
            <a:r>
              <a:rPr dirty="0" sz="1300">
                <a:solidFill>
                  <a:srgbClr val="001F5F"/>
                </a:solidFill>
                <a:latin typeface="Arial MT"/>
                <a:cs typeface="Arial MT"/>
              </a:rPr>
              <a:t>measure</a:t>
            </a:r>
            <a:r>
              <a:rPr dirty="0" sz="1300" spc="490">
                <a:solidFill>
                  <a:srgbClr val="001F5F"/>
                </a:solidFill>
                <a:latin typeface="Arial MT"/>
                <a:cs typeface="Arial MT"/>
              </a:rPr>
              <a:t>   </a:t>
            </a:r>
            <a:r>
              <a:rPr dirty="0" sz="1300">
                <a:solidFill>
                  <a:srgbClr val="001F5F"/>
                </a:solidFill>
                <a:latin typeface="Arial MT"/>
                <a:cs typeface="Arial MT"/>
              </a:rPr>
              <a:t>of</a:t>
            </a:r>
            <a:r>
              <a:rPr dirty="0" sz="1300" spc="490">
                <a:solidFill>
                  <a:srgbClr val="001F5F"/>
                </a:solidFill>
                <a:latin typeface="Arial MT"/>
                <a:cs typeface="Arial MT"/>
              </a:rPr>
              <a:t>   </a:t>
            </a:r>
            <a:r>
              <a:rPr dirty="0" sz="1300" spc="-10">
                <a:solidFill>
                  <a:srgbClr val="001F5F"/>
                </a:solidFill>
                <a:latin typeface="Arial MT"/>
                <a:cs typeface="Arial MT"/>
              </a:rPr>
              <a:t>market </a:t>
            </a:r>
            <a:r>
              <a:rPr dirty="0" sz="1300">
                <a:solidFill>
                  <a:srgbClr val="001F5F"/>
                </a:solidFill>
                <a:latin typeface="Arial MT"/>
                <a:cs typeface="Arial MT"/>
              </a:rPr>
              <a:t>concentration</a:t>
            </a:r>
            <a:r>
              <a:rPr dirty="0" sz="1300" spc="114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001F5F"/>
                </a:solidFill>
                <a:latin typeface="Arial MT"/>
                <a:cs typeface="Arial MT"/>
              </a:rPr>
              <a:t>and</a:t>
            </a:r>
            <a:r>
              <a:rPr dirty="0" sz="1300" spc="125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001F5F"/>
                </a:solidFill>
                <a:latin typeface="Arial MT"/>
                <a:cs typeface="Arial MT"/>
              </a:rPr>
              <a:t>is</a:t>
            </a:r>
            <a:r>
              <a:rPr dirty="0" sz="1300" spc="114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300" spc="-20">
                <a:solidFill>
                  <a:srgbClr val="001F5F"/>
                </a:solidFill>
                <a:latin typeface="Arial MT"/>
                <a:cs typeface="Arial MT"/>
              </a:rPr>
              <a:t>used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11174730" y="2378710"/>
            <a:ext cx="530225" cy="619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51130" marR="5080" indent="-139065">
              <a:lnSpc>
                <a:spcPct val="100000"/>
              </a:lnSpc>
              <a:spcBef>
                <a:spcPts val="95"/>
              </a:spcBef>
            </a:pPr>
            <a:r>
              <a:rPr dirty="0" sz="1300" spc="-10">
                <a:solidFill>
                  <a:srgbClr val="001F5F"/>
                </a:solidFill>
                <a:latin typeface="Arial MT"/>
                <a:cs typeface="Arial MT"/>
              </a:rPr>
              <a:t>market </a:t>
            </a:r>
            <a:r>
              <a:rPr dirty="0" sz="1300" spc="-20">
                <a:solidFill>
                  <a:srgbClr val="001F5F"/>
                </a:solidFill>
                <a:latin typeface="Arial MT"/>
                <a:cs typeface="Arial MT"/>
              </a:rPr>
              <a:t>often post-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9734550" y="2378710"/>
            <a:ext cx="1350010" cy="817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436245" algn="l"/>
                <a:tab pos="810895" algn="l"/>
              </a:tabLst>
            </a:pPr>
            <a:r>
              <a:rPr dirty="0" sz="1300" spc="-25">
                <a:solidFill>
                  <a:srgbClr val="001F5F"/>
                </a:solidFill>
                <a:latin typeface="Arial MT"/>
                <a:cs typeface="Arial MT"/>
              </a:rPr>
              <a:t>to</a:t>
            </a:r>
            <a:r>
              <a:rPr dirty="0" sz="1300">
                <a:solidFill>
                  <a:srgbClr val="001F5F"/>
                </a:solidFill>
                <a:latin typeface="Arial MT"/>
                <a:cs typeface="Arial MT"/>
              </a:rPr>
              <a:t>	</a:t>
            </a:r>
            <a:r>
              <a:rPr dirty="0" sz="1300" spc="-10">
                <a:solidFill>
                  <a:srgbClr val="001F5F"/>
                </a:solidFill>
                <a:latin typeface="Arial MT"/>
                <a:cs typeface="Arial MT"/>
              </a:rPr>
              <a:t>determine competitiveness, </a:t>
            </a:r>
            <a:r>
              <a:rPr dirty="0" sz="1300" spc="-20">
                <a:solidFill>
                  <a:srgbClr val="001F5F"/>
                </a:solidFill>
                <a:latin typeface="Arial MT"/>
                <a:cs typeface="Arial MT"/>
              </a:rPr>
              <a:t>pre-</a:t>
            </a:r>
            <a:r>
              <a:rPr dirty="0" sz="1300">
                <a:solidFill>
                  <a:srgbClr val="001F5F"/>
                </a:solidFill>
                <a:latin typeface="Arial MT"/>
                <a:cs typeface="Arial MT"/>
              </a:rPr>
              <a:t>		</a:t>
            </a:r>
            <a:r>
              <a:rPr dirty="0" sz="1300" spc="-25">
                <a:solidFill>
                  <a:srgbClr val="001F5F"/>
                </a:solidFill>
                <a:latin typeface="Arial MT"/>
                <a:cs typeface="Arial MT"/>
              </a:rPr>
              <a:t>and </a:t>
            </a:r>
            <a:r>
              <a:rPr dirty="0" sz="1300" spc="-10">
                <a:solidFill>
                  <a:srgbClr val="001F5F"/>
                </a:solidFill>
                <a:latin typeface="Arial MT"/>
                <a:cs typeface="Arial MT"/>
              </a:rPr>
              <a:t>M&amp;A</a:t>
            </a:r>
            <a:r>
              <a:rPr dirty="0" sz="1300" spc="-75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300" spc="-10">
                <a:solidFill>
                  <a:srgbClr val="001F5F"/>
                </a:solidFill>
                <a:latin typeface="Arial MT"/>
                <a:cs typeface="Arial MT"/>
              </a:rPr>
              <a:t>transactions.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9750297" y="3877183"/>
            <a:ext cx="197040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>
                <a:solidFill>
                  <a:srgbClr val="001F5F"/>
                </a:solidFill>
                <a:latin typeface="Arial MT"/>
                <a:cs typeface="Arial MT"/>
              </a:rPr>
              <a:t>The</a:t>
            </a:r>
            <a:r>
              <a:rPr dirty="0" sz="1300" spc="90">
                <a:solidFill>
                  <a:srgbClr val="001F5F"/>
                </a:solidFill>
                <a:latin typeface="Arial MT"/>
                <a:cs typeface="Arial MT"/>
              </a:rPr>
              <a:t>  </a:t>
            </a:r>
            <a:r>
              <a:rPr dirty="0" sz="1300">
                <a:solidFill>
                  <a:srgbClr val="001F5F"/>
                </a:solidFill>
                <a:latin typeface="Arial MT"/>
                <a:cs typeface="Arial MT"/>
              </a:rPr>
              <a:t>following</a:t>
            </a:r>
            <a:r>
              <a:rPr dirty="0" sz="1300" spc="90">
                <a:solidFill>
                  <a:srgbClr val="001F5F"/>
                </a:solidFill>
                <a:latin typeface="Arial MT"/>
                <a:cs typeface="Arial MT"/>
              </a:rPr>
              <a:t>  </a:t>
            </a:r>
            <a:r>
              <a:rPr dirty="0" sz="1300" spc="-10">
                <a:solidFill>
                  <a:srgbClr val="001F5F"/>
                </a:solidFill>
                <a:latin typeface="Arial MT"/>
                <a:cs typeface="Arial MT"/>
              </a:rPr>
              <a:t>acquisition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9750297" y="4075303"/>
            <a:ext cx="1970405" cy="4216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774065" algn="l"/>
                <a:tab pos="913130" algn="l"/>
                <a:tab pos="1104900" algn="l"/>
                <a:tab pos="1339850" algn="l"/>
                <a:tab pos="1637030" algn="l"/>
                <a:tab pos="1819910" algn="l"/>
              </a:tabLst>
            </a:pPr>
            <a:r>
              <a:rPr dirty="0" sz="1300" spc="-10">
                <a:solidFill>
                  <a:srgbClr val="001F5F"/>
                </a:solidFill>
                <a:latin typeface="Arial MT"/>
                <a:cs typeface="Arial MT"/>
              </a:rPr>
              <a:t>increases</a:t>
            </a:r>
            <a:r>
              <a:rPr dirty="0" sz="1300">
                <a:solidFill>
                  <a:srgbClr val="001F5F"/>
                </a:solidFill>
                <a:latin typeface="Arial MT"/>
                <a:cs typeface="Arial MT"/>
              </a:rPr>
              <a:t>		</a:t>
            </a:r>
            <a:r>
              <a:rPr dirty="0" sz="1300" spc="-25">
                <a:solidFill>
                  <a:srgbClr val="001F5F"/>
                </a:solidFill>
                <a:latin typeface="Arial MT"/>
                <a:cs typeface="Arial MT"/>
              </a:rPr>
              <a:t>the</a:t>
            </a:r>
            <a:r>
              <a:rPr dirty="0" sz="1300">
                <a:solidFill>
                  <a:srgbClr val="001F5F"/>
                </a:solidFill>
                <a:latin typeface="Arial MT"/>
                <a:cs typeface="Arial MT"/>
              </a:rPr>
              <a:t>	</a:t>
            </a:r>
            <a:r>
              <a:rPr dirty="0" sz="1300" spc="-25">
                <a:solidFill>
                  <a:srgbClr val="001F5F"/>
                </a:solidFill>
                <a:latin typeface="Arial MT"/>
                <a:cs typeface="Arial MT"/>
              </a:rPr>
              <a:t>HHI</a:t>
            </a:r>
            <a:r>
              <a:rPr dirty="0" sz="1300">
                <a:solidFill>
                  <a:srgbClr val="001F5F"/>
                </a:solidFill>
                <a:latin typeface="Arial MT"/>
                <a:cs typeface="Arial MT"/>
              </a:rPr>
              <a:t>		</a:t>
            </a:r>
            <a:r>
              <a:rPr dirty="0" sz="1300" spc="-25">
                <a:solidFill>
                  <a:srgbClr val="001F5F"/>
                </a:solidFill>
                <a:latin typeface="Arial MT"/>
                <a:cs typeface="Arial MT"/>
              </a:rPr>
              <a:t>of </a:t>
            </a:r>
            <a:r>
              <a:rPr dirty="0" sz="1300" spc="-10">
                <a:solidFill>
                  <a:srgbClr val="001F5F"/>
                </a:solidFill>
                <a:latin typeface="Arial MT"/>
                <a:cs typeface="Arial MT"/>
              </a:rPr>
              <a:t>Amazon</a:t>
            </a:r>
            <a:r>
              <a:rPr dirty="0" sz="1300">
                <a:solidFill>
                  <a:srgbClr val="001F5F"/>
                </a:solidFill>
                <a:latin typeface="Arial MT"/>
                <a:cs typeface="Arial MT"/>
              </a:rPr>
              <a:t>	</a:t>
            </a:r>
            <a:r>
              <a:rPr dirty="0" sz="1300" spc="-25">
                <a:solidFill>
                  <a:srgbClr val="001F5F"/>
                </a:solidFill>
                <a:latin typeface="Arial MT"/>
                <a:cs typeface="Arial MT"/>
              </a:rPr>
              <a:t>by</a:t>
            </a:r>
            <a:r>
              <a:rPr dirty="0" sz="1300">
                <a:solidFill>
                  <a:srgbClr val="001F5F"/>
                </a:solidFill>
                <a:latin typeface="Arial MT"/>
                <a:cs typeface="Arial MT"/>
              </a:rPr>
              <a:t>	</a:t>
            </a:r>
            <a:r>
              <a:rPr dirty="0" sz="1300" spc="-20">
                <a:solidFill>
                  <a:srgbClr val="001F5F"/>
                </a:solidFill>
                <a:latin typeface="Arial MT"/>
                <a:cs typeface="Arial MT"/>
              </a:rPr>
              <a:t>more</a:t>
            </a:r>
            <a:r>
              <a:rPr dirty="0" sz="1300">
                <a:solidFill>
                  <a:srgbClr val="001F5F"/>
                </a:solidFill>
                <a:latin typeface="Arial MT"/>
                <a:cs typeface="Arial MT"/>
              </a:rPr>
              <a:t>	</a:t>
            </a:r>
            <a:r>
              <a:rPr dirty="0" sz="1300" spc="-20">
                <a:solidFill>
                  <a:srgbClr val="001F5F"/>
                </a:solidFill>
                <a:latin typeface="Arial MT"/>
                <a:cs typeface="Arial MT"/>
              </a:rPr>
              <a:t>than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9750297" y="4471797"/>
            <a:ext cx="1970405" cy="4216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300">
                <a:solidFill>
                  <a:srgbClr val="001F5F"/>
                </a:solidFill>
                <a:latin typeface="Arial MT"/>
                <a:cs typeface="Arial MT"/>
              </a:rPr>
              <a:t>2100</a:t>
            </a:r>
            <a:r>
              <a:rPr dirty="0" sz="1300" spc="195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001F5F"/>
                </a:solidFill>
                <a:latin typeface="Arial MT"/>
                <a:cs typeface="Arial MT"/>
              </a:rPr>
              <a:t>points</a:t>
            </a:r>
            <a:r>
              <a:rPr dirty="0" sz="1300" spc="20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001F5F"/>
                </a:solidFill>
                <a:latin typeface="Arial MT"/>
                <a:cs typeface="Arial MT"/>
              </a:rPr>
              <a:t>which</a:t>
            </a:r>
            <a:r>
              <a:rPr dirty="0" sz="1300" spc="20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001F5F"/>
                </a:solidFill>
                <a:latin typeface="Arial MT"/>
                <a:cs typeface="Arial MT"/>
              </a:rPr>
              <a:t>is</a:t>
            </a:r>
            <a:r>
              <a:rPr dirty="0" sz="1300" spc="195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300" spc="-25">
                <a:solidFill>
                  <a:srgbClr val="001F5F"/>
                </a:solidFill>
                <a:latin typeface="Arial MT"/>
                <a:cs typeface="Arial MT"/>
              </a:rPr>
              <a:t>way </a:t>
            </a:r>
            <a:r>
              <a:rPr dirty="0" sz="1300">
                <a:solidFill>
                  <a:srgbClr val="001F5F"/>
                </a:solidFill>
                <a:latin typeface="Arial MT"/>
                <a:cs typeface="Arial MT"/>
              </a:rPr>
              <a:t>beyond</a:t>
            </a:r>
            <a:r>
              <a:rPr dirty="0" sz="1300" spc="9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001F5F"/>
                </a:solidFill>
                <a:latin typeface="Arial MT"/>
                <a:cs typeface="Arial MT"/>
              </a:rPr>
              <a:t>200</a:t>
            </a:r>
            <a:r>
              <a:rPr dirty="0" sz="1300" spc="95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001F5F"/>
                </a:solidFill>
                <a:latin typeface="Arial MT"/>
                <a:cs typeface="Arial MT"/>
              </a:rPr>
              <a:t>points,</a:t>
            </a:r>
            <a:r>
              <a:rPr dirty="0" sz="1300" spc="85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001F5F"/>
                </a:solidFill>
                <a:latin typeface="Arial MT"/>
                <a:cs typeface="Arial MT"/>
              </a:rPr>
              <a:t>as</a:t>
            </a:r>
            <a:r>
              <a:rPr dirty="0" sz="1300" spc="9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300" spc="-25">
                <a:solidFill>
                  <a:srgbClr val="001F5F"/>
                </a:solidFill>
                <a:latin typeface="Arial MT"/>
                <a:cs typeface="Arial MT"/>
              </a:rPr>
              <a:t>set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9750297" y="4868036"/>
            <a:ext cx="1359535" cy="619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349250" algn="l"/>
                <a:tab pos="926465" algn="l"/>
                <a:tab pos="1035050" algn="l"/>
              </a:tabLst>
            </a:pPr>
            <a:r>
              <a:rPr dirty="0" sz="1300" spc="-25">
                <a:solidFill>
                  <a:srgbClr val="001F5F"/>
                </a:solidFill>
                <a:latin typeface="Arial MT"/>
                <a:cs typeface="Arial MT"/>
              </a:rPr>
              <a:t>by</a:t>
            </a:r>
            <a:r>
              <a:rPr dirty="0" sz="1300">
                <a:solidFill>
                  <a:srgbClr val="001F5F"/>
                </a:solidFill>
                <a:latin typeface="Arial MT"/>
                <a:cs typeface="Arial MT"/>
              </a:rPr>
              <a:t>	</a:t>
            </a:r>
            <a:r>
              <a:rPr dirty="0" sz="1300" spc="-10">
                <a:solidFill>
                  <a:srgbClr val="001F5F"/>
                </a:solidFill>
                <a:latin typeface="Arial MT"/>
                <a:cs typeface="Arial MT"/>
              </a:rPr>
              <a:t>section</a:t>
            </a:r>
            <a:r>
              <a:rPr dirty="0" sz="1300">
                <a:solidFill>
                  <a:srgbClr val="001F5F"/>
                </a:solidFill>
                <a:latin typeface="Arial MT"/>
                <a:cs typeface="Arial MT"/>
              </a:rPr>
              <a:t>		</a:t>
            </a:r>
            <a:r>
              <a:rPr dirty="0" sz="1300" spc="-25">
                <a:solidFill>
                  <a:srgbClr val="001F5F"/>
                </a:solidFill>
                <a:latin typeface="Arial MT"/>
                <a:cs typeface="Arial MT"/>
              </a:rPr>
              <a:t>5.3 </a:t>
            </a:r>
            <a:r>
              <a:rPr dirty="0" sz="1300" spc="-10">
                <a:solidFill>
                  <a:srgbClr val="001F5F"/>
                </a:solidFill>
                <a:latin typeface="Arial MT"/>
                <a:cs typeface="Arial MT"/>
              </a:rPr>
              <a:t>Horizontal Guidelines</a:t>
            </a:r>
            <a:r>
              <a:rPr dirty="0" sz="1300">
                <a:solidFill>
                  <a:srgbClr val="001F5F"/>
                </a:solidFill>
                <a:latin typeface="Arial MT"/>
                <a:cs typeface="Arial MT"/>
              </a:rPr>
              <a:t>	</a:t>
            </a:r>
            <a:r>
              <a:rPr dirty="0" sz="1300" spc="-10">
                <a:solidFill>
                  <a:srgbClr val="001F5F"/>
                </a:solidFill>
                <a:latin typeface="Arial MT"/>
                <a:cs typeface="Arial MT"/>
              </a:rPr>
              <a:t>jointly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11166093" y="4868036"/>
            <a:ext cx="554990" cy="619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20320" marR="5080" indent="-7620">
              <a:lnSpc>
                <a:spcPct val="100000"/>
              </a:lnSpc>
              <a:spcBef>
                <a:spcPts val="95"/>
              </a:spcBef>
            </a:pPr>
            <a:r>
              <a:rPr dirty="0" sz="1300">
                <a:solidFill>
                  <a:srgbClr val="001F5F"/>
                </a:solidFill>
                <a:latin typeface="Arial MT"/>
                <a:cs typeface="Arial MT"/>
              </a:rPr>
              <a:t>of</a:t>
            </a:r>
            <a:r>
              <a:rPr dirty="0" sz="1300" spc="270">
                <a:solidFill>
                  <a:srgbClr val="001F5F"/>
                </a:solidFill>
                <a:latin typeface="Arial MT"/>
                <a:cs typeface="Arial MT"/>
              </a:rPr>
              <a:t>  </a:t>
            </a:r>
            <a:r>
              <a:rPr dirty="0" sz="1300" spc="-25">
                <a:solidFill>
                  <a:srgbClr val="001F5F"/>
                </a:solidFill>
                <a:latin typeface="Arial MT"/>
                <a:cs typeface="Arial MT"/>
              </a:rPr>
              <a:t>the </a:t>
            </a:r>
            <a:r>
              <a:rPr dirty="0" sz="1300" spc="-20">
                <a:solidFill>
                  <a:srgbClr val="001F5F"/>
                </a:solidFill>
                <a:latin typeface="Arial MT"/>
                <a:cs typeface="Arial MT"/>
              </a:rPr>
              <a:t>Merger </a:t>
            </a:r>
            <a:r>
              <a:rPr dirty="0" sz="1300" spc="-10">
                <a:solidFill>
                  <a:srgbClr val="001F5F"/>
                </a:solidFill>
                <a:latin typeface="Arial MT"/>
                <a:cs typeface="Arial MT"/>
              </a:rPr>
              <a:t>issued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9750297" y="5462422"/>
            <a:ext cx="1970405" cy="619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  <a:tabLst>
                <a:tab pos="1531620" algn="l"/>
              </a:tabLst>
            </a:pPr>
            <a:r>
              <a:rPr dirty="0" sz="1300">
                <a:solidFill>
                  <a:srgbClr val="001F5F"/>
                </a:solidFill>
                <a:latin typeface="Arial MT"/>
                <a:cs typeface="Arial MT"/>
              </a:rPr>
              <a:t>by</a:t>
            </a:r>
            <a:r>
              <a:rPr dirty="0" sz="1300" spc="-1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001F5F"/>
                </a:solidFill>
                <a:latin typeface="Arial MT"/>
                <a:cs typeface="Arial MT"/>
              </a:rPr>
              <a:t>the</a:t>
            </a:r>
            <a:r>
              <a:rPr dirty="0" sz="1300" spc="1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001F5F"/>
                </a:solidFill>
                <a:latin typeface="Arial MT"/>
                <a:cs typeface="Arial MT"/>
              </a:rPr>
              <a:t>department</a:t>
            </a:r>
            <a:r>
              <a:rPr dirty="0" sz="1300" spc="5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001F5F"/>
                </a:solidFill>
                <a:latin typeface="Arial MT"/>
                <a:cs typeface="Arial MT"/>
              </a:rPr>
              <a:t>and</a:t>
            </a:r>
            <a:r>
              <a:rPr dirty="0" sz="1300" spc="1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300" spc="-25">
                <a:solidFill>
                  <a:srgbClr val="001F5F"/>
                </a:solidFill>
                <a:latin typeface="Arial MT"/>
                <a:cs typeface="Arial MT"/>
              </a:rPr>
              <a:t>the </a:t>
            </a:r>
            <a:r>
              <a:rPr dirty="0" sz="1300" spc="-10">
                <a:solidFill>
                  <a:srgbClr val="001F5F"/>
                </a:solidFill>
                <a:latin typeface="Arial MT"/>
                <a:cs typeface="Arial MT"/>
              </a:rPr>
              <a:t>Federal</a:t>
            </a:r>
            <a:r>
              <a:rPr dirty="0" sz="1300">
                <a:solidFill>
                  <a:srgbClr val="001F5F"/>
                </a:solidFill>
                <a:latin typeface="Arial MT"/>
                <a:cs typeface="Arial MT"/>
              </a:rPr>
              <a:t>	</a:t>
            </a:r>
            <a:r>
              <a:rPr dirty="0" sz="1300" spc="-25">
                <a:solidFill>
                  <a:srgbClr val="001F5F"/>
                </a:solidFill>
                <a:latin typeface="Arial MT"/>
                <a:cs typeface="Arial MT"/>
              </a:rPr>
              <a:t>Trade </a:t>
            </a:r>
            <a:r>
              <a:rPr dirty="0" sz="1300" spc="-10">
                <a:solidFill>
                  <a:srgbClr val="001F5F"/>
                </a:solidFill>
                <a:latin typeface="Arial MT"/>
                <a:cs typeface="Arial MT"/>
              </a:rPr>
              <a:t>Commission</a:t>
            </a:r>
            <a:r>
              <a:rPr dirty="0" sz="1300" spc="-5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300" spc="-10">
                <a:solidFill>
                  <a:srgbClr val="001F5F"/>
                </a:solidFill>
                <a:latin typeface="Arial MT"/>
                <a:cs typeface="Arial MT"/>
              </a:rPr>
              <a:t>(FTC).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2054732" y="2980182"/>
            <a:ext cx="25907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Calibri"/>
                <a:cs typeface="Calibri"/>
              </a:rPr>
              <a:t>296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2" name="object 52" descr=""/>
          <p:cNvGrpSpPr/>
          <p:nvPr/>
        </p:nvGrpSpPr>
        <p:grpSpPr>
          <a:xfrm>
            <a:off x="1753616" y="1971929"/>
            <a:ext cx="671195" cy="368300"/>
            <a:chOff x="1753616" y="1971929"/>
            <a:chExt cx="671195" cy="368300"/>
          </a:xfrm>
        </p:grpSpPr>
        <p:sp>
          <p:nvSpPr>
            <p:cNvPr id="53" name="object 53" descr=""/>
            <p:cNvSpPr/>
            <p:nvPr/>
          </p:nvSpPr>
          <p:spPr>
            <a:xfrm>
              <a:off x="1756791" y="1975104"/>
              <a:ext cx="664845" cy="361950"/>
            </a:xfrm>
            <a:custGeom>
              <a:avLst/>
              <a:gdLst/>
              <a:ahLst/>
              <a:cxnLst/>
              <a:rect l="l" t="t" r="r" b="b"/>
              <a:pathLst>
                <a:path w="664844" h="361950">
                  <a:moveTo>
                    <a:pt x="664844" y="0"/>
                  </a:moveTo>
                  <a:lnTo>
                    <a:pt x="100964" y="0"/>
                  </a:lnTo>
                  <a:lnTo>
                    <a:pt x="100964" y="207263"/>
                  </a:lnTo>
                  <a:lnTo>
                    <a:pt x="194944" y="207263"/>
                  </a:lnTo>
                  <a:lnTo>
                    <a:pt x="0" y="361569"/>
                  </a:lnTo>
                  <a:lnTo>
                    <a:pt x="335914" y="207263"/>
                  </a:lnTo>
                  <a:lnTo>
                    <a:pt x="664844" y="207263"/>
                  </a:lnTo>
                  <a:lnTo>
                    <a:pt x="6648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1756791" y="1975104"/>
              <a:ext cx="664845" cy="361950"/>
            </a:xfrm>
            <a:custGeom>
              <a:avLst/>
              <a:gdLst/>
              <a:ahLst/>
              <a:cxnLst/>
              <a:rect l="l" t="t" r="r" b="b"/>
              <a:pathLst>
                <a:path w="664844" h="361950">
                  <a:moveTo>
                    <a:pt x="100964" y="0"/>
                  </a:moveTo>
                  <a:lnTo>
                    <a:pt x="194944" y="0"/>
                  </a:lnTo>
                  <a:lnTo>
                    <a:pt x="335914" y="0"/>
                  </a:lnTo>
                  <a:lnTo>
                    <a:pt x="664844" y="0"/>
                  </a:lnTo>
                  <a:lnTo>
                    <a:pt x="664844" y="120904"/>
                  </a:lnTo>
                  <a:lnTo>
                    <a:pt x="664844" y="172720"/>
                  </a:lnTo>
                  <a:lnTo>
                    <a:pt x="664844" y="207263"/>
                  </a:lnTo>
                  <a:lnTo>
                    <a:pt x="335914" y="207263"/>
                  </a:lnTo>
                  <a:lnTo>
                    <a:pt x="0" y="361569"/>
                  </a:lnTo>
                  <a:lnTo>
                    <a:pt x="194944" y="207263"/>
                  </a:lnTo>
                  <a:lnTo>
                    <a:pt x="100964" y="207263"/>
                  </a:lnTo>
                  <a:lnTo>
                    <a:pt x="100964" y="172720"/>
                  </a:lnTo>
                  <a:lnTo>
                    <a:pt x="100964" y="120904"/>
                  </a:lnTo>
                  <a:lnTo>
                    <a:pt x="100964" y="0"/>
                  </a:lnTo>
                  <a:close/>
                </a:path>
              </a:pathLst>
            </a:custGeom>
            <a:ln w="6350">
              <a:solidFill>
                <a:srgbClr val="17171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57756" y="1987296"/>
              <a:ext cx="563880" cy="176784"/>
            </a:xfrm>
            <a:prstGeom prst="rect">
              <a:avLst/>
            </a:prstGeom>
          </p:spPr>
        </p:pic>
      </p:grpSp>
      <p:sp>
        <p:nvSpPr>
          <p:cNvPr id="56" name="object 56" descr=""/>
          <p:cNvSpPr/>
          <p:nvPr/>
        </p:nvSpPr>
        <p:spPr>
          <a:xfrm>
            <a:off x="216408" y="1110996"/>
            <a:ext cx="11348085" cy="0"/>
          </a:xfrm>
          <a:custGeom>
            <a:avLst/>
            <a:gdLst/>
            <a:ahLst/>
            <a:cxnLst/>
            <a:rect l="l" t="t" r="r" b="b"/>
            <a:pathLst>
              <a:path w="11348085" h="0">
                <a:moveTo>
                  <a:pt x="0" y="0"/>
                </a:moveTo>
                <a:lnTo>
                  <a:pt x="11348085" y="0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6916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74320" marR="267335" indent="-3175">
              <a:lnSpc>
                <a:spcPct val="100000"/>
              </a:lnSpc>
              <a:spcBef>
                <a:spcPts val="240"/>
              </a:spcBef>
            </a:pP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70276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69875" marR="268605" indent="25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 Overview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69719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310" marR="311150" indent="-635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370832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521334" marR="294005" indent="-224154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771388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945" marR="292100" indent="-279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71943" y="6303264"/>
            <a:ext cx="1231900" cy="55499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0480" rIns="0" bIns="0" rtlCol="0" vert="horz">
            <a:spAutoFit/>
          </a:bodyPr>
          <a:lstStyle/>
          <a:p>
            <a:pPr marL="240029" marR="193675" indent="-43180">
              <a:lnSpc>
                <a:spcPct val="100000"/>
              </a:lnSpc>
              <a:spcBef>
                <a:spcPts val="240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Acquisition 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5725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14960" marR="210185" indent="-100965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 Solution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9822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146050" rIns="0" bIns="0" rtlCol="0" vert="horz">
            <a:spAutoFit/>
          </a:bodyPr>
          <a:lstStyle/>
          <a:p>
            <a:pPr marL="206375">
              <a:lnSpc>
                <a:spcPct val="100000"/>
              </a:lnSpc>
              <a:spcBef>
                <a:spcPts val="115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1551919" y="643432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2"/>
                </a:lnTo>
                <a:lnTo>
                  <a:pt x="640079" y="294132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Other</a:t>
            </a:r>
            <a:r>
              <a:rPr dirty="0" spc="-50"/>
              <a:t> </a:t>
            </a:r>
            <a:r>
              <a:rPr dirty="0"/>
              <a:t>Threats</a:t>
            </a:r>
            <a:r>
              <a:rPr dirty="0" spc="-60"/>
              <a:t> </a:t>
            </a:r>
            <a:r>
              <a:rPr dirty="0"/>
              <a:t>&amp;</a:t>
            </a:r>
            <a:r>
              <a:rPr dirty="0" spc="-65"/>
              <a:t> </a:t>
            </a:r>
            <a:r>
              <a:rPr dirty="0" spc="-10"/>
              <a:t>Hinderances</a:t>
            </a:r>
          </a:p>
        </p:txBody>
      </p:sp>
      <p:grpSp>
        <p:nvGrpSpPr>
          <p:cNvPr id="13" name="object 13" descr=""/>
          <p:cNvGrpSpPr/>
          <p:nvPr/>
        </p:nvGrpSpPr>
        <p:grpSpPr>
          <a:xfrm>
            <a:off x="213233" y="1164208"/>
            <a:ext cx="11354435" cy="2491105"/>
            <a:chOff x="213233" y="1164208"/>
            <a:chExt cx="11354435" cy="2491105"/>
          </a:xfrm>
        </p:grpSpPr>
        <p:sp>
          <p:nvSpPr>
            <p:cNvPr id="14" name="object 14" descr=""/>
            <p:cNvSpPr/>
            <p:nvPr/>
          </p:nvSpPr>
          <p:spPr>
            <a:xfrm>
              <a:off x="216408" y="1167383"/>
              <a:ext cx="11348085" cy="0"/>
            </a:xfrm>
            <a:custGeom>
              <a:avLst/>
              <a:gdLst/>
              <a:ahLst/>
              <a:cxnLst/>
              <a:rect l="l" t="t" r="r" b="b"/>
              <a:pathLst>
                <a:path w="11348085" h="0">
                  <a:moveTo>
                    <a:pt x="0" y="0"/>
                  </a:moveTo>
                  <a:lnTo>
                    <a:pt x="11348085" y="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373380" y="1274063"/>
              <a:ext cx="5988050" cy="2374900"/>
            </a:xfrm>
            <a:custGeom>
              <a:avLst/>
              <a:gdLst/>
              <a:ahLst/>
              <a:cxnLst/>
              <a:rect l="l" t="t" r="r" b="b"/>
              <a:pathLst>
                <a:path w="5988050" h="2374900">
                  <a:moveTo>
                    <a:pt x="0" y="2374392"/>
                  </a:moveTo>
                  <a:lnTo>
                    <a:pt x="5987796" y="2374392"/>
                  </a:lnTo>
                  <a:lnTo>
                    <a:pt x="5987796" y="0"/>
                  </a:lnTo>
                  <a:lnTo>
                    <a:pt x="0" y="0"/>
                  </a:lnTo>
                  <a:lnTo>
                    <a:pt x="0" y="237439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70332" y="1283207"/>
              <a:ext cx="5991225" cy="429895"/>
            </a:xfrm>
            <a:custGeom>
              <a:avLst/>
              <a:gdLst/>
              <a:ahLst/>
              <a:cxnLst/>
              <a:rect l="l" t="t" r="r" b="b"/>
              <a:pathLst>
                <a:path w="5991225" h="429894">
                  <a:moveTo>
                    <a:pt x="5990844" y="0"/>
                  </a:moveTo>
                  <a:lnTo>
                    <a:pt x="0" y="0"/>
                  </a:lnTo>
                  <a:lnTo>
                    <a:pt x="0" y="429768"/>
                  </a:lnTo>
                  <a:lnTo>
                    <a:pt x="5990844" y="429768"/>
                  </a:lnTo>
                  <a:lnTo>
                    <a:pt x="5990844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70332" y="1283207"/>
              <a:ext cx="5991225" cy="429895"/>
            </a:xfrm>
            <a:custGeom>
              <a:avLst/>
              <a:gdLst/>
              <a:ahLst/>
              <a:cxnLst/>
              <a:rect l="l" t="t" r="r" b="b"/>
              <a:pathLst>
                <a:path w="5991225" h="429894">
                  <a:moveTo>
                    <a:pt x="0" y="429768"/>
                  </a:moveTo>
                  <a:lnTo>
                    <a:pt x="5990844" y="429768"/>
                  </a:lnTo>
                  <a:lnTo>
                    <a:pt x="5990844" y="0"/>
                  </a:lnTo>
                  <a:lnTo>
                    <a:pt x="0" y="0"/>
                  </a:lnTo>
                  <a:lnTo>
                    <a:pt x="0" y="42976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 descr=""/>
          <p:cNvGrpSpPr/>
          <p:nvPr/>
        </p:nvGrpSpPr>
        <p:grpSpPr>
          <a:xfrm>
            <a:off x="6997954" y="1267713"/>
            <a:ext cx="4772660" cy="4557395"/>
            <a:chOff x="6997954" y="1267713"/>
            <a:chExt cx="4772660" cy="4557395"/>
          </a:xfrm>
        </p:grpSpPr>
        <p:sp>
          <p:nvSpPr>
            <p:cNvPr id="19" name="object 19" descr=""/>
            <p:cNvSpPr/>
            <p:nvPr/>
          </p:nvSpPr>
          <p:spPr>
            <a:xfrm>
              <a:off x="7004304" y="1274063"/>
              <a:ext cx="4759960" cy="4544695"/>
            </a:xfrm>
            <a:custGeom>
              <a:avLst/>
              <a:gdLst/>
              <a:ahLst/>
              <a:cxnLst/>
              <a:rect l="l" t="t" r="r" b="b"/>
              <a:pathLst>
                <a:path w="4759959" h="4544695">
                  <a:moveTo>
                    <a:pt x="0" y="4544567"/>
                  </a:moveTo>
                  <a:lnTo>
                    <a:pt x="4759452" y="4544567"/>
                  </a:lnTo>
                  <a:lnTo>
                    <a:pt x="4759452" y="0"/>
                  </a:lnTo>
                  <a:lnTo>
                    <a:pt x="0" y="0"/>
                  </a:lnTo>
                  <a:lnTo>
                    <a:pt x="0" y="454456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7004304" y="1287779"/>
              <a:ext cx="4759960" cy="387350"/>
            </a:xfrm>
            <a:custGeom>
              <a:avLst/>
              <a:gdLst/>
              <a:ahLst/>
              <a:cxnLst/>
              <a:rect l="l" t="t" r="r" b="b"/>
              <a:pathLst>
                <a:path w="4759959" h="387350">
                  <a:moveTo>
                    <a:pt x="0" y="387096"/>
                  </a:moveTo>
                  <a:lnTo>
                    <a:pt x="4759452" y="387096"/>
                  </a:lnTo>
                  <a:lnTo>
                    <a:pt x="4759452" y="0"/>
                  </a:lnTo>
                  <a:lnTo>
                    <a:pt x="0" y="0"/>
                  </a:lnTo>
                  <a:lnTo>
                    <a:pt x="0" y="38709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 descr=""/>
          <p:cNvGrpSpPr/>
          <p:nvPr/>
        </p:nvGrpSpPr>
        <p:grpSpPr>
          <a:xfrm>
            <a:off x="363981" y="3914902"/>
            <a:ext cx="6040120" cy="2088514"/>
            <a:chOff x="363981" y="3914902"/>
            <a:chExt cx="6040120" cy="2088514"/>
          </a:xfrm>
        </p:grpSpPr>
        <p:sp>
          <p:nvSpPr>
            <p:cNvPr id="22" name="object 22" descr=""/>
            <p:cNvSpPr/>
            <p:nvPr/>
          </p:nvSpPr>
          <p:spPr>
            <a:xfrm>
              <a:off x="370331" y="3922776"/>
              <a:ext cx="6018530" cy="2074545"/>
            </a:xfrm>
            <a:custGeom>
              <a:avLst/>
              <a:gdLst/>
              <a:ahLst/>
              <a:cxnLst/>
              <a:rect l="l" t="t" r="r" b="b"/>
              <a:pathLst>
                <a:path w="6018530" h="2074545">
                  <a:moveTo>
                    <a:pt x="0" y="2074164"/>
                  </a:moveTo>
                  <a:lnTo>
                    <a:pt x="6018276" y="2074164"/>
                  </a:lnTo>
                  <a:lnTo>
                    <a:pt x="6018276" y="0"/>
                  </a:lnTo>
                  <a:lnTo>
                    <a:pt x="0" y="0"/>
                  </a:lnTo>
                  <a:lnTo>
                    <a:pt x="0" y="2074164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379475" y="3921252"/>
              <a:ext cx="6018530" cy="388620"/>
            </a:xfrm>
            <a:custGeom>
              <a:avLst/>
              <a:gdLst/>
              <a:ahLst/>
              <a:cxnLst/>
              <a:rect l="l" t="t" r="r" b="b"/>
              <a:pathLst>
                <a:path w="6018530" h="388620">
                  <a:moveTo>
                    <a:pt x="6018276" y="0"/>
                  </a:moveTo>
                  <a:lnTo>
                    <a:pt x="0" y="0"/>
                  </a:lnTo>
                  <a:lnTo>
                    <a:pt x="0" y="388620"/>
                  </a:lnTo>
                  <a:lnTo>
                    <a:pt x="6018276" y="388620"/>
                  </a:lnTo>
                  <a:lnTo>
                    <a:pt x="6018276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379475" y="3921252"/>
              <a:ext cx="6018530" cy="388620"/>
            </a:xfrm>
            <a:custGeom>
              <a:avLst/>
              <a:gdLst/>
              <a:ahLst/>
              <a:cxnLst/>
              <a:rect l="l" t="t" r="r" b="b"/>
              <a:pathLst>
                <a:path w="6018530" h="388620">
                  <a:moveTo>
                    <a:pt x="0" y="388620"/>
                  </a:moveTo>
                  <a:lnTo>
                    <a:pt x="6018276" y="388620"/>
                  </a:lnTo>
                  <a:lnTo>
                    <a:pt x="6018276" y="0"/>
                  </a:lnTo>
                  <a:lnTo>
                    <a:pt x="0" y="0"/>
                  </a:lnTo>
                  <a:lnTo>
                    <a:pt x="0" y="38862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381254" y="1343025"/>
            <a:ext cx="59740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Cultural</a:t>
            </a:r>
            <a:r>
              <a:rPr dirty="0" sz="18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8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HR</a:t>
            </a:r>
            <a:r>
              <a:rPr dirty="0" sz="18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obstructions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381254" y="3961003"/>
            <a:ext cx="59969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8415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Poison</a:t>
            </a:r>
            <a:r>
              <a:rPr dirty="0" sz="18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Arial MT"/>
                <a:cs typeface="Arial MT"/>
              </a:rPr>
              <a:t>Pill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7010654" y="1267713"/>
            <a:ext cx="4747260" cy="414020"/>
          </a:xfrm>
          <a:prstGeom prst="rect">
            <a:avLst/>
          </a:prstGeom>
          <a:solidFill>
            <a:srgbClr val="2E5496"/>
          </a:solidFill>
        </p:spPr>
        <p:txBody>
          <a:bodyPr wrap="square" lIns="0" tIns="71120" rIns="0" bIns="0" rtlCol="0" vert="horz">
            <a:spAutoFit/>
          </a:bodyPr>
          <a:lstStyle/>
          <a:p>
            <a:pPr marL="86995">
              <a:lnSpc>
                <a:spcPct val="100000"/>
              </a:lnSpc>
              <a:spcBef>
                <a:spcPts val="560"/>
              </a:spcBef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Transfer</a:t>
            </a:r>
            <a:r>
              <a:rPr dirty="0" sz="18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Pricing</a:t>
            </a:r>
            <a:r>
              <a:rPr dirty="0" sz="18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800" spc="-1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Accounting</a:t>
            </a:r>
            <a:r>
              <a:rPr dirty="0" sz="18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Hinderances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28" name="object 2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82911" y="5916167"/>
            <a:ext cx="195072" cy="195072"/>
          </a:xfrm>
          <a:prstGeom prst="rect">
            <a:avLst/>
          </a:prstGeom>
        </p:spPr>
      </p:pic>
      <p:sp>
        <p:nvSpPr>
          <p:cNvPr id="29" name="object 29" descr=""/>
          <p:cNvSpPr txBox="1"/>
          <p:nvPr/>
        </p:nvSpPr>
        <p:spPr>
          <a:xfrm>
            <a:off x="9812781" y="5915659"/>
            <a:ext cx="202565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216660" algn="l"/>
              </a:tabLst>
            </a:pPr>
            <a:r>
              <a:rPr dirty="0" sz="1000">
                <a:solidFill>
                  <a:srgbClr val="171717"/>
                </a:solidFill>
                <a:latin typeface="Arial MT"/>
                <a:cs typeface="Arial MT"/>
              </a:rPr>
              <a:t>Not</a:t>
            </a:r>
            <a:r>
              <a:rPr dirty="0" sz="1000" spc="-5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171717"/>
                </a:solidFill>
                <a:latin typeface="Arial MT"/>
                <a:cs typeface="Arial MT"/>
              </a:rPr>
              <a:t>Attractive</a:t>
            </a:r>
            <a:r>
              <a:rPr dirty="0" sz="1000">
                <a:solidFill>
                  <a:srgbClr val="171717"/>
                </a:solidFill>
                <a:latin typeface="Arial MT"/>
                <a:cs typeface="Arial MT"/>
              </a:rPr>
              <a:t>	</a:t>
            </a:r>
            <a:r>
              <a:rPr dirty="0" sz="1000" spc="-10">
                <a:solidFill>
                  <a:srgbClr val="171717"/>
                </a:solidFill>
                <a:latin typeface="Arial MT"/>
                <a:cs typeface="Arial MT"/>
              </a:rPr>
              <a:t>Very</a:t>
            </a:r>
            <a:r>
              <a:rPr dirty="0" sz="1000" spc="-6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171717"/>
                </a:solidFill>
                <a:latin typeface="Arial MT"/>
                <a:cs typeface="Arial MT"/>
              </a:rPr>
              <a:t>attractive</a:t>
            </a:r>
            <a:endParaRPr sz="1000">
              <a:latin typeface="Arial MT"/>
              <a:cs typeface="Arial MT"/>
            </a:endParaRPr>
          </a:p>
        </p:txBody>
      </p:sp>
      <p:pic>
        <p:nvPicPr>
          <p:cNvPr id="30" name="object 3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759185" y="5914390"/>
            <a:ext cx="175768" cy="175767"/>
          </a:xfrm>
          <a:prstGeom prst="rect">
            <a:avLst/>
          </a:prstGeom>
        </p:spPr>
      </p:pic>
      <p:sp>
        <p:nvSpPr>
          <p:cNvPr id="31" name="object 31" descr=""/>
          <p:cNvSpPr txBox="1"/>
          <p:nvPr/>
        </p:nvSpPr>
        <p:spPr>
          <a:xfrm>
            <a:off x="376681" y="4337684"/>
            <a:ext cx="6005830" cy="167258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451484" marR="107314" indent="-28575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452755" algn="l"/>
              </a:tabLst>
            </a:pP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The</a:t>
            </a:r>
            <a:r>
              <a:rPr dirty="0" sz="1350" spc="1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management</a:t>
            </a:r>
            <a:r>
              <a:rPr dirty="0" sz="1350" spc="2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at</a:t>
            </a:r>
            <a:r>
              <a:rPr dirty="0" sz="1350" spc="-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Netflix</a:t>
            </a:r>
            <a:r>
              <a:rPr dirty="0" sz="1350" spc="1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have</a:t>
            </a:r>
            <a:r>
              <a:rPr dirty="0" sz="1350" spc="1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made it</a:t>
            </a:r>
            <a:r>
              <a:rPr dirty="0" sz="1350" spc="1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very</a:t>
            </a:r>
            <a:r>
              <a:rPr dirty="0" sz="1350" spc="1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clear</a:t>
            </a:r>
            <a:r>
              <a:rPr dirty="0" sz="1350" spc="1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they</a:t>
            </a:r>
            <a:r>
              <a:rPr dirty="0" sz="1350" spc="1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are not</a:t>
            </a:r>
            <a:r>
              <a:rPr dirty="0" sz="1350" spc="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 spc="-10">
                <a:solidFill>
                  <a:srgbClr val="171717"/>
                </a:solidFill>
                <a:latin typeface="Calibri"/>
                <a:cs typeface="Calibri"/>
              </a:rPr>
              <a:t>interested</a:t>
            </a:r>
            <a:r>
              <a:rPr dirty="0" sz="1350" spc="1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 spc="-25">
                <a:solidFill>
                  <a:srgbClr val="171717"/>
                </a:solidFill>
                <a:latin typeface="Calibri"/>
                <a:cs typeface="Calibri"/>
              </a:rPr>
              <a:t>in </a:t>
            </a:r>
            <a:r>
              <a:rPr dirty="0" sz="1350" spc="-25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being</a:t>
            </a:r>
            <a:r>
              <a:rPr dirty="0" sz="1350" spc="9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acquired</a:t>
            </a:r>
            <a:r>
              <a:rPr dirty="0" sz="1350" spc="10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by</a:t>
            </a:r>
            <a:r>
              <a:rPr dirty="0" sz="1350" spc="9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outsiders,</a:t>
            </a:r>
            <a:r>
              <a:rPr dirty="0" sz="1350" spc="9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which</a:t>
            </a:r>
            <a:r>
              <a:rPr dirty="0" sz="1350" spc="9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implies</a:t>
            </a:r>
            <a:r>
              <a:rPr dirty="0" sz="1350" spc="7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that</a:t>
            </a:r>
            <a:r>
              <a:rPr dirty="0" sz="1350" spc="47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the</a:t>
            </a:r>
            <a:r>
              <a:rPr dirty="0" sz="1350" spc="8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takeover</a:t>
            </a:r>
            <a:r>
              <a:rPr dirty="0" sz="1350" spc="9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at</a:t>
            </a:r>
            <a:r>
              <a:rPr dirty="0" sz="1350" spc="8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the</a:t>
            </a:r>
            <a:r>
              <a:rPr dirty="0" sz="1350" spc="9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 spc="-10">
                <a:solidFill>
                  <a:srgbClr val="171717"/>
                </a:solidFill>
                <a:latin typeface="Calibri"/>
                <a:cs typeface="Calibri"/>
              </a:rPr>
              <a:t>current 	stage</a:t>
            </a:r>
            <a:r>
              <a:rPr dirty="0" sz="1350" spc="-4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would</a:t>
            </a:r>
            <a:r>
              <a:rPr dirty="0" sz="1350" spc="-3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 spc="-10">
                <a:solidFill>
                  <a:srgbClr val="171717"/>
                </a:solidFill>
                <a:latin typeface="Calibri"/>
                <a:cs typeface="Calibri"/>
              </a:rPr>
              <a:t>have</a:t>
            </a:r>
            <a:r>
              <a:rPr dirty="0" sz="1350" spc="-2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to</a:t>
            </a:r>
            <a:r>
              <a:rPr dirty="0" sz="1350" spc="-3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be</a:t>
            </a:r>
            <a:r>
              <a:rPr dirty="0" sz="1350" spc="-1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a</a:t>
            </a:r>
            <a:r>
              <a:rPr dirty="0" sz="1350" spc="-2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hostile</a:t>
            </a:r>
            <a:r>
              <a:rPr dirty="0" sz="1350" spc="-3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one,</a:t>
            </a:r>
            <a:r>
              <a:rPr dirty="0" sz="1350" spc="-3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with</a:t>
            </a:r>
            <a:r>
              <a:rPr dirty="0" sz="1350" spc="-3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a</a:t>
            </a:r>
            <a:r>
              <a:rPr dirty="0" sz="1350" spc="-10">
                <a:solidFill>
                  <a:srgbClr val="171717"/>
                </a:solidFill>
                <a:latin typeface="Calibri"/>
                <a:cs typeface="Calibri"/>
              </a:rPr>
              <a:t> fragmented</a:t>
            </a:r>
            <a:r>
              <a:rPr dirty="0" sz="1350" spc="-1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 spc="-10">
                <a:solidFill>
                  <a:srgbClr val="171717"/>
                </a:solidFill>
                <a:latin typeface="Calibri"/>
                <a:cs typeface="Calibri"/>
              </a:rPr>
              <a:t>shareholder</a:t>
            </a:r>
            <a:r>
              <a:rPr dirty="0" sz="1350" spc="-2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 spc="-10">
                <a:solidFill>
                  <a:srgbClr val="171717"/>
                </a:solidFill>
                <a:latin typeface="Calibri"/>
                <a:cs typeface="Calibri"/>
              </a:rPr>
              <a:t>base.</a:t>
            </a:r>
            <a:endParaRPr sz="1350">
              <a:latin typeface="Calibri"/>
              <a:cs typeface="Calibri"/>
            </a:endParaRPr>
          </a:p>
          <a:p>
            <a:pPr algn="just" marL="451484" marR="105410" indent="-285750">
              <a:lnSpc>
                <a:spcPct val="100000"/>
              </a:lnSpc>
              <a:spcBef>
                <a:spcPts val="1620"/>
              </a:spcBef>
              <a:buFont typeface="Arial MT"/>
              <a:buChar char="•"/>
              <a:tabLst>
                <a:tab pos="452755" algn="l"/>
              </a:tabLst>
            </a:pP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Ownership</a:t>
            </a:r>
            <a:r>
              <a:rPr dirty="0" sz="1350" spc="29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of</a:t>
            </a:r>
            <a:r>
              <a:rPr dirty="0" sz="1350" spc="28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Netflix</a:t>
            </a:r>
            <a:r>
              <a:rPr dirty="0" sz="1350" spc="28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stock</a:t>
            </a:r>
            <a:r>
              <a:rPr dirty="0" sz="1350" spc="28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is</a:t>
            </a:r>
            <a:r>
              <a:rPr dirty="0" sz="1350" spc="28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distributed</a:t>
            </a:r>
            <a:r>
              <a:rPr dirty="0" sz="1350" spc="28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across</a:t>
            </a:r>
            <a:r>
              <a:rPr dirty="0" sz="1350" spc="28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multiple</a:t>
            </a:r>
            <a:r>
              <a:rPr dirty="0" sz="1350" spc="28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institutional</a:t>
            </a:r>
            <a:r>
              <a:rPr dirty="0" sz="1350" spc="29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 spc="-25">
                <a:solidFill>
                  <a:srgbClr val="171717"/>
                </a:solidFill>
                <a:latin typeface="Calibri"/>
                <a:cs typeface="Calibri"/>
              </a:rPr>
              <a:t>and </a:t>
            </a:r>
            <a:r>
              <a:rPr dirty="0" sz="1350" spc="-25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individual</a:t>
            </a:r>
            <a:r>
              <a:rPr dirty="0" sz="1350" spc="-10">
                <a:solidFill>
                  <a:srgbClr val="171717"/>
                </a:solidFill>
                <a:latin typeface="Calibri"/>
                <a:cs typeface="Calibri"/>
              </a:rPr>
              <a:t> investors,</a:t>
            </a:r>
            <a:r>
              <a:rPr dirty="0" sz="1350" spc="-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with</a:t>
            </a:r>
            <a:r>
              <a:rPr dirty="0" sz="1350" spc="-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even</a:t>
            </a:r>
            <a:r>
              <a:rPr dirty="0" sz="1350" spc="-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the</a:t>
            </a:r>
            <a:r>
              <a:rPr dirty="0" sz="1350" spc="-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largest</a:t>
            </a:r>
            <a:r>
              <a:rPr dirty="0" sz="1350" spc="-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holding less</a:t>
            </a:r>
            <a:r>
              <a:rPr dirty="0" sz="1350" spc="-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than</a:t>
            </a:r>
            <a:r>
              <a:rPr dirty="0" sz="1350" spc="-1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10%.</a:t>
            </a:r>
            <a:r>
              <a:rPr dirty="0" sz="1350" spc="-1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This</a:t>
            </a:r>
            <a:r>
              <a:rPr dirty="0" sz="1350" spc="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leaves</a:t>
            </a:r>
            <a:r>
              <a:rPr dirty="0" sz="1350" spc="-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 spc="-50">
                <a:solidFill>
                  <a:srgbClr val="171717"/>
                </a:solidFill>
                <a:latin typeface="Calibri"/>
                <a:cs typeface="Calibri"/>
              </a:rPr>
              <a:t>a </a:t>
            </a:r>
            <a:r>
              <a:rPr dirty="0" sz="1350" spc="-50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lot of parties</a:t>
            </a:r>
            <a:r>
              <a:rPr dirty="0" sz="1350" spc="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to</a:t>
            </a:r>
            <a:r>
              <a:rPr dirty="0" sz="1350" spc="1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be</a:t>
            </a:r>
            <a:r>
              <a:rPr dirty="0" sz="1350" spc="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 spc="-10">
                <a:solidFill>
                  <a:srgbClr val="171717"/>
                </a:solidFill>
                <a:latin typeface="Calibri"/>
                <a:cs typeface="Calibri"/>
              </a:rPr>
              <a:t>negotiated</a:t>
            </a:r>
            <a:r>
              <a:rPr dirty="0" sz="1350" spc="-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with,</a:t>
            </a:r>
            <a:r>
              <a:rPr dirty="0" sz="1350" spc="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many</a:t>
            </a:r>
            <a:r>
              <a:rPr dirty="0" sz="1350" spc="1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of whom might</a:t>
            </a:r>
            <a:r>
              <a:rPr dirty="0" sz="1350" spc="1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be</a:t>
            </a:r>
            <a:r>
              <a:rPr dirty="0" sz="1350" spc="1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unwilling</a:t>
            </a:r>
            <a:r>
              <a:rPr dirty="0" sz="1350" spc="1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to</a:t>
            </a:r>
            <a:r>
              <a:rPr dirty="0" sz="1350" spc="1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 spc="-10">
                <a:solidFill>
                  <a:srgbClr val="171717"/>
                </a:solidFill>
                <a:latin typeface="Calibri"/>
                <a:cs typeface="Calibri"/>
              </a:rPr>
              <a:t>sell. </a:t>
            </a:r>
            <a:r>
              <a:rPr dirty="0" sz="1350" spc="-10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The</a:t>
            </a:r>
            <a:r>
              <a:rPr dirty="0" sz="1350" spc="-3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Poison</a:t>
            </a:r>
            <a:r>
              <a:rPr dirty="0" sz="1350" spc="-5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Pill</a:t>
            </a:r>
            <a:r>
              <a:rPr dirty="0" sz="1350" spc="-3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was</a:t>
            </a:r>
            <a:r>
              <a:rPr dirty="0" sz="1350" spc="-5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 spc="-10">
                <a:solidFill>
                  <a:srgbClr val="171717"/>
                </a:solidFill>
                <a:latin typeface="Calibri"/>
                <a:cs typeface="Calibri"/>
              </a:rPr>
              <a:t>deliberated</a:t>
            </a:r>
            <a:r>
              <a:rPr dirty="0" sz="1350" spc="-2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 spc="-10">
                <a:solidFill>
                  <a:srgbClr val="171717"/>
                </a:solidFill>
                <a:latin typeface="Calibri"/>
                <a:cs typeface="Calibri"/>
              </a:rPr>
              <a:t>curated</a:t>
            </a:r>
            <a:r>
              <a:rPr dirty="0" sz="1350" spc="-4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by</a:t>
            </a:r>
            <a:r>
              <a:rPr dirty="0" sz="1350" spc="-3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Netflix</a:t>
            </a:r>
            <a:r>
              <a:rPr dirty="0" sz="1350" spc="-2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to</a:t>
            </a:r>
            <a:r>
              <a:rPr dirty="0" sz="1350" spc="-4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 spc="-10">
                <a:solidFill>
                  <a:srgbClr val="171717"/>
                </a:solidFill>
                <a:latin typeface="Calibri"/>
                <a:cs typeface="Calibri"/>
              </a:rPr>
              <a:t>prevent</a:t>
            </a:r>
            <a:r>
              <a:rPr dirty="0" sz="1350" spc="-2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an</a:t>
            </a:r>
            <a:r>
              <a:rPr dirty="0" sz="1350" spc="-3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 spc="-10">
                <a:solidFill>
                  <a:srgbClr val="171717"/>
                </a:solidFill>
                <a:latin typeface="Calibri"/>
                <a:cs typeface="Calibri"/>
              </a:rPr>
              <a:t>acquisition.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7010654" y="1860244"/>
            <a:ext cx="4747260" cy="38125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424815" marR="274955" indent="-285750">
              <a:lnSpc>
                <a:spcPct val="102299"/>
              </a:lnSpc>
              <a:spcBef>
                <a:spcPts val="95"/>
              </a:spcBef>
              <a:buFont typeface="Arial MT"/>
              <a:buChar char="•"/>
              <a:tabLst>
                <a:tab pos="426084" algn="l"/>
              </a:tabLst>
            </a:pP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On</a:t>
            </a:r>
            <a:r>
              <a:rPr dirty="0" sz="1350" spc="21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the</a:t>
            </a:r>
            <a:r>
              <a:rPr dirty="0" sz="1350" spc="22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completion</a:t>
            </a:r>
            <a:r>
              <a:rPr dirty="0" sz="1350" spc="21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of</a:t>
            </a:r>
            <a:r>
              <a:rPr dirty="0" sz="1350" spc="21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the</a:t>
            </a:r>
            <a:r>
              <a:rPr dirty="0" sz="1350" spc="22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acquisition,</a:t>
            </a:r>
            <a:r>
              <a:rPr dirty="0" sz="1350" spc="21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Netflix</a:t>
            </a:r>
            <a:r>
              <a:rPr dirty="0" sz="1350" spc="21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and</a:t>
            </a:r>
            <a:r>
              <a:rPr dirty="0" sz="1350" spc="21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 spc="-25">
                <a:solidFill>
                  <a:srgbClr val="171717"/>
                </a:solidFill>
                <a:latin typeface="Calibri"/>
                <a:cs typeface="Calibri"/>
              </a:rPr>
              <a:t>AWS </a:t>
            </a:r>
            <a:r>
              <a:rPr dirty="0" sz="1350" spc="-25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become</a:t>
            </a:r>
            <a:r>
              <a:rPr dirty="0" sz="1350" spc="4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legally</a:t>
            </a:r>
            <a:r>
              <a:rPr dirty="0" sz="1350" spc="3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related</a:t>
            </a:r>
            <a:r>
              <a:rPr dirty="0" sz="1350" spc="3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entities,</a:t>
            </a:r>
            <a:r>
              <a:rPr dirty="0" sz="1350" spc="4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except</a:t>
            </a:r>
            <a:r>
              <a:rPr dirty="0" sz="1350" spc="4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Netflix</a:t>
            </a:r>
            <a:r>
              <a:rPr dirty="0" sz="1350" spc="4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Tech</a:t>
            </a:r>
            <a:r>
              <a:rPr dirty="0" sz="1350" spc="4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 spc="-10">
                <a:solidFill>
                  <a:srgbClr val="171717"/>
                </a:solidFill>
                <a:latin typeface="Calibri"/>
                <a:cs typeface="Calibri"/>
              </a:rPr>
              <a:t>stack </a:t>
            </a:r>
            <a:r>
              <a:rPr dirty="0" sz="1350" spc="-10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is</a:t>
            </a:r>
            <a:r>
              <a:rPr dirty="0" sz="1350" spc="2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supported</a:t>
            </a:r>
            <a:r>
              <a:rPr dirty="0" sz="1350" spc="1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heavily</a:t>
            </a:r>
            <a:r>
              <a:rPr dirty="0" sz="1350" spc="4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by</a:t>
            </a:r>
            <a:r>
              <a:rPr dirty="0" sz="1350" spc="2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the</a:t>
            </a:r>
            <a:r>
              <a:rPr dirty="0" sz="1350" spc="2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 spc="-10">
                <a:solidFill>
                  <a:srgbClr val="171717"/>
                </a:solidFill>
                <a:latin typeface="Calibri"/>
                <a:cs typeface="Calibri"/>
              </a:rPr>
              <a:t>latter,</a:t>
            </a:r>
            <a:r>
              <a:rPr dirty="0" sz="1350" spc="3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the</a:t>
            </a:r>
            <a:r>
              <a:rPr dirty="0" sz="1350" spc="2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transactions</a:t>
            </a:r>
            <a:r>
              <a:rPr dirty="0" sz="1350" spc="3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 spc="-10">
                <a:solidFill>
                  <a:srgbClr val="171717"/>
                </a:solidFill>
                <a:latin typeface="Calibri"/>
                <a:cs typeface="Calibri"/>
              </a:rPr>
              <a:t>would </a:t>
            </a:r>
            <a:r>
              <a:rPr dirty="0" sz="1350" spc="-10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come</a:t>
            </a:r>
            <a:r>
              <a:rPr dirty="0" sz="1350" spc="1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under</a:t>
            </a:r>
            <a:r>
              <a:rPr dirty="0" sz="1350" spc="4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the</a:t>
            </a:r>
            <a:r>
              <a:rPr dirty="0" sz="1350" spc="2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ambit</a:t>
            </a:r>
            <a:r>
              <a:rPr dirty="0" sz="1350" spc="2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of</a:t>
            </a:r>
            <a:r>
              <a:rPr dirty="0" sz="1350" spc="2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the</a:t>
            </a:r>
            <a:r>
              <a:rPr dirty="0" sz="1350" spc="2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 spc="-10">
                <a:solidFill>
                  <a:srgbClr val="171717"/>
                </a:solidFill>
                <a:latin typeface="Calibri"/>
                <a:cs typeface="Calibri"/>
              </a:rPr>
              <a:t>Transfer</a:t>
            </a:r>
            <a:r>
              <a:rPr dirty="0" sz="1350" spc="2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Pricing</a:t>
            </a:r>
            <a:r>
              <a:rPr dirty="0" sz="1350" spc="3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 spc="-25">
                <a:solidFill>
                  <a:srgbClr val="171717"/>
                </a:solidFill>
                <a:latin typeface="Calibri"/>
                <a:cs typeface="Calibri"/>
              </a:rPr>
              <a:t>Law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171717"/>
              </a:buClr>
              <a:buFont typeface="Arial MT"/>
              <a:buChar char="•"/>
            </a:pPr>
            <a:endParaRPr sz="1350">
              <a:latin typeface="Calibri"/>
              <a:cs typeface="Calibri"/>
            </a:endParaRPr>
          </a:p>
          <a:p>
            <a:pPr marL="426084" indent="-28638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426084" algn="l"/>
              </a:tabLst>
            </a:pP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Amazon</a:t>
            </a:r>
            <a:r>
              <a:rPr dirty="0" sz="1350" spc="34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has</a:t>
            </a:r>
            <a:r>
              <a:rPr dirty="0" sz="1350" spc="34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already</a:t>
            </a:r>
            <a:r>
              <a:rPr dirty="0" sz="1350" spc="36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been</a:t>
            </a:r>
            <a:r>
              <a:rPr dirty="0" sz="1350" spc="34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imposed</a:t>
            </a:r>
            <a:r>
              <a:rPr dirty="0" sz="1350" spc="34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with</a:t>
            </a:r>
            <a:r>
              <a:rPr dirty="0" sz="1350" spc="35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a</a:t>
            </a:r>
            <a:r>
              <a:rPr dirty="0" sz="1350" spc="34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penalty</a:t>
            </a:r>
            <a:r>
              <a:rPr dirty="0" sz="1350" spc="35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 spc="-25">
                <a:solidFill>
                  <a:srgbClr val="171717"/>
                </a:solidFill>
                <a:latin typeface="Calibri"/>
                <a:cs typeface="Calibri"/>
              </a:rPr>
              <a:t>of</a:t>
            </a:r>
            <a:endParaRPr sz="1350">
              <a:latin typeface="Calibri"/>
              <a:cs typeface="Calibri"/>
            </a:endParaRPr>
          </a:p>
          <a:p>
            <a:pPr marL="426084">
              <a:lnSpc>
                <a:spcPct val="100000"/>
              </a:lnSpc>
              <a:spcBef>
                <a:spcPts val="35"/>
              </a:spcBef>
              <a:tabLst>
                <a:tab pos="1958975" algn="l"/>
                <a:tab pos="3536315" algn="l"/>
              </a:tabLst>
            </a:pP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€250m</a:t>
            </a:r>
            <a:r>
              <a:rPr dirty="0" sz="1350" spc="190">
                <a:solidFill>
                  <a:srgbClr val="171717"/>
                </a:solidFill>
                <a:latin typeface="Calibri"/>
                <a:cs typeface="Calibri"/>
              </a:rPr>
              <a:t> 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for</a:t>
            </a:r>
            <a:r>
              <a:rPr dirty="0" sz="1350" spc="195">
                <a:solidFill>
                  <a:srgbClr val="171717"/>
                </a:solidFill>
                <a:latin typeface="Calibri"/>
                <a:cs typeface="Calibri"/>
              </a:rPr>
              <a:t>  </a:t>
            </a:r>
            <a:r>
              <a:rPr dirty="0" sz="1350" spc="-10">
                <a:solidFill>
                  <a:srgbClr val="171717"/>
                </a:solidFill>
                <a:latin typeface="Calibri"/>
                <a:cs typeface="Calibri"/>
              </a:rPr>
              <a:t>‘illegal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	tax</a:t>
            </a:r>
            <a:r>
              <a:rPr dirty="0" sz="1350" spc="180">
                <a:solidFill>
                  <a:srgbClr val="171717"/>
                </a:solidFill>
                <a:latin typeface="Calibri"/>
                <a:cs typeface="Calibri"/>
              </a:rPr>
              <a:t> 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advantages’</a:t>
            </a:r>
            <a:r>
              <a:rPr dirty="0" sz="1350" spc="185">
                <a:solidFill>
                  <a:srgbClr val="171717"/>
                </a:solidFill>
                <a:latin typeface="Calibri"/>
                <a:cs typeface="Calibri"/>
              </a:rPr>
              <a:t>  </a:t>
            </a:r>
            <a:r>
              <a:rPr dirty="0" sz="1350" spc="-25">
                <a:solidFill>
                  <a:srgbClr val="171717"/>
                </a:solidFill>
                <a:latin typeface="Calibri"/>
                <a:cs typeface="Calibri"/>
              </a:rPr>
              <a:t>in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1350" spc="-10">
                <a:solidFill>
                  <a:srgbClr val="171717"/>
                </a:solidFill>
                <a:latin typeface="Calibri"/>
                <a:cs typeface="Calibri"/>
              </a:rPr>
              <a:t>Luxembourg,</a:t>
            </a:r>
            <a:endParaRPr sz="1350">
              <a:latin typeface="Calibri"/>
              <a:cs typeface="Calibri"/>
            </a:endParaRPr>
          </a:p>
          <a:p>
            <a:pPr marL="426084">
              <a:lnSpc>
                <a:spcPct val="100000"/>
              </a:lnSpc>
              <a:spcBef>
                <a:spcPts val="35"/>
              </a:spcBef>
            </a:pP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popularly</a:t>
            </a:r>
            <a:r>
              <a:rPr dirty="0" sz="1350" spc="3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known</a:t>
            </a:r>
            <a:r>
              <a:rPr dirty="0" sz="1350" spc="2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as</a:t>
            </a:r>
            <a:r>
              <a:rPr dirty="0" sz="1350" spc="3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the</a:t>
            </a:r>
            <a:r>
              <a:rPr dirty="0" sz="1350" spc="3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Death</a:t>
            </a:r>
            <a:r>
              <a:rPr dirty="0" sz="1350" spc="2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Star</a:t>
            </a:r>
            <a:r>
              <a:rPr dirty="0" sz="1350" spc="3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of</a:t>
            </a:r>
            <a:r>
              <a:rPr dirty="0" sz="1350" spc="1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financial</a:t>
            </a:r>
            <a:r>
              <a:rPr dirty="0" sz="1350" spc="5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 spc="-10">
                <a:solidFill>
                  <a:srgbClr val="171717"/>
                </a:solidFill>
                <a:latin typeface="Calibri"/>
                <a:cs typeface="Calibri"/>
              </a:rPr>
              <a:t>secrecy.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50">
              <a:latin typeface="Calibri"/>
              <a:cs typeface="Calibri"/>
            </a:endParaRPr>
          </a:p>
          <a:p>
            <a:pPr algn="just" marL="424815" marR="274955" indent="-285750">
              <a:lnSpc>
                <a:spcPct val="102200"/>
              </a:lnSpc>
              <a:buFont typeface="Arial MT"/>
              <a:buChar char="•"/>
              <a:tabLst>
                <a:tab pos="426084" algn="l"/>
              </a:tabLst>
            </a:pP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In</a:t>
            </a:r>
            <a:r>
              <a:rPr dirty="0" sz="1350" spc="15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2019,</a:t>
            </a:r>
            <a:r>
              <a:rPr dirty="0" sz="1350" spc="16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despite</a:t>
            </a:r>
            <a:r>
              <a:rPr dirty="0" sz="1350" spc="16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generating</a:t>
            </a:r>
            <a:r>
              <a:rPr dirty="0" sz="1350" spc="16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a</a:t>
            </a:r>
            <a:r>
              <a:rPr dirty="0" sz="1350" spc="15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net</a:t>
            </a:r>
            <a:r>
              <a:rPr dirty="0" sz="1350" spc="16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income</a:t>
            </a:r>
            <a:r>
              <a:rPr dirty="0" sz="1350" spc="17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of</a:t>
            </a:r>
            <a:r>
              <a:rPr dirty="0" sz="1350" spc="15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$11.58</a:t>
            </a:r>
            <a:r>
              <a:rPr dirty="0" sz="1350" spc="16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 spc="-25">
                <a:solidFill>
                  <a:srgbClr val="171717"/>
                </a:solidFill>
                <a:latin typeface="Calibri"/>
                <a:cs typeface="Calibri"/>
              </a:rPr>
              <a:t>bn, </a:t>
            </a:r>
            <a:r>
              <a:rPr dirty="0" sz="1350" spc="-25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Amazon</a:t>
            </a:r>
            <a:r>
              <a:rPr dirty="0" sz="1350" spc="48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paid</a:t>
            </a:r>
            <a:r>
              <a:rPr dirty="0" sz="1350" spc="48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$0</a:t>
            </a:r>
            <a:r>
              <a:rPr dirty="0" sz="1350" spc="47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in</a:t>
            </a:r>
            <a:r>
              <a:rPr dirty="0" sz="1350" spc="49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federal</a:t>
            </a:r>
            <a:r>
              <a:rPr dirty="0" sz="1350" spc="47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taxes</a:t>
            </a:r>
            <a:r>
              <a:rPr dirty="0" sz="1350" spc="48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due</a:t>
            </a:r>
            <a:r>
              <a:rPr dirty="0" sz="1350" spc="484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to</a:t>
            </a:r>
            <a:r>
              <a:rPr dirty="0" sz="1350" spc="49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various</a:t>
            </a:r>
            <a:r>
              <a:rPr dirty="0" sz="1350" spc="47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 spc="-25">
                <a:solidFill>
                  <a:srgbClr val="171717"/>
                </a:solidFill>
                <a:latin typeface="Calibri"/>
                <a:cs typeface="Calibri"/>
              </a:rPr>
              <a:t>ta </a:t>
            </a:r>
            <a:r>
              <a:rPr dirty="0" sz="1350" spc="-25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breaks.</a:t>
            </a:r>
            <a:r>
              <a:rPr dirty="0" sz="1350" spc="7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This</a:t>
            </a:r>
            <a:r>
              <a:rPr dirty="0" sz="1350" spc="7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has</a:t>
            </a:r>
            <a:r>
              <a:rPr dirty="0" sz="1350" spc="7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been</a:t>
            </a:r>
            <a:r>
              <a:rPr dirty="0" sz="1350" spc="8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called</a:t>
            </a:r>
            <a:r>
              <a:rPr dirty="0" sz="1350" spc="7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out</a:t>
            </a:r>
            <a:r>
              <a:rPr dirty="0" sz="1350" spc="8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by</a:t>
            </a:r>
            <a:r>
              <a:rPr dirty="0" sz="1350" spc="7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various</a:t>
            </a:r>
            <a:r>
              <a:rPr dirty="0" sz="1350" spc="7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senators</a:t>
            </a:r>
            <a:r>
              <a:rPr dirty="0" sz="1350" spc="7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 spc="-25">
                <a:solidFill>
                  <a:srgbClr val="171717"/>
                </a:solidFill>
                <a:latin typeface="Calibri"/>
                <a:cs typeface="Calibri"/>
              </a:rPr>
              <a:t>and </a:t>
            </a:r>
            <a:r>
              <a:rPr dirty="0" sz="1350" spc="-25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citizens</a:t>
            </a:r>
            <a:r>
              <a:rPr dirty="0" sz="1350" spc="1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as</a:t>
            </a:r>
            <a:r>
              <a:rPr dirty="0" sz="1350" spc="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blatant</a:t>
            </a:r>
            <a:r>
              <a:rPr dirty="0" sz="1350" spc="1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Corporate</a:t>
            </a:r>
            <a:r>
              <a:rPr dirty="0" sz="1350" spc="-3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 spc="-10">
                <a:solidFill>
                  <a:srgbClr val="171717"/>
                </a:solidFill>
                <a:latin typeface="Calibri"/>
                <a:cs typeface="Calibri"/>
              </a:rPr>
              <a:t>Socialism.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171717"/>
              </a:buClr>
              <a:buFont typeface="Arial MT"/>
              <a:buChar char="•"/>
            </a:pPr>
            <a:endParaRPr sz="1350">
              <a:latin typeface="Calibri"/>
              <a:cs typeface="Calibri"/>
            </a:endParaRPr>
          </a:p>
          <a:p>
            <a:pPr algn="just" marL="424815" marR="274955" indent="-285750">
              <a:lnSpc>
                <a:spcPct val="102200"/>
              </a:lnSpc>
              <a:buFont typeface="Arial MT"/>
              <a:buChar char="•"/>
              <a:tabLst>
                <a:tab pos="426084" algn="l"/>
              </a:tabLst>
            </a:pP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All</a:t>
            </a:r>
            <a:r>
              <a:rPr dirty="0" sz="1350" spc="6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these</a:t>
            </a:r>
            <a:r>
              <a:rPr dirty="0" sz="1350" spc="5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instances</a:t>
            </a:r>
            <a:r>
              <a:rPr dirty="0" sz="1350" spc="6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aggravate</a:t>
            </a:r>
            <a:r>
              <a:rPr dirty="0" sz="1350" spc="5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the</a:t>
            </a:r>
            <a:r>
              <a:rPr dirty="0" sz="1350" spc="6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Andersen</a:t>
            </a:r>
            <a:r>
              <a:rPr dirty="0" sz="1350" spc="5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effect,</a:t>
            </a:r>
            <a:r>
              <a:rPr dirty="0" sz="1350" spc="7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 spc="-10">
                <a:solidFill>
                  <a:srgbClr val="171717"/>
                </a:solidFill>
                <a:latin typeface="Calibri"/>
                <a:cs typeface="Calibri"/>
              </a:rPr>
              <a:t>which </a:t>
            </a:r>
            <a:r>
              <a:rPr dirty="0" sz="1350" spc="-10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justify</a:t>
            </a:r>
            <a:r>
              <a:rPr dirty="0" sz="1350" spc="2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the</a:t>
            </a:r>
            <a:r>
              <a:rPr dirty="0" sz="1350" spc="2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increase</a:t>
            </a:r>
            <a:r>
              <a:rPr dirty="0" sz="1350" spc="3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in</a:t>
            </a:r>
            <a:r>
              <a:rPr dirty="0" sz="1350" spc="1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due</a:t>
            </a:r>
            <a:r>
              <a:rPr dirty="0" sz="1350" spc="2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diligence</a:t>
            </a:r>
            <a:r>
              <a:rPr dirty="0" sz="1350" spc="4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practiced</a:t>
            </a:r>
            <a:r>
              <a:rPr dirty="0" sz="1350" spc="3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by</a:t>
            </a:r>
            <a:r>
              <a:rPr dirty="0" sz="1350" spc="2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 spc="-10">
                <a:solidFill>
                  <a:srgbClr val="171717"/>
                </a:solidFill>
                <a:latin typeface="Calibri"/>
                <a:cs typeface="Calibri"/>
              </a:rPr>
              <a:t>auditors </a:t>
            </a:r>
            <a:r>
              <a:rPr dirty="0" sz="1350" spc="-10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on</a:t>
            </a:r>
            <a:r>
              <a:rPr dirty="0" sz="1350" spc="45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the</a:t>
            </a:r>
            <a:r>
              <a:rPr dirty="0" sz="1350" spc="46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grounds</a:t>
            </a:r>
            <a:r>
              <a:rPr dirty="0" sz="1350" spc="46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of</a:t>
            </a:r>
            <a:r>
              <a:rPr dirty="0" sz="1350" spc="45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pre</a:t>
            </a:r>
            <a:r>
              <a:rPr dirty="0" sz="1350" spc="459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existing</a:t>
            </a:r>
            <a:r>
              <a:rPr dirty="0" sz="1350" spc="46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suspicion</a:t>
            </a:r>
            <a:r>
              <a:rPr dirty="0" sz="1350" spc="45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on</a:t>
            </a:r>
            <a:r>
              <a:rPr dirty="0" sz="1350" spc="459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 spc="-10">
                <a:solidFill>
                  <a:srgbClr val="171717"/>
                </a:solidFill>
                <a:latin typeface="Calibri"/>
                <a:cs typeface="Calibri"/>
              </a:rPr>
              <a:t>certain </a:t>
            </a:r>
            <a:r>
              <a:rPr dirty="0" sz="1350" spc="-10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companies.</a:t>
            </a:r>
            <a:r>
              <a:rPr dirty="0" sz="1350" spc="3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Amazon</a:t>
            </a:r>
            <a:r>
              <a:rPr dirty="0" sz="1350" spc="4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can</a:t>
            </a:r>
            <a:r>
              <a:rPr dirty="0" sz="1350" spc="4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be</a:t>
            </a:r>
            <a:r>
              <a:rPr dirty="0" sz="1350" spc="4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put</a:t>
            </a:r>
            <a:r>
              <a:rPr dirty="0" sz="1350" spc="4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on</a:t>
            </a:r>
            <a:r>
              <a:rPr dirty="0" sz="1350" spc="3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the</a:t>
            </a:r>
            <a:r>
              <a:rPr dirty="0" sz="1350" spc="3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same</a:t>
            </a:r>
            <a:r>
              <a:rPr dirty="0" sz="1350" spc="3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 spc="-10">
                <a:solidFill>
                  <a:srgbClr val="171717"/>
                </a:solidFill>
                <a:latin typeface="Calibri"/>
                <a:cs typeface="Calibri"/>
              </a:rPr>
              <a:t>radar.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3" name="object 33" descr=""/>
          <p:cNvSpPr/>
          <p:nvPr/>
        </p:nvSpPr>
        <p:spPr>
          <a:xfrm>
            <a:off x="6617207" y="1296924"/>
            <a:ext cx="0" cy="4717415"/>
          </a:xfrm>
          <a:custGeom>
            <a:avLst/>
            <a:gdLst/>
            <a:ahLst/>
            <a:cxnLst/>
            <a:rect l="l" t="t" r="r" b="b"/>
            <a:pathLst>
              <a:path w="0" h="4717415">
                <a:moveTo>
                  <a:pt x="0" y="0"/>
                </a:moveTo>
                <a:lnTo>
                  <a:pt x="0" y="4717046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 txBox="1"/>
          <p:nvPr/>
        </p:nvSpPr>
        <p:spPr>
          <a:xfrm>
            <a:off x="379729" y="1734692"/>
            <a:ext cx="5975350" cy="187896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448945" marR="73660" indent="-28575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450215" algn="l"/>
              </a:tabLst>
            </a:pP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Netflix</a:t>
            </a:r>
            <a:r>
              <a:rPr dirty="0" sz="1350" spc="6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strongly</a:t>
            </a:r>
            <a:r>
              <a:rPr dirty="0" sz="1350" spc="6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believes</a:t>
            </a:r>
            <a:r>
              <a:rPr dirty="0" sz="1350" spc="7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in</a:t>
            </a:r>
            <a:r>
              <a:rPr dirty="0" sz="1350" spc="5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the</a:t>
            </a:r>
            <a:r>
              <a:rPr dirty="0" sz="1350" spc="6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ideals</a:t>
            </a:r>
            <a:r>
              <a:rPr dirty="0" sz="1350" spc="6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of</a:t>
            </a:r>
            <a:r>
              <a:rPr dirty="0" sz="1350" spc="6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creative</a:t>
            </a:r>
            <a:r>
              <a:rPr dirty="0" sz="1350" spc="6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freedom</a:t>
            </a:r>
            <a:r>
              <a:rPr dirty="0" sz="1350" spc="6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bestowed</a:t>
            </a:r>
            <a:r>
              <a:rPr dirty="0" sz="1350" spc="7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upon</a:t>
            </a:r>
            <a:r>
              <a:rPr dirty="0" sz="1350" spc="6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 spc="-25">
                <a:solidFill>
                  <a:srgbClr val="171717"/>
                </a:solidFill>
                <a:latin typeface="Calibri"/>
                <a:cs typeface="Calibri"/>
              </a:rPr>
              <a:t>its </a:t>
            </a:r>
            <a:r>
              <a:rPr dirty="0" sz="1350" spc="-25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1350" spc="-10">
                <a:solidFill>
                  <a:srgbClr val="171717"/>
                </a:solidFill>
                <a:latin typeface="Calibri"/>
                <a:cs typeface="Calibri"/>
              </a:rPr>
              <a:t>content</a:t>
            </a:r>
            <a:r>
              <a:rPr dirty="0" sz="1350" spc="-3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 spc="-10">
                <a:solidFill>
                  <a:srgbClr val="171717"/>
                </a:solidFill>
                <a:latin typeface="Calibri"/>
                <a:cs typeface="Calibri"/>
              </a:rPr>
              <a:t>curators</a:t>
            </a:r>
            <a:r>
              <a:rPr dirty="0" sz="1350" spc="-2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in</a:t>
            </a:r>
            <a:r>
              <a:rPr dirty="0" sz="1350" spc="-2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terms</a:t>
            </a:r>
            <a:r>
              <a:rPr dirty="0" sz="1350" spc="-3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of</a:t>
            </a:r>
            <a:r>
              <a:rPr dirty="0" sz="1350" spc="-2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 spc="-10">
                <a:solidFill>
                  <a:srgbClr val="171717"/>
                </a:solidFill>
                <a:latin typeface="Calibri"/>
                <a:cs typeface="Calibri"/>
              </a:rPr>
              <a:t>directional</a:t>
            </a:r>
            <a:r>
              <a:rPr dirty="0" sz="1350" spc="-2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and</a:t>
            </a:r>
            <a:r>
              <a:rPr dirty="0" sz="1350" spc="-1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 spc="-10">
                <a:solidFill>
                  <a:srgbClr val="171717"/>
                </a:solidFill>
                <a:latin typeface="Calibri"/>
                <a:cs typeface="Calibri"/>
              </a:rPr>
              <a:t>productional</a:t>
            </a:r>
            <a:r>
              <a:rPr dirty="0" sz="1350" spc="-1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 spc="-10">
                <a:solidFill>
                  <a:srgbClr val="171717"/>
                </a:solidFill>
                <a:latin typeface="Calibri"/>
                <a:cs typeface="Calibri"/>
              </a:rPr>
              <a:t>flexibility.</a:t>
            </a:r>
            <a:endParaRPr sz="1350">
              <a:latin typeface="Calibri"/>
              <a:cs typeface="Calibri"/>
            </a:endParaRPr>
          </a:p>
          <a:p>
            <a:pPr algn="just" marL="448945" marR="73025" indent="-285750">
              <a:lnSpc>
                <a:spcPct val="100000"/>
              </a:lnSpc>
              <a:spcBef>
                <a:spcPts val="1625"/>
              </a:spcBef>
              <a:buFont typeface="Arial MT"/>
              <a:buChar char="•"/>
              <a:tabLst>
                <a:tab pos="450215" algn="l"/>
              </a:tabLst>
            </a:pP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In</a:t>
            </a:r>
            <a:r>
              <a:rPr dirty="0" sz="1350" spc="6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a</a:t>
            </a:r>
            <a:r>
              <a:rPr dirty="0" sz="1350" spc="5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survey</a:t>
            </a:r>
            <a:r>
              <a:rPr dirty="0" sz="1350" spc="7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conducted</a:t>
            </a:r>
            <a:r>
              <a:rPr dirty="0" sz="1350" spc="6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by</a:t>
            </a:r>
            <a:r>
              <a:rPr dirty="0" sz="1350" spc="7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Blind,</a:t>
            </a:r>
            <a:r>
              <a:rPr dirty="0" sz="1350" spc="7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an</a:t>
            </a:r>
            <a:r>
              <a:rPr dirty="0" sz="1350" spc="6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anonymous</a:t>
            </a:r>
            <a:r>
              <a:rPr dirty="0" sz="1350" spc="5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professional</a:t>
            </a:r>
            <a:r>
              <a:rPr dirty="0" sz="1350" spc="6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networking</a:t>
            </a:r>
            <a:r>
              <a:rPr dirty="0" sz="1350" spc="7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 spc="-20">
                <a:solidFill>
                  <a:srgbClr val="171717"/>
                </a:solidFill>
                <a:latin typeface="Calibri"/>
                <a:cs typeface="Calibri"/>
              </a:rPr>
              <a:t>app, </a:t>
            </a:r>
            <a:r>
              <a:rPr dirty="0" sz="1350" spc="-20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86%</a:t>
            </a:r>
            <a:r>
              <a:rPr dirty="0" sz="1350" spc="114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of</a:t>
            </a:r>
            <a:r>
              <a:rPr dirty="0" sz="1350" spc="114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the</a:t>
            </a:r>
            <a:r>
              <a:rPr dirty="0" sz="1350" spc="114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employees</a:t>
            </a:r>
            <a:r>
              <a:rPr dirty="0" sz="1350" spc="12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of</a:t>
            </a:r>
            <a:r>
              <a:rPr dirty="0" sz="1350" spc="114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Netflix</a:t>
            </a:r>
            <a:r>
              <a:rPr dirty="0" sz="1350" spc="114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were</a:t>
            </a:r>
            <a:r>
              <a:rPr dirty="0" sz="1350" spc="12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happy</a:t>
            </a:r>
            <a:r>
              <a:rPr dirty="0" sz="1350" spc="13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at</a:t>
            </a:r>
            <a:r>
              <a:rPr dirty="0" sz="1350" spc="12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their</a:t>
            </a:r>
            <a:r>
              <a:rPr dirty="0" sz="1350" spc="114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workplace,</a:t>
            </a:r>
            <a:r>
              <a:rPr dirty="0" sz="1350" spc="13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the</a:t>
            </a:r>
            <a:r>
              <a:rPr dirty="0" sz="1350" spc="114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 spc="-10">
                <a:solidFill>
                  <a:srgbClr val="171717"/>
                </a:solidFill>
                <a:latin typeface="Calibri"/>
                <a:cs typeface="Calibri"/>
              </a:rPr>
              <a:t>largest </a:t>
            </a:r>
            <a:r>
              <a:rPr dirty="0" sz="1350" spc="-10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share</a:t>
            </a:r>
            <a:r>
              <a:rPr dirty="0" sz="1350" spc="-2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of</a:t>
            </a:r>
            <a:r>
              <a:rPr dirty="0" sz="1350" spc="-4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any</a:t>
            </a:r>
            <a:r>
              <a:rPr dirty="0" sz="1350" spc="-2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company</a:t>
            </a:r>
            <a:r>
              <a:rPr dirty="0" sz="1350" spc="-3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 spc="-10">
                <a:solidFill>
                  <a:srgbClr val="171717"/>
                </a:solidFill>
                <a:latin typeface="Calibri"/>
                <a:cs typeface="Calibri"/>
              </a:rPr>
              <a:t>included</a:t>
            </a:r>
            <a:r>
              <a:rPr dirty="0" sz="1350" spc="-2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in</a:t>
            </a:r>
            <a:r>
              <a:rPr dirty="0" sz="1350" spc="-2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the</a:t>
            </a:r>
            <a:r>
              <a:rPr dirty="0" sz="1350" spc="-3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 spc="-20">
                <a:solidFill>
                  <a:srgbClr val="171717"/>
                </a:solidFill>
                <a:latin typeface="Calibri"/>
                <a:cs typeface="Calibri"/>
              </a:rPr>
              <a:t>survey.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Next</a:t>
            </a:r>
            <a:r>
              <a:rPr dirty="0" sz="1350" spc="-3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in</a:t>
            </a:r>
            <a:r>
              <a:rPr dirty="0" sz="1350" spc="-1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line</a:t>
            </a:r>
            <a:r>
              <a:rPr dirty="0" sz="1350" spc="-3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was</a:t>
            </a:r>
            <a:r>
              <a:rPr dirty="0" sz="1350" spc="-4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 spc="-10">
                <a:solidFill>
                  <a:srgbClr val="171717"/>
                </a:solidFill>
                <a:latin typeface="Calibri"/>
                <a:cs typeface="Calibri"/>
              </a:rPr>
              <a:t>Bloomberg.</a:t>
            </a:r>
            <a:endParaRPr sz="1350">
              <a:latin typeface="Calibri"/>
              <a:cs typeface="Calibri"/>
            </a:endParaRPr>
          </a:p>
          <a:p>
            <a:pPr algn="r" marL="286385" marR="73660" indent="-286385">
              <a:lnSpc>
                <a:spcPct val="100000"/>
              </a:lnSpc>
              <a:spcBef>
                <a:spcPts val="1614"/>
              </a:spcBef>
              <a:buFont typeface="Arial MT"/>
              <a:buChar char="•"/>
              <a:tabLst>
                <a:tab pos="286385" algn="l"/>
              </a:tabLst>
            </a:pP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Amazon</a:t>
            </a:r>
            <a:r>
              <a:rPr dirty="0" sz="1350" spc="-2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acquiring</a:t>
            </a:r>
            <a:r>
              <a:rPr dirty="0" sz="1350" spc="-2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Netflix</a:t>
            </a:r>
            <a:r>
              <a:rPr dirty="0" sz="1350" spc="-2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may</a:t>
            </a:r>
            <a:r>
              <a:rPr dirty="0" sz="1350" spc="-2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not</a:t>
            </a:r>
            <a:r>
              <a:rPr dirty="0" sz="1350" spc="-2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be</a:t>
            </a:r>
            <a:r>
              <a:rPr dirty="0" sz="1350" spc="-2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the</a:t>
            </a:r>
            <a:r>
              <a:rPr dirty="0" sz="1350" spc="-2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best</a:t>
            </a:r>
            <a:r>
              <a:rPr dirty="0" sz="1350" spc="-3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sign</a:t>
            </a:r>
            <a:r>
              <a:rPr dirty="0" sz="1350" spc="-2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for</a:t>
            </a:r>
            <a:r>
              <a:rPr dirty="0" sz="1350" spc="-2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its</a:t>
            </a:r>
            <a:r>
              <a:rPr dirty="0" sz="1350" spc="-3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employees</a:t>
            </a:r>
            <a:r>
              <a:rPr dirty="0" sz="1350" spc="-2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and</a:t>
            </a:r>
            <a:r>
              <a:rPr dirty="0" sz="1350" spc="-2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350" spc="-20">
                <a:solidFill>
                  <a:srgbClr val="171717"/>
                </a:solidFill>
                <a:latin typeface="Calibri"/>
                <a:cs typeface="Calibri"/>
              </a:rPr>
              <a:t>work</a:t>
            </a:r>
            <a:endParaRPr sz="1350">
              <a:latin typeface="Calibri"/>
              <a:cs typeface="Calibri"/>
            </a:endParaRPr>
          </a:p>
          <a:p>
            <a:pPr algn="r" marR="74930">
              <a:lnSpc>
                <a:spcPct val="100000"/>
              </a:lnSpc>
              <a:spcBef>
                <a:spcPts val="5"/>
              </a:spcBef>
            </a:pP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culture</a:t>
            </a:r>
            <a:r>
              <a:rPr dirty="0" sz="1350" spc="120">
                <a:solidFill>
                  <a:srgbClr val="171717"/>
                </a:solidFill>
                <a:latin typeface="Calibri"/>
                <a:cs typeface="Calibri"/>
              </a:rPr>
              <a:t> 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when</a:t>
            </a:r>
            <a:r>
              <a:rPr dirty="0" sz="1350" spc="114">
                <a:solidFill>
                  <a:srgbClr val="171717"/>
                </a:solidFill>
                <a:latin typeface="Calibri"/>
                <a:cs typeface="Calibri"/>
              </a:rPr>
              <a:t> 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a</a:t>
            </a:r>
            <a:r>
              <a:rPr dirty="0" sz="1350" spc="120">
                <a:solidFill>
                  <a:srgbClr val="171717"/>
                </a:solidFill>
                <a:latin typeface="Calibri"/>
                <a:cs typeface="Calibri"/>
              </a:rPr>
              <a:t> 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nine</a:t>
            </a:r>
            <a:r>
              <a:rPr dirty="0" sz="1350" spc="120">
                <a:solidFill>
                  <a:srgbClr val="171717"/>
                </a:solidFill>
                <a:latin typeface="Calibri"/>
                <a:cs typeface="Calibri"/>
              </a:rPr>
              <a:t> 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times</a:t>
            </a:r>
            <a:r>
              <a:rPr dirty="0" sz="1350" spc="114">
                <a:solidFill>
                  <a:srgbClr val="171717"/>
                </a:solidFill>
                <a:latin typeface="Calibri"/>
                <a:cs typeface="Calibri"/>
              </a:rPr>
              <a:t> 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larger</a:t>
            </a:r>
            <a:r>
              <a:rPr dirty="0" sz="1350" spc="125">
                <a:solidFill>
                  <a:srgbClr val="171717"/>
                </a:solidFill>
                <a:latin typeface="Calibri"/>
                <a:cs typeface="Calibri"/>
              </a:rPr>
              <a:t> 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organization</a:t>
            </a:r>
            <a:r>
              <a:rPr dirty="0" sz="1350" spc="125">
                <a:solidFill>
                  <a:srgbClr val="171717"/>
                </a:solidFill>
                <a:latin typeface="Calibri"/>
                <a:cs typeface="Calibri"/>
              </a:rPr>
              <a:t> 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acquires</a:t>
            </a:r>
            <a:r>
              <a:rPr dirty="0" sz="1350" spc="114">
                <a:solidFill>
                  <a:srgbClr val="171717"/>
                </a:solidFill>
                <a:latin typeface="Calibri"/>
                <a:cs typeface="Calibri"/>
              </a:rPr>
              <a:t>  </a:t>
            </a:r>
            <a:r>
              <a:rPr dirty="0" sz="1350">
                <a:solidFill>
                  <a:srgbClr val="171717"/>
                </a:solidFill>
                <a:latin typeface="Calibri"/>
                <a:cs typeface="Calibri"/>
              </a:rPr>
              <a:t>the</a:t>
            </a:r>
            <a:r>
              <a:rPr dirty="0" sz="1350" spc="120">
                <a:solidFill>
                  <a:srgbClr val="171717"/>
                </a:solidFill>
                <a:latin typeface="Calibri"/>
                <a:cs typeface="Calibri"/>
              </a:rPr>
              <a:t>  </a:t>
            </a:r>
            <a:r>
              <a:rPr dirty="0" sz="1350" spc="-10">
                <a:solidFill>
                  <a:srgbClr val="171717"/>
                </a:solidFill>
                <a:latin typeface="Calibri"/>
                <a:cs typeface="Calibri"/>
              </a:rPr>
              <a:t>company.</a:t>
            </a:r>
            <a:endParaRPr sz="1350">
              <a:latin typeface="Calibri"/>
              <a:cs typeface="Calibri"/>
            </a:endParaRPr>
          </a:p>
        </p:txBody>
      </p:sp>
      <p:pic>
        <p:nvPicPr>
          <p:cNvPr id="35" name="object 3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13219" y="1400555"/>
            <a:ext cx="196596" cy="196596"/>
          </a:xfrm>
          <a:prstGeom prst="rect">
            <a:avLst/>
          </a:prstGeom>
        </p:spPr>
      </p:pic>
      <p:pic>
        <p:nvPicPr>
          <p:cNvPr id="36" name="object 3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772" y="1394205"/>
            <a:ext cx="196596" cy="198374"/>
          </a:xfrm>
          <a:prstGeom prst="rect">
            <a:avLst/>
          </a:prstGeom>
        </p:spPr>
      </p:pic>
      <p:pic>
        <p:nvPicPr>
          <p:cNvPr id="37" name="object 3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580" y="3997197"/>
            <a:ext cx="196596" cy="198373"/>
          </a:xfrm>
          <a:prstGeom prst="rect">
            <a:avLst/>
          </a:prstGeom>
        </p:spPr>
      </p:pic>
      <p:sp>
        <p:nvSpPr>
          <p:cNvPr id="38" name="object 38" descr=""/>
          <p:cNvSpPr txBox="1"/>
          <p:nvPr/>
        </p:nvSpPr>
        <p:spPr>
          <a:xfrm>
            <a:off x="530758" y="6013196"/>
            <a:ext cx="506476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767070"/>
                </a:solidFill>
                <a:latin typeface="Calibri"/>
                <a:cs typeface="Calibri"/>
              </a:rPr>
              <a:t>Source:</a:t>
            </a:r>
            <a:r>
              <a:rPr dirty="0" sz="1400" spc="-45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767070"/>
                </a:solidFill>
                <a:latin typeface="Calibri"/>
                <a:cs typeface="Calibri"/>
              </a:rPr>
              <a:t>The</a:t>
            </a:r>
            <a:r>
              <a:rPr dirty="0" sz="1400" spc="-30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767070"/>
                </a:solidFill>
                <a:latin typeface="Calibri"/>
                <a:cs typeface="Calibri"/>
              </a:rPr>
              <a:t>Guardian</a:t>
            </a:r>
            <a:r>
              <a:rPr dirty="0" sz="1400" spc="-20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767070"/>
                </a:solidFill>
                <a:latin typeface="Calibri"/>
                <a:cs typeface="Calibri"/>
              </a:rPr>
              <a:t>(2018),</a:t>
            </a:r>
            <a:r>
              <a:rPr dirty="0" sz="1400" spc="-10">
                <a:solidFill>
                  <a:srgbClr val="767070"/>
                </a:solidFill>
                <a:latin typeface="Calibri"/>
                <a:cs typeface="Calibri"/>
              </a:rPr>
              <a:t> Amazon's</a:t>
            </a:r>
            <a:r>
              <a:rPr dirty="0" sz="1400" spc="-25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767070"/>
                </a:solidFill>
                <a:latin typeface="Calibri"/>
                <a:cs typeface="Calibri"/>
              </a:rPr>
              <a:t>10K</a:t>
            </a:r>
            <a:r>
              <a:rPr dirty="0" sz="1400" spc="-40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767070"/>
                </a:solidFill>
                <a:latin typeface="Calibri"/>
                <a:cs typeface="Calibri"/>
              </a:rPr>
              <a:t>filing</a:t>
            </a:r>
            <a:r>
              <a:rPr dirty="0" sz="1400" spc="-25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767070"/>
                </a:solidFill>
                <a:latin typeface="Calibri"/>
                <a:cs typeface="Calibri"/>
              </a:rPr>
              <a:t>-</a:t>
            </a:r>
            <a:r>
              <a:rPr dirty="0" sz="1400" spc="-45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767070"/>
                </a:solidFill>
                <a:latin typeface="Calibri"/>
                <a:cs typeface="Calibri"/>
              </a:rPr>
              <a:t>Exhibit</a:t>
            </a:r>
            <a:r>
              <a:rPr dirty="0" sz="1400" spc="-15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767070"/>
                </a:solidFill>
                <a:latin typeface="Calibri"/>
                <a:cs typeface="Calibri"/>
              </a:rPr>
              <a:t>21.1</a:t>
            </a:r>
            <a:r>
              <a:rPr dirty="0" sz="1400" spc="-40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767070"/>
                </a:solidFill>
                <a:latin typeface="Calibri"/>
                <a:cs typeface="Calibri"/>
              </a:rPr>
              <a:t>(2019)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39" name="object 3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993830" y="3823144"/>
            <a:ext cx="1526159" cy="531876"/>
          </a:xfrm>
          <a:prstGeom prst="rect">
            <a:avLst/>
          </a:prstGeom>
        </p:spPr>
      </p:pic>
      <p:pic>
        <p:nvPicPr>
          <p:cNvPr id="40" name="object 4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993830" y="1090866"/>
            <a:ext cx="1526159" cy="531876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6916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74320" marR="267335" indent="-3175">
              <a:lnSpc>
                <a:spcPct val="100000"/>
              </a:lnSpc>
              <a:spcBef>
                <a:spcPts val="240"/>
              </a:spcBef>
            </a:pP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70276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69875" marR="268605" indent="25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 Overview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69719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310" marR="311150" indent="-635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370832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521334" marR="294005" indent="-224154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771388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945" marR="292100" indent="-279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71943" y="6303264"/>
            <a:ext cx="1231900" cy="55499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0480" rIns="0" bIns="0" rtlCol="0" vert="horz">
            <a:spAutoFit/>
          </a:bodyPr>
          <a:lstStyle/>
          <a:p>
            <a:pPr marL="240029" marR="193675" indent="-43180">
              <a:lnSpc>
                <a:spcPct val="100000"/>
              </a:lnSpc>
              <a:spcBef>
                <a:spcPts val="240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Acquisition 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5725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14960" marR="210185" indent="-100965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 Solution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9822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146050" rIns="0" bIns="0" rtlCol="0" vert="horz">
            <a:spAutoFit/>
          </a:bodyPr>
          <a:lstStyle/>
          <a:p>
            <a:pPr marL="206375">
              <a:lnSpc>
                <a:spcPct val="100000"/>
              </a:lnSpc>
              <a:spcBef>
                <a:spcPts val="115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1551919" y="643432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2"/>
                </a:lnTo>
                <a:lnTo>
                  <a:pt x="640079" y="294132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Loss</a:t>
            </a:r>
            <a:r>
              <a:rPr dirty="0" spc="-65"/>
              <a:t> </a:t>
            </a:r>
            <a:r>
              <a:rPr dirty="0"/>
              <a:t>of</a:t>
            </a:r>
            <a:r>
              <a:rPr dirty="0" spc="-65"/>
              <a:t> </a:t>
            </a:r>
            <a:r>
              <a:rPr dirty="0"/>
              <a:t>Creative</a:t>
            </a:r>
            <a:r>
              <a:rPr dirty="0" spc="-75"/>
              <a:t> </a:t>
            </a:r>
            <a:r>
              <a:rPr dirty="0" spc="-10"/>
              <a:t>Freedom</a:t>
            </a:r>
          </a:p>
        </p:txBody>
      </p:sp>
      <p:grpSp>
        <p:nvGrpSpPr>
          <p:cNvPr id="13" name="object 13" descr=""/>
          <p:cNvGrpSpPr/>
          <p:nvPr/>
        </p:nvGrpSpPr>
        <p:grpSpPr>
          <a:xfrm>
            <a:off x="267970" y="914400"/>
            <a:ext cx="5767070" cy="5187950"/>
            <a:chOff x="267970" y="914400"/>
            <a:chExt cx="5767070" cy="5187950"/>
          </a:xfrm>
        </p:grpSpPr>
        <p:sp>
          <p:nvSpPr>
            <p:cNvPr id="14" name="object 14" descr=""/>
            <p:cNvSpPr/>
            <p:nvPr/>
          </p:nvSpPr>
          <p:spPr>
            <a:xfrm>
              <a:off x="274320" y="1213104"/>
              <a:ext cx="5750560" cy="4883150"/>
            </a:xfrm>
            <a:custGeom>
              <a:avLst/>
              <a:gdLst/>
              <a:ahLst/>
              <a:cxnLst/>
              <a:rect l="l" t="t" r="r" b="b"/>
              <a:pathLst>
                <a:path w="5750560" h="4883150">
                  <a:moveTo>
                    <a:pt x="0" y="4882896"/>
                  </a:moveTo>
                  <a:lnTo>
                    <a:pt x="5750052" y="4882896"/>
                  </a:lnTo>
                  <a:lnTo>
                    <a:pt x="5750052" y="0"/>
                  </a:lnTo>
                  <a:lnTo>
                    <a:pt x="0" y="0"/>
                  </a:lnTo>
                  <a:lnTo>
                    <a:pt x="0" y="488289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84988" y="914400"/>
              <a:ext cx="5750560" cy="370840"/>
            </a:xfrm>
            <a:custGeom>
              <a:avLst/>
              <a:gdLst/>
              <a:ahLst/>
              <a:cxnLst/>
              <a:rect l="l" t="t" r="r" b="b"/>
              <a:pathLst>
                <a:path w="5750560" h="370840">
                  <a:moveTo>
                    <a:pt x="5750052" y="0"/>
                  </a:moveTo>
                  <a:lnTo>
                    <a:pt x="0" y="0"/>
                  </a:lnTo>
                  <a:lnTo>
                    <a:pt x="0" y="370332"/>
                  </a:lnTo>
                  <a:lnTo>
                    <a:pt x="5750052" y="370332"/>
                  </a:lnTo>
                  <a:lnTo>
                    <a:pt x="5750052" y="0"/>
                  </a:lnTo>
                  <a:close/>
                </a:path>
              </a:pathLst>
            </a:custGeom>
            <a:solidFill>
              <a:srgbClr val="122D5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1731010" y="934592"/>
            <a:ext cx="28562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Would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Netflix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lose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their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mojo?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45414" y="1384757"/>
            <a:ext cx="5433695" cy="4591050"/>
          </a:xfrm>
          <a:prstGeom prst="rect">
            <a:avLst/>
          </a:prstGeom>
        </p:spPr>
        <p:txBody>
          <a:bodyPr wrap="square" lIns="0" tIns="34290" rIns="0" bIns="0" rtlCol="0" vert="horz">
            <a:spAutoFit/>
          </a:bodyPr>
          <a:lstStyle/>
          <a:p>
            <a:pPr algn="just" marL="240029" marR="5080" indent="-227329">
              <a:lnSpc>
                <a:spcPct val="90100"/>
              </a:lnSpc>
              <a:spcBef>
                <a:spcPts val="27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If</a:t>
            </a:r>
            <a:r>
              <a:rPr dirty="0" sz="1400" spc="-2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Amazon</a:t>
            </a:r>
            <a:r>
              <a:rPr dirty="0" sz="1400" spc="-3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wishes</a:t>
            </a:r>
            <a:r>
              <a:rPr dirty="0" sz="1400" spc="-2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to</a:t>
            </a:r>
            <a:r>
              <a:rPr dirty="0" sz="1400" spc="-2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acquire</a:t>
            </a:r>
            <a:r>
              <a:rPr dirty="0" sz="1400" spc="-2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Netflix</a:t>
            </a:r>
            <a:r>
              <a:rPr dirty="0" sz="1400" spc="-2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to</a:t>
            </a:r>
            <a:r>
              <a:rPr dirty="0" sz="1400" spc="-2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capitalize</a:t>
            </a:r>
            <a:r>
              <a:rPr dirty="0" sz="1400" spc="-3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on</a:t>
            </a:r>
            <a:r>
              <a:rPr dirty="0" sz="1400" spc="-2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its</a:t>
            </a:r>
            <a:r>
              <a:rPr dirty="0" sz="1400" spc="-2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content</a:t>
            </a:r>
            <a:r>
              <a:rPr dirty="0" sz="1400" spc="-3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library,</a:t>
            </a:r>
            <a:r>
              <a:rPr dirty="0" sz="1400" spc="-3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171717"/>
                </a:solidFill>
                <a:latin typeface="Calibri"/>
                <a:cs typeface="Calibri"/>
              </a:rPr>
              <a:t>it </a:t>
            </a:r>
            <a:r>
              <a:rPr dirty="0" sz="1400" spc="-25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is</a:t>
            </a:r>
            <a:r>
              <a:rPr dirty="0" sz="1400" spc="4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important</a:t>
            </a:r>
            <a:r>
              <a:rPr dirty="0" sz="1400" spc="4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to</a:t>
            </a:r>
            <a:r>
              <a:rPr dirty="0" sz="1400" spc="4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analyze</a:t>
            </a:r>
            <a:r>
              <a:rPr dirty="0" sz="1400" spc="5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how</a:t>
            </a:r>
            <a:r>
              <a:rPr dirty="0" sz="1400" spc="5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such</a:t>
            </a:r>
            <a:r>
              <a:rPr dirty="0" sz="1400" spc="3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an</a:t>
            </a:r>
            <a:r>
              <a:rPr dirty="0" sz="1400" spc="5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acquisition</a:t>
            </a:r>
            <a:r>
              <a:rPr dirty="0" sz="1400" spc="4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would</a:t>
            </a:r>
            <a:r>
              <a:rPr dirty="0" sz="1400" spc="4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impact</a:t>
            </a:r>
            <a:r>
              <a:rPr dirty="0" sz="1400" spc="5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the</a:t>
            </a:r>
            <a:r>
              <a:rPr dirty="0" sz="1400" spc="5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171717"/>
                </a:solidFill>
                <a:latin typeface="Calibri"/>
                <a:cs typeface="Calibri"/>
              </a:rPr>
              <a:t>way </a:t>
            </a:r>
            <a:r>
              <a:rPr dirty="0" sz="1400" spc="-25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Netflix</a:t>
            </a:r>
            <a:r>
              <a:rPr dirty="0" sz="1400" spc="-3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creates</a:t>
            </a:r>
            <a:r>
              <a:rPr dirty="0" sz="1400" spc="-3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its</a:t>
            </a:r>
            <a:r>
              <a:rPr dirty="0" sz="1400" spc="-3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content.</a:t>
            </a:r>
            <a:endParaRPr sz="1400">
              <a:latin typeface="Calibri"/>
              <a:cs typeface="Calibri"/>
            </a:endParaRPr>
          </a:p>
          <a:p>
            <a:pPr algn="just" marL="240029" marR="5715" indent="-227329">
              <a:lnSpc>
                <a:spcPts val="1510"/>
              </a:lnSpc>
              <a:spcBef>
                <a:spcPts val="103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Netflix</a:t>
            </a:r>
            <a:r>
              <a:rPr dirty="0" sz="1400" spc="9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is</a:t>
            </a:r>
            <a:r>
              <a:rPr dirty="0" sz="1400" spc="9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famous</a:t>
            </a:r>
            <a:r>
              <a:rPr dirty="0" sz="1400" spc="8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for</a:t>
            </a:r>
            <a:r>
              <a:rPr dirty="0" sz="1400" spc="8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providing</a:t>
            </a:r>
            <a:r>
              <a:rPr dirty="0" sz="1400" spc="9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film-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makers</a:t>
            </a:r>
            <a:r>
              <a:rPr dirty="0" sz="1400" spc="9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with</a:t>
            </a:r>
            <a:r>
              <a:rPr dirty="0" sz="1400" spc="8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full</a:t>
            </a:r>
            <a:r>
              <a:rPr dirty="0" sz="1400" spc="8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creative</a:t>
            </a:r>
            <a:r>
              <a:rPr dirty="0" sz="1400" spc="9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freedom, </a:t>
            </a: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which</a:t>
            </a:r>
            <a:r>
              <a:rPr dirty="0" sz="1400" spc="10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has</a:t>
            </a:r>
            <a:r>
              <a:rPr dirty="0" sz="1400" spc="114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been</a:t>
            </a:r>
            <a:r>
              <a:rPr dirty="0" sz="1400" spc="11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lauded</a:t>
            </a:r>
            <a:r>
              <a:rPr dirty="0" sz="1400" spc="12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by</a:t>
            </a:r>
            <a:r>
              <a:rPr dirty="0" sz="1400" spc="114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many</a:t>
            </a:r>
            <a:r>
              <a:rPr dirty="0" sz="1400" spc="114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directors</a:t>
            </a:r>
            <a:r>
              <a:rPr dirty="0" sz="1400" spc="11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who</a:t>
            </a:r>
            <a:r>
              <a:rPr dirty="0" sz="1400" spc="114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have</a:t>
            </a:r>
            <a:r>
              <a:rPr dirty="0" sz="1400" spc="11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worked</a:t>
            </a:r>
            <a:r>
              <a:rPr dirty="0" sz="1400" spc="11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with</a:t>
            </a:r>
            <a:r>
              <a:rPr dirty="0" sz="1400" spc="12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171717"/>
                </a:solidFill>
                <a:latin typeface="Calibri"/>
                <a:cs typeface="Calibri"/>
              </a:rPr>
              <a:t>the </a:t>
            </a:r>
            <a:r>
              <a:rPr dirty="0" sz="1400" spc="-25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firm,</a:t>
            </a:r>
            <a:r>
              <a:rPr dirty="0" sz="1400" spc="15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and</a:t>
            </a:r>
            <a:r>
              <a:rPr dirty="0" sz="1400" spc="15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the</a:t>
            </a:r>
            <a:r>
              <a:rPr dirty="0" sz="1400" spc="16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policy</a:t>
            </a:r>
            <a:r>
              <a:rPr dirty="0" sz="1400" spc="17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has</a:t>
            </a:r>
            <a:r>
              <a:rPr dirty="0" sz="1400" spc="16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resulted</a:t>
            </a:r>
            <a:r>
              <a:rPr dirty="0" sz="1400" spc="15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in</a:t>
            </a:r>
            <a:r>
              <a:rPr dirty="0" sz="1400" spc="16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many</a:t>
            </a:r>
            <a:r>
              <a:rPr dirty="0" sz="1400" spc="16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critically-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acclaimed,</a:t>
            </a:r>
            <a:r>
              <a:rPr dirty="0" sz="1400" spc="16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award- </a:t>
            </a: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winning</a:t>
            </a:r>
            <a:r>
              <a:rPr dirty="0" sz="1400" spc="-2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offerings,</a:t>
            </a:r>
            <a:r>
              <a:rPr dirty="0" sz="1400" spc="-5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although</a:t>
            </a:r>
            <a:r>
              <a:rPr dirty="0" sz="1400" spc="-1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it</a:t>
            </a:r>
            <a:r>
              <a:rPr dirty="0" sz="1400" spc="-1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can</a:t>
            </a:r>
            <a:r>
              <a:rPr dirty="0" sz="1400" spc="-3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be</a:t>
            </a:r>
            <a:r>
              <a:rPr dirty="0" sz="1400" spc="-3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quite</a:t>
            </a: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 expensive.</a:t>
            </a:r>
            <a:endParaRPr sz="1400">
              <a:latin typeface="Calibri"/>
              <a:cs typeface="Calibri"/>
            </a:endParaRPr>
          </a:p>
          <a:p>
            <a:pPr algn="just" marL="240029" marR="5080" indent="-227329">
              <a:lnSpc>
                <a:spcPts val="151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They</a:t>
            </a:r>
            <a:r>
              <a:rPr dirty="0" sz="1400" spc="3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have</a:t>
            </a:r>
            <a:r>
              <a:rPr dirty="0" sz="1400" spc="2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also</a:t>
            </a:r>
            <a:r>
              <a:rPr dirty="0" sz="1400" spc="4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shown</a:t>
            </a:r>
            <a:r>
              <a:rPr dirty="0" sz="1400" spc="1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willingness</a:t>
            </a:r>
            <a:r>
              <a:rPr dirty="0" sz="1400" spc="3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to</a:t>
            </a:r>
            <a:r>
              <a:rPr dirty="0" sz="1400" spc="3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make</a:t>
            </a:r>
            <a:r>
              <a:rPr dirty="0" sz="1400" spc="2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risky</a:t>
            </a:r>
            <a:r>
              <a:rPr dirty="0" sz="1400" spc="2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bets</a:t>
            </a:r>
            <a:r>
              <a:rPr dirty="0" sz="1400" spc="3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on</a:t>
            </a:r>
            <a:r>
              <a:rPr dirty="0" sz="1400" spc="2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new</a:t>
            </a:r>
            <a:r>
              <a:rPr dirty="0" sz="1400" spc="3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ideas</a:t>
            </a:r>
            <a:r>
              <a:rPr dirty="0" sz="1400" spc="2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171717"/>
                </a:solidFill>
                <a:latin typeface="Calibri"/>
                <a:cs typeface="Calibri"/>
              </a:rPr>
              <a:t>and </a:t>
            </a:r>
            <a:r>
              <a:rPr dirty="0" sz="1400" spc="-25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technologies,</a:t>
            </a:r>
            <a:r>
              <a:rPr dirty="0" sz="1400" spc="4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such</a:t>
            </a:r>
            <a:r>
              <a:rPr dirty="0" sz="1400" spc="4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as</a:t>
            </a:r>
            <a:r>
              <a:rPr dirty="0" sz="1400" spc="5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with</a:t>
            </a:r>
            <a:r>
              <a:rPr dirty="0" sz="1400" spc="4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the</a:t>
            </a:r>
            <a:r>
              <a:rPr dirty="0" sz="1400" spc="4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revolutionary</a:t>
            </a:r>
            <a:r>
              <a:rPr dirty="0" sz="1400" spc="5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de-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aging</a:t>
            </a:r>
            <a:r>
              <a:rPr dirty="0" sz="1400" spc="4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technology</a:t>
            </a:r>
            <a:r>
              <a:rPr dirty="0" sz="1400" spc="5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171717"/>
                </a:solidFill>
                <a:latin typeface="Calibri"/>
                <a:cs typeface="Calibri"/>
              </a:rPr>
              <a:t>used </a:t>
            </a:r>
            <a:r>
              <a:rPr dirty="0" sz="1400" spc="-20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in</a:t>
            </a:r>
            <a:r>
              <a:rPr dirty="0" sz="1400" spc="150">
                <a:solidFill>
                  <a:srgbClr val="171717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Martin</a:t>
            </a:r>
            <a:r>
              <a:rPr dirty="0" sz="1400" spc="155">
                <a:solidFill>
                  <a:srgbClr val="171717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Scorsese's</a:t>
            </a:r>
            <a:r>
              <a:rPr dirty="0" sz="1400" spc="155">
                <a:solidFill>
                  <a:srgbClr val="171717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‘The</a:t>
            </a:r>
            <a:r>
              <a:rPr dirty="0" sz="1400" spc="155">
                <a:solidFill>
                  <a:srgbClr val="171717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Irishman’.</a:t>
            </a:r>
            <a:r>
              <a:rPr dirty="0" sz="1400" spc="155">
                <a:solidFill>
                  <a:srgbClr val="171717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Scorsese</a:t>
            </a:r>
            <a:r>
              <a:rPr dirty="0" sz="1400" spc="155">
                <a:solidFill>
                  <a:srgbClr val="171717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has</a:t>
            </a:r>
            <a:r>
              <a:rPr dirty="0" sz="1400" spc="155">
                <a:solidFill>
                  <a:srgbClr val="171717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said</a:t>
            </a:r>
            <a:r>
              <a:rPr dirty="0" sz="1400" spc="160">
                <a:solidFill>
                  <a:srgbClr val="171717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that</a:t>
            </a:r>
            <a:r>
              <a:rPr dirty="0" sz="1400" spc="160">
                <a:solidFill>
                  <a:srgbClr val="171717"/>
                </a:solidFill>
                <a:latin typeface="Calibri"/>
                <a:cs typeface="Calibri"/>
              </a:rPr>
              <a:t>  </a:t>
            </a:r>
            <a:r>
              <a:rPr dirty="0" sz="1400" spc="-25">
                <a:solidFill>
                  <a:srgbClr val="171717"/>
                </a:solidFill>
                <a:latin typeface="Calibri"/>
                <a:cs typeface="Calibri"/>
              </a:rPr>
              <a:t>he </a:t>
            </a:r>
            <a:r>
              <a:rPr dirty="0" sz="1400" spc="-25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approached</a:t>
            </a:r>
            <a:r>
              <a:rPr dirty="0" sz="1400" spc="8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multiple</a:t>
            </a:r>
            <a:r>
              <a:rPr dirty="0" sz="1400" spc="9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financers,</a:t>
            </a:r>
            <a:r>
              <a:rPr dirty="0" sz="1400" spc="9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but</a:t>
            </a:r>
            <a:r>
              <a:rPr dirty="0" sz="1400" spc="9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only</a:t>
            </a:r>
            <a:r>
              <a:rPr dirty="0" sz="1400" spc="9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Netflix</a:t>
            </a:r>
            <a:r>
              <a:rPr dirty="0" sz="1400" spc="9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was</a:t>
            </a:r>
            <a:r>
              <a:rPr dirty="0" sz="1400" spc="8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willing</a:t>
            </a:r>
            <a:r>
              <a:rPr dirty="0" sz="1400" spc="8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to</a:t>
            </a:r>
            <a:r>
              <a:rPr dirty="0" sz="1400" spc="9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take</a:t>
            </a:r>
            <a:r>
              <a:rPr dirty="0" sz="1400" spc="8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171717"/>
                </a:solidFill>
                <a:latin typeface="Calibri"/>
                <a:cs typeface="Calibri"/>
              </a:rPr>
              <a:t>on </a:t>
            </a:r>
            <a:r>
              <a:rPr dirty="0" sz="1400" spc="-25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the</a:t>
            </a:r>
            <a:r>
              <a:rPr dirty="0" sz="1400" spc="-3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risk.</a:t>
            </a:r>
            <a:endParaRPr sz="1400">
              <a:latin typeface="Calibri"/>
              <a:cs typeface="Calibri"/>
            </a:endParaRPr>
          </a:p>
          <a:p>
            <a:pPr algn="just" marL="240029" marR="5715" indent="-227329">
              <a:lnSpc>
                <a:spcPts val="151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While</a:t>
            </a:r>
            <a:r>
              <a:rPr dirty="0" sz="1400" spc="-2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Amazon</a:t>
            </a:r>
            <a:r>
              <a:rPr dirty="0" sz="1400" spc="-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has</a:t>
            </a:r>
            <a:r>
              <a:rPr dirty="0" sz="1400" spc="-2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also</a:t>
            </a: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been</a:t>
            </a:r>
            <a:r>
              <a:rPr dirty="0" sz="1400" spc="-3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attempting</a:t>
            </a: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to</a:t>
            </a:r>
            <a:r>
              <a:rPr dirty="0" sz="1400" spc="-1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attract</a:t>
            </a:r>
            <a:r>
              <a:rPr dirty="0" sz="1400" spc="-1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talent</a:t>
            </a: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by</a:t>
            </a:r>
            <a:r>
              <a:rPr dirty="0" sz="1400" spc="-2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advertising </a:t>
            </a: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their</a:t>
            </a:r>
            <a:r>
              <a:rPr dirty="0" sz="1400" spc="25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willingness</a:t>
            </a:r>
            <a:r>
              <a:rPr dirty="0" sz="1400" spc="25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to</a:t>
            </a:r>
            <a:r>
              <a:rPr dirty="0" sz="1400" spc="26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provide</a:t>
            </a:r>
            <a:r>
              <a:rPr dirty="0" sz="1400" spc="24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freedom,</a:t>
            </a:r>
            <a:r>
              <a:rPr dirty="0" sz="1400" spc="25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they</a:t>
            </a:r>
            <a:r>
              <a:rPr dirty="0" sz="1400" spc="25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have</a:t>
            </a:r>
            <a:r>
              <a:rPr dirty="0" sz="1400" spc="25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not</a:t>
            </a:r>
            <a:r>
              <a:rPr dirty="0" sz="1400" spc="254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been</a:t>
            </a:r>
            <a:r>
              <a:rPr dirty="0" sz="1400" spc="25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nearly</a:t>
            </a:r>
            <a:r>
              <a:rPr dirty="0" sz="1400" spc="24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171717"/>
                </a:solidFill>
                <a:latin typeface="Calibri"/>
                <a:cs typeface="Calibri"/>
              </a:rPr>
              <a:t>as </a:t>
            </a:r>
            <a:r>
              <a:rPr dirty="0" sz="1400" spc="-25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successful</a:t>
            </a:r>
            <a:r>
              <a:rPr dirty="0" sz="1400" spc="21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as</a:t>
            </a:r>
            <a:r>
              <a:rPr dirty="0" sz="1400" spc="22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Netflix</a:t>
            </a:r>
            <a:r>
              <a:rPr dirty="0" sz="1400" spc="24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in</a:t>
            </a:r>
            <a:r>
              <a:rPr dirty="0" sz="1400" spc="229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this</a:t>
            </a:r>
            <a:r>
              <a:rPr dirty="0" sz="1400" spc="229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regard.</a:t>
            </a:r>
            <a:r>
              <a:rPr dirty="0" sz="1400" spc="22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Amazon’s</a:t>
            </a:r>
            <a:r>
              <a:rPr dirty="0" sz="1400" spc="22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culture</a:t>
            </a:r>
            <a:r>
              <a:rPr dirty="0" sz="1400" spc="22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simply</a:t>
            </a:r>
            <a:r>
              <a:rPr dirty="0" sz="1400" spc="24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doesn’t </a:t>
            </a: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appear</a:t>
            </a:r>
            <a:r>
              <a:rPr dirty="0" sz="1400" spc="-3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as</a:t>
            </a:r>
            <a:r>
              <a:rPr dirty="0" sz="1400" spc="-3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conducive</a:t>
            </a:r>
            <a:r>
              <a:rPr dirty="0" sz="1400" spc="-3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to</a:t>
            </a:r>
            <a:r>
              <a:rPr dirty="0" sz="1400" spc="-4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creative</a:t>
            </a:r>
            <a:r>
              <a:rPr dirty="0" sz="1400" spc="-4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freedom.</a:t>
            </a:r>
            <a:endParaRPr sz="1400">
              <a:latin typeface="Calibri"/>
              <a:cs typeface="Calibri"/>
            </a:endParaRPr>
          </a:p>
          <a:p>
            <a:pPr algn="just" marL="240029" marR="6350" indent="-227329">
              <a:lnSpc>
                <a:spcPct val="90000"/>
              </a:lnSpc>
              <a:spcBef>
                <a:spcPts val="99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Having</a:t>
            </a:r>
            <a:r>
              <a:rPr dirty="0" sz="1400" spc="114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made</a:t>
            </a:r>
            <a:r>
              <a:rPr dirty="0" sz="1400" spc="114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a</a:t>
            </a:r>
            <a:r>
              <a:rPr dirty="0" sz="1400" spc="114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significant</a:t>
            </a:r>
            <a:r>
              <a:rPr dirty="0" sz="1400" spc="12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investment</a:t>
            </a:r>
            <a:r>
              <a:rPr dirty="0" sz="1400" spc="12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in</a:t>
            </a:r>
            <a:r>
              <a:rPr dirty="0" sz="1400" spc="12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Netflix,</a:t>
            </a:r>
            <a:r>
              <a:rPr dirty="0" sz="1400" spc="12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it</a:t>
            </a:r>
            <a:r>
              <a:rPr dirty="0" sz="1400" spc="12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is</a:t>
            </a:r>
            <a:r>
              <a:rPr dirty="0" sz="1400" spc="12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conceivable</a:t>
            </a:r>
            <a:r>
              <a:rPr dirty="0" sz="1400" spc="12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171717"/>
                </a:solidFill>
                <a:latin typeface="Calibri"/>
                <a:cs typeface="Calibri"/>
              </a:rPr>
              <a:t>that </a:t>
            </a:r>
            <a:r>
              <a:rPr dirty="0" sz="1400" spc="-20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Amazon</a:t>
            </a:r>
            <a:r>
              <a:rPr dirty="0" sz="1400" spc="13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would</a:t>
            </a:r>
            <a:r>
              <a:rPr dirty="0" sz="1400" spc="13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stifle</a:t>
            </a:r>
            <a:r>
              <a:rPr dirty="0" sz="1400" spc="13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this</a:t>
            </a:r>
            <a:r>
              <a:rPr dirty="0" sz="1400" spc="14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creative</a:t>
            </a:r>
            <a:r>
              <a:rPr dirty="0" sz="1400" spc="13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and</a:t>
            </a:r>
            <a:r>
              <a:rPr dirty="0" sz="1400" spc="13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financial</a:t>
            </a:r>
            <a:r>
              <a:rPr dirty="0" sz="1400" spc="14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freedom,</a:t>
            </a:r>
            <a:r>
              <a:rPr dirty="0" sz="1400" spc="13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partly</a:t>
            </a:r>
            <a:r>
              <a:rPr dirty="0" sz="1400" spc="13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by</a:t>
            </a:r>
            <a:r>
              <a:rPr dirty="0" sz="1400" spc="13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171717"/>
                </a:solidFill>
                <a:latin typeface="Calibri"/>
                <a:cs typeface="Calibri"/>
              </a:rPr>
              <a:t>its </a:t>
            </a:r>
            <a:r>
              <a:rPr dirty="0" sz="1400" spc="-25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very</a:t>
            </a:r>
            <a:r>
              <a:rPr dirty="0" sz="1400" spc="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nature</a:t>
            </a:r>
            <a:r>
              <a:rPr dirty="0" sz="1400" spc="2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as</a:t>
            </a:r>
            <a:r>
              <a:rPr dirty="0" sz="1400" spc="1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a</a:t>
            </a:r>
            <a:r>
              <a:rPr dirty="0" sz="1400" spc="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corporate</a:t>
            </a:r>
            <a:r>
              <a:rPr dirty="0" sz="1400" spc="1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giant,</a:t>
            </a:r>
            <a:r>
              <a:rPr dirty="0" sz="1400" spc="1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and</a:t>
            </a:r>
            <a:r>
              <a:rPr dirty="0" sz="1400" spc="1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partly</a:t>
            </a:r>
            <a:r>
              <a:rPr dirty="0" sz="1400" spc="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to</a:t>
            </a:r>
            <a:r>
              <a:rPr dirty="0" sz="1400" spc="1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secure</a:t>
            </a:r>
            <a:r>
              <a:rPr dirty="0" sz="1400" spc="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a</a:t>
            </a:r>
            <a:r>
              <a:rPr dirty="0" sz="1400" spc="1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return,</a:t>
            </a:r>
            <a:r>
              <a:rPr dirty="0" sz="1400" spc="2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thereby </a:t>
            </a: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compromising</a:t>
            </a:r>
            <a:r>
              <a:rPr dirty="0" sz="1400" spc="9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Netflix’s</a:t>
            </a:r>
            <a:r>
              <a:rPr dirty="0" sz="1400" spc="10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ability</a:t>
            </a:r>
            <a:r>
              <a:rPr dirty="0" sz="1400" spc="10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to</a:t>
            </a:r>
            <a:r>
              <a:rPr dirty="0" sz="1400" spc="11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do</a:t>
            </a:r>
            <a:r>
              <a:rPr dirty="0" sz="1400" spc="11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the</a:t>
            </a:r>
            <a:r>
              <a:rPr dirty="0" sz="1400" spc="10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very</a:t>
            </a:r>
            <a:r>
              <a:rPr dirty="0" sz="1400" spc="105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thing</a:t>
            </a:r>
            <a:r>
              <a:rPr dirty="0" sz="1400" spc="10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Amazon</a:t>
            </a:r>
            <a:r>
              <a:rPr dirty="0" sz="1400" spc="11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needs</a:t>
            </a:r>
            <a:r>
              <a:rPr dirty="0" sz="1400" spc="114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171717"/>
                </a:solidFill>
                <a:latin typeface="Calibri"/>
                <a:cs typeface="Calibri"/>
              </a:rPr>
              <a:t>the </a:t>
            </a:r>
            <a:r>
              <a:rPr dirty="0" sz="1400" spc="-25">
                <a:solidFill>
                  <a:srgbClr val="171717"/>
                </a:solidFill>
                <a:latin typeface="Calibri"/>
                <a:cs typeface="Calibri"/>
              </a:rPr>
              <a:t>	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most</a:t>
            </a:r>
            <a:r>
              <a:rPr dirty="0" sz="1400" spc="-5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–</a:t>
            </a:r>
            <a:r>
              <a:rPr dirty="0" sz="1400" spc="-3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create</a:t>
            </a:r>
            <a:r>
              <a:rPr dirty="0" sz="1400" spc="-2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high</a:t>
            </a:r>
            <a:r>
              <a:rPr dirty="0" sz="1400" spc="-3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71717"/>
                </a:solidFill>
                <a:latin typeface="Calibri"/>
                <a:cs typeface="Calibri"/>
              </a:rPr>
              <a:t>quality</a:t>
            </a:r>
            <a:r>
              <a:rPr dirty="0" sz="1400" spc="-10">
                <a:solidFill>
                  <a:srgbClr val="171717"/>
                </a:solidFill>
                <a:latin typeface="Calibri"/>
                <a:cs typeface="Calibri"/>
              </a:rPr>
              <a:t> content.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6261861" y="908050"/>
            <a:ext cx="5569585" cy="5194300"/>
            <a:chOff x="6261861" y="908050"/>
            <a:chExt cx="5569585" cy="5194300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19671" y="1065276"/>
              <a:ext cx="5055108" cy="2830068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6268211" y="914400"/>
              <a:ext cx="5556885" cy="5181600"/>
            </a:xfrm>
            <a:custGeom>
              <a:avLst/>
              <a:gdLst/>
              <a:ahLst/>
              <a:cxnLst/>
              <a:rect l="l" t="t" r="r" b="b"/>
              <a:pathLst>
                <a:path w="5556884" h="5181600">
                  <a:moveTo>
                    <a:pt x="0" y="5181600"/>
                  </a:moveTo>
                  <a:lnTo>
                    <a:pt x="5556503" y="5181600"/>
                  </a:lnTo>
                  <a:lnTo>
                    <a:pt x="5556503" y="0"/>
                  </a:lnTo>
                  <a:lnTo>
                    <a:pt x="0" y="0"/>
                  </a:lnTo>
                  <a:lnTo>
                    <a:pt x="0" y="51816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9276588" y="2695955"/>
              <a:ext cx="1856739" cy="132715"/>
            </a:xfrm>
            <a:custGeom>
              <a:avLst/>
              <a:gdLst/>
              <a:ahLst/>
              <a:cxnLst/>
              <a:rect l="l" t="t" r="r" b="b"/>
              <a:pathLst>
                <a:path w="1856740" h="132714">
                  <a:moveTo>
                    <a:pt x="1856231" y="0"/>
                  </a:moveTo>
                  <a:lnTo>
                    <a:pt x="0" y="0"/>
                  </a:lnTo>
                  <a:lnTo>
                    <a:pt x="0" y="132587"/>
                  </a:lnTo>
                  <a:lnTo>
                    <a:pt x="1856231" y="132587"/>
                  </a:lnTo>
                  <a:lnTo>
                    <a:pt x="18562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9276588" y="2695955"/>
              <a:ext cx="1856739" cy="132715"/>
            </a:xfrm>
            <a:custGeom>
              <a:avLst/>
              <a:gdLst/>
              <a:ahLst/>
              <a:cxnLst/>
              <a:rect l="l" t="t" r="r" b="b"/>
              <a:pathLst>
                <a:path w="1856740" h="132714">
                  <a:moveTo>
                    <a:pt x="0" y="132587"/>
                  </a:moveTo>
                  <a:lnTo>
                    <a:pt x="1856231" y="132587"/>
                  </a:lnTo>
                  <a:lnTo>
                    <a:pt x="1856231" y="0"/>
                  </a:lnTo>
                  <a:lnTo>
                    <a:pt x="0" y="0"/>
                  </a:lnTo>
                  <a:lnTo>
                    <a:pt x="0" y="132587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6519671" y="4223003"/>
            <a:ext cx="5055235" cy="1569720"/>
          </a:xfrm>
          <a:prstGeom prst="rect">
            <a:avLst/>
          </a:prstGeom>
          <a:ln w="15875">
            <a:solidFill>
              <a:srgbClr val="2E528F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algn="just" marL="92075" marR="84455">
              <a:lnSpc>
                <a:spcPct val="100000"/>
              </a:lnSpc>
              <a:spcBef>
                <a:spcPts val="325"/>
              </a:spcBef>
            </a:pPr>
            <a:r>
              <a:rPr dirty="0" sz="160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dirty="0" sz="1600" spc="430">
                <a:solidFill>
                  <a:srgbClr val="171717"/>
                </a:solidFill>
                <a:latin typeface="Arial MT"/>
                <a:cs typeface="Arial MT"/>
              </a:rPr>
              <a:t>  </a:t>
            </a:r>
            <a:r>
              <a:rPr dirty="0" sz="1600">
                <a:solidFill>
                  <a:srgbClr val="171717"/>
                </a:solidFill>
                <a:latin typeface="Arial MT"/>
                <a:cs typeface="Arial MT"/>
              </a:rPr>
              <a:t>IRISHMAN</a:t>
            </a:r>
            <a:r>
              <a:rPr dirty="0" sz="1600" spc="434">
                <a:solidFill>
                  <a:srgbClr val="171717"/>
                </a:solidFill>
                <a:latin typeface="Arial MT"/>
                <a:cs typeface="Arial MT"/>
              </a:rPr>
              <a:t>  </a:t>
            </a:r>
            <a:r>
              <a:rPr dirty="0" sz="1600">
                <a:solidFill>
                  <a:srgbClr val="171717"/>
                </a:solidFill>
                <a:latin typeface="Arial MT"/>
                <a:cs typeface="Arial MT"/>
              </a:rPr>
              <a:t>was</a:t>
            </a:r>
            <a:r>
              <a:rPr dirty="0" sz="1600" spc="440">
                <a:solidFill>
                  <a:srgbClr val="171717"/>
                </a:solidFill>
                <a:latin typeface="Arial MT"/>
                <a:cs typeface="Arial MT"/>
              </a:rPr>
              <a:t>  </a:t>
            </a:r>
            <a:r>
              <a:rPr dirty="0" sz="1600">
                <a:solidFill>
                  <a:srgbClr val="171717"/>
                </a:solidFill>
                <a:latin typeface="Arial MT"/>
                <a:cs typeface="Arial MT"/>
              </a:rPr>
              <a:t>watched</a:t>
            </a:r>
            <a:r>
              <a:rPr dirty="0" sz="1600" spc="430">
                <a:solidFill>
                  <a:srgbClr val="171717"/>
                </a:solidFill>
                <a:latin typeface="Arial MT"/>
                <a:cs typeface="Arial MT"/>
              </a:rPr>
              <a:t>  </a:t>
            </a:r>
            <a:r>
              <a:rPr dirty="0" sz="1600">
                <a:solidFill>
                  <a:srgbClr val="171717"/>
                </a:solidFill>
                <a:latin typeface="Arial MT"/>
                <a:cs typeface="Arial MT"/>
              </a:rPr>
              <a:t>by</a:t>
            </a:r>
            <a:r>
              <a:rPr dirty="0" sz="1600" spc="425">
                <a:solidFill>
                  <a:srgbClr val="171717"/>
                </a:solidFill>
                <a:latin typeface="Arial MT"/>
                <a:cs typeface="Arial MT"/>
              </a:rPr>
              <a:t>  </a:t>
            </a:r>
            <a:r>
              <a:rPr dirty="0" sz="1600" spc="-10">
                <a:solidFill>
                  <a:srgbClr val="171717"/>
                </a:solidFill>
                <a:latin typeface="Arial MT"/>
                <a:cs typeface="Arial MT"/>
              </a:rPr>
              <a:t>26,404,081 </a:t>
            </a:r>
            <a:r>
              <a:rPr dirty="0" sz="1600">
                <a:solidFill>
                  <a:srgbClr val="171717"/>
                </a:solidFill>
                <a:latin typeface="Arial MT"/>
                <a:cs typeface="Arial MT"/>
              </a:rPr>
              <a:t>accounts</a:t>
            </a:r>
            <a:r>
              <a:rPr dirty="0" sz="1600" spc="-2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171717"/>
                </a:solidFill>
                <a:latin typeface="Arial MT"/>
                <a:cs typeface="Arial MT"/>
              </a:rPr>
              <a:t>globally</a:t>
            </a:r>
            <a:r>
              <a:rPr dirty="0" sz="1600" spc="-55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171717"/>
                </a:solidFill>
                <a:latin typeface="Arial MT"/>
                <a:cs typeface="Arial MT"/>
              </a:rPr>
              <a:t>—</a:t>
            </a:r>
            <a:r>
              <a:rPr dirty="0" sz="1600" spc="-15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171717"/>
                </a:solidFill>
                <a:latin typeface="Arial MT"/>
                <a:cs typeface="Arial MT"/>
              </a:rPr>
              <a:t>within</a:t>
            </a:r>
            <a:r>
              <a:rPr dirty="0" sz="1600" spc="-3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171717"/>
                </a:solidFill>
                <a:latin typeface="Arial MT"/>
                <a:cs typeface="Arial MT"/>
              </a:rPr>
              <a:t>its</a:t>
            </a:r>
            <a:r>
              <a:rPr dirty="0" sz="1600" spc="-2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171717"/>
                </a:solidFill>
                <a:latin typeface="Arial MT"/>
                <a:cs typeface="Arial MT"/>
              </a:rPr>
              <a:t>first</a:t>
            </a:r>
            <a:r>
              <a:rPr dirty="0" sz="1600" spc="-1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171717"/>
                </a:solidFill>
                <a:latin typeface="Arial MT"/>
                <a:cs typeface="Arial MT"/>
              </a:rPr>
              <a:t>7</a:t>
            </a:r>
            <a:r>
              <a:rPr dirty="0" sz="1600" spc="-2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171717"/>
                </a:solidFill>
                <a:latin typeface="Arial MT"/>
                <a:cs typeface="Arial MT"/>
              </a:rPr>
              <a:t>days</a:t>
            </a:r>
            <a:r>
              <a:rPr dirty="0" sz="1600" spc="-1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171717"/>
                </a:solidFill>
                <a:latin typeface="Arial MT"/>
                <a:cs typeface="Arial MT"/>
              </a:rPr>
              <a:t>on</a:t>
            </a:r>
            <a:r>
              <a:rPr dirty="0" sz="1600" spc="-2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1600" spc="-10">
                <a:solidFill>
                  <a:srgbClr val="171717"/>
                </a:solidFill>
                <a:latin typeface="Arial MT"/>
                <a:cs typeface="Arial MT"/>
              </a:rPr>
              <a:t>Netflix.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600">
              <a:latin typeface="Arial MT"/>
              <a:cs typeface="Arial MT"/>
            </a:endParaRPr>
          </a:p>
          <a:p>
            <a:pPr algn="just" marL="92075" marR="83820">
              <a:lnSpc>
                <a:spcPct val="100000"/>
              </a:lnSpc>
            </a:pPr>
            <a:r>
              <a:rPr dirty="0" sz="160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dirty="0" sz="1600" spc="1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171717"/>
                </a:solidFill>
                <a:latin typeface="Arial MT"/>
                <a:cs typeface="Arial MT"/>
              </a:rPr>
              <a:t>movie</a:t>
            </a:r>
            <a:r>
              <a:rPr dirty="0" sz="1600" spc="2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171717"/>
                </a:solidFill>
                <a:latin typeface="Arial MT"/>
                <a:cs typeface="Arial MT"/>
              </a:rPr>
              <a:t>required</a:t>
            </a:r>
            <a:r>
              <a:rPr dirty="0" sz="1600" spc="2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171717"/>
                </a:solidFill>
                <a:latin typeface="Arial MT"/>
                <a:cs typeface="Arial MT"/>
              </a:rPr>
              <a:t>a</a:t>
            </a:r>
            <a:r>
              <a:rPr dirty="0" sz="1600" spc="15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171717"/>
                </a:solidFill>
                <a:latin typeface="Arial MT"/>
                <a:cs typeface="Arial MT"/>
              </a:rPr>
              <a:t>huge</a:t>
            </a:r>
            <a:r>
              <a:rPr dirty="0" sz="1600" spc="25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171717"/>
                </a:solidFill>
                <a:latin typeface="Arial MT"/>
                <a:cs typeface="Arial MT"/>
              </a:rPr>
              <a:t>investment</a:t>
            </a:r>
            <a:r>
              <a:rPr dirty="0" sz="1600" spc="2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171717"/>
                </a:solidFill>
                <a:latin typeface="Arial MT"/>
                <a:cs typeface="Arial MT"/>
              </a:rPr>
              <a:t>of</a:t>
            </a:r>
            <a:r>
              <a:rPr dirty="0" sz="1600" spc="3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171717"/>
                </a:solidFill>
                <a:latin typeface="Arial MT"/>
                <a:cs typeface="Arial MT"/>
              </a:rPr>
              <a:t>$159</a:t>
            </a:r>
            <a:r>
              <a:rPr dirty="0" sz="1600" spc="15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1600" spc="-10">
                <a:solidFill>
                  <a:srgbClr val="171717"/>
                </a:solidFill>
                <a:latin typeface="Arial MT"/>
                <a:cs typeface="Arial MT"/>
              </a:rPr>
              <a:t>Million </a:t>
            </a:r>
            <a:r>
              <a:rPr dirty="0" sz="1600">
                <a:solidFill>
                  <a:srgbClr val="171717"/>
                </a:solidFill>
                <a:latin typeface="Arial MT"/>
                <a:cs typeface="Arial MT"/>
              </a:rPr>
              <a:t>because</a:t>
            </a:r>
            <a:r>
              <a:rPr dirty="0" sz="1600" spc="35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171717"/>
                </a:solidFill>
                <a:latin typeface="Arial MT"/>
                <a:cs typeface="Arial MT"/>
              </a:rPr>
              <a:t>of</a:t>
            </a:r>
            <a:r>
              <a:rPr dirty="0" sz="1600" spc="35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dirty="0" sz="1600" spc="4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171717"/>
                </a:solidFill>
                <a:latin typeface="Arial MT"/>
                <a:cs typeface="Arial MT"/>
              </a:rPr>
              <a:t>ensemble</a:t>
            </a:r>
            <a:r>
              <a:rPr dirty="0" sz="1600" spc="35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171717"/>
                </a:solidFill>
                <a:latin typeface="Arial MT"/>
                <a:cs typeface="Arial MT"/>
              </a:rPr>
              <a:t>cast</a:t>
            </a:r>
            <a:r>
              <a:rPr dirty="0" sz="1600" spc="35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171717"/>
                </a:solidFill>
                <a:latin typeface="Arial MT"/>
                <a:cs typeface="Arial MT"/>
              </a:rPr>
              <a:t>and</a:t>
            </a:r>
            <a:r>
              <a:rPr dirty="0" sz="1600" spc="35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dirty="0" sz="1600" spc="4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171717"/>
                </a:solidFill>
                <a:latin typeface="Arial MT"/>
                <a:cs typeface="Arial MT"/>
              </a:rPr>
              <a:t>Special</a:t>
            </a:r>
            <a:r>
              <a:rPr dirty="0" sz="1600" spc="4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1600" spc="-10">
                <a:solidFill>
                  <a:srgbClr val="171717"/>
                </a:solidFill>
                <a:latin typeface="Arial MT"/>
                <a:cs typeface="Arial MT"/>
              </a:rPr>
              <a:t>effects </a:t>
            </a:r>
            <a:r>
              <a:rPr dirty="0" sz="1600">
                <a:solidFill>
                  <a:srgbClr val="171717"/>
                </a:solidFill>
                <a:latin typeface="Arial MT"/>
                <a:cs typeface="Arial MT"/>
              </a:rPr>
              <a:t>for</a:t>
            </a:r>
            <a:r>
              <a:rPr dirty="0" sz="1600" spc="5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1600" spc="-10">
                <a:solidFill>
                  <a:srgbClr val="171717"/>
                </a:solidFill>
                <a:latin typeface="Arial MT"/>
                <a:cs typeface="Arial MT"/>
              </a:rPr>
              <a:t>de-</a:t>
            </a:r>
            <a:r>
              <a:rPr dirty="0" sz="1600">
                <a:solidFill>
                  <a:srgbClr val="171717"/>
                </a:solidFill>
                <a:latin typeface="Arial MT"/>
                <a:cs typeface="Arial MT"/>
              </a:rPr>
              <a:t>ageing</a:t>
            </a:r>
            <a:r>
              <a:rPr dirty="0" sz="1600" spc="-15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171717"/>
                </a:solidFill>
                <a:latin typeface="Arial MT"/>
                <a:cs typeface="Arial MT"/>
              </a:rPr>
              <a:t>the</a:t>
            </a:r>
            <a:r>
              <a:rPr dirty="0" sz="1600" spc="-5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1600" spc="-20">
                <a:solidFill>
                  <a:srgbClr val="171717"/>
                </a:solidFill>
                <a:latin typeface="Arial MT"/>
                <a:cs typeface="Arial MT"/>
              </a:rPr>
              <a:t>cast.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9279381" y="2822194"/>
            <a:ext cx="1794510" cy="235585"/>
            <a:chOff x="9279381" y="2822194"/>
            <a:chExt cx="1794510" cy="235585"/>
          </a:xfrm>
        </p:grpSpPr>
        <p:sp>
          <p:nvSpPr>
            <p:cNvPr id="25" name="object 25" descr=""/>
            <p:cNvSpPr/>
            <p:nvPr/>
          </p:nvSpPr>
          <p:spPr>
            <a:xfrm>
              <a:off x="9285731" y="2828544"/>
              <a:ext cx="1781810" cy="222885"/>
            </a:xfrm>
            <a:custGeom>
              <a:avLst/>
              <a:gdLst/>
              <a:ahLst/>
              <a:cxnLst/>
              <a:rect l="l" t="t" r="r" b="b"/>
              <a:pathLst>
                <a:path w="1781809" h="222885">
                  <a:moveTo>
                    <a:pt x="1781555" y="0"/>
                  </a:moveTo>
                  <a:lnTo>
                    <a:pt x="0" y="0"/>
                  </a:lnTo>
                  <a:lnTo>
                    <a:pt x="0" y="222503"/>
                  </a:lnTo>
                  <a:lnTo>
                    <a:pt x="1781555" y="222503"/>
                  </a:lnTo>
                  <a:lnTo>
                    <a:pt x="17815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9285731" y="2828544"/>
              <a:ext cx="1781810" cy="222885"/>
            </a:xfrm>
            <a:custGeom>
              <a:avLst/>
              <a:gdLst/>
              <a:ahLst/>
              <a:cxnLst/>
              <a:rect l="l" t="t" r="r" b="b"/>
              <a:pathLst>
                <a:path w="1781809" h="222885">
                  <a:moveTo>
                    <a:pt x="0" y="222503"/>
                  </a:moveTo>
                  <a:lnTo>
                    <a:pt x="1781555" y="222503"/>
                  </a:lnTo>
                  <a:lnTo>
                    <a:pt x="1781555" y="0"/>
                  </a:lnTo>
                  <a:lnTo>
                    <a:pt x="0" y="0"/>
                  </a:lnTo>
                  <a:lnTo>
                    <a:pt x="0" y="222503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30351" y="6378016"/>
            <a:ext cx="11167745" cy="3917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35"/>
              </a:lnSpc>
              <a:tabLst>
                <a:tab pos="1534795" algn="l"/>
                <a:tab pos="2982595" algn="l"/>
                <a:tab pos="4497705" algn="l"/>
                <a:tab pos="5985510" algn="l"/>
                <a:tab pos="7392034" algn="l"/>
                <a:tab pos="8886190" algn="l"/>
              </a:tabLst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Executive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</a:t>
            </a:r>
            <a:endParaRPr sz="1400">
              <a:latin typeface="Calibri"/>
              <a:cs typeface="Calibri"/>
            </a:endParaRPr>
          </a:p>
          <a:p>
            <a:pPr marL="2540">
              <a:lnSpc>
                <a:spcPct val="100000"/>
              </a:lnSpc>
              <a:tabLst>
                <a:tab pos="1540510" algn="l"/>
                <a:tab pos="2979420" algn="l"/>
                <a:tab pos="4721860" algn="l"/>
                <a:tab pos="6012815" algn="l"/>
                <a:tab pos="7435215" algn="l"/>
                <a:tab pos="8986520" algn="l"/>
                <a:tab pos="10377805" algn="l"/>
              </a:tabLst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Overview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Feasibility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Solution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baseline="29761" sz="2100" spc="-15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baseline="29761" sz="2100">
              <a:latin typeface="Calibri"/>
              <a:cs typeface="Calibri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233673" y="6296914"/>
            <a:ext cx="1244600" cy="567690"/>
            <a:chOff x="3233673" y="6296914"/>
            <a:chExt cx="1244600" cy="567690"/>
          </a:xfrm>
        </p:grpSpPr>
        <p:sp>
          <p:nvSpPr>
            <p:cNvPr id="4" name="object 4" descr=""/>
            <p:cNvSpPr/>
            <p:nvPr/>
          </p:nvSpPr>
          <p:spPr>
            <a:xfrm>
              <a:off x="3240023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1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1" y="554736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240023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1" y="554736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244595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1743201" y="6296914"/>
            <a:ext cx="1244600" cy="567690"/>
            <a:chOff x="1743201" y="6296914"/>
            <a:chExt cx="1244600" cy="567690"/>
          </a:xfrm>
        </p:grpSpPr>
        <p:sp>
          <p:nvSpPr>
            <p:cNvPr id="8" name="object 8" descr=""/>
            <p:cNvSpPr/>
            <p:nvPr/>
          </p:nvSpPr>
          <p:spPr>
            <a:xfrm>
              <a:off x="1749551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1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1" y="554736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749551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1" y="554736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754123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4724146" y="6296914"/>
            <a:ext cx="1244600" cy="567690"/>
            <a:chOff x="4724146" y="6296914"/>
            <a:chExt cx="1244600" cy="567690"/>
          </a:xfrm>
        </p:grpSpPr>
        <p:sp>
          <p:nvSpPr>
            <p:cNvPr id="12" name="object 12" descr=""/>
            <p:cNvSpPr/>
            <p:nvPr/>
          </p:nvSpPr>
          <p:spPr>
            <a:xfrm>
              <a:off x="4730496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1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1" y="554736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730496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1" y="554736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735068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 descr=""/>
          <p:cNvGrpSpPr/>
          <p:nvPr/>
        </p:nvGrpSpPr>
        <p:grpSpPr>
          <a:xfrm>
            <a:off x="6214617" y="6296914"/>
            <a:ext cx="1244600" cy="567690"/>
            <a:chOff x="6214617" y="6296914"/>
            <a:chExt cx="1244600" cy="567690"/>
          </a:xfrm>
        </p:grpSpPr>
        <p:sp>
          <p:nvSpPr>
            <p:cNvPr id="16" name="object 16" descr=""/>
            <p:cNvSpPr/>
            <p:nvPr/>
          </p:nvSpPr>
          <p:spPr>
            <a:xfrm>
              <a:off x="6220967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1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1" y="554736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6220967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1" y="554736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225539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 descr=""/>
          <p:cNvGrpSpPr/>
          <p:nvPr/>
        </p:nvGrpSpPr>
        <p:grpSpPr>
          <a:xfrm>
            <a:off x="7705090" y="6296914"/>
            <a:ext cx="1244600" cy="567690"/>
            <a:chOff x="7705090" y="6296914"/>
            <a:chExt cx="1244600" cy="567690"/>
          </a:xfrm>
        </p:grpSpPr>
        <p:sp>
          <p:nvSpPr>
            <p:cNvPr id="20" name="object 20" descr=""/>
            <p:cNvSpPr/>
            <p:nvPr/>
          </p:nvSpPr>
          <p:spPr>
            <a:xfrm>
              <a:off x="7711440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2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2" y="554736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7711440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2" y="554736"/>
                  </a:lnTo>
                  <a:lnTo>
                    <a:pt x="1231392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7716012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 descr=""/>
          <p:cNvGrpSpPr/>
          <p:nvPr/>
        </p:nvGrpSpPr>
        <p:grpSpPr>
          <a:xfrm>
            <a:off x="9195561" y="6296914"/>
            <a:ext cx="1244600" cy="567690"/>
            <a:chOff x="9195561" y="6296914"/>
            <a:chExt cx="1244600" cy="567690"/>
          </a:xfrm>
        </p:grpSpPr>
        <p:sp>
          <p:nvSpPr>
            <p:cNvPr id="24" name="object 24" descr=""/>
            <p:cNvSpPr/>
            <p:nvPr/>
          </p:nvSpPr>
          <p:spPr>
            <a:xfrm>
              <a:off x="9201911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2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2" y="554736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9201911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2" y="554736"/>
                  </a:lnTo>
                  <a:lnTo>
                    <a:pt x="1231392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9206483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 descr=""/>
          <p:cNvGrpSpPr/>
          <p:nvPr/>
        </p:nvGrpSpPr>
        <p:grpSpPr>
          <a:xfrm>
            <a:off x="10692383" y="6296914"/>
            <a:ext cx="1247140" cy="567690"/>
            <a:chOff x="10692383" y="6296914"/>
            <a:chExt cx="1247140" cy="567690"/>
          </a:xfrm>
        </p:grpSpPr>
        <p:sp>
          <p:nvSpPr>
            <p:cNvPr id="28" name="object 28" descr=""/>
            <p:cNvSpPr/>
            <p:nvPr/>
          </p:nvSpPr>
          <p:spPr>
            <a:xfrm>
              <a:off x="10701527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2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2" y="554736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0701527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2" y="554736"/>
                  </a:lnTo>
                  <a:lnTo>
                    <a:pt x="1231392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0692383" y="6414516"/>
              <a:ext cx="1219200" cy="306705"/>
            </a:xfrm>
            <a:custGeom>
              <a:avLst/>
              <a:gdLst/>
              <a:ahLst/>
              <a:cxnLst/>
              <a:rect l="l" t="t" r="r" b="b"/>
              <a:pathLst>
                <a:path w="1219200" h="306704">
                  <a:moveTo>
                    <a:pt x="1219200" y="0"/>
                  </a:moveTo>
                  <a:lnTo>
                    <a:pt x="0" y="0"/>
                  </a:lnTo>
                  <a:lnTo>
                    <a:pt x="0" y="306324"/>
                  </a:lnTo>
                  <a:lnTo>
                    <a:pt x="1219200" y="306324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2" name="object 3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75264" y="18288"/>
              <a:ext cx="1144524" cy="75590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</p:grpSp>
      <p:sp>
        <p:nvSpPr>
          <p:cNvPr id="34" name="object 34" descr=""/>
          <p:cNvSpPr/>
          <p:nvPr/>
        </p:nvSpPr>
        <p:spPr>
          <a:xfrm>
            <a:off x="9144" y="0"/>
            <a:ext cx="12183110" cy="6858000"/>
          </a:xfrm>
          <a:custGeom>
            <a:avLst/>
            <a:gdLst/>
            <a:ahLst/>
            <a:cxnLst/>
            <a:rect l="l" t="t" r="r" b="b"/>
            <a:pathLst>
              <a:path w="12183110" h="6858000">
                <a:moveTo>
                  <a:pt x="0" y="0"/>
                </a:moveTo>
                <a:lnTo>
                  <a:pt x="0" y="6858000"/>
                </a:lnTo>
                <a:lnTo>
                  <a:pt x="12182855" y="6858000"/>
                </a:lnTo>
                <a:lnTo>
                  <a:pt x="1218285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1F5F">
              <a:alpha val="7607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/>
          <p:nvPr/>
        </p:nvSpPr>
        <p:spPr>
          <a:xfrm>
            <a:off x="9144" y="0"/>
            <a:ext cx="12183110" cy="6858000"/>
          </a:xfrm>
          <a:custGeom>
            <a:avLst/>
            <a:gdLst/>
            <a:ahLst/>
            <a:cxnLst/>
            <a:rect l="l" t="t" r="r" b="b"/>
            <a:pathLst>
              <a:path w="12183110" h="6858000">
                <a:moveTo>
                  <a:pt x="12182856" y="0"/>
                </a:moveTo>
                <a:lnTo>
                  <a:pt x="0" y="0"/>
                </a:lnTo>
                <a:lnTo>
                  <a:pt x="0" y="6858000"/>
                </a:lnTo>
                <a:lnTo>
                  <a:pt x="12182855" y="6858000"/>
                </a:lnTo>
              </a:path>
            </a:pathLst>
          </a:custGeom>
          <a:ln w="12700">
            <a:solidFill>
              <a:srgbClr val="0013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2954782" y="2785694"/>
            <a:ext cx="6282690" cy="12458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0" spc="-965">
                <a:latin typeface="Trebuchet MS"/>
                <a:cs typeface="Trebuchet MS"/>
              </a:rPr>
              <a:t>II.</a:t>
            </a:r>
            <a:r>
              <a:rPr dirty="0" sz="8000" spc="-830">
                <a:latin typeface="Trebuchet MS"/>
                <a:cs typeface="Trebuchet MS"/>
              </a:rPr>
              <a:t> </a:t>
            </a:r>
            <a:r>
              <a:rPr dirty="0" sz="8000" spc="-1019">
                <a:latin typeface="Trebuchet MS"/>
                <a:cs typeface="Trebuchet MS"/>
              </a:rPr>
              <a:t>Industry</a:t>
            </a:r>
            <a:r>
              <a:rPr dirty="0" sz="8000" spc="-830">
                <a:latin typeface="Trebuchet MS"/>
                <a:cs typeface="Trebuchet MS"/>
              </a:rPr>
              <a:t> </a:t>
            </a:r>
            <a:r>
              <a:rPr dirty="0" sz="8000" spc="-1005">
                <a:latin typeface="Trebuchet MS"/>
                <a:cs typeface="Trebuchet MS"/>
              </a:rPr>
              <a:t>Analysis</a:t>
            </a:r>
            <a:endParaRPr sz="8000">
              <a:latin typeface="Trebuchet MS"/>
              <a:cs typeface="Trebuchet MS"/>
            </a:endParaRPr>
          </a:p>
        </p:txBody>
      </p:sp>
      <p:grpSp>
        <p:nvGrpSpPr>
          <p:cNvPr id="37" name="object 37" descr=""/>
          <p:cNvGrpSpPr/>
          <p:nvPr/>
        </p:nvGrpSpPr>
        <p:grpSpPr>
          <a:xfrm>
            <a:off x="147828" y="173736"/>
            <a:ext cx="11889105" cy="6551930"/>
            <a:chOff x="147828" y="173736"/>
            <a:chExt cx="11889105" cy="6551930"/>
          </a:xfrm>
        </p:grpSpPr>
        <p:sp>
          <p:nvSpPr>
            <p:cNvPr id="38" name="object 38" descr=""/>
            <p:cNvSpPr/>
            <p:nvPr/>
          </p:nvSpPr>
          <p:spPr>
            <a:xfrm>
              <a:off x="2078735" y="4090415"/>
              <a:ext cx="8100695" cy="0"/>
            </a:xfrm>
            <a:custGeom>
              <a:avLst/>
              <a:gdLst/>
              <a:ahLst/>
              <a:cxnLst/>
              <a:rect l="l" t="t" r="r" b="b"/>
              <a:pathLst>
                <a:path w="8100695" h="0">
                  <a:moveTo>
                    <a:pt x="0" y="0"/>
                  </a:moveTo>
                  <a:lnTo>
                    <a:pt x="8100313" y="0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166878" y="192786"/>
              <a:ext cx="11851005" cy="6513830"/>
            </a:xfrm>
            <a:custGeom>
              <a:avLst/>
              <a:gdLst/>
              <a:ahLst/>
              <a:cxnLst/>
              <a:rect l="l" t="t" r="r" b="b"/>
              <a:pathLst>
                <a:path w="11851005" h="6513830">
                  <a:moveTo>
                    <a:pt x="0" y="6513576"/>
                  </a:moveTo>
                  <a:lnTo>
                    <a:pt x="11850624" y="6513576"/>
                  </a:lnTo>
                  <a:lnTo>
                    <a:pt x="11850624" y="0"/>
                  </a:lnTo>
                  <a:lnTo>
                    <a:pt x="0" y="0"/>
                  </a:lnTo>
                  <a:lnTo>
                    <a:pt x="0" y="6513576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52729" y="6296914"/>
            <a:ext cx="1244600" cy="567690"/>
            <a:chOff x="252729" y="6296914"/>
            <a:chExt cx="1244600" cy="567690"/>
          </a:xfrm>
        </p:grpSpPr>
        <p:sp>
          <p:nvSpPr>
            <p:cNvPr id="3" name="object 3" descr=""/>
            <p:cNvSpPr/>
            <p:nvPr/>
          </p:nvSpPr>
          <p:spPr>
            <a:xfrm>
              <a:off x="259079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1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1" y="554736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259079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1" y="554736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63651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530351" y="6378016"/>
            <a:ext cx="11167745" cy="3917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35"/>
              </a:lnSpc>
              <a:tabLst>
                <a:tab pos="1534795" algn="l"/>
                <a:tab pos="2982595" algn="l"/>
                <a:tab pos="4497705" algn="l"/>
                <a:tab pos="5985510" algn="l"/>
                <a:tab pos="7392034" algn="l"/>
                <a:tab pos="8886190" algn="l"/>
              </a:tabLst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Executive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</a:t>
            </a:r>
            <a:endParaRPr sz="1400">
              <a:latin typeface="Calibri"/>
              <a:cs typeface="Calibri"/>
            </a:endParaRPr>
          </a:p>
          <a:p>
            <a:pPr marL="2540">
              <a:lnSpc>
                <a:spcPct val="100000"/>
              </a:lnSpc>
              <a:tabLst>
                <a:tab pos="1540510" algn="l"/>
                <a:tab pos="2979420" algn="l"/>
                <a:tab pos="4721860" algn="l"/>
                <a:tab pos="6012815" algn="l"/>
                <a:tab pos="7435215" algn="l"/>
                <a:tab pos="8986520" algn="l"/>
                <a:tab pos="10377805" algn="l"/>
              </a:tabLst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Overview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Feasibility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Solution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baseline="29761" sz="2100" spc="-15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baseline="29761" sz="2100">
              <a:latin typeface="Calibri"/>
              <a:cs typeface="Calibri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3233673" y="6296914"/>
            <a:ext cx="1244600" cy="567690"/>
            <a:chOff x="3233673" y="6296914"/>
            <a:chExt cx="1244600" cy="567690"/>
          </a:xfrm>
        </p:grpSpPr>
        <p:sp>
          <p:nvSpPr>
            <p:cNvPr id="8" name="object 8" descr=""/>
            <p:cNvSpPr/>
            <p:nvPr/>
          </p:nvSpPr>
          <p:spPr>
            <a:xfrm>
              <a:off x="3240023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1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1" y="554736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3240023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1" y="554736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244595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1743201" y="6296914"/>
            <a:ext cx="1244600" cy="567690"/>
            <a:chOff x="1743201" y="6296914"/>
            <a:chExt cx="1244600" cy="567690"/>
          </a:xfrm>
        </p:grpSpPr>
        <p:sp>
          <p:nvSpPr>
            <p:cNvPr id="12" name="object 12" descr=""/>
            <p:cNvSpPr/>
            <p:nvPr/>
          </p:nvSpPr>
          <p:spPr>
            <a:xfrm>
              <a:off x="1749551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1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1" y="554736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749551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1" y="554736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754123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 descr=""/>
          <p:cNvGrpSpPr/>
          <p:nvPr/>
        </p:nvGrpSpPr>
        <p:grpSpPr>
          <a:xfrm>
            <a:off x="4724146" y="6296914"/>
            <a:ext cx="1244600" cy="567690"/>
            <a:chOff x="4724146" y="6296914"/>
            <a:chExt cx="1244600" cy="567690"/>
          </a:xfrm>
        </p:grpSpPr>
        <p:sp>
          <p:nvSpPr>
            <p:cNvPr id="16" name="object 16" descr=""/>
            <p:cNvSpPr/>
            <p:nvPr/>
          </p:nvSpPr>
          <p:spPr>
            <a:xfrm>
              <a:off x="4730496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1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1" y="554736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730496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1" y="554736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735068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 descr=""/>
          <p:cNvGrpSpPr/>
          <p:nvPr/>
        </p:nvGrpSpPr>
        <p:grpSpPr>
          <a:xfrm>
            <a:off x="6214617" y="6296914"/>
            <a:ext cx="1244600" cy="567690"/>
            <a:chOff x="6214617" y="6296914"/>
            <a:chExt cx="1244600" cy="567690"/>
          </a:xfrm>
        </p:grpSpPr>
        <p:sp>
          <p:nvSpPr>
            <p:cNvPr id="20" name="object 20" descr=""/>
            <p:cNvSpPr/>
            <p:nvPr/>
          </p:nvSpPr>
          <p:spPr>
            <a:xfrm>
              <a:off x="6220967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1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1" y="554736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6220967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1" y="554736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6225539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 descr=""/>
          <p:cNvGrpSpPr/>
          <p:nvPr/>
        </p:nvGrpSpPr>
        <p:grpSpPr>
          <a:xfrm>
            <a:off x="7705090" y="6296914"/>
            <a:ext cx="1244600" cy="567690"/>
            <a:chOff x="7705090" y="6296914"/>
            <a:chExt cx="1244600" cy="567690"/>
          </a:xfrm>
        </p:grpSpPr>
        <p:sp>
          <p:nvSpPr>
            <p:cNvPr id="24" name="object 24" descr=""/>
            <p:cNvSpPr/>
            <p:nvPr/>
          </p:nvSpPr>
          <p:spPr>
            <a:xfrm>
              <a:off x="7711440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2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2" y="554736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7711440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2" y="554736"/>
                  </a:lnTo>
                  <a:lnTo>
                    <a:pt x="1231392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7716012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 descr=""/>
          <p:cNvGrpSpPr/>
          <p:nvPr/>
        </p:nvGrpSpPr>
        <p:grpSpPr>
          <a:xfrm>
            <a:off x="9195561" y="6296914"/>
            <a:ext cx="1244600" cy="567690"/>
            <a:chOff x="9195561" y="6296914"/>
            <a:chExt cx="1244600" cy="567690"/>
          </a:xfrm>
        </p:grpSpPr>
        <p:sp>
          <p:nvSpPr>
            <p:cNvPr id="28" name="object 28" descr=""/>
            <p:cNvSpPr/>
            <p:nvPr/>
          </p:nvSpPr>
          <p:spPr>
            <a:xfrm>
              <a:off x="9201911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2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2" y="554736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9201911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2" y="554736"/>
                  </a:lnTo>
                  <a:lnTo>
                    <a:pt x="1231392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9206483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 descr=""/>
          <p:cNvGrpSpPr/>
          <p:nvPr/>
        </p:nvGrpSpPr>
        <p:grpSpPr>
          <a:xfrm>
            <a:off x="10692383" y="6296914"/>
            <a:ext cx="1247140" cy="567690"/>
            <a:chOff x="10692383" y="6296914"/>
            <a:chExt cx="1247140" cy="567690"/>
          </a:xfrm>
        </p:grpSpPr>
        <p:sp>
          <p:nvSpPr>
            <p:cNvPr id="32" name="object 32" descr=""/>
            <p:cNvSpPr/>
            <p:nvPr/>
          </p:nvSpPr>
          <p:spPr>
            <a:xfrm>
              <a:off x="10701527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2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2" y="554736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0701527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2" y="554736"/>
                  </a:lnTo>
                  <a:lnTo>
                    <a:pt x="1231392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0692383" y="6414516"/>
              <a:ext cx="1219200" cy="306705"/>
            </a:xfrm>
            <a:custGeom>
              <a:avLst/>
              <a:gdLst/>
              <a:ahLst/>
              <a:cxnLst/>
              <a:rect l="l" t="t" r="r" b="b"/>
              <a:pathLst>
                <a:path w="1219200" h="306704">
                  <a:moveTo>
                    <a:pt x="1219200" y="0"/>
                  </a:moveTo>
                  <a:lnTo>
                    <a:pt x="0" y="0"/>
                  </a:lnTo>
                  <a:lnTo>
                    <a:pt x="0" y="306324"/>
                  </a:lnTo>
                  <a:lnTo>
                    <a:pt x="1219200" y="306324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6" name="object 3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75264" y="18288"/>
              <a:ext cx="1144524" cy="75590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</p:grpSp>
      <p:sp>
        <p:nvSpPr>
          <p:cNvPr id="38" name="object 38" descr=""/>
          <p:cNvSpPr/>
          <p:nvPr/>
        </p:nvSpPr>
        <p:spPr>
          <a:xfrm>
            <a:off x="9144" y="0"/>
            <a:ext cx="12183110" cy="6858000"/>
          </a:xfrm>
          <a:custGeom>
            <a:avLst/>
            <a:gdLst/>
            <a:ahLst/>
            <a:cxnLst/>
            <a:rect l="l" t="t" r="r" b="b"/>
            <a:pathLst>
              <a:path w="12183110" h="6858000">
                <a:moveTo>
                  <a:pt x="0" y="0"/>
                </a:moveTo>
                <a:lnTo>
                  <a:pt x="0" y="6858000"/>
                </a:lnTo>
                <a:lnTo>
                  <a:pt x="12182855" y="6858000"/>
                </a:lnTo>
                <a:lnTo>
                  <a:pt x="1218285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1F5F">
              <a:alpha val="7607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/>
          <p:nvPr/>
        </p:nvSpPr>
        <p:spPr>
          <a:xfrm>
            <a:off x="9144" y="0"/>
            <a:ext cx="12183110" cy="6858000"/>
          </a:xfrm>
          <a:custGeom>
            <a:avLst/>
            <a:gdLst/>
            <a:ahLst/>
            <a:cxnLst/>
            <a:rect l="l" t="t" r="r" b="b"/>
            <a:pathLst>
              <a:path w="12183110" h="6858000">
                <a:moveTo>
                  <a:pt x="12182856" y="0"/>
                </a:moveTo>
                <a:lnTo>
                  <a:pt x="0" y="0"/>
                </a:lnTo>
                <a:lnTo>
                  <a:pt x="0" y="6858000"/>
                </a:lnTo>
                <a:lnTo>
                  <a:pt x="12182855" y="6858000"/>
                </a:lnTo>
              </a:path>
            </a:pathLst>
          </a:custGeom>
          <a:ln w="12700">
            <a:solidFill>
              <a:srgbClr val="0013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2357373" y="1103452"/>
            <a:ext cx="7479030" cy="12458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0" spc="-1125">
                <a:latin typeface="Trebuchet MS"/>
                <a:cs typeface="Trebuchet MS"/>
              </a:rPr>
              <a:t>VII.</a:t>
            </a:r>
            <a:r>
              <a:rPr dirty="0" sz="8000" spc="-840">
                <a:latin typeface="Trebuchet MS"/>
                <a:cs typeface="Trebuchet MS"/>
              </a:rPr>
              <a:t> </a:t>
            </a:r>
            <a:r>
              <a:rPr dirty="0" sz="8000" spc="-1170">
                <a:latin typeface="Trebuchet MS"/>
                <a:cs typeface="Trebuchet MS"/>
              </a:rPr>
              <a:t>Alternative</a:t>
            </a:r>
            <a:r>
              <a:rPr dirty="0" sz="8000" spc="-835">
                <a:latin typeface="Trebuchet MS"/>
                <a:cs typeface="Trebuchet MS"/>
              </a:rPr>
              <a:t> </a:t>
            </a:r>
            <a:r>
              <a:rPr dirty="0" sz="8000" spc="-1100">
                <a:latin typeface="Trebuchet MS"/>
                <a:cs typeface="Trebuchet MS"/>
              </a:rPr>
              <a:t>Solution</a:t>
            </a:r>
            <a:endParaRPr sz="8000">
              <a:latin typeface="Trebuchet MS"/>
              <a:cs typeface="Trebuchet MS"/>
            </a:endParaRPr>
          </a:p>
        </p:txBody>
      </p:sp>
      <p:grpSp>
        <p:nvGrpSpPr>
          <p:cNvPr id="41" name="object 41" descr=""/>
          <p:cNvGrpSpPr/>
          <p:nvPr/>
        </p:nvGrpSpPr>
        <p:grpSpPr>
          <a:xfrm>
            <a:off x="147828" y="173736"/>
            <a:ext cx="11889105" cy="6551930"/>
            <a:chOff x="147828" y="173736"/>
            <a:chExt cx="11889105" cy="6551930"/>
          </a:xfrm>
        </p:grpSpPr>
        <p:sp>
          <p:nvSpPr>
            <p:cNvPr id="42" name="object 42" descr=""/>
            <p:cNvSpPr/>
            <p:nvPr/>
          </p:nvSpPr>
          <p:spPr>
            <a:xfrm>
              <a:off x="2078735" y="2409443"/>
              <a:ext cx="8100695" cy="0"/>
            </a:xfrm>
            <a:custGeom>
              <a:avLst/>
              <a:gdLst/>
              <a:ahLst/>
              <a:cxnLst/>
              <a:rect l="l" t="t" r="r" b="b"/>
              <a:pathLst>
                <a:path w="8100695" h="0">
                  <a:moveTo>
                    <a:pt x="0" y="0"/>
                  </a:moveTo>
                  <a:lnTo>
                    <a:pt x="8100313" y="0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166878" y="192786"/>
              <a:ext cx="11851005" cy="6513830"/>
            </a:xfrm>
            <a:custGeom>
              <a:avLst/>
              <a:gdLst/>
              <a:ahLst/>
              <a:cxnLst/>
              <a:rect l="l" t="t" r="r" b="b"/>
              <a:pathLst>
                <a:path w="11851005" h="6513830">
                  <a:moveTo>
                    <a:pt x="0" y="6513576"/>
                  </a:moveTo>
                  <a:lnTo>
                    <a:pt x="11850624" y="6513576"/>
                  </a:lnTo>
                  <a:lnTo>
                    <a:pt x="11850624" y="0"/>
                  </a:lnTo>
                  <a:lnTo>
                    <a:pt x="0" y="0"/>
                  </a:lnTo>
                  <a:lnTo>
                    <a:pt x="0" y="6513576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1401317" y="3304793"/>
              <a:ext cx="1104900" cy="1106170"/>
            </a:xfrm>
            <a:custGeom>
              <a:avLst/>
              <a:gdLst/>
              <a:ahLst/>
              <a:cxnLst/>
              <a:rect l="l" t="t" r="r" b="b"/>
              <a:pathLst>
                <a:path w="1104900" h="1106170">
                  <a:moveTo>
                    <a:pt x="0" y="552957"/>
                  </a:moveTo>
                  <a:lnTo>
                    <a:pt x="2031" y="505332"/>
                  </a:lnTo>
                  <a:lnTo>
                    <a:pt x="8000" y="458723"/>
                  </a:lnTo>
                  <a:lnTo>
                    <a:pt x="17779" y="413384"/>
                  </a:lnTo>
                  <a:lnTo>
                    <a:pt x="31115" y="369569"/>
                  </a:lnTo>
                  <a:lnTo>
                    <a:pt x="47878" y="327405"/>
                  </a:lnTo>
                  <a:lnTo>
                    <a:pt x="68072" y="286892"/>
                  </a:lnTo>
                  <a:lnTo>
                    <a:pt x="91312" y="248411"/>
                  </a:lnTo>
                  <a:lnTo>
                    <a:pt x="117475" y="212089"/>
                  </a:lnTo>
                  <a:lnTo>
                    <a:pt x="146303" y="178053"/>
                  </a:lnTo>
                  <a:lnTo>
                    <a:pt x="177926" y="146430"/>
                  </a:lnTo>
                  <a:lnTo>
                    <a:pt x="211962" y="117475"/>
                  </a:lnTo>
                  <a:lnTo>
                    <a:pt x="248284" y="91312"/>
                  </a:lnTo>
                  <a:lnTo>
                    <a:pt x="286638" y="68071"/>
                  </a:lnTo>
                  <a:lnTo>
                    <a:pt x="327025" y="48005"/>
                  </a:lnTo>
                  <a:lnTo>
                    <a:pt x="369188" y="31114"/>
                  </a:lnTo>
                  <a:lnTo>
                    <a:pt x="413004" y="17779"/>
                  </a:lnTo>
                  <a:lnTo>
                    <a:pt x="458215" y="8000"/>
                  </a:lnTo>
                  <a:lnTo>
                    <a:pt x="504825" y="2031"/>
                  </a:lnTo>
                  <a:lnTo>
                    <a:pt x="552450" y="0"/>
                  </a:lnTo>
                  <a:lnTo>
                    <a:pt x="600075" y="2031"/>
                  </a:lnTo>
                  <a:lnTo>
                    <a:pt x="646683" y="8000"/>
                  </a:lnTo>
                  <a:lnTo>
                    <a:pt x="691895" y="17779"/>
                  </a:lnTo>
                  <a:lnTo>
                    <a:pt x="735711" y="31114"/>
                  </a:lnTo>
                  <a:lnTo>
                    <a:pt x="777875" y="48005"/>
                  </a:lnTo>
                  <a:lnTo>
                    <a:pt x="818261" y="68071"/>
                  </a:lnTo>
                  <a:lnTo>
                    <a:pt x="856614" y="91312"/>
                  </a:lnTo>
                  <a:lnTo>
                    <a:pt x="892937" y="117475"/>
                  </a:lnTo>
                  <a:lnTo>
                    <a:pt x="926973" y="146430"/>
                  </a:lnTo>
                  <a:lnTo>
                    <a:pt x="958595" y="178053"/>
                  </a:lnTo>
                  <a:lnTo>
                    <a:pt x="987425" y="212089"/>
                  </a:lnTo>
                  <a:lnTo>
                    <a:pt x="1013587" y="248411"/>
                  </a:lnTo>
                  <a:lnTo>
                    <a:pt x="1036827" y="286892"/>
                  </a:lnTo>
                  <a:lnTo>
                    <a:pt x="1057020" y="327405"/>
                  </a:lnTo>
                  <a:lnTo>
                    <a:pt x="1073784" y="369569"/>
                  </a:lnTo>
                  <a:lnTo>
                    <a:pt x="1087120" y="413384"/>
                  </a:lnTo>
                  <a:lnTo>
                    <a:pt x="1096899" y="458723"/>
                  </a:lnTo>
                  <a:lnTo>
                    <a:pt x="1102868" y="505332"/>
                  </a:lnTo>
                  <a:lnTo>
                    <a:pt x="1104900" y="552957"/>
                  </a:lnTo>
                  <a:lnTo>
                    <a:pt x="1102868" y="600709"/>
                  </a:lnTo>
                  <a:lnTo>
                    <a:pt x="1096899" y="647318"/>
                  </a:lnTo>
                  <a:lnTo>
                    <a:pt x="1087120" y="692657"/>
                  </a:lnTo>
                  <a:lnTo>
                    <a:pt x="1073784" y="736472"/>
                  </a:lnTo>
                  <a:lnTo>
                    <a:pt x="1057020" y="778636"/>
                  </a:lnTo>
                  <a:lnTo>
                    <a:pt x="1036827" y="819149"/>
                  </a:lnTo>
                  <a:lnTo>
                    <a:pt x="1013587" y="857630"/>
                  </a:lnTo>
                  <a:lnTo>
                    <a:pt x="987425" y="893952"/>
                  </a:lnTo>
                  <a:lnTo>
                    <a:pt x="958595" y="927988"/>
                  </a:lnTo>
                  <a:lnTo>
                    <a:pt x="926973" y="959611"/>
                  </a:lnTo>
                  <a:lnTo>
                    <a:pt x="892937" y="988567"/>
                  </a:lnTo>
                  <a:lnTo>
                    <a:pt x="856614" y="1014729"/>
                  </a:lnTo>
                  <a:lnTo>
                    <a:pt x="818261" y="1037970"/>
                  </a:lnTo>
                  <a:lnTo>
                    <a:pt x="777875" y="1058036"/>
                  </a:lnTo>
                  <a:lnTo>
                    <a:pt x="735711" y="1074927"/>
                  </a:lnTo>
                  <a:lnTo>
                    <a:pt x="691895" y="1088262"/>
                  </a:lnTo>
                  <a:lnTo>
                    <a:pt x="646683" y="1098041"/>
                  </a:lnTo>
                  <a:lnTo>
                    <a:pt x="600075" y="1104010"/>
                  </a:lnTo>
                  <a:lnTo>
                    <a:pt x="552450" y="1106042"/>
                  </a:lnTo>
                  <a:lnTo>
                    <a:pt x="504825" y="1104010"/>
                  </a:lnTo>
                  <a:lnTo>
                    <a:pt x="458215" y="1098041"/>
                  </a:lnTo>
                  <a:lnTo>
                    <a:pt x="413004" y="1088262"/>
                  </a:lnTo>
                  <a:lnTo>
                    <a:pt x="369188" y="1074927"/>
                  </a:lnTo>
                  <a:lnTo>
                    <a:pt x="327025" y="1058036"/>
                  </a:lnTo>
                  <a:lnTo>
                    <a:pt x="286638" y="1037970"/>
                  </a:lnTo>
                  <a:lnTo>
                    <a:pt x="248284" y="1014729"/>
                  </a:lnTo>
                  <a:lnTo>
                    <a:pt x="211962" y="988567"/>
                  </a:lnTo>
                  <a:lnTo>
                    <a:pt x="177926" y="959611"/>
                  </a:lnTo>
                  <a:lnTo>
                    <a:pt x="146303" y="927988"/>
                  </a:lnTo>
                  <a:lnTo>
                    <a:pt x="117475" y="893952"/>
                  </a:lnTo>
                  <a:lnTo>
                    <a:pt x="91312" y="857630"/>
                  </a:lnTo>
                  <a:lnTo>
                    <a:pt x="68072" y="819149"/>
                  </a:lnTo>
                  <a:lnTo>
                    <a:pt x="47878" y="778636"/>
                  </a:lnTo>
                  <a:lnTo>
                    <a:pt x="31115" y="736472"/>
                  </a:lnTo>
                  <a:lnTo>
                    <a:pt x="17779" y="692657"/>
                  </a:lnTo>
                  <a:lnTo>
                    <a:pt x="8000" y="647318"/>
                  </a:lnTo>
                  <a:lnTo>
                    <a:pt x="2031" y="600709"/>
                  </a:lnTo>
                  <a:lnTo>
                    <a:pt x="0" y="552957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 descr=""/>
          <p:cNvSpPr txBox="1"/>
          <p:nvPr/>
        </p:nvSpPr>
        <p:spPr>
          <a:xfrm>
            <a:off x="1083055" y="3511753"/>
            <a:ext cx="1736725" cy="16236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95"/>
              </a:spcBef>
            </a:pPr>
            <a:r>
              <a:rPr dirty="0" sz="4000" spc="-50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4000">
              <a:latin typeface="Arial"/>
              <a:cs typeface="Arial"/>
            </a:endParaRPr>
          </a:p>
          <a:p>
            <a:pPr algn="ctr" marL="12700" marR="5080" indent="-1905">
              <a:lnSpc>
                <a:spcPct val="100000"/>
              </a:lnSpc>
              <a:spcBef>
                <a:spcPts val="3465"/>
              </a:spcBef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EVALUATING </a:t>
            </a:r>
            <a:r>
              <a:rPr dirty="0" sz="1800" spc="-40" b="1">
                <a:solidFill>
                  <a:srgbClr val="FFFFFF"/>
                </a:solidFill>
                <a:latin typeface="Arial"/>
                <a:cs typeface="Arial"/>
              </a:rPr>
              <a:t>ALTERNATIVES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6" name="object 46" descr=""/>
          <p:cNvGrpSpPr/>
          <p:nvPr/>
        </p:nvGrpSpPr>
        <p:grpSpPr>
          <a:xfrm>
            <a:off x="5428615" y="3285744"/>
            <a:ext cx="5953125" cy="1792605"/>
            <a:chOff x="5428615" y="3285744"/>
            <a:chExt cx="5953125" cy="1792605"/>
          </a:xfrm>
        </p:grpSpPr>
        <p:sp>
          <p:nvSpPr>
            <p:cNvPr id="47" name="object 47" descr=""/>
            <p:cNvSpPr/>
            <p:nvPr/>
          </p:nvSpPr>
          <p:spPr>
            <a:xfrm>
              <a:off x="5557266" y="3304794"/>
              <a:ext cx="1104900" cy="1106170"/>
            </a:xfrm>
            <a:custGeom>
              <a:avLst/>
              <a:gdLst/>
              <a:ahLst/>
              <a:cxnLst/>
              <a:rect l="l" t="t" r="r" b="b"/>
              <a:pathLst>
                <a:path w="1104900" h="1106170">
                  <a:moveTo>
                    <a:pt x="0" y="552957"/>
                  </a:moveTo>
                  <a:lnTo>
                    <a:pt x="2032" y="505332"/>
                  </a:lnTo>
                  <a:lnTo>
                    <a:pt x="8000" y="458723"/>
                  </a:lnTo>
                  <a:lnTo>
                    <a:pt x="17780" y="413384"/>
                  </a:lnTo>
                  <a:lnTo>
                    <a:pt x="31114" y="369569"/>
                  </a:lnTo>
                  <a:lnTo>
                    <a:pt x="47879" y="327405"/>
                  </a:lnTo>
                  <a:lnTo>
                    <a:pt x="68072" y="286892"/>
                  </a:lnTo>
                  <a:lnTo>
                    <a:pt x="91312" y="248411"/>
                  </a:lnTo>
                  <a:lnTo>
                    <a:pt x="117475" y="212089"/>
                  </a:lnTo>
                  <a:lnTo>
                    <a:pt x="146304" y="178053"/>
                  </a:lnTo>
                  <a:lnTo>
                    <a:pt x="177926" y="146430"/>
                  </a:lnTo>
                  <a:lnTo>
                    <a:pt x="211962" y="117475"/>
                  </a:lnTo>
                  <a:lnTo>
                    <a:pt x="248285" y="91312"/>
                  </a:lnTo>
                  <a:lnTo>
                    <a:pt x="286638" y="68071"/>
                  </a:lnTo>
                  <a:lnTo>
                    <a:pt x="327025" y="48005"/>
                  </a:lnTo>
                  <a:lnTo>
                    <a:pt x="369188" y="31114"/>
                  </a:lnTo>
                  <a:lnTo>
                    <a:pt x="413004" y="17779"/>
                  </a:lnTo>
                  <a:lnTo>
                    <a:pt x="458216" y="8000"/>
                  </a:lnTo>
                  <a:lnTo>
                    <a:pt x="504825" y="2031"/>
                  </a:lnTo>
                  <a:lnTo>
                    <a:pt x="552450" y="0"/>
                  </a:lnTo>
                  <a:lnTo>
                    <a:pt x="600075" y="2031"/>
                  </a:lnTo>
                  <a:lnTo>
                    <a:pt x="646684" y="8000"/>
                  </a:lnTo>
                  <a:lnTo>
                    <a:pt x="691896" y="17779"/>
                  </a:lnTo>
                  <a:lnTo>
                    <a:pt x="735711" y="31114"/>
                  </a:lnTo>
                  <a:lnTo>
                    <a:pt x="777875" y="48005"/>
                  </a:lnTo>
                  <a:lnTo>
                    <a:pt x="818261" y="68071"/>
                  </a:lnTo>
                  <a:lnTo>
                    <a:pt x="856614" y="91312"/>
                  </a:lnTo>
                  <a:lnTo>
                    <a:pt x="892937" y="117475"/>
                  </a:lnTo>
                  <a:lnTo>
                    <a:pt x="926973" y="146430"/>
                  </a:lnTo>
                  <a:lnTo>
                    <a:pt x="958595" y="178053"/>
                  </a:lnTo>
                  <a:lnTo>
                    <a:pt x="987425" y="212089"/>
                  </a:lnTo>
                  <a:lnTo>
                    <a:pt x="1013587" y="248411"/>
                  </a:lnTo>
                  <a:lnTo>
                    <a:pt x="1036828" y="286892"/>
                  </a:lnTo>
                  <a:lnTo>
                    <a:pt x="1057020" y="327405"/>
                  </a:lnTo>
                  <a:lnTo>
                    <a:pt x="1073785" y="369569"/>
                  </a:lnTo>
                  <a:lnTo>
                    <a:pt x="1087119" y="413384"/>
                  </a:lnTo>
                  <a:lnTo>
                    <a:pt x="1096899" y="458723"/>
                  </a:lnTo>
                  <a:lnTo>
                    <a:pt x="1102867" y="505332"/>
                  </a:lnTo>
                  <a:lnTo>
                    <a:pt x="1104900" y="552957"/>
                  </a:lnTo>
                  <a:lnTo>
                    <a:pt x="1102867" y="600709"/>
                  </a:lnTo>
                  <a:lnTo>
                    <a:pt x="1096899" y="647318"/>
                  </a:lnTo>
                  <a:lnTo>
                    <a:pt x="1087119" y="692657"/>
                  </a:lnTo>
                  <a:lnTo>
                    <a:pt x="1073785" y="736472"/>
                  </a:lnTo>
                  <a:lnTo>
                    <a:pt x="1057020" y="778636"/>
                  </a:lnTo>
                  <a:lnTo>
                    <a:pt x="1036828" y="819149"/>
                  </a:lnTo>
                  <a:lnTo>
                    <a:pt x="1013587" y="857630"/>
                  </a:lnTo>
                  <a:lnTo>
                    <a:pt x="987425" y="893952"/>
                  </a:lnTo>
                  <a:lnTo>
                    <a:pt x="958595" y="927988"/>
                  </a:lnTo>
                  <a:lnTo>
                    <a:pt x="926973" y="959611"/>
                  </a:lnTo>
                  <a:lnTo>
                    <a:pt x="892937" y="988567"/>
                  </a:lnTo>
                  <a:lnTo>
                    <a:pt x="856614" y="1014729"/>
                  </a:lnTo>
                  <a:lnTo>
                    <a:pt x="818261" y="1037970"/>
                  </a:lnTo>
                  <a:lnTo>
                    <a:pt x="777875" y="1058036"/>
                  </a:lnTo>
                  <a:lnTo>
                    <a:pt x="735711" y="1074927"/>
                  </a:lnTo>
                  <a:lnTo>
                    <a:pt x="691896" y="1088262"/>
                  </a:lnTo>
                  <a:lnTo>
                    <a:pt x="646684" y="1098041"/>
                  </a:lnTo>
                  <a:lnTo>
                    <a:pt x="600075" y="1104010"/>
                  </a:lnTo>
                  <a:lnTo>
                    <a:pt x="552450" y="1106042"/>
                  </a:lnTo>
                  <a:lnTo>
                    <a:pt x="504825" y="1104010"/>
                  </a:lnTo>
                  <a:lnTo>
                    <a:pt x="458216" y="1098041"/>
                  </a:lnTo>
                  <a:lnTo>
                    <a:pt x="413004" y="1088262"/>
                  </a:lnTo>
                  <a:lnTo>
                    <a:pt x="369188" y="1074927"/>
                  </a:lnTo>
                  <a:lnTo>
                    <a:pt x="327025" y="1058036"/>
                  </a:lnTo>
                  <a:lnTo>
                    <a:pt x="286638" y="1037970"/>
                  </a:lnTo>
                  <a:lnTo>
                    <a:pt x="248285" y="1014729"/>
                  </a:lnTo>
                  <a:lnTo>
                    <a:pt x="211962" y="988567"/>
                  </a:lnTo>
                  <a:lnTo>
                    <a:pt x="177926" y="959611"/>
                  </a:lnTo>
                  <a:lnTo>
                    <a:pt x="146304" y="927988"/>
                  </a:lnTo>
                  <a:lnTo>
                    <a:pt x="117475" y="893952"/>
                  </a:lnTo>
                  <a:lnTo>
                    <a:pt x="91312" y="857630"/>
                  </a:lnTo>
                  <a:lnTo>
                    <a:pt x="68072" y="819149"/>
                  </a:lnTo>
                  <a:lnTo>
                    <a:pt x="47879" y="778636"/>
                  </a:lnTo>
                  <a:lnTo>
                    <a:pt x="31114" y="736472"/>
                  </a:lnTo>
                  <a:lnTo>
                    <a:pt x="17780" y="692657"/>
                  </a:lnTo>
                  <a:lnTo>
                    <a:pt x="8000" y="647318"/>
                  </a:lnTo>
                  <a:lnTo>
                    <a:pt x="2032" y="600709"/>
                  </a:lnTo>
                  <a:lnTo>
                    <a:pt x="0" y="552957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5428615" y="3666489"/>
              <a:ext cx="1376680" cy="1411605"/>
            </a:xfrm>
            <a:custGeom>
              <a:avLst/>
              <a:gdLst/>
              <a:ahLst/>
              <a:cxnLst/>
              <a:rect l="l" t="t" r="r" b="b"/>
              <a:pathLst>
                <a:path w="1376679" h="1411604">
                  <a:moveTo>
                    <a:pt x="112268" y="1245108"/>
                  </a:moveTo>
                  <a:lnTo>
                    <a:pt x="0" y="1245108"/>
                  </a:lnTo>
                  <a:lnTo>
                    <a:pt x="0" y="1408684"/>
                  </a:lnTo>
                  <a:lnTo>
                    <a:pt x="33020" y="1408684"/>
                  </a:lnTo>
                  <a:lnTo>
                    <a:pt x="33020" y="1339088"/>
                  </a:lnTo>
                  <a:lnTo>
                    <a:pt x="101346" y="1339088"/>
                  </a:lnTo>
                  <a:lnTo>
                    <a:pt x="101346" y="1311402"/>
                  </a:lnTo>
                  <a:lnTo>
                    <a:pt x="33020" y="1311402"/>
                  </a:lnTo>
                  <a:lnTo>
                    <a:pt x="33020" y="1272667"/>
                  </a:lnTo>
                  <a:lnTo>
                    <a:pt x="112268" y="1272667"/>
                  </a:lnTo>
                  <a:lnTo>
                    <a:pt x="112268" y="1245108"/>
                  </a:lnTo>
                  <a:close/>
                </a:path>
                <a:path w="1376679" h="1411604">
                  <a:moveTo>
                    <a:pt x="200660" y="970788"/>
                  </a:moveTo>
                  <a:lnTo>
                    <a:pt x="88392" y="970788"/>
                  </a:lnTo>
                  <a:lnTo>
                    <a:pt x="88392" y="1134364"/>
                  </a:lnTo>
                  <a:lnTo>
                    <a:pt x="121412" y="1134364"/>
                  </a:lnTo>
                  <a:lnTo>
                    <a:pt x="121412" y="1064768"/>
                  </a:lnTo>
                  <a:lnTo>
                    <a:pt x="189738" y="1064768"/>
                  </a:lnTo>
                  <a:lnTo>
                    <a:pt x="189738" y="1037082"/>
                  </a:lnTo>
                  <a:lnTo>
                    <a:pt x="121412" y="1037082"/>
                  </a:lnTo>
                  <a:lnTo>
                    <a:pt x="121412" y="998347"/>
                  </a:lnTo>
                  <a:lnTo>
                    <a:pt x="200660" y="998347"/>
                  </a:lnTo>
                  <a:lnTo>
                    <a:pt x="200660" y="970788"/>
                  </a:lnTo>
                  <a:close/>
                </a:path>
                <a:path w="1376679" h="1411604">
                  <a:moveTo>
                    <a:pt x="260477" y="970788"/>
                  </a:moveTo>
                  <a:lnTo>
                    <a:pt x="227457" y="970788"/>
                  </a:lnTo>
                  <a:lnTo>
                    <a:pt x="227457" y="1134364"/>
                  </a:lnTo>
                  <a:lnTo>
                    <a:pt x="260477" y="1134364"/>
                  </a:lnTo>
                  <a:lnTo>
                    <a:pt x="260477" y="970788"/>
                  </a:lnTo>
                  <a:close/>
                </a:path>
                <a:path w="1376679" h="1411604">
                  <a:moveTo>
                    <a:pt x="264414" y="1381125"/>
                  </a:moveTo>
                  <a:lnTo>
                    <a:pt x="173101" y="1381125"/>
                  </a:lnTo>
                  <a:lnTo>
                    <a:pt x="173101" y="1336548"/>
                  </a:lnTo>
                  <a:lnTo>
                    <a:pt x="255143" y="1336548"/>
                  </a:lnTo>
                  <a:lnTo>
                    <a:pt x="255143" y="1308989"/>
                  </a:lnTo>
                  <a:lnTo>
                    <a:pt x="173101" y="1308989"/>
                  </a:lnTo>
                  <a:lnTo>
                    <a:pt x="173101" y="1272667"/>
                  </a:lnTo>
                  <a:lnTo>
                    <a:pt x="261366" y="1272667"/>
                  </a:lnTo>
                  <a:lnTo>
                    <a:pt x="261366" y="1245108"/>
                  </a:lnTo>
                  <a:lnTo>
                    <a:pt x="139954" y="1245108"/>
                  </a:lnTo>
                  <a:lnTo>
                    <a:pt x="139954" y="1408684"/>
                  </a:lnTo>
                  <a:lnTo>
                    <a:pt x="264414" y="1408684"/>
                  </a:lnTo>
                  <a:lnTo>
                    <a:pt x="264414" y="1381125"/>
                  </a:lnTo>
                  <a:close/>
                </a:path>
                <a:path w="1376679" h="1411604">
                  <a:moveTo>
                    <a:pt x="422529" y="970788"/>
                  </a:moveTo>
                  <a:lnTo>
                    <a:pt x="391922" y="970788"/>
                  </a:lnTo>
                  <a:lnTo>
                    <a:pt x="391922" y="1080008"/>
                  </a:lnTo>
                  <a:lnTo>
                    <a:pt x="359791" y="1027684"/>
                  </a:lnTo>
                  <a:lnTo>
                    <a:pt x="324866" y="970788"/>
                  </a:lnTo>
                  <a:lnTo>
                    <a:pt x="292735" y="970788"/>
                  </a:lnTo>
                  <a:lnTo>
                    <a:pt x="292735" y="1134364"/>
                  </a:lnTo>
                  <a:lnTo>
                    <a:pt x="323469" y="1134364"/>
                  </a:lnTo>
                  <a:lnTo>
                    <a:pt x="323469" y="1027684"/>
                  </a:lnTo>
                  <a:lnTo>
                    <a:pt x="389382" y="1134364"/>
                  </a:lnTo>
                  <a:lnTo>
                    <a:pt x="422529" y="1134364"/>
                  </a:lnTo>
                  <a:lnTo>
                    <a:pt x="422529" y="1080008"/>
                  </a:lnTo>
                  <a:lnTo>
                    <a:pt x="422529" y="970788"/>
                  </a:lnTo>
                  <a:close/>
                </a:path>
                <a:path w="1376679" h="1411604">
                  <a:moveTo>
                    <a:pt x="439928" y="1408684"/>
                  </a:moveTo>
                  <a:lnTo>
                    <a:pt x="425018" y="1371473"/>
                  </a:lnTo>
                  <a:lnTo>
                    <a:pt x="413969" y="1343914"/>
                  </a:lnTo>
                  <a:lnTo>
                    <a:pt x="389648" y="1283208"/>
                  </a:lnTo>
                  <a:lnTo>
                    <a:pt x="379095" y="1256855"/>
                  </a:lnTo>
                  <a:lnTo>
                    <a:pt x="379095" y="1343914"/>
                  </a:lnTo>
                  <a:lnTo>
                    <a:pt x="334518" y="1343914"/>
                  </a:lnTo>
                  <a:lnTo>
                    <a:pt x="356616" y="1283208"/>
                  </a:lnTo>
                  <a:lnTo>
                    <a:pt x="379095" y="1343914"/>
                  </a:lnTo>
                  <a:lnTo>
                    <a:pt x="379095" y="1256855"/>
                  </a:lnTo>
                  <a:lnTo>
                    <a:pt x="374396" y="1245108"/>
                  </a:lnTo>
                  <a:lnTo>
                    <a:pt x="339471" y="1245108"/>
                  </a:lnTo>
                  <a:lnTo>
                    <a:pt x="275717" y="1408684"/>
                  </a:lnTo>
                  <a:lnTo>
                    <a:pt x="310769" y="1408684"/>
                  </a:lnTo>
                  <a:lnTo>
                    <a:pt x="324358" y="1371473"/>
                  </a:lnTo>
                  <a:lnTo>
                    <a:pt x="389763" y="1371473"/>
                  </a:lnTo>
                  <a:lnTo>
                    <a:pt x="403987" y="1408684"/>
                  </a:lnTo>
                  <a:lnTo>
                    <a:pt x="439928" y="1408684"/>
                  </a:lnTo>
                  <a:close/>
                </a:path>
                <a:path w="1376679" h="1411604">
                  <a:moveTo>
                    <a:pt x="575564" y="1361059"/>
                  </a:moveTo>
                  <a:lnTo>
                    <a:pt x="575348" y="1357249"/>
                  </a:lnTo>
                  <a:lnTo>
                    <a:pt x="575259" y="1355471"/>
                  </a:lnTo>
                  <a:lnTo>
                    <a:pt x="575157" y="1353578"/>
                  </a:lnTo>
                  <a:lnTo>
                    <a:pt x="550926" y="1318387"/>
                  </a:lnTo>
                  <a:lnTo>
                    <a:pt x="504380" y="1303756"/>
                  </a:lnTo>
                  <a:lnTo>
                    <a:pt x="495655" y="1300975"/>
                  </a:lnTo>
                  <a:lnTo>
                    <a:pt x="489191" y="1298282"/>
                  </a:lnTo>
                  <a:lnTo>
                    <a:pt x="485013" y="1295654"/>
                  </a:lnTo>
                  <a:lnTo>
                    <a:pt x="481711" y="1292860"/>
                  </a:lnTo>
                  <a:lnTo>
                    <a:pt x="480060" y="1289558"/>
                  </a:lnTo>
                  <a:lnTo>
                    <a:pt x="480060" y="1281430"/>
                  </a:lnTo>
                  <a:lnTo>
                    <a:pt x="481838" y="1278001"/>
                  </a:lnTo>
                  <a:lnTo>
                    <a:pt x="485267" y="1275461"/>
                  </a:lnTo>
                  <a:lnTo>
                    <a:pt x="490728" y="1271524"/>
                  </a:lnTo>
                  <a:lnTo>
                    <a:pt x="498221" y="1269619"/>
                  </a:lnTo>
                  <a:lnTo>
                    <a:pt x="517144" y="1269619"/>
                  </a:lnTo>
                  <a:lnTo>
                    <a:pt x="524624" y="1271524"/>
                  </a:lnTo>
                  <a:lnTo>
                    <a:pt x="524281" y="1271524"/>
                  </a:lnTo>
                  <a:lnTo>
                    <a:pt x="528701" y="1275080"/>
                  </a:lnTo>
                  <a:lnTo>
                    <a:pt x="533400" y="1278763"/>
                  </a:lnTo>
                  <a:lnTo>
                    <a:pt x="536448" y="1284859"/>
                  </a:lnTo>
                  <a:lnTo>
                    <a:pt x="537781" y="1292860"/>
                  </a:lnTo>
                  <a:lnTo>
                    <a:pt x="537845" y="1293241"/>
                  </a:lnTo>
                  <a:lnTo>
                    <a:pt x="570865" y="1291844"/>
                  </a:lnTo>
                  <a:lnTo>
                    <a:pt x="569595" y="1281430"/>
                  </a:lnTo>
                  <a:lnTo>
                    <a:pt x="569556" y="1281112"/>
                  </a:lnTo>
                  <a:lnTo>
                    <a:pt x="545846" y="1249870"/>
                  </a:lnTo>
                  <a:lnTo>
                    <a:pt x="508127" y="1242314"/>
                  </a:lnTo>
                  <a:lnTo>
                    <a:pt x="499046" y="1242656"/>
                  </a:lnTo>
                  <a:lnTo>
                    <a:pt x="459473" y="1259433"/>
                  </a:lnTo>
                  <a:lnTo>
                    <a:pt x="448437" y="1279525"/>
                  </a:lnTo>
                  <a:lnTo>
                    <a:pt x="448437" y="1287907"/>
                  </a:lnTo>
                  <a:lnTo>
                    <a:pt x="469874" y="1325448"/>
                  </a:lnTo>
                  <a:lnTo>
                    <a:pt x="517740" y="1341374"/>
                  </a:lnTo>
                  <a:lnTo>
                    <a:pt x="523430" y="1342961"/>
                  </a:lnTo>
                  <a:lnTo>
                    <a:pt x="527304" y="1344168"/>
                  </a:lnTo>
                  <a:lnTo>
                    <a:pt x="532892" y="1346200"/>
                  </a:lnTo>
                  <a:lnTo>
                    <a:pt x="536829" y="1348486"/>
                  </a:lnTo>
                  <a:lnTo>
                    <a:pt x="539115" y="1351280"/>
                  </a:lnTo>
                  <a:lnTo>
                    <a:pt x="541401" y="1353947"/>
                  </a:lnTo>
                  <a:lnTo>
                    <a:pt x="542544" y="1357249"/>
                  </a:lnTo>
                  <a:lnTo>
                    <a:pt x="542544" y="1367155"/>
                  </a:lnTo>
                  <a:lnTo>
                    <a:pt x="539877" y="1372362"/>
                  </a:lnTo>
                  <a:lnTo>
                    <a:pt x="529082" y="1381379"/>
                  </a:lnTo>
                  <a:lnTo>
                    <a:pt x="521081" y="1383665"/>
                  </a:lnTo>
                  <a:lnTo>
                    <a:pt x="500380" y="1383665"/>
                  </a:lnTo>
                  <a:lnTo>
                    <a:pt x="474726" y="1352296"/>
                  </a:lnTo>
                  <a:lnTo>
                    <a:pt x="442595" y="1355471"/>
                  </a:lnTo>
                  <a:lnTo>
                    <a:pt x="462407" y="1397254"/>
                  </a:lnTo>
                  <a:lnTo>
                    <a:pt x="510032" y="1411605"/>
                  </a:lnTo>
                  <a:lnTo>
                    <a:pt x="520268" y="1411236"/>
                  </a:lnTo>
                  <a:lnTo>
                    <a:pt x="558380" y="1398066"/>
                  </a:lnTo>
                  <a:lnTo>
                    <a:pt x="569823" y="1383665"/>
                  </a:lnTo>
                  <a:lnTo>
                    <a:pt x="571220" y="1381137"/>
                  </a:lnTo>
                  <a:lnTo>
                    <a:pt x="573633" y="1374686"/>
                  </a:lnTo>
                  <a:lnTo>
                    <a:pt x="574992" y="1368386"/>
                  </a:lnTo>
                  <a:lnTo>
                    <a:pt x="575081" y="1367993"/>
                  </a:lnTo>
                  <a:lnTo>
                    <a:pt x="575564" y="1361059"/>
                  </a:lnTo>
                  <a:close/>
                </a:path>
                <a:path w="1376679" h="1411604">
                  <a:moveTo>
                    <a:pt x="604520" y="1134364"/>
                  </a:moveTo>
                  <a:lnTo>
                    <a:pt x="589610" y="1097153"/>
                  </a:lnTo>
                  <a:lnTo>
                    <a:pt x="578561" y="1069594"/>
                  </a:lnTo>
                  <a:lnTo>
                    <a:pt x="554240" y="1008888"/>
                  </a:lnTo>
                  <a:lnTo>
                    <a:pt x="543687" y="982535"/>
                  </a:lnTo>
                  <a:lnTo>
                    <a:pt x="543687" y="1069594"/>
                  </a:lnTo>
                  <a:lnTo>
                    <a:pt x="499110" y="1069594"/>
                  </a:lnTo>
                  <a:lnTo>
                    <a:pt x="521208" y="1008888"/>
                  </a:lnTo>
                  <a:lnTo>
                    <a:pt x="543687" y="1069594"/>
                  </a:lnTo>
                  <a:lnTo>
                    <a:pt x="543687" y="982535"/>
                  </a:lnTo>
                  <a:lnTo>
                    <a:pt x="538988" y="970788"/>
                  </a:lnTo>
                  <a:lnTo>
                    <a:pt x="504063" y="970788"/>
                  </a:lnTo>
                  <a:lnTo>
                    <a:pt x="440309" y="1134364"/>
                  </a:lnTo>
                  <a:lnTo>
                    <a:pt x="475361" y="1134364"/>
                  </a:lnTo>
                  <a:lnTo>
                    <a:pt x="488950" y="1097153"/>
                  </a:lnTo>
                  <a:lnTo>
                    <a:pt x="554355" y="1097153"/>
                  </a:lnTo>
                  <a:lnTo>
                    <a:pt x="568579" y="1134364"/>
                  </a:lnTo>
                  <a:lnTo>
                    <a:pt x="604520" y="1134364"/>
                  </a:lnTo>
                  <a:close/>
                </a:path>
                <a:path w="1376679" h="1411604">
                  <a:moveTo>
                    <a:pt x="635381" y="1245108"/>
                  </a:moveTo>
                  <a:lnTo>
                    <a:pt x="602361" y="1245108"/>
                  </a:lnTo>
                  <a:lnTo>
                    <a:pt x="602361" y="1408684"/>
                  </a:lnTo>
                  <a:lnTo>
                    <a:pt x="635381" y="1408684"/>
                  </a:lnTo>
                  <a:lnTo>
                    <a:pt x="635381" y="1245108"/>
                  </a:lnTo>
                  <a:close/>
                </a:path>
                <a:path w="1376679" h="1411604">
                  <a:moveTo>
                    <a:pt x="745617" y="970788"/>
                  </a:moveTo>
                  <a:lnTo>
                    <a:pt x="715010" y="970788"/>
                  </a:lnTo>
                  <a:lnTo>
                    <a:pt x="715010" y="1080008"/>
                  </a:lnTo>
                  <a:lnTo>
                    <a:pt x="682879" y="1027684"/>
                  </a:lnTo>
                  <a:lnTo>
                    <a:pt x="647954" y="970788"/>
                  </a:lnTo>
                  <a:lnTo>
                    <a:pt x="615823" y="970788"/>
                  </a:lnTo>
                  <a:lnTo>
                    <a:pt x="615823" y="1134364"/>
                  </a:lnTo>
                  <a:lnTo>
                    <a:pt x="646557" y="1134364"/>
                  </a:lnTo>
                  <a:lnTo>
                    <a:pt x="646557" y="1027684"/>
                  </a:lnTo>
                  <a:lnTo>
                    <a:pt x="712470" y="1134364"/>
                  </a:lnTo>
                  <a:lnTo>
                    <a:pt x="745617" y="1134364"/>
                  </a:lnTo>
                  <a:lnTo>
                    <a:pt x="745617" y="1080008"/>
                  </a:lnTo>
                  <a:lnTo>
                    <a:pt x="745617" y="970788"/>
                  </a:lnTo>
                  <a:close/>
                </a:path>
                <a:path w="1376679" h="1411604">
                  <a:moveTo>
                    <a:pt x="796163" y="101092"/>
                  </a:moveTo>
                  <a:lnTo>
                    <a:pt x="788454" y="61506"/>
                  </a:lnTo>
                  <a:lnTo>
                    <a:pt x="765429" y="28956"/>
                  </a:lnTo>
                  <a:lnTo>
                    <a:pt x="728954" y="7239"/>
                  </a:lnTo>
                  <a:lnTo>
                    <a:pt x="680974" y="0"/>
                  </a:lnTo>
                  <a:lnTo>
                    <a:pt x="657415" y="1574"/>
                  </a:lnTo>
                  <a:lnTo>
                    <a:pt x="616508" y="14097"/>
                  </a:lnTo>
                  <a:lnTo>
                    <a:pt x="584466" y="39547"/>
                  </a:lnTo>
                  <a:lnTo>
                    <a:pt x="564984" y="80835"/>
                  </a:lnTo>
                  <a:lnTo>
                    <a:pt x="560197" y="107569"/>
                  </a:lnTo>
                  <a:lnTo>
                    <a:pt x="629666" y="114427"/>
                  </a:lnTo>
                  <a:lnTo>
                    <a:pt x="631304" y="100291"/>
                  </a:lnTo>
                  <a:lnTo>
                    <a:pt x="634326" y="88315"/>
                  </a:lnTo>
                  <a:lnTo>
                    <a:pt x="668807" y="58496"/>
                  </a:lnTo>
                  <a:lnTo>
                    <a:pt x="679196" y="57658"/>
                  </a:lnTo>
                  <a:lnTo>
                    <a:pt x="689622" y="58445"/>
                  </a:lnTo>
                  <a:lnTo>
                    <a:pt x="723163" y="85471"/>
                  </a:lnTo>
                  <a:lnTo>
                    <a:pt x="726313" y="106045"/>
                  </a:lnTo>
                  <a:lnTo>
                    <a:pt x="725398" y="116624"/>
                  </a:lnTo>
                  <a:lnTo>
                    <a:pt x="704342" y="158292"/>
                  </a:lnTo>
                  <a:lnTo>
                    <a:pt x="675436" y="188010"/>
                  </a:lnTo>
                  <a:lnTo>
                    <a:pt x="627341" y="233946"/>
                  </a:lnTo>
                  <a:lnTo>
                    <a:pt x="605320" y="257048"/>
                  </a:lnTo>
                  <a:lnTo>
                    <a:pt x="575818" y="295275"/>
                  </a:lnTo>
                  <a:lnTo>
                    <a:pt x="555040" y="346621"/>
                  </a:lnTo>
                  <a:lnTo>
                    <a:pt x="552069" y="364744"/>
                  </a:lnTo>
                  <a:lnTo>
                    <a:pt x="796163" y="364744"/>
                  </a:lnTo>
                  <a:lnTo>
                    <a:pt x="796163" y="300101"/>
                  </a:lnTo>
                  <a:lnTo>
                    <a:pt x="657860" y="300101"/>
                  </a:lnTo>
                  <a:lnTo>
                    <a:pt x="661543" y="293751"/>
                  </a:lnTo>
                  <a:lnTo>
                    <a:pt x="729068" y="226352"/>
                  </a:lnTo>
                  <a:lnTo>
                    <a:pt x="741756" y="213906"/>
                  </a:lnTo>
                  <a:lnTo>
                    <a:pt x="768337" y="182270"/>
                  </a:lnTo>
                  <a:lnTo>
                    <a:pt x="787400" y="147828"/>
                  </a:lnTo>
                  <a:lnTo>
                    <a:pt x="795604" y="113220"/>
                  </a:lnTo>
                  <a:lnTo>
                    <a:pt x="796163" y="101092"/>
                  </a:lnTo>
                  <a:close/>
                </a:path>
                <a:path w="1376679" h="1411604">
                  <a:moveTo>
                    <a:pt x="804545" y="1361186"/>
                  </a:moveTo>
                  <a:lnTo>
                    <a:pt x="804062" y="1354709"/>
                  </a:lnTo>
                  <a:lnTo>
                    <a:pt x="804037" y="1354366"/>
                  </a:lnTo>
                  <a:lnTo>
                    <a:pt x="802525" y="1347965"/>
                  </a:lnTo>
                  <a:lnTo>
                    <a:pt x="799985" y="1342034"/>
                  </a:lnTo>
                  <a:lnTo>
                    <a:pt x="797013" y="1337475"/>
                  </a:lnTo>
                  <a:lnTo>
                    <a:pt x="796912" y="1337310"/>
                  </a:lnTo>
                  <a:lnTo>
                    <a:pt x="773430" y="1321689"/>
                  </a:lnTo>
                  <a:lnTo>
                    <a:pt x="780542" y="1318514"/>
                  </a:lnTo>
                  <a:lnTo>
                    <a:pt x="786130" y="1313688"/>
                  </a:lnTo>
                  <a:lnTo>
                    <a:pt x="788466" y="1310132"/>
                  </a:lnTo>
                  <a:lnTo>
                    <a:pt x="790321" y="1307338"/>
                  </a:lnTo>
                  <a:lnTo>
                    <a:pt x="794385" y="1300988"/>
                  </a:lnTo>
                  <a:lnTo>
                    <a:pt x="796417" y="1293876"/>
                  </a:lnTo>
                  <a:lnTo>
                    <a:pt x="796417" y="1279144"/>
                  </a:lnTo>
                  <a:lnTo>
                    <a:pt x="794766" y="1272794"/>
                  </a:lnTo>
                  <a:lnTo>
                    <a:pt x="794626" y="1272565"/>
                  </a:lnTo>
                  <a:lnTo>
                    <a:pt x="794524" y="1272400"/>
                  </a:lnTo>
                  <a:lnTo>
                    <a:pt x="791464" y="1267079"/>
                  </a:lnTo>
                  <a:lnTo>
                    <a:pt x="770382" y="1248613"/>
                  </a:lnTo>
                  <a:lnTo>
                    <a:pt x="770382" y="1365504"/>
                  </a:lnTo>
                  <a:lnTo>
                    <a:pt x="768858" y="1370076"/>
                  </a:lnTo>
                  <a:lnTo>
                    <a:pt x="762635" y="1377061"/>
                  </a:lnTo>
                  <a:lnTo>
                    <a:pt x="758571" y="1379220"/>
                  </a:lnTo>
                  <a:lnTo>
                    <a:pt x="753745" y="1380109"/>
                  </a:lnTo>
                  <a:lnTo>
                    <a:pt x="750570" y="1380744"/>
                  </a:lnTo>
                  <a:lnTo>
                    <a:pt x="742950" y="1381125"/>
                  </a:lnTo>
                  <a:lnTo>
                    <a:pt x="700405" y="1381125"/>
                  </a:lnTo>
                  <a:lnTo>
                    <a:pt x="700405" y="1337310"/>
                  </a:lnTo>
                  <a:lnTo>
                    <a:pt x="727202" y="1337310"/>
                  </a:lnTo>
                  <a:lnTo>
                    <a:pt x="766826" y="1347216"/>
                  </a:lnTo>
                  <a:lnTo>
                    <a:pt x="770382" y="1365504"/>
                  </a:lnTo>
                  <a:lnTo>
                    <a:pt x="770382" y="1248613"/>
                  </a:lnTo>
                  <a:lnTo>
                    <a:pt x="768223" y="1247775"/>
                  </a:lnTo>
                  <a:lnTo>
                    <a:pt x="764286" y="1247089"/>
                  </a:lnTo>
                  <a:lnTo>
                    <a:pt x="764286" y="1285875"/>
                  </a:lnTo>
                  <a:lnTo>
                    <a:pt x="764286" y="1296162"/>
                  </a:lnTo>
                  <a:lnTo>
                    <a:pt x="734949" y="1310132"/>
                  </a:lnTo>
                  <a:lnTo>
                    <a:pt x="700405" y="1310132"/>
                  </a:lnTo>
                  <a:lnTo>
                    <a:pt x="700405" y="1272400"/>
                  </a:lnTo>
                  <a:lnTo>
                    <a:pt x="738124" y="1272400"/>
                  </a:lnTo>
                  <a:lnTo>
                    <a:pt x="764286" y="1285875"/>
                  </a:lnTo>
                  <a:lnTo>
                    <a:pt x="764286" y="1247089"/>
                  </a:lnTo>
                  <a:lnTo>
                    <a:pt x="761746" y="1246632"/>
                  </a:lnTo>
                  <a:lnTo>
                    <a:pt x="756361" y="1245971"/>
                  </a:lnTo>
                  <a:lnTo>
                    <a:pt x="749744" y="1245489"/>
                  </a:lnTo>
                  <a:lnTo>
                    <a:pt x="741883" y="1245209"/>
                  </a:lnTo>
                  <a:lnTo>
                    <a:pt x="667385" y="1245209"/>
                  </a:lnTo>
                  <a:lnTo>
                    <a:pt x="667385" y="1408684"/>
                  </a:lnTo>
                  <a:lnTo>
                    <a:pt x="723138" y="1408684"/>
                  </a:lnTo>
                  <a:lnTo>
                    <a:pt x="763016" y="1407541"/>
                  </a:lnTo>
                  <a:lnTo>
                    <a:pt x="800201" y="1381125"/>
                  </a:lnTo>
                  <a:lnTo>
                    <a:pt x="802767" y="1375918"/>
                  </a:lnTo>
                  <a:lnTo>
                    <a:pt x="804545" y="1368679"/>
                  </a:lnTo>
                  <a:lnTo>
                    <a:pt x="804545" y="1361186"/>
                  </a:lnTo>
                  <a:close/>
                </a:path>
                <a:path w="1376679" h="1411604">
                  <a:moveTo>
                    <a:pt x="863981" y="1245108"/>
                  </a:moveTo>
                  <a:lnTo>
                    <a:pt x="830961" y="1245108"/>
                  </a:lnTo>
                  <a:lnTo>
                    <a:pt x="830961" y="1408684"/>
                  </a:lnTo>
                  <a:lnTo>
                    <a:pt x="863981" y="1408684"/>
                  </a:lnTo>
                  <a:lnTo>
                    <a:pt x="863981" y="1245108"/>
                  </a:lnTo>
                  <a:close/>
                </a:path>
                <a:path w="1376679" h="1411604">
                  <a:moveTo>
                    <a:pt x="916813" y="1084326"/>
                  </a:moveTo>
                  <a:lnTo>
                    <a:pt x="884809" y="1074166"/>
                  </a:lnTo>
                  <a:lnTo>
                    <a:pt x="882370" y="1082598"/>
                  </a:lnTo>
                  <a:lnTo>
                    <a:pt x="879297" y="1089812"/>
                  </a:lnTo>
                  <a:lnTo>
                    <a:pt x="875563" y="1095794"/>
                  </a:lnTo>
                  <a:lnTo>
                    <a:pt x="871220" y="1100582"/>
                  </a:lnTo>
                  <a:lnTo>
                    <a:pt x="864870" y="1106170"/>
                  </a:lnTo>
                  <a:lnTo>
                    <a:pt x="857250" y="1108964"/>
                  </a:lnTo>
                  <a:lnTo>
                    <a:pt x="848487" y="1108964"/>
                  </a:lnTo>
                  <a:lnTo>
                    <a:pt x="814616" y="1088072"/>
                  </a:lnTo>
                  <a:lnTo>
                    <a:pt x="808355" y="1051560"/>
                  </a:lnTo>
                  <a:lnTo>
                    <a:pt x="809066" y="1037920"/>
                  </a:lnTo>
                  <a:lnTo>
                    <a:pt x="825690" y="1003554"/>
                  </a:lnTo>
                  <a:lnTo>
                    <a:pt x="849122" y="996188"/>
                  </a:lnTo>
                  <a:lnTo>
                    <a:pt x="858012" y="996188"/>
                  </a:lnTo>
                  <a:lnTo>
                    <a:pt x="883666" y="1023620"/>
                  </a:lnTo>
                  <a:lnTo>
                    <a:pt x="916432" y="1015873"/>
                  </a:lnTo>
                  <a:lnTo>
                    <a:pt x="913231" y="1006563"/>
                  </a:lnTo>
                  <a:lnTo>
                    <a:pt x="909459" y="998601"/>
                  </a:lnTo>
                  <a:lnTo>
                    <a:pt x="909383" y="998435"/>
                  </a:lnTo>
                  <a:lnTo>
                    <a:pt x="878039" y="972400"/>
                  </a:lnTo>
                  <a:lnTo>
                    <a:pt x="850900" y="967994"/>
                  </a:lnTo>
                  <a:lnTo>
                    <a:pt x="834504" y="969403"/>
                  </a:lnTo>
                  <a:lnTo>
                    <a:pt x="795401" y="990600"/>
                  </a:lnTo>
                  <a:lnTo>
                    <a:pt x="775627" y="1034719"/>
                  </a:lnTo>
                  <a:lnTo>
                    <a:pt x="774319" y="1053973"/>
                  </a:lnTo>
                  <a:lnTo>
                    <a:pt x="775627" y="1072286"/>
                  </a:lnTo>
                  <a:lnTo>
                    <a:pt x="779437" y="1088072"/>
                  </a:lnTo>
                  <a:lnTo>
                    <a:pt x="779551" y="1088555"/>
                  </a:lnTo>
                  <a:lnTo>
                    <a:pt x="806475" y="1124686"/>
                  </a:lnTo>
                  <a:lnTo>
                    <a:pt x="848868" y="1137158"/>
                  </a:lnTo>
                  <a:lnTo>
                    <a:pt x="861441" y="1136357"/>
                  </a:lnTo>
                  <a:lnTo>
                    <a:pt x="900252" y="1116799"/>
                  </a:lnTo>
                  <a:lnTo>
                    <a:pt x="906043" y="1108964"/>
                  </a:lnTo>
                  <a:lnTo>
                    <a:pt x="906983" y="1107706"/>
                  </a:lnTo>
                  <a:lnTo>
                    <a:pt x="912495" y="1096886"/>
                  </a:lnTo>
                  <a:lnTo>
                    <a:pt x="916813" y="1084326"/>
                  </a:lnTo>
                  <a:close/>
                </a:path>
                <a:path w="1376679" h="1411604">
                  <a:moveTo>
                    <a:pt x="976757" y="970788"/>
                  </a:moveTo>
                  <a:lnTo>
                    <a:pt x="943737" y="970788"/>
                  </a:lnTo>
                  <a:lnTo>
                    <a:pt x="943737" y="1134364"/>
                  </a:lnTo>
                  <a:lnTo>
                    <a:pt x="976757" y="1134364"/>
                  </a:lnTo>
                  <a:lnTo>
                    <a:pt x="976757" y="970788"/>
                  </a:lnTo>
                  <a:close/>
                </a:path>
                <a:path w="1376679" h="1411604">
                  <a:moveTo>
                    <a:pt x="1012063" y="1381125"/>
                  </a:moveTo>
                  <a:lnTo>
                    <a:pt x="929894" y="1381125"/>
                  </a:lnTo>
                  <a:lnTo>
                    <a:pt x="929894" y="1246378"/>
                  </a:lnTo>
                  <a:lnTo>
                    <a:pt x="896747" y="1246378"/>
                  </a:lnTo>
                  <a:lnTo>
                    <a:pt x="896747" y="1408684"/>
                  </a:lnTo>
                  <a:lnTo>
                    <a:pt x="1012063" y="1408684"/>
                  </a:lnTo>
                  <a:lnTo>
                    <a:pt x="1012063" y="1381125"/>
                  </a:lnTo>
                  <a:close/>
                </a:path>
                <a:path w="1376679" h="1411604">
                  <a:moveTo>
                    <a:pt x="1068197" y="1245108"/>
                  </a:moveTo>
                  <a:lnTo>
                    <a:pt x="1035177" y="1245108"/>
                  </a:lnTo>
                  <a:lnTo>
                    <a:pt x="1035177" y="1408684"/>
                  </a:lnTo>
                  <a:lnTo>
                    <a:pt x="1068197" y="1408684"/>
                  </a:lnTo>
                  <a:lnTo>
                    <a:pt x="1068197" y="1245108"/>
                  </a:lnTo>
                  <a:close/>
                </a:path>
                <a:path w="1376679" h="1411604">
                  <a:moveTo>
                    <a:pt x="1156208" y="1134364"/>
                  </a:moveTo>
                  <a:lnTo>
                    <a:pt x="1141298" y="1097153"/>
                  </a:lnTo>
                  <a:lnTo>
                    <a:pt x="1130249" y="1069594"/>
                  </a:lnTo>
                  <a:lnTo>
                    <a:pt x="1105928" y="1008888"/>
                  </a:lnTo>
                  <a:lnTo>
                    <a:pt x="1095375" y="982535"/>
                  </a:lnTo>
                  <a:lnTo>
                    <a:pt x="1095375" y="1069594"/>
                  </a:lnTo>
                  <a:lnTo>
                    <a:pt x="1050798" y="1069594"/>
                  </a:lnTo>
                  <a:lnTo>
                    <a:pt x="1072896" y="1008888"/>
                  </a:lnTo>
                  <a:lnTo>
                    <a:pt x="1095375" y="1069594"/>
                  </a:lnTo>
                  <a:lnTo>
                    <a:pt x="1095375" y="982535"/>
                  </a:lnTo>
                  <a:lnTo>
                    <a:pt x="1090676" y="970788"/>
                  </a:lnTo>
                  <a:lnTo>
                    <a:pt x="1055751" y="970788"/>
                  </a:lnTo>
                  <a:lnTo>
                    <a:pt x="991997" y="1134364"/>
                  </a:lnTo>
                  <a:lnTo>
                    <a:pt x="1027049" y="1134364"/>
                  </a:lnTo>
                  <a:lnTo>
                    <a:pt x="1040638" y="1097153"/>
                  </a:lnTo>
                  <a:lnTo>
                    <a:pt x="1106030" y="1097153"/>
                  </a:lnTo>
                  <a:lnTo>
                    <a:pt x="1120254" y="1134364"/>
                  </a:lnTo>
                  <a:lnTo>
                    <a:pt x="1156208" y="1134364"/>
                  </a:lnTo>
                  <a:close/>
                </a:path>
                <a:path w="1376679" h="1411604">
                  <a:moveTo>
                    <a:pt x="1218438" y="1245108"/>
                  </a:moveTo>
                  <a:lnTo>
                    <a:pt x="1088390" y="1245108"/>
                  </a:lnTo>
                  <a:lnTo>
                    <a:pt x="1088390" y="1272667"/>
                  </a:lnTo>
                  <a:lnTo>
                    <a:pt x="1136904" y="1272667"/>
                  </a:lnTo>
                  <a:lnTo>
                    <a:pt x="1136904" y="1408684"/>
                  </a:lnTo>
                  <a:lnTo>
                    <a:pt x="1170051" y="1408684"/>
                  </a:lnTo>
                  <a:lnTo>
                    <a:pt x="1170051" y="1272667"/>
                  </a:lnTo>
                  <a:lnTo>
                    <a:pt x="1218438" y="1272667"/>
                  </a:lnTo>
                  <a:lnTo>
                    <a:pt x="1218438" y="1245108"/>
                  </a:lnTo>
                  <a:close/>
                </a:path>
                <a:path w="1376679" h="1411604">
                  <a:moveTo>
                    <a:pt x="1283335" y="1106805"/>
                  </a:moveTo>
                  <a:lnTo>
                    <a:pt x="1201166" y="1106805"/>
                  </a:lnTo>
                  <a:lnTo>
                    <a:pt x="1201166" y="972058"/>
                  </a:lnTo>
                  <a:lnTo>
                    <a:pt x="1168006" y="972058"/>
                  </a:lnTo>
                  <a:lnTo>
                    <a:pt x="1168006" y="1134364"/>
                  </a:lnTo>
                  <a:lnTo>
                    <a:pt x="1283335" y="1134364"/>
                  </a:lnTo>
                  <a:lnTo>
                    <a:pt x="1283335" y="1106805"/>
                  </a:lnTo>
                  <a:close/>
                </a:path>
                <a:path w="1376679" h="1411604">
                  <a:moveTo>
                    <a:pt x="1376426" y="1245108"/>
                  </a:moveTo>
                  <a:lnTo>
                    <a:pt x="1338326" y="1245108"/>
                  </a:lnTo>
                  <a:lnTo>
                    <a:pt x="1300607" y="1309751"/>
                  </a:lnTo>
                  <a:lnTo>
                    <a:pt x="1262126" y="1245108"/>
                  </a:lnTo>
                  <a:lnTo>
                    <a:pt x="1223391" y="1245108"/>
                  </a:lnTo>
                  <a:lnTo>
                    <a:pt x="1283335" y="1339850"/>
                  </a:lnTo>
                  <a:lnTo>
                    <a:pt x="1283335" y="1408684"/>
                  </a:lnTo>
                  <a:lnTo>
                    <a:pt x="1316228" y="1408684"/>
                  </a:lnTo>
                  <a:lnTo>
                    <a:pt x="1316304" y="1339850"/>
                  </a:lnTo>
                  <a:lnTo>
                    <a:pt x="1335405" y="1309751"/>
                  </a:lnTo>
                  <a:lnTo>
                    <a:pt x="1376426" y="1245108"/>
                  </a:lnTo>
                  <a:close/>
                </a:path>
              </a:pathLst>
            </a:custGeom>
            <a:solidFill>
              <a:srgbClr val="FFFFFF">
                <a:alpha val="2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9757410" y="3304794"/>
              <a:ext cx="1104900" cy="1106170"/>
            </a:xfrm>
            <a:custGeom>
              <a:avLst/>
              <a:gdLst/>
              <a:ahLst/>
              <a:cxnLst/>
              <a:rect l="l" t="t" r="r" b="b"/>
              <a:pathLst>
                <a:path w="1104900" h="1106170">
                  <a:moveTo>
                    <a:pt x="0" y="552957"/>
                  </a:moveTo>
                  <a:lnTo>
                    <a:pt x="2032" y="505332"/>
                  </a:lnTo>
                  <a:lnTo>
                    <a:pt x="8000" y="458723"/>
                  </a:lnTo>
                  <a:lnTo>
                    <a:pt x="17780" y="413384"/>
                  </a:lnTo>
                  <a:lnTo>
                    <a:pt x="31115" y="369569"/>
                  </a:lnTo>
                  <a:lnTo>
                    <a:pt x="47879" y="327405"/>
                  </a:lnTo>
                  <a:lnTo>
                    <a:pt x="68072" y="286892"/>
                  </a:lnTo>
                  <a:lnTo>
                    <a:pt x="91313" y="248411"/>
                  </a:lnTo>
                  <a:lnTo>
                    <a:pt x="117475" y="212089"/>
                  </a:lnTo>
                  <a:lnTo>
                    <a:pt x="146304" y="178053"/>
                  </a:lnTo>
                  <a:lnTo>
                    <a:pt x="177926" y="146430"/>
                  </a:lnTo>
                  <a:lnTo>
                    <a:pt x="211963" y="117475"/>
                  </a:lnTo>
                  <a:lnTo>
                    <a:pt x="248285" y="91312"/>
                  </a:lnTo>
                  <a:lnTo>
                    <a:pt x="286639" y="68071"/>
                  </a:lnTo>
                  <a:lnTo>
                    <a:pt x="327025" y="48005"/>
                  </a:lnTo>
                  <a:lnTo>
                    <a:pt x="369189" y="31114"/>
                  </a:lnTo>
                  <a:lnTo>
                    <a:pt x="413004" y="17779"/>
                  </a:lnTo>
                  <a:lnTo>
                    <a:pt x="458216" y="8000"/>
                  </a:lnTo>
                  <a:lnTo>
                    <a:pt x="504825" y="2031"/>
                  </a:lnTo>
                  <a:lnTo>
                    <a:pt x="552450" y="0"/>
                  </a:lnTo>
                  <a:lnTo>
                    <a:pt x="600075" y="2031"/>
                  </a:lnTo>
                  <a:lnTo>
                    <a:pt x="646684" y="8000"/>
                  </a:lnTo>
                  <a:lnTo>
                    <a:pt x="691896" y="17779"/>
                  </a:lnTo>
                  <a:lnTo>
                    <a:pt x="735711" y="31114"/>
                  </a:lnTo>
                  <a:lnTo>
                    <a:pt x="777875" y="48005"/>
                  </a:lnTo>
                  <a:lnTo>
                    <a:pt x="818261" y="68071"/>
                  </a:lnTo>
                  <a:lnTo>
                    <a:pt x="856615" y="91312"/>
                  </a:lnTo>
                  <a:lnTo>
                    <a:pt x="892937" y="117475"/>
                  </a:lnTo>
                  <a:lnTo>
                    <a:pt x="926973" y="146430"/>
                  </a:lnTo>
                  <a:lnTo>
                    <a:pt x="958596" y="178053"/>
                  </a:lnTo>
                  <a:lnTo>
                    <a:pt x="987425" y="212089"/>
                  </a:lnTo>
                  <a:lnTo>
                    <a:pt x="1013587" y="248411"/>
                  </a:lnTo>
                  <a:lnTo>
                    <a:pt x="1036828" y="286892"/>
                  </a:lnTo>
                  <a:lnTo>
                    <a:pt x="1057021" y="327405"/>
                  </a:lnTo>
                  <a:lnTo>
                    <a:pt x="1073785" y="369569"/>
                  </a:lnTo>
                  <a:lnTo>
                    <a:pt x="1087120" y="413384"/>
                  </a:lnTo>
                  <a:lnTo>
                    <a:pt x="1096899" y="458723"/>
                  </a:lnTo>
                  <a:lnTo>
                    <a:pt x="1102868" y="505332"/>
                  </a:lnTo>
                  <a:lnTo>
                    <a:pt x="1104900" y="552957"/>
                  </a:lnTo>
                  <a:lnTo>
                    <a:pt x="1102868" y="600709"/>
                  </a:lnTo>
                  <a:lnTo>
                    <a:pt x="1096899" y="647318"/>
                  </a:lnTo>
                  <a:lnTo>
                    <a:pt x="1087120" y="692657"/>
                  </a:lnTo>
                  <a:lnTo>
                    <a:pt x="1073785" y="736472"/>
                  </a:lnTo>
                  <a:lnTo>
                    <a:pt x="1057021" y="778636"/>
                  </a:lnTo>
                  <a:lnTo>
                    <a:pt x="1036828" y="819149"/>
                  </a:lnTo>
                  <a:lnTo>
                    <a:pt x="1013587" y="857630"/>
                  </a:lnTo>
                  <a:lnTo>
                    <a:pt x="987425" y="893952"/>
                  </a:lnTo>
                  <a:lnTo>
                    <a:pt x="958596" y="927988"/>
                  </a:lnTo>
                  <a:lnTo>
                    <a:pt x="926973" y="959611"/>
                  </a:lnTo>
                  <a:lnTo>
                    <a:pt x="892937" y="988567"/>
                  </a:lnTo>
                  <a:lnTo>
                    <a:pt x="856615" y="1014729"/>
                  </a:lnTo>
                  <a:lnTo>
                    <a:pt x="818261" y="1037970"/>
                  </a:lnTo>
                  <a:lnTo>
                    <a:pt x="777875" y="1058036"/>
                  </a:lnTo>
                  <a:lnTo>
                    <a:pt x="735711" y="1074927"/>
                  </a:lnTo>
                  <a:lnTo>
                    <a:pt x="691896" y="1088262"/>
                  </a:lnTo>
                  <a:lnTo>
                    <a:pt x="646684" y="1098041"/>
                  </a:lnTo>
                  <a:lnTo>
                    <a:pt x="600075" y="1104010"/>
                  </a:lnTo>
                  <a:lnTo>
                    <a:pt x="552450" y="1106042"/>
                  </a:lnTo>
                  <a:lnTo>
                    <a:pt x="504825" y="1104010"/>
                  </a:lnTo>
                  <a:lnTo>
                    <a:pt x="458216" y="1098041"/>
                  </a:lnTo>
                  <a:lnTo>
                    <a:pt x="413004" y="1088262"/>
                  </a:lnTo>
                  <a:lnTo>
                    <a:pt x="369189" y="1074927"/>
                  </a:lnTo>
                  <a:lnTo>
                    <a:pt x="327025" y="1058036"/>
                  </a:lnTo>
                  <a:lnTo>
                    <a:pt x="286639" y="1037970"/>
                  </a:lnTo>
                  <a:lnTo>
                    <a:pt x="248285" y="1014729"/>
                  </a:lnTo>
                  <a:lnTo>
                    <a:pt x="211963" y="988567"/>
                  </a:lnTo>
                  <a:lnTo>
                    <a:pt x="177926" y="959611"/>
                  </a:lnTo>
                  <a:lnTo>
                    <a:pt x="146304" y="927988"/>
                  </a:lnTo>
                  <a:lnTo>
                    <a:pt x="117475" y="893952"/>
                  </a:lnTo>
                  <a:lnTo>
                    <a:pt x="91313" y="857630"/>
                  </a:lnTo>
                  <a:lnTo>
                    <a:pt x="68072" y="819149"/>
                  </a:lnTo>
                  <a:lnTo>
                    <a:pt x="47879" y="778636"/>
                  </a:lnTo>
                  <a:lnTo>
                    <a:pt x="31115" y="736472"/>
                  </a:lnTo>
                  <a:lnTo>
                    <a:pt x="17780" y="692657"/>
                  </a:lnTo>
                  <a:lnTo>
                    <a:pt x="8000" y="647318"/>
                  </a:lnTo>
                  <a:lnTo>
                    <a:pt x="2032" y="600709"/>
                  </a:lnTo>
                  <a:lnTo>
                    <a:pt x="0" y="552957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9236583" y="3666489"/>
              <a:ext cx="2145030" cy="1411605"/>
            </a:xfrm>
            <a:custGeom>
              <a:avLst/>
              <a:gdLst/>
              <a:ahLst/>
              <a:cxnLst/>
              <a:rect l="l" t="t" r="r" b="b"/>
              <a:pathLst>
                <a:path w="2145029" h="1411604">
                  <a:moveTo>
                    <a:pt x="125349" y="1021080"/>
                  </a:moveTo>
                  <a:lnTo>
                    <a:pt x="124752" y="1011745"/>
                  </a:lnTo>
                  <a:lnTo>
                    <a:pt x="122961" y="1003338"/>
                  </a:lnTo>
                  <a:lnTo>
                    <a:pt x="120980" y="998347"/>
                  </a:lnTo>
                  <a:lnTo>
                    <a:pt x="119989" y="995832"/>
                  </a:lnTo>
                  <a:lnTo>
                    <a:pt x="91313" y="973023"/>
                  </a:lnTo>
                  <a:lnTo>
                    <a:pt x="91313" y="1015619"/>
                  </a:lnTo>
                  <a:lnTo>
                    <a:pt x="91313" y="1026414"/>
                  </a:lnTo>
                  <a:lnTo>
                    <a:pt x="90043" y="1030605"/>
                  </a:lnTo>
                  <a:lnTo>
                    <a:pt x="87503" y="1034288"/>
                  </a:lnTo>
                  <a:lnTo>
                    <a:pt x="85090" y="1037844"/>
                  </a:lnTo>
                  <a:lnTo>
                    <a:pt x="51054" y="1044829"/>
                  </a:lnTo>
                  <a:lnTo>
                    <a:pt x="33020" y="1044829"/>
                  </a:lnTo>
                  <a:lnTo>
                    <a:pt x="33020" y="998347"/>
                  </a:lnTo>
                  <a:lnTo>
                    <a:pt x="60833" y="998347"/>
                  </a:lnTo>
                  <a:lnTo>
                    <a:pt x="91313" y="1015619"/>
                  </a:lnTo>
                  <a:lnTo>
                    <a:pt x="91313" y="973023"/>
                  </a:lnTo>
                  <a:lnTo>
                    <a:pt x="86423" y="972134"/>
                  </a:lnTo>
                  <a:lnTo>
                    <a:pt x="77876" y="971384"/>
                  </a:lnTo>
                  <a:lnTo>
                    <a:pt x="66713" y="970940"/>
                  </a:lnTo>
                  <a:lnTo>
                    <a:pt x="52959" y="970788"/>
                  </a:lnTo>
                  <a:lnTo>
                    <a:pt x="0" y="970788"/>
                  </a:lnTo>
                  <a:lnTo>
                    <a:pt x="0" y="1134364"/>
                  </a:lnTo>
                  <a:lnTo>
                    <a:pt x="33020" y="1134364"/>
                  </a:lnTo>
                  <a:lnTo>
                    <a:pt x="33020" y="1072642"/>
                  </a:lnTo>
                  <a:lnTo>
                    <a:pt x="54483" y="1072642"/>
                  </a:lnTo>
                  <a:lnTo>
                    <a:pt x="94615" y="1069086"/>
                  </a:lnTo>
                  <a:lnTo>
                    <a:pt x="105918" y="1062482"/>
                  </a:lnTo>
                  <a:lnTo>
                    <a:pt x="111506" y="1058672"/>
                  </a:lnTo>
                  <a:lnTo>
                    <a:pt x="116205" y="1053211"/>
                  </a:lnTo>
                  <a:lnTo>
                    <a:pt x="119888" y="1046353"/>
                  </a:lnTo>
                  <a:lnTo>
                    <a:pt x="120548" y="1044829"/>
                  </a:lnTo>
                  <a:lnTo>
                    <a:pt x="122237" y="1040980"/>
                  </a:lnTo>
                  <a:lnTo>
                    <a:pt x="123952" y="1034961"/>
                  </a:lnTo>
                  <a:lnTo>
                    <a:pt x="124993" y="1028319"/>
                  </a:lnTo>
                  <a:lnTo>
                    <a:pt x="125349" y="1021080"/>
                  </a:lnTo>
                  <a:close/>
                </a:path>
                <a:path w="2145029" h="1411604">
                  <a:moveTo>
                    <a:pt x="304355" y="1053592"/>
                  </a:moveTo>
                  <a:lnTo>
                    <a:pt x="292201" y="1002690"/>
                  </a:lnTo>
                  <a:lnTo>
                    <a:pt x="270256" y="980198"/>
                  </a:lnTo>
                  <a:lnTo>
                    <a:pt x="270256" y="1051941"/>
                  </a:lnTo>
                  <a:lnTo>
                    <a:pt x="269455" y="1065326"/>
                  </a:lnTo>
                  <a:lnTo>
                    <a:pt x="267093" y="1076921"/>
                  </a:lnTo>
                  <a:lnTo>
                    <a:pt x="263182" y="1086561"/>
                  </a:lnTo>
                  <a:lnTo>
                    <a:pt x="263118" y="1086713"/>
                  </a:lnTo>
                  <a:lnTo>
                    <a:pt x="257632" y="1094613"/>
                  </a:lnTo>
                  <a:lnTo>
                    <a:pt x="257556" y="1094740"/>
                  </a:lnTo>
                  <a:lnTo>
                    <a:pt x="250786" y="1100937"/>
                  </a:lnTo>
                  <a:lnTo>
                    <a:pt x="243116" y="1105382"/>
                  </a:lnTo>
                  <a:lnTo>
                    <a:pt x="234569" y="1108075"/>
                  </a:lnTo>
                  <a:lnTo>
                    <a:pt x="225171" y="1108964"/>
                  </a:lnTo>
                  <a:lnTo>
                    <a:pt x="215709" y="1108075"/>
                  </a:lnTo>
                  <a:lnTo>
                    <a:pt x="182943" y="1076921"/>
                  </a:lnTo>
                  <a:lnTo>
                    <a:pt x="179730" y="1051941"/>
                  </a:lnTo>
                  <a:lnTo>
                    <a:pt x="180479" y="1039241"/>
                  </a:lnTo>
                  <a:lnTo>
                    <a:pt x="198932" y="1004074"/>
                  </a:lnTo>
                  <a:lnTo>
                    <a:pt x="225171" y="996188"/>
                  </a:lnTo>
                  <a:lnTo>
                    <a:pt x="234924" y="997077"/>
                  </a:lnTo>
                  <a:lnTo>
                    <a:pt x="243979" y="999769"/>
                  </a:lnTo>
                  <a:lnTo>
                    <a:pt x="243776" y="999769"/>
                  </a:lnTo>
                  <a:lnTo>
                    <a:pt x="248970" y="1002690"/>
                  </a:lnTo>
                  <a:lnTo>
                    <a:pt x="269468" y="1038821"/>
                  </a:lnTo>
                  <a:lnTo>
                    <a:pt x="270256" y="1051941"/>
                  </a:lnTo>
                  <a:lnTo>
                    <a:pt x="270256" y="980198"/>
                  </a:lnTo>
                  <a:lnTo>
                    <a:pt x="257365" y="973556"/>
                  </a:lnTo>
                  <a:lnTo>
                    <a:pt x="241973" y="969391"/>
                  </a:lnTo>
                  <a:lnTo>
                    <a:pt x="224790" y="967994"/>
                  </a:lnTo>
                  <a:lnTo>
                    <a:pt x="215087" y="968400"/>
                  </a:lnTo>
                  <a:lnTo>
                    <a:pt x="178473" y="980541"/>
                  </a:lnTo>
                  <a:lnTo>
                    <a:pt x="153162" y="1011555"/>
                  </a:lnTo>
                  <a:lnTo>
                    <a:pt x="145732" y="1051941"/>
                  </a:lnTo>
                  <a:lnTo>
                    <a:pt x="145669" y="1053592"/>
                  </a:lnTo>
                  <a:lnTo>
                    <a:pt x="146977" y="1071562"/>
                  </a:lnTo>
                  <a:lnTo>
                    <a:pt x="147015" y="1072070"/>
                  </a:lnTo>
                  <a:lnTo>
                    <a:pt x="150990" y="1088110"/>
                  </a:lnTo>
                  <a:lnTo>
                    <a:pt x="151079" y="1088453"/>
                  </a:lnTo>
                  <a:lnTo>
                    <a:pt x="157721" y="1102525"/>
                  </a:lnTo>
                  <a:lnTo>
                    <a:pt x="157822" y="1102741"/>
                  </a:lnTo>
                  <a:lnTo>
                    <a:pt x="192506" y="1131620"/>
                  </a:lnTo>
                  <a:lnTo>
                    <a:pt x="225298" y="1137158"/>
                  </a:lnTo>
                  <a:lnTo>
                    <a:pt x="242150" y="1135786"/>
                  </a:lnTo>
                  <a:lnTo>
                    <a:pt x="242316" y="1135786"/>
                  </a:lnTo>
                  <a:lnTo>
                    <a:pt x="257441" y="1131620"/>
                  </a:lnTo>
                  <a:lnTo>
                    <a:pt x="270941" y="1124686"/>
                  </a:lnTo>
                  <a:lnTo>
                    <a:pt x="282829" y="1114806"/>
                  </a:lnTo>
                  <a:lnTo>
                    <a:pt x="287299" y="1108964"/>
                  </a:lnTo>
                  <a:lnTo>
                    <a:pt x="292252" y="1102525"/>
                  </a:lnTo>
                  <a:lnTo>
                    <a:pt x="298996" y="1088110"/>
                  </a:lnTo>
                  <a:lnTo>
                    <a:pt x="303060" y="1071562"/>
                  </a:lnTo>
                  <a:lnTo>
                    <a:pt x="304355" y="1053592"/>
                  </a:lnTo>
                  <a:close/>
                </a:path>
                <a:path w="2145029" h="1411604">
                  <a:moveTo>
                    <a:pt x="455295" y="1086739"/>
                  </a:moveTo>
                  <a:lnTo>
                    <a:pt x="455079" y="1082929"/>
                  </a:lnTo>
                  <a:lnTo>
                    <a:pt x="454990" y="1081151"/>
                  </a:lnTo>
                  <a:lnTo>
                    <a:pt x="454888" y="1079258"/>
                  </a:lnTo>
                  <a:lnTo>
                    <a:pt x="430784" y="1044067"/>
                  </a:lnTo>
                  <a:lnTo>
                    <a:pt x="384136" y="1029436"/>
                  </a:lnTo>
                  <a:lnTo>
                    <a:pt x="375437" y="1026655"/>
                  </a:lnTo>
                  <a:lnTo>
                    <a:pt x="368985" y="1023962"/>
                  </a:lnTo>
                  <a:lnTo>
                    <a:pt x="364744" y="1021334"/>
                  </a:lnTo>
                  <a:lnTo>
                    <a:pt x="361442" y="1018540"/>
                  </a:lnTo>
                  <a:lnTo>
                    <a:pt x="359791" y="1015238"/>
                  </a:lnTo>
                  <a:lnTo>
                    <a:pt x="359791" y="1007110"/>
                  </a:lnTo>
                  <a:lnTo>
                    <a:pt x="361569" y="1003681"/>
                  </a:lnTo>
                  <a:lnTo>
                    <a:pt x="364998" y="1001141"/>
                  </a:lnTo>
                  <a:lnTo>
                    <a:pt x="370459" y="997204"/>
                  </a:lnTo>
                  <a:lnTo>
                    <a:pt x="377952" y="995299"/>
                  </a:lnTo>
                  <a:lnTo>
                    <a:pt x="396875" y="995299"/>
                  </a:lnTo>
                  <a:lnTo>
                    <a:pt x="404355" y="997204"/>
                  </a:lnTo>
                  <a:lnTo>
                    <a:pt x="404012" y="997204"/>
                  </a:lnTo>
                  <a:lnTo>
                    <a:pt x="408559" y="1000760"/>
                  </a:lnTo>
                  <a:lnTo>
                    <a:pt x="413131" y="1004443"/>
                  </a:lnTo>
                  <a:lnTo>
                    <a:pt x="416179" y="1010539"/>
                  </a:lnTo>
                  <a:lnTo>
                    <a:pt x="417512" y="1018540"/>
                  </a:lnTo>
                  <a:lnTo>
                    <a:pt x="417576" y="1018921"/>
                  </a:lnTo>
                  <a:lnTo>
                    <a:pt x="450723" y="1017524"/>
                  </a:lnTo>
                  <a:lnTo>
                    <a:pt x="449389" y="1007110"/>
                  </a:lnTo>
                  <a:lnTo>
                    <a:pt x="449351" y="1006792"/>
                  </a:lnTo>
                  <a:lnTo>
                    <a:pt x="446278" y="997458"/>
                  </a:lnTo>
                  <a:lnTo>
                    <a:pt x="446189" y="997204"/>
                  </a:lnTo>
                  <a:lnTo>
                    <a:pt x="445058" y="995299"/>
                  </a:lnTo>
                  <a:lnTo>
                    <a:pt x="441198" y="988771"/>
                  </a:lnTo>
                  <a:lnTo>
                    <a:pt x="402386" y="968832"/>
                  </a:lnTo>
                  <a:lnTo>
                    <a:pt x="387985" y="967994"/>
                  </a:lnTo>
                  <a:lnTo>
                    <a:pt x="378879" y="968336"/>
                  </a:lnTo>
                  <a:lnTo>
                    <a:pt x="339204" y="985113"/>
                  </a:lnTo>
                  <a:lnTo>
                    <a:pt x="328168" y="1005205"/>
                  </a:lnTo>
                  <a:lnTo>
                    <a:pt x="328168" y="1013587"/>
                  </a:lnTo>
                  <a:lnTo>
                    <a:pt x="349605" y="1051128"/>
                  </a:lnTo>
                  <a:lnTo>
                    <a:pt x="397484" y="1067054"/>
                  </a:lnTo>
                  <a:lnTo>
                    <a:pt x="403174" y="1068641"/>
                  </a:lnTo>
                  <a:lnTo>
                    <a:pt x="407035" y="1069848"/>
                  </a:lnTo>
                  <a:lnTo>
                    <a:pt x="412623" y="1071880"/>
                  </a:lnTo>
                  <a:lnTo>
                    <a:pt x="416687" y="1074166"/>
                  </a:lnTo>
                  <a:lnTo>
                    <a:pt x="418846" y="1076960"/>
                  </a:lnTo>
                  <a:lnTo>
                    <a:pt x="421132" y="1079627"/>
                  </a:lnTo>
                  <a:lnTo>
                    <a:pt x="422275" y="1082929"/>
                  </a:lnTo>
                  <a:lnTo>
                    <a:pt x="422275" y="1092835"/>
                  </a:lnTo>
                  <a:lnTo>
                    <a:pt x="419608" y="1098042"/>
                  </a:lnTo>
                  <a:lnTo>
                    <a:pt x="414274" y="1102614"/>
                  </a:lnTo>
                  <a:lnTo>
                    <a:pt x="408813" y="1107059"/>
                  </a:lnTo>
                  <a:lnTo>
                    <a:pt x="400812" y="1109345"/>
                  </a:lnTo>
                  <a:lnTo>
                    <a:pt x="380111" y="1109345"/>
                  </a:lnTo>
                  <a:lnTo>
                    <a:pt x="354457" y="1077976"/>
                  </a:lnTo>
                  <a:lnTo>
                    <a:pt x="322326" y="1081151"/>
                  </a:lnTo>
                  <a:lnTo>
                    <a:pt x="342138" y="1122934"/>
                  </a:lnTo>
                  <a:lnTo>
                    <a:pt x="389890" y="1137285"/>
                  </a:lnTo>
                  <a:lnTo>
                    <a:pt x="400050" y="1136916"/>
                  </a:lnTo>
                  <a:lnTo>
                    <a:pt x="438111" y="1123746"/>
                  </a:lnTo>
                  <a:lnTo>
                    <a:pt x="449554" y="1109345"/>
                  </a:lnTo>
                  <a:lnTo>
                    <a:pt x="450951" y="1106817"/>
                  </a:lnTo>
                  <a:lnTo>
                    <a:pt x="453364" y="1100366"/>
                  </a:lnTo>
                  <a:lnTo>
                    <a:pt x="454723" y="1094066"/>
                  </a:lnTo>
                  <a:lnTo>
                    <a:pt x="454812" y="1093673"/>
                  </a:lnTo>
                  <a:lnTo>
                    <a:pt x="455295" y="1086739"/>
                  </a:lnTo>
                  <a:close/>
                </a:path>
                <a:path w="2145029" h="1411604">
                  <a:moveTo>
                    <a:pt x="601345" y="970788"/>
                  </a:moveTo>
                  <a:lnTo>
                    <a:pt x="471297" y="970788"/>
                  </a:lnTo>
                  <a:lnTo>
                    <a:pt x="471297" y="998347"/>
                  </a:lnTo>
                  <a:lnTo>
                    <a:pt x="519938" y="998347"/>
                  </a:lnTo>
                  <a:lnTo>
                    <a:pt x="519938" y="1134364"/>
                  </a:lnTo>
                  <a:lnTo>
                    <a:pt x="552958" y="1134364"/>
                  </a:lnTo>
                  <a:lnTo>
                    <a:pt x="552958" y="998347"/>
                  </a:lnTo>
                  <a:lnTo>
                    <a:pt x="601345" y="998347"/>
                  </a:lnTo>
                  <a:lnTo>
                    <a:pt x="601345" y="970788"/>
                  </a:lnTo>
                  <a:close/>
                </a:path>
                <a:path w="2145029" h="1411604">
                  <a:moveTo>
                    <a:pt x="603123" y="1361059"/>
                  </a:moveTo>
                  <a:lnTo>
                    <a:pt x="602907" y="1357249"/>
                  </a:lnTo>
                  <a:lnTo>
                    <a:pt x="602818" y="1355471"/>
                  </a:lnTo>
                  <a:lnTo>
                    <a:pt x="602716" y="1353578"/>
                  </a:lnTo>
                  <a:lnTo>
                    <a:pt x="578612" y="1318387"/>
                  </a:lnTo>
                  <a:lnTo>
                    <a:pt x="531964" y="1303756"/>
                  </a:lnTo>
                  <a:lnTo>
                    <a:pt x="523265" y="1300975"/>
                  </a:lnTo>
                  <a:lnTo>
                    <a:pt x="516813" y="1298282"/>
                  </a:lnTo>
                  <a:lnTo>
                    <a:pt x="512572" y="1295654"/>
                  </a:lnTo>
                  <a:lnTo>
                    <a:pt x="509270" y="1292860"/>
                  </a:lnTo>
                  <a:lnTo>
                    <a:pt x="507619" y="1289558"/>
                  </a:lnTo>
                  <a:lnTo>
                    <a:pt x="507619" y="1281430"/>
                  </a:lnTo>
                  <a:lnTo>
                    <a:pt x="509397" y="1278001"/>
                  </a:lnTo>
                  <a:lnTo>
                    <a:pt x="512826" y="1275461"/>
                  </a:lnTo>
                  <a:lnTo>
                    <a:pt x="518287" y="1271524"/>
                  </a:lnTo>
                  <a:lnTo>
                    <a:pt x="525780" y="1269619"/>
                  </a:lnTo>
                  <a:lnTo>
                    <a:pt x="544703" y="1269619"/>
                  </a:lnTo>
                  <a:lnTo>
                    <a:pt x="552183" y="1271524"/>
                  </a:lnTo>
                  <a:lnTo>
                    <a:pt x="551840" y="1271524"/>
                  </a:lnTo>
                  <a:lnTo>
                    <a:pt x="556387" y="1275080"/>
                  </a:lnTo>
                  <a:lnTo>
                    <a:pt x="560959" y="1278763"/>
                  </a:lnTo>
                  <a:lnTo>
                    <a:pt x="564007" y="1284859"/>
                  </a:lnTo>
                  <a:lnTo>
                    <a:pt x="565340" y="1292860"/>
                  </a:lnTo>
                  <a:lnTo>
                    <a:pt x="565404" y="1293241"/>
                  </a:lnTo>
                  <a:lnTo>
                    <a:pt x="598551" y="1291844"/>
                  </a:lnTo>
                  <a:lnTo>
                    <a:pt x="597217" y="1281430"/>
                  </a:lnTo>
                  <a:lnTo>
                    <a:pt x="597179" y="1281112"/>
                  </a:lnTo>
                  <a:lnTo>
                    <a:pt x="594106" y="1271778"/>
                  </a:lnTo>
                  <a:lnTo>
                    <a:pt x="594017" y="1271524"/>
                  </a:lnTo>
                  <a:lnTo>
                    <a:pt x="592886" y="1269619"/>
                  </a:lnTo>
                  <a:lnTo>
                    <a:pt x="589026" y="1263091"/>
                  </a:lnTo>
                  <a:lnTo>
                    <a:pt x="550214" y="1243152"/>
                  </a:lnTo>
                  <a:lnTo>
                    <a:pt x="535813" y="1242314"/>
                  </a:lnTo>
                  <a:lnTo>
                    <a:pt x="526707" y="1242656"/>
                  </a:lnTo>
                  <a:lnTo>
                    <a:pt x="487032" y="1259433"/>
                  </a:lnTo>
                  <a:lnTo>
                    <a:pt x="475996" y="1279525"/>
                  </a:lnTo>
                  <a:lnTo>
                    <a:pt x="475996" y="1287907"/>
                  </a:lnTo>
                  <a:lnTo>
                    <a:pt x="497433" y="1325448"/>
                  </a:lnTo>
                  <a:lnTo>
                    <a:pt x="545312" y="1341374"/>
                  </a:lnTo>
                  <a:lnTo>
                    <a:pt x="551002" y="1342961"/>
                  </a:lnTo>
                  <a:lnTo>
                    <a:pt x="554863" y="1344168"/>
                  </a:lnTo>
                  <a:lnTo>
                    <a:pt x="560451" y="1346200"/>
                  </a:lnTo>
                  <a:lnTo>
                    <a:pt x="564515" y="1348486"/>
                  </a:lnTo>
                  <a:lnTo>
                    <a:pt x="566674" y="1351280"/>
                  </a:lnTo>
                  <a:lnTo>
                    <a:pt x="568960" y="1353947"/>
                  </a:lnTo>
                  <a:lnTo>
                    <a:pt x="570103" y="1357249"/>
                  </a:lnTo>
                  <a:lnTo>
                    <a:pt x="570103" y="1367155"/>
                  </a:lnTo>
                  <a:lnTo>
                    <a:pt x="567436" y="1372362"/>
                  </a:lnTo>
                  <a:lnTo>
                    <a:pt x="562102" y="1376934"/>
                  </a:lnTo>
                  <a:lnTo>
                    <a:pt x="556641" y="1381379"/>
                  </a:lnTo>
                  <a:lnTo>
                    <a:pt x="548640" y="1383665"/>
                  </a:lnTo>
                  <a:lnTo>
                    <a:pt x="527939" y="1383665"/>
                  </a:lnTo>
                  <a:lnTo>
                    <a:pt x="502285" y="1352296"/>
                  </a:lnTo>
                  <a:lnTo>
                    <a:pt x="470154" y="1355471"/>
                  </a:lnTo>
                  <a:lnTo>
                    <a:pt x="489966" y="1397254"/>
                  </a:lnTo>
                  <a:lnTo>
                    <a:pt x="537718" y="1411605"/>
                  </a:lnTo>
                  <a:lnTo>
                    <a:pt x="547878" y="1411236"/>
                  </a:lnTo>
                  <a:lnTo>
                    <a:pt x="585939" y="1398066"/>
                  </a:lnTo>
                  <a:lnTo>
                    <a:pt x="597382" y="1383665"/>
                  </a:lnTo>
                  <a:lnTo>
                    <a:pt x="598779" y="1381137"/>
                  </a:lnTo>
                  <a:lnTo>
                    <a:pt x="601192" y="1374686"/>
                  </a:lnTo>
                  <a:lnTo>
                    <a:pt x="602551" y="1368386"/>
                  </a:lnTo>
                  <a:lnTo>
                    <a:pt x="602640" y="1367993"/>
                  </a:lnTo>
                  <a:lnTo>
                    <a:pt x="603123" y="1361059"/>
                  </a:lnTo>
                  <a:close/>
                </a:path>
                <a:path w="2145029" h="1411604">
                  <a:moveTo>
                    <a:pt x="668921" y="1059319"/>
                  </a:moveTo>
                  <a:lnTo>
                    <a:pt x="607314" y="1059319"/>
                  </a:lnTo>
                  <a:lnTo>
                    <a:pt x="607314" y="1090676"/>
                  </a:lnTo>
                  <a:lnTo>
                    <a:pt x="668921" y="1090676"/>
                  </a:lnTo>
                  <a:lnTo>
                    <a:pt x="668921" y="1059319"/>
                  </a:lnTo>
                  <a:close/>
                </a:path>
                <a:path w="2145029" h="1411604">
                  <a:moveTo>
                    <a:pt x="749173" y="1245108"/>
                  </a:moveTo>
                  <a:lnTo>
                    <a:pt x="619125" y="1245108"/>
                  </a:lnTo>
                  <a:lnTo>
                    <a:pt x="619125" y="1272667"/>
                  </a:lnTo>
                  <a:lnTo>
                    <a:pt x="667766" y="1272667"/>
                  </a:lnTo>
                  <a:lnTo>
                    <a:pt x="667766" y="1408684"/>
                  </a:lnTo>
                  <a:lnTo>
                    <a:pt x="700786" y="1408684"/>
                  </a:lnTo>
                  <a:lnTo>
                    <a:pt x="700786" y="1272667"/>
                  </a:lnTo>
                  <a:lnTo>
                    <a:pt x="749173" y="1272667"/>
                  </a:lnTo>
                  <a:lnTo>
                    <a:pt x="749173" y="1245108"/>
                  </a:lnTo>
                  <a:close/>
                </a:path>
                <a:path w="2145029" h="1411604">
                  <a:moveTo>
                    <a:pt x="834898" y="1134364"/>
                  </a:moveTo>
                  <a:lnTo>
                    <a:pt x="819988" y="1097153"/>
                  </a:lnTo>
                  <a:lnTo>
                    <a:pt x="808939" y="1069594"/>
                  </a:lnTo>
                  <a:lnTo>
                    <a:pt x="784618" y="1008888"/>
                  </a:lnTo>
                  <a:lnTo>
                    <a:pt x="774065" y="982535"/>
                  </a:lnTo>
                  <a:lnTo>
                    <a:pt x="774065" y="1069594"/>
                  </a:lnTo>
                  <a:lnTo>
                    <a:pt x="729361" y="1069594"/>
                  </a:lnTo>
                  <a:lnTo>
                    <a:pt x="751459" y="1008888"/>
                  </a:lnTo>
                  <a:lnTo>
                    <a:pt x="774065" y="1069594"/>
                  </a:lnTo>
                  <a:lnTo>
                    <a:pt x="774065" y="982535"/>
                  </a:lnTo>
                  <a:lnTo>
                    <a:pt x="769366" y="970788"/>
                  </a:lnTo>
                  <a:lnTo>
                    <a:pt x="734441" y="970788"/>
                  </a:lnTo>
                  <a:lnTo>
                    <a:pt x="670687" y="1134364"/>
                  </a:lnTo>
                  <a:lnTo>
                    <a:pt x="705739" y="1134364"/>
                  </a:lnTo>
                  <a:lnTo>
                    <a:pt x="719201" y="1097153"/>
                  </a:lnTo>
                  <a:lnTo>
                    <a:pt x="784606" y="1097153"/>
                  </a:lnTo>
                  <a:lnTo>
                    <a:pt x="798957" y="1134364"/>
                  </a:lnTo>
                  <a:lnTo>
                    <a:pt x="834898" y="1134364"/>
                  </a:lnTo>
                  <a:close/>
                </a:path>
                <a:path w="2145029" h="1411604">
                  <a:moveTo>
                    <a:pt x="918337" y="1408684"/>
                  </a:moveTo>
                  <a:lnTo>
                    <a:pt x="892771" y="1367955"/>
                  </a:lnTo>
                  <a:lnTo>
                    <a:pt x="868616" y="1340358"/>
                  </a:lnTo>
                  <a:lnTo>
                    <a:pt x="861822" y="1336421"/>
                  </a:lnTo>
                  <a:lnTo>
                    <a:pt x="898944" y="1314907"/>
                  </a:lnTo>
                  <a:lnTo>
                    <a:pt x="899274" y="1314196"/>
                  </a:lnTo>
                  <a:lnTo>
                    <a:pt x="902309" y="1307706"/>
                  </a:lnTo>
                  <a:lnTo>
                    <a:pt x="904328" y="1299718"/>
                  </a:lnTo>
                  <a:lnTo>
                    <a:pt x="905002" y="1290955"/>
                  </a:lnTo>
                  <a:lnTo>
                    <a:pt x="904557" y="1283919"/>
                  </a:lnTo>
                  <a:lnTo>
                    <a:pt x="903249" y="1277264"/>
                  </a:lnTo>
                  <a:lnTo>
                    <a:pt x="901712" y="1272921"/>
                  </a:lnTo>
                  <a:lnTo>
                    <a:pt x="901623" y="1272667"/>
                  </a:lnTo>
                  <a:lnTo>
                    <a:pt x="872020" y="1247521"/>
                  </a:lnTo>
                  <a:lnTo>
                    <a:pt x="870966" y="1247368"/>
                  </a:lnTo>
                  <a:lnTo>
                    <a:pt x="870966" y="1287526"/>
                  </a:lnTo>
                  <a:lnTo>
                    <a:pt x="870966" y="1297940"/>
                  </a:lnTo>
                  <a:lnTo>
                    <a:pt x="836612" y="1314196"/>
                  </a:lnTo>
                  <a:lnTo>
                    <a:pt x="804291" y="1314196"/>
                  </a:lnTo>
                  <a:lnTo>
                    <a:pt x="804291" y="1272667"/>
                  </a:lnTo>
                  <a:lnTo>
                    <a:pt x="843407" y="1272667"/>
                  </a:lnTo>
                  <a:lnTo>
                    <a:pt x="870966" y="1287526"/>
                  </a:lnTo>
                  <a:lnTo>
                    <a:pt x="870966" y="1247368"/>
                  </a:lnTo>
                  <a:lnTo>
                    <a:pt x="863409" y="1246174"/>
                  </a:lnTo>
                  <a:lnTo>
                    <a:pt x="852970" y="1245374"/>
                  </a:lnTo>
                  <a:lnTo>
                    <a:pt x="840740" y="1245108"/>
                  </a:lnTo>
                  <a:lnTo>
                    <a:pt x="771271" y="1245108"/>
                  </a:lnTo>
                  <a:lnTo>
                    <a:pt x="771271" y="1408684"/>
                  </a:lnTo>
                  <a:lnTo>
                    <a:pt x="804291" y="1408684"/>
                  </a:lnTo>
                  <a:lnTo>
                    <a:pt x="804291" y="1340358"/>
                  </a:lnTo>
                  <a:lnTo>
                    <a:pt x="818515" y="1340358"/>
                  </a:lnTo>
                  <a:lnTo>
                    <a:pt x="824103" y="1340993"/>
                  </a:lnTo>
                  <a:lnTo>
                    <a:pt x="827532" y="1342263"/>
                  </a:lnTo>
                  <a:lnTo>
                    <a:pt x="831088" y="1343406"/>
                  </a:lnTo>
                  <a:lnTo>
                    <a:pt x="878840" y="1408684"/>
                  </a:lnTo>
                  <a:lnTo>
                    <a:pt x="918337" y="1408684"/>
                  </a:lnTo>
                  <a:close/>
                </a:path>
                <a:path w="2145029" h="1411604">
                  <a:moveTo>
                    <a:pt x="982472" y="1084326"/>
                  </a:moveTo>
                  <a:lnTo>
                    <a:pt x="950468" y="1074166"/>
                  </a:lnTo>
                  <a:lnTo>
                    <a:pt x="948055" y="1082598"/>
                  </a:lnTo>
                  <a:lnTo>
                    <a:pt x="944994" y="1089812"/>
                  </a:lnTo>
                  <a:lnTo>
                    <a:pt x="941285" y="1095794"/>
                  </a:lnTo>
                  <a:lnTo>
                    <a:pt x="936879" y="1100582"/>
                  </a:lnTo>
                  <a:lnTo>
                    <a:pt x="930529" y="1106170"/>
                  </a:lnTo>
                  <a:lnTo>
                    <a:pt x="923036" y="1108964"/>
                  </a:lnTo>
                  <a:lnTo>
                    <a:pt x="914146" y="1108964"/>
                  </a:lnTo>
                  <a:lnTo>
                    <a:pt x="880275" y="1088072"/>
                  </a:lnTo>
                  <a:lnTo>
                    <a:pt x="874014" y="1051560"/>
                  </a:lnTo>
                  <a:lnTo>
                    <a:pt x="874725" y="1037920"/>
                  </a:lnTo>
                  <a:lnTo>
                    <a:pt x="891438" y="1003528"/>
                  </a:lnTo>
                  <a:lnTo>
                    <a:pt x="914908" y="996188"/>
                  </a:lnTo>
                  <a:lnTo>
                    <a:pt x="923671" y="996188"/>
                  </a:lnTo>
                  <a:lnTo>
                    <a:pt x="931164" y="998601"/>
                  </a:lnTo>
                  <a:lnTo>
                    <a:pt x="943356" y="1008507"/>
                  </a:lnTo>
                  <a:lnTo>
                    <a:pt x="947420" y="1015111"/>
                  </a:lnTo>
                  <a:lnTo>
                    <a:pt x="949325" y="1023620"/>
                  </a:lnTo>
                  <a:lnTo>
                    <a:pt x="982091" y="1015873"/>
                  </a:lnTo>
                  <a:lnTo>
                    <a:pt x="978966" y="1006563"/>
                  </a:lnTo>
                  <a:lnTo>
                    <a:pt x="975207" y="998601"/>
                  </a:lnTo>
                  <a:lnTo>
                    <a:pt x="975131" y="998435"/>
                  </a:lnTo>
                  <a:lnTo>
                    <a:pt x="943800" y="972400"/>
                  </a:lnTo>
                  <a:lnTo>
                    <a:pt x="916559" y="967994"/>
                  </a:lnTo>
                  <a:lnTo>
                    <a:pt x="900163" y="969403"/>
                  </a:lnTo>
                  <a:lnTo>
                    <a:pt x="861060" y="990600"/>
                  </a:lnTo>
                  <a:lnTo>
                    <a:pt x="841286" y="1034719"/>
                  </a:lnTo>
                  <a:lnTo>
                    <a:pt x="839978" y="1053973"/>
                  </a:lnTo>
                  <a:lnTo>
                    <a:pt x="841286" y="1072286"/>
                  </a:lnTo>
                  <a:lnTo>
                    <a:pt x="845096" y="1088072"/>
                  </a:lnTo>
                  <a:lnTo>
                    <a:pt x="845210" y="1088555"/>
                  </a:lnTo>
                  <a:lnTo>
                    <a:pt x="872134" y="1124686"/>
                  </a:lnTo>
                  <a:lnTo>
                    <a:pt x="914527" y="1137158"/>
                  </a:lnTo>
                  <a:lnTo>
                    <a:pt x="927112" y="1136357"/>
                  </a:lnTo>
                  <a:lnTo>
                    <a:pt x="965923" y="1116799"/>
                  </a:lnTo>
                  <a:lnTo>
                    <a:pt x="971740" y="1108964"/>
                  </a:lnTo>
                  <a:lnTo>
                    <a:pt x="972693" y="1107706"/>
                  </a:lnTo>
                  <a:lnTo>
                    <a:pt x="978204" y="1096886"/>
                  </a:lnTo>
                  <a:lnTo>
                    <a:pt x="982472" y="1084326"/>
                  </a:lnTo>
                  <a:close/>
                </a:path>
                <a:path w="2145029" h="1411604">
                  <a:moveTo>
                    <a:pt x="1083310" y="1408684"/>
                  </a:moveTo>
                  <a:lnTo>
                    <a:pt x="1068400" y="1371473"/>
                  </a:lnTo>
                  <a:lnTo>
                    <a:pt x="1057351" y="1343914"/>
                  </a:lnTo>
                  <a:lnTo>
                    <a:pt x="1033030" y="1283208"/>
                  </a:lnTo>
                  <a:lnTo>
                    <a:pt x="1022477" y="1256855"/>
                  </a:lnTo>
                  <a:lnTo>
                    <a:pt x="1022477" y="1343914"/>
                  </a:lnTo>
                  <a:lnTo>
                    <a:pt x="977773" y="1343914"/>
                  </a:lnTo>
                  <a:lnTo>
                    <a:pt x="999871" y="1283208"/>
                  </a:lnTo>
                  <a:lnTo>
                    <a:pt x="1022477" y="1343914"/>
                  </a:lnTo>
                  <a:lnTo>
                    <a:pt x="1022477" y="1256855"/>
                  </a:lnTo>
                  <a:lnTo>
                    <a:pt x="1017778" y="1245108"/>
                  </a:lnTo>
                  <a:lnTo>
                    <a:pt x="982853" y="1245108"/>
                  </a:lnTo>
                  <a:lnTo>
                    <a:pt x="919099" y="1408684"/>
                  </a:lnTo>
                  <a:lnTo>
                    <a:pt x="954151" y="1408684"/>
                  </a:lnTo>
                  <a:lnTo>
                    <a:pt x="967613" y="1371473"/>
                  </a:lnTo>
                  <a:lnTo>
                    <a:pt x="1033018" y="1371473"/>
                  </a:lnTo>
                  <a:lnTo>
                    <a:pt x="1047369" y="1408684"/>
                  </a:lnTo>
                  <a:lnTo>
                    <a:pt x="1083310" y="1408684"/>
                  </a:lnTo>
                  <a:close/>
                </a:path>
                <a:path w="2145029" h="1411604">
                  <a:moveTo>
                    <a:pt x="1168527" y="1127379"/>
                  </a:moveTo>
                  <a:lnTo>
                    <a:pt x="1161592" y="1124686"/>
                  </a:lnTo>
                  <a:lnTo>
                    <a:pt x="1154785" y="1121435"/>
                  </a:lnTo>
                  <a:lnTo>
                    <a:pt x="1148321" y="1117765"/>
                  </a:lnTo>
                  <a:lnTo>
                    <a:pt x="1142111" y="1113663"/>
                  </a:lnTo>
                  <a:lnTo>
                    <a:pt x="1145171" y="1109726"/>
                  </a:lnTo>
                  <a:lnTo>
                    <a:pt x="1146644" y="1107833"/>
                  </a:lnTo>
                  <a:lnTo>
                    <a:pt x="1150556" y="1101915"/>
                  </a:lnTo>
                  <a:lnTo>
                    <a:pt x="1153782" y="1095921"/>
                  </a:lnTo>
                  <a:lnTo>
                    <a:pt x="1154163" y="1094994"/>
                  </a:lnTo>
                  <a:lnTo>
                    <a:pt x="1156271" y="1089914"/>
                  </a:lnTo>
                  <a:lnTo>
                    <a:pt x="1158925" y="1081455"/>
                  </a:lnTo>
                  <a:lnTo>
                    <a:pt x="1160792" y="1072476"/>
                  </a:lnTo>
                  <a:lnTo>
                    <a:pt x="1161923" y="1062837"/>
                  </a:lnTo>
                  <a:lnTo>
                    <a:pt x="1162304" y="1052576"/>
                  </a:lnTo>
                  <a:lnTo>
                    <a:pt x="1160957" y="1033627"/>
                  </a:lnTo>
                  <a:lnTo>
                    <a:pt x="1145514" y="996188"/>
                  </a:lnTo>
                  <a:lnTo>
                    <a:pt x="1128268" y="979919"/>
                  </a:lnTo>
                  <a:lnTo>
                    <a:pt x="1128268" y="1052576"/>
                  </a:lnTo>
                  <a:lnTo>
                    <a:pt x="1128268" y="1061720"/>
                  </a:lnTo>
                  <a:lnTo>
                    <a:pt x="1127125" y="1069848"/>
                  </a:lnTo>
                  <a:lnTo>
                    <a:pt x="1125093" y="1076833"/>
                  </a:lnTo>
                  <a:lnTo>
                    <a:pt x="1122934" y="1083945"/>
                  </a:lnTo>
                  <a:lnTo>
                    <a:pt x="1119822" y="1089787"/>
                  </a:lnTo>
                  <a:lnTo>
                    <a:pt x="1119759" y="1089914"/>
                  </a:lnTo>
                  <a:lnTo>
                    <a:pt x="1115568" y="1094994"/>
                  </a:lnTo>
                  <a:lnTo>
                    <a:pt x="1108113" y="1089787"/>
                  </a:lnTo>
                  <a:lnTo>
                    <a:pt x="1100328" y="1085189"/>
                  </a:lnTo>
                  <a:lnTo>
                    <a:pt x="1092631" y="1081455"/>
                  </a:lnTo>
                  <a:lnTo>
                    <a:pt x="1084326" y="1078230"/>
                  </a:lnTo>
                  <a:lnTo>
                    <a:pt x="1075055" y="1097026"/>
                  </a:lnTo>
                  <a:lnTo>
                    <a:pt x="1082040" y="1099566"/>
                  </a:lnTo>
                  <a:lnTo>
                    <a:pt x="1088898" y="1102995"/>
                  </a:lnTo>
                  <a:lnTo>
                    <a:pt x="1095502" y="1107313"/>
                  </a:lnTo>
                  <a:lnTo>
                    <a:pt x="1091311" y="1108964"/>
                  </a:lnTo>
                  <a:lnTo>
                    <a:pt x="1086739" y="1109726"/>
                  </a:lnTo>
                  <a:lnTo>
                    <a:pt x="1082040" y="1109726"/>
                  </a:lnTo>
                  <a:lnTo>
                    <a:pt x="1044778" y="1087462"/>
                  </a:lnTo>
                  <a:lnTo>
                    <a:pt x="1037717" y="1052576"/>
                  </a:lnTo>
                  <a:lnTo>
                    <a:pt x="1038491" y="1039342"/>
                  </a:lnTo>
                  <a:lnTo>
                    <a:pt x="1057046" y="1004125"/>
                  </a:lnTo>
                  <a:lnTo>
                    <a:pt x="1083056" y="996188"/>
                  </a:lnTo>
                  <a:lnTo>
                    <a:pt x="1092669" y="997077"/>
                  </a:lnTo>
                  <a:lnTo>
                    <a:pt x="1125131" y="1027861"/>
                  </a:lnTo>
                  <a:lnTo>
                    <a:pt x="1128268" y="1052576"/>
                  </a:lnTo>
                  <a:lnTo>
                    <a:pt x="1128268" y="979919"/>
                  </a:lnTo>
                  <a:lnTo>
                    <a:pt x="1115898" y="973543"/>
                  </a:lnTo>
                  <a:lnTo>
                    <a:pt x="1100543" y="969378"/>
                  </a:lnTo>
                  <a:lnTo>
                    <a:pt x="1083310" y="967994"/>
                  </a:lnTo>
                  <a:lnTo>
                    <a:pt x="1065872" y="969378"/>
                  </a:lnTo>
                  <a:lnTo>
                    <a:pt x="1025144" y="990219"/>
                  </a:lnTo>
                  <a:lnTo>
                    <a:pt x="1005014" y="1033627"/>
                  </a:lnTo>
                  <a:lnTo>
                    <a:pt x="1003681" y="1052576"/>
                  </a:lnTo>
                  <a:lnTo>
                    <a:pt x="1004887" y="1069848"/>
                  </a:lnTo>
                  <a:lnTo>
                    <a:pt x="1025017" y="1114933"/>
                  </a:lnTo>
                  <a:lnTo>
                    <a:pt x="1066342" y="1135786"/>
                  </a:lnTo>
                  <a:lnTo>
                    <a:pt x="1084199" y="1137158"/>
                  </a:lnTo>
                  <a:lnTo>
                    <a:pt x="1093711" y="1136738"/>
                  </a:lnTo>
                  <a:lnTo>
                    <a:pt x="1102829" y="1135430"/>
                  </a:lnTo>
                  <a:lnTo>
                    <a:pt x="1111516" y="1133259"/>
                  </a:lnTo>
                  <a:lnTo>
                    <a:pt x="1119759" y="1130173"/>
                  </a:lnTo>
                  <a:lnTo>
                    <a:pt x="1135456" y="1140663"/>
                  </a:lnTo>
                  <a:lnTo>
                    <a:pt x="1156335" y="1150747"/>
                  </a:lnTo>
                  <a:lnTo>
                    <a:pt x="1167066" y="1130173"/>
                  </a:lnTo>
                  <a:lnTo>
                    <a:pt x="1168527" y="1127379"/>
                  </a:lnTo>
                  <a:close/>
                </a:path>
                <a:path w="2145029" h="1411604">
                  <a:moveTo>
                    <a:pt x="1193165" y="255651"/>
                  </a:moveTo>
                  <a:lnTo>
                    <a:pt x="1182662" y="211747"/>
                  </a:lnTo>
                  <a:lnTo>
                    <a:pt x="1152677" y="180327"/>
                  </a:lnTo>
                  <a:lnTo>
                    <a:pt x="1124585" y="169418"/>
                  </a:lnTo>
                  <a:lnTo>
                    <a:pt x="1147432" y="154012"/>
                  </a:lnTo>
                  <a:lnTo>
                    <a:pt x="1163789" y="136182"/>
                  </a:lnTo>
                  <a:lnTo>
                    <a:pt x="1173619" y="115912"/>
                  </a:lnTo>
                  <a:lnTo>
                    <a:pt x="1176909" y="93218"/>
                  </a:lnTo>
                  <a:lnTo>
                    <a:pt x="1175308" y="76796"/>
                  </a:lnTo>
                  <a:lnTo>
                    <a:pt x="1151382" y="32639"/>
                  </a:lnTo>
                  <a:lnTo>
                    <a:pt x="1115275" y="8178"/>
                  </a:lnTo>
                  <a:lnTo>
                    <a:pt x="1069086" y="0"/>
                  </a:lnTo>
                  <a:lnTo>
                    <a:pt x="1054417" y="698"/>
                  </a:lnTo>
                  <a:lnTo>
                    <a:pt x="1014984" y="11303"/>
                  </a:lnTo>
                  <a:lnTo>
                    <a:pt x="977265" y="42291"/>
                  </a:lnTo>
                  <a:lnTo>
                    <a:pt x="960831" y="79235"/>
                  </a:lnTo>
                  <a:lnTo>
                    <a:pt x="957072" y="94869"/>
                  </a:lnTo>
                  <a:lnTo>
                    <a:pt x="1021207" y="105791"/>
                  </a:lnTo>
                  <a:lnTo>
                    <a:pt x="1023226" y="94602"/>
                  </a:lnTo>
                  <a:lnTo>
                    <a:pt x="1026452" y="84836"/>
                  </a:lnTo>
                  <a:lnTo>
                    <a:pt x="1058494" y="58051"/>
                  </a:lnTo>
                  <a:lnTo>
                    <a:pt x="1067054" y="57277"/>
                  </a:lnTo>
                  <a:lnTo>
                    <a:pt x="1075651" y="57950"/>
                  </a:lnTo>
                  <a:lnTo>
                    <a:pt x="1106258" y="88671"/>
                  </a:lnTo>
                  <a:lnTo>
                    <a:pt x="1106932" y="97409"/>
                  </a:lnTo>
                  <a:lnTo>
                    <a:pt x="1105992" y="107657"/>
                  </a:lnTo>
                  <a:lnTo>
                    <a:pt x="1073873" y="141478"/>
                  </a:lnTo>
                  <a:lnTo>
                    <a:pt x="1049020" y="144145"/>
                  </a:lnTo>
                  <a:lnTo>
                    <a:pt x="1041273" y="200914"/>
                  </a:lnTo>
                  <a:lnTo>
                    <a:pt x="1050264" y="198666"/>
                  </a:lnTo>
                  <a:lnTo>
                    <a:pt x="1058608" y="197027"/>
                  </a:lnTo>
                  <a:lnTo>
                    <a:pt x="1066266" y="196049"/>
                  </a:lnTo>
                  <a:lnTo>
                    <a:pt x="1073277" y="195707"/>
                  </a:lnTo>
                  <a:lnTo>
                    <a:pt x="1083056" y="196684"/>
                  </a:lnTo>
                  <a:lnTo>
                    <a:pt x="1113853" y="219468"/>
                  </a:lnTo>
                  <a:lnTo>
                    <a:pt x="1121791" y="252730"/>
                  </a:lnTo>
                  <a:lnTo>
                    <a:pt x="1120876" y="265925"/>
                  </a:lnTo>
                  <a:lnTo>
                    <a:pt x="1099286" y="303974"/>
                  </a:lnTo>
                  <a:lnTo>
                    <a:pt x="1070864" y="313182"/>
                  </a:lnTo>
                  <a:lnTo>
                    <a:pt x="1061148" y="312331"/>
                  </a:lnTo>
                  <a:lnTo>
                    <a:pt x="1025220" y="282917"/>
                  </a:lnTo>
                  <a:lnTo>
                    <a:pt x="1019302" y="260223"/>
                  </a:lnTo>
                  <a:lnTo>
                    <a:pt x="951865" y="268351"/>
                  </a:lnTo>
                  <a:lnTo>
                    <a:pt x="963866" y="309829"/>
                  </a:lnTo>
                  <a:lnTo>
                    <a:pt x="989584" y="342519"/>
                  </a:lnTo>
                  <a:lnTo>
                    <a:pt x="1026210" y="363842"/>
                  </a:lnTo>
                  <a:lnTo>
                    <a:pt x="1071245" y="370967"/>
                  </a:lnTo>
                  <a:lnTo>
                    <a:pt x="1096238" y="368858"/>
                  </a:lnTo>
                  <a:lnTo>
                    <a:pt x="1139723" y="351955"/>
                  </a:lnTo>
                  <a:lnTo>
                    <a:pt x="1173543" y="319519"/>
                  </a:lnTo>
                  <a:lnTo>
                    <a:pt x="1190993" y="278752"/>
                  </a:lnTo>
                  <a:lnTo>
                    <a:pt x="1193165" y="255651"/>
                  </a:lnTo>
                  <a:close/>
                </a:path>
                <a:path w="2145029" h="1411604">
                  <a:moveTo>
                    <a:pt x="1195705" y="1245108"/>
                  </a:moveTo>
                  <a:lnTo>
                    <a:pt x="1065657" y="1245108"/>
                  </a:lnTo>
                  <a:lnTo>
                    <a:pt x="1065657" y="1272667"/>
                  </a:lnTo>
                  <a:lnTo>
                    <a:pt x="1114298" y="1272667"/>
                  </a:lnTo>
                  <a:lnTo>
                    <a:pt x="1114298" y="1408684"/>
                  </a:lnTo>
                  <a:lnTo>
                    <a:pt x="1147318" y="1408684"/>
                  </a:lnTo>
                  <a:lnTo>
                    <a:pt x="1147318" y="1272667"/>
                  </a:lnTo>
                  <a:lnTo>
                    <a:pt x="1195705" y="1272667"/>
                  </a:lnTo>
                  <a:lnTo>
                    <a:pt x="1195705" y="1245108"/>
                  </a:lnTo>
                  <a:close/>
                </a:path>
                <a:path w="2145029" h="1411604">
                  <a:moveTo>
                    <a:pt x="1318895" y="970788"/>
                  </a:moveTo>
                  <a:lnTo>
                    <a:pt x="1285875" y="970788"/>
                  </a:lnTo>
                  <a:lnTo>
                    <a:pt x="1285748" y="1070927"/>
                  </a:lnTo>
                  <a:lnTo>
                    <a:pt x="1285544" y="1076744"/>
                  </a:lnTo>
                  <a:lnTo>
                    <a:pt x="1285506" y="1077887"/>
                  </a:lnTo>
                  <a:lnTo>
                    <a:pt x="1285227" y="1081811"/>
                  </a:lnTo>
                  <a:lnTo>
                    <a:pt x="1285163" y="1082675"/>
                  </a:lnTo>
                  <a:lnTo>
                    <a:pt x="1285062" y="1084148"/>
                  </a:lnTo>
                  <a:lnTo>
                    <a:pt x="1284478" y="1089025"/>
                  </a:lnTo>
                  <a:lnTo>
                    <a:pt x="1283462" y="1094613"/>
                  </a:lnTo>
                  <a:lnTo>
                    <a:pt x="1280668" y="1099312"/>
                  </a:lnTo>
                  <a:lnTo>
                    <a:pt x="1275842" y="1103122"/>
                  </a:lnTo>
                  <a:lnTo>
                    <a:pt x="1271143" y="1107059"/>
                  </a:lnTo>
                  <a:lnTo>
                    <a:pt x="1264031" y="1108964"/>
                  </a:lnTo>
                  <a:lnTo>
                    <a:pt x="1245362" y="1108964"/>
                  </a:lnTo>
                  <a:lnTo>
                    <a:pt x="1238567" y="1107059"/>
                  </a:lnTo>
                  <a:lnTo>
                    <a:pt x="1238288" y="1107059"/>
                  </a:lnTo>
                  <a:lnTo>
                    <a:pt x="1221854" y="1077887"/>
                  </a:lnTo>
                  <a:lnTo>
                    <a:pt x="1221778" y="1076744"/>
                  </a:lnTo>
                  <a:lnTo>
                    <a:pt x="1221613" y="1070927"/>
                  </a:lnTo>
                  <a:lnTo>
                    <a:pt x="1221549" y="1056640"/>
                  </a:lnTo>
                  <a:lnTo>
                    <a:pt x="1221486" y="970788"/>
                  </a:lnTo>
                  <a:lnTo>
                    <a:pt x="1188466" y="970788"/>
                  </a:lnTo>
                  <a:lnTo>
                    <a:pt x="1188466" y="1058037"/>
                  </a:lnTo>
                  <a:lnTo>
                    <a:pt x="1188618" y="1068959"/>
                  </a:lnTo>
                  <a:lnTo>
                    <a:pt x="1191412" y="1098296"/>
                  </a:lnTo>
                  <a:lnTo>
                    <a:pt x="1191501" y="1098804"/>
                  </a:lnTo>
                  <a:lnTo>
                    <a:pt x="1220089" y="1131697"/>
                  </a:lnTo>
                  <a:lnTo>
                    <a:pt x="1235583" y="1135926"/>
                  </a:lnTo>
                  <a:lnTo>
                    <a:pt x="1236103" y="1135926"/>
                  </a:lnTo>
                  <a:lnTo>
                    <a:pt x="1244879" y="1136853"/>
                  </a:lnTo>
                  <a:lnTo>
                    <a:pt x="1245489" y="1136853"/>
                  </a:lnTo>
                  <a:lnTo>
                    <a:pt x="1255649" y="1137158"/>
                  </a:lnTo>
                  <a:lnTo>
                    <a:pt x="1264907" y="1136853"/>
                  </a:lnTo>
                  <a:lnTo>
                    <a:pt x="1301623" y="1124458"/>
                  </a:lnTo>
                  <a:lnTo>
                    <a:pt x="1313218" y="1108964"/>
                  </a:lnTo>
                  <a:lnTo>
                    <a:pt x="1314450" y="1106424"/>
                  </a:lnTo>
                  <a:lnTo>
                    <a:pt x="1315948" y="1099566"/>
                  </a:lnTo>
                  <a:lnTo>
                    <a:pt x="1315999" y="1099312"/>
                  </a:lnTo>
                  <a:lnTo>
                    <a:pt x="1316113" y="1098804"/>
                  </a:lnTo>
                  <a:lnTo>
                    <a:pt x="1318869" y="1058037"/>
                  </a:lnTo>
                  <a:lnTo>
                    <a:pt x="1318895" y="970788"/>
                  </a:lnTo>
                  <a:close/>
                </a:path>
                <a:path w="2145029" h="1411604">
                  <a:moveTo>
                    <a:pt x="1342136" y="1381125"/>
                  </a:moveTo>
                  <a:lnTo>
                    <a:pt x="1250696" y="1381125"/>
                  </a:lnTo>
                  <a:lnTo>
                    <a:pt x="1250696" y="1336548"/>
                  </a:lnTo>
                  <a:lnTo>
                    <a:pt x="1332865" y="1336548"/>
                  </a:lnTo>
                  <a:lnTo>
                    <a:pt x="1332865" y="1308989"/>
                  </a:lnTo>
                  <a:lnTo>
                    <a:pt x="1250696" y="1308989"/>
                  </a:lnTo>
                  <a:lnTo>
                    <a:pt x="1250696" y="1272667"/>
                  </a:lnTo>
                  <a:lnTo>
                    <a:pt x="1338961" y="1272667"/>
                  </a:lnTo>
                  <a:lnTo>
                    <a:pt x="1338961" y="1245108"/>
                  </a:lnTo>
                  <a:lnTo>
                    <a:pt x="1217676" y="1245108"/>
                  </a:lnTo>
                  <a:lnTo>
                    <a:pt x="1217676" y="1408684"/>
                  </a:lnTo>
                  <a:lnTo>
                    <a:pt x="1342136" y="1408684"/>
                  </a:lnTo>
                  <a:lnTo>
                    <a:pt x="1342136" y="1381125"/>
                  </a:lnTo>
                  <a:close/>
                </a:path>
                <a:path w="2145029" h="1411604">
                  <a:moveTo>
                    <a:pt x="1385316" y="970788"/>
                  </a:moveTo>
                  <a:lnTo>
                    <a:pt x="1352296" y="970788"/>
                  </a:lnTo>
                  <a:lnTo>
                    <a:pt x="1352296" y="1134364"/>
                  </a:lnTo>
                  <a:lnTo>
                    <a:pt x="1385316" y="1134364"/>
                  </a:lnTo>
                  <a:lnTo>
                    <a:pt x="1385316" y="970788"/>
                  </a:lnTo>
                  <a:close/>
                </a:path>
                <a:path w="2145029" h="1411604">
                  <a:moveTo>
                    <a:pt x="1517396" y="1320927"/>
                  </a:moveTo>
                  <a:lnTo>
                    <a:pt x="1446149" y="1320927"/>
                  </a:lnTo>
                  <a:lnTo>
                    <a:pt x="1446149" y="1348486"/>
                  </a:lnTo>
                  <a:lnTo>
                    <a:pt x="1483995" y="1348486"/>
                  </a:lnTo>
                  <a:lnTo>
                    <a:pt x="1483995" y="1369314"/>
                  </a:lnTo>
                  <a:lnTo>
                    <a:pt x="1452245" y="1383284"/>
                  </a:lnTo>
                  <a:lnTo>
                    <a:pt x="1445260" y="1383284"/>
                  </a:lnTo>
                  <a:lnTo>
                    <a:pt x="1405674" y="1360462"/>
                  </a:lnTo>
                  <a:lnTo>
                    <a:pt x="1398397" y="1324991"/>
                  </a:lnTo>
                  <a:lnTo>
                    <a:pt x="1399082" y="1313865"/>
                  </a:lnTo>
                  <a:lnTo>
                    <a:pt x="1418145" y="1278229"/>
                  </a:lnTo>
                  <a:lnTo>
                    <a:pt x="1445641" y="1270508"/>
                  </a:lnTo>
                  <a:lnTo>
                    <a:pt x="1455166" y="1270508"/>
                  </a:lnTo>
                  <a:lnTo>
                    <a:pt x="1463040" y="1272794"/>
                  </a:lnTo>
                  <a:lnTo>
                    <a:pt x="1469390" y="1277493"/>
                  </a:lnTo>
                  <a:lnTo>
                    <a:pt x="1475740" y="1282065"/>
                  </a:lnTo>
                  <a:lnTo>
                    <a:pt x="1480185" y="1288415"/>
                  </a:lnTo>
                  <a:lnTo>
                    <a:pt x="1482471" y="1296543"/>
                  </a:lnTo>
                  <a:lnTo>
                    <a:pt x="1515237" y="1290320"/>
                  </a:lnTo>
                  <a:lnTo>
                    <a:pt x="1512011" y="1279690"/>
                  </a:lnTo>
                  <a:lnTo>
                    <a:pt x="1507426" y="1270508"/>
                  </a:lnTo>
                  <a:lnTo>
                    <a:pt x="1507299" y="1270241"/>
                  </a:lnTo>
                  <a:lnTo>
                    <a:pt x="1472780" y="1245476"/>
                  </a:lnTo>
                  <a:lnTo>
                    <a:pt x="1445641" y="1242314"/>
                  </a:lnTo>
                  <a:lnTo>
                    <a:pt x="1434388" y="1242822"/>
                  </a:lnTo>
                  <a:lnTo>
                    <a:pt x="1396720" y="1256284"/>
                  </a:lnTo>
                  <a:lnTo>
                    <a:pt x="1370355" y="1291196"/>
                  </a:lnTo>
                  <a:lnTo>
                    <a:pt x="1364361" y="1326261"/>
                  </a:lnTo>
                  <a:lnTo>
                    <a:pt x="1364945" y="1337843"/>
                  </a:lnTo>
                  <a:lnTo>
                    <a:pt x="1366659" y="1348486"/>
                  </a:lnTo>
                  <a:lnTo>
                    <a:pt x="1366735" y="1348968"/>
                  </a:lnTo>
                  <a:lnTo>
                    <a:pt x="1369707" y="1359662"/>
                  </a:lnTo>
                  <a:lnTo>
                    <a:pt x="1373886" y="1369949"/>
                  </a:lnTo>
                  <a:lnTo>
                    <a:pt x="1379220" y="1379220"/>
                  </a:lnTo>
                  <a:lnTo>
                    <a:pt x="1379308" y="1379385"/>
                  </a:lnTo>
                  <a:lnTo>
                    <a:pt x="1412582" y="1405432"/>
                  </a:lnTo>
                  <a:lnTo>
                    <a:pt x="1447419" y="1411478"/>
                  </a:lnTo>
                  <a:lnTo>
                    <a:pt x="1457477" y="1411008"/>
                  </a:lnTo>
                  <a:lnTo>
                    <a:pt x="1496529" y="1399895"/>
                  </a:lnTo>
                  <a:lnTo>
                    <a:pt x="1517396" y="1386078"/>
                  </a:lnTo>
                  <a:lnTo>
                    <a:pt x="1517396" y="1383284"/>
                  </a:lnTo>
                  <a:lnTo>
                    <a:pt x="1517396" y="1320927"/>
                  </a:lnTo>
                  <a:close/>
                </a:path>
                <a:path w="2145029" h="1411604">
                  <a:moveTo>
                    <a:pt x="1541907" y="1086739"/>
                  </a:moveTo>
                  <a:lnTo>
                    <a:pt x="1541691" y="1082929"/>
                  </a:lnTo>
                  <a:lnTo>
                    <a:pt x="1541602" y="1081151"/>
                  </a:lnTo>
                  <a:lnTo>
                    <a:pt x="1541500" y="1079258"/>
                  </a:lnTo>
                  <a:lnTo>
                    <a:pt x="1517396" y="1044067"/>
                  </a:lnTo>
                  <a:lnTo>
                    <a:pt x="1470748" y="1029436"/>
                  </a:lnTo>
                  <a:lnTo>
                    <a:pt x="1462049" y="1026655"/>
                  </a:lnTo>
                  <a:lnTo>
                    <a:pt x="1455597" y="1023962"/>
                  </a:lnTo>
                  <a:lnTo>
                    <a:pt x="1451356" y="1021334"/>
                  </a:lnTo>
                  <a:lnTo>
                    <a:pt x="1448054" y="1018540"/>
                  </a:lnTo>
                  <a:lnTo>
                    <a:pt x="1446403" y="1015238"/>
                  </a:lnTo>
                  <a:lnTo>
                    <a:pt x="1446403" y="1007110"/>
                  </a:lnTo>
                  <a:lnTo>
                    <a:pt x="1448181" y="1003681"/>
                  </a:lnTo>
                  <a:lnTo>
                    <a:pt x="1451610" y="1001141"/>
                  </a:lnTo>
                  <a:lnTo>
                    <a:pt x="1457071" y="997204"/>
                  </a:lnTo>
                  <a:lnTo>
                    <a:pt x="1464564" y="995299"/>
                  </a:lnTo>
                  <a:lnTo>
                    <a:pt x="1483487" y="995299"/>
                  </a:lnTo>
                  <a:lnTo>
                    <a:pt x="1490967" y="997204"/>
                  </a:lnTo>
                  <a:lnTo>
                    <a:pt x="1490624" y="997204"/>
                  </a:lnTo>
                  <a:lnTo>
                    <a:pt x="1495171" y="1000760"/>
                  </a:lnTo>
                  <a:lnTo>
                    <a:pt x="1499743" y="1004443"/>
                  </a:lnTo>
                  <a:lnTo>
                    <a:pt x="1502791" y="1010539"/>
                  </a:lnTo>
                  <a:lnTo>
                    <a:pt x="1504124" y="1018540"/>
                  </a:lnTo>
                  <a:lnTo>
                    <a:pt x="1504188" y="1018921"/>
                  </a:lnTo>
                  <a:lnTo>
                    <a:pt x="1537335" y="1017524"/>
                  </a:lnTo>
                  <a:lnTo>
                    <a:pt x="1536001" y="1007110"/>
                  </a:lnTo>
                  <a:lnTo>
                    <a:pt x="1535963" y="1006792"/>
                  </a:lnTo>
                  <a:lnTo>
                    <a:pt x="1532890" y="997458"/>
                  </a:lnTo>
                  <a:lnTo>
                    <a:pt x="1532801" y="997204"/>
                  </a:lnTo>
                  <a:lnTo>
                    <a:pt x="1531670" y="995299"/>
                  </a:lnTo>
                  <a:lnTo>
                    <a:pt x="1527810" y="988771"/>
                  </a:lnTo>
                  <a:lnTo>
                    <a:pt x="1488998" y="968832"/>
                  </a:lnTo>
                  <a:lnTo>
                    <a:pt x="1474597" y="967994"/>
                  </a:lnTo>
                  <a:lnTo>
                    <a:pt x="1465491" y="968336"/>
                  </a:lnTo>
                  <a:lnTo>
                    <a:pt x="1425816" y="985113"/>
                  </a:lnTo>
                  <a:lnTo>
                    <a:pt x="1414780" y="1005205"/>
                  </a:lnTo>
                  <a:lnTo>
                    <a:pt x="1414780" y="1013587"/>
                  </a:lnTo>
                  <a:lnTo>
                    <a:pt x="1436217" y="1051128"/>
                  </a:lnTo>
                  <a:lnTo>
                    <a:pt x="1484096" y="1067054"/>
                  </a:lnTo>
                  <a:lnTo>
                    <a:pt x="1489786" y="1068641"/>
                  </a:lnTo>
                  <a:lnTo>
                    <a:pt x="1493647" y="1069848"/>
                  </a:lnTo>
                  <a:lnTo>
                    <a:pt x="1499235" y="1071880"/>
                  </a:lnTo>
                  <a:lnTo>
                    <a:pt x="1503299" y="1074166"/>
                  </a:lnTo>
                  <a:lnTo>
                    <a:pt x="1505458" y="1076960"/>
                  </a:lnTo>
                  <a:lnTo>
                    <a:pt x="1507744" y="1079627"/>
                  </a:lnTo>
                  <a:lnTo>
                    <a:pt x="1508887" y="1082929"/>
                  </a:lnTo>
                  <a:lnTo>
                    <a:pt x="1508887" y="1092835"/>
                  </a:lnTo>
                  <a:lnTo>
                    <a:pt x="1506220" y="1098042"/>
                  </a:lnTo>
                  <a:lnTo>
                    <a:pt x="1500886" y="1102614"/>
                  </a:lnTo>
                  <a:lnTo>
                    <a:pt x="1495425" y="1107059"/>
                  </a:lnTo>
                  <a:lnTo>
                    <a:pt x="1487424" y="1109345"/>
                  </a:lnTo>
                  <a:lnTo>
                    <a:pt x="1466723" y="1109345"/>
                  </a:lnTo>
                  <a:lnTo>
                    <a:pt x="1441069" y="1077976"/>
                  </a:lnTo>
                  <a:lnTo>
                    <a:pt x="1408938" y="1081151"/>
                  </a:lnTo>
                  <a:lnTo>
                    <a:pt x="1428750" y="1122934"/>
                  </a:lnTo>
                  <a:lnTo>
                    <a:pt x="1476502" y="1137285"/>
                  </a:lnTo>
                  <a:lnTo>
                    <a:pt x="1486662" y="1136916"/>
                  </a:lnTo>
                  <a:lnTo>
                    <a:pt x="1524723" y="1123746"/>
                  </a:lnTo>
                  <a:lnTo>
                    <a:pt x="1536166" y="1109345"/>
                  </a:lnTo>
                  <a:lnTo>
                    <a:pt x="1537563" y="1106817"/>
                  </a:lnTo>
                  <a:lnTo>
                    <a:pt x="1539976" y="1100366"/>
                  </a:lnTo>
                  <a:lnTo>
                    <a:pt x="1541335" y="1094066"/>
                  </a:lnTo>
                  <a:lnTo>
                    <a:pt x="1541424" y="1093673"/>
                  </a:lnTo>
                  <a:lnTo>
                    <a:pt x="1541907" y="1086739"/>
                  </a:lnTo>
                  <a:close/>
                </a:path>
                <a:path w="2145029" h="1411604">
                  <a:moveTo>
                    <a:pt x="1601724" y="970788"/>
                  </a:moveTo>
                  <a:lnTo>
                    <a:pt x="1568704" y="970788"/>
                  </a:lnTo>
                  <a:lnTo>
                    <a:pt x="1568704" y="1134364"/>
                  </a:lnTo>
                  <a:lnTo>
                    <a:pt x="1601724" y="1134364"/>
                  </a:lnTo>
                  <a:lnTo>
                    <a:pt x="1601724" y="970788"/>
                  </a:lnTo>
                  <a:close/>
                </a:path>
                <a:path w="2145029" h="1411604">
                  <a:moveTo>
                    <a:pt x="1684401" y="1245108"/>
                  </a:moveTo>
                  <a:lnTo>
                    <a:pt x="1646301" y="1245108"/>
                  </a:lnTo>
                  <a:lnTo>
                    <a:pt x="1608582" y="1309751"/>
                  </a:lnTo>
                  <a:lnTo>
                    <a:pt x="1570101" y="1245108"/>
                  </a:lnTo>
                  <a:lnTo>
                    <a:pt x="1531366" y="1245108"/>
                  </a:lnTo>
                  <a:lnTo>
                    <a:pt x="1591310" y="1339850"/>
                  </a:lnTo>
                  <a:lnTo>
                    <a:pt x="1591310" y="1408684"/>
                  </a:lnTo>
                  <a:lnTo>
                    <a:pt x="1624203" y="1408684"/>
                  </a:lnTo>
                  <a:lnTo>
                    <a:pt x="1624279" y="1339850"/>
                  </a:lnTo>
                  <a:lnTo>
                    <a:pt x="1643380" y="1309751"/>
                  </a:lnTo>
                  <a:lnTo>
                    <a:pt x="1684401" y="1245108"/>
                  </a:lnTo>
                  <a:close/>
                </a:path>
                <a:path w="2145029" h="1411604">
                  <a:moveTo>
                    <a:pt x="1751965" y="970788"/>
                  </a:moveTo>
                  <a:lnTo>
                    <a:pt x="1621917" y="970788"/>
                  </a:lnTo>
                  <a:lnTo>
                    <a:pt x="1621917" y="998347"/>
                  </a:lnTo>
                  <a:lnTo>
                    <a:pt x="1670558" y="998347"/>
                  </a:lnTo>
                  <a:lnTo>
                    <a:pt x="1670558" y="1134364"/>
                  </a:lnTo>
                  <a:lnTo>
                    <a:pt x="1703578" y="1134364"/>
                  </a:lnTo>
                  <a:lnTo>
                    <a:pt x="1703578" y="998347"/>
                  </a:lnTo>
                  <a:lnTo>
                    <a:pt x="1751965" y="998347"/>
                  </a:lnTo>
                  <a:lnTo>
                    <a:pt x="1751965" y="970788"/>
                  </a:lnTo>
                  <a:close/>
                </a:path>
                <a:path w="2145029" h="1411604">
                  <a:moveTo>
                    <a:pt x="1805940" y="970788"/>
                  </a:moveTo>
                  <a:lnTo>
                    <a:pt x="1772920" y="970788"/>
                  </a:lnTo>
                  <a:lnTo>
                    <a:pt x="1772920" y="1134364"/>
                  </a:lnTo>
                  <a:lnTo>
                    <a:pt x="1805940" y="1134364"/>
                  </a:lnTo>
                  <a:lnTo>
                    <a:pt x="1805940" y="970788"/>
                  </a:lnTo>
                  <a:close/>
                </a:path>
                <a:path w="2145029" h="1411604">
                  <a:moveTo>
                    <a:pt x="1989899" y="1053592"/>
                  </a:moveTo>
                  <a:lnTo>
                    <a:pt x="1977745" y="1002690"/>
                  </a:lnTo>
                  <a:lnTo>
                    <a:pt x="1955800" y="980198"/>
                  </a:lnTo>
                  <a:lnTo>
                    <a:pt x="1955800" y="1051941"/>
                  </a:lnTo>
                  <a:lnTo>
                    <a:pt x="1954999" y="1065326"/>
                  </a:lnTo>
                  <a:lnTo>
                    <a:pt x="1952637" y="1076921"/>
                  </a:lnTo>
                  <a:lnTo>
                    <a:pt x="1948726" y="1086561"/>
                  </a:lnTo>
                  <a:lnTo>
                    <a:pt x="1948662" y="1086713"/>
                  </a:lnTo>
                  <a:lnTo>
                    <a:pt x="1943176" y="1094613"/>
                  </a:lnTo>
                  <a:lnTo>
                    <a:pt x="1943100" y="1094740"/>
                  </a:lnTo>
                  <a:lnTo>
                    <a:pt x="1936330" y="1100937"/>
                  </a:lnTo>
                  <a:lnTo>
                    <a:pt x="1928660" y="1105382"/>
                  </a:lnTo>
                  <a:lnTo>
                    <a:pt x="1920113" y="1108075"/>
                  </a:lnTo>
                  <a:lnTo>
                    <a:pt x="1910715" y="1108964"/>
                  </a:lnTo>
                  <a:lnTo>
                    <a:pt x="1901253" y="1108075"/>
                  </a:lnTo>
                  <a:lnTo>
                    <a:pt x="1868487" y="1076921"/>
                  </a:lnTo>
                  <a:lnTo>
                    <a:pt x="1865274" y="1051941"/>
                  </a:lnTo>
                  <a:lnTo>
                    <a:pt x="1866023" y="1039241"/>
                  </a:lnTo>
                  <a:lnTo>
                    <a:pt x="1884476" y="1004074"/>
                  </a:lnTo>
                  <a:lnTo>
                    <a:pt x="1910715" y="996188"/>
                  </a:lnTo>
                  <a:lnTo>
                    <a:pt x="1920468" y="997077"/>
                  </a:lnTo>
                  <a:lnTo>
                    <a:pt x="1929523" y="999769"/>
                  </a:lnTo>
                  <a:lnTo>
                    <a:pt x="1929320" y="999769"/>
                  </a:lnTo>
                  <a:lnTo>
                    <a:pt x="1934514" y="1002690"/>
                  </a:lnTo>
                  <a:lnTo>
                    <a:pt x="1955012" y="1038821"/>
                  </a:lnTo>
                  <a:lnTo>
                    <a:pt x="1955800" y="1051941"/>
                  </a:lnTo>
                  <a:lnTo>
                    <a:pt x="1955800" y="980198"/>
                  </a:lnTo>
                  <a:lnTo>
                    <a:pt x="1942909" y="973556"/>
                  </a:lnTo>
                  <a:lnTo>
                    <a:pt x="1927517" y="969391"/>
                  </a:lnTo>
                  <a:lnTo>
                    <a:pt x="1910334" y="967994"/>
                  </a:lnTo>
                  <a:lnTo>
                    <a:pt x="1900631" y="968400"/>
                  </a:lnTo>
                  <a:lnTo>
                    <a:pt x="1864017" y="980541"/>
                  </a:lnTo>
                  <a:lnTo>
                    <a:pt x="1838706" y="1011555"/>
                  </a:lnTo>
                  <a:lnTo>
                    <a:pt x="1831276" y="1051941"/>
                  </a:lnTo>
                  <a:lnTo>
                    <a:pt x="1831213" y="1053592"/>
                  </a:lnTo>
                  <a:lnTo>
                    <a:pt x="1832521" y="1071562"/>
                  </a:lnTo>
                  <a:lnTo>
                    <a:pt x="1832559" y="1072070"/>
                  </a:lnTo>
                  <a:lnTo>
                    <a:pt x="1836534" y="1088110"/>
                  </a:lnTo>
                  <a:lnTo>
                    <a:pt x="1836623" y="1088453"/>
                  </a:lnTo>
                  <a:lnTo>
                    <a:pt x="1843265" y="1102525"/>
                  </a:lnTo>
                  <a:lnTo>
                    <a:pt x="1843366" y="1102741"/>
                  </a:lnTo>
                  <a:lnTo>
                    <a:pt x="1878050" y="1131620"/>
                  </a:lnTo>
                  <a:lnTo>
                    <a:pt x="1910842" y="1137158"/>
                  </a:lnTo>
                  <a:lnTo>
                    <a:pt x="1927694" y="1135786"/>
                  </a:lnTo>
                  <a:lnTo>
                    <a:pt x="1927860" y="1135786"/>
                  </a:lnTo>
                  <a:lnTo>
                    <a:pt x="1942985" y="1131620"/>
                  </a:lnTo>
                  <a:lnTo>
                    <a:pt x="1956485" y="1124686"/>
                  </a:lnTo>
                  <a:lnTo>
                    <a:pt x="1968373" y="1114806"/>
                  </a:lnTo>
                  <a:lnTo>
                    <a:pt x="1972843" y="1108964"/>
                  </a:lnTo>
                  <a:lnTo>
                    <a:pt x="1977796" y="1102525"/>
                  </a:lnTo>
                  <a:lnTo>
                    <a:pt x="1984540" y="1088110"/>
                  </a:lnTo>
                  <a:lnTo>
                    <a:pt x="1988604" y="1071562"/>
                  </a:lnTo>
                  <a:lnTo>
                    <a:pt x="1989899" y="1053592"/>
                  </a:lnTo>
                  <a:close/>
                </a:path>
                <a:path w="2145029" h="1411604">
                  <a:moveTo>
                    <a:pt x="2144903" y="970788"/>
                  </a:moveTo>
                  <a:lnTo>
                    <a:pt x="2114169" y="970788"/>
                  </a:lnTo>
                  <a:lnTo>
                    <a:pt x="2114169" y="1080008"/>
                  </a:lnTo>
                  <a:lnTo>
                    <a:pt x="2082038" y="1027684"/>
                  </a:lnTo>
                  <a:lnTo>
                    <a:pt x="2047113" y="970788"/>
                  </a:lnTo>
                  <a:lnTo>
                    <a:pt x="2014982" y="970788"/>
                  </a:lnTo>
                  <a:lnTo>
                    <a:pt x="2014982" y="1134364"/>
                  </a:lnTo>
                  <a:lnTo>
                    <a:pt x="2045716" y="1134364"/>
                  </a:lnTo>
                  <a:lnTo>
                    <a:pt x="2045716" y="1027684"/>
                  </a:lnTo>
                  <a:lnTo>
                    <a:pt x="2111629" y="1134364"/>
                  </a:lnTo>
                  <a:lnTo>
                    <a:pt x="2144903" y="1134364"/>
                  </a:lnTo>
                  <a:lnTo>
                    <a:pt x="2144903" y="1080008"/>
                  </a:lnTo>
                  <a:lnTo>
                    <a:pt x="2144903" y="970788"/>
                  </a:lnTo>
                  <a:close/>
                </a:path>
              </a:pathLst>
            </a:custGeom>
            <a:solidFill>
              <a:srgbClr val="FFFFFF">
                <a:alpha val="25097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4318"/>
            <a:ext cx="12204700" cy="803910"/>
            <a:chOff x="-6350" y="4318"/>
            <a:chExt cx="12204700" cy="803910"/>
          </a:xfrm>
        </p:grpSpPr>
        <p:sp>
          <p:nvSpPr>
            <p:cNvPr id="3" name="object 3" descr=""/>
            <p:cNvSpPr/>
            <p:nvPr/>
          </p:nvSpPr>
          <p:spPr>
            <a:xfrm>
              <a:off x="0" y="10668"/>
              <a:ext cx="12192000" cy="791210"/>
            </a:xfrm>
            <a:custGeom>
              <a:avLst/>
              <a:gdLst/>
              <a:ahLst/>
              <a:cxnLst/>
              <a:rect l="l" t="t" r="r" b="b"/>
              <a:pathLst>
                <a:path w="12192000" h="791210">
                  <a:moveTo>
                    <a:pt x="12192000" y="0"/>
                  </a:moveTo>
                  <a:lnTo>
                    <a:pt x="0" y="0"/>
                  </a:lnTo>
                  <a:lnTo>
                    <a:pt x="0" y="790955"/>
                  </a:lnTo>
                  <a:lnTo>
                    <a:pt x="12192000" y="79095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10668"/>
              <a:ext cx="12192000" cy="791210"/>
            </a:xfrm>
            <a:custGeom>
              <a:avLst/>
              <a:gdLst/>
              <a:ahLst/>
              <a:cxnLst/>
              <a:rect l="l" t="t" r="r" b="b"/>
              <a:pathLst>
                <a:path w="12192000" h="791210">
                  <a:moveTo>
                    <a:pt x="0" y="790955"/>
                  </a:moveTo>
                  <a:lnTo>
                    <a:pt x="12192000" y="790955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790955"/>
                  </a:lnTo>
                  <a:close/>
                </a:path>
              </a:pathLst>
            </a:custGeom>
            <a:ln w="12700">
              <a:solidFill>
                <a:srgbClr val="00134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162813" y="6307581"/>
            <a:ext cx="1244600" cy="556895"/>
            <a:chOff x="162813" y="6307581"/>
            <a:chExt cx="1244600" cy="556895"/>
          </a:xfrm>
        </p:grpSpPr>
        <p:sp>
          <p:nvSpPr>
            <p:cNvPr id="6" name="object 6" descr=""/>
            <p:cNvSpPr/>
            <p:nvPr/>
          </p:nvSpPr>
          <p:spPr>
            <a:xfrm>
              <a:off x="169163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2" y="544068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69163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544068"/>
                  </a:moveTo>
                  <a:lnTo>
                    <a:pt x="1231392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73735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200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200" y="524255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175513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64795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Executive</a:t>
            </a:r>
            <a:endParaRPr sz="1400">
              <a:latin typeface="Calibri"/>
              <a:cs typeface="Calibri"/>
            </a:endParaRPr>
          </a:p>
          <a:p>
            <a:pPr marL="267970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2963926" y="6307581"/>
            <a:ext cx="1244600" cy="556895"/>
            <a:chOff x="2963926" y="6307581"/>
            <a:chExt cx="1244600" cy="556895"/>
          </a:xfrm>
        </p:grpSpPr>
        <p:sp>
          <p:nvSpPr>
            <p:cNvPr id="11" name="object 11" descr=""/>
            <p:cNvSpPr/>
            <p:nvPr/>
          </p:nvSpPr>
          <p:spPr>
            <a:xfrm>
              <a:off x="2970276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1" y="544068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970276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544068"/>
                  </a:moveTo>
                  <a:lnTo>
                    <a:pt x="1231391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974848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200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200" y="524255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2976626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66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</a:t>
            </a:r>
            <a:endParaRPr sz="1400">
              <a:latin typeface="Calibri"/>
              <a:cs typeface="Calibri"/>
            </a:endParaRPr>
          </a:p>
          <a:p>
            <a:pPr marL="263525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Overview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1563369" y="6307581"/>
            <a:ext cx="1244600" cy="556895"/>
            <a:chOff x="1563369" y="6307581"/>
            <a:chExt cx="1244600" cy="556895"/>
          </a:xfrm>
        </p:grpSpPr>
        <p:sp>
          <p:nvSpPr>
            <p:cNvPr id="16" name="object 16" descr=""/>
            <p:cNvSpPr/>
            <p:nvPr/>
          </p:nvSpPr>
          <p:spPr>
            <a:xfrm>
              <a:off x="1569719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2" y="544068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569719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544068"/>
                  </a:moveTo>
                  <a:lnTo>
                    <a:pt x="1231392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574291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199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199" y="524255"/>
                  </a:lnTo>
                  <a:lnTo>
                    <a:pt x="1219199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1576069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0861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</a:t>
            </a:r>
            <a:endParaRPr sz="1400">
              <a:latin typeface="Calibri"/>
              <a:cs typeface="Calibri"/>
            </a:endParaRPr>
          </a:p>
          <a:p>
            <a:pPr marL="314960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4364482" y="6307581"/>
            <a:ext cx="1244600" cy="556895"/>
            <a:chOff x="4364482" y="6307581"/>
            <a:chExt cx="1244600" cy="556895"/>
          </a:xfrm>
        </p:grpSpPr>
        <p:sp>
          <p:nvSpPr>
            <p:cNvPr id="21" name="object 21" descr=""/>
            <p:cNvSpPr/>
            <p:nvPr/>
          </p:nvSpPr>
          <p:spPr>
            <a:xfrm>
              <a:off x="4370832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1" y="544068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4370832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544068"/>
                  </a:moveTo>
                  <a:lnTo>
                    <a:pt x="1231391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4375404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200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200" y="524255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4377182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5765038" y="6307581"/>
            <a:ext cx="1244600" cy="556895"/>
            <a:chOff x="5765038" y="6307581"/>
            <a:chExt cx="1244600" cy="556895"/>
          </a:xfrm>
        </p:grpSpPr>
        <p:sp>
          <p:nvSpPr>
            <p:cNvPr id="26" name="object 26" descr=""/>
            <p:cNvSpPr/>
            <p:nvPr/>
          </p:nvSpPr>
          <p:spPr>
            <a:xfrm>
              <a:off x="5771388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1" y="544068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5771388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544068"/>
                  </a:moveTo>
                  <a:lnTo>
                    <a:pt x="1231391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5775960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199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199" y="524255"/>
                  </a:lnTo>
                  <a:lnTo>
                    <a:pt x="1219199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5777738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8829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</a:t>
            </a:r>
            <a:endParaRPr sz="1400">
              <a:latin typeface="Calibri"/>
              <a:cs typeface="Calibri"/>
            </a:endParaRPr>
          </a:p>
          <a:p>
            <a:pPr marL="315595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7165593" y="6307581"/>
            <a:ext cx="1244600" cy="556895"/>
            <a:chOff x="7165593" y="6307581"/>
            <a:chExt cx="1244600" cy="556895"/>
          </a:xfrm>
        </p:grpSpPr>
        <p:sp>
          <p:nvSpPr>
            <p:cNvPr id="31" name="object 31" descr=""/>
            <p:cNvSpPr/>
            <p:nvPr/>
          </p:nvSpPr>
          <p:spPr>
            <a:xfrm>
              <a:off x="7171943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2" y="544068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7171943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544068"/>
                  </a:moveTo>
                  <a:lnTo>
                    <a:pt x="1231392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7176515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200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200" y="524255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7178293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0447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</a:t>
            </a:r>
            <a:endParaRPr sz="1400">
              <a:latin typeface="Calibri"/>
              <a:cs typeface="Calibri"/>
            </a:endParaRPr>
          </a:p>
          <a:p>
            <a:pPr marL="247015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8572500" y="6307835"/>
            <a:ext cx="1231900" cy="550545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619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84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Alternative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Solution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9973056" y="6307581"/>
            <a:ext cx="1247140" cy="556895"/>
            <a:chOff x="9973056" y="6307581"/>
            <a:chExt cx="1247140" cy="556895"/>
          </a:xfrm>
        </p:grpSpPr>
        <p:sp>
          <p:nvSpPr>
            <p:cNvPr id="37" name="object 37" descr=""/>
            <p:cNvSpPr/>
            <p:nvPr/>
          </p:nvSpPr>
          <p:spPr>
            <a:xfrm>
              <a:off x="9982200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2" y="544068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9982200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544068"/>
                  </a:moveTo>
                  <a:lnTo>
                    <a:pt x="1231392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9973056" y="6423660"/>
              <a:ext cx="1219200" cy="307975"/>
            </a:xfrm>
            <a:custGeom>
              <a:avLst/>
              <a:gdLst/>
              <a:ahLst/>
              <a:cxnLst/>
              <a:rect l="l" t="t" r="r" b="b"/>
              <a:pathLst>
                <a:path w="1219200" h="307975">
                  <a:moveTo>
                    <a:pt x="1219200" y="0"/>
                  </a:moveTo>
                  <a:lnTo>
                    <a:pt x="0" y="0"/>
                  </a:lnTo>
                  <a:lnTo>
                    <a:pt x="0" y="307847"/>
                  </a:lnTo>
                  <a:lnTo>
                    <a:pt x="1219200" y="307847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 descr=""/>
          <p:cNvSpPr txBox="1"/>
          <p:nvPr/>
        </p:nvSpPr>
        <p:spPr>
          <a:xfrm>
            <a:off x="9988550" y="6446316"/>
            <a:ext cx="121920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0025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1" name="object 41" descr=""/>
          <p:cNvSpPr/>
          <p:nvPr/>
        </p:nvSpPr>
        <p:spPr>
          <a:xfrm>
            <a:off x="11551919" y="6443471"/>
            <a:ext cx="640080" cy="295910"/>
          </a:xfrm>
          <a:custGeom>
            <a:avLst/>
            <a:gdLst/>
            <a:ahLst/>
            <a:cxnLst/>
            <a:rect l="l" t="t" r="r" b="b"/>
            <a:pathLst>
              <a:path w="640079" h="295909">
                <a:moveTo>
                  <a:pt x="640079" y="0"/>
                </a:moveTo>
                <a:lnTo>
                  <a:pt x="0" y="0"/>
                </a:lnTo>
                <a:lnTo>
                  <a:pt x="0" y="295655"/>
                </a:lnTo>
                <a:lnTo>
                  <a:pt x="640079" y="295655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2" name="object 4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Solving</a:t>
            </a:r>
            <a:r>
              <a:rPr dirty="0" spc="-55"/>
              <a:t> </a:t>
            </a:r>
            <a:r>
              <a:rPr dirty="0" spc="-25"/>
              <a:t>Amazon’s</a:t>
            </a:r>
            <a:r>
              <a:rPr dirty="0" spc="-40"/>
              <a:t> </a:t>
            </a:r>
            <a:r>
              <a:rPr dirty="0" spc="-10"/>
              <a:t>Problems</a:t>
            </a:r>
          </a:p>
        </p:txBody>
      </p:sp>
      <p:sp>
        <p:nvSpPr>
          <p:cNvPr id="44" name="object 44" descr=""/>
          <p:cNvSpPr/>
          <p:nvPr/>
        </p:nvSpPr>
        <p:spPr>
          <a:xfrm>
            <a:off x="102870" y="5304282"/>
            <a:ext cx="11934825" cy="0"/>
          </a:xfrm>
          <a:custGeom>
            <a:avLst/>
            <a:gdLst/>
            <a:ahLst/>
            <a:cxnLst/>
            <a:rect l="l" t="t" r="r" b="b"/>
            <a:pathLst>
              <a:path w="11934825" h="0">
                <a:moveTo>
                  <a:pt x="11934698" y="0"/>
                </a:moveTo>
                <a:lnTo>
                  <a:pt x="0" y="0"/>
                </a:lnTo>
              </a:path>
            </a:pathLst>
          </a:custGeom>
          <a:ln w="28575">
            <a:solidFill>
              <a:srgbClr val="4471C4"/>
            </a:solidFill>
            <a:prstDash val="sysDashDot"/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 descr=""/>
          <p:cNvSpPr txBox="1"/>
          <p:nvPr/>
        </p:nvSpPr>
        <p:spPr>
          <a:xfrm>
            <a:off x="642619" y="1314703"/>
            <a:ext cx="28346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Invest</a:t>
            </a:r>
            <a:r>
              <a:rPr dirty="0" sz="1800" spc="-6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Further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in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Own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Content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489610" y="1787144"/>
            <a:ext cx="3480435" cy="94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84785" marR="5715" indent="-1727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4785" algn="l"/>
              </a:tabLst>
            </a:pPr>
            <a:r>
              <a:rPr dirty="0" sz="1200">
                <a:latin typeface="Calibri"/>
                <a:cs typeface="Calibri"/>
              </a:rPr>
              <a:t>Amazon</a:t>
            </a:r>
            <a:r>
              <a:rPr dirty="0" sz="1200" spc="9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can</a:t>
            </a:r>
            <a:r>
              <a:rPr dirty="0" sz="1200" spc="9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increase</a:t>
            </a:r>
            <a:r>
              <a:rPr dirty="0" sz="1200" spc="9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its</a:t>
            </a:r>
            <a:r>
              <a:rPr dirty="0" sz="1200" spc="7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budget</a:t>
            </a:r>
            <a:r>
              <a:rPr dirty="0" sz="1200" spc="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for</a:t>
            </a:r>
            <a:r>
              <a:rPr dirty="0" sz="1200" spc="9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original</a:t>
            </a:r>
            <a:r>
              <a:rPr dirty="0" sz="1200" spc="9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content </a:t>
            </a:r>
            <a:r>
              <a:rPr dirty="0" sz="1200">
                <a:latin typeface="Calibri"/>
                <a:cs typeface="Calibri"/>
              </a:rPr>
              <a:t>and</a:t>
            </a:r>
            <a:r>
              <a:rPr dirty="0" sz="1200" spc="-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compete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for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more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leases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as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compared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before.</a:t>
            </a:r>
            <a:endParaRPr sz="1200">
              <a:latin typeface="Calibri"/>
              <a:cs typeface="Calibri"/>
            </a:endParaRPr>
          </a:p>
          <a:p>
            <a:pPr algn="just" marL="184785" marR="5080" indent="-172720">
              <a:lnSpc>
                <a:spcPct val="100000"/>
              </a:lnSpc>
              <a:buFont typeface="Arial MT"/>
              <a:buChar char="•"/>
              <a:tabLst>
                <a:tab pos="184785" algn="l"/>
              </a:tabLst>
            </a:pPr>
            <a:r>
              <a:rPr dirty="0" sz="1200">
                <a:latin typeface="Calibri"/>
                <a:cs typeface="Calibri"/>
              </a:rPr>
              <a:t>As</a:t>
            </a:r>
            <a:r>
              <a:rPr dirty="0" sz="1200" spc="2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</a:t>
            </a:r>
            <a:r>
              <a:rPr dirty="0" sz="1200" spc="2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company,</a:t>
            </a:r>
            <a:r>
              <a:rPr dirty="0" sz="1200" spc="2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Amazon</a:t>
            </a:r>
            <a:r>
              <a:rPr dirty="0" sz="1200" spc="2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can</a:t>
            </a:r>
            <a:r>
              <a:rPr dirty="0" sz="1200" spc="2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afford</a:t>
            </a:r>
            <a:r>
              <a:rPr dirty="0" sz="1200" spc="2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2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spend</a:t>
            </a:r>
            <a:r>
              <a:rPr dirty="0" sz="1200" spc="225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more </a:t>
            </a:r>
            <a:r>
              <a:rPr dirty="0" sz="1200">
                <a:latin typeface="Calibri"/>
                <a:cs typeface="Calibri"/>
              </a:rPr>
              <a:t>than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most</a:t>
            </a:r>
            <a:r>
              <a:rPr dirty="0" sz="1200" spc="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of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their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competitors’,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and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therefore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move </a:t>
            </a:r>
            <a:r>
              <a:rPr dirty="0" sz="1200">
                <a:latin typeface="Calibri"/>
                <a:cs typeface="Calibri"/>
              </a:rPr>
              <a:t>ahead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of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them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in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given</a:t>
            </a:r>
            <a:r>
              <a:rPr dirty="0" sz="1200" spc="-10">
                <a:latin typeface="Calibri"/>
                <a:cs typeface="Calibri"/>
              </a:rPr>
              <a:t> context`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8957309" y="1331467"/>
            <a:ext cx="21717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Invest</a:t>
            </a:r>
            <a:r>
              <a:rPr dirty="0" sz="1800" spc="-7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in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Data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Analytics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4339590" y="1515617"/>
            <a:ext cx="3514725" cy="3618229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lIns="0" tIns="85090" rIns="0" bIns="0" rtlCol="0" vert="horz">
            <a:spAutoFit/>
          </a:bodyPr>
          <a:lstStyle/>
          <a:p>
            <a:pPr marL="715010">
              <a:lnSpc>
                <a:spcPct val="100000"/>
              </a:lnSpc>
              <a:spcBef>
                <a:spcPts val="670"/>
              </a:spcBef>
            </a:pPr>
            <a:r>
              <a:rPr dirty="0" sz="1800">
                <a:latin typeface="Calibri"/>
                <a:cs typeface="Calibri"/>
              </a:rPr>
              <a:t>Buy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Media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Company</a:t>
            </a:r>
            <a:endParaRPr sz="1800">
              <a:latin typeface="Calibri"/>
              <a:cs typeface="Calibri"/>
            </a:endParaRPr>
          </a:p>
          <a:p>
            <a:pPr algn="just" marL="284480" marR="163195" indent="-114300">
              <a:lnSpc>
                <a:spcPct val="100000"/>
              </a:lnSpc>
              <a:spcBef>
                <a:spcPts val="994"/>
              </a:spcBef>
              <a:buFont typeface="Arial MT"/>
              <a:buChar char="•"/>
              <a:tabLst>
                <a:tab pos="284480" algn="l"/>
              </a:tabLst>
            </a:pPr>
            <a:r>
              <a:rPr dirty="0" sz="1200">
                <a:latin typeface="Calibri"/>
                <a:cs typeface="Calibri"/>
              </a:rPr>
              <a:t>Acquiring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content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creator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with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history of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high </a:t>
            </a:r>
            <a:r>
              <a:rPr dirty="0" sz="1200">
                <a:latin typeface="Calibri"/>
                <a:cs typeface="Calibri"/>
              </a:rPr>
              <a:t>quality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content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would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solve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Amazon’s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problem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of </a:t>
            </a:r>
            <a:r>
              <a:rPr dirty="0" sz="1200">
                <a:latin typeface="Calibri"/>
                <a:cs typeface="Calibri"/>
              </a:rPr>
              <a:t>deciding</a:t>
            </a:r>
            <a:r>
              <a:rPr dirty="0" sz="1200" spc="-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what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produce</a:t>
            </a:r>
            <a:endParaRPr sz="1200">
              <a:latin typeface="Calibri"/>
              <a:cs typeface="Calibri"/>
            </a:endParaRPr>
          </a:p>
          <a:p>
            <a:pPr algn="just" marL="284480" marR="163830" indent="-114300">
              <a:lnSpc>
                <a:spcPct val="100000"/>
              </a:lnSpc>
              <a:buFont typeface="Arial MT"/>
              <a:buChar char="•"/>
              <a:tabLst>
                <a:tab pos="284480" algn="l"/>
              </a:tabLst>
            </a:pPr>
            <a:r>
              <a:rPr dirty="0" sz="1200">
                <a:latin typeface="Calibri"/>
                <a:cs typeface="Calibri"/>
              </a:rPr>
              <a:t>Buying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company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which owns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distribution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rights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4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valuable</a:t>
            </a:r>
            <a:r>
              <a:rPr dirty="0" sz="1200" spc="4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content</a:t>
            </a:r>
            <a:r>
              <a:rPr dirty="0" sz="1200" spc="459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would</a:t>
            </a:r>
            <a:r>
              <a:rPr dirty="0" sz="1200" spc="459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allow</a:t>
            </a:r>
            <a:r>
              <a:rPr dirty="0" sz="1200" spc="4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Amazon</a:t>
            </a:r>
            <a:r>
              <a:rPr dirty="0" sz="1200" spc="455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to </a:t>
            </a:r>
            <a:r>
              <a:rPr dirty="0" sz="1200">
                <a:latin typeface="Calibri"/>
                <a:cs typeface="Calibri"/>
              </a:rPr>
              <a:t>immediately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catch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up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its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competitors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50"/>
              </a:spcBef>
              <a:buFont typeface="Arial MT"/>
              <a:buChar char="•"/>
            </a:pPr>
            <a:endParaRPr sz="1200">
              <a:latin typeface="Calibri"/>
              <a:cs typeface="Calibri"/>
            </a:endParaRPr>
          </a:p>
          <a:p>
            <a:pPr algn="just" marL="252729" marR="196215" indent="-114300">
              <a:lnSpc>
                <a:spcPct val="100000"/>
              </a:lnSpc>
              <a:buFont typeface="Arial MT"/>
              <a:buChar char="•"/>
              <a:tabLst>
                <a:tab pos="252729" algn="l"/>
              </a:tabLst>
            </a:pPr>
            <a:r>
              <a:rPr dirty="0" sz="1200">
                <a:latin typeface="Calibri"/>
                <a:cs typeface="Calibri"/>
              </a:rPr>
              <a:t>Most</a:t>
            </a:r>
            <a:r>
              <a:rPr dirty="0" sz="1200" spc="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content</a:t>
            </a:r>
            <a:r>
              <a:rPr dirty="0" sz="1200" spc="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creators</a:t>
            </a:r>
            <a:r>
              <a:rPr dirty="0" sz="1200" spc="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and</a:t>
            </a:r>
            <a:r>
              <a:rPr dirty="0" sz="1200" spc="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media</a:t>
            </a:r>
            <a:r>
              <a:rPr dirty="0" sz="1200" spc="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companies</a:t>
            </a:r>
            <a:r>
              <a:rPr dirty="0" sz="1200" spc="35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are </a:t>
            </a:r>
            <a:r>
              <a:rPr dirty="0" sz="1200">
                <a:latin typeface="Calibri"/>
                <a:cs typeface="Calibri"/>
              </a:rPr>
              <a:t>owned</a:t>
            </a:r>
            <a:r>
              <a:rPr dirty="0" sz="1200" spc="10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by</a:t>
            </a:r>
            <a:r>
              <a:rPr dirty="0" sz="1200" spc="1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huge</a:t>
            </a:r>
            <a:r>
              <a:rPr dirty="0" sz="1200" spc="114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conglomerates,</a:t>
            </a:r>
            <a:r>
              <a:rPr dirty="0" sz="1200" spc="1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who</a:t>
            </a:r>
            <a:r>
              <a:rPr dirty="0" sz="1200" spc="1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are</a:t>
            </a:r>
            <a:r>
              <a:rPr dirty="0" sz="1200" spc="10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usually </a:t>
            </a:r>
            <a:r>
              <a:rPr dirty="0" sz="1200">
                <a:latin typeface="Calibri"/>
                <a:cs typeface="Calibri"/>
              </a:rPr>
              <a:t>not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willing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sell their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strategic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investments</a:t>
            </a:r>
            <a:endParaRPr sz="1200">
              <a:latin typeface="Calibri"/>
              <a:cs typeface="Calibri"/>
            </a:endParaRPr>
          </a:p>
          <a:p>
            <a:pPr algn="just" marL="252729" marR="194310" indent="-114300">
              <a:lnSpc>
                <a:spcPct val="100000"/>
              </a:lnSpc>
              <a:buFont typeface="Arial MT"/>
              <a:buChar char="•"/>
              <a:tabLst>
                <a:tab pos="252729" algn="l"/>
              </a:tabLst>
            </a:pPr>
            <a:r>
              <a:rPr dirty="0" sz="1200">
                <a:latin typeface="Calibri"/>
                <a:cs typeface="Calibri"/>
              </a:rPr>
              <a:t>Buying</a:t>
            </a:r>
            <a:r>
              <a:rPr dirty="0" sz="1200" spc="3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out</a:t>
            </a:r>
            <a:r>
              <a:rPr dirty="0" sz="1200" spc="3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</a:t>
            </a:r>
            <a:r>
              <a:rPr dirty="0" sz="1200" spc="3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company</a:t>
            </a:r>
            <a:r>
              <a:rPr dirty="0" sz="1200" spc="3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with</a:t>
            </a:r>
            <a:r>
              <a:rPr dirty="0" sz="1200" spc="3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assets</a:t>
            </a:r>
            <a:r>
              <a:rPr dirty="0" sz="1200" spc="30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like</a:t>
            </a:r>
            <a:r>
              <a:rPr dirty="0" sz="1200" spc="3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movie </a:t>
            </a:r>
            <a:r>
              <a:rPr dirty="0" sz="1200">
                <a:latin typeface="Calibri"/>
                <a:cs typeface="Calibri"/>
              </a:rPr>
              <a:t>studios,</a:t>
            </a:r>
            <a:r>
              <a:rPr dirty="0" sz="1200" spc="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TV</a:t>
            </a:r>
            <a:r>
              <a:rPr dirty="0" sz="1200" spc="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networks,</a:t>
            </a:r>
            <a:r>
              <a:rPr dirty="0" sz="1200" spc="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and</a:t>
            </a:r>
            <a:r>
              <a:rPr dirty="0" sz="1200" spc="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content</a:t>
            </a:r>
            <a:r>
              <a:rPr dirty="0" sz="1200" spc="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rights</a:t>
            </a:r>
            <a:r>
              <a:rPr dirty="0" sz="1200" spc="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may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be </a:t>
            </a:r>
            <a:r>
              <a:rPr dirty="0" sz="1200" spc="-10">
                <a:latin typeface="Calibri"/>
                <a:cs typeface="Calibri"/>
              </a:rPr>
              <a:t>expensive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8274557" y="1791970"/>
            <a:ext cx="3656329" cy="1306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22885" marR="55880" indent="-1727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22885" algn="l"/>
              </a:tabLst>
            </a:pPr>
            <a:r>
              <a:rPr dirty="0" sz="1200">
                <a:latin typeface="Calibri"/>
                <a:cs typeface="Calibri"/>
              </a:rPr>
              <a:t>Amazon</a:t>
            </a:r>
            <a:r>
              <a:rPr dirty="0" sz="1200" spc="18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can</a:t>
            </a:r>
            <a:r>
              <a:rPr dirty="0" sz="1200" spc="1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supplement</a:t>
            </a:r>
            <a:r>
              <a:rPr dirty="0" sz="1200" spc="19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its</a:t>
            </a:r>
            <a:r>
              <a:rPr dirty="0" sz="1200" spc="18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content</a:t>
            </a:r>
            <a:r>
              <a:rPr dirty="0" sz="1200" spc="17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production</a:t>
            </a:r>
            <a:r>
              <a:rPr dirty="0" sz="1200" spc="175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and </a:t>
            </a:r>
            <a:r>
              <a:rPr dirty="0" sz="1200">
                <a:latin typeface="Calibri"/>
                <a:cs typeface="Calibri"/>
              </a:rPr>
              <a:t>acquisition</a:t>
            </a:r>
            <a:r>
              <a:rPr dirty="0" sz="1200" spc="16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with</a:t>
            </a:r>
            <a:r>
              <a:rPr dirty="0" sz="1200" spc="1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</a:t>
            </a:r>
            <a:r>
              <a:rPr dirty="0" sz="1200" spc="1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investment</a:t>
            </a:r>
            <a:r>
              <a:rPr dirty="0" sz="1200" spc="1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in</a:t>
            </a:r>
            <a:r>
              <a:rPr dirty="0" sz="1200" spc="1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data</a:t>
            </a:r>
            <a:r>
              <a:rPr dirty="0" sz="1200" spc="1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analytics</a:t>
            </a:r>
            <a:r>
              <a:rPr dirty="0" sz="1200" spc="170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and </a:t>
            </a:r>
            <a:r>
              <a:rPr dirty="0" sz="1200">
                <a:latin typeface="Calibri"/>
                <a:cs typeface="Calibri"/>
              </a:rPr>
              <a:t>market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research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in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order</a:t>
            </a:r>
            <a:r>
              <a:rPr dirty="0" sz="1200" spc="-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decide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what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produce</a:t>
            </a:r>
            <a:endParaRPr sz="1200">
              <a:latin typeface="Calibri"/>
              <a:cs typeface="Calibri"/>
            </a:endParaRPr>
          </a:p>
          <a:p>
            <a:pPr algn="just" marL="222885" marR="55880" indent="-172720">
              <a:lnSpc>
                <a:spcPct val="100000"/>
              </a:lnSpc>
              <a:buFont typeface="Arial MT"/>
              <a:buChar char="•"/>
              <a:tabLst>
                <a:tab pos="222885" algn="l"/>
              </a:tabLst>
            </a:pPr>
            <a:r>
              <a:rPr dirty="0" sz="1200">
                <a:latin typeface="Calibri"/>
                <a:cs typeface="Calibri"/>
              </a:rPr>
              <a:t>This</a:t>
            </a:r>
            <a:r>
              <a:rPr dirty="0" sz="1200" spc="10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should</a:t>
            </a:r>
            <a:r>
              <a:rPr dirty="0" sz="1200" spc="10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be</a:t>
            </a:r>
            <a:r>
              <a:rPr dirty="0" sz="1200" spc="9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done</a:t>
            </a:r>
            <a:r>
              <a:rPr dirty="0" sz="1200" spc="10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through</a:t>
            </a:r>
            <a:r>
              <a:rPr dirty="0" sz="1200" spc="114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</a:t>
            </a:r>
            <a:r>
              <a:rPr dirty="0" sz="1200" spc="10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3</a:t>
            </a:r>
            <a:r>
              <a:rPr dirty="0" baseline="24305" sz="1200">
                <a:latin typeface="Calibri"/>
                <a:cs typeface="Calibri"/>
              </a:rPr>
              <a:t>rd</a:t>
            </a:r>
            <a:r>
              <a:rPr dirty="0" baseline="24305" sz="1200" spc="292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party</a:t>
            </a:r>
            <a:r>
              <a:rPr dirty="0" sz="1200" spc="9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firm</a:t>
            </a:r>
            <a:r>
              <a:rPr dirty="0" sz="1200" spc="1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such</a:t>
            </a:r>
            <a:r>
              <a:rPr dirty="0" sz="1200" spc="114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as </a:t>
            </a:r>
            <a:r>
              <a:rPr dirty="0" sz="1200" spc="-20">
                <a:latin typeface="Calibri"/>
                <a:cs typeface="Calibri"/>
              </a:rPr>
              <a:t>Kantar,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as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despite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using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data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analytics</a:t>
            </a:r>
            <a:r>
              <a:rPr dirty="0" sz="1200" spc="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in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e-commerce, </a:t>
            </a:r>
            <a:r>
              <a:rPr dirty="0" sz="1200">
                <a:latin typeface="Calibri"/>
                <a:cs typeface="Calibri"/>
              </a:rPr>
              <a:t>Amazon</a:t>
            </a:r>
            <a:r>
              <a:rPr dirty="0" sz="1200" spc="175">
                <a:latin typeface="Calibri"/>
                <a:cs typeface="Calibri"/>
              </a:rPr>
              <a:t>  </a:t>
            </a:r>
            <a:r>
              <a:rPr dirty="0" sz="1200">
                <a:latin typeface="Calibri"/>
                <a:cs typeface="Calibri"/>
              </a:rPr>
              <a:t>has</a:t>
            </a:r>
            <a:r>
              <a:rPr dirty="0" sz="1200" spc="170">
                <a:latin typeface="Calibri"/>
                <a:cs typeface="Calibri"/>
              </a:rPr>
              <a:t>  </a:t>
            </a:r>
            <a:r>
              <a:rPr dirty="0" sz="1200">
                <a:latin typeface="Calibri"/>
                <a:cs typeface="Calibri"/>
              </a:rPr>
              <a:t>not</a:t>
            </a:r>
            <a:r>
              <a:rPr dirty="0" sz="1200" spc="175">
                <a:latin typeface="Calibri"/>
                <a:cs typeface="Calibri"/>
              </a:rPr>
              <a:t>  </a:t>
            </a:r>
            <a:r>
              <a:rPr dirty="0" sz="1200">
                <a:latin typeface="Calibri"/>
                <a:cs typeface="Calibri"/>
              </a:rPr>
              <a:t>translated</a:t>
            </a:r>
            <a:r>
              <a:rPr dirty="0" sz="1200" spc="175">
                <a:latin typeface="Calibri"/>
                <a:cs typeface="Calibri"/>
              </a:rPr>
              <a:t>  </a:t>
            </a:r>
            <a:r>
              <a:rPr dirty="0" sz="1200">
                <a:latin typeface="Calibri"/>
                <a:cs typeface="Calibri"/>
              </a:rPr>
              <a:t>their</a:t>
            </a:r>
            <a:r>
              <a:rPr dirty="0" sz="1200" spc="175">
                <a:latin typeface="Calibri"/>
                <a:cs typeface="Calibri"/>
              </a:rPr>
              <a:t>  </a:t>
            </a:r>
            <a:r>
              <a:rPr dirty="0" sz="1200">
                <a:latin typeface="Calibri"/>
                <a:cs typeface="Calibri"/>
              </a:rPr>
              <a:t>experience</a:t>
            </a:r>
            <a:r>
              <a:rPr dirty="0" sz="1200" spc="175">
                <a:latin typeface="Calibri"/>
                <a:cs typeface="Calibri"/>
              </a:rPr>
              <a:t>  </a:t>
            </a:r>
            <a:r>
              <a:rPr dirty="0" sz="1200" spc="-35">
                <a:latin typeface="Calibri"/>
                <a:cs typeface="Calibri"/>
              </a:rPr>
              <a:t>to </a:t>
            </a:r>
            <a:r>
              <a:rPr dirty="0" sz="1200">
                <a:latin typeface="Calibri"/>
                <a:cs typeface="Calibri"/>
              </a:rPr>
              <a:t>successful</a:t>
            </a:r>
            <a:r>
              <a:rPr dirty="0" sz="1200" spc="-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content</a:t>
            </a:r>
            <a:r>
              <a:rPr dirty="0" sz="1200" spc="-7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acquisition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490524" y="3775329"/>
            <a:ext cx="348043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84785" marR="5080" indent="-1727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4785" algn="l"/>
              </a:tabLst>
            </a:pPr>
            <a:r>
              <a:rPr dirty="0" sz="1200">
                <a:latin typeface="Calibri"/>
                <a:cs typeface="Calibri"/>
              </a:rPr>
              <a:t>May</a:t>
            </a:r>
            <a:r>
              <a:rPr dirty="0" sz="1200" spc="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not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solve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problem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of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quality,</a:t>
            </a:r>
            <a:r>
              <a:rPr dirty="0" sz="1200" spc="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which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is</a:t>
            </a:r>
            <a:r>
              <a:rPr dirty="0" sz="1200" spc="50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what </a:t>
            </a:r>
            <a:r>
              <a:rPr dirty="0" sz="1200">
                <a:latin typeface="Calibri"/>
                <a:cs typeface="Calibri"/>
              </a:rPr>
              <a:t>Amazon</a:t>
            </a:r>
            <a:r>
              <a:rPr dirty="0" sz="1200" spc="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has</a:t>
            </a:r>
            <a:r>
              <a:rPr dirty="0" sz="1200" spc="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been</a:t>
            </a:r>
            <a:r>
              <a:rPr dirty="0" sz="1200" spc="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struggling</a:t>
            </a:r>
            <a:r>
              <a:rPr dirty="0" sz="1200" spc="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with,</a:t>
            </a:r>
            <a:r>
              <a:rPr dirty="0" sz="1200" spc="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as</a:t>
            </a:r>
            <a:r>
              <a:rPr dirty="0" sz="1200" spc="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they</a:t>
            </a:r>
            <a:r>
              <a:rPr dirty="0" sz="1200" spc="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still</a:t>
            </a:r>
            <a:r>
              <a:rPr dirty="0" sz="1200" spc="25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would </a:t>
            </a:r>
            <a:r>
              <a:rPr dirty="0" sz="1200">
                <a:latin typeface="Calibri"/>
                <a:cs typeface="Calibri"/>
              </a:rPr>
              <a:t>not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know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what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produce</a:t>
            </a:r>
            <a:endParaRPr sz="1200">
              <a:latin typeface="Calibri"/>
              <a:cs typeface="Calibri"/>
            </a:endParaRPr>
          </a:p>
          <a:p>
            <a:pPr algn="just" marL="184785" marR="5080" indent="-172720">
              <a:lnSpc>
                <a:spcPct val="100000"/>
              </a:lnSpc>
              <a:buFont typeface="Arial MT"/>
              <a:buChar char="•"/>
              <a:tabLst>
                <a:tab pos="184785" algn="l"/>
              </a:tabLst>
            </a:pPr>
            <a:r>
              <a:rPr dirty="0" sz="1200">
                <a:latin typeface="Calibri"/>
                <a:cs typeface="Calibri"/>
              </a:rPr>
              <a:t>Increment</a:t>
            </a:r>
            <a:r>
              <a:rPr dirty="0" sz="1200" spc="114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1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1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library</a:t>
            </a:r>
            <a:r>
              <a:rPr dirty="0" sz="1200" spc="1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would</a:t>
            </a:r>
            <a:r>
              <a:rPr dirty="0" sz="1200" spc="1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be</a:t>
            </a:r>
            <a:r>
              <a:rPr dirty="0" sz="1200" spc="1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gradual.</a:t>
            </a:r>
            <a:r>
              <a:rPr dirty="0" sz="1200" spc="114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It</a:t>
            </a:r>
            <a:r>
              <a:rPr dirty="0" sz="1200" spc="125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might </a:t>
            </a:r>
            <a:r>
              <a:rPr dirty="0" sz="1200">
                <a:latin typeface="Calibri"/>
                <a:cs typeface="Calibri"/>
              </a:rPr>
              <a:t>be</a:t>
            </a:r>
            <a:r>
              <a:rPr dirty="0" sz="1200" spc="2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too</a:t>
            </a:r>
            <a:r>
              <a:rPr dirty="0" sz="1200" spc="2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late</a:t>
            </a:r>
            <a:r>
              <a:rPr dirty="0" sz="1200" spc="204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by</a:t>
            </a:r>
            <a:r>
              <a:rPr dirty="0" sz="1200" spc="19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2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time</a:t>
            </a:r>
            <a:r>
              <a:rPr dirty="0" sz="1200" spc="204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Amazon</a:t>
            </a:r>
            <a:r>
              <a:rPr dirty="0" sz="1200" spc="2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catches</a:t>
            </a:r>
            <a:r>
              <a:rPr dirty="0" sz="1200" spc="2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up</a:t>
            </a:r>
            <a:r>
              <a:rPr dirty="0" sz="1200" spc="2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204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its </a:t>
            </a:r>
            <a:r>
              <a:rPr dirty="0" sz="1200" spc="-10">
                <a:latin typeface="Calibri"/>
                <a:cs typeface="Calibri"/>
              </a:rPr>
              <a:t>rivals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8312657" y="4050029"/>
            <a:ext cx="356806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84785" marR="5080" indent="-1727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4785" algn="l"/>
              </a:tabLst>
            </a:pPr>
            <a:r>
              <a:rPr dirty="0" sz="1200">
                <a:latin typeface="Calibri"/>
                <a:cs typeface="Calibri"/>
              </a:rPr>
              <a:t>Here</a:t>
            </a:r>
            <a:r>
              <a:rPr dirty="0" sz="1200" spc="49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too,</a:t>
            </a:r>
            <a:r>
              <a:rPr dirty="0" sz="1200" spc="48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48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addition</a:t>
            </a:r>
            <a:r>
              <a:rPr dirty="0" sz="1200" spc="49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49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49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content</a:t>
            </a:r>
            <a:r>
              <a:rPr dirty="0" sz="1200" spc="484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library</a:t>
            </a:r>
            <a:r>
              <a:rPr dirty="0" sz="1200" spc="495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is </a:t>
            </a:r>
            <a:r>
              <a:rPr dirty="0" sz="1200">
                <a:latin typeface="Calibri"/>
                <a:cs typeface="Calibri"/>
              </a:rPr>
              <a:t>gradual,</a:t>
            </a:r>
            <a:r>
              <a:rPr dirty="0" sz="1200" spc="1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and</a:t>
            </a:r>
            <a:r>
              <a:rPr dirty="0" sz="1200" spc="1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it</a:t>
            </a:r>
            <a:r>
              <a:rPr dirty="0" sz="1200" spc="1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might</a:t>
            </a:r>
            <a:r>
              <a:rPr dirty="0" sz="1200" spc="1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simply</a:t>
            </a:r>
            <a:r>
              <a:rPr dirty="0" sz="1200" spc="1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be</a:t>
            </a:r>
            <a:r>
              <a:rPr dirty="0" sz="1200" spc="1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too</a:t>
            </a:r>
            <a:r>
              <a:rPr dirty="0" sz="1200" spc="1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late</a:t>
            </a:r>
            <a:r>
              <a:rPr dirty="0" sz="1200" spc="1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by</a:t>
            </a:r>
            <a:r>
              <a:rPr dirty="0" sz="1200" spc="1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140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time </a:t>
            </a:r>
            <a:r>
              <a:rPr dirty="0" sz="1200">
                <a:latin typeface="Calibri"/>
                <a:cs typeface="Calibri"/>
              </a:rPr>
              <a:t>they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can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catch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up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their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rivals</a:t>
            </a:r>
            <a:endParaRPr sz="1200">
              <a:latin typeface="Calibri"/>
              <a:cs typeface="Calibri"/>
            </a:endParaRPr>
          </a:p>
          <a:p>
            <a:pPr algn="just" marL="184785" marR="5080" indent="-172720">
              <a:lnSpc>
                <a:spcPct val="100000"/>
              </a:lnSpc>
              <a:buFont typeface="Arial MT"/>
              <a:buChar char="•"/>
              <a:tabLst>
                <a:tab pos="184785" algn="l"/>
              </a:tabLst>
            </a:pPr>
            <a:r>
              <a:rPr dirty="0" sz="1200">
                <a:latin typeface="Calibri"/>
                <a:cs typeface="Calibri"/>
              </a:rPr>
              <a:t>There</a:t>
            </a:r>
            <a:r>
              <a:rPr dirty="0" sz="1200" spc="2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is</a:t>
            </a:r>
            <a:r>
              <a:rPr dirty="0" sz="1200" spc="2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also</a:t>
            </a:r>
            <a:r>
              <a:rPr dirty="0" sz="1200" spc="26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inherent</a:t>
            </a:r>
            <a:r>
              <a:rPr dirty="0" sz="1200" spc="2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risk</a:t>
            </a:r>
            <a:r>
              <a:rPr dirty="0" sz="1200" spc="254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in</a:t>
            </a:r>
            <a:r>
              <a:rPr dirty="0" sz="1200" spc="26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investing</a:t>
            </a:r>
            <a:r>
              <a:rPr dirty="0" sz="1200" spc="254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billions</a:t>
            </a:r>
            <a:r>
              <a:rPr dirty="0" sz="1200" spc="254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into </a:t>
            </a:r>
            <a:r>
              <a:rPr dirty="0" sz="1200">
                <a:latin typeface="Calibri"/>
                <a:cs typeface="Calibri"/>
              </a:rPr>
              <a:t>content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on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basis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of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</a:t>
            </a:r>
            <a:r>
              <a:rPr dirty="0" sz="1200" spc="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analysis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that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lacks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proven </a:t>
            </a:r>
            <a:r>
              <a:rPr dirty="0" sz="1200">
                <a:latin typeface="Calibri"/>
                <a:cs typeface="Calibri"/>
              </a:rPr>
              <a:t>track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record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2" name="object 52" descr=""/>
          <p:cNvSpPr/>
          <p:nvPr/>
        </p:nvSpPr>
        <p:spPr>
          <a:xfrm>
            <a:off x="477012" y="1690116"/>
            <a:ext cx="3165475" cy="0"/>
          </a:xfrm>
          <a:custGeom>
            <a:avLst/>
            <a:gdLst/>
            <a:ahLst/>
            <a:cxnLst/>
            <a:rect l="l" t="t" r="r" b="b"/>
            <a:pathLst>
              <a:path w="3165475" h="0">
                <a:moveTo>
                  <a:pt x="0" y="0"/>
                </a:moveTo>
                <a:lnTo>
                  <a:pt x="3165475" y="0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 descr=""/>
          <p:cNvSpPr/>
          <p:nvPr/>
        </p:nvSpPr>
        <p:spPr>
          <a:xfrm>
            <a:off x="8474964" y="1690116"/>
            <a:ext cx="3368040" cy="0"/>
          </a:xfrm>
          <a:custGeom>
            <a:avLst/>
            <a:gdLst/>
            <a:ahLst/>
            <a:cxnLst/>
            <a:rect l="l" t="t" r="r" b="b"/>
            <a:pathLst>
              <a:path w="3368040" h="0">
                <a:moveTo>
                  <a:pt x="0" y="0"/>
                </a:moveTo>
                <a:lnTo>
                  <a:pt x="3367531" y="0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 descr=""/>
          <p:cNvSpPr/>
          <p:nvPr/>
        </p:nvSpPr>
        <p:spPr>
          <a:xfrm>
            <a:off x="4576571" y="1930907"/>
            <a:ext cx="3165475" cy="0"/>
          </a:xfrm>
          <a:custGeom>
            <a:avLst/>
            <a:gdLst/>
            <a:ahLst/>
            <a:cxnLst/>
            <a:rect l="l" t="t" r="r" b="b"/>
            <a:pathLst>
              <a:path w="3165475" h="0">
                <a:moveTo>
                  <a:pt x="0" y="0"/>
                </a:moveTo>
                <a:lnTo>
                  <a:pt x="3165475" y="0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5" name="object 55" descr=""/>
          <p:cNvGrpSpPr/>
          <p:nvPr/>
        </p:nvGrpSpPr>
        <p:grpSpPr>
          <a:xfrm>
            <a:off x="653541" y="2950210"/>
            <a:ext cx="589280" cy="589280"/>
            <a:chOff x="653541" y="2950210"/>
            <a:chExt cx="589280" cy="589280"/>
          </a:xfrm>
        </p:grpSpPr>
        <p:sp>
          <p:nvSpPr>
            <p:cNvPr id="56" name="object 56" descr=""/>
            <p:cNvSpPr/>
            <p:nvPr/>
          </p:nvSpPr>
          <p:spPr>
            <a:xfrm>
              <a:off x="659891" y="2956560"/>
              <a:ext cx="576580" cy="576580"/>
            </a:xfrm>
            <a:custGeom>
              <a:avLst/>
              <a:gdLst/>
              <a:ahLst/>
              <a:cxnLst/>
              <a:rect l="l" t="t" r="r" b="b"/>
              <a:pathLst>
                <a:path w="576580" h="576579">
                  <a:moveTo>
                    <a:pt x="288036" y="0"/>
                  </a:moveTo>
                  <a:lnTo>
                    <a:pt x="241314" y="3768"/>
                  </a:lnTo>
                  <a:lnTo>
                    <a:pt x="196993" y="14679"/>
                  </a:lnTo>
                  <a:lnTo>
                    <a:pt x="155665" y="32140"/>
                  </a:lnTo>
                  <a:lnTo>
                    <a:pt x="117924" y="55558"/>
                  </a:lnTo>
                  <a:lnTo>
                    <a:pt x="84362" y="84343"/>
                  </a:lnTo>
                  <a:lnTo>
                    <a:pt x="55573" y="117902"/>
                  </a:lnTo>
                  <a:lnTo>
                    <a:pt x="32149" y="155643"/>
                  </a:lnTo>
                  <a:lnTo>
                    <a:pt x="14684" y="196973"/>
                  </a:lnTo>
                  <a:lnTo>
                    <a:pt x="3769" y="241302"/>
                  </a:lnTo>
                  <a:lnTo>
                    <a:pt x="0" y="288036"/>
                  </a:lnTo>
                  <a:lnTo>
                    <a:pt x="3769" y="334769"/>
                  </a:lnTo>
                  <a:lnTo>
                    <a:pt x="14684" y="379098"/>
                  </a:lnTo>
                  <a:lnTo>
                    <a:pt x="32149" y="420428"/>
                  </a:lnTo>
                  <a:lnTo>
                    <a:pt x="55573" y="458169"/>
                  </a:lnTo>
                  <a:lnTo>
                    <a:pt x="84362" y="491728"/>
                  </a:lnTo>
                  <a:lnTo>
                    <a:pt x="117924" y="520513"/>
                  </a:lnTo>
                  <a:lnTo>
                    <a:pt x="155665" y="543931"/>
                  </a:lnTo>
                  <a:lnTo>
                    <a:pt x="196993" y="561392"/>
                  </a:lnTo>
                  <a:lnTo>
                    <a:pt x="241314" y="572303"/>
                  </a:lnTo>
                  <a:lnTo>
                    <a:pt x="288036" y="576072"/>
                  </a:lnTo>
                  <a:lnTo>
                    <a:pt x="334757" y="572303"/>
                  </a:lnTo>
                  <a:lnTo>
                    <a:pt x="379078" y="561392"/>
                  </a:lnTo>
                  <a:lnTo>
                    <a:pt x="420406" y="543931"/>
                  </a:lnTo>
                  <a:lnTo>
                    <a:pt x="458147" y="520513"/>
                  </a:lnTo>
                  <a:lnTo>
                    <a:pt x="491709" y="491728"/>
                  </a:lnTo>
                  <a:lnTo>
                    <a:pt x="520498" y="458169"/>
                  </a:lnTo>
                  <a:lnTo>
                    <a:pt x="543922" y="420428"/>
                  </a:lnTo>
                  <a:lnTo>
                    <a:pt x="561387" y="379098"/>
                  </a:lnTo>
                  <a:lnTo>
                    <a:pt x="572302" y="334769"/>
                  </a:lnTo>
                  <a:lnTo>
                    <a:pt x="576071" y="288036"/>
                  </a:lnTo>
                  <a:lnTo>
                    <a:pt x="572302" y="241302"/>
                  </a:lnTo>
                  <a:lnTo>
                    <a:pt x="561387" y="196973"/>
                  </a:lnTo>
                  <a:lnTo>
                    <a:pt x="543922" y="155643"/>
                  </a:lnTo>
                  <a:lnTo>
                    <a:pt x="520498" y="117902"/>
                  </a:lnTo>
                  <a:lnTo>
                    <a:pt x="491709" y="84343"/>
                  </a:lnTo>
                  <a:lnTo>
                    <a:pt x="458147" y="55558"/>
                  </a:lnTo>
                  <a:lnTo>
                    <a:pt x="420406" y="32140"/>
                  </a:lnTo>
                  <a:lnTo>
                    <a:pt x="379078" y="14679"/>
                  </a:lnTo>
                  <a:lnTo>
                    <a:pt x="334757" y="3768"/>
                  </a:lnTo>
                  <a:lnTo>
                    <a:pt x="288036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659891" y="2956560"/>
              <a:ext cx="576580" cy="576580"/>
            </a:xfrm>
            <a:custGeom>
              <a:avLst/>
              <a:gdLst/>
              <a:ahLst/>
              <a:cxnLst/>
              <a:rect l="l" t="t" r="r" b="b"/>
              <a:pathLst>
                <a:path w="576580" h="576579">
                  <a:moveTo>
                    <a:pt x="0" y="288036"/>
                  </a:moveTo>
                  <a:lnTo>
                    <a:pt x="3769" y="241302"/>
                  </a:lnTo>
                  <a:lnTo>
                    <a:pt x="14684" y="196973"/>
                  </a:lnTo>
                  <a:lnTo>
                    <a:pt x="32149" y="155643"/>
                  </a:lnTo>
                  <a:lnTo>
                    <a:pt x="55573" y="117902"/>
                  </a:lnTo>
                  <a:lnTo>
                    <a:pt x="84362" y="84343"/>
                  </a:lnTo>
                  <a:lnTo>
                    <a:pt x="117924" y="55558"/>
                  </a:lnTo>
                  <a:lnTo>
                    <a:pt x="155665" y="32140"/>
                  </a:lnTo>
                  <a:lnTo>
                    <a:pt x="196993" y="14679"/>
                  </a:lnTo>
                  <a:lnTo>
                    <a:pt x="241314" y="3768"/>
                  </a:lnTo>
                  <a:lnTo>
                    <a:pt x="288036" y="0"/>
                  </a:lnTo>
                  <a:lnTo>
                    <a:pt x="334757" y="3768"/>
                  </a:lnTo>
                  <a:lnTo>
                    <a:pt x="379078" y="14679"/>
                  </a:lnTo>
                  <a:lnTo>
                    <a:pt x="420406" y="32140"/>
                  </a:lnTo>
                  <a:lnTo>
                    <a:pt x="458147" y="55558"/>
                  </a:lnTo>
                  <a:lnTo>
                    <a:pt x="491709" y="84343"/>
                  </a:lnTo>
                  <a:lnTo>
                    <a:pt x="520498" y="117902"/>
                  </a:lnTo>
                  <a:lnTo>
                    <a:pt x="543922" y="155643"/>
                  </a:lnTo>
                  <a:lnTo>
                    <a:pt x="561387" y="196973"/>
                  </a:lnTo>
                  <a:lnTo>
                    <a:pt x="572302" y="241302"/>
                  </a:lnTo>
                  <a:lnTo>
                    <a:pt x="576071" y="288036"/>
                  </a:lnTo>
                  <a:lnTo>
                    <a:pt x="572302" y="334769"/>
                  </a:lnTo>
                  <a:lnTo>
                    <a:pt x="561387" y="379098"/>
                  </a:lnTo>
                  <a:lnTo>
                    <a:pt x="543922" y="420428"/>
                  </a:lnTo>
                  <a:lnTo>
                    <a:pt x="520498" y="458169"/>
                  </a:lnTo>
                  <a:lnTo>
                    <a:pt x="491709" y="491728"/>
                  </a:lnTo>
                  <a:lnTo>
                    <a:pt x="458147" y="520513"/>
                  </a:lnTo>
                  <a:lnTo>
                    <a:pt x="420406" y="543931"/>
                  </a:lnTo>
                  <a:lnTo>
                    <a:pt x="379078" y="561392"/>
                  </a:lnTo>
                  <a:lnTo>
                    <a:pt x="334757" y="572303"/>
                  </a:lnTo>
                  <a:lnTo>
                    <a:pt x="288036" y="576072"/>
                  </a:lnTo>
                  <a:lnTo>
                    <a:pt x="241314" y="572303"/>
                  </a:lnTo>
                  <a:lnTo>
                    <a:pt x="196993" y="561392"/>
                  </a:lnTo>
                  <a:lnTo>
                    <a:pt x="155665" y="543931"/>
                  </a:lnTo>
                  <a:lnTo>
                    <a:pt x="117924" y="520513"/>
                  </a:lnTo>
                  <a:lnTo>
                    <a:pt x="84362" y="491728"/>
                  </a:lnTo>
                  <a:lnTo>
                    <a:pt x="55573" y="458169"/>
                  </a:lnTo>
                  <a:lnTo>
                    <a:pt x="32149" y="420428"/>
                  </a:lnTo>
                  <a:lnTo>
                    <a:pt x="14684" y="379098"/>
                  </a:lnTo>
                  <a:lnTo>
                    <a:pt x="3769" y="334769"/>
                  </a:lnTo>
                  <a:lnTo>
                    <a:pt x="0" y="2880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690371" y="2987040"/>
              <a:ext cx="515620" cy="515620"/>
            </a:xfrm>
            <a:custGeom>
              <a:avLst/>
              <a:gdLst/>
              <a:ahLst/>
              <a:cxnLst/>
              <a:rect l="l" t="t" r="r" b="b"/>
              <a:pathLst>
                <a:path w="515619" h="515620">
                  <a:moveTo>
                    <a:pt x="257556" y="0"/>
                  </a:moveTo>
                  <a:lnTo>
                    <a:pt x="211261" y="4149"/>
                  </a:lnTo>
                  <a:lnTo>
                    <a:pt x="167688" y="16113"/>
                  </a:lnTo>
                  <a:lnTo>
                    <a:pt x="127564" y="35164"/>
                  </a:lnTo>
                  <a:lnTo>
                    <a:pt x="91617" y="60575"/>
                  </a:lnTo>
                  <a:lnTo>
                    <a:pt x="60575" y="91617"/>
                  </a:lnTo>
                  <a:lnTo>
                    <a:pt x="35164" y="127564"/>
                  </a:lnTo>
                  <a:lnTo>
                    <a:pt x="16113" y="167688"/>
                  </a:lnTo>
                  <a:lnTo>
                    <a:pt x="4149" y="211261"/>
                  </a:lnTo>
                  <a:lnTo>
                    <a:pt x="0" y="257556"/>
                  </a:lnTo>
                  <a:lnTo>
                    <a:pt x="4149" y="303850"/>
                  </a:lnTo>
                  <a:lnTo>
                    <a:pt x="16113" y="347423"/>
                  </a:lnTo>
                  <a:lnTo>
                    <a:pt x="35164" y="387547"/>
                  </a:lnTo>
                  <a:lnTo>
                    <a:pt x="60575" y="423494"/>
                  </a:lnTo>
                  <a:lnTo>
                    <a:pt x="91617" y="454536"/>
                  </a:lnTo>
                  <a:lnTo>
                    <a:pt x="127564" y="479947"/>
                  </a:lnTo>
                  <a:lnTo>
                    <a:pt x="167688" y="498998"/>
                  </a:lnTo>
                  <a:lnTo>
                    <a:pt x="211261" y="510962"/>
                  </a:lnTo>
                  <a:lnTo>
                    <a:pt x="257556" y="515112"/>
                  </a:lnTo>
                  <a:lnTo>
                    <a:pt x="303850" y="510962"/>
                  </a:lnTo>
                  <a:lnTo>
                    <a:pt x="347423" y="498998"/>
                  </a:lnTo>
                  <a:lnTo>
                    <a:pt x="387547" y="479947"/>
                  </a:lnTo>
                  <a:lnTo>
                    <a:pt x="423494" y="454536"/>
                  </a:lnTo>
                  <a:lnTo>
                    <a:pt x="454536" y="423494"/>
                  </a:lnTo>
                  <a:lnTo>
                    <a:pt x="479947" y="387547"/>
                  </a:lnTo>
                  <a:lnTo>
                    <a:pt x="498998" y="347423"/>
                  </a:lnTo>
                  <a:lnTo>
                    <a:pt x="510962" y="303850"/>
                  </a:lnTo>
                  <a:lnTo>
                    <a:pt x="515112" y="257556"/>
                  </a:lnTo>
                  <a:lnTo>
                    <a:pt x="510962" y="211261"/>
                  </a:lnTo>
                  <a:lnTo>
                    <a:pt x="498998" y="167688"/>
                  </a:lnTo>
                  <a:lnTo>
                    <a:pt x="479947" y="127564"/>
                  </a:lnTo>
                  <a:lnTo>
                    <a:pt x="454536" y="91617"/>
                  </a:lnTo>
                  <a:lnTo>
                    <a:pt x="423494" y="60575"/>
                  </a:lnTo>
                  <a:lnTo>
                    <a:pt x="387547" y="35164"/>
                  </a:lnTo>
                  <a:lnTo>
                    <a:pt x="347423" y="16113"/>
                  </a:lnTo>
                  <a:lnTo>
                    <a:pt x="303850" y="4149"/>
                  </a:lnTo>
                  <a:lnTo>
                    <a:pt x="2575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690371" y="2987040"/>
              <a:ext cx="515620" cy="515620"/>
            </a:xfrm>
            <a:custGeom>
              <a:avLst/>
              <a:gdLst/>
              <a:ahLst/>
              <a:cxnLst/>
              <a:rect l="l" t="t" r="r" b="b"/>
              <a:pathLst>
                <a:path w="515619" h="515620">
                  <a:moveTo>
                    <a:pt x="0" y="257556"/>
                  </a:moveTo>
                  <a:lnTo>
                    <a:pt x="4149" y="211261"/>
                  </a:lnTo>
                  <a:lnTo>
                    <a:pt x="16113" y="167688"/>
                  </a:lnTo>
                  <a:lnTo>
                    <a:pt x="35164" y="127564"/>
                  </a:lnTo>
                  <a:lnTo>
                    <a:pt x="60575" y="91617"/>
                  </a:lnTo>
                  <a:lnTo>
                    <a:pt x="91617" y="60575"/>
                  </a:lnTo>
                  <a:lnTo>
                    <a:pt x="127564" y="35164"/>
                  </a:lnTo>
                  <a:lnTo>
                    <a:pt x="167688" y="16113"/>
                  </a:lnTo>
                  <a:lnTo>
                    <a:pt x="211261" y="4149"/>
                  </a:lnTo>
                  <a:lnTo>
                    <a:pt x="257556" y="0"/>
                  </a:lnTo>
                  <a:lnTo>
                    <a:pt x="303850" y="4149"/>
                  </a:lnTo>
                  <a:lnTo>
                    <a:pt x="347423" y="16113"/>
                  </a:lnTo>
                  <a:lnTo>
                    <a:pt x="387547" y="35164"/>
                  </a:lnTo>
                  <a:lnTo>
                    <a:pt x="423494" y="60575"/>
                  </a:lnTo>
                  <a:lnTo>
                    <a:pt x="454536" y="91617"/>
                  </a:lnTo>
                  <a:lnTo>
                    <a:pt x="479947" y="127564"/>
                  </a:lnTo>
                  <a:lnTo>
                    <a:pt x="498998" y="167688"/>
                  </a:lnTo>
                  <a:lnTo>
                    <a:pt x="510962" y="211261"/>
                  </a:lnTo>
                  <a:lnTo>
                    <a:pt x="515112" y="257556"/>
                  </a:lnTo>
                  <a:lnTo>
                    <a:pt x="510962" y="303850"/>
                  </a:lnTo>
                  <a:lnTo>
                    <a:pt x="498998" y="347423"/>
                  </a:lnTo>
                  <a:lnTo>
                    <a:pt x="479947" y="387547"/>
                  </a:lnTo>
                  <a:lnTo>
                    <a:pt x="454536" y="423494"/>
                  </a:lnTo>
                  <a:lnTo>
                    <a:pt x="423494" y="454536"/>
                  </a:lnTo>
                  <a:lnTo>
                    <a:pt x="387547" y="479947"/>
                  </a:lnTo>
                  <a:lnTo>
                    <a:pt x="347423" y="498998"/>
                  </a:lnTo>
                  <a:lnTo>
                    <a:pt x="303850" y="510962"/>
                  </a:lnTo>
                  <a:lnTo>
                    <a:pt x="257556" y="515112"/>
                  </a:lnTo>
                  <a:lnTo>
                    <a:pt x="211261" y="510962"/>
                  </a:lnTo>
                  <a:lnTo>
                    <a:pt x="167688" y="498998"/>
                  </a:lnTo>
                  <a:lnTo>
                    <a:pt x="127564" y="479947"/>
                  </a:lnTo>
                  <a:lnTo>
                    <a:pt x="91617" y="454536"/>
                  </a:lnTo>
                  <a:lnTo>
                    <a:pt x="60575" y="423494"/>
                  </a:lnTo>
                  <a:lnTo>
                    <a:pt x="35164" y="387547"/>
                  </a:lnTo>
                  <a:lnTo>
                    <a:pt x="16113" y="347423"/>
                  </a:lnTo>
                  <a:lnTo>
                    <a:pt x="4149" y="303850"/>
                  </a:lnTo>
                  <a:lnTo>
                    <a:pt x="0" y="25755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8471" y="2990088"/>
              <a:ext cx="423672" cy="455675"/>
            </a:xfrm>
            <a:prstGeom prst="rect">
              <a:avLst/>
            </a:prstGeom>
          </p:spPr>
        </p:pic>
      </p:grpSp>
      <p:grpSp>
        <p:nvGrpSpPr>
          <p:cNvPr id="61" name="object 61" descr=""/>
          <p:cNvGrpSpPr/>
          <p:nvPr/>
        </p:nvGrpSpPr>
        <p:grpSpPr>
          <a:xfrm>
            <a:off x="1552955" y="2887979"/>
            <a:ext cx="2167255" cy="713740"/>
            <a:chOff x="1552955" y="2887979"/>
            <a:chExt cx="2167255" cy="713740"/>
          </a:xfrm>
        </p:grpSpPr>
        <p:pic>
          <p:nvPicPr>
            <p:cNvPr id="62" name="object 6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9519" y="2969672"/>
              <a:ext cx="387898" cy="391628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36321" y="3064842"/>
              <a:ext cx="365156" cy="331823"/>
            </a:xfrm>
            <a:prstGeom prst="rect">
              <a:avLst/>
            </a:prstGeom>
          </p:spPr>
        </p:pic>
        <p:sp>
          <p:nvSpPr>
            <p:cNvPr id="64" name="object 64" descr=""/>
            <p:cNvSpPr/>
            <p:nvPr/>
          </p:nvSpPr>
          <p:spPr>
            <a:xfrm>
              <a:off x="1552955" y="2887979"/>
              <a:ext cx="2167255" cy="713740"/>
            </a:xfrm>
            <a:custGeom>
              <a:avLst/>
              <a:gdLst/>
              <a:ahLst/>
              <a:cxnLst/>
              <a:rect l="l" t="t" r="r" b="b"/>
              <a:pathLst>
                <a:path w="2167254" h="713739">
                  <a:moveTo>
                    <a:pt x="2167127" y="0"/>
                  </a:moveTo>
                  <a:lnTo>
                    <a:pt x="0" y="0"/>
                  </a:lnTo>
                  <a:lnTo>
                    <a:pt x="0" y="713232"/>
                  </a:lnTo>
                  <a:lnTo>
                    <a:pt x="2167127" y="713232"/>
                  </a:lnTo>
                  <a:lnTo>
                    <a:pt x="2167127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5" name="object 65" descr=""/>
          <p:cNvGrpSpPr/>
          <p:nvPr/>
        </p:nvGrpSpPr>
        <p:grpSpPr>
          <a:xfrm>
            <a:off x="8605773" y="3373882"/>
            <a:ext cx="2178685" cy="639445"/>
            <a:chOff x="8605773" y="3373882"/>
            <a:chExt cx="2178685" cy="639445"/>
          </a:xfrm>
        </p:grpSpPr>
        <p:pic>
          <p:nvPicPr>
            <p:cNvPr id="66" name="object 6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41663" y="3450571"/>
              <a:ext cx="421027" cy="443248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03022" y="3431444"/>
              <a:ext cx="388830" cy="391628"/>
            </a:xfrm>
            <a:prstGeom prst="rect">
              <a:avLst/>
            </a:prstGeom>
          </p:spPr>
        </p:pic>
        <p:sp>
          <p:nvSpPr>
            <p:cNvPr id="68" name="object 68" descr=""/>
            <p:cNvSpPr/>
            <p:nvPr/>
          </p:nvSpPr>
          <p:spPr>
            <a:xfrm>
              <a:off x="8612123" y="3380232"/>
              <a:ext cx="2165985" cy="626745"/>
            </a:xfrm>
            <a:custGeom>
              <a:avLst/>
              <a:gdLst/>
              <a:ahLst/>
              <a:cxnLst/>
              <a:rect l="l" t="t" r="r" b="b"/>
              <a:pathLst>
                <a:path w="2165984" h="626745">
                  <a:moveTo>
                    <a:pt x="2165604" y="0"/>
                  </a:moveTo>
                  <a:lnTo>
                    <a:pt x="0" y="0"/>
                  </a:lnTo>
                  <a:lnTo>
                    <a:pt x="0" y="626364"/>
                  </a:lnTo>
                  <a:lnTo>
                    <a:pt x="2165604" y="626364"/>
                  </a:lnTo>
                  <a:lnTo>
                    <a:pt x="2165604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8612123" y="3380232"/>
              <a:ext cx="2165985" cy="626745"/>
            </a:xfrm>
            <a:custGeom>
              <a:avLst/>
              <a:gdLst/>
              <a:ahLst/>
              <a:cxnLst/>
              <a:rect l="l" t="t" r="r" b="b"/>
              <a:pathLst>
                <a:path w="2165984" h="626745">
                  <a:moveTo>
                    <a:pt x="0" y="626364"/>
                  </a:moveTo>
                  <a:lnTo>
                    <a:pt x="2165604" y="626364"/>
                  </a:lnTo>
                  <a:lnTo>
                    <a:pt x="2165604" y="0"/>
                  </a:lnTo>
                  <a:lnTo>
                    <a:pt x="0" y="0"/>
                  </a:lnTo>
                  <a:lnTo>
                    <a:pt x="0" y="62636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0" name="object 70" descr=""/>
          <p:cNvGrpSpPr/>
          <p:nvPr/>
        </p:nvGrpSpPr>
        <p:grpSpPr>
          <a:xfrm>
            <a:off x="10925302" y="3398265"/>
            <a:ext cx="589280" cy="589280"/>
            <a:chOff x="10925302" y="3398265"/>
            <a:chExt cx="589280" cy="589280"/>
          </a:xfrm>
        </p:grpSpPr>
        <p:sp>
          <p:nvSpPr>
            <p:cNvPr id="71" name="object 71" descr=""/>
            <p:cNvSpPr/>
            <p:nvPr/>
          </p:nvSpPr>
          <p:spPr>
            <a:xfrm>
              <a:off x="10931652" y="3404615"/>
              <a:ext cx="576580" cy="576580"/>
            </a:xfrm>
            <a:custGeom>
              <a:avLst/>
              <a:gdLst/>
              <a:ahLst/>
              <a:cxnLst/>
              <a:rect l="l" t="t" r="r" b="b"/>
              <a:pathLst>
                <a:path w="576579" h="576579">
                  <a:moveTo>
                    <a:pt x="288036" y="0"/>
                  </a:moveTo>
                  <a:lnTo>
                    <a:pt x="241302" y="3768"/>
                  </a:lnTo>
                  <a:lnTo>
                    <a:pt x="196973" y="14679"/>
                  </a:lnTo>
                  <a:lnTo>
                    <a:pt x="155643" y="32140"/>
                  </a:lnTo>
                  <a:lnTo>
                    <a:pt x="117902" y="55558"/>
                  </a:lnTo>
                  <a:lnTo>
                    <a:pt x="84343" y="84343"/>
                  </a:lnTo>
                  <a:lnTo>
                    <a:pt x="55558" y="117902"/>
                  </a:lnTo>
                  <a:lnTo>
                    <a:pt x="32140" y="155643"/>
                  </a:lnTo>
                  <a:lnTo>
                    <a:pt x="14679" y="196973"/>
                  </a:lnTo>
                  <a:lnTo>
                    <a:pt x="3768" y="241302"/>
                  </a:lnTo>
                  <a:lnTo>
                    <a:pt x="0" y="288036"/>
                  </a:lnTo>
                  <a:lnTo>
                    <a:pt x="3768" y="334769"/>
                  </a:lnTo>
                  <a:lnTo>
                    <a:pt x="14679" y="379098"/>
                  </a:lnTo>
                  <a:lnTo>
                    <a:pt x="32140" y="420428"/>
                  </a:lnTo>
                  <a:lnTo>
                    <a:pt x="55558" y="458169"/>
                  </a:lnTo>
                  <a:lnTo>
                    <a:pt x="84343" y="491728"/>
                  </a:lnTo>
                  <a:lnTo>
                    <a:pt x="117902" y="520513"/>
                  </a:lnTo>
                  <a:lnTo>
                    <a:pt x="155643" y="543931"/>
                  </a:lnTo>
                  <a:lnTo>
                    <a:pt x="196973" y="561392"/>
                  </a:lnTo>
                  <a:lnTo>
                    <a:pt x="241302" y="572303"/>
                  </a:lnTo>
                  <a:lnTo>
                    <a:pt x="288036" y="576072"/>
                  </a:lnTo>
                  <a:lnTo>
                    <a:pt x="334769" y="572303"/>
                  </a:lnTo>
                  <a:lnTo>
                    <a:pt x="379098" y="561392"/>
                  </a:lnTo>
                  <a:lnTo>
                    <a:pt x="420428" y="543931"/>
                  </a:lnTo>
                  <a:lnTo>
                    <a:pt x="458169" y="520513"/>
                  </a:lnTo>
                  <a:lnTo>
                    <a:pt x="491728" y="491728"/>
                  </a:lnTo>
                  <a:lnTo>
                    <a:pt x="520513" y="458169"/>
                  </a:lnTo>
                  <a:lnTo>
                    <a:pt x="543931" y="420428"/>
                  </a:lnTo>
                  <a:lnTo>
                    <a:pt x="561392" y="379098"/>
                  </a:lnTo>
                  <a:lnTo>
                    <a:pt x="572303" y="334769"/>
                  </a:lnTo>
                  <a:lnTo>
                    <a:pt x="576072" y="288036"/>
                  </a:lnTo>
                  <a:lnTo>
                    <a:pt x="572303" y="241302"/>
                  </a:lnTo>
                  <a:lnTo>
                    <a:pt x="561392" y="196973"/>
                  </a:lnTo>
                  <a:lnTo>
                    <a:pt x="543931" y="155643"/>
                  </a:lnTo>
                  <a:lnTo>
                    <a:pt x="520513" y="117902"/>
                  </a:lnTo>
                  <a:lnTo>
                    <a:pt x="491728" y="84343"/>
                  </a:lnTo>
                  <a:lnTo>
                    <a:pt x="458169" y="55558"/>
                  </a:lnTo>
                  <a:lnTo>
                    <a:pt x="420428" y="32140"/>
                  </a:lnTo>
                  <a:lnTo>
                    <a:pt x="379098" y="14679"/>
                  </a:lnTo>
                  <a:lnTo>
                    <a:pt x="334769" y="3768"/>
                  </a:lnTo>
                  <a:lnTo>
                    <a:pt x="288036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10931652" y="3404615"/>
              <a:ext cx="576580" cy="576580"/>
            </a:xfrm>
            <a:custGeom>
              <a:avLst/>
              <a:gdLst/>
              <a:ahLst/>
              <a:cxnLst/>
              <a:rect l="l" t="t" r="r" b="b"/>
              <a:pathLst>
                <a:path w="576579" h="576579">
                  <a:moveTo>
                    <a:pt x="0" y="288036"/>
                  </a:moveTo>
                  <a:lnTo>
                    <a:pt x="3768" y="241302"/>
                  </a:lnTo>
                  <a:lnTo>
                    <a:pt x="14679" y="196973"/>
                  </a:lnTo>
                  <a:lnTo>
                    <a:pt x="32140" y="155643"/>
                  </a:lnTo>
                  <a:lnTo>
                    <a:pt x="55558" y="117902"/>
                  </a:lnTo>
                  <a:lnTo>
                    <a:pt x="84343" y="84343"/>
                  </a:lnTo>
                  <a:lnTo>
                    <a:pt x="117902" y="55558"/>
                  </a:lnTo>
                  <a:lnTo>
                    <a:pt x="155643" y="32140"/>
                  </a:lnTo>
                  <a:lnTo>
                    <a:pt x="196973" y="14679"/>
                  </a:lnTo>
                  <a:lnTo>
                    <a:pt x="241302" y="3768"/>
                  </a:lnTo>
                  <a:lnTo>
                    <a:pt x="288036" y="0"/>
                  </a:lnTo>
                  <a:lnTo>
                    <a:pt x="334769" y="3768"/>
                  </a:lnTo>
                  <a:lnTo>
                    <a:pt x="379098" y="14679"/>
                  </a:lnTo>
                  <a:lnTo>
                    <a:pt x="420428" y="32140"/>
                  </a:lnTo>
                  <a:lnTo>
                    <a:pt x="458169" y="55558"/>
                  </a:lnTo>
                  <a:lnTo>
                    <a:pt x="491728" y="84343"/>
                  </a:lnTo>
                  <a:lnTo>
                    <a:pt x="520513" y="117902"/>
                  </a:lnTo>
                  <a:lnTo>
                    <a:pt x="543931" y="155643"/>
                  </a:lnTo>
                  <a:lnTo>
                    <a:pt x="561392" y="196973"/>
                  </a:lnTo>
                  <a:lnTo>
                    <a:pt x="572303" y="241302"/>
                  </a:lnTo>
                  <a:lnTo>
                    <a:pt x="576072" y="288036"/>
                  </a:lnTo>
                  <a:lnTo>
                    <a:pt x="572303" y="334769"/>
                  </a:lnTo>
                  <a:lnTo>
                    <a:pt x="561392" y="379098"/>
                  </a:lnTo>
                  <a:lnTo>
                    <a:pt x="543931" y="420428"/>
                  </a:lnTo>
                  <a:lnTo>
                    <a:pt x="520513" y="458169"/>
                  </a:lnTo>
                  <a:lnTo>
                    <a:pt x="491728" y="491728"/>
                  </a:lnTo>
                  <a:lnTo>
                    <a:pt x="458169" y="520513"/>
                  </a:lnTo>
                  <a:lnTo>
                    <a:pt x="420428" y="543931"/>
                  </a:lnTo>
                  <a:lnTo>
                    <a:pt x="379098" y="561392"/>
                  </a:lnTo>
                  <a:lnTo>
                    <a:pt x="334769" y="572303"/>
                  </a:lnTo>
                  <a:lnTo>
                    <a:pt x="288036" y="576072"/>
                  </a:lnTo>
                  <a:lnTo>
                    <a:pt x="241302" y="572303"/>
                  </a:lnTo>
                  <a:lnTo>
                    <a:pt x="196973" y="561392"/>
                  </a:lnTo>
                  <a:lnTo>
                    <a:pt x="155643" y="543931"/>
                  </a:lnTo>
                  <a:lnTo>
                    <a:pt x="117902" y="520513"/>
                  </a:lnTo>
                  <a:lnTo>
                    <a:pt x="84343" y="491728"/>
                  </a:lnTo>
                  <a:lnTo>
                    <a:pt x="55558" y="458169"/>
                  </a:lnTo>
                  <a:lnTo>
                    <a:pt x="32140" y="420428"/>
                  </a:lnTo>
                  <a:lnTo>
                    <a:pt x="14679" y="379098"/>
                  </a:lnTo>
                  <a:lnTo>
                    <a:pt x="3768" y="334769"/>
                  </a:lnTo>
                  <a:lnTo>
                    <a:pt x="0" y="2880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10962132" y="3435095"/>
              <a:ext cx="515620" cy="515620"/>
            </a:xfrm>
            <a:custGeom>
              <a:avLst/>
              <a:gdLst/>
              <a:ahLst/>
              <a:cxnLst/>
              <a:rect l="l" t="t" r="r" b="b"/>
              <a:pathLst>
                <a:path w="515620" h="515620">
                  <a:moveTo>
                    <a:pt x="257556" y="0"/>
                  </a:moveTo>
                  <a:lnTo>
                    <a:pt x="211261" y="4149"/>
                  </a:lnTo>
                  <a:lnTo>
                    <a:pt x="167688" y="16113"/>
                  </a:lnTo>
                  <a:lnTo>
                    <a:pt x="127564" y="35164"/>
                  </a:lnTo>
                  <a:lnTo>
                    <a:pt x="91617" y="60575"/>
                  </a:lnTo>
                  <a:lnTo>
                    <a:pt x="60575" y="91617"/>
                  </a:lnTo>
                  <a:lnTo>
                    <a:pt x="35164" y="127564"/>
                  </a:lnTo>
                  <a:lnTo>
                    <a:pt x="16113" y="167688"/>
                  </a:lnTo>
                  <a:lnTo>
                    <a:pt x="4149" y="211261"/>
                  </a:lnTo>
                  <a:lnTo>
                    <a:pt x="0" y="257555"/>
                  </a:lnTo>
                  <a:lnTo>
                    <a:pt x="4149" y="303850"/>
                  </a:lnTo>
                  <a:lnTo>
                    <a:pt x="16113" y="347423"/>
                  </a:lnTo>
                  <a:lnTo>
                    <a:pt x="35164" y="387547"/>
                  </a:lnTo>
                  <a:lnTo>
                    <a:pt x="60575" y="423494"/>
                  </a:lnTo>
                  <a:lnTo>
                    <a:pt x="91617" y="454536"/>
                  </a:lnTo>
                  <a:lnTo>
                    <a:pt x="127564" y="479947"/>
                  </a:lnTo>
                  <a:lnTo>
                    <a:pt x="167688" y="498998"/>
                  </a:lnTo>
                  <a:lnTo>
                    <a:pt x="211261" y="510962"/>
                  </a:lnTo>
                  <a:lnTo>
                    <a:pt x="257556" y="515111"/>
                  </a:lnTo>
                  <a:lnTo>
                    <a:pt x="303850" y="510962"/>
                  </a:lnTo>
                  <a:lnTo>
                    <a:pt x="347423" y="498998"/>
                  </a:lnTo>
                  <a:lnTo>
                    <a:pt x="387547" y="479947"/>
                  </a:lnTo>
                  <a:lnTo>
                    <a:pt x="423494" y="454536"/>
                  </a:lnTo>
                  <a:lnTo>
                    <a:pt x="454536" y="423494"/>
                  </a:lnTo>
                  <a:lnTo>
                    <a:pt x="479947" y="387547"/>
                  </a:lnTo>
                  <a:lnTo>
                    <a:pt x="498998" y="347423"/>
                  </a:lnTo>
                  <a:lnTo>
                    <a:pt x="510962" y="303850"/>
                  </a:lnTo>
                  <a:lnTo>
                    <a:pt x="515112" y="257555"/>
                  </a:lnTo>
                  <a:lnTo>
                    <a:pt x="510962" y="211261"/>
                  </a:lnTo>
                  <a:lnTo>
                    <a:pt x="498998" y="167688"/>
                  </a:lnTo>
                  <a:lnTo>
                    <a:pt x="479947" y="127564"/>
                  </a:lnTo>
                  <a:lnTo>
                    <a:pt x="454536" y="91617"/>
                  </a:lnTo>
                  <a:lnTo>
                    <a:pt x="423494" y="60575"/>
                  </a:lnTo>
                  <a:lnTo>
                    <a:pt x="387547" y="35164"/>
                  </a:lnTo>
                  <a:lnTo>
                    <a:pt x="347423" y="16113"/>
                  </a:lnTo>
                  <a:lnTo>
                    <a:pt x="303850" y="4149"/>
                  </a:lnTo>
                  <a:lnTo>
                    <a:pt x="2575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10962132" y="3435095"/>
              <a:ext cx="515620" cy="515620"/>
            </a:xfrm>
            <a:custGeom>
              <a:avLst/>
              <a:gdLst/>
              <a:ahLst/>
              <a:cxnLst/>
              <a:rect l="l" t="t" r="r" b="b"/>
              <a:pathLst>
                <a:path w="515620" h="515620">
                  <a:moveTo>
                    <a:pt x="0" y="257555"/>
                  </a:moveTo>
                  <a:lnTo>
                    <a:pt x="4149" y="211261"/>
                  </a:lnTo>
                  <a:lnTo>
                    <a:pt x="16113" y="167688"/>
                  </a:lnTo>
                  <a:lnTo>
                    <a:pt x="35164" y="127564"/>
                  </a:lnTo>
                  <a:lnTo>
                    <a:pt x="60575" y="91617"/>
                  </a:lnTo>
                  <a:lnTo>
                    <a:pt x="91617" y="60575"/>
                  </a:lnTo>
                  <a:lnTo>
                    <a:pt x="127564" y="35164"/>
                  </a:lnTo>
                  <a:lnTo>
                    <a:pt x="167688" y="16113"/>
                  </a:lnTo>
                  <a:lnTo>
                    <a:pt x="211261" y="4149"/>
                  </a:lnTo>
                  <a:lnTo>
                    <a:pt x="257556" y="0"/>
                  </a:lnTo>
                  <a:lnTo>
                    <a:pt x="303850" y="4149"/>
                  </a:lnTo>
                  <a:lnTo>
                    <a:pt x="347423" y="16113"/>
                  </a:lnTo>
                  <a:lnTo>
                    <a:pt x="387547" y="35164"/>
                  </a:lnTo>
                  <a:lnTo>
                    <a:pt x="423494" y="60575"/>
                  </a:lnTo>
                  <a:lnTo>
                    <a:pt x="454536" y="91617"/>
                  </a:lnTo>
                  <a:lnTo>
                    <a:pt x="479947" y="127564"/>
                  </a:lnTo>
                  <a:lnTo>
                    <a:pt x="498998" y="167688"/>
                  </a:lnTo>
                  <a:lnTo>
                    <a:pt x="510962" y="211261"/>
                  </a:lnTo>
                  <a:lnTo>
                    <a:pt x="515112" y="257555"/>
                  </a:lnTo>
                  <a:lnTo>
                    <a:pt x="510962" y="303850"/>
                  </a:lnTo>
                  <a:lnTo>
                    <a:pt x="498998" y="347423"/>
                  </a:lnTo>
                  <a:lnTo>
                    <a:pt x="479947" y="387547"/>
                  </a:lnTo>
                  <a:lnTo>
                    <a:pt x="454536" y="423494"/>
                  </a:lnTo>
                  <a:lnTo>
                    <a:pt x="423494" y="454536"/>
                  </a:lnTo>
                  <a:lnTo>
                    <a:pt x="387547" y="479947"/>
                  </a:lnTo>
                  <a:lnTo>
                    <a:pt x="347423" y="498998"/>
                  </a:lnTo>
                  <a:lnTo>
                    <a:pt x="303850" y="510962"/>
                  </a:lnTo>
                  <a:lnTo>
                    <a:pt x="257556" y="515111"/>
                  </a:lnTo>
                  <a:lnTo>
                    <a:pt x="211261" y="510962"/>
                  </a:lnTo>
                  <a:lnTo>
                    <a:pt x="167688" y="498998"/>
                  </a:lnTo>
                  <a:lnTo>
                    <a:pt x="127564" y="479947"/>
                  </a:lnTo>
                  <a:lnTo>
                    <a:pt x="91617" y="454536"/>
                  </a:lnTo>
                  <a:lnTo>
                    <a:pt x="60575" y="423494"/>
                  </a:lnTo>
                  <a:lnTo>
                    <a:pt x="35164" y="387547"/>
                  </a:lnTo>
                  <a:lnTo>
                    <a:pt x="16113" y="347423"/>
                  </a:lnTo>
                  <a:lnTo>
                    <a:pt x="4149" y="303850"/>
                  </a:lnTo>
                  <a:lnTo>
                    <a:pt x="0" y="25755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5" name="object 7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26140" y="3483863"/>
              <a:ext cx="419100" cy="402336"/>
            </a:xfrm>
            <a:prstGeom prst="rect">
              <a:avLst/>
            </a:prstGeom>
          </p:spPr>
        </p:pic>
      </p:grpSp>
      <p:sp>
        <p:nvSpPr>
          <p:cNvPr id="76" name="object 76" descr=""/>
          <p:cNvSpPr txBox="1"/>
          <p:nvPr/>
        </p:nvSpPr>
        <p:spPr>
          <a:xfrm>
            <a:off x="4549521" y="922147"/>
            <a:ext cx="309435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latin typeface="Calibri"/>
                <a:cs typeface="Calibri"/>
              </a:rPr>
              <a:t>The</a:t>
            </a:r>
            <a:r>
              <a:rPr dirty="0" sz="2800" spc="-8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Content</a:t>
            </a:r>
            <a:r>
              <a:rPr dirty="0" sz="2800" spc="-7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Problem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604519" y="5491683"/>
            <a:ext cx="147256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0979" marR="5080" indent="-208915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alibri"/>
                <a:cs typeface="Calibri"/>
              </a:rPr>
              <a:t>Improving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the </a:t>
            </a:r>
            <a:r>
              <a:rPr dirty="0" sz="2000" spc="-10">
                <a:latin typeface="Calibri"/>
                <a:cs typeface="Calibri"/>
              </a:rPr>
              <a:t>Algorithm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2292095" y="5554979"/>
            <a:ext cx="4087495" cy="600710"/>
          </a:xfrm>
          <a:prstGeom prst="rect">
            <a:avLst/>
          </a:prstGeom>
          <a:ln w="12700">
            <a:solidFill>
              <a:srgbClr val="001F5F"/>
            </a:solidFill>
          </a:ln>
        </p:spPr>
        <p:txBody>
          <a:bodyPr wrap="square" lIns="0" tIns="38100" rIns="0" bIns="0" rtlCol="0" vert="horz">
            <a:spAutoFit/>
          </a:bodyPr>
          <a:lstStyle/>
          <a:p>
            <a:pPr algn="just" marL="91440" marR="82550">
              <a:lnSpc>
                <a:spcPct val="100000"/>
              </a:lnSpc>
              <a:spcBef>
                <a:spcPts val="300"/>
              </a:spcBef>
            </a:pPr>
            <a:r>
              <a:rPr dirty="0" sz="1100">
                <a:latin typeface="Calibri"/>
                <a:cs typeface="Calibri"/>
              </a:rPr>
              <a:t>After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adding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 its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library,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we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feel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Amazon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should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work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on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improving </a:t>
            </a:r>
            <a:r>
              <a:rPr dirty="0" sz="1100">
                <a:latin typeface="Calibri"/>
                <a:cs typeface="Calibri"/>
              </a:rPr>
              <a:t>its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recommendations</a:t>
            </a:r>
            <a:r>
              <a:rPr dirty="0" sz="1100" spc="8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algorithm,</a:t>
            </a:r>
            <a:r>
              <a:rPr dirty="0" sz="1100" spc="6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as</a:t>
            </a:r>
            <a:r>
              <a:rPr dirty="0" sz="1100" spc="6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it</a:t>
            </a:r>
            <a:r>
              <a:rPr dirty="0" sz="1100" spc="7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would</a:t>
            </a:r>
            <a:r>
              <a:rPr dirty="0" sz="1100" spc="6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help</a:t>
            </a:r>
            <a:r>
              <a:rPr dirty="0" sz="1100" spc="6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people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find</a:t>
            </a:r>
            <a:r>
              <a:rPr dirty="0" sz="1100" spc="6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shows </a:t>
            </a:r>
            <a:r>
              <a:rPr dirty="0" sz="1100">
                <a:latin typeface="Calibri"/>
                <a:cs typeface="Calibri"/>
              </a:rPr>
              <a:t>they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actually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want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watch,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multiply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returns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on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-10">
                <a:latin typeface="Calibri"/>
                <a:cs typeface="Calibri"/>
              </a:rPr>
              <a:t> content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7869935" y="5532120"/>
            <a:ext cx="4087495" cy="600710"/>
          </a:xfrm>
          <a:prstGeom prst="rect">
            <a:avLst/>
          </a:prstGeom>
          <a:ln w="12700">
            <a:solidFill>
              <a:srgbClr val="001F5F"/>
            </a:solidFill>
          </a:ln>
        </p:spPr>
        <p:txBody>
          <a:bodyPr wrap="square" lIns="0" tIns="38100" rIns="0" bIns="0" rtlCol="0" vert="horz">
            <a:spAutoFit/>
          </a:bodyPr>
          <a:lstStyle/>
          <a:p>
            <a:pPr algn="just" marL="92075" marR="81915">
              <a:lnSpc>
                <a:spcPct val="100000"/>
              </a:lnSpc>
              <a:spcBef>
                <a:spcPts val="300"/>
              </a:spcBef>
            </a:pPr>
            <a:r>
              <a:rPr dirty="0" sz="1100">
                <a:latin typeface="Calibri"/>
                <a:cs typeface="Calibri"/>
              </a:rPr>
              <a:t>Considering</a:t>
            </a:r>
            <a:r>
              <a:rPr dirty="0" sz="1100" spc="46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Amazon’s</a:t>
            </a:r>
            <a:r>
              <a:rPr dirty="0" sz="1100" spc="47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lack</a:t>
            </a:r>
            <a:r>
              <a:rPr dirty="0" sz="1100" spc="45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46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success</a:t>
            </a:r>
            <a:r>
              <a:rPr dirty="0" sz="1100" spc="46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so</a:t>
            </a:r>
            <a:r>
              <a:rPr dirty="0" sz="1100" spc="47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far,</a:t>
            </a:r>
            <a:r>
              <a:rPr dirty="0" sz="1100" spc="459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we</a:t>
            </a:r>
            <a:r>
              <a:rPr dirty="0" sz="1100" spc="47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recommend </a:t>
            </a:r>
            <a:r>
              <a:rPr dirty="0" sz="1100">
                <a:latin typeface="Calibri"/>
                <a:cs typeface="Calibri"/>
              </a:rPr>
              <a:t>employing</a:t>
            </a:r>
            <a:r>
              <a:rPr dirty="0" sz="1100" spc="18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</a:t>
            </a:r>
            <a:r>
              <a:rPr dirty="0" sz="1100" spc="18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3rd</a:t>
            </a:r>
            <a:r>
              <a:rPr dirty="0" sz="1100" spc="19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party</a:t>
            </a:r>
            <a:r>
              <a:rPr dirty="0" sz="1100" spc="20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firm</a:t>
            </a:r>
            <a:r>
              <a:rPr dirty="0" sz="1100" spc="18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like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DataRobot</a:t>
            </a:r>
            <a:r>
              <a:rPr dirty="0" sz="1100" spc="20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Inc.</a:t>
            </a:r>
            <a:r>
              <a:rPr dirty="0" sz="1100" spc="18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17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develop</a:t>
            </a:r>
            <a:r>
              <a:rPr dirty="0" sz="1100" spc="18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</a:t>
            </a:r>
            <a:r>
              <a:rPr dirty="0" sz="1100" spc="195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new </a:t>
            </a:r>
            <a:r>
              <a:rPr dirty="0" sz="1100" spc="-10">
                <a:latin typeface="Calibri"/>
                <a:cs typeface="Calibri"/>
              </a:rPr>
              <a:t>algorithm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80" name="object 8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687370" y="3209723"/>
            <a:ext cx="656608" cy="639661"/>
          </a:xfrm>
          <a:prstGeom prst="rect">
            <a:avLst/>
          </a:prstGeom>
        </p:spPr>
      </p:pic>
      <p:pic>
        <p:nvPicPr>
          <p:cNvPr id="81" name="object 8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802200" y="3183694"/>
            <a:ext cx="702430" cy="694797"/>
          </a:xfrm>
          <a:prstGeom prst="rect">
            <a:avLst/>
          </a:prstGeom>
        </p:spPr>
      </p:pic>
      <p:pic>
        <p:nvPicPr>
          <p:cNvPr id="82" name="object 8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757808" y="3163823"/>
            <a:ext cx="726675" cy="739084"/>
          </a:xfrm>
          <a:prstGeom prst="rect">
            <a:avLst/>
          </a:prstGeom>
        </p:spPr>
      </p:pic>
      <p:pic>
        <p:nvPicPr>
          <p:cNvPr id="83" name="object 8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572600" y="5481828"/>
            <a:ext cx="1090071" cy="699516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4318"/>
            <a:ext cx="12204700" cy="803910"/>
            <a:chOff x="-6350" y="4318"/>
            <a:chExt cx="12204700" cy="803910"/>
          </a:xfrm>
        </p:grpSpPr>
        <p:sp>
          <p:nvSpPr>
            <p:cNvPr id="3" name="object 3" descr=""/>
            <p:cNvSpPr/>
            <p:nvPr/>
          </p:nvSpPr>
          <p:spPr>
            <a:xfrm>
              <a:off x="0" y="10668"/>
              <a:ext cx="12192000" cy="791210"/>
            </a:xfrm>
            <a:custGeom>
              <a:avLst/>
              <a:gdLst/>
              <a:ahLst/>
              <a:cxnLst/>
              <a:rect l="l" t="t" r="r" b="b"/>
              <a:pathLst>
                <a:path w="12192000" h="791210">
                  <a:moveTo>
                    <a:pt x="12192000" y="0"/>
                  </a:moveTo>
                  <a:lnTo>
                    <a:pt x="0" y="0"/>
                  </a:lnTo>
                  <a:lnTo>
                    <a:pt x="0" y="790955"/>
                  </a:lnTo>
                  <a:lnTo>
                    <a:pt x="12192000" y="79095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10668"/>
              <a:ext cx="12192000" cy="791210"/>
            </a:xfrm>
            <a:custGeom>
              <a:avLst/>
              <a:gdLst/>
              <a:ahLst/>
              <a:cxnLst/>
              <a:rect l="l" t="t" r="r" b="b"/>
              <a:pathLst>
                <a:path w="12192000" h="791210">
                  <a:moveTo>
                    <a:pt x="0" y="790955"/>
                  </a:moveTo>
                  <a:lnTo>
                    <a:pt x="12192000" y="790955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790955"/>
                  </a:lnTo>
                  <a:close/>
                </a:path>
              </a:pathLst>
            </a:custGeom>
            <a:ln w="12700">
              <a:solidFill>
                <a:srgbClr val="00134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162813" y="6307581"/>
            <a:ext cx="1244600" cy="556895"/>
            <a:chOff x="162813" y="6307581"/>
            <a:chExt cx="1244600" cy="556895"/>
          </a:xfrm>
        </p:grpSpPr>
        <p:sp>
          <p:nvSpPr>
            <p:cNvPr id="6" name="object 6" descr=""/>
            <p:cNvSpPr/>
            <p:nvPr/>
          </p:nvSpPr>
          <p:spPr>
            <a:xfrm>
              <a:off x="169163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2" y="544068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69163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544068"/>
                  </a:moveTo>
                  <a:lnTo>
                    <a:pt x="1231392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73735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200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200" y="524255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175513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64795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Executive</a:t>
            </a:r>
            <a:endParaRPr sz="1400">
              <a:latin typeface="Calibri"/>
              <a:cs typeface="Calibri"/>
            </a:endParaRPr>
          </a:p>
          <a:p>
            <a:pPr marL="267970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2963926" y="6307581"/>
            <a:ext cx="1244600" cy="556895"/>
            <a:chOff x="2963926" y="6307581"/>
            <a:chExt cx="1244600" cy="556895"/>
          </a:xfrm>
        </p:grpSpPr>
        <p:sp>
          <p:nvSpPr>
            <p:cNvPr id="11" name="object 11" descr=""/>
            <p:cNvSpPr/>
            <p:nvPr/>
          </p:nvSpPr>
          <p:spPr>
            <a:xfrm>
              <a:off x="2970276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1" y="544068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970276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544068"/>
                  </a:moveTo>
                  <a:lnTo>
                    <a:pt x="1231391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974848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200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200" y="524255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2976626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66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</a:t>
            </a:r>
            <a:endParaRPr sz="1400">
              <a:latin typeface="Calibri"/>
              <a:cs typeface="Calibri"/>
            </a:endParaRPr>
          </a:p>
          <a:p>
            <a:pPr marL="263525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Overview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1563369" y="6307581"/>
            <a:ext cx="1244600" cy="556895"/>
            <a:chOff x="1563369" y="6307581"/>
            <a:chExt cx="1244600" cy="556895"/>
          </a:xfrm>
        </p:grpSpPr>
        <p:sp>
          <p:nvSpPr>
            <p:cNvPr id="16" name="object 16" descr=""/>
            <p:cNvSpPr/>
            <p:nvPr/>
          </p:nvSpPr>
          <p:spPr>
            <a:xfrm>
              <a:off x="1569719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2" y="544068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569719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544068"/>
                  </a:moveTo>
                  <a:lnTo>
                    <a:pt x="1231392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574291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199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199" y="524255"/>
                  </a:lnTo>
                  <a:lnTo>
                    <a:pt x="1219199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1576069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0861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</a:t>
            </a:r>
            <a:endParaRPr sz="1400">
              <a:latin typeface="Calibri"/>
              <a:cs typeface="Calibri"/>
            </a:endParaRPr>
          </a:p>
          <a:p>
            <a:pPr marL="314960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4364482" y="6307581"/>
            <a:ext cx="1244600" cy="556895"/>
            <a:chOff x="4364482" y="6307581"/>
            <a:chExt cx="1244600" cy="556895"/>
          </a:xfrm>
        </p:grpSpPr>
        <p:sp>
          <p:nvSpPr>
            <p:cNvPr id="21" name="object 21" descr=""/>
            <p:cNvSpPr/>
            <p:nvPr/>
          </p:nvSpPr>
          <p:spPr>
            <a:xfrm>
              <a:off x="4370832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1" y="544068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4370832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544068"/>
                  </a:moveTo>
                  <a:lnTo>
                    <a:pt x="1231391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4375404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200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200" y="524255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4377182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5765038" y="6307581"/>
            <a:ext cx="1244600" cy="556895"/>
            <a:chOff x="5765038" y="6307581"/>
            <a:chExt cx="1244600" cy="556895"/>
          </a:xfrm>
        </p:grpSpPr>
        <p:sp>
          <p:nvSpPr>
            <p:cNvPr id="26" name="object 26" descr=""/>
            <p:cNvSpPr/>
            <p:nvPr/>
          </p:nvSpPr>
          <p:spPr>
            <a:xfrm>
              <a:off x="5771388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1" y="544068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5771388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544068"/>
                  </a:moveTo>
                  <a:lnTo>
                    <a:pt x="1231391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5775960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199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199" y="524255"/>
                  </a:lnTo>
                  <a:lnTo>
                    <a:pt x="1219199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5777738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8829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</a:t>
            </a:r>
            <a:endParaRPr sz="1400">
              <a:latin typeface="Calibri"/>
              <a:cs typeface="Calibri"/>
            </a:endParaRPr>
          </a:p>
          <a:p>
            <a:pPr marL="315595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7165593" y="6307581"/>
            <a:ext cx="1244600" cy="556895"/>
            <a:chOff x="7165593" y="6307581"/>
            <a:chExt cx="1244600" cy="556895"/>
          </a:xfrm>
        </p:grpSpPr>
        <p:sp>
          <p:nvSpPr>
            <p:cNvPr id="31" name="object 31" descr=""/>
            <p:cNvSpPr/>
            <p:nvPr/>
          </p:nvSpPr>
          <p:spPr>
            <a:xfrm>
              <a:off x="7171943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2" y="544068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7171943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544068"/>
                  </a:moveTo>
                  <a:lnTo>
                    <a:pt x="1231392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7176515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200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200" y="524255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7178293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0447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</a:t>
            </a:r>
            <a:endParaRPr sz="1400">
              <a:latin typeface="Calibri"/>
              <a:cs typeface="Calibri"/>
            </a:endParaRPr>
          </a:p>
          <a:p>
            <a:pPr marL="247015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8572500" y="6307835"/>
            <a:ext cx="1231900" cy="550545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619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84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Alternative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Solution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9973056" y="6307581"/>
            <a:ext cx="1247140" cy="556895"/>
            <a:chOff x="9973056" y="6307581"/>
            <a:chExt cx="1247140" cy="556895"/>
          </a:xfrm>
        </p:grpSpPr>
        <p:sp>
          <p:nvSpPr>
            <p:cNvPr id="37" name="object 37" descr=""/>
            <p:cNvSpPr/>
            <p:nvPr/>
          </p:nvSpPr>
          <p:spPr>
            <a:xfrm>
              <a:off x="9982200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2" y="544068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9982200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544068"/>
                  </a:moveTo>
                  <a:lnTo>
                    <a:pt x="1231392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9973056" y="6423660"/>
              <a:ext cx="1219200" cy="307975"/>
            </a:xfrm>
            <a:custGeom>
              <a:avLst/>
              <a:gdLst/>
              <a:ahLst/>
              <a:cxnLst/>
              <a:rect l="l" t="t" r="r" b="b"/>
              <a:pathLst>
                <a:path w="1219200" h="307975">
                  <a:moveTo>
                    <a:pt x="1219200" y="0"/>
                  </a:moveTo>
                  <a:lnTo>
                    <a:pt x="0" y="0"/>
                  </a:lnTo>
                  <a:lnTo>
                    <a:pt x="0" y="307847"/>
                  </a:lnTo>
                  <a:lnTo>
                    <a:pt x="1219200" y="307847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 descr=""/>
          <p:cNvSpPr txBox="1"/>
          <p:nvPr/>
        </p:nvSpPr>
        <p:spPr>
          <a:xfrm>
            <a:off x="9988550" y="6446316"/>
            <a:ext cx="121920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0025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1" name="object 41" descr=""/>
          <p:cNvSpPr/>
          <p:nvPr/>
        </p:nvSpPr>
        <p:spPr>
          <a:xfrm>
            <a:off x="11551919" y="6443471"/>
            <a:ext cx="640080" cy="295910"/>
          </a:xfrm>
          <a:custGeom>
            <a:avLst/>
            <a:gdLst/>
            <a:ahLst/>
            <a:cxnLst/>
            <a:rect l="l" t="t" r="r" b="b"/>
            <a:pathLst>
              <a:path w="640079" h="295909">
                <a:moveTo>
                  <a:pt x="640079" y="0"/>
                </a:moveTo>
                <a:lnTo>
                  <a:pt x="0" y="0"/>
                </a:lnTo>
                <a:lnTo>
                  <a:pt x="0" y="295655"/>
                </a:lnTo>
                <a:lnTo>
                  <a:pt x="640079" y="295655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2" name="object 4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Finding</a:t>
            </a:r>
            <a:r>
              <a:rPr dirty="0" spc="-50"/>
              <a:t> </a:t>
            </a:r>
            <a:r>
              <a:rPr dirty="0"/>
              <a:t>the</a:t>
            </a:r>
            <a:r>
              <a:rPr dirty="0" spc="-30"/>
              <a:t> </a:t>
            </a:r>
            <a:r>
              <a:rPr dirty="0"/>
              <a:t>Right</a:t>
            </a:r>
            <a:r>
              <a:rPr dirty="0" spc="-40"/>
              <a:t> </a:t>
            </a:r>
            <a:r>
              <a:rPr dirty="0" spc="-10"/>
              <a:t>Creator</a:t>
            </a:r>
          </a:p>
        </p:txBody>
      </p:sp>
      <p:pic>
        <p:nvPicPr>
          <p:cNvPr id="44" name="object 4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5676" y="4076700"/>
            <a:ext cx="1341120" cy="303275"/>
          </a:xfrm>
          <a:prstGeom prst="rect">
            <a:avLst/>
          </a:prstGeom>
        </p:spPr>
      </p:pic>
      <p:graphicFrame>
        <p:nvGraphicFramePr>
          <p:cNvPr id="45" name="object 45" descr=""/>
          <p:cNvGraphicFramePr>
            <a:graphicFrameLocks noGrp="1"/>
          </p:cNvGraphicFramePr>
          <p:nvPr/>
        </p:nvGraphicFramePr>
        <p:xfrm>
          <a:off x="24129" y="976312"/>
          <a:ext cx="12151360" cy="48456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734"/>
                <a:gridCol w="1343660"/>
                <a:gridCol w="3757295"/>
                <a:gridCol w="1022350"/>
                <a:gridCol w="1019175"/>
                <a:gridCol w="1040129"/>
                <a:gridCol w="1030604"/>
                <a:gridCol w="2430145"/>
              </a:tblGrid>
              <a:tr h="64516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2E528F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347980">
                        <a:lnSpc>
                          <a:spcPct val="100000"/>
                        </a:lnSpc>
                      </a:pPr>
                      <a:r>
                        <a:rPr dirty="0" sz="1500" spc="-1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Company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2540">
                    <a:lnL w="12700">
                      <a:solidFill>
                        <a:srgbClr val="2E528F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28575">
                      <a:solidFill>
                        <a:srgbClr val="4471C4"/>
                      </a:solidFill>
                      <a:prstDash val="solid"/>
                    </a:lnB>
                    <a:solidFill>
                      <a:srgbClr val="002D8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6195">
                        <a:lnSpc>
                          <a:spcPct val="100000"/>
                        </a:lnSpc>
                        <a:spcBef>
                          <a:spcPts val="1560"/>
                        </a:spcBef>
                      </a:pPr>
                      <a:r>
                        <a:rPr dirty="0" sz="1500" spc="-1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Overview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198120">
                    <a:lnL w="952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28575">
                      <a:solidFill>
                        <a:srgbClr val="4471C4"/>
                      </a:solidFill>
                      <a:prstDash val="solid"/>
                    </a:lnB>
                    <a:solidFill>
                      <a:srgbClr val="002D88"/>
                    </a:solidFill>
                  </a:tcPr>
                </a:tc>
                <a:tc>
                  <a:txBody>
                    <a:bodyPr/>
                    <a:lstStyle/>
                    <a:p>
                      <a:pPr marL="19685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dirty="0" sz="1500" spc="-1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Content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20701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28575">
                      <a:solidFill>
                        <a:srgbClr val="4471C4"/>
                      </a:solidFill>
                      <a:prstDash val="solid"/>
                    </a:lnB>
                    <a:solidFill>
                      <a:srgbClr val="002D88"/>
                    </a:solidFill>
                  </a:tcPr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dirty="0" sz="1500" spc="-1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Strategic</a:t>
                      </a:r>
                      <a:endParaRPr sz="1500">
                        <a:latin typeface="Calibri"/>
                        <a:cs typeface="Calibri"/>
                      </a:endParaRPr>
                    </a:p>
                    <a:p>
                      <a:pPr marL="1181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500" spc="-1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Feasibility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104139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28575">
                      <a:solidFill>
                        <a:srgbClr val="4471C4"/>
                      </a:solidFill>
                      <a:prstDash val="solid"/>
                    </a:lnB>
                    <a:solidFill>
                      <a:srgbClr val="002D88"/>
                    </a:solidFill>
                  </a:tcPr>
                </a:tc>
                <a:tc>
                  <a:txBody>
                    <a:bodyPr/>
                    <a:lstStyle/>
                    <a:p>
                      <a:pPr marL="177165" marR="83820" indent="43815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dirty="0" sz="1500" spc="-1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Financial Feasibility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97790">
                    <a:lnL w="28575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28575">
                      <a:solidFill>
                        <a:srgbClr val="4471C4"/>
                      </a:solidFill>
                      <a:prstDash val="solid"/>
                    </a:lnB>
                    <a:solidFill>
                      <a:srgbClr val="002D8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dirty="0" sz="1500" spc="-1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Verdict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207010">
                    <a:lnL w="5715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2E528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4471C4"/>
                      </a:solidFill>
                      <a:prstDash val="solid"/>
                    </a:lnB>
                    <a:solidFill>
                      <a:srgbClr val="002D88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5115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2E528F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4471C4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algn="just" marL="299720" indent="-173355">
                        <a:lnSpc>
                          <a:spcPct val="100000"/>
                        </a:lnSpc>
                        <a:spcBef>
                          <a:spcPts val="310"/>
                        </a:spcBef>
                        <a:buFont typeface="Arial MT"/>
                        <a:buChar char="•"/>
                        <a:tabLst>
                          <a:tab pos="299720" algn="l"/>
                        </a:tabLst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direct</a:t>
                      </a:r>
                      <a:r>
                        <a:rPr dirty="0" sz="12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competitor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12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Netflix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12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Prime</a:t>
                      </a:r>
                      <a:r>
                        <a:rPr dirty="0" sz="12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Video.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algn="just" marL="299720" indent="-173355">
                        <a:lnSpc>
                          <a:spcPct val="100000"/>
                        </a:lnSpc>
                        <a:buFont typeface="Arial MT"/>
                        <a:buChar char="•"/>
                        <a:tabLst>
                          <a:tab pos="299720" algn="l"/>
                        </a:tabLst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It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has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been</a:t>
                      </a:r>
                      <a:r>
                        <a:rPr dirty="0" sz="12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division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Disney</a:t>
                      </a:r>
                      <a:r>
                        <a:rPr dirty="0" sz="12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since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2019.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algn="just" marL="299085" marR="142875" indent="-172720">
                        <a:lnSpc>
                          <a:spcPct val="100000"/>
                        </a:lnSpc>
                        <a:buFont typeface="Arial MT"/>
                        <a:buChar char="•"/>
                        <a:tabLst>
                          <a:tab pos="299085" algn="l"/>
                        </a:tabLst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Integrated</a:t>
                      </a:r>
                      <a:r>
                        <a:rPr dirty="0" sz="1200" spc="3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with</a:t>
                      </a:r>
                      <a:r>
                        <a:rPr dirty="0" sz="1200" spc="39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Disney’s</a:t>
                      </a:r>
                      <a:r>
                        <a:rPr dirty="0" sz="1200" spc="3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other</a:t>
                      </a:r>
                      <a:r>
                        <a:rPr dirty="0" sz="1200" spc="3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products,</a:t>
                      </a:r>
                      <a:r>
                        <a:rPr dirty="0" sz="1200" spc="3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used</a:t>
                      </a:r>
                      <a:r>
                        <a:rPr dirty="0" sz="1200" spc="3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to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stream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content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from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networks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studios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owned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 by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Disney.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39370">
                    <a:lnL w="952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4471C4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4471C4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4471C4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4471C4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4471C4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algn="just" marL="151130" marR="179705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dirty="0" sz="1300">
                          <a:latin typeface="Calibri"/>
                          <a:cs typeface="Calibri"/>
                        </a:rPr>
                        <a:t>Lacks</a:t>
                      </a:r>
                      <a:r>
                        <a:rPr dirty="0" sz="1300" spc="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1300" spc="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>
                          <a:latin typeface="Calibri"/>
                          <a:cs typeface="Calibri"/>
                        </a:rPr>
                        <a:t>original</a:t>
                      </a:r>
                      <a:r>
                        <a:rPr dirty="0" sz="1300" spc="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>
                          <a:latin typeface="Calibri"/>
                          <a:cs typeface="Calibri"/>
                        </a:rPr>
                        <a:t>content,</a:t>
                      </a:r>
                      <a:r>
                        <a:rPr dirty="0" sz="1300" spc="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 spc="-25">
                          <a:latin typeface="Calibri"/>
                          <a:cs typeface="Calibri"/>
                        </a:rPr>
                        <a:t>and </a:t>
                      </a:r>
                      <a:r>
                        <a:rPr dirty="0" sz="1300">
                          <a:latin typeface="Calibri"/>
                          <a:cs typeface="Calibri"/>
                        </a:rPr>
                        <a:t>Disney</a:t>
                      </a:r>
                      <a:r>
                        <a:rPr dirty="0" sz="1300" spc="2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>
                          <a:latin typeface="Calibri"/>
                          <a:cs typeface="Calibri"/>
                        </a:rPr>
                        <a:t>would</a:t>
                      </a:r>
                      <a:r>
                        <a:rPr dirty="0" sz="1300" spc="2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>
                          <a:latin typeface="Calibri"/>
                          <a:cs typeface="Calibri"/>
                        </a:rPr>
                        <a:t>be</a:t>
                      </a:r>
                      <a:r>
                        <a:rPr dirty="0" sz="1300" spc="2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>
                          <a:latin typeface="Calibri"/>
                          <a:cs typeface="Calibri"/>
                        </a:rPr>
                        <a:t>unwilling</a:t>
                      </a:r>
                      <a:r>
                        <a:rPr dirty="0" sz="1300" spc="2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 spc="-25">
                          <a:latin typeface="Calibri"/>
                          <a:cs typeface="Calibri"/>
                        </a:rPr>
                        <a:t>to </a:t>
                      </a:r>
                      <a:r>
                        <a:rPr dirty="0" sz="1300">
                          <a:latin typeface="Calibri"/>
                          <a:cs typeface="Calibri"/>
                        </a:rPr>
                        <a:t>sell it, as Hulu</a:t>
                      </a:r>
                      <a:r>
                        <a:rPr dirty="0" sz="13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 spc="-10">
                          <a:latin typeface="Calibri"/>
                          <a:cs typeface="Calibri"/>
                        </a:rPr>
                        <a:t>offers</a:t>
                      </a:r>
                      <a:r>
                        <a:rPr dirty="0" sz="1300">
                          <a:latin typeface="Calibri"/>
                          <a:cs typeface="Calibri"/>
                        </a:rPr>
                        <a:t> a</a:t>
                      </a:r>
                      <a:r>
                        <a:rPr dirty="0" sz="13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 spc="-10">
                          <a:latin typeface="Calibri"/>
                          <a:cs typeface="Calibri"/>
                        </a:rPr>
                        <a:t>strategic advantage</a:t>
                      </a:r>
                      <a:r>
                        <a:rPr dirty="0" sz="13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>
                          <a:latin typeface="Calibri"/>
                          <a:cs typeface="Calibri"/>
                        </a:rPr>
                        <a:t>in</a:t>
                      </a:r>
                      <a:r>
                        <a:rPr dirty="0" sz="13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 spc="-10">
                          <a:latin typeface="Calibri"/>
                          <a:cs typeface="Calibri"/>
                        </a:rPr>
                        <a:t>distribution.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B="0" marT="9906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4471C4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66750">
                <a:tc row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2000" spc="-10">
                          <a:latin typeface="Calibri"/>
                          <a:cs typeface="Calibri"/>
                        </a:rPr>
                        <a:t>Infeasible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B="0" marT="29845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5B5B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4471C4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9370">
                    <a:lnL w="952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4471C4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4471C4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4471C4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4471C4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571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4471C4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9906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4471C4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03886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9845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5B5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297180" marR="129539" indent="-172720">
                        <a:lnSpc>
                          <a:spcPct val="100000"/>
                        </a:lnSpc>
                        <a:spcBef>
                          <a:spcPts val="325"/>
                        </a:spcBef>
                        <a:buFont typeface="Arial MT"/>
                        <a:buChar char="•"/>
                        <a:tabLst>
                          <a:tab pos="297180" algn="l"/>
                        </a:tabLst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Owns</a:t>
                      </a:r>
                      <a:r>
                        <a:rPr dirty="0" sz="1200" spc="2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both</a:t>
                      </a:r>
                      <a:r>
                        <a:rPr dirty="0" sz="1200" spc="2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200" spc="204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film</a:t>
                      </a:r>
                      <a:r>
                        <a:rPr dirty="0" sz="1200" spc="204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division</a:t>
                      </a:r>
                      <a:r>
                        <a:rPr dirty="0" sz="1200" spc="229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1200" spc="2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200" spc="2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television</a:t>
                      </a:r>
                      <a:r>
                        <a:rPr dirty="0" sz="1200" spc="229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division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with</a:t>
                      </a:r>
                      <a:r>
                        <a:rPr dirty="0" sz="1200" spc="3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high</a:t>
                      </a:r>
                      <a:r>
                        <a:rPr dirty="0" sz="1200" spc="3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quality</a:t>
                      </a:r>
                      <a:r>
                        <a:rPr dirty="0" sz="1200" spc="3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output,</a:t>
                      </a:r>
                      <a:r>
                        <a:rPr dirty="0" sz="1200" spc="3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although</a:t>
                      </a:r>
                      <a:r>
                        <a:rPr dirty="0" sz="1200" spc="3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does</a:t>
                      </a:r>
                      <a:r>
                        <a:rPr dirty="0" sz="1200" spc="3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not</a:t>
                      </a:r>
                      <a:r>
                        <a:rPr dirty="0" sz="1200" spc="3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own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rights</a:t>
                      </a:r>
                      <a:r>
                        <a:rPr dirty="0" sz="12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many</a:t>
                      </a:r>
                      <a:r>
                        <a:rPr dirty="0" sz="12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TV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shows.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algn="just" marL="297180" marR="127635" indent="-172720">
                        <a:lnSpc>
                          <a:spcPct val="100000"/>
                        </a:lnSpc>
                        <a:buFont typeface="Arial MT"/>
                        <a:buChar char="•"/>
                        <a:tabLst>
                          <a:tab pos="297180" algn="l"/>
                        </a:tabLst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Management</a:t>
                      </a:r>
                      <a:r>
                        <a:rPr dirty="0" sz="1200" spc="3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have</a:t>
                      </a:r>
                      <a:r>
                        <a:rPr dirty="0" sz="1200" spc="3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stated</a:t>
                      </a:r>
                      <a:r>
                        <a:rPr dirty="0" sz="1200" spc="3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they</a:t>
                      </a:r>
                      <a:r>
                        <a:rPr dirty="0" sz="1200" spc="3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wish</a:t>
                      </a:r>
                      <a:r>
                        <a:rPr dirty="0" sz="1200" spc="3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1200" spc="3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grow</a:t>
                      </a:r>
                      <a:r>
                        <a:rPr dirty="0" sz="1200" spc="3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the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business,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are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not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interested</a:t>
                      </a:r>
                      <a:r>
                        <a:rPr dirty="0" sz="12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in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selling.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41275">
                    <a:lnL w="952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142240" marR="187325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dirty="0" sz="1300">
                          <a:latin typeface="Calibri"/>
                          <a:cs typeface="Calibri"/>
                        </a:rPr>
                        <a:t>Even</a:t>
                      </a:r>
                      <a:r>
                        <a:rPr dirty="0" sz="1300" spc="3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>
                          <a:latin typeface="Calibri"/>
                          <a:cs typeface="Calibri"/>
                        </a:rPr>
                        <a:t>if</a:t>
                      </a:r>
                      <a:r>
                        <a:rPr dirty="0" sz="1300" spc="3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>
                          <a:latin typeface="Calibri"/>
                          <a:cs typeface="Calibri"/>
                        </a:rPr>
                        <a:t>Disney</a:t>
                      </a:r>
                      <a:r>
                        <a:rPr dirty="0" sz="1300" spc="3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>
                          <a:latin typeface="Calibri"/>
                          <a:cs typeface="Calibri"/>
                        </a:rPr>
                        <a:t>are</a:t>
                      </a:r>
                      <a:r>
                        <a:rPr dirty="0" sz="1300" spc="3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>
                          <a:latin typeface="Calibri"/>
                          <a:cs typeface="Calibri"/>
                        </a:rPr>
                        <a:t>willing</a:t>
                      </a:r>
                      <a:r>
                        <a:rPr dirty="0" sz="1300" spc="3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 spc="-25">
                          <a:latin typeface="Calibri"/>
                          <a:cs typeface="Calibri"/>
                        </a:rPr>
                        <a:t>to </a:t>
                      </a:r>
                      <a:r>
                        <a:rPr dirty="0" sz="1300">
                          <a:latin typeface="Calibri"/>
                          <a:cs typeface="Calibri"/>
                        </a:rPr>
                        <a:t>sell</a:t>
                      </a:r>
                      <a:r>
                        <a:rPr dirty="0" sz="1300" spc="4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>
                          <a:latin typeface="Calibri"/>
                          <a:cs typeface="Calibri"/>
                        </a:rPr>
                        <a:t>ABC,</a:t>
                      </a:r>
                      <a:r>
                        <a:rPr dirty="0" sz="1300" spc="4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1300" spc="4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>
                          <a:latin typeface="Calibri"/>
                          <a:cs typeface="Calibri"/>
                        </a:rPr>
                        <a:t>content</a:t>
                      </a:r>
                      <a:r>
                        <a:rPr dirty="0" sz="1300" spc="4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 spc="-10">
                          <a:latin typeface="Calibri"/>
                          <a:cs typeface="Calibri"/>
                        </a:rPr>
                        <a:t>library </a:t>
                      </a:r>
                      <a:r>
                        <a:rPr dirty="0" sz="1300">
                          <a:latin typeface="Calibri"/>
                          <a:cs typeface="Calibri"/>
                        </a:rPr>
                        <a:t>may</a:t>
                      </a:r>
                      <a:r>
                        <a:rPr dirty="0" sz="1300" spc="275">
                          <a:latin typeface="Calibri"/>
                          <a:cs typeface="Calibri"/>
                        </a:rPr>
                        <a:t>  </a:t>
                      </a:r>
                      <a:r>
                        <a:rPr dirty="0" sz="1300">
                          <a:latin typeface="Calibri"/>
                          <a:cs typeface="Calibri"/>
                        </a:rPr>
                        <a:t>not</a:t>
                      </a:r>
                      <a:r>
                        <a:rPr dirty="0" sz="1300" spc="280">
                          <a:latin typeface="Calibri"/>
                          <a:cs typeface="Calibri"/>
                        </a:rPr>
                        <a:t>  </a:t>
                      </a:r>
                      <a:r>
                        <a:rPr dirty="0" sz="1300">
                          <a:latin typeface="Calibri"/>
                          <a:cs typeface="Calibri"/>
                        </a:rPr>
                        <a:t>be</a:t>
                      </a:r>
                      <a:r>
                        <a:rPr dirty="0" sz="1300" spc="290">
                          <a:latin typeface="Calibri"/>
                          <a:cs typeface="Calibri"/>
                        </a:rPr>
                        <a:t>  </a:t>
                      </a:r>
                      <a:r>
                        <a:rPr dirty="0" sz="1300">
                          <a:latin typeface="Calibri"/>
                          <a:cs typeface="Calibri"/>
                        </a:rPr>
                        <a:t>sufficient</a:t>
                      </a:r>
                      <a:r>
                        <a:rPr dirty="0" sz="1300" spc="280">
                          <a:latin typeface="Calibri"/>
                          <a:cs typeface="Calibri"/>
                        </a:rPr>
                        <a:t>  </a:t>
                      </a:r>
                      <a:r>
                        <a:rPr dirty="0" sz="1300" spc="-30">
                          <a:latin typeface="Calibri"/>
                          <a:cs typeface="Calibri"/>
                        </a:rPr>
                        <a:t>for </a:t>
                      </a:r>
                      <a:r>
                        <a:rPr dirty="0" sz="1300" spc="-10">
                          <a:latin typeface="Calibri"/>
                          <a:cs typeface="Calibri"/>
                        </a:rPr>
                        <a:t>Amazon.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B="0" marT="12065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03505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9845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5B5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0" indent="-171450">
                        <a:lnSpc>
                          <a:spcPct val="100000"/>
                        </a:lnSpc>
                        <a:spcBef>
                          <a:spcPts val="944"/>
                        </a:spcBef>
                        <a:buFont typeface="Arial MT"/>
                        <a:buChar char="•"/>
                        <a:tabLst>
                          <a:tab pos="304800" algn="l"/>
                        </a:tabLst>
                      </a:pPr>
                      <a:r>
                        <a:rPr dirty="0" sz="1300">
                          <a:latin typeface="Calibri"/>
                          <a:cs typeface="Calibri"/>
                        </a:rPr>
                        <a:t>Large</a:t>
                      </a:r>
                      <a:r>
                        <a:rPr dirty="0" sz="13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>
                          <a:latin typeface="Calibri"/>
                          <a:cs typeface="Calibri"/>
                        </a:rPr>
                        <a:t>TV</a:t>
                      </a:r>
                      <a:r>
                        <a:rPr dirty="0" sz="13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13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>
                          <a:latin typeface="Calibri"/>
                          <a:cs typeface="Calibri"/>
                        </a:rPr>
                        <a:t>Film</a:t>
                      </a:r>
                      <a:r>
                        <a:rPr dirty="0" sz="13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 spc="-10">
                          <a:latin typeface="Calibri"/>
                          <a:cs typeface="Calibri"/>
                        </a:rPr>
                        <a:t>library.</a:t>
                      </a:r>
                      <a:endParaRPr sz="1300">
                        <a:latin typeface="Calibri"/>
                        <a:cs typeface="Calibri"/>
                      </a:endParaRPr>
                    </a:p>
                    <a:p>
                      <a:pPr marL="304800" indent="-171450">
                        <a:lnSpc>
                          <a:spcPct val="100000"/>
                        </a:lnSpc>
                        <a:spcBef>
                          <a:spcPts val="5"/>
                        </a:spcBef>
                        <a:buFont typeface="Arial MT"/>
                        <a:buChar char="•"/>
                        <a:tabLst>
                          <a:tab pos="304800" algn="l"/>
                        </a:tabLst>
                      </a:pPr>
                      <a:r>
                        <a:rPr dirty="0" sz="1300">
                          <a:latin typeface="Calibri"/>
                          <a:cs typeface="Calibri"/>
                        </a:rPr>
                        <a:t>Owned</a:t>
                      </a:r>
                      <a:r>
                        <a:rPr dirty="0" sz="13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>
                          <a:latin typeface="Calibri"/>
                          <a:cs typeface="Calibri"/>
                        </a:rPr>
                        <a:t>by</a:t>
                      </a:r>
                      <a:r>
                        <a:rPr dirty="0" sz="13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 spc="-10">
                          <a:latin typeface="Calibri"/>
                          <a:cs typeface="Calibri"/>
                        </a:rPr>
                        <a:t>Comcast.</a:t>
                      </a:r>
                      <a:endParaRPr sz="1300">
                        <a:latin typeface="Calibri"/>
                        <a:cs typeface="Calibri"/>
                      </a:endParaRPr>
                    </a:p>
                    <a:p>
                      <a:pPr marL="304165" marR="250825" indent="-171450">
                        <a:lnSpc>
                          <a:spcPct val="100000"/>
                        </a:lnSpc>
                        <a:buFont typeface="Arial MT"/>
                        <a:buChar char="•"/>
                        <a:tabLst>
                          <a:tab pos="305435" algn="l"/>
                        </a:tabLst>
                      </a:pPr>
                      <a:r>
                        <a:rPr dirty="0" sz="1300">
                          <a:latin typeface="Calibri"/>
                          <a:cs typeface="Calibri"/>
                        </a:rPr>
                        <a:t>Too</a:t>
                      </a:r>
                      <a:r>
                        <a:rPr dirty="0" sz="1300" spc="1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>
                          <a:latin typeface="Calibri"/>
                          <a:cs typeface="Calibri"/>
                        </a:rPr>
                        <a:t>large</a:t>
                      </a:r>
                      <a:r>
                        <a:rPr dirty="0" sz="1300" spc="1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1300" spc="1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>
                          <a:latin typeface="Calibri"/>
                          <a:cs typeface="Calibri"/>
                        </a:rPr>
                        <a:t>acquire</a:t>
                      </a:r>
                      <a:r>
                        <a:rPr dirty="0" sz="1300" spc="1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>
                          <a:latin typeface="Calibri"/>
                          <a:cs typeface="Calibri"/>
                        </a:rPr>
                        <a:t>entirely,</a:t>
                      </a:r>
                      <a:r>
                        <a:rPr dirty="0" sz="1300" spc="1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>
                          <a:latin typeface="Calibri"/>
                          <a:cs typeface="Calibri"/>
                        </a:rPr>
                        <a:t>divisions</a:t>
                      </a:r>
                      <a:r>
                        <a:rPr dirty="0" sz="1300" spc="1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>
                          <a:latin typeface="Calibri"/>
                          <a:cs typeface="Calibri"/>
                        </a:rPr>
                        <a:t>not</a:t>
                      </a:r>
                      <a:r>
                        <a:rPr dirty="0" sz="1300" spc="1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 spc="-25">
                          <a:latin typeface="Calibri"/>
                          <a:cs typeface="Calibri"/>
                        </a:rPr>
                        <a:t>for </a:t>
                      </a:r>
                      <a:r>
                        <a:rPr dirty="0" sz="1300" spc="-25">
                          <a:latin typeface="Calibri"/>
                          <a:cs typeface="Calibri"/>
                        </a:rPr>
                        <a:t>	</a:t>
                      </a:r>
                      <a:r>
                        <a:rPr dirty="0" sz="1300" spc="-10">
                          <a:latin typeface="Calibri"/>
                          <a:cs typeface="Calibri"/>
                        </a:rPr>
                        <a:t>sale.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B="0" marT="120014">
                    <a:lnL w="952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just" marL="142240" marR="1879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300">
                          <a:latin typeface="Calibri"/>
                          <a:cs typeface="Calibri"/>
                        </a:rPr>
                        <a:t>More</a:t>
                      </a:r>
                      <a:r>
                        <a:rPr dirty="0" sz="1300" spc="1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>
                          <a:latin typeface="Calibri"/>
                          <a:cs typeface="Calibri"/>
                        </a:rPr>
                        <a:t>than</a:t>
                      </a:r>
                      <a:r>
                        <a:rPr dirty="0" sz="1300" spc="1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>
                          <a:latin typeface="Calibri"/>
                          <a:cs typeface="Calibri"/>
                        </a:rPr>
                        <a:t>enough</a:t>
                      </a:r>
                      <a:r>
                        <a:rPr dirty="0" sz="1300" spc="1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>
                          <a:latin typeface="Calibri"/>
                          <a:cs typeface="Calibri"/>
                        </a:rPr>
                        <a:t>content</a:t>
                      </a:r>
                      <a:r>
                        <a:rPr dirty="0" sz="1300" spc="1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 spc="-25">
                          <a:latin typeface="Calibri"/>
                          <a:cs typeface="Calibri"/>
                        </a:rPr>
                        <a:t>to </a:t>
                      </a:r>
                      <a:r>
                        <a:rPr dirty="0" sz="1300">
                          <a:latin typeface="Calibri"/>
                          <a:cs typeface="Calibri"/>
                        </a:rPr>
                        <a:t>win</a:t>
                      </a:r>
                      <a:r>
                        <a:rPr dirty="0" sz="1300" spc="39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1300" spc="39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>
                          <a:latin typeface="Calibri"/>
                          <a:cs typeface="Calibri"/>
                        </a:rPr>
                        <a:t>streaming</a:t>
                      </a:r>
                      <a:r>
                        <a:rPr dirty="0" sz="1300" spc="4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>
                          <a:latin typeface="Calibri"/>
                          <a:cs typeface="Calibri"/>
                        </a:rPr>
                        <a:t>wars,</a:t>
                      </a:r>
                      <a:r>
                        <a:rPr dirty="0" sz="1300" spc="3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 spc="-25">
                          <a:latin typeface="Calibri"/>
                          <a:cs typeface="Calibri"/>
                        </a:rPr>
                        <a:t>but </a:t>
                      </a:r>
                      <a:r>
                        <a:rPr dirty="0" sz="1300">
                          <a:latin typeface="Calibri"/>
                          <a:cs typeface="Calibri"/>
                        </a:rPr>
                        <a:t>not</a:t>
                      </a:r>
                      <a:r>
                        <a:rPr dirty="0" sz="13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3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>
                          <a:latin typeface="Calibri"/>
                          <a:cs typeface="Calibri"/>
                        </a:rPr>
                        <a:t>feasible</a:t>
                      </a:r>
                      <a:r>
                        <a:rPr dirty="0" sz="1300" spc="-10">
                          <a:latin typeface="Calibri"/>
                          <a:cs typeface="Calibri"/>
                        </a:rPr>
                        <a:t> acquisition.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B="0" marT="12065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</a:tr>
              <a:tr h="6623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9845" vert="vert27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5B5B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289560" indent="-171450">
                        <a:lnSpc>
                          <a:spcPct val="100000"/>
                        </a:lnSpc>
                        <a:spcBef>
                          <a:spcPts val="1355"/>
                        </a:spcBef>
                        <a:buFont typeface="Arial MT"/>
                        <a:buChar char="•"/>
                        <a:tabLst>
                          <a:tab pos="289560" algn="l"/>
                        </a:tabLst>
                      </a:pPr>
                      <a:r>
                        <a:rPr dirty="0" sz="1300">
                          <a:latin typeface="Calibri"/>
                          <a:cs typeface="Calibri"/>
                        </a:rPr>
                        <a:t>Great</a:t>
                      </a:r>
                      <a:r>
                        <a:rPr dirty="0" sz="13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>
                          <a:latin typeface="Calibri"/>
                          <a:cs typeface="Calibri"/>
                        </a:rPr>
                        <a:t>original</a:t>
                      </a:r>
                      <a:r>
                        <a:rPr dirty="0" sz="13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>
                          <a:latin typeface="Calibri"/>
                          <a:cs typeface="Calibri"/>
                        </a:rPr>
                        <a:t>TV</a:t>
                      </a:r>
                      <a:r>
                        <a:rPr dirty="0" sz="13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 spc="-10">
                          <a:latin typeface="Calibri"/>
                          <a:cs typeface="Calibri"/>
                        </a:rPr>
                        <a:t>content.</a:t>
                      </a:r>
                      <a:endParaRPr sz="1300">
                        <a:latin typeface="Calibri"/>
                        <a:cs typeface="Calibri"/>
                      </a:endParaRPr>
                    </a:p>
                    <a:p>
                      <a:pPr marL="289560" indent="-171450">
                        <a:lnSpc>
                          <a:spcPct val="100000"/>
                        </a:lnSpc>
                        <a:spcBef>
                          <a:spcPts val="5"/>
                        </a:spcBef>
                        <a:buFont typeface="Arial MT"/>
                        <a:buChar char="•"/>
                        <a:tabLst>
                          <a:tab pos="289560" algn="l"/>
                        </a:tabLst>
                      </a:pPr>
                      <a:r>
                        <a:rPr dirty="0" sz="1300">
                          <a:latin typeface="Calibri"/>
                          <a:cs typeface="Calibri"/>
                        </a:rPr>
                        <a:t>Ultimately</a:t>
                      </a:r>
                      <a:r>
                        <a:rPr dirty="0" sz="13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>
                          <a:latin typeface="Calibri"/>
                          <a:cs typeface="Calibri"/>
                        </a:rPr>
                        <a:t>owned</a:t>
                      </a:r>
                      <a:r>
                        <a:rPr dirty="0" sz="13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>
                          <a:latin typeface="Calibri"/>
                          <a:cs typeface="Calibri"/>
                        </a:rPr>
                        <a:t>by</a:t>
                      </a:r>
                      <a:r>
                        <a:rPr dirty="0" sz="13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 spc="-10">
                          <a:latin typeface="Calibri"/>
                          <a:cs typeface="Calibri"/>
                        </a:rPr>
                        <a:t>AT&amp;T.</a:t>
                      </a:r>
                      <a:endParaRPr sz="1300">
                        <a:latin typeface="Calibri"/>
                        <a:cs typeface="Calibri"/>
                      </a:endParaRPr>
                    </a:p>
                    <a:p>
                      <a:pPr marL="288925" marR="153670" indent="-171450">
                        <a:lnSpc>
                          <a:spcPct val="100000"/>
                        </a:lnSpc>
                        <a:buFont typeface="Arial MT"/>
                        <a:buChar char="•"/>
                        <a:tabLst>
                          <a:tab pos="290195" algn="l"/>
                        </a:tabLst>
                      </a:pPr>
                      <a:r>
                        <a:rPr dirty="0" sz="1300">
                          <a:latin typeface="Calibri"/>
                          <a:cs typeface="Calibri"/>
                        </a:rPr>
                        <a:t>Investing</a:t>
                      </a:r>
                      <a:r>
                        <a:rPr dirty="0" sz="1300" spc="2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>
                          <a:latin typeface="Calibri"/>
                          <a:cs typeface="Calibri"/>
                        </a:rPr>
                        <a:t>heavily</a:t>
                      </a:r>
                      <a:r>
                        <a:rPr dirty="0" sz="1300" spc="2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>
                          <a:latin typeface="Calibri"/>
                          <a:cs typeface="Calibri"/>
                        </a:rPr>
                        <a:t>into</a:t>
                      </a:r>
                      <a:r>
                        <a:rPr dirty="0" sz="1300" spc="2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>
                          <a:latin typeface="Calibri"/>
                          <a:cs typeface="Calibri"/>
                        </a:rPr>
                        <a:t>launching</a:t>
                      </a:r>
                      <a:r>
                        <a:rPr dirty="0" sz="1300" spc="2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>
                          <a:latin typeface="Calibri"/>
                          <a:cs typeface="Calibri"/>
                        </a:rPr>
                        <a:t>own</a:t>
                      </a:r>
                      <a:r>
                        <a:rPr dirty="0" sz="1300" spc="2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 spc="-10">
                          <a:latin typeface="Calibri"/>
                          <a:cs typeface="Calibri"/>
                        </a:rPr>
                        <a:t>streaming 	service.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B="0" marT="172085">
                    <a:lnL w="952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algn="just" marL="142240" marR="186055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dirty="0" sz="1300">
                          <a:latin typeface="Calibri"/>
                          <a:cs typeface="Calibri"/>
                        </a:rPr>
                        <a:t>Would</a:t>
                      </a:r>
                      <a:r>
                        <a:rPr dirty="0" sz="1300" spc="250">
                          <a:latin typeface="Calibri"/>
                          <a:cs typeface="Calibri"/>
                        </a:rPr>
                        <a:t>  </a:t>
                      </a:r>
                      <a:r>
                        <a:rPr dirty="0" sz="1300">
                          <a:latin typeface="Calibri"/>
                          <a:cs typeface="Calibri"/>
                        </a:rPr>
                        <a:t>add</a:t>
                      </a:r>
                      <a:r>
                        <a:rPr dirty="0" sz="1300" spc="254">
                          <a:latin typeface="Calibri"/>
                          <a:cs typeface="Calibri"/>
                        </a:rPr>
                        <a:t>  </a:t>
                      </a:r>
                      <a:r>
                        <a:rPr dirty="0" sz="130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1300" spc="245">
                          <a:latin typeface="Calibri"/>
                          <a:cs typeface="Calibri"/>
                        </a:rPr>
                        <a:t>  </a:t>
                      </a:r>
                      <a:r>
                        <a:rPr dirty="0" sz="1300">
                          <a:latin typeface="Calibri"/>
                          <a:cs typeface="Calibri"/>
                        </a:rPr>
                        <a:t>TV</a:t>
                      </a:r>
                      <a:r>
                        <a:rPr dirty="0" sz="1300" spc="245">
                          <a:latin typeface="Calibri"/>
                          <a:cs typeface="Calibri"/>
                        </a:rPr>
                        <a:t>  </a:t>
                      </a:r>
                      <a:r>
                        <a:rPr dirty="0" sz="1300" spc="-25">
                          <a:latin typeface="Calibri"/>
                          <a:cs typeface="Calibri"/>
                        </a:rPr>
                        <a:t>content </a:t>
                      </a:r>
                      <a:r>
                        <a:rPr dirty="0" sz="1300">
                          <a:latin typeface="Calibri"/>
                          <a:cs typeface="Calibri"/>
                        </a:rPr>
                        <a:t>library,</a:t>
                      </a:r>
                      <a:r>
                        <a:rPr dirty="0" sz="1300" spc="2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>
                          <a:latin typeface="Calibri"/>
                          <a:cs typeface="Calibri"/>
                        </a:rPr>
                        <a:t>but</a:t>
                      </a:r>
                      <a:r>
                        <a:rPr dirty="0" sz="1300" spc="2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>
                          <a:latin typeface="Calibri"/>
                          <a:cs typeface="Calibri"/>
                        </a:rPr>
                        <a:t>is</a:t>
                      </a:r>
                      <a:r>
                        <a:rPr dirty="0" sz="1300" spc="2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>
                          <a:latin typeface="Calibri"/>
                          <a:cs typeface="Calibri"/>
                        </a:rPr>
                        <a:t>not</a:t>
                      </a:r>
                      <a:r>
                        <a:rPr dirty="0" sz="1300" spc="2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>
                          <a:latin typeface="Calibri"/>
                          <a:cs typeface="Calibri"/>
                        </a:rPr>
                        <a:t>likely</a:t>
                      </a:r>
                      <a:r>
                        <a:rPr dirty="0" sz="1300" spc="2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1300" spc="2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 spc="-25">
                          <a:latin typeface="Calibri"/>
                          <a:cs typeface="Calibri"/>
                        </a:rPr>
                        <a:t>be </a:t>
                      </a:r>
                      <a:r>
                        <a:rPr dirty="0" sz="1300">
                          <a:latin typeface="Calibri"/>
                          <a:cs typeface="Calibri"/>
                        </a:rPr>
                        <a:t>open</a:t>
                      </a:r>
                      <a:r>
                        <a:rPr dirty="0" sz="13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13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 spc="-10">
                          <a:latin typeface="Calibri"/>
                          <a:cs typeface="Calibri"/>
                        </a:rPr>
                        <a:t>acquisition.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B="0" marT="18161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4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72085">
                    <a:lnL w="952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571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8161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46" name="object 4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2836" y="5039867"/>
            <a:ext cx="1024127" cy="423672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5319" y="2718816"/>
            <a:ext cx="938784" cy="935736"/>
          </a:xfrm>
          <a:prstGeom prst="rect">
            <a:avLst/>
          </a:prstGeom>
        </p:spPr>
      </p:pic>
      <p:grpSp>
        <p:nvGrpSpPr>
          <p:cNvPr id="48" name="object 48" descr=""/>
          <p:cNvGrpSpPr/>
          <p:nvPr/>
        </p:nvGrpSpPr>
        <p:grpSpPr>
          <a:xfrm>
            <a:off x="6844824" y="2936239"/>
            <a:ext cx="478155" cy="478155"/>
            <a:chOff x="6844824" y="2936239"/>
            <a:chExt cx="478155" cy="478155"/>
          </a:xfrm>
        </p:grpSpPr>
        <p:sp>
          <p:nvSpPr>
            <p:cNvPr id="49" name="object 49" descr=""/>
            <p:cNvSpPr/>
            <p:nvPr/>
          </p:nvSpPr>
          <p:spPr>
            <a:xfrm>
              <a:off x="7083551" y="2945764"/>
              <a:ext cx="229870" cy="415290"/>
            </a:xfrm>
            <a:custGeom>
              <a:avLst/>
              <a:gdLst/>
              <a:ahLst/>
              <a:cxnLst/>
              <a:rect l="l" t="t" r="r" b="b"/>
              <a:pathLst>
                <a:path w="229870" h="415289">
                  <a:moveTo>
                    <a:pt x="0" y="0"/>
                  </a:moveTo>
                  <a:lnTo>
                    <a:pt x="0" y="229362"/>
                  </a:lnTo>
                  <a:lnTo>
                    <a:pt x="134874" y="414909"/>
                  </a:lnTo>
                  <a:lnTo>
                    <a:pt x="174732" y="378077"/>
                  </a:lnTo>
                  <a:lnTo>
                    <a:pt x="204470" y="333517"/>
                  </a:lnTo>
                  <a:lnTo>
                    <a:pt x="223063" y="283267"/>
                  </a:lnTo>
                  <a:lnTo>
                    <a:pt x="229489" y="229362"/>
                  </a:lnTo>
                  <a:lnTo>
                    <a:pt x="224826" y="183153"/>
                  </a:lnTo>
                  <a:lnTo>
                    <a:pt x="211454" y="140106"/>
                  </a:lnTo>
                  <a:lnTo>
                    <a:pt x="190296" y="101147"/>
                  </a:lnTo>
                  <a:lnTo>
                    <a:pt x="162274" y="67198"/>
                  </a:lnTo>
                  <a:lnTo>
                    <a:pt x="128310" y="39185"/>
                  </a:lnTo>
                  <a:lnTo>
                    <a:pt x="89328" y="18032"/>
                  </a:lnTo>
                  <a:lnTo>
                    <a:pt x="46250" y="4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51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6854349" y="2945764"/>
              <a:ext cx="459105" cy="459105"/>
            </a:xfrm>
            <a:custGeom>
              <a:avLst/>
              <a:gdLst/>
              <a:ahLst/>
              <a:cxnLst/>
              <a:rect l="l" t="t" r="r" b="b"/>
              <a:pathLst>
                <a:path w="459104" h="459104">
                  <a:moveTo>
                    <a:pt x="229202" y="0"/>
                  </a:moveTo>
                  <a:lnTo>
                    <a:pt x="275452" y="4662"/>
                  </a:lnTo>
                  <a:lnTo>
                    <a:pt x="318530" y="18032"/>
                  </a:lnTo>
                  <a:lnTo>
                    <a:pt x="357512" y="39185"/>
                  </a:lnTo>
                  <a:lnTo>
                    <a:pt x="391476" y="67198"/>
                  </a:lnTo>
                  <a:lnTo>
                    <a:pt x="419498" y="101147"/>
                  </a:lnTo>
                  <a:lnTo>
                    <a:pt x="440657" y="140106"/>
                  </a:lnTo>
                  <a:lnTo>
                    <a:pt x="454028" y="183153"/>
                  </a:lnTo>
                  <a:lnTo>
                    <a:pt x="458691" y="229362"/>
                  </a:lnTo>
                  <a:lnTo>
                    <a:pt x="452265" y="283267"/>
                  </a:lnTo>
                  <a:lnTo>
                    <a:pt x="433672" y="333517"/>
                  </a:lnTo>
                  <a:lnTo>
                    <a:pt x="403934" y="378077"/>
                  </a:lnTo>
                  <a:lnTo>
                    <a:pt x="364076" y="414909"/>
                  </a:lnTo>
                  <a:lnTo>
                    <a:pt x="229202" y="229362"/>
                  </a:lnTo>
                  <a:lnTo>
                    <a:pt x="229202" y="0"/>
                  </a:lnTo>
                  <a:close/>
                </a:path>
                <a:path w="459104" h="459104">
                  <a:moveTo>
                    <a:pt x="364076" y="414909"/>
                  </a:moveTo>
                  <a:lnTo>
                    <a:pt x="323934" y="438339"/>
                  </a:lnTo>
                  <a:lnTo>
                    <a:pt x="281238" y="452854"/>
                  </a:lnTo>
                  <a:lnTo>
                    <a:pt x="237276" y="458660"/>
                  </a:lnTo>
                  <a:lnTo>
                    <a:pt x="193340" y="455961"/>
                  </a:lnTo>
                  <a:lnTo>
                    <a:pt x="150719" y="444964"/>
                  </a:lnTo>
                  <a:lnTo>
                    <a:pt x="110705" y="425874"/>
                  </a:lnTo>
                  <a:lnTo>
                    <a:pt x="74586" y="398896"/>
                  </a:lnTo>
                  <a:lnTo>
                    <a:pt x="43655" y="364236"/>
                  </a:lnTo>
                  <a:lnTo>
                    <a:pt x="20266" y="324094"/>
                  </a:lnTo>
                  <a:lnTo>
                    <a:pt x="5783" y="281398"/>
                  </a:lnTo>
                  <a:lnTo>
                    <a:pt x="0" y="237436"/>
                  </a:lnTo>
                  <a:lnTo>
                    <a:pt x="2713" y="193500"/>
                  </a:lnTo>
                  <a:lnTo>
                    <a:pt x="13719" y="150879"/>
                  </a:lnTo>
                  <a:lnTo>
                    <a:pt x="32814" y="110865"/>
                  </a:lnTo>
                  <a:lnTo>
                    <a:pt x="59794" y="74746"/>
                  </a:lnTo>
                  <a:lnTo>
                    <a:pt x="94455" y="43814"/>
                  </a:lnTo>
                  <a:lnTo>
                    <a:pt x="158351" y="11239"/>
                  </a:lnTo>
                  <a:lnTo>
                    <a:pt x="229202" y="0"/>
                  </a:lnTo>
                  <a:lnTo>
                    <a:pt x="229202" y="229362"/>
                  </a:lnTo>
                  <a:lnTo>
                    <a:pt x="364076" y="414909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1" name="object 51" descr=""/>
          <p:cNvGrpSpPr/>
          <p:nvPr/>
        </p:nvGrpSpPr>
        <p:grpSpPr>
          <a:xfrm>
            <a:off x="7855966" y="2926714"/>
            <a:ext cx="484505" cy="484505"/>
            <a:chOff x="7855966" y="2926714"/>
            <a:chExt cx="484505" cy="484505"/>
          </a:xfrm>
        </p:grpSpPr>
        <p:sp>
          <p:nvSpPr>
            <p:cNvPr id="52" name="object 52" descr=""/>
            <p:cNvSpPr/>
            <p:nvPr/>
          </p:nvSpPr>
          <p:spPr>
            <a:xfrm>
              <a:off x="7865491" y="2936239"/>
              <a:ext cx="465455" cy="465455"/>
            </a:xfrm>
            <a:custGeom>
              <a:avLst/>
              <a:gdLst/>
              <a:ahLst/>
              <a:cxnLst/>
              <a:rect l="l" t="t" r="r" b="b"/>
              <a:pathLst>
                <a:path w="465454" h="465454">
                  <a:moveTo>
                    <a:pt x="232536" y="0"/>
                  </a:moveTo>
                  <a:lnTo>
                    <a:pt x="232536" y="232537"/>
                  </a:lnTo>
                  <a:lnTo>
                    <a:pt x="11429" y="160655"/>
                  </a:lnTo>
                  <a:lnTo>
                    <a:pt x="6429" y="178262"/>
                  </a:lnTo>
                  <a:lnTo>
                    <a:pt x="2857" y="196167"/>
                  </a:lnTo>
                  <a:lnTo>
                    <a:pt x="714" y="214286"/>
                  </a:lnTo>
                  <a:lnTo>
                    <a:pt x="0" y="232537"/>
                  </a:lnTo>
                  <a:lnTo>
                    <a:pt x="4725" y="279392"/>
                  </a:lnTo>
                  <a:lnTo>
                    <a:pt x="18278" y="323038"/>
                  </a:lnTo>
                  <a:lnTo>
                    <a:pt x="39721" y="362537"/>
                  </a:lnTo>
                  <a:lnTo>
                    <a:pt x="68119" y="396954"/>
                  </a:lnTo>
                  <a:lnTo>
                    <a:pt x="102536" y="425352"/>
                  </a:lnTo>
                  <a:lnTo>
                    <a:pt x="142035" y="446795"/>
                  </a:lnTo>
                  <a:lnTo>
                    <a:pt x="185681" y="460348"/>
                  </a:lnTo>
                  <a:lnTo>
                    <a:pt x="232536" y="465074"/>
                  </a:lnTo>
                  <a:lnTo>
                    <a:pt x="279392" y="460348"/>
                  </a:lnTo>
                  <a:lnTo>
                    <a:pt x="323038" y="446795"/>
                  </a:lnTo>
                  <a:lnTo>
                    <a:pt x="362537" y="425352"/>
                  </a:lnTo>
                  <a:lnTo>
                    <a:pt x="396954" y="396954"/>
                  </a:lnTo>
                  <a:lnTo>
                    <a:pt x="425352" y="362537"/>
                  </a:lnTo>
                  <a:lnTo>
                    <a:pt x="446795" y="323038"/>
                  </a:lnTo>
                  <a:lnTo>
                    <a:pt x="460348" y="279392"/>
                  </a:lnTo>
                  <a:lnTo>
                    <a:pt x="465074" y="232537"/>
                  </a:lnTo>
                  <a:lnTo>
                    <a:pt x="460348" y="185681"/>
                  </a:lnTo>
                  <a:lnTo>
                    <a:pt x="446795" y="142035"/>
                  </a:lnTo>
                  <a:lnTo>
                    <a:pt x="425352" y="102536"/>
                  </a:lnTo>
                  <a:lnTo>
                    <a:pt x="396954" y="68119"/>
                  </a:lnTo>
                  <a:lnTo>
                    <a:pt x="362537" y="39721"/>
                  </a:lnTo>
                  <a:lnTo>
                    <a:pt x="323038" y="18278"/>
                  </a:lnTo>
                  <a:lnTo>
                    <a:pt x="279392" y="4725"/>
                  </a:lnTo>
                  <a:lnTo>
                    <a:pt x="232536" y="0"/>
                  </a:lnTo>
                  <a:close/>
                </a:path>
              </a:pathLst>
            </a:custGeom>
            <a:solidFill>
              <a:srgbClr val="0451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7865491" y="2936239"/>
              <a:ext cx="465455" cy="465455"/>
            </a:xfrm>
            <a:custGeom>
              <a:avLst/>
              <a:gdLst/>
              <a:ahLst/>
              <a:cxnLst/>
              <a:rect l="l" t="t" r="r" b="b"/>
              <a:pathLst>
                <a:path w="465454" h="465454">
                  <a:moveTo>
                    <a:pt x="232536" y="0"/>
                  </a:moveTo>
                  <a:lnTo>
                    <a:pt x="279392" y="4725"/>
                  </a:lnTo>
                  <a:lnTo>
                    <a:pt x="323038" y="18278"/>
                  </a:lnTo>
                  <a:lnTo>
                    <a:pt x="362537" y="39721"/>
                  </a:lnTo>
                  <a:lnTo>
                    <a:pt x="396954" y="68119"/>
                  </a:lnTo>
                  <a:lnTo>
                    <a:pt x="425352" y="102536"/>
                  </a:lnTo>
                  <a:lnTo>
                    <a:pt x="446795" y="142035"/>
                  </a:lnTo>
                  <a:lnTo>
                    <a:pt x="460348" y="185681"/>
                  </a:lnTo>
                  <a:lnTo>
                    <a:pt x="465074" y="232537"/>
                  </a:lnTo>
                  <a:lnTo>
                    <a:pt x="460348" y="279392"/>
                  </a:lnTo>
                  <a:lnTo>
                    <a:pt x="446795" y="323038"/>
                  </a:lnTo>
                  <a:lnTo>
                    <a:pt x="425352" y="362537"/>
                  </a:lnTo>
                  <a:lnTo>
                    <a:pt x="396954" y="396954"/>
                  </a:lnTo>
                  <a:lnTo>
                    <a:pt x="362537" y="425352"/>
                  </a:lnTo>
                  <a:lnTo>
                    <a:pt x="323038" y="446795"/>
                  </a:lnTo>
                  <a:lnTo>
                    <a:pt x="279392" y="460348"/>
                  </a:lnTo>
                  <a:lnTo>
                    <a:pt x="232536" y="465074"/>
                  </a:lnTo>
                  <a:lnTo>
                    <a:pt x="185681" y="460348"/>
                  </a:lnTo>
                  <a:lnTo>
                    <a:pt x="142035" y="446795"/>
                  </a:lnTo>
                  <a:lnTo>
                    <a:pt x="102536" y="425352"/>
                  </a:lnTo>
                  <a:lnTo>
                    <a:pt x="68119" y="396954"/>
                  </a:lnTo>
                  <a:lnTo>
                    <a:pt x="39721" y="362537"/>
                  </a:lnTo>
                  <a:lnTo>
                    <a:pt x="18278" y="323038"/>
                  </a:lnTo>
                  <a:lnTo>
                    <a:pt x="4725" y="279392"/>
                  </a:lnTo>
                  <a:lnTo>
                    <a:pt x="0" y="232537"/>
                  </a:lnTo>
                  <a:lnTo>
                    <a:pt x="714" y="214286"/>
                  </a:lnTo>
                  <a:lnTo>
                    <a:pt x="2857" y="196167"/>
                  </a:lnTo>
                  <a:lnTo>
                    <a:pt x="6429" y="178262"/>
                  </a:lnTo>
                  <a:lnTo>
                    <a:pt x="11429" y="160655"/>
                  </a:lnTo>
                  <a:lnTo>
                    <a:pt x="232536" y="232537"/>
                  </a:lnTo>
                  <a:lnTo>
                    <a:pt x="232536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67396" y="2926714"/>
              <a:ext cx="240156" cy="251587"/>
            </a:xfrm>
            <a:prstGeom prst="rect">
              <a:avLst/>
            </a:prstGeom>
          </p:spPr>
        </p:pic>
      </p:grpSp>
      <p:grpSp>
        <p:nvGrpSpPr>
          <p:cNvPr id="55" name="object 55" descr=""/>
          <p:cNvGrpSpPr/>
          <p:nvPr/>
        </p:nvGrpSpPr>
        <p:grpSpPr>
          <a:xfrm>
            <a:off x="6829984" y="3958463"/>
            <a:ext cx="483234" cy="483234"/>
            <a:chOff x="6829984" y="3958463"/>
            <a:chExt cx="483234" cy="483234"/>
          </a:xfrm>
        </p:grpSpPr>
        <p:sp>
          <p:nvSpPr>
            <p:cNvPr id="56" name="object 56" descr=""/>
            <p:cNvSpPr/>
            <p:nvPr/>
          </p:nvSpPr>
          <p:spPr>
            <a:xfrm>
              <a:off x="7071233" y="3967988"/>
              <a:ext cx="232410" cy="304800"/>
            </a:xfrm>
            <a:custGeom>
              <a:avLst/>
              <a:gdLst/>
              <a:ahLst/>
              <a:cxnLst/>
              <a:rect l="l" t="t" r="r" b="b"/>
              <a:pathLst>
                <a:path w="232409" h="304800">
                  <a:moveTo>
                    <a:pt x="0" y="0"/>
                  </a:moveTo>
                  <a:lnTo>
                    <a:pt x="0" y="232410"/>
                  </a:lnTo>
                  <a:lnTo>
                    <a:pt x="221107" y="304292"/>
                  </a:lnTo>
                  <a:lnTo>
                    <a:pt x="226034" y="286684"/>
                  </a:lnTo>
                  <a:lnTo>
                    <a:pt x="229568" y="268779"/>
                  </a:lnTo>
                  <a:lnTo>
                    <a:pt x="231697" y="250660"/>
                  </a:lnTo>
                  <a:lnTo>
                    <a:pt x="232410" y="232410"/>
                  </a:lnTo>
                  <a:lnTo>
                    <a:pt x="227689" y="185559"/>
                  </a:lnTo>
                  <a:lnTo>
                    <a:pt x="214151" y="141928"/>
                  </a:lnTo>
                  <a:lnTo>
                    <a:pt x="192728" y="102449"/>
                  </a:lnTo>
                  <a:lnTo>
                    <a:pt x="164353" y="68056"/>
                  </a:lnTo>
                  <a:lnTo>
                    <a:pt x="129960" y="39681"/>
                  </a:lnTo>
                  <a:lnTo>
                    <a:pt x="90481" y="18258"/>
                  </a:lnTo>
                  <a:lnTo>
                    <a:pt x="46850" y="4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51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6839509" y="3967988"/>
              <a:ext cx="464184" cy="464184"/>
            </a:xfrm>
            <a:custGeom>
              <a:avLst/>
              <a:gdLst/>
              <a:ahLst/>
              <a:cxnLst/>
              <a:rect l="l" t="t" r="r" b="b"/>
              <a:pathLst>
                <a:path w="464184" h="464185">
                  <a:moveTo>
                    <a:pt x="231723" y="0"/>
                  </a:moveTo>
                  <a:lnTo>
                    <a:pt x="278573" y="4720"/>
                  </a:lnTo>
                  <a:lnTo>
                    <a:pt x="322204" y="18258"/>
                  </a:lnTo>
                  <a:lnTo>
                    <a:pt x="361683" y="39681"/>
                  </a:lnTo>
                  <a:lnTo>
                    <a:pt x="396077" y="68056"/>
                  </a:lnTo>
                  <a:lnTo>
                    <a:pt x="424452" y="102449"/>
                  </a:lnTo>
                  <a:lnTo>
                    <a:pt x="445875" y="141928"/>
                  </a:lnTo>
                  <a:lnTo>
                    <a:pt x="459413" y="185559"/>
                  </a:lnTo>
                  <a:lnTo>
                    <a:pt x="464133" y="232410"/>
                  </a:lnTo>
                  <a:lnTo>
                    <a:pt x="463421" y="250660"/>
                  </a:lnTo>
                  <a:lnTo>
                    <a:pt x="461291" y="268779"/>
                  </a:lnTo>
                  <a:lnTo>
                    <a:pt x="457757" y="286684"/>
                  </a:lnTo>
                  <a:lnTo>
                    <a:pt x="452830" y="304292"/>
                  </a:lnTo>
                  <a:lnTo>
                    <a:pt x="231723" y="232410"/>
                  </a:lnTo>
                  <a:lnTo>
                    <a:pt x="231723" y="0"/>
                  </a:lnTo>
                  <a:close/>
                </a:path>
                <a:path w="464184" h="464185">
                  <a:moveTo>
                    <a:pt x="452830" y="304292"/>
                  </a:moveTo>
                  <a:lnTo>
                    <a:pt x="433839" y="347375"/>
                  </a:lnTo>
                  <a:lnTo>
                    <a:pt x="407461" y="384686"/>
                  </a:lnTo>
                  <a:lnTo>
                    <a:pt x="374872" y="415622"/>
                  </a:lnTo>
                  <a:lnTo>
                    <a:pt x="337244" y="439578"/>
                  </a:lnTo>
                  <a:lnTo>
                    <a:pt x="295753" y="455950"/>
                  </a:lnTo>
                  <a:lnTo>
                    <a:pt x="251573" y="464133"/>
                  </a:lnTo>
                  <a:lnTo>
                    <a:pt x="205877" y="463523"/>
                  </a:lnTo>
                  <a:lnTo>
                    <a:pt x="159841" y="453517"/>
                  </a:lnTo>
                  <a:lnTo>
                    <a:pt x="116758" y="434562"/>
                  </a:lnTo>
                  <a:lnTo>
                    <a:pt x="79446" y="408203"/>
                  </a:lnTo>
                  <a:lnTo>
                    <a:pt x="48510" y="375621"/>
                  </a:lnTo>
                  <a:lnTo>
                    <a:pt x="24554" y="337994"/>
                  </a:lnTo>
                  <a:lnTo>
                    <a:pt x="8183" y="296504"/>
                  </a:lnTo>
                  <a:lnTo>
                    <a:pt x="0" y="252331"/>
                  </a:lnTo>
                  <a:lnTo>
                    <a:pt x="609" y="206654"/>
                  </a:lnTo>
                  <a:lnTo>
                    <a:pt x="10616" y="160655"/>
                  </a:lnTo>
                  <a:lnTo>
                    <a:pt x="30804" y="115461"/>
                  </a:lnTo>
                  <a:lnTo>
                    <a:pt x="59389" y="76388"/>
                  </a:lnTo>
                  <a:lnTo>
                    <a:pt x="95071" y="44370"/>
                  </a:lnTo>
                  <a:lnTo>
                    <a:pt x="136553" y="20343"/>
                  </a:lnTo>
                  <a:lnTo>
                    <a:pt x="182536" y="5241"/>
                  </a:lnTo>
                  <a:lnTo>
                    <a:pt x="231723" y="0"/>
                  </a:lnTo>
                  <a:lnTo>
                    <a:pt x="231723" y="232410"/>
                  </a:lnTo>
                  <a:lnTo>
                    <a:pt x="452830" y="304292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8" name="object 58" descr=""/>
          <p:cNvGrpSpPr/>
          <p:nvPr/>
        </p:nvGrpSpPr>
        <p:grpSpPr>
          <a:xfrm>
            <a:off x="7865542" y="3958082"/>
            <a:ext cx="483234" cy="483870"/>
            <a:chOff x="7865542" y="3958082"/>
            <a:chExt cx="483234" cy="483870"/>
          </a:xfrm>
        </p:grpSpPr>
        <p:sp>
          <p:nvSpPr>
            <p:cNvPr id="59" name="object 59" descr=""/>
            <p:cNvSpPr/>
            <p:nvPr/>
          </p:nvSpPr>
          <p:spPr>
            <a:xfrm>
              <a:off x="8106790" y="3967607"/>
              <a:ext cx="232410" cy="304800"/>
            </a:xfrm>
            <a:custGeom>
              <a:avLst/>
              <a:gdLst/>
              <a:ahLst/>
              <a:cxnLst/>
              <a:rect l="l" t="t" r="r" b="b"/>
              <a:pathLst>
                <a:path w="232409" h="304800">
                  <a:moveTo>
                    <a:pt x="0" y="0"/>
                  </a:moveTo>
                  <a:lnTo>
                    <a:pt x="0" y="232537"/>
                  </a:lnTo>
                  <a:lnTo>
                    <a:pt x="221106" y="304419"/>
                  </a:lnTo>
                  <a:lnTo>
                    <a:pt x="226034" y="286811"/>
                  </a:lnTo>
                  <a:lnTo>
                    <a:pt x="229568" y="268906"/>
                  </a:lnTo>
                  <a:lnTo>
                    <a:pt x="231697" y="250787"/>
                  </a:lnTo>
                  <a:lnTo>
                    <a:pt x="232409" y="232537"/>
                  </a:lnTo>
                  <a:lnTo>
                    <a:pt x="227689" y="185681"/>
                  </a:lnTo>
                  <a:lnTo>
                    <a:pt x="214151" y="142035"/>
                  </a:lnTo>
                  <a:lnTo>
                    <a:pt x="192728" y="102536"/>
                  </a:lnTo>
                  <a:lnTo>
                    <a:pt x="164353" y="68119"/>
                  </a:lnTo>
                  <a:lnTo>
                    <a:pt x="129960" y="39721"/>
                  </a:lnTo>
                  <a:lnTo>
                    <a:pt x="90481" y="18278"/>
                  </a:lnTo>
                  <a:lnTo>
                    <a:pt x="46850" y="4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51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7875067" y="3967607"/>
              <a:ext cx="464184" cy="464820"/>
            </a:xfrm>
            <a:custGeom>
              <a:avLst/>
              <a:gdLst/>
              <a:ahLst/>
              <a:cxnLst/>
              <a:rect l="l" t="t" r="r" b="b"/>
              <a:pathLst>
                <a:path w="464184" h="464820">
                  <a:moveTo>
                    <a:pt x="231723" y="0"/>
                  </a:moveTo>
                  <a:lnTo>
                    <a:pt x="278573" y="4725"/>
                  </a:lnTo>
                  <a:lnTo>
                    <a:pt x="322204" y="18278"/>
                  </a:lnTo>
                  <a:lnTo>
                    <a:pt x="361683" y="39721"/>
                  </a:lnTo>
                  <a:lnTo>
                    <a:pt x="396077" y="68119"/>
                  </a:lnTo>
                  <a:lnTo>
                    <a:pt x="424452" y="102536"/>
                  </a:lnTo>
                  <a:lnTo>
                    <a:pt x="445875" y="142035"/>
                  </a:lnTo>
                  <a:lnTo>
                    <a:pt x="459413" y="185681"/>
                  </a:lnTo>
                  <a:lnTo>
                    <a:pt x="464133" y="232537"/>
                  </a:lnTo>
                  <a:lnTo>
                    <a:pt x="463421" y="250787"/>
                  </a:lnTo>
                  <a:lnTo>
                    <a:pt x="461291" y="268906"/>
                  </a:lnTo>
                  <a:lnTo>
                    <a:pt x="457757" y="286811"/>
                  </a:lnTo>
                  <a:lnTo>
                    <a:pt x="452830" y="304419"/>
                  </a:lnTo>
                  <a:lnTo>
                    <a:pt x="231723" y="232537"/>
                  </a:lnTo>
                  <a:lnTo>
                    <a:pt x="231723" y="0"/>
                  </a:lnTo>
                  <a:close/>
                </a:path>
                <a:path w="464184" h="464820">
                  <a:moveTo>
                    <a:pt x="452830" y="304419"/>
                  </a:moveTo>
                  <a:lnTo>
                    <a:pt x="433839" y="347497"/>
                  </a:lnTo>
                  <a:lnTo>
                    <a:pt x="407461" y="384796"/>
                  </a:lnTo>
                  <a:lnTo>
                    <a:pt x="374872" y="415716"/>
                  </a:lnTo>
                  <a:lnTo>
                    <a:pt x="337244" y="439658"/>
                  </a:lnTo>
                  <a:lnTo>
                    <a:pt x="295753" y="456021"/>
                  </a:lnTo>
                  <a:lnTo>
                    <a:pt x="251573" y="464206"/>
                  </a:lnTo>
                  <a:lnTo>
                    <a:pt x="205877" y="463614"/>
                  </a:lnTo>
                  <a:lnTo>
                    <a:pt x="159841" y="453644"/>
                  </a:lnTo>
                  <a:lnTo>
                    <a:pt x="116758" y="434652"/>
                  </a:lnTo>
                  <a:lnTo>
                    <a:pt x="79446" y="408275"/>
                  </a:lnTo>
                  <a:lnTo>
                    <a:pt x="48510" y="375685"/>
                  </a:lnTo>
                  <a:lnTo>
                    <a:pt x="24554" y="338058"/>
                  </a:lnTo>
                  <a:lnTo>
                    <a:pt x="8183" y="296567"/>
                  </a:lnTo>
                  <a:lnTo>
                    <a:pt x="0" y="252386"/>
                  </a:lnTo>
                  <a:lnTo>
                    <a:pt x="609" y="206691"/>
                  </a:lnTo>
                  <a:lnTo>
                    <a:pt x="10616" y="160655"/>
                  </a:lnTo>
                  <a:lnTo>
                    <a:pt x="30804" y="115505"/>
                  </a:lnTo>
                  <a:lnTo>
                    <a:pt x="59389" y="76444"/>
                  </a:lnTo>
                  <a:lnTo>
                    <a:pt x="95071" y="44418"/>
                  </a:lnTo>
                  <a:lnTo>
                    <a:pt x="136553" y="20371"/>
                  </a:lnTo>
                  <a:lnTo>
                    <a:pt x="182536" y="5250"/>
                  </a:lnTo>
                  <a:lnTo>
                    <a:pt x="231723" y="0"/>
                  </a:lnTo>
                  <a:lnTo>
                    <a:pt x="231723" y="232537"/>
                  </a:lnTo>
                  <a:lnTo>
                    <a:pt x="452830" y="304419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1" name="object 61" descr=""/>
          <p:cNvGrpSpPr/>
          <p:nvPr/>
        </p:nvGrpSpPr>
        <p:grpSpPr>
          <a:xfrm>
            <a:off x="8902045" y="3958335"/>
            <a:ext cx="483870" cy="483234"/>
            <a:chOff x="8902045" y="3958335"/>
            <a:chExt cx="483870" cy="483234"/>
          </a:xfrm>
        </p:grpSpPr>
        <p:sp>
          <p:nvSpPr>
            <p:cNvPr id="62" name="object 62" descr=""/>
            <p:cNvSpPr/>
            <p:nvPr/>
          </p:nvSpPr>
          <p:spPr>
            <a:xfrm>
              <a:off x="9143237" y="3967860"/>
              <a:ext cx="233045" cy="304800"/>
            </a:xfrm>
            <a:custGeom>
              <a:avLst/>
              <a:gdLst/>
              <a:ahLst/>
              <a:cxnLst/>
              <a:rect l="l" t="t" r="r" b="b"/>
              <a:pathLst>
                <a:path w="233045" h="304800">
                  <a:moveTo>
                    <a:pt x="0" y="0"/>
                  </a:moveTo>
                  <a:lnTo>
                    <a:pt x="0" y="232409"/>
                  </a:lnTo>
                  <a:lnTo>
                    <a:pt x="221106" y="304291"/>
                  </a:lnTo>
                  <a:lnTo>
                    <a:pt x="226107" y="286702"/>
                  </a:lnTo>
                  <a:lnTo>
                    <a:pt x="229679" y="268827"/>
                  </a:lnTo>
                  <a:lnTo>
                    <a:pt x="231822" y="250713"/>
                  </a:lnTo>
                  <a:lnTo>
                    <a:pt x="232536" y="232409"/>
                  </a:lnTo>
                  <a:lnTo>
                    <a:pt x="227811" y="185559"/>
                  </a:lnTo>
                  <a:lnTo>
                    <a:pt x="214258" y="141928"/>
                  </a:lnTo>
                  <a:lnTo>
                    <a:pt x="192815" y="102449"/>
                  </a:lnTo>
                  <a:lnTo>
                    <a:pt x="164417" y="68056"/>
                  </a:lnTo>
                  <a:lnTo>
                    <a:pt x="130000" y="39681"/>
                  </a:lnTo>
                  <a:lnTo>
                    <a:pt x="90501" y="18258"/>
                  </a:lnTo>
                  <a:lnTo>
                    <a:pt x="46855" y="4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51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9143237" y="3967860"/>
              <a:ext cx="233045" cy="304800"/>
            </a:xfrm>
            <a:custGeom>
              <a:avLst/>
              <a:gdLst/>
              <a:ahLst/>
              <a:cxnLst/>
              <a:rect l="l" t="t" r="r" b="b"/>
              <a:pathLst>
                <a:path w="233045" h="304800">
                  <a:moveTo>
                    <a:pt x="0" y="0"/>
                  </a:moveTo>
                  <a:lnTo>
                    <a:pt x="46855" y="4720"/>
                  </a:lnTo>
                  <a:lnTo>
                    <a:pt x="90501" y="18258"/>
                  </a:lnTo>
                  <a:lnTo>
                    <a:pt x="130000" y="39681"/>
                  </a:lnTo>
                  <a:lnTo>
                    <a:pt x="164417" y="68056"/>
                  </a:lnTo>
                  <a:lnTo>
                    <a:pt x="192815" y="102449"/>
                  </a:lnTo>
                  <a:lnTo>
                    <a:pt x="214258" y="141928"/>
                  </a:lnTo>
                  <a:lnTo>
                    <a:pt x="227811" y="185559"/>
                  </a:lnTo>
                  <a:lnTo>
                    <a:pt x="232536" y="232409"/>
                  </a:lnTo>
                  <a:lnTo>
                    <a:pt x="231822" y="250713"/>
                  </a:lnTo>
                  <a:lnTo>
                    <a:pt x="229679" y="268827"/>
                  </a:lnTo>
                  <a:lnTo>
                    <a:pt x="226107" y="286702"/>
                  </a:lnTo>
                  <a:lnTo>
                    <a:pt x="221106" y="304291"/>
                  </a:lnTo>
                  <a:lnTo>
                    <a:pt x="0" y="232409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DE290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8911570" y="3967860"/>
              <a:ext cx="453390" cy="464184"/>
            </a:xfrm>
            <a:custGeom>
              <a:avLst/>
              <a:gdLst/>
              <a:ahLst/>
              <a:cxnLst/>
              <a:rect l="l" t="t" r="r" b="b"/>
              <a:pathLst>
                <a:path w="453390" h="464185">
                  <a:moveTo>
                    <a:pt x="452774" y="304291"/>
                  </a:moveTo>
                  <a:lnTo>
                    <a:pt x="433820" y="347411"/>
                  </a:lnTo>
                  <a:lnTo>
                    <a:pt x="407461" y="384740"/>
                  </a:lnTo>
                  <a:lnTo>
                    <a:pt x="374878" y="415678"/>
                  </a:lnTo>
                  <a:lnTo>
                    <a:pt x="337252" y="439626"/>
                  </a:lnTo>
                  <a:lnTo>
                    <a:pt x="295762" y="455983"/>
                  </a:lnTo>
                  <a:lnTo>
                    <a:pt x="251588" y="464151"/>
                  </a:lnTo>
                  <a:lnTo>
                    <a:pt x="205912" y="463528"/>
                  </a:lnTo>
                  <a:lnTo>
                    <a:pt x="159912" y="453516"/>
                  </a:lnTo>
                  <a:lnTo>
                    <a:pt x="116792" y="434562"/>
                  </a:lnTo>
                  <a:lnTo>
                    <a:pt x="79462" y="408203"/>
                  </a:lnTo>
                  <a:lnTo>
                    <a:pt x="48519" y="375621"/>
                  </a:lnTo>
                  <a:lnTo>
                    <a:pt x="24562" y="337994"/>
                  </a:lnTo>
                  <a:lnTo>
                    <a:pt x="8190" y="296504"/>
                  </a:lnTo>
                  <a:lnTo>
                    <a:pt x="0" y="252331"/>
                  </a:lnTo>
                  <a:lnTo>
                    <a:pt x="590" y="206654"/>
                  </a:lnTo>
                  <a:lnTo>
                    <a:pt x="10560" y="160655"/>
                  </a:lnTo>
                  <a:lnTo>
                    <a:pt x="30749" y="115505"/>
                  </a:lnTo>
                  <a:lnTo>
                    <a:pt x="59333" y="76444"/>
                  </a:lnTo>
                  <a:lnTo>
                    <a:pt x="95015" y="44418"/>
                  </a:lnTo>
                  <a:lnTo>
                    <a:pt x="136497" y="20371"/>
                  </a:lnTo>
                  <a:lnTo>
                    <a:pt x="182481" y="5250"/>
                  </a:lnTo>
                  <a:lnTo>
                    <a:pt x="231667" y="0"/>
                  </a:lnTo>
                  <a:lnTo>
                    <a:pt x="231667" y="232409"/>
                  </a:lnTo>
                  <a:lnTo>
                    <a:pt x="452774" y="304291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5" name="object 65" descr=""/>
          <p:cNvGrpSpPr/>
          <p:nvPr/>
        </p:nvGrpSpPr>
        <p:grpSpPr>
          <a:xfrm>
            <a:off x="5805296" y="3944492"/>
            <a:ext cx="485775" cy="487045"/>
            <a:chOff x="5805296" y="3944492"/>
            <a:chExt cx="485775" cy="487045"/>
          </a:xfrm>
        </p:grpSpPr>
        <p:sp>
          <p:nvSpPr>
            <p:cNvPr id="66" name="object 66" descr=""/>
            <p:cNvSpPr/>
            <p:nvPr/>
          </p:nvSpPr>
          <p:spPr>
            <a:xfrm>
              <a:off x="5814821" y="3954017"/>
              <a:ext cx="466725" cy="467995"/>
            </a:xfrm>
            <a:custGeom>
              <a:avLst/>
              <a:gdLst/>
              <a:ahLst/>
              <a:cxnLst/>
              <a:rect l="l" t="t" r="r" b="b"/>
              <a:pathLst>
                <a:path w="466725" h="467995">
                  <a:moveTo>
                    <a:pt x="233172" y="0"/>
                  </a:moveTo>
                  <a:lnTo>
                    <a:pt x="186179" y="4754"/>
                  </a:lnTo>
                  <a:lnTo>
                    <a:pt x="142410" y="18389"/>
                  </a:lnTo>
                  <a:lnTo>
                    <a:pt x="102803" y="39962"/>
                  </a:lnTo>
                  <a:lnTo>
                    <a:pt x="68294" y="68532"/>
                  </a:lnTo>
                  <a:lnTo>
                    <a:pt x="39821" y="103156"/>
                  </a:lnTo>
                  <a:lnTo>
                    <a:pt x="18323" y="142892"/>
                  </a:lnTo>
                  <a:lnTo>
                    <a:pt x="4737" y="186799"/>
                  </a:lnTo>
                  <a:lnTo>
                    <a:pt x="0" y="233933"/>
                  </a:lnTo>
                  <a:lnTo>
                    <a:pt x="4737" y="281068"/>
                  </a:lnTo>
                  <a:lnTo>
                    <a:pt x="18323" y="324975"/>
                  </a:lnTo>
                  <a:lnTo>
                    <a:pt x="39821" y="364711"/>
                  </a:lnTo>
                  <a:lnTo>
                    <a:pt x="68294" y="399335"/>
                  </a:lnTo>
                  <a:lnTo>
                    <a:pt x="102803" y="427905"/>
                  </a:lnTo>
                  <a:lnTo>
                    <a:pt x="142410" y="449478"/>
                  </a:lnTo>
                  <a:lnTo>
                    <a:pt x="186179" y="463113"/>
                  </a:lnTo>
                  <a:lnTo>
                    <a:pt x="233172" y="467867"/>
                  </a:lnTo>
                  <a:lnTo>
                    <a:pt x="280164" y="463113"/>
                  </a:lnTo>
                  <a:lnTo>
                    <a:pt x="323933" y="449478"/>
                  </a:lnTo>
                  <a:lnTo>
                    <a:pt x="363540" y="427905"/>
                  </a:lnTo>
                  <a:lnTo>
                    <a:pt x="398049" y="399335"/>
                  </a:lnTo>
                  <a:lnTo>
                    <a:pt x="426522" y="364711"/>
                  </a:lnTo>
                  <a:lnTo>
                    <a:pt x="448020" y="324975"/>
                  </a:lnTo>
                  <a:lnTo>
                    <a:pt x="461606" y="281068"/>
                  </a:lnTo>
                  <a:lnTo>
                    <a:pt x="466343" y="233933"/>
                  </a:lnTo>
                  <a:lnTo>
                    <a:pt x="461606" y="186799"/>
                  </a:lnTo>
                  <a:lnTo>
                    <a:pt x="448020" y="142892"/>
                  </a:lnTo>
                  <a:lnTo>
                    <a:pt x="426522" y="103156"/>
                  </a:lnTo>
                  <a:lnTo>
                    <a:pt x="398049" y="68532"/>
                  </a:lnTo>
                  <a:lnTo>
                    <a:pt x="363540" y="39962"/>
                  </a:lnTo>
                  <a:lnTo>
                    <a:pt x="323933" y="18389"/>
                  </a:lnTo>
                  <a:lnTo>
                    <a:pt x="280164" y="4754"/>
                  </a:lnTo>
                  <a:lnTo>
                    <a:pt x="233172" y="0"/>
                  </a:lnTo>
                  <a:close/>
                </a:path>
              </a:pathLst>
            </a:custGeom>
            <a:solidFill>
              <a:srgbClr val="0451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5814821" y="3954017"/>
              <a:ext cx="466725" cy="467995"/>
            </a:xfrm>
            <a:custGeom>
              <a:avLst/>
              <a:gdLst/>
              <a:ahLst/>
              <a:cxnLst/>
              <a:rect l="l" t="t" r="r" b="b"/>
              <a:pathLst>
                <a:path w="466725" h="467995">
                  <a:moveTo>
                    <a:pt x="0" y="233933"/>
                  </a:moveTo>
                  <a:lnTo>
                    <a:pt x="4737" y="186799"/>
                  </a:lnTo>
                  <a:lnTo>
                    <a:pt x="18323" y="142892"/>
                  </a:lnTo>
                  <a:lnTo>
                    <a:pt x="39821" y="103156"/>
                  </a:lnTo>
                  <a:lnTo>
                    <a:pt x="68294" y="68532"/>
                  </a:lnTo>
                  <a:lnTo>
                    <a:pt x="102803" y="39962"/>
                  </a:lnTo>
                  <a:lnTo>
                    <a:pt x="142410" y="18389"/>
                  </a:lnTo>
                  <a:lnTo>
                    <a:pt x="186179" y="4754"/>
                  </a:lnTo>
                  <a:lnTo>
                    <a:pt x="233172" y="0"/>
                  </a:lnTo>
                  <a:lnTo>
                    <a:pt x="280164" y="4754"/>
                  </a:lnTo>
                  <a:lnTo>
                    <a:pt x="323933" y="18389"/>
                  </a:lnTo>
                  <a:lnTo>
                    <a:pt x="363540" y="39962"/>
                  </a:lnTo>
                  <a:lnTo>
                    <a:pt x="398049" y="68532"/>
                  </a:lnTo>
                  <a:lnTo>
                    <a:pt x="426522" y="103156"/>
                  </a:lnTo>
                  <a:lnTo>
                    <a:pt x="448020" y="142892"/>
                  </a:lnTo>
                  <a:lnTo>
                    <a:pt x="461606" y="186799"/>
                  </a:lnTo>
                  <a:lnTo>
                    <a:pt x="466343" y="233933"/>
                  </a:lnTo>
                  <a:lnTo>
                    <a:pt x="461606" y="281068"/>
                  </a:lnTo>
                  <a:lnTo>
                    <a:pt x="448020" y="324975"/>
                  </a:lnTo>
                  <a:lnTo>
                    <a:pt x="426522" y="364711"/>
                  </a:lnTo>
                  <a:lnTo>
                    <a:pt x="398049" y="399335"/>
                  </a:lnTo>
                  <a:lnTo>
                    <a:pt x="363540" y="427905"/>
                  </a:lnTo>
                  <a:lnTo>
                    <a:pt x="323933" y="449478"/>
                  </a:lnTo>
                  <a:lnTo>
                    <a:pt x="280164" y="463113"/>
                  </a:lnTo>
                  <a:lnTo>
                    <a:pt x="233172" y="467867"/>
                  </a:lnTo>
                  <a:lnTo>
                    <a:pt x="186179" y="463113"/>
                  </a:lnTo>
                  <a:lnTo>
                    <a:pt x="142410" y="449478"/>
                  </a:lnTo>
                  <a:lnTo>
                    <a:pt x="102803" y="427905"/>
                  </a:lnTo>
                  <a:lnTo>
                    <a:pt x="68294" y="399335"/>
                  </a:lnTo>
                  <a:lnTo>
                    <a:pt x="39821" y="364711"/>
                  </a:lnTo>
                  <a:lnTo>
                    <a:pt x="18323" y="324975"/>
                  </a:lnTo>
                  <a:lnTo>
                    <a:pt x="4737" y="281068"/>
                  </a:lnTo>
                  <a:lnTo>
                    <a:pt x="0" y="233933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8" name="object 68" descr=""/>
          <p:cNvGrpSpPr/>
          <p:nvPr/>
        </p:nvGrpSpPr>
        <p:grpSpPr>
          <a:xfrm>
            <a:off x="5821156" y="4990591"/>
            <a:ext cx="464820" cy="465455"/>
            <a:chOff x="5821156" y="4990591"/>
            <a:chExt cx="464820" cy="465455"/>
          </a:xfrm>
        </p:grpSpPr>
        <p:sp>
          <p:nvSpPr>
            <p:cNvPr id="69" name="object 69" descr=""/>
            <p:cNvSpPr/>
            <p:nvPr/>
          </p:nvSpPr>
          <p:spPr>
            <a:xfrm>
              <a:off x="5840857" y="5000116"/>
              <a:ext cx="435609" cy="446405"/>
            </a:xfrm>
            <a:custGeom>
              <a:avLst/>
              <a:gdLst/>
              <a:ahLst/>
              <a:cxnLst/>
              <a:rect l="l" t="t" r="r" b="b"/>
              <a:pathLst>
                <a:path w="435610" h="446404">
                  <a:moveTo>
                    <a:pt x="212089" y="0"/>
                  </a:moveTo>
                  <a:lnTo>
                    <a:pt x="212089" y="223011"/>
                  </a:lnTo>
                  <a:lnTo>
                    <a:pt x="0" y="291845"/>
                  </a:lnTo>
                  <a:lnTo>
                    <a:pt x="19361" y="335192"/>
                  </a:lnTo>
                  <a:lnTo>
                    <a:pt x="46773" y="372683"/>
                  </a:lnTo>
                  <a:lnTo>
                    <a:pt x="80994" y="403415"/>
                  </a:lnTo>
                  <a:lnTo>
                    <a:pt x="120781" y="426484"/>
                  </a:lnTo>
                  <a:lnTo>
                    <a:pt x="164894" y="440988"/>
                  </a:lnTo>
                  <a:lnTo>
                    <a:pt x="212089" y="446023"/>
                  </a:lnTo>
                  <a:lnTo>
                    <a:pt x="257041" y="441488"/>
                  </a:lnTo>
                  <a:lnTo>
                    <a:pt x="298906" y="428484"/>
                  </a:lnTo>
                  <a:lnTo>
                    <a:pt x="336788" y="407909"/>
                  </a:lnTo>
                  <a:lnTo>
                    <a:pt x="369792" y="380666"/>
                  </a:lnTo>
                  <a:lnTo>
                    <a:pt x="397021" y="347654"/>
                  </a:lnTo>
                  <a:lnTo>
                    <a:pt x="417579" y="309774"/>
                  </a:lnTo>
                  <a:lnTo>
                    <a:pt x="430572" y="267927"/>
                  </a:lnTo>
                  <a:lnTo>
                    <a:pt x="435101" y="223011"/>
                  </a:lnTo>
                  <a:lnTo>
                    <a:pt x="430572" y="178060"/>
                  </a:lnTo>
                  <a:lnTo>
                    <a:pt x="417579" y="136195"/>
                  </a:lnTo>
                  <a:lnTo>
                    <a:pt x="397021" y="98313"/>
                  </a:lnTo>
                  <a:lnTo>
                    <a:pt x="369792" y="65309"/>
                  </a:lnTo>
                  <a:lnTo>
                    <a:pt x="336788" y="38080"/>
                  </a:lnTo>
                  <a:lnTo>
                    <a:pt x="298906" y="17522"/>
                  </a:lnTo>
                  <a:lnTo>
                    <a:pt x="257041" y="4529"/>
                  </a:lnTo>
                  <a:lnTo>
                    <a:pt x="212089" y="0"/>
                  </a:lnTo>
                  <a:close/>
                </a:path>
              </a:pathLst>
            </a:custGeom>
            <a:solidFill>
              <a:srgbClr val="0451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5830681" y="5000116"/>
              <a:ext cx="445770" cy="446405"/>
            </a:xfrm>
            <a:custGeom>
              <a:avLst/>
              <a:gdLst/>
              <a:ahLst/>
              <a:cxnLst/>
              <a:rect l="l" t="t" r="r" b="b"/>
              <a:pathLst>
                <a:path w="445770" h="446404">
                  <a:moveTo>
                    <a:pt x="222265" y="0"/>
                  </a:moveTo>
                  <a:lnTo>
                    <a:pt x="267217" y="4529"/>
                  </a:lnTo>
                  <a:lnTo>
                    <a:pt x="309082" y="17522"/>
                  </a:lnTo>
                  <a:lnTo>
                    <a:pt x="346964" y="38080"/>
                  </a:lnTo>
                  <a:lnTo>
                    <a:pt x="379968" y="65309"/>
                  </a:lnTo>
                  <a:lnTo>
                    <a:pt x="407197" y="98313"/>
                  </a:lnTo>
                  <a:lnTo>
                    <a:pt x="427755" y="136195"/>
                  </a:lnTo>
                  <a:lnTo>
                    <a:pt x="440748" y="178060"/>
                  </a:lnTo>
                  <a:lnTo>
                    <a:pt x="445277" y="223011"/>
                  </a:lnTo>
                  <a:lnTo>
                    <a:pt x="440748" y="267927"/>
                  </a:lnTo>
                  <a:lnTo>
                    <a:pt x="427755" y="309774"/>
                  </a:lnTo>
                  <a:lnTo>
                    <a:pt x="407197" y="347654"/>
                  </a:lnTo>
                  <a:lnTo>
                    <a:pt x="379968" y="380666"/>
                  </a:lnTo>
                  <a:lnTo>
                    <a:pt x="346964" y="407909"/>
                  </a:lnTo>
                  <a:lnTo>
                    <a:pt x="309082" y="428484"/>
                  </a:lnTo>
                  <a:lnTo>
                    <a:pt x="267217" y="441488"/>
                  </a:lnTo>
                  <a:lnTo>
                    <a:pt x="222265" y="446023"/>
                  </a:lnTo>
                  <a:lnTo>
                    <a:pt x="175070" y="440988"/>
                  </a:lnTo>
                  <a:lnTo>
                    <a:pt x="130957" y="426484"/>
                  </a:lnTo>
                  <a:lnTo>
                    <a:pt x="91170" y="403415"/>
                  </a:lnTo>
                  <a:lnTo>
                    <a:pt x="56949" y="372683"/>
                  </a:lnTo>
                  <a:lnTo>
                    <a:pt x="29537" y="335192"/>
                  </a:lnTo>
                  <a:lnTo>
                    <a:pt x="10175" y="291845"/>
                  </a:lnTo>
                  <a:lnTo>
                    <a:pt x="222265" y="223011"/>
                  </a:lnTo>
                  <a:lnTo>
                    <a:pt x="222265" y="0"/>
                  </a:lnTo>
                  <a:close/>
                </a:path>
                <a:path w="445770" h="446404">
                  <a:moveTo>
                    <a:pt x="10175" y="291845"/>
                  </a:moveTo>
                  <a:lnTo>
                    <a:pt x="584" y="247713"/>
                  </a:lnTo>
                  <a:lnTo>
                    <a:pt x="0" y="203892"/>
                  </a:lnTo>
                  <a:lnTo>
                    <a:pt x="7845" y="161514"/>
                  </a:lnTo>
                  <a:lnTo>
                    <a:pt x="23542" y="121713"/>
                  </a:lnTo>
                  <a:lnTo>
                    <a:pt x="46514" y="85621"/>
                  </a:lnTo>
                  <a:lnTo>
                    <a:pt x="76184" y="54369"/>
                  </a:lnTo>
                  <a:lnTo>
                    <a:pt x="111973" y="29092"/>
                  </a:lnTo>
                  <a:lnTo>
                    <a:pt x="153304" y="10921"/>
                  </a:lnTo>
                  <a:lnTo>
                    <a:pt x="204775" y="688"/>
                  </a:lnTo>
                  <a:lnTo>
                    <a:pt x="222265" y="0"/>
                  </a:lnTo>
                  <a:lnTo>
                    <a:pt x="222265" y="223011"/>
                  </a:lnTo>
                  <a:lnTo>
                    <a:pt x="10175" y="291845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1" name="object 71" descr=""/>
          <p:cNvGrpSpPr/>
          <p:nvPr/>
        </p:nvGrpSpPr>
        <p:grpSpPr>
          <a:xfrm>
            <a:off x="6847879" y="4987035"/>
            <a:ext cx="464820" cy="464820"/>
            <a:chOff x="6847879" y="4987035"/>
            <a:chExt cx="464820" cy="464820"/>
          </a:xfrm>
        </p:grpSpPr>
        <p:sp>
          <p:nvSpPr>
            <p:cNvPr id="72" name="object 72" descr=""/>
            <p:cNvSpPr/>
            <p:nvPr/>
          </p:nvSpPr>
          <p:spPr>
            <a:xfrm>
              <a:off x="7079615" y="4996560"/>
              <a:ext cx="223520" cy="292100"/>
            </a:xfrm>
            <a:custGeom>
              <a:avLst/>
              <a:gdLst/>
              <a:ahLst/>
              <a:cxnLst/>
              <a:rect l="l" t="t" r="r" b="b"/>
              <a:pathLst>
                <a:path w="223520" h="292100">
                  <a:moveTo>
                    <a:pt x="0" y="0"/>
                  </a:moveTo>
                  <a:lnTo>
                    <a:pt x="0" y="223012"/>
                  </a:lnTo>
                  <a:lnTo>
                    <a:pt x="212216" y="291972"/>
                  </a:lnTo>
                  <a:lnTo>
                    <a:pt x="216904" y="275125"/>
                  </a:lnTo>
                  <a:lnTo>
                    <a:pt x="220281" y="257968"/>
                  </a:lnTo>
                  <a:lnTo>
                    <a:pt x="222325" y="240573"/>
                  </a:lnTo>
                  <a:lnTo>
                    <a:pt x="223011" y="223012"/>
                  </a:lnTo>
                  <a:lnTo>
                    <a:pt x="218482" y="178096"/>
                  </a:lnTo>
                  <a:lnTo>
                    <a:pt x="205489" y="136249"/>
                  </a:lnTo>
                  <a:lnTo>
                    <a:pt x="184931" y="98369"/>
                  </a:lnTo>
                  <a:lnTo>
                    <a:pt x="157702" y="65357"/>
                  </a:lnTo>
                  <a:lnTo>
                    <a:pt x="124698" y="38114"/>
                  </a:lnTo>
                  <a:lnTo>
                    <a:pt x="86816" y="17539"/>
                  </a:lnTo>
                  <a:lnTo>
                    <a:pt x="44951" y="45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51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6857404" y="4996560"/>
              <a:ext cx="445770" cy="445770"/>
            </a:xfrm>
            <a:custGeom>
              <a:avLst/>
              <a:gdLst/>
              <a:ahLst/>
              <a:cxnLst/>
              <a:rect l="l" t="t" r="r" b="b"/>
              <a:pathLst>
                <a:path w="445770" h="445770">
                  <a:moveTo>
                    <a:pt x="222210" y="0"/>
                  </a:moveTo>
                  <a:lnTo>
                    <a:pt x="267161" y="4535"/>
                  </a:lnTo>
                  <a:lnTo>
                    <a:pt x="309026" y="17539"/>
                  </a:lnTo>
                  <a:lnTo>
                    <a:pt x="346908" y="38114"/>
                  </a:lnTo>
                  <a:lnTo>
                    <a:pt x="379912" y="65357"/>
                  </a:lnTo>
                  <a:lnTo>
                    <a:pt x="407141" y="98369"/>
                  </a:lnTo>
                  <a:lnTo>
                    <a:pt x="427700" y="136249"/>
                  </a:lnTo>
                  <a:lnTo>
                    <a:pt x="440692" y="178096"/>
                  </a:lnTo>
                  <a:lnTo>
                    <a:pt x="445222" y="223012"/>
                  </a:lnTo>
                  <a:lnTo>
                    <a:pt x="444535" y="240573"/>
                  </a:lnTo>
                  <a:lnTo>
                    <a:pt x="442491" y="257968"/>
                  </a:lnTo>
                  <a:lnTo>
                    <a:pt x="439114" y="275125"/>
                  </a:lnTo>
                  <a:lnTo>
                    <a:pt x="434427" y="291972"/>
                  </a:lnTo>
                  <a:lnTo>
                    <a:pt x="222210" y="223012"/>
                  </a:lnTo>
                  <a:lnTo>
                    <a:pt x="222210" y="0"/>
                  </a:lnTo>
                  <a:close/>
                </a:path>
                <a:path w="445770" h="445770">
                  <a:moveTo>
                    <a:pt x="434427" y="291972"/>
                  </a:moveTo>
                  <a:lnTo>
                    <a:pt x="416214" y="333304"/>
                  </a:lnTo>
                  <a:lnTo>
                    <a:pt x="390905" y="369093"/>
                  </a:lnTo>
                  <a:lnTo>
                    <a:pt x="359632" y="398763"/>
                  </a:lnTo>
                  <a:lnTo>
                    <a:pt x="323524" y="421735"/>
                  </a:lnTo>
                  <a:lnTo>
                    <a:pt x="283714" y="437432"/>
                  </a:lnTo>
                  <a:lnTo>
                    <a:pt x="241331" y="445277"/>
                  </a:lnTo>
                  <a:lnTo>
                    <a:pt x="197508" y="444693"/>
                  </a:lnTo>
                  <a:lnTo>
                    <a:pt x="153376" y="435101"/>
                  </a:lnTo>
                  <a:lnTo>
                    <a:pt x="112008" y="416931"/>
                  </a:lnTo>
                  <a:lnTo>
                    <a:pt x="76200" y="391654"/>
                  </a:lnTo>
                  <a:lnTo>
                    <a:pt x="46523" y="360402"/>
                  </a:lnTo>
                  <a:lnTo>
                    <a:pt x="23550" y="324310"/>
                  </a:lnTo>
                  <a:lnTo>
                    <a:pt x="7852" y="284509"/>
                  </a:lnTo>
                  <a:lnTo>
                    <a:pt x="0" y="242131"/>
                  </a:lnTo>
                  <a:lnTo>
                    <a:pt x="565" y="198310"/>
                  </a:lnTo>
                  <a:lnTo>
                    <a:pt x="10120" y="154177"/>
                  </a:lnTo>
                  <a:lnTo>
                    <a:pt x="29490" y="110831"/>
                  </a:lnTo>
                  <a:lnTo>
                    <a:pt x="56922" y="73340"/>
                  </a:lnTo>
                  <a:lnTo>
                    <a:pt x="91162" y="42608"/>
                  </a:lnTo>
                  <a:lnTo>
                    <a:pt x="130958" y="19539"/>
                  </a:lnTo>
                  <a:lnTo>
                    <a:pt x="175058" y="5035"/>
                  </a:lnTo>
                  <a:lnTo>
                    <a:pt x="222210" y="0"/>
                  </a:lnTo>
                  <a:lnTo>
                    <a:pt x="222210" y="223012"/>
                  </a:lnTo>
                  <a:lnTo>
                    <a:pt x="434427" y="291972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4" name="object 74" descr=""/>
          <p:cNvGrpSpPr/>
          <p:nvPr/>
        </p:nvGrpSpPr>
        <p:grpSpPr>
          <a:xfrm>
            <a:off x="7871332" y="4987035"/>
            <a:ext cx="465455" cy="465455"/>
            <a:chOff x="7871332" y="4987035"/>
            <a:chExt cx="465455" cy="465455"/>
          </a:xfrm>
        </p:grpSpPr>
        <p:sp>
          <p:nvSpPr>
            <p:cNvPr id="75" name="object 75" descr=""/>
            <p:cNvSpPr/>
            <p:nvPr/>
          </p:nvSpPr>
          <p:spPr>
            <a:xfrm>
              <a:off x="7880857" y="4996560"/>
              <a:ext cx="446405" cy="446405"/>
            </a:xfrm>
            <a:custGeom>
              <a:avLst/>
              <a:gdLst/>
              <a:ahLst/>
              <a:cxnLst/>
              <a:rect l="l" t="t" r="r" b="b"/>
              <a:pathLst>
                <a:path w="446404" h="446404">
                  <a:moveTo>
                    <a:pt x="223012" y="0"/>
                  </a:moveTo>
                  <a:lnTo>
                    <a:pt x="223012" y="223012"/>
                  </a:lnTo>
                  <a:lnTo>
                    <a:pt x="91948" y="42671"/>
                  </a:lnTo>
                  <a:lnTo>
                    <a:pt x="53203" y="78493"/>
                  </a:lnTo>
                  <a:lnTo>
                    <a:pt x="24304" y="121792"/>
                  </a:lnTo>
                  <a:lnTo>
                    <a:pt x="6240" y="170616"/>
                  </a:lnTo>
                  <a:lnTo>
                    <a:pt x="0" y="223012"/>
                  </a:lnTo>
                  <a:lnTo>
                    <a:pt x="4529" y="267963"/>
                  </a:lnTo>
                  <a:lnTo>
                    <a:pt x="17522" y="309828"/>
                  </a:lnTo>
                  <a:lnTo>
                    <a:pt x="38080" y="347710"/>
                  </a:lnTo>
                  <a:lnTo>
                    <a:pt x="65309" y="380714"/>
                  </a:lnTo>
                  <a:lnTo>
                    <a:pt x="98313" y="407943"/>
                  </a:lnTo>
                  <a:lnTo>
                    <a:pt x="136195" y="428501"/>
                  </a:lnTo>
                  <a:lnTo>
                    <a:pt x="178060" y="441494"/>
                  </a:lnTo>
                  <a:lnTo>
                    <a:pt x="223012" y="446023"/>
                  </a:lnTo>
                  <a:lnTo>
                    <a:pt x="267963" y="441494"/>
                  </a:lnTo>
                  <a:lnTo>
                    <a:pt x="309828" y="428501"/>
                  </a:lnTo>
                  <a:lnTo>
                    <a:pt x="347710" y="407943"/>
                  </a:lnTo>
                  <a:lnTo>
                    <a:pt x="380714" y="380714"/>
                  </a:lnTo>
                  <a:lnTo>
                    <a:pt x="407943" y="347710"/>
                  </a:lnTo>
                  <a:lnTo>
                    <a:pt x="428501" y="309828"/>
                  </a:lnTo>
                  <a:lnTo>
                    <a:pt x="441494" y="267963"/>
                  </a:lnTo>
                  <a:lnTo>
                    <a:pt x="446024" y="223012"/>
                  </a:lnTo>
                  <a:lnTo>
                    <a:pt x="441494" y="178096"/>
                  </a:lnTo>
                  <a:lnTo>
                    <a:pt x="428501" y="136249"/>
                  </a:lnTo>
                  <a:lnTo>
                    <a:pt x="407943" y="98369"/>
                  </a:lnTo>
                  <a:lnTo>
                    <a:pt x="380714" y="65357"/>
                  </a:lnTo>
                  <a:lnTo>
                    <a:pt x="347710" y="38114"/>
                  </a:lnTo>
                  <a:lnTo>
                    <a:pt x="309828" y="17539"/>
                  </a:lnTo>
                  <a:lnTo>
                    <a:pt x="267963" y="4535"/>
                  </a:lnTo>
                  <a:lnTo>
                    <a:pt x="223012" y="0"/>
                  </a:lnTo>
                  <a:close/>
                </a:path>
              </a:pathLst>
            </a:custGeom>
            <a:solidFill>
              <a:srgbClr val="0451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7880857" y="4996560"/>
              <a:ext cx="446405" cy="446405"/>
            </a:xfrm>
            <a:custGeom>
              <a:avLst/>
              <a:gdLst/>
              <a:ahLst/>
              <a:cxnLst/>
              <a:rect l="l" t="t" r="r" b="b"/>
              <a:pathLst>
                <a:path w="446404" h="446404">
                  <a:moveTo>
                    <a:pt x="223012" y="0"/>
                  </a:moveTo>
                  <a:lnTo>
                    <a:pt x="267963" y="4535"/>
                  </a:lnTo>
                  <a:lnTo>
                    <a:pt x="309828" y="17539"/>
                  </a:lnTo>
                  <a:lnTo>
                    <a:pt x="347710" y="38114"/>
                  </a:lnTo>
                  <a:lnTo>
                    <a:pt x="380714" y="65357"/>
                  </a:lnTo>
                  <a:lnTo>
                    <a:pt x="407943" y="98369"/>
                  </a:lnTo>
                  <a:lnTo>
                    <a:pt x="428501" y="136249"/>
                  </a:lnTo>
                  <a:lnTo>
                    <a:pt x="441494" y="178096"/>
                  </a:lnTo>
                  <a:lnTo>
                    <a:pt x="446024" y="223012"/>
                  </a:lnTo>
                  <a:lnTo>
                    <a:pt x="441494" y="267963"/>
                  </a:lnTo>
                  <a:lnTo>
                    <a:pt x="428501" y="309828"/>
                  </a:lnTo>
                  <a:lnTo>
                    <a:pt x="407943" y="347710"/>
                  </a:lnTo>
                  <a:lnTo>
                    <a:pt x="380714" y="380714"/>
                  </a:lnTo>
                  <a:lnTo>
                    <a:pt x="347710" y="407943"/>
                  </a:lnTo>
                  <a:lnTo>
                    <a:pt x="309828" y="428501"/>
                  </a:lnTo>
                  <a:lnTo>
                    <a:pt x="267963" y="441494"/>
                  </a:lnTo>
                  <a:lnTo>
                    <a:pt x="223012" y="446023"/>
                  </a:lnTo>
                  <a:lnTo>
                    <a:pt x="178060" y="441494"/>
                  </a:lnTo>
                  <a:lnTo>
                    <a:pt x="136195" y="428501"/>
                  </a:lnTo>
                  <a:lnTo>
                    <a:pt x="98313" y="407943"/>
                  </a:lnTo>
                  <a:lnTo>
                    <a:pt x="65309" y="380714"/>
                  </a:lnTo>
                  <a:lnTo>
                    <a:pt x="38080" y="347710"/>
                  </a:lnTo>
                  <a:lnTo>
                    <a:pt x="17522" y="309828"/>
                  </a:lnTo>
                  <a:lnTo>
                    <a:pt x="4529" y="267963"/>
                  </a:lnTo>
                  <a:lnTo>
                    <a:pt x="0" y="223012"/>
                  </a:lnTo>
                  <a:lnTo>
                    <a:pt x="6240" y="170616"/>
                  </a:lnTo>
                  <a:lnTo>
                    <a:pt x="24304" y="121792"/>
                  </a:lnTo>
                  <a:lnTo>
                    <a:pt x="53203" y="78493"/>
                  </a:lnTo>
                  <a:lnTo>
                    <a:pt x="91948" y="42671"/>
                  </a:lnTo>
                  <a:lnTo>
                    <a:pt x="223012" y="223012"/>
                  </a:lnTo>
                  <a:lnTo>
                    <a:pt x="223012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7" name="object 7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63280" y="4987035"/>
              <a:ext cx="150114" cy="242062"/>
            </a:xfrm>
            <a:prstGeom prst="rect">
              <a:avLst/>
            </a:prstGeom>
          </p:spPr>
        </p:pic>
      </p:grpSp>
      <p:grpSp>
        <p:nvGrpSpPr>
          <p:cNvPr id="78" name="object 78" descr=""/>
          <p:cNvGrpSpPr/>
          <p:nvPr/>
        </p:nvGrpSpPr>
        <p:grpSpPr>
          <a:xfrm>
            <a:off x="8907476" y="4987035"/>
            <a:ext cx="465455" cy="465455"/>
            <a:chOff x="8907476" y="4987035"/>
            <a:chExt cx="465455" cy="465455"/>
          </a:xfrm>
        </p:grpSpPr>
        <p:sp>
          <p:nvSpPr>
            <p:cNvPr id="79" name="object 79" descr=""/>
            <p:cNvSpPr/>
            <p:nvPr/>
          </p:nvSpPr>
          <p:spPr>
            <a:xfrm>
              <a:off x="9139935" y="4996560"/>
              <a:ext cx="223520" cy="403860"/>
            </a:xfrm>
            <a:custGeom>
              <a:avLst/>
              <a:gdLst/>
              <a:ahLst/>
              <a:cxnLst/>
              <a:rect l="l" t="t" r="r" b="b"/>
              <a:pathLst>
                <a:path w="223520" h="403860">
                  <a:moveTo>
                    <a:pt x="0" y="0"/>
                  </a:moveTo>
                  <a:lnTo>
                    <a:pt x="0" y="223012"/>
                  </a:lnTo>
                  <a:lnTo>
                    <a:pt x="131064" y="403478"/>
                  </a:lnTo>
                  <a:lnTo>
                    <a:pt x="169808" y="367655"/>
                  </a:lnTo>
                  <a:lnTo>
                    <a:pt x="198707" y="324342"/>
                  </a:lnTo>
                  <a:lnTo>
                    <a:pt x="216771" y="275480"/>
                  </a:lnTo>
                  <a:lnTo>
                    <a:pt x="223012" y="223012"/>
                  </a:lnTo>
                  <a:lnTo>
                    <a:pt x="218482" y="178096"/>
                  </a:lnTo>
                  <a:lnTo>
                    <a:pt x="205489" y="136249"/>
                  </a:lnTo>
                  <a:lnTo>
                    <a:pt x="184931" y="98369"/>
                  </a:lnTo>
                  <a:lnTo>
                    <a:pt x="157702" y="65357"/>
                  </a:lnTo>
                  <a:lnTo>
                    <a:pt x="124698" y="38114"/>
                  </a:lnTo>
                  <a:lnTo>
                    <a:pt x="86816" y="17539"/>
                  </a:lnTo>
                  <a:lnTo>
                    <a:pt x="44951" y="45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51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8917001" y="4996560"/>
              <a:ext cx="446405" cy="446405"/>
            </a:xfrm>
            <a:custGeom>
              <a:avLst/>
              <a:gdLst/>
              <a:ahLst/>
              <a:cxnLst/>
              <a:rect l="l" t="t" r="r" b="b"/>
              <a:pathLst>
                <a:path w="446404" h="446404">
                  <a:moveTo>
                    <a:pt x="222934" y="0"/>
                  </a:moveTo>
                  <a:lnTo>
                    <a:pt x="267885" y="4535"/>
                  </a:lnTo>
                  <a:lnTo>
                    <a:pt x="309750" y="17539"/>
                  </a:lnTo>
                  <a:lnTo>
                    <a:pt x="347632" y="38114"/>
                  </a:lnTo>
                  <a:lnTo>
                    <a:pt x="380636" y="65357"/>
                  </a:lnTo>
                  <a:lnTo>
                    <a:pt x="407865" y="98369"/>
                  </a:lnTo>
                  <a:lnTo>
                    <a:pt x="428424" y="136249"/>
                  </a:lnTo>
                  <a:lnTo>
                    <a:pt x="441416" y="178096"/>
                  </a:lnTo>
                  <a:lnTo>
                    <a:pt x="445946" y="223012"/>
                  </a:lnTo>
                  <a:lnTo>
                    <a:pt x="439705" y="275480"/>
                  </a:lnTo>
                  <a:lnTo>
                    <a:pt x="421641" y="324342"/>
                  </a:lnTo>
                  <a:lnTo>
                    <a:pt x="392743" y="367655"/>
                  </a:lnTo>
                  <a:lnTo>
                    <a:pt x="353998" y="403478"/>
                  </a:lnTo>
                  <a:lnTo>
                    <a:pt x="222934" y="223012"/>
                  </a:lnTo>
                  <a:lnTo>
                    <a:pt x="222934" y="0"/>
                  </a:lnTo>
                  <a:close/>
                </a:path>
                <a:path w="446404" h="446404">
                  <a:moveTo>
                    <a:pt x="353998" y="403478"/>
                  </a:moveTo>
                  <a:lnTo>
                    <a:pt x="314958" y="426229"/>
                  </a:lnTo>
                  <a:lnTo>
                    <a:pt x="273442" y="440320"/>
                  </a:lnTo>
                  <a:lnTo>
                    <a:pt x="230703" y="445953"/>
                  </a:lnTo>
                  <a:lnTo>
                    <a:pt x="187993" y="443325"/>
                  </a:lnTo>
                  <a:lnTo>
                    <a:pt x="146562" y="432636"/>
                  </a:lnTo>
                  <a:lnTo>
                    <a:pt x="107664" y="414087"/>
                  </a:lnTo>
                  <a:lnTo>
                    <a:pt x="72548" y="387876"/>
                  </a:lnTo>
                  <a:lnTo>
                    <a:pt x="42467" y="354202"/>
                  </a:lnTo>
                  <a:lnTo>
                    <a:pt x="19717" y="315162"/>
                  </a:lnTo>
                  <a:lnTo>
                    <a:pt x="5627" y="273647"/>
                  </a:lnTo>
                  <a:lnTo>
                    <a:pt x="0" y="230908"/>
                  </a:lnTo>
                  <a:lnTo>
                    <a:pt x="2636" y="188198"/>
                  </a:lnTo>
                  <a:lnTo>
                    <a:pt x="13340" y="146767"/>
                  </a:lnTo>
                  <a:lnTo>
                    <a:pt x="31912" y="107868"/>
                  </a:lnTo>
                  <a:lnTo>
                    <a:pt x="58155" y="72752"/>
                  </a:lnTo>
                  <a:lnTo>
                    <a:pt x="91870" y="42671"/>
                  </a:lnTo>
                  <a:lnTo>
                    <a:pt x="154020" y="10953"/>
                  </a:lnTo>
                  <a:lnTo>
                    <a:pt x="222934" y="0"/>
                  </a:lnTo>
                  <a:lnTo>
                    <a:pt x="222934" y="223012"/>
                  </a:lnTo>
                  <a:lnTo>
                    <a:pt x="353998" y="403478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1" name="object 81" descr=""/>
          <p:cNvGrpSpPr/>
          <p:nvPr/>
        </p:nvGrpSpPr>
        <p:grpSpPr>
          <a:xfrm>
            <a:off x="5826377" y="2929763"/>
            <a:ext cx="483870" cy="483870"/>
            <a:chOff x="5826377" y="2929763"/>
            <a:chExt cx="483870" cy="483870"/>
          </a:xfrm>
        </p:grpSpPr>
        <p:sp>
          <p:nvSpPr>
            <p:cNvPr id="82" name="object 82" descr=""/>
            <p:cNvSpPr/>
            <p:nvPr/>
          </p:nvSpPr>
          <p:spPr>
            <a:xfrm>
              <a:off x="6068314" y="2939288"/>
              <a:ext cx="232410" cy="421005"/>
            </a:xfrm>
            <a:custGeom>
              <a:avLst/>
              <a:gdLst/>
              <a:ahLst/>
              <a:cxnLst/>
              <a:rect l="l" t="t" r="r" b="b"/>
              <a:pathLst>
                <a:path w="232410" h="421004">
                  <a:moveTo>
                    <a:pt x="0" y="0"/>
                  </a:moveTo>
                  <a:lnTo>
                    <a:pt x="0" y="232410"/>
                  </a:lnTo>
                  <a:lnTo>
                    <a:pt x="136651" y="420497"/>
                  </a:lnTo>
                  <a:lnTo>
                    <a:pt x="177010" y="383143"/>
                  </a:lnTo>
                  <a:lnTo>
                    <a:pt x="207105" y="337978"/>
                  </a:lnTo>
                  <a:lnTo>
                    <a:pt x="225913" y="287051"/>
                  </a:lnTo>
                  <a:lnTo>
                    <a:pt x="232410" y="232410"/>
                  </a:lnTo>
                  <a:lnTo>
                    <a:pt x="227689" y="185559"/>
                  </a:lnTo>
                  <a:lnTo>
                    <a:pt x="214151" y="141928"/>
                  </a:lnTo>
                  <a:lnTo>
                    <a:pt x="192728" y="102449"/>
                  </a:lnTo>
                  <a:lnTo>
                    <a:pt x="164353" y="68056"/>
                  </a:lnTo>
                  <a:lnTo>
                    <a:pt x="129960" y="39681"/>
                  </a:lnTo>
                  <a:lnTo>
                    <a:pt x="90481" y="18258"/>
                  </a:lnTo>
                  <a:lnTo>
                    <a:pt x="46850" y="4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51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5835902" y="2939288"/>
              <a:ext cx="464820" cy="464820"/>
            </a:xfrm>
            <a:custGeom>
              <a:avLst/>
              <a:gdLst/>
              <a:ahLst/>
              <a:cxnLst/>
              <a:rect l="l" t="t" r="r" b="b"/>
              <a:pathLst>
                <a:path w="464820" h="464820">
                  <a:moveTo>
                    <a:pt x="232411" y="0"/>
                  </a:moveTo>
                  <a:lnTo>
                    <a:pt x="279262" y="4720"/>
                  </a:lnTo>
                  <a:lnTo>
                    <a:pt x="322893" y="18258"/>
                  </a:lnTo>
                  <a:lnTo>
                    <a:pt x="362372" y="39681"/>
                  </a:lnTo>
                  <a:lnTo>
                    <a:pt x="396765" y="68056"/>
                  </a:lnTo>
                  <a:lnTo>
                    <a:pt x="425140" y="102449"/>
                  </a:lnTo>
                  <a:lnTo>
                    <a:pt x="446563" y="141928"/>
                  </a:lnTo>
                  <a:lnTo>
                    <a:pt x="460101" y="185559"/>
                  </a:lnTo>
                  <a:lnTo>
                    <a:pt x="464821" y="232410"/>
                  </a:lnTo>
                  <a:lnTo>
                    <a:pt x="458324" y="287051"/>
                  </a:lnTo>
                  <a:lnTo>
                    <a:pt x="439516" y="337978"/>
                  </a:lnTo>
                  <a:lnTo>
                    <a:pt x="409421" y="383143"/>
                  </a:lnTo>
                  <a:lnTo>
                    <a:pt x="369063" y="420497"/>
                  </a:lnTo>
                  <a:lnTo>
                    <a:pt x="232411" y="232410"/>
                  </a:lnTo>
                  <a:lnTo>
                    <a:pt x="232411" y="0"/>
                  </a:lnTo>
                  <a:close/>
                </a:path>
                <a:path w="464820" h="464820">
                  <a:moveTo>
                    <a:pt x="369063" y="420497"/>
                  </a:moveTo>
                  <a:lnTo>
                    <a:pt x="328377" y="444206"/>
                  </a:lnTo>
                  <a:lnTo>
                    <a:pt x="285104" y="458894"/>
                  </a:lnTo>
                  <a:lnTo>
                    <a:pt x="240552" y="464765"/>
                  </a:lnTo>
                  <a:lnTo>
                    <a:pt x="196026" y="462026"/>
                  </a:lnTo>
                  <a:lnTo>
                    <a:pt x="152833" y="450880"/>
                  </a:lnTo>
                  <a:lnTo>
                    <a:pt x="112281" y="431534"/>
                  </a:lnTo>
                  <a:lnTo>
                    <a:pt x="75676" y="404192"/>
                  </a:lnTo>
                  <a:lnTo>
                    <a:pt x="44324" y="369062"/>
                  </a:lnTo>
                  <a:lnTo>
                    <a:pt x="20578" y="328381"/>
                  </a:lnTo>
                  <a:lnTo>
                    <a:pt x="5873" y="285120"/>
                  </a:lnTo>
                  <a:lnTo>
                    <a:pt x="0" y="240583"/>
                  </a:lnTo>
                  <a:lnTo>
                    <a:pt x="2748" y="196072"/>
                  </a:lnTo>
                  <a:lnTo>
                    <a:pt x="13907" y="152887"/>
                  </a:lnTo>
                  <a:lnTo>
                    <a:pt x="33269" y="112333"/>
                  </a:lnTo>
                  <a:lnTo>
                    <a:pt x="60623" y="75711"/>
                  </a:lnTo>
                  <a:lnTo>
                    <a:pt x="95759" y="44323"/>
                  </a:lnTo>
                  <a:lnTo>
                    <a:pt x="160513" y="11350"/>
                  </a:lnTo>
                  <a:lnTo>
                    <a:pt x="232411" y="0"/>
                  </a:lnTo>
                  <a:lnTo>
                    <a:pt x="232411" y="232410"/>
                  </a:lnTo>
                  <a:lnTo>
                    <a:pt x="369063" y="420497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4" name="object 84" descr=""/>
          <p:cNvGrpSpPr/>
          <p:nvPr/>
        </p:nvGrpSpPr>
        <p:grpSpPr>
          <a:xfrm>
            <a:off x="8906002" y="2923285"/>
            <a:ext cx="484505" cy="484505"/>
            <a:chOff x="8906002" y="2923285"/>
            <a:chExt cx="484505" cy="484505"/>
          </a:xfrm>
        </p:grpSpPr>
        <p:pic>
          <p:nvPicPr>
            <p:cNvPr id="85" name="object 8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38539" y="2923285"/>
              <a:ext cx="251459" cy="251460"/>
            </a:xfrm>
            <a:prstGeom prst="rect">
              <a:avLst/>
            </a:prstGeom>
          </p:spPr>
        </p:pic>
        <p:sp>
          <p:nvSpPr>
            <p:cNvPr id="86" name="object 86" descr=""/>
            <p:cNvSpPr/>
            <p:nvPr/>
          </p:nvSpPr>
          <p:spPr>
            <a:xfrm>
              <a:off x="8915527" y="2932810"/>
              <a:ext cx="465455" cy="465455"/>
            </a:xfrm>
            <a:custGeom>
              <a:avLst/>
              <a:gdLst/>
              <a:ahLst/>
              <a:cxnLst/>
              <a:rect l="l" t="t" r="r" b="b"/>
              <a:pathLst>
                <a:path w="465454" h="465454">
                  <a:moveTo>
                    <a:pt x="464947" y="232410"/>
                  </a:moveTo>
                  <a:lnTo>
                    <a:pt x="460226" y="279265"/>
                  </a:lnTo>
                  <a:lnTo>
                    <a:pt x="446688" y="322911"/>
                  </a:lnTo>
                  <a:lnTo>
                    <a:pt x="425265" y="362410"/>
                  </a:lnTo>
                  <a:lnTo>
                    <a:pt x="396890" y="396827"/>
                  </a:lnTo>
                  <a:lnTo>
                    <a:pt x="362497" y="425225"/>
                  </a:lnTo>
                  <a:lnTo>
                    <a:pt x="323018" y="446668"/>
                  </a:lnTo>
                  <a:lnTo>
                    <a:pt x="279387" y="460221"/>
                  </a:lnTo>
                  <a:lnTo>
                    <a:pt x="232537" y="464947"/>
                  </a:lnTo>
                  <a:lnTo>
                    <a:pt x="185681" y="460221"/>
                  </a:lnTo>
                  <a:lnTo>
                    <a:pt x="142035" y="446668"/>
                  </a:lnTo>
                  <a:lnTo>
                    <a:pt x="102536" y="425225"/>
                  </a:lnTo>
                  <a:lnTo>
                    <a:pt x="68119" y="396827"/>
                  </a:lnTo>
                  <a:lnTo>
                    <a:pt x="39721" y="362410"/>
                  </a:lnTo>
                  <a:lnTo>
                    <a:pt x="18278" y="322911"/>
                  </a:lnTo>
                  <a:lnTo>
                    <a:pt x="4725" y="279265"/>
                  </a:lnTo>
                  <a:lnTo>
                    <a:pt x="0" y="232410"/>
                  </a:lnTo>
                  <a:lnTo>
                    <a:pt x="4725" y="185559"/>
                  </a:lnTo>
                  <a:lnTo>
                    <a:pt x="18278" y="141928"/>
                  </a:lnTo>
                  <a:lnTo>
                    <a:pt x="39721" y="102449"/>
                  </a:lnTo>
                  <a:lnTo>
                    <a:pt x="68119" y="68056"/>
                  </a:lnTo>
                  <a:lnTo>
                    <a:pt x="102536" y="39681"/>
                  </a:lnTo>
                  <a:lnTo>
                    <a:pt x="142035" y="18258"/>
                  </a:lnTo>
                  <a:lnTo>
                    <a:pt x="185681" y="4720"/>
                  </a:lnTo>
                  <a:lnTo>
                    <a:pt x="232537" y="0"/>
                  </a:lnTo>
                  <a:lnTo>
                    <a:pt x="232537" y="232410"/>
                  </a:lnTo>
                  <a:lnTo>
                    <a:pt x="464947" y="232410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7" name="object 8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59308" y="1967483"/>
            <a:ext cx="1126236" cy="374903"/>
          </a:xfrm>
          <a:prstGeom prst="rect">
            <a:avLst/>
          </a:prstGeom>
        </p:spPr>
      </p:pic>
      <p:grpSp>
        <p:nvGrpSpPr>
          <p:cNvPr id="88" name="object 88" descr=""/>
          <p:cNvGrpSpPr/>
          <p:nvPr/>
        </p:nvGrpSpPr>
        <p:grpSpPr>
          <a:xfrm>
            <a:off x="7899527" y="1921510"/>
            <a:ext cx="465455" cy="465455"/>
            <a:chOff x="7899527" y="1921510"/>
            <a:chExt cx="465455" cy="465455"/>
          </a:xfrm>
        </p:grpSpPr>
        <p:sp>
          <p:nvSpPr>
            <p:cNvPr id="89" name="object 89" descr=""/>
            <p:cNvSpPr/>
            <p:nvPr/>
          </p:nvSpPr>
          <p:spPr>
            <a:xfrm>
              <a:off x="7909052" y="1931035"/>
              <a:ext cx="446405" cy="446405"/>
            </a:xfrm>
            <a:custGeom>
              <a:avLst/>
              <a:gdLst/>
              <a:ahLst/>
              <a:cxnLst/>
              <a:rect l="l" t="t" r="r" b="b"/>
              <a:pathLst>
                <a:path w="446404" h="446405">
                  <a:moveTo>
                    <a:pt x="223012" y="0"/>
                  </a:moveTo>
                  <a:lnTo>
                    <a:pt x="223012" y="223012"/>
                  </a:lnTo>
                  <a:lnTo>
                    <a:pt x="91821" y="42672"/>
                  </a:lnTo>
                  <a:lnTo>
                    <a:pt x="53149" y="78493"/>
                  </a:lnTo>
                  <a:lnTo>
                    <a:pt x="24288" y="121792"/>
                  </a:lnTo>
                  <a:lnTo>
                    <a:pt x="6238" y="170616"/>
                  </a:lnTo>
                  <a:lnTo>
                    <a:pt x="0" y="223012"/>
                  </a:lnTo>
                  <a:lnTo>
                    <a:pt x="4529" y="267963"/>
                  </a:lnTo>
                  <a:lnTo>
                    <a:pt x="17522" y="309828"/>
                  </a:lnTo>
                  <a:lnTo>
                    <a:pt x="38080" y="347710"/>
                  </a:lnTo>
                  <a:lnTo>
                    <a:pt x="65309" y="380714"/>
                  </a:lnTo>
                  <a:lnTo>
                    <a:pt x="98313" y="407943"/>
                  </a:lnTo>
                  <a:lnTo>
                    <a:pt x="136195" y="428501"/>
                  </a:lnTo>
                  <a:lnTo>
                    <a:pt x="178060" y="441494"/>
                  </a:lnTo>
                  <a:lnTo>
                    <a:pt x="223012" y="446024"/>
                  </a:lnTo>
                  <a:lnTo>
                    <a:pt x="267927" y="441494"/>
                  </a:lnTo>
                  <a:lnTo>
                    <a:pt x="309774" y="428501"/>
                  </a:lnTo>
                  <a:lnTo>
                    <a:pt x="347654" y="407943"/>
                  </a:lnTo>
                  <a:lnTo>
                    <a:pt x="380666" y="380714"/>
                  </a:lnTo>
                  <a:lnTo>
                    <a:pt x="407909" y="347710"/>
                  </a:lnTo>
                  <a:lnTo>
                    <a:pt x="428484" y="309828"/>
                  </a:lnTo>
                  <a:lnTo>
                    <a:pt x="441488" y="267963"/>
                  </a:lnTo>
                  <a:lnTo>
                    <a:pt x="446024" y="223012"/>
                  </a:lnTo>
                  <a:lnTo>
                    <a:pt x="441488" y="178096"/>
                  </a:lnTo>
                  <a:lnTo>
                    <a:pt x="428484" y="136249"/>
                  </a:lnTo>
                  <a:lnTo>
                    <a:pt x="407909" y="98369"/>
                  </a:lnTo>
                  <a:lnTo>
                    <a:pt x="380666" y="65357"/>
                  </a:lnTo>
                  <a:lnTo>
                    <a:pt x="347654" y="38114"/>
                  </a:lnTo>
                  <a:lnTo>
                    <a:pt x="309774" y="17539"/>
                  </a:lnTo>
                  <a:lnTo>
                    <a:pt x="267927" y="4535"/>
                  </a:lnTo>
                  <a:lnTo>
                    <a:pt x="223012" y="0"/>
                  </a:lnTo>
                  <a:close/>
                </a:path>
              </a:pathLst>
            </a:custGeom>
            <a:solidFill>
              <a:srgbClr val="0451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7909052" y="1931035"/>
              <a:ext cx="446405" cy="446405"/>
            </a:xfrm>
            <a:custGeom>
              <a:avLst/>
              <a:gdLst/>
              <a:ahLst/>
              <a:cxnLst/>
              <a:rect l="l" t="t" r="r" b="b"/>
              <a:pathLst>
                <a:path w="446404" h="446405">
                  <a:moveTo>
                    <a:pt x="223012" y="0"/>
                  </a:moveTo>
                  <a:lnTo>
                    <a:pt x="267927" y="4535"/>
                  </a:lnTo>
                  <a:lnTo>
                    <a:pt x="309774" y="17539"/>
                  </a:lnTo>
                  <a:lnTo>
                    <a:pt x="347654" y="38114"/>
                  </a:lnTo>
                  <a:lnTo>
                    <a:pt x="380666" y="65357"/>
                  </a:lnTo>
                  <a:lnTo>
                    <a:pt x="407909" y="98369"/>
                  </a:lnTo>
                  <a:lnTo>
                    <a:pt x="428484" y="136249"/>
                  </a:lnTo>
                  <a:lnTo>
                    <a:pt x="441488" y="178096"/>
                  </a:lnTo>
                  <a:lnTo>
                    <a:pt x="446024" y="223012"/>
                  </a:lnTo>
                  <a:lnTo>
                    <a:pt x="441488" y="267963"/>
                  </a:lnTo>
                  <a:lnTo>
                    <a:pt x="428484" y="309828"/>
                  </a:lnTo>
                  <a:lnTo>
                    <a:pt x="407909" y="347710"/>
                  </a:lnTo>
                  <a:lnTo>
                    <a:pt x="380666" y="380714"/>
                  </a:lnTo>
                  <a:lnTo>
                    <a:pt x="347654" y="407943"/>
                  </a:lnTo>
                  <a:lnTo>
                    <a:pt x="309774" y="428501"/>
                  </a:lnTo>
                  <a:lnTo>
                    <a:pt x="267927" y="441494"/>
                  </a:lnTo>
                  <a:lnTo>
                    <a:pt x="223012" y="446024"/>
                  </a:lnTo>
                  <a:lnTo>
                    <a:pt x="178060" y="441494"/>
                  </a:lnTo>
                  <a:lnTo>
                    <a:pt x="136195" y="428501"/>
                  </a:lnTo>
                  <a:lnTo>
                    <a:pt x="98313" y="407943"/>
                  </a:lnTo>
                  <a:lnTo>
                    <a:pt x="65309" y="380714"/>
                  </a:lnTo>
                  <a:lnTo>
                    <a:pt x="38080" y="347710"/>
                  </a:lnTo>
                  <a:lnTo>
                    <a:pt x="17522" y="309828"/>
                  </a:lnTo>
                  <a:lnTo>
                    <a:pt x="4529" y="267963"/>
                  </a:lnTo>
                  <a:lnTo>
                    <a:pt x="0" y="223012"/>
                  </a:lnTo>
                  <a:lnTo>
                    <a:pt x="6238" y="170616"/>
                  </a:lnTo>
                  <a:lnTo>
                    <a:pt x="24288" y="121792"/>
                  </a:lnTo>
                  <a:lnTo>
                    <a:pt x="53149" y="78493"/>
                  </a:lnTo>
                  <a:lnTo>
                    <a:pt x="91821" y="42672"/>
                  </a:lnTo>
                  <a:lnTo>
                    <a:pt x="223012" y="223012"/>
                  </a:lnTo>
                  <a:lnTo>
                    <a:pt x="223012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1" name="object 9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91348" y="1921510"/>
              <a:ext cx="150241" cy="242062"/>
            </a:xfrm>
            <a:prstGeom prst="rect">
              <a:avLst/>
            </a:prstGeom>
          </p:spPr>
        </p:pic>
      </p:grpSp>
      <p:grpSp>
        <p:nvGrpSpPr>
          <p:cNvPr id="92" name="object 92" descr=""/>
          <p:cNvGrpSpPr/>
          <p:nvPr/>
        </p:nvGrpSpPr>
        <p:grpSpPr>
          <a:xfrm>
            <a:off x="6824707" y="1922398"/>
            <a:ext cx="465455" cy="465455"/>
            <a:chOff x="6824707" y="1922398"/>
            <a:chExt cx="465455" cy="465455"/>
          </a:xfrm>
        </p:grpSpPr>
        <p:pic>
          <p:nvPicPr>
            <p:cNvPr id="93" name="object 9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47610" y="1922398"/>
              <a:ext cx="150114" cy="242062"/>
            </a:xfrm>
            <a:prstGeom prst="rect">
              <a:avLst/>
            </a:prstGeom>
          </p:spPr>
        </p:pic>
        <p:sp>
          <p:nvSpPr>
            <p:cNvPr id="94" name="object 94" descr=""/>
            <p:cNvSpPr/>
            <p:nvPr/>
          </p:nvSpPr>
          <p:spPr>
            <a:xfrm>
              <a:off x="6834232" y="1931923"/>
              <a:ext cx="446405" cy="446405"/>
            </a:xfrm>
            <a:custGeom>
              <a:avLst/>
              <a:gdLst/>
              <a:ahLst/>
              <a:cxnLst/>
              <a:rect l="l" t="t" r="r" b="b"/>
              <a:pathLst>
                <a:path w="446404" h="446405">
                  <a:moveTo>
                    <a:pt x="353967" y="42672"/>
                  </a:moveTo>
                  <a:lnTo>
                    <a:pt x="387682" y="72752"/>
                  </a:lnTo>
                  <a:lnTo>
                    <a:pt x="413925" y="107868"/>
                  </a:lnTo>
                  <a:lnTo>
                    <a:pt x="432497" y="146767"/>
                  </a:lnTo>
                  <a:lnTo>
                    <a:pt x="443200" y="188198"/>
                  </a:lnTo>
                  <a:lnTo>
                    <a:pt x="445837" y="230908"/>
                  </a:lnTo>
                  <a:lnTo>
                    <a:pt x="440210" y="273647"/>
                  </a:lnTo>
                  <a:lnTo>
                    <a:pt x="426120" y="315162"/>
                  </a:lnTo>
                  <a:lnTo>
                    <a:pt x="403370" y="354202"/>
                  </a:lnTo>
                  <a:lnTo>
                    <a:pt x="373289" y="387876"/>
                  </a:lnTo>
                  <a:lnTo>
                    <a:pt x="338173" y="414087"/>
                  </a:lnTo>
                  <a:lnTo>
                    <a:pt x="299274" y="432636"/>
                  </a:lnTo>
                  <a:lnTo>
                    <a:pt x="257844" y="443325"/>
                  </a:lnTo>
                  <a:lnTo>
                    <a:pt x="215133" y="445953"/>
                  </a:lnTo>
                  <a:lnTo>
                    <a:pt x="172395" y="440320"/>
                  </a:lnTo>
                  <a:lnTo>
                    <a:pt x="130879" y="426229"/>
                  </a:lnTo>
                  <a:lnTo>
                    <a:pt x="91839" y="403478"/>
                  </a:lnTo>
                  <a:lnTo>
                    <a:pt x="58124" y="373398"/>
                  </a:lnTo>
                  <a:lnTo>
                    <a:pt x="31883" y="338282"/>
                  </a:lnTo>
                  <a:lnTo>
                    <a:pt x="13316" y="299383"/>
                  </a:lnTo>
                  <a:lnTo>
                    <a:pt x="2621" y="257952"/>
                  </a:lnTo>
                  <a:lnTo>
                    <a:pt x="0" y="215242"/>
                  </a:lnTo>
                  <a:lnTo>
                    <a:pt x="5650" y="172503"/>
                  </a:lnTo>
                  <a:lnTo>
                    <a:pt x="19771" y="130988"/>
                  </a:lnTo>
                  <a:lnTo>
                    <a:pt x="42563" y="91948"/>
                  </a:lnTo>
                  <a:lnTo>
                    <a:pt x="78385" y="53256"/>
                  </a:lnTo>
                  <a:lnTo>
                    <a:pt x="121684" y="24352"/>
                  </a:lnTo>
                  <a:lnTo>
                    <a:pt x="170507" y="6258"/>
                  </a:lnTo>
                  <a:lnTo>
                    <a:pt x="222903" y="0"/>
                  </a:lnTo>
                  <a:lnTo>
                    <a:pt x="222903" y="223012"/>
                  </a:lnTo>
                  <a:lnTo>
                    <a:pt x="353967" y="42672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5" name="object 95" descr=""/>
          <p:cNvGrpSpPr/>
          <p:nvPr/>
        </p:nvGrpSpPr>
        <p:grpSpPr>
          <a:xfrm>
            <a:off x="5838356" y="1922398"/>
            <a:ext cx="463550" cy="464820"/>
            <a:chOff x="5838356" y="1922398"/>
            <a:chExt cx="463550" cy="464820"/>
          </a:xfrm>
        </p:grpSpPr>
        <p:pic>
          <p:nvPicPr>
            <p:cNvPr id="96" name="object 9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60567" y="1922398"/>
              <a:ext cx="231140" cy="242062"/>
            </a:xfrm>
            <a:prstGeom prst="rect">
              <a:avLst/>
            </a:prstGeom>
          </p:spPr>
        </p:pic>
        <p:sp>
          <p:nvSpPr>
            <p:cNvPr id="97" name="object 97" descr=""/>
            <p:cNvSpPr/>
            <p:nvPr/>
          </p:nvSpPr>
          <p:spPr>
            <a:xfrm>
              <a:off x="5847881" y="1931923"/>
              <a:ext cx="444500" cy="445770"/>
            </a:xfrm>
            <a:custGeom>
              <a:avLst/>
              <a:gdLst/>
              <a:ahLst/>
              <a:cxnLst/>
              <a:rect l="l" t="t" r="r" b="b"/>
              <a:pathLst>
                <a:path w="444500" h="445769">
                  <a:moveTo>
                    <a:pt x="434300" y="154177"/>
                  </a:moveTo>
                  <a:lnTo>
                    <a:pt x="443891" y="198310"/>
                  </a:lnTo>
                  <a:lnTo>
                    <a:pt x="444476" y="242133"/>
                  </a:lnTo>
                  <a:lnTo>
                    <a:pt x="436630" y="284515"/>
                  </a:lnTo>
                  <a:lnTo>
                    <a:pt x="420933" y="324326"/>
                  </a:lnTo>
                  <a:lnTo>
                    <a:pt x="397961" y="360433"/>
                  </a:lnTo>
                  <a:lnTo>
                    <a:pt x="368292" y="391707"/>
                  </a:lnTo>
                  <a:lnTo>
                    <a:pt x="332502" y="417016"/>
                  </a:lnTo>
                  <a:lnTo>
                    <a:pt x="291171" y="435228"/>
                  </a:lnTo>
                  <a:lnTo>
                    <a:pt x="247038" y="444778"/>
                  </a:lnTo>
                  <a:lnTo>
                    <a:pt x="203215" y="445331"/>
                  </a:lnTo>
                  <a:lnTo>
                    <a:pt x="160833" y="437463"/>
                  </a:lnTo>
                  <a:lnTo>
                    <a:pt x="121023" y="421751"/>
                  </a:lnTo>
                  <a:lnTo>
                    <a:pt x="84915" y="398769"/>
                  </a:lnTo>
                  <a:lnTo>
                    <a:pt x="53641" y="369095"/>
                  </a:lnTo>
                  <a:lnTo>
                    <a:pt x="28332" y="333304"/>
                  </a:lnTo>
                  <a:lnTo>
                    <a:pt x="10120" y="291973"/>
                  </a:lnTo>
                  <a:lnTo>
                    <a:pt x="565" y="247840"/>
                  </a:lnTo>
                  <a:lnTo>
                    <a:pt x="0" y="204017"/>
                  </a:lnTo>
                  <a:lnTo>
                    <a:pt x="7852" y="161635"/>
                  </a:lnTo>
                  <a:lnTo>
                    <a:pt x="23550" y="121824"/>
                  </a:lnTo>
                  <a:lnTo>
                    <a:pt x="46523" y="85717"/>
                  </a:lnTo>
                  <a:lnTo>
                    <a:pt x="76200" y="54443"/>
                  </a:lnTo>
                  <a:lnTo>
                    <a:pt x="112008" y="29134"/>
                  </a:lnTo>
                  <a:lnTo>
                    <a:pt x="153376" y="10922"/>
                  </a:lnTo>
                  <a:lnTo>
                    <a:pt x="204722" y="688"/>
                  </a:lnTo>
                  <a:lnTo>
                    <a:pt x="222210" y="0"/>
                  </a:lnTo>
                  <a:lnTo>
                    <a:pt x="222210" y="223012"/>
                  </a:lnTo>
                  <a:lnTo>
                    <a:pt x="434300" y="154177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8" name="object 98" descr=""/>
          <p:cNvGrpSpPr/>
          <p:nvPr/>
        </p:nvGrpSpPr>
        <p:grpSpPr>
          <a:xfrm>
            <a:off x="8920533" y="1913001"/>
            <a:ext cx="483870" cy="483870"/>
            <a:chOff x="8920533" y="1913001"/>
            <a:chExt cx="483870" cy="483870"/>
          </a:xfrm>
        </p:grpSpPr>
        <p:pic>
          <p:nvPicPr>
            <p:cNvPr id="99" name="object 9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52889" y="1913001"/>
              <a:ext cx="155701" cy="251460"/>
            </a:xfrm>
            <a:prstGeom prst="rect">
              <a:avLst/>
            </a:prstGeom>
          </p:spPr>
        </p:pic>
        <p:sp>
          <p:nvSpPr>
            <p:cNvPr id="100" name="object 100" descr=""/>
            <p:cNvSpPr/>
            <p:nvPr/>
          </p:nvSpPr>
          <p:spPr>
            <a:xfrm>
              <a:off x="8930058" y="1922526"/>
              <a:ext cx="464820" cy="464820"/>
            </a:xfrm>
            <a:custGeom>
              <a:avLst/>
              <a:gdLst/>
              <a:ahLst/>
              <a:cxnLst/>
              <a:rect l="l" t="t" r="r" b="b"/>
              <a:pathLst>
                <a:path w="464820" h="464819">
                  <a:moveTo>
                    <a:pt x="369007" y="44450"/>
                  </a:moveTo>
                  <a:lnTo>
                    <a:pt x="404138" y="75801"/>
                  </a:lnTo>
                  <a:lnTo>
                    <a:pt x="431480" y="112404"/>
                  </a:lnTo>
                  <a:lnTo>
                    <a:pt x="450826" y="152952"/>
                  </a:lnTo>
                  <a:lnTo>
                    <a:pt x="461971" y="196135"/>
                  </a:lnTo>
                  <a:lnTo>
                    <a:pt x="464711" y="240646"/>
                  </a:lnTo>
                  <a:lnTo>
                    <a:pt x="458840" y="285176"/>
                  </a:lnTo>
                  <a:lnTo>
                    <a:pt x="444152" y="328417"/>
                  </a:lnTo>
                  <a:lnTo>
                    <a:pt x="420442" y="369062"/>
                  </a:lnTo>
                  <a:lnTo>
                    <a:pt x="389091" y="404198"/>
                  </a:lnTo>
                  <a:lnTo>
                    <a:pt x="352486" y="431551"/>
                  </a:lnTo>
                  <a:lnTo>
                    <a:pt x="311933" y="450913"/>
                  </a:lnTo>
                  <a:lnTo>
                    <a:pt x="268741" y="462073"/>
                  </a:lnTo>
                  <a:lnTo>
                    <a:pt x="224215" y="464821"/>
                  </a:lnTo>
                  <a:lnTo>
                    <a:pt x="179662" y="458948"/>
                  </a:lnTo>
                  <a:lnTo>
                    <a:pt x="136390" y="444243"/>
                  </a:lnTo>
                  <a:lnTo>
                    <a:pt x="95703" y="420497"/>
                  </a:lnTo>
                  <a:lnTo>
                    <a:pt x="60573" y="389145"/>
                  </a:lnTo>
                  <a:lnTo>
                    <a:pt x="33231" y="352540"/>
                  </a:lnTo>
                  <a:lnTo>
                    <a:pt x="13885" y="311987"/>
                  </a:lnTo>
                  <a:lnTo>
                    <a:pt x="2739" y="268795"/>
                  </a:lnTo>
                  <a:lnTo>
                    <a:pt x="0" y="224269"/>
                  </a:lnTo>
                  <a:lnTo>
                    <a:pt x="5871" y="179716"/>
                  </a:lnTo>
                  <a:lnTo>
                    <a:pt x="20559" y="136444"/>
                  </a:lnTo>
                  <a:lnTo>
                    <a:pt x="44268" y="95758"/>
                  </a:lnTo>
                  <a:lnTo>
                    <a:pt x="81676" y="55399"/>
                  </a:lnTo>
                  <a:lnTo>
                    <a:pt x="126834" y="25304"/>
                  </a:lnTo>
                  <a:lnTo>
                    <a:pt x="177732" y="6496"/>
                  </a:lnTo>
                  <a:lnTo>
                    <a:pt x="232355" y="0"/>
                  </a:lnTo>
                  <a:lnTo>
                    <a:pt x="232355" y="232410"/>
                  </a:lnTo>
                  <a:lnTo>
                    <a:pt x="369007" y="44450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1" name="object 101" descr=""/>
          <p:cNvGrpSpPr/>
          <p:nvPr/>
        </p:nvGrpSpPr>
        <p:grpSpPr>
          <a:xfrm>
            <a:off x="10133266" y="5969698"/>
            <a:ext cx="1682114" cy="233045"/>
            <a:chOff x="10133266" y="5969698"/>
            <a:chExt cx="1682114" cy="233045"/>
          </a:xfrm>
        </p:grpSpPr>
        <p:sp>
          <p:nvSpPr>
            <p:cNvPr id="102" name="object 102" descr=""/>
            <p:cNvSpPr/>
            <p:nvPr/>
          </p:nvSpPr>
          <p:spPr>
            <a:xfrm>
              <a:off x="10147554" y="5983985"/>
              <a:ext cx="1653539" cy="204470"/>
            </a:xfrm>
            <a:custGeom>
              <a:avLst/>
              <a:gdLst/>
              <a:ahLst/>
              <a:cxnLst/>
              <a:rect l="l" t="t" r="r" b="b"/>
              <a:pathLst>
                <a:path w="1653540" h="204470">
                  <a:moveTo>
                    <a:pt x="1653540" y="0"/>
                  </a:moveTo>
                  <a:lnTo>
                    <a:pt x="0" y="0"/>
                  </a:lnTo>
                  <a:lnTo>
                    <a:pt x="0" y="204215"/>
                  </a:lnTo>
                  <a:lnTo>
                    <a:pt x="1653540" y="204215"/>
                  </a:lnTo>
                  <a:lnTo>
                    <a:pt x="1653540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 descr=""/>
            <p:cNvSpPr/>
            <p:nvPr/>
          </p:nvSpPr>
          <p:spPr>
            <a:xfrm>
              <a:off x="10147554" y="5983985"/>
              <a:ext cx="1653539" cy="204470"/>
            </a:xfrm>
            <a:custGeom>
              <a:avLst/>
              <a:gdLst/>
              <a:ahLst/>
              <a:cxnLst/>
              <a:rect l="l" t="t" r="r" b="b"/>
              <a:pathLst>
                <a:path w="1653540" h="204470">
                  <a:moveTo>
                    <a:pt x="0" y="204215"/>
                  </a:moveTo>
                  <a:lnTo>
                    <a:pt x="1653540" y="204215"/>
                  </a:lnTo>
                  <a:lnTo>
                    <a:pt x="1653540" y="0"/>
                  </a:lnTo>
                  <a:lnTo>
                    <a:pt x="0" y="0"/>
                  </a:lnTo>
                  <a:lnTo>
                    <a:pt x="0" y="204215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4" name="object 104" descr=""/>
          <p:cNvSpPr txBox="1"/>
          <p:nvPr/>
        </p:nvSpPr>
        <p:spPr>
          <a:xfrm>
            <a:off x="10147554" y="5983985"/>
            <a:ext cx="1653539" cy="20447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231140">
              <a:lnSpc>
                <a:spcPct val="100000"/>
              </a:lnSpc>
              <a:spcBef>
                <a:spcPts val="15"/>
              </a:spcBef>
            </a:pP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Details</a:t>
            </a:r>
            <a:r>
              <a:rPr dirty="0" sz="12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2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Calibri"/>
                <a:cs typeface="Calibri"/>
              </a:rPr>
              <a:t>Appendix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5" name="object 105" descr=""/>
          <p:cNvSpPr txBox="1"/>
          <p:nvPr/>
        </p:nvSpPr>
        <p:spPr>
          <a:xfrm>
            <a:off x="278891" y="5888735"/>
            <a:ext cx="935990" cy="307975"/>
          </a:xfrm>
          <a:prstGeom prst="rect">
            <a:avLst/>
          </a:prstGeom>
          <a:solidFill>
            <a:srgbClr val="FF9C08"/>
          </a:solidFill>
        </p:spPr>
        <p:txBody>
          <a:bodyPr wrap="square" lIns="0" tIns="36194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284"/>
              </a:spcBef>
            </a:pPr>
            <a:r>
              <a:rPr dirty="0" u="sng" sz="1400" spc="-10" b="1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Continued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4318"/>
            <a:ext cx="12204700" cy="803910"/>
            <a:chOff x="-6350" y="4318"/>
            <a:chExt cx="12204700" cy="803910"/>
          </a:xfrm>
        </p:grpSpPr>
        <p:sp>
          <p:nvSpPr>
            <p:cNvPr id="3" name="object 3" descr=""/>
            <p:cNvSpPr/>
            <p:nvPr/>
          </p:nvSpPr>
          <p:spPr>
            <a:xfrm>
              <a:off x="0" y="10668"/>
              <a:ext cx="12192000" cy="791210"/>
            </a:xfrm>
            <a:custGeom>
              <a:avLst/>
              <a:gdLst/>
              <a:ahLst/>
              <a:cxnLst/>
              <a:rect l="l" t="t" r="r" b="b"/>
              <a:pathLst>
                <a:path w="12192000" h="791210">
                  <a:moveTo>
                    <a:pt x="12192000" y="0"/>
                  </a:moveTo>
                  <a:lnTo>
                    <a:pt x="0" y="0"/>
                  </a:lnTo>
                  <a:lnTo>
                    <a:pt x="0" y="790955"/>
                  </a:lnTo>
                  <a:lnTo>
                    <a:pt x="12192000" y="79095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10668"/>
              <a:ext cx="12192000" cy="791210"/>
            </a:xfrm>
            <a:custGeom>
              <a:avLst/>
              <a:gdLst/>
              <a:ahLst/>
              <a:cxnLst/>
              <a:rect l="l" t="t" r="r" b="b"/>
              <a:pathLst>
                <a:path w="12192000" h="791210">
                  <a:moveTo>
                    <a:pt x="0" y="790955"/>
                  </a:moveTo>
                  <a:lnTo>
                    <a:pt x="12192000" y="790955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790955"/>
                  </a:lnTo>
                  <a:close/>
                </a:path>
              </a:pathLst>
            </a:custGeom>
            <a:ln w="12700">
              <a:solidFill>
                <a:srgbClr val="00134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162813" y="6307581"/>
            <a:ext cx="1244600" cy="556895"/>
            <a:chOff x="162813" y="6307581"/>
            <a:chExt cx="1244600" cy="556895"/>
          </a:xfrm>
        </p:grpSpPr>
        <p:sp>
          <p:nvSpPr>
            <p:cNvPr id="6" name="object 6" descr=""/>
            <p:cNvSpPr/>
            <p:nvPr/>
          </p:nvSpPr>
          <p:spPr>
            <a:xfrm>
              <a:off x="169163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2" y="544068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69163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544068"/>
                  </a:moveTo>
                  <a:lnTo>
                    <a:pt x="1231392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73735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200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200" y="524255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175513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64795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Executive</a:t>
            </a:r>
            <a:endParaRPr sz="1400">
              <a:latin typeface="Calibri"/>
              <a:cs typeface="Calibri"/>
            </a:endParaRPr>
          </a:p>
          <a:p>
            <a:pPr marL="267970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2963926" y="6307581"/>
            <a:ext cx="1244600" cy="556895"/>
            <a:chOff x="2963926" y="6307581"/>
            <a:chExt cx="1244600" cy="556895"/>
          </a:xfrm>
        </p:grpSpPr>
        <p:sp>
          <p:nvSpPr>
            <p:cNvPr id="11" name="object 11" descr=""/>
            <p:cNvSpPr/>
            <p:nvPr/>
          </p:nvSpPr>
          <p:spPr>
            <a:xfrm>
              <a:off x="2970276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1" y="544068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970276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544068"/>
                  </a:moveTo>
                  <a:lnTo>
                    <a:pt x="1231391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974848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200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200" y="524255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2976626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66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</a:t>
            </a:r>
            <a:endParaRPr sz="1400">
              <a:latin typeface="Calibri"/>
              <a:cs typeface="Calibri"/>
            </a:endParaRPr>
          </a:p>
          <a:p>
            <a:pPr marL="263525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Overview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1563369" y="6307581"/>
            <a:ext cx="1244600" cy="556895"/>
            <a:chOff x="1563369" y="6307581"/>
            <a:chExt cx="1244600" cy="556895"/>
          </a:xfrm>
        </p:grpSpPr>
        <p:sp>
          <p:nvSpPr>
            <p:cNvPr id="16" name="object 16" descr=""/>
            <p:cNvSpPr/>
            <p:nvPr/>
          </p:nvSpPr>
          <p:spPr>
            <a:xfrm>
              <a:off x="1569719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2" y="544068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569719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544068"/>
                  </a:moveTo>
                  <a:lnTo>
                    <a:pt x="1231392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574291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199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199" y="524255"/>
                  </a:lnTo>
                  <a:lnTo>
                    <a:pt x="1219199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1576069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0861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</a:t>
            </a:r>
            <a:endParaRPr sz="1400">
              <a:latin typeface="Calibri"/>
              <a:cs typeface="Calibri"/>
            </a:endParaRPr>
          </a:p>
          <a:p>
            <a:pPr marL="314960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4364482" y="6307581"/>
            <a:ext cx="1244600" cy="556895"/>
            <a:chOff x="4364482" y="6307581"/>
            <a:chExt cx="1244600" cy="556895"/>
          </a:xfrm>
        </p:grpSpPr>
        <p:sp>
          <p:nvSpPr>
            <p:cNvPr id="21" name="object 21" descr=""/>
            <p:cNvSpPr/>
            <p:nvPr/>
          </p:nvSpPr>
          <p:spPr>
            <a:xfrm>
              <a:off x="4370832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1" y="544068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4370832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544068"/>
                  </a:moveTo>
                  <a:lnTo>
                    <a:pt x="1231391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4375404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200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200" y="524255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4377182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5765038" y="6307581"/>
            <a:ext cx="1244600" cy="556895"/>
            <a:chOff x="5765038" y="6307581"/>
            <a:chExt cx="1244600" cy="556895"/>
          </a:xfrm>
        </p:grpSpPr>
        <p:sp>
          <p:nvSpPr>
            <p:cNvPr id="26" name="object 26" descr=""/>
            <p:cNvSpPr/>
            <p:nvPr/>
          </p:nvSpPr>
          <p:spPr>
            <a:xfrm>
              <a:off x="5771388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1" y="544068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5771388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544068"/>
                  </a:moveTo>
                  <a:lnTo>
                    <a:pt x="1231391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5775960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199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199" y="524255"/>
                  </a:lnTo>
                  <a:lnTo>
                    <a:pt x="1219199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5777738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8829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</a:t>
            </a:r>
            <a:endParaRPr sz="1400">
              <a:latin typeface="Calibri"/>
              <a:cs typeface="Calibri"/>
            </a:endParaRPr>
          </a:p>
          <a:p>
            <a:pPr marL="315595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7165593" y="6307581"/>
            <a:ext cx="1244600" cy="556895"/>
            <a:chOff x="7165593" y="6307581"/>
            <a:chExt cx="1244600" cy="556895"/>
          </a:xfrm>
        </p:grpSpPr>
        <p:sp>
          <p:nvSpPr>
            <p:cNvPr id="31" name="object 31" descr=""/>
            <p:cNvSpPr/>
            <p:nvPr/>
          </p:nvSpPr>
          <p:spPr>
            <a:xfrm>
              <a:off x="7171943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2" y="544068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7171943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544068"/>
                  </a:moveTo>
                  <a:lnTo>
                    <a:pt x="1231392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7176515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200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200" y="524255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7178293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0447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</a:t>
            </a:r>
            <a:endParaRPr sz="1400">
              <a:latin typeface="Calibri"/>
              <a:cs typeface="Calibri"/>
            </a:endParaRPr>
          </a:p>
          <a:p>
            <a:pPr marL="247015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8572500" y="6307835"/>
            <a:ext cx="1231900" cy="550545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619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84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Alternative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Solution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9973056" y="6307581"/>
            <a:ext cx="1247140" cy="556895"/>
            <a:chOff x="9973056" y="6307581"/>
            <a:chExt cx="1247140" cy="556895"/>
          </a:xfrm>
        </p:grpSpPr>
        <p:sp>
          <p:nvSpPr>
            <p:cNvPr id="37" name="object 37" descr=""/>
            <p:cNvSpPr/>
            <p:nvPr/>
          </p:nvSpPr>
          <p:spPr>
            <a:xfrm>
              <a:off x="9982200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2" y="544068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9982200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544068"/>
                  </a:moveTo>
                  <a:lnTo>
                    <a:pt x="1231392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9973056" y="6423660"/>
              <a:ext cx="1219200" cy="307975"/>
            </a:xfrm>
            <a:custGeom>
              <a:avLst/>
              <a:gdLst/>
              <a:ahLst/>
              <a:cxnLst/>
              <a:rect l="l" t="t" r="r" b="b"/>
              <a:pathLst>
                <a:path w="1219200" h="307975">
                  <a:moveTo>
                    <a:pt x="1219200" y="0"/>
                  </a:moveTo>
                  <a:lnTo>
                    <a:pt x="0" y="0"/>
                  </a:lnTo>
                  <a:lnTo>
                    <a:pt x="0" y="307847"/>
                  </a:lnTo>
                  <a:lnTo>
                    <a:pt x="1219200" y="307847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 descr=""/>
          <p:cNvSpPr txBox="1"/>
          <p:nvPr/>
        </p:nvSpPr>
        <p:spPr>
          <a:xfrm>
            <a:off x="9988550" y="6446316"/>
            <a:ext cx="121920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0025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1" name="object 41" descr=""/>
          <p:cNvSpPr/>
          <p:nvPr/>
        </p:nvSpPr>
        <p:spPr>
          <a:xfrm>
            <a:off x="11551919" y="6443471"/>
            <a:ext cx="640080" cy="295910"/>
          </a:xfrm>
          <a:custGeom>
            <a:avLst/>
            <a:gdLst/>
            <a:ahLst/>
            <a:cxnLst/>
            <a:rect l="l" t="t" r="r" b="b"/>
            <a:pathLst>
              <a:path w="640079" h="295909">
                <a:moveTo>
                  <a:pt x="640079" y="0"/>
                </a:moveTo>
                <a:lnTo>
                  <a:pt x="0" y="0"/>
                </a:lnTo>
                <a:lnTo>
                  <a:pt x="0" y="295655"/>
                </a:lnTo>
                <a:lnTo>
                  <a:pt x="640079" y="295655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2" name="object 4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grpSp>
        <p:nvGrpSpPr>
          <p:cNvPr id="43" name="object 43" descr=""/>
          <p:cNvGrpSpPr/>
          <p:nvPr/>
        </p:nvGrpSpPr>
        <p:grpSpPr>
          <a:xfrm>
            <a:off x="458469" y="1124458"/>
            <a:ext cx="11642090" cy="4744720"/>
            <a:chOff x="458469" y="1124458"/>
            <a:chExt cx="11642090" cy="4744720"/>
          </a:xfrm>
        </p:grpSpPr>
        <p:sp>
          <p:nvSpPr>
            <p:cNvPr id="44" name="object 44" descr=""/>
            <p:cNvSpPr/>
            <p:nvPr/>
          </p:nvSpPr>
          <p:spPr>
            <a:xfrm>
              <a:off x="464820" y="4788420"/>
              <a:ext cx="11625580" cy="1074420"/>
            </a:xfrm>
            <a:custGeom>
              <a:avLst/>
              <a:gdLst/>
              <a:ahLst/>
              <a:cxnLst/>
              <a:rect l="l" t="t" r="r" b="b"/>
              <a:pathLst>
                <a:path w="11625580" h="1074420">
                  <a:moveTo>
                    <a:pt x="8191690" y="0"/>
                  </a:moveTo>
                  <a:lnTo>
                    <a:pt x="0" y="0"/>
                  </a:lnTo>
                  <a:lnTo>
                    <a:pt x="0" y="1074407"/>
                  </a:lnTo>
                  <a:lnTo>
                    <a:pt x="8191690" y="1074407"/>
                  </a:lnTo>
                  <a:lnTo>
                    <a:pt x="8191690" y="0"/>
                  </a:lnTo>
                  <a:close/>
                </a:path>
                <a:path w="11625580" h="1074420">
                  <a:moveTo>
                    <a:pt x="11625072" y="0"/>
                  </a:moveTo>
                  <a:lnTo>
                    <a:pt x="8249983" y="0"/>
                  </a:lnTo>
                  <a:lnTo>
                    <a:pt x="8249983" y="1074407"/>
                  </a:lnTo>
                  <a:lnTo>
                    <a:pt x="11625072" y="1074407"/>
                  </a:lnTo>
                  <a:lnTo>
                    <a:pt x="11625072" y="0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464819" y="4788408"/>
              <a:ext cx="11625580" cy="1074420"/>
            </a:xfrm>
            <a:custGeom>
              <a:avLst/>
              <a:gdLst/>
              <a:ahLst/>
              <a:cxnLst/>
              <a:rect l="l" t="t" r="r" b="b"/>
              <a:pathLst>
                <a:path w="11625580" h="1074420">
                  <a:moveTo>
                    <a:pt x="0" y="1074419"/>
                  </a:moveTo>
                  <a:lnTo>
                    <a:pt x="11625072" y="1074419"/>
                  </a:lnTo>
                  <a:lnTo>
                    <a:pt x="11625072" y="0"/>
                  </a:lnTo>
                  <a:lnTo>
                    <a:pt x="0" y="0"/>
                  </a:lnTo>
                  <a:lnTo>
                    <a:pt x="0" y="1074419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464820" y="1130807"/>
              <a:ext cx="11617960" cy="643255"/>
            </a:xfrm>
            <a:custGeom>
              <a:avLst/>
              <a:gdLst/>
              <a:ahLst/>
              <a:cxnLst/>
              <a:rect l="l" t="t" r="r" b="b"/>
              <a:pathLst>
                <a:path w="11617960" h="643255">
                  <a:moveTo>
                    <a:pt x="8191690" y="0"/>
                  </a:moveTo>
                  <a:lnTo>
                    <a:pt x="0" y="0"/>
                  </a:lnTo>
                  <a:lnTo>
                    <a:pt x="0" y="643128"/>
                  </a:lnTo>
                  <a:lnTo>
                    <a:pt x="8191690" y="643128"/>
                  </a:lnTo>
                  <a:lnTo>
                    <a:pt x="8191690" y="0"/>
                  </a:lnTo>
                  <a:close/>
                </a:path>
                <a:path w="11617960" h="643255">
                  <a:moveTo>
                    <a:pt x="11617452" y="0"/>
                  </a:moveTo>
                  <a:lnTo>
                    <a:pt x="8249983" y="0"/>
                  </a:lnTo>
                  <a:lnTo>
                    <a:pt x="8249983" y="643128"/>
                  </a:lnTo>
                  <a:lnTo>
                    <a:pt x="11617452" y="643128"/>
                  </a:lnTo>
                  <a:lnTo>
                    <a:pt x="11617452" y="0"/>
                  </a:lnTo>
                  <a:close/>
                </a:path>
              </a:pathLst>
            </a:custGeom>
            <a:solidFill>
              <a:srgbClr val="002D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464819" y="1130808"/>
              <a:ext cx="11617960" cy="643255"/>
            </a:xfrm>
            <a:custGeom>
              <a:avLst/>
              <a:gdLst/>
              <a:ahLst/>
              <a:cxnLst/>
              <a:rect l="l" t="t" r="r" b="b"/>
              <a:pathLst>
                <a:path w="11617960" h="643255">
                  <a:moveTo>
                    <a:pt x="0" y="643127"/>
                  </a:moveTo>
                  <a:lnTo>
                    <a:pt x="11617452" y="643127"/>
                  </a:lnTo>
                  <a:lnTo>
                    <a:pt x="11617452" y="0"/>
                  </a:lnTo>
                  <a:lnTo>
                    <a:pt x="0" y="0"/>
                  </a:lnTo>
                  <a:lnTo>
                    <a:pt x="0" y="643127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464820" y="1781555"/>
              <a:ext cx="11625580" cy="3005455"/>
            </a:xfrm>
            <a:custGeom>
              <a:avLst/>
              <a:gdLst/>
              <a:ahLst/>
              <a:cxnLst/>
              <a:rect l="l" t="t" r="r" b="b"/>
              <a:pathLst>
                <a:path w="11625580" h="3005454">
                  <a:moveTo>
                    <a:pt x="8191690" y="0"/>
                  </a:moveTo>
                  <a:lnTo>
                    <a:pt x="0" y="0"/>
                  </a:lnTo>
                  <a:lnTo>
                    <a:pt x="0" y="3005328"/>
                  </a:lnTo>
                  <a:lnTo>
                    <a:pt x="8191690" y="3005328"/>
                  </a:lnTo>
                  <a:lnTo>
                    <a:pt x="8191690" y="0"/>
                  </a:lnTo>
                  <a:close/>
                </a:path>
                <a:path w="11625580" h="3005454">
                  <a:moveTo>
                    <a:pt x="11625072" y="0"/>
                  </a:moveTo>
                  <a:lnTo>
                    <a:pt x="8249983" y="0"/>
                  </a:lnTo>
                  <a:lnTo>
                    <a:pt x="8249983" y="3005328"/>
                  </a:lnTo>
                  <a:lnTo>
                    <a:pt x="11625072" y="3005328"/>
                  </a:lnTo>
                  <a:lnTo>
                    <a:pt x="11625072" y="0"/>
                  </a:lnTo>
                  <a:close/>
                </a:path>
              </a:pathLst>
            </a:custGeom>
            <a:solidFill>
              <a:srgbClr val="D5E2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464819" y="1781556"/>
              <a:ext cx="11625580" cy="3005455"/>
            </a:xfrm>
            <a:custGeom>
              <a:avLst/>
              <a:gdLst/>
              <a:ahLst/>
              <a:cxnLst/>
              <a:rect l="l" t="t" r="r" b="b"/>
              <a:pathLst>
                <a:path w="11625580" h="3005454">
                  <a:moveTo>
                    <a:pt x="0" y="3005328"/>
                  </a:moveTo>
                  <a:lnTo>
                    <a:pt x="11625072" y="3005328"/>
                  </a:lnTo>
                  <a:lnTo>
                    <a:pt x="11625072" y="0"/>
                  </a:lnTo>
                  <a:lnTo>
                    <a:pt x="0" y="0"/>
                  </a:lnTo>
                  <a:lnTo>
                    <a:pt x="0" y="3005328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484631" y="2747772"/>
              <a:ext cx="11605260" cy="1024890"/>
            </a:xfrm>
            <a:custGeom>
              <a:avLst/>
              <a:gdLst/>
              <a:ahLst/>
              <a:cxnLst/>
              <a:rect l="l" t="t" r="r" b="b"/>
              <a:pathLst>
                <a:path w="11605260" h="1024889">
                  <a:moveTo>
                    <a:pt x="0" y="0"/>
                  </a:moveTo>
                  <a:lnTo>
                    <a:pt x="11605133" y="0"/>
                  </a:lnTo>
                </a:path>
                <a:path w="11605260" h="1024889">
                  <a:moveTo>
                    <a:pt x="0" y="1024763"/>
                  </a:moveTo>
                  <a:lnTo>
                    <a:pt x="11587099" y="996695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469265" y="4783709"/>
              <a:ext cx="11631295" cy="15240"/>
            </a:xfrm>
            <a:custGeom>
              <a:avLst/>
              <a:gdLst/>
              <a:ahLst/>
              <a:cxnLst/>
              <a:rect l="l" t="t" r="r" b="b"/>
              <a:pathLst>
                <a:path w="11631295" h="15239">
                  <a:moveTo>
                    <a:pt x="8187245" y="0"/>
                  </a:moveTo>
                  <a:lnTo>
                    <a:pt x="0" y="0"/>
                  </a:lnTo>
                  <a:lnTo>
                    <a:pt x="0" y="14859"/>
                  </a:lnTo>
                  <a:lnTo>
                    <a:pt x="8187245" y="14859"/>
                  </a:lnTo>
                  <a:lnTo>
                    <a:pt x="8187245" y="0"/>
                  </a:lnTo>
                  <a:close/>
                </a:path>
                <a:path w="11631295" h="15239">
                  <a:moveTo>
                    <a:pt x="11631041" y="0"/>
                  </a:moveTo>
                  <a:lnTo>
                    <a:pt x="8245538" y="0"/>
                  </a:lnTo>
                  <a:lnTo>
                    <a:pt x="8245538" y="14859"/>
                  </a:lnTo>
                  <a:lnTo>
                    <a:pt x="11631041" y="14859"/>
                  </a:lnTo>
                  <a:lnTo>
                    <a:pt x="1163104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1798319" y="1129284"/>
              <a:ext cx="7922895" cy="4732020"/>
            </a:xfrm>
            <a:custGeom>
              <a:avLst/>
              <a:gdLst/>
              <a:ahLst/>
              <a:cxnLst/>
              <a:rect l="l" t="t" r="r" b="b"/>
              <a:pathLst>
                <a:path w="7922895" h="4732020">
                  <a:moveTo>
                    <a:pt x="19177" y="4571"/>
                  </a:moveTo>
                  <a:lnTo>
                    <a:pt x="0" y="4721339"/>
                  </a:lnTo>
                </a:path>
                <a:path w="7922895" h="4732020">
                  <a:moveTo>
                    <a:pt x="3829812" y="0"/>
                  </a:moveTo>
                  <a:lnTo>
                    <a:pt x="3825240" y="4682096"/>
                  </a:lnTo>
                </a:path>
                <a:path w="7922895" h="4732020">
                  <a:moveTo>
                    <a:pt x="4849368" y="0"/>
                  </a:moveTo>
                  <a:lnTo>
                    <a:pt x="4856480" y="4709833"/>
                  </a:lnTo>
                </a:path>
                <a:path w="7922895" h="4732020">
                  <a:moveTo>
                    <a:pt x="5864986" y="10667"/>
                  </a:moveTo>
                  <a:lnTo>
                    <a:pt x="5843015" y="4697463"/>
                  </a:lnTo>
                </a:path>
                <a:path w="7922895" h="4732020">
                  <a:moveTo>
                    <a:pt x="7922895" y="647700"/>
                  </a:moveTo>
                  <a:lnTo>
                    <a:pt x="7904987" y="4731766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Finding</a:t>
            </a:r>
            <a:r>
              <a:rPr dirty="0" spc="-50"/>
              <a:t> </a:t>
            </a:r>
            <a:r>
              <a:rPr dirty="0"/>
              <a:t>the</a:t>
            </a:r>
            <a:r>
              <a:rPr dirty="0" spc="-30"/>
              <a:t> </a:t>
            </a:r>
            <a:r>
              <a:rPr dirty="0"/>
              <a:t>Right</a:t>
            </a:r>
            <a:r>
              <a:rPr dirty="0" spc="-40"/>
              <a:t> </a:t>
            </a:r>
            <a:r>
              <a:rPr dirty="0" spc="-10"/>
              <a:t>Creator</a:t>
            </a:r>
          </a:p>
        </p:txBody>
      </p:sp>
      <p:sp>
        <p:nvSpPr>
          <p:cNvPr id="54" name="object 54" descr=""/>
          <p:cNvSpPr txBox="1"/>
          <p:nvPr/>
        </p:nvSpPr>
        <p:spPr>
          <a:xfrm>
            <a:off x="765759" y="1284859"/>
            <a:ext cx="75628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Company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3357498" y="1317116"/>
            <a:ext cx="75755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Overview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5827903" y="1328673"/>
            <a:ext cx="64706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Content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6816090" y="1231773"/>
            <a:ext cx="692785" cy="4216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40640">
              <a:lnSpc>
                <a:spcPct val="100000"/>
              </a:lnSpc>
              <a:spcBef>
                <a:spcPts val="95"/>
              </a:spcBef>
            </a:pP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Strategic Feasibility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7836789" y="1254379"/>
            <a:ext cx="692785" cy="4216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38100">
              <a:lnSpc>
                <a:spcPct val="100000"/>
              </a:lnSpc>
              <a:spcBef>
                <a:spcPts val="95"/>
              </a:spcBef>
            </a:pP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Financial Feasibility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10117963" y="1326641"/>
            <a:ext cx="57150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Verdict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1948942" y="2830194"/>
            <a:ext cx="3519804" cy="817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3515" marR="6350" indent="-17145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184785" algn="l"/>
              </a:tabLst>
            </a:pPr>
            <a:r>
              <a:rPr dirty="0" sz="1300">
                <a:latin typeface="Calibri"/>
                <a:cs typeface="Calibri"/>
              </a:rPr>
              <a:t>Large</a:t>
            </a:r>
            <a:r>
              <a:rPr dirty="0" sz="1300" spc="1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library</a:t>
            </a:r>
            <a:r>
              <a:rPr dirty="0" sz="1300" spc="1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of</a:t>
            </a:r>
            <a:r>
              <a:rPr dirty="0" sz="1300" spc="2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popular</a:t>
            </a:r>
            <a:r>
              <a:rPr dirty="0" sz="1300" spc="2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TV</a:t>
            </a:r>
            <a:r>
              <a:rPr dirty="0" sz="1300" spc="3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shows,</a:t>
            </a:r>
            <a:r>
              <a:rPr dirty="0" sz="1300" spc="3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most</a:t>
            </a:r>
            <a:r>
              <a:rPr dirty="0" sz="1300" spc="3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of</a:t>
            </a:r>
            <a:r>
              <a:rPr dirty="0" sz="1300" spc="25">
                <a:latin typeface="Calibri"/>
                <a:cs typeface="Calibri"/>
              </a:rPr>
              <a:t> </a:t>
            </a:r>
            <a:r>
              <a:rPr dirty="0" sz="1300" spc="-20">
                <a:latin typeface="Calibri"/>
                <a:cs typeface="Calibri"/>
              </a:rPr>
              <a:t>which </a:t>
            </a:r>
            <a:r>
              <a:rPr dirty="0" sz="1300" spc="-20">
                <a:latin typeface="Calibri"/>
                <a:cs typeface="Calibri"/>
              </a:rPr>
              <a:t>	</a:t>
            </a:r>
            <a:r>
              <a:rPr dirty="0" sz="1300">
                <a:latin typeface="Calibri"/>
                <a:cs typeface="Calibri"/>
              </a:rPr>
              <a:t>are</a:t>
            </a:r>
            <a:r>
              <a:rPr dirty="0" sz="1300" spc="-3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already</a:t>
            </a:r>
            <a:r>
              <a:rPr dirty="0" sz="1300" spc="-1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available</a:t>
            </a:r>
            <a:r>
              <a:rPr dirty="0" sz="1300" spc="-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on</a:t>
            </a:r>
            <a:r>
              <a:rPr dirty="0" sz="1300" spc="-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OTT</a:t>
            </a:r>
            <a:r>
              <a:rPr dirty="0" sz="1300" spc="-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platforms.</a:t>
            </a:r>
            <a:endParaRPr sz="1300">
              <a:latin typeface="Calibri"/>
              <a:cs typeface="Calibri"/>
            </a:endParaRPr>
          </a:p>
          <a:p>
            <a:pPr marL="183515" marR="5080" indent="-171450">
              <a:lnSpc>
                <a:spcPct val="100000"/>
              </a:lnSpc>
              <a:buFont typeface="Arial MT"/>
              <a:buChar char="•"/>
              <a:tabLst>
                <a:tab pos="184785" algn="l"/>
              </a:tabLst>
            </a:pPr>
            <a:r>
              <a:rPr dirty="0" sz="1300">
                <a:latin typeface="Calibri"/>
                <a:cs typeface="Calibri"/>
              </a:rPr>
              <a:t>Owned</a:t>
            </a:r>
            <a:r>
              <a:rPr dirty="0" sz="1300" spc="48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by</a:t>
            </a:r>
            <a:r>
              <a:rPr dirty="0" sz="1300" spc="49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Disney,</a:t>
            </a:r>
            <a:r>
              <a:rPr dirty="0" sz="1300" spc="48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and</a:t>
            </a:r>
            <a:r>
              <a:rPr dirty="0" sz="1300" spc="484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content</a:t>
            </a:r>
            <a:r>
              <a:rPr dirty="0" sz="1300" spc="49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from</a:t>
            </a:r>
            <a:r>
              <a:rPr dirty="0" sz="1300" spc="48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ABC</a:t>
            </a:r>
            <a:r>
              <a:rPr dirty="0" sz="1300" spc="470">
                <a:latin typeface="Calibri"/>
                <a:cs typeface="Calibri"/>
              </a:rPr>
              <a:t> </a:t>
            </a:r>
            <a:r>
              <a:rPr dirty="0" sz="1300" spc="-25">
                <a:latin typeface="Calibri"/>
                <a:cs typeface="Calibri"/>
              </a:rPr>
              <a:t>is </a:t>
            </a:r>
            <a:r>
              <a:rPr dirty="0" sz="1300" spc="-25">
                <a:latin typeface="Calibri"/>
                <a:cs typeface="Calibri"/>
              </a:rPr>
              <a:t>	</a:t>
            </a:r>
            <a:r>
              <a:rPr dirty="0" sz="1300">
                <a:latin typeface="Calibri"/>
                <a:cs typeface="Calibri"/>
              </a:rPr>
              <a:t>commonly</a:t>
            </a:r>
            <a:r>
              <a:rPr dirty="0" sz="1300" spc="-6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distributed</a:t>
            </a:r>
            <a:r>
              <a:rPr dirty="0" sz="1300" spc="-5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through</a:t>
            </a:r>
            <a:r>
              <a:rPr dirty="0" sz="1300" spc="-6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Hulu.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1947798" y="3823842"/>
            <a:ext cx="3390265" cy="817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184785" algn="l"/>
              </a:tabLst>
            </a:pPr>
            <a:r>
              <a:rPr dirty="0" sz="1300">
                <a:latin typeface="Calibri"/>
                <a:cs typeface="Calibri"/>
              </a:rPr>
              <a:t>Mainly</a:t>
            </a:r>
            <a:r>
              <a:rPr dirty="0" sz="1300" spc="-1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a</a:t>
            </a:r>
            <a:r>
              <a:rPr dirty="0" sz="1300" spc="-1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film</a:t>
            </a:r>
            <a:r>
              <a:rPr dirty="0" sz="1300" spc="-2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studio,</a:t>
            </a:r>
            <a:r>
              <a:rPr dirty="0" sz="1300" spc="-1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relatively</a:t>
            </a:r>
            <a:r>
              <a:rPr dirty="0" sz="1300" spc="-1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small</a:t>
            </a:r>
            <a:r>
              <a:rPr dirty="0" sz="1300" spc="-1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in</a:t>
            </a:r>
            <a:r>
              <a:rPr dirty="0" sz="1300" spc="-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terms</a:t>
            </a:r>
            <a:r>
              <a:rPr dirty="0" sz="1300" spc="-10">
                <a:latin typeface="Calibri"/>
                <a:cs typeface="Calibri"/>
              </a:rPr>
              <a:t> </a:t>
            </a:r>
            <a:r>
              <a:rPr dirty="0" sz="1300" spc="-25">
                <a:latin typeface="Calibri"/>
                <a:cs typeface="Calibri"/>
              </a:rPr>
              <a:t>of </a:t>
            </a:r>
            <a:r>
              <a:rPr dirty="0" sz="1300">
                <a:latin typeface="Calibri"/>
                <a:cs typeface="Calibri"/>
              </a:rPr>
              <a:t>output</a:t>
            </a:r>
            <a:r>
              <a:rPr dirty="0" sz="1300" spc="-1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and</a:t>
            </a:r>
            <a:r>
              <a:rPr dirty="0" sz="1300" spc="-1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library.</a:t>
            </a:r>
            <a:endParaRPr sz="1300">
              <a:latin typeface="Calibri"/>
              <a:cs typeface="Calibri"/>
            </a:endParaRPr>
          </a:p>
          <a:p>
            <a:pPr marL="185420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dirty="0" sz="1300">
                <a:latin typeface="Calibri"/>
                <a:cs typeface="Calibri"/>
              </a:rPr>
              <a:t>Smaller</a:t>
            </a:r>
            <a:r>
              <a:rPr dirty="0" sz="1300" spc="-4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market</a:t>
            </a:r>
            <a:r>
              <a:rPr dirty="0" sz="1300" spc="-4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cap</a:t>
            </a:r>
            <a:r>
              <a:rPr dirty="0" sz="1300" spc="-4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(around</a:t>
            </a:r>
            <a:r>
              <a:rPr dirty="0" sz="1300" spc="-2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$1.2</a:t>
            </a:r>
            <a:r>
              <a:rPr dirty="0" sz="1300" spc="-30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billion).</a:t>
            </a:r>
            <a:endParaRPr sz="1300">
              <a:latin typeface="Calibri"/>
              <a:cs typeface="Calibri"/>
            </a:endParaRPr>
          </a:p>
          <a:p>
            <a:pPr marL="185420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dirty="0" sz="1300">
                <a:latin typeface="Calibri"/>
                <a:cs typeface="Calibri"/>
              </a:rPr>
              <a:t>Some</a:t>
            </a:r>
            <a:r>
              <a:rPr dirty="0" sz="1300" spc="165">
                <a:latin typeface="Calibri"/>
                <a:cs typeface="Calibri"/>
              </a:rPr>
              <a:t>  </a:t>
            </a:r>
            <a:r>
              <a:rPr dirty="0" sz="1300">
                <a:latin typeface="Calibri"/>
                <a:cs typeface="Calibri"/>
              </a:rPr>
              <a:t>content</a:t>
            </a:r>
            <a:r>
              <a:rPr dirty="0" sz="1300" spc="170">
                <a:latin typeface="Calibri"/>
                <a:cs typeface="Calibri"/>
              </a:rPr>
              <a:t>  </a:t>
            </a:r>
            <a:r>
              <a:rPr dirty="0" sz="1300">
                <a:latin typeface="Calibri"/>
                <a:cs typeface="Calibri"/>
              </a:rPr>
              <a:t>already</a:t>
            </a:r>
            <a:r>
              <a:rPr dirty="0" sz="1300" spc="170">
                <a:latin typeface="Calibri"/>
                <a:cs typeface="Calibri"/>
              </a:rPr>
              <a:t>  </a:t>
            </a:r>
            <a:r>
              <a:rPr dirty="0" sz="1300">
                <a:latin typeface="Calibri"/>
                <a:cs typeface="Calibri"/>
              </a:rPr>
              <a:t>on</a:t>
            </a:r>
            <a:r>
              <a:rPr dirty="0" sz="1300" spc="175">
                <a:latin typeface="Calibri"/>
                <a:cs typeface="Calibri"/>
              </a:rPr>
              <a:t>  </a:t>
            </a:r>
            <a:r>
              <a:rPr dirty="0" sz="1300">
                <a:latin typeface="Calibri"/>
                <a:cs typeface="Calibri"/>
              </a:rPr>
              <a:t>NBC’s</a:t>
            </a:r>
            <a:r>
              <a:rPr dirty="0" sz="1300" spc="175">
                <a:latin typeface="Calibri"/>
                <a:cs typeface="Calibri"/>
              </a:rPr>
              <a:t>  </a:t>
            </a:r>
            <a:r>
              <a:rPr dirty="0" sz="1300" spc="-10">
                <a:latin typeface="Calibri"/>
                <a:cs typeface="Calibri"/>
              </a:rPr>
              <a:t>platform.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1948942" y="4839715"/>
            <a:ext cx="3575685" cy="9779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4785" marR="384175" indent="-1727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184785" algn="l"/>
              </a:tabLst>
            </a:pPr>
            <a:r>
              <a:rPr dirty="0" sz="1250">
                <a:latin typeface="Calibri"/>
                <a:cs typeface="Calibri"/>
              </a:rPr>
              <a:t>Formed</a:t>
            </a:r>
            <a:r>
              <a:rPr dirty="0" sz="1250" spc="-30">
                <a:latin typeface="Calibri"/>
                <a:cs typeface="Calibri"/>
              </a:rPr>
              <a:t> </a:t>
            </a:r>
            <a:r>
              <a:rPr dirty="0" sz="1250">
                <a:latin typeface="Calibri"/>
                <a:cs typeface="Calibri"/>
              </a:rPr>
              <a:t>in</a:t>
            </a:r>
            <a:r>
              <a:rPr dirty="0" sz="1250" spc="-35">
                <a:latin typeface="Calibri"/>
                <a:cs typeface="Calibri"/>
              </a:rPr>
              <a:t> </a:t>
            </a:r>
            <a:r>
              <a:rPr dirty="0" sz="1250">
                <a:latin typeface="Calibri"/>
                <a:cs typeface="Calibri"/>
              </a:rPr>
              <a:t>December</a:t>
            </a:r>
            <a:r>
              <a:rPr dirty="0" sz="1250" spc="-35">
                <a:latin typeface="Calibri"/>
                <a:cs typeface="Calibri"/>
              </a:rPr>
              <a:t> </a:t>
            </a:r>
            <a:r>
              <a:rPr dirty="0" sz="1250">
                <a:latin typeface="Calibri"/>
                <a:cs typeface="Calibri"/>
              </a:rPr>
              <a:t>2019</a:t>
            </a:r>
            <a:r>
              <a:rPr dirty="0" sz="1250" spc="-25">
                <a:latin typeface="Calibri"/>
                <a:cs typeface="Calibri"/>
              </a:rPr>
              <a:t> </a:t>
            </a:r>
            <a:r>
              <a:rPr dirty="0" sz="1250">
                <a:latin typeface="Calibri"/>
                <a:cs typeface="Calibri"/>
              </a:rPr>
              <a:t>from</a:t>
            </a:r>
            <a:r>
              <a:rPr dirty="0" sz="1250" spc="-25">
                <a:latin typeface="Calibri"/>
                <a:cs typeface="Calibri"/>
              </a:rPr>
              <a:t> </a:t>
            </a:r>
            <a:r>
              <a:rPr dirty="0" sz="1250">
                <a:latin typeface="Calibri"/>
                <a:cs typeface="Calibri"/>
              </a:rPr>
              <a:t>the</a:t>
            </a:r>
            <a:r>
              <a:rPr dirty="0" sz="1250" spc="-40">
                <a:latin typeface="Calibri"/>
                <a:cs typeface="Calibri"/>
              </a:rPr>
              <a:t> </a:t>
            </a:r>
            <a:r>
              <a:rPr dirty="0" sz="1250">
                <a:latin typeface="Calibri"/>
                <a:cs typeface="Calibri"/>
              </a:rPr>
              <a:t>merger</a:t>
            </a:r>
            <a:r>
              <a:rPr dirty="0" sz="1250" spc="-25">
                <a:latin typeface="Calibri"/>
                <a:cs typeface="Calibri"/>
              </a:rPr>
              <a:t> of </a:t>
            </a:r>
            <a:r>
              <a:rPr dirty="0" sz="1250">
                <a:latin typeface="Calibri"/>
                <a:cs typeface="Calibri"/>
              </a:rPr>
              <a:t>Viacom</a:t>
            </a:r>
            <a:r>
              <a:rPr dirty="0" sz="1250" spc="-25">
                <a:latin typeface="Calibri"/>
                <a:cs typeface="Calibri"/>
              </a:rPr>
              <a:t> </a:t>
            </a:r>
            <a:r>
              <a:rPr dirty="0" sz="1250">
                <a:latin typeface="Calibri"/>
                <a:cs typeface="Calibri"/>
              </a:rPr>
              <a:t>and</a:t>
            </a:r>
            <a:r>
              <a:rPr dirty="0" sz="1250" spc="-30">
                <a:latin typeface="Calibri"/>
                <a:cs typeface="Calibri"/>
              </a:rPr>
              <a:t> </a:t>
            </a:r>
            <a:r>
              <a:rPr dirty="0" sz="1250" spc="-20">
                <a:latin typeface="Calibri"/>
                <a:cs typeface="Calibri"/>
              </a:rPr>
              <a:t>CBS.</a:t>
            </a:r>
            <a:endParaRPr sz="1250">
              <a:latin typeface="Calibri"/>
              <a:cs typeface="Calibri"/>
            </a:endParaRPr>
          </a:p>
          <a:p>
            <a:pPr marL="184785" marR="88265" indent="-172720">
              <a:lnSpc>
                <a:spcPct val="100000"/>
              </a:lnSpc>
              <a:buFont typeface="Arial MT"/>
              <a:buChar char="•"/>
              <a:tabLst>
                <a:tab pos="184785" algn="l"/>
              </a:tabLst>
            </a:pPr>
            <a:r>
              <a:rPr dirty="0" sz="1250">
                <a:latin typeface="Calibri"/>
                <a:cs typeface="Calibri"/>
              </a:rPr>
              <a:t>The</a:t>
            </a:r>
            <a:r>
              <a:rPr dirty="0" sz="1250" spc="-25">
                <a:latin typeface="Calibri"/>
                <a:cs typeface="Calibri"/>
              </a:rPr>
              <a:t> </a:t>
            </a:r>
            <a:r>
              <a:rPr dirty="0" sz="1250">
                <a:latin typeface="Calibri"/>
                <a:cs typeface="Calibri"/>
              </a:rPr>
              <a:t>firm</a:t>
            </a:r>
            <a:r>
              <a:rPr dirty="0" sz="1250" spc="-20">
                <a:latin typeface="Calibri"/>
                <a:cs typeface="Calibri"/>
              </a:rPr>
              <a:t> </a:t>
            </a:r>
            <a:r>
              <a:rPr dirty="0" sz="1250">
                <a:latin typeface="Calibri"/>
                <a:cs typeface="Calibri"/>
              </a:rPr>
              <a:t>owns</a:t>
            </a:r>
            <a:r>
              <a:rPr dirty="0" sz="1250" spc="-20">
                <a:latin typeface="Calibri"/>
                <a:cs typeface="Calibri"/>
              </a:rPr>
              <a:t> </a:t>
            </a:r>
            <a:r>
              <a:rPr dirty="0" sz="1250">
                <a:latin typeface="Calibri"/>
                <a:cs typeface="Calibri"/>
              </a:rPr>
              <a:t>movie</a:t>
            </a:r>
            <a:r>
              <a:rPr dirty="0" sz="1250" spc="-25">
                <a:latin typeface="Calibri"/>
                <a:cs typeface="Calibri"/>
              </a:rPr>
              <a:t> </a:t>
            </a:r>
            <a:r>
              <a:rPr dirty="0" sz="1250" spc="-10">
                <a:latin typeface="Calibri"/>
                <a:cs typeface="Calibri"/>
              </a:rPr>
              <a:t>production</a:t>
            </a:r>
            <a:r>
              <a:rPr dirty="0" sz="1250" spc="-15">
                <a:latin typeface="Calibri"/>
                <a:cs typeface="Calibri"/>
              </a:rPr>
              <a:t> </a:t>
            </a:r>
            <a:r>
              <a:rPr dirty="0" sz="1250">
                <a:latin typeface="Calibri"/>
                <a:cs typeface="Calibri"/>
              </a:rPr>
              <a:t>studios</a:t>
            </a:r>
            <a:r>
              <a:rPr dirty="0" sz="1250" spc="-30">
                <a:latin typeface="Calibri"/>
                <a:cs typeface="Calibri"/>
              </a:rPr>
              <a:t> </a:t>
            </a:r>
            <a:r>
              <a:rPr dirty="0" sz="1250">
                <a:latin typeface="Calibri"/>
                <a:cs typeface="Calibri"/>
              </a:rPr>
              <a:t>and</a:t>
            </a:r>
            <a:r>
              <a:rPr dirty="0" sz="1250" spc="-25">
                <a:latin typeface="Calibri"/>
                <a:cs typeface="Calibri"/>
              </a:rPr>
              <a:t> </a:t>
            </a:r>
            <a:r>
              <a:rPr dirty="0" sz="1250">
                <a:latin typeface="Calibri"/>
                <a:cs typeface="Calibri"/>
              </a:rPr>
              <a:t>a</a:t>
            </a:r>
            <a:r>
              <a:rPr dirty="0" sz="1250" spc="-20">
                <a:latin typeface="Calibri"/>
                <a:cs typeface="Calibri"/>
              </a:rPr>
              <a:t> vast </a:t>
            </a:r>
            <a:r>
              <a:rPr dirty="0" sz="1250">
                <a:latin typeface="Calibri"/>
                <a:cs typeface="Calibri"/>
              </a:rPr>
              <a:t>television</a:t>
            </a:r>
            <a:r>
              <a:rPr dirty="0" sz="1250" spc="-60">
                <a:latin typeface="Calibri"/>
                <a:cs typeface="Calibri"/>
              </a:rPr>
              <a:t> </a:t>
            </a:r>
            <a:r>
              <a:rPr dirty="0" sz="1250" spc="-10">
                <a:latin typeface="Calibri"/>
                <a:cs typeface="Calibri"/>
              </a:rPr>
              <a:t>network.</a:t>
            </a:r>
            <a:endParaRPr sz="1250">
              <a:latin typeface="Calibri"/>
              <a:cs typeface="Calibri"/>
            </a:endParaRPr>
          </a:p>
          <a:p>
            <a:pPr marL="185420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dirty="0" sz="1250">
                <a:latin typeface="Calibri"/>
                <a:cs typeface="Calibri"/>
              </a:rPr>
              <a:t>Report</a:t>
            </a:r>
            <a:r>
              <a:rPr dirty="0" sz="1250" spc="-15">
                <a:latin typeface="Calibri"/>
                <a:cs typeface="Calibri"/>
              </a:rPr>
              <a:t> </a:t>
            </a:r>
            <a:r>
              <a:rPr dirty="0" sz="1250" spc="-10">
                <a:latin typeface="Calibri"/>
                <a:cs typeface="Calibri"/>
              </a:rPr>
              <a:t>suggests</a:t>
            </a:r>
            <a:r>
              <a:rPr dirty="0" sz="1250" spc="-40">
                <a:latin typeface="Calibri"/>
                <a:cs typeface="Calibri"/>
              </a:rPr>
              <a:t> </a:t>
            </a:r>
            <a:r>
              <a:rPr dirty="0" sz="1250">
                <a:latin typeface="Calibri"/>
                <a:cs typeface="Calibri"/>
              </a:rPr>
              <a:t>owners</a:t>
            </a:r>
            <a:r>
              <a:rPr dirty="0" sz="1250" spc="-20">
                <a:latin typeface="Calibri"/>
                <a:cs typeface="Calibri"/>
              </a:rPr>
              <a:t> </a:t>
            </a:r>
            <a:r>
              <a:rPr dirty="0" sz="1250">
                <a:latin typeface="Calibri"/>
                <a:cs typeface="Calibri"/>
              </a:rPr>
              <a:t>may</a:t>
            </a:r>
            <a:r>
              <a:rPr dirty="0" sz="1250" spc="-15">
                <a:latin typeface="Calibri"/>
                <a:cs typeface="Calibri"/>
              </a:rPr>
              <a:t> </a:t>
            </a:r>
            <a:r>
              <a:rPr dirty="0" sz="1250">
                <a:latin typeface="Calibri"/>
                <a:cs typeface="Calibri"/>
              </a:rPr>
              <a:t>be</a:t>
            </a:r>
            <a:r>
              <a:rPr dirty="0" sz="1250" spc="-25">
                <a:latin typeface="Calibri"/>
                <a:cs typeface="Calibri"/>
              </a:rPr>
              <a:t> </a:t>
            </a:r>
            <a:r>
              <a:rPr dirty="0" sz="1250" spc="-10">
                <a:latin typeface="Calibri"/>
                <a:cs typeface="Calibri"/>
              </a:rPr>
              <a:t>interested</a:t>
            </a:r>
            <a:r>
              <a:rPr dirty="0" sz="1250" spc="-30">
                <a:latin typeface="Calibri"/>
                <a:cs typeface="Calibri"/>
              </a:rPr>
              <a:t> </a:t>
            </a:r>
            <a:r>
              <a:rPr dirty="0" sz="1250">
                <a:latin typeface="Calibri"/>
                <a:cs typeface="Calibri"/>
              </a:rPr>
              <a:t>in</a:t>
            </a:r>
            <a:r>
              <a:rPr dirty="0" sz="1250" spc="-20">
                <a:latin typeface="Calibri"/>
                <a:cs typeface="Calibri"/>
              </a:rPr>
              <a:t> </a:t>
            </a:r>
            <a:r>
              <a:rPr dirty="0" sz="1250" spc="-10">
                <a:latin typeface="Calibri"/>
                <a:cs typeface="Calibri"/>
              </a:rPr>
              <a:t>selling.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9834498" y="2790571"/>
            <a:ext cx="2120265" cy="94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</a:rPr>
              <a:t>Would</a:t>
            </a:r>
            <a:r>
              <a:rPr dirty="0" sz="1200" spc="210">
                <a:latin typeface="Calibri"/>
                <a:cs typeface="Calibri"/>
              </a:rPr>
              <a:t>  </a:t>
            </a:r>
            <a:r>
              <a:rPr dirty="0" sz="1200">
                <a:latin typeface="Calibri"/>
                <a:cs typeface="Calibri"/>
              </a:rPr>
              <a:t>definitely</a:t>
            </a:r>
            <a:r>
              <a:rPr dirty="0" sz="1200" spc="210">
                <a:latin typeface="Calibri"/>
                <a:cs typeface="Calibri"/>
              </a:rPr>
              <a:t>  </a:t>
            </a:r>
            <a:r>
              <a:rPr dirty="0" sz="1200">
                <a:latin typeface="Calibri"/>
                <a:cs typeface="Calibri"/>
              </a:rPr>
              <a:t>help</a:t>
            </a:r>
            <a:r>
              <a:rPr dirty="0" sz="1200" spc="215">
                <a:latin typeface="Calibri"/>
                <a:cs typeface="Calibri"/>
              </a:rPr>
              <a:t>  </a:t>
            </a:r>
            <a:r>
              <a:rPr dirty="0" sz="1200" spc="-10">
                <a:latin typeface="Calibri"/>
                <a:cs typeface="Calibri"/>
              </a:rPr>
              <a:t>expand </a:t>
            </a:r>
            <a:r>
              <a:rPr dirty="0" sz="1200">
                <a:latin typeface="Calibri"/>
                <a:cs typeface="Calibri"/>
              </a:rPr>
              <a:t>Amazon’s</a:t>
            </a:r>
            <a:r>
              <a:rPr dirty="0" sz="1200" spc="4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movie</a:t>
            </a:r>
            <a:r>
              <a:rPr dirty="0" sz="1200" spc="4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library,</a:t>
            </a:r>
            <a:r>
              <a:rPr dirty="0" sz="1200" spc="4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but</a:t>
            </a:r>
            <a:r>
              <a:rPr dirty="0" sz="1200" spc="459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it </a:t>
            </a:r>
            <a:r>
              <a:rPr dirty="0" sz="1200">
                <a:latin typeface="Calibri"/>
                <a:cs typeface="Calibri"/>
              </a:rPr>
              <a:t>does</a:t>
            </a:r>
            <a:r>
              <a:rPr dirty="0" sz="1200" spc="1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not</a:t>
            </a:r>
            <a:r>
              <a:rPr dirty="0" sz="1200" spc="1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appear</a:t>
            </a:r>
            <a:r>
              <a:rPr dirty="0" sz="1200" spc="1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as</a:t>
            </a:r>
            <a:r>
              <a:rPr dirty="0" sz="1200" spc="1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though</a:t>
            </a:r>
            <a:r>
              <a:rPr dirty="0" sz="1200" spc="155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Sony </a:t>
            </a:r>
            <a:r>
              <a:rPr dirty="0" sz="1200">
                <a:latin typeface="Calibri"/>
                <a:cs typeface="Calibri"/>
              </a:rPr>
              <a:t>would</a:t>
            </a:r>
            <a:r>
              <a:rPr dirty="0" sz="1200" spc="185">
                <a:latin typeface="Calibri"/>
                <a:cs typeface="Calibri"/>
              </a:rPr>
              <a:t>  </a:t>
            </a:r>
            <a:r>
              <a:rPr dirty="0" sz="1200">
                <a:latin typeface="Calibri"/>
                <a:cs typeface="Calibri"/>
              </a:rPr>
              <a:t>be</a:t>
            </a:r>
            <a:r>
              <a:rPr dirty="0" sz="1200" spc="185">
                <a:latin typeface="Calibri"/>
                <a:cs typeface="Calibri"/>
              </a:rPr>
              <a:t>  </a:t>
            </a:r>
            <a:r>
              <a:rPr dirty="0" sz="1200">
                <a:latin typeface="Calibri"/>
                <a:cs typeface="Calibri"/>
              </a:rPr>
              <a:t>willing</a:t>
            </a:r>
            <a:r>
              <a:rPr dirty="0" sz="1200" spc="185">
                <a:latin typeface="Calibri"/>
                <a:cs typeface="Calibri"/>
              </a:rPr>
              <a:t> 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180">
                <a:latin typeface="Calibri"/>
                <a:cs typeface="Calibri"/>
              </a:rPr>
              <a:t>  </a:t>
            </a:r>
            <a:r>
              <a:rPr dirty="0" sz="1200">
                <a:latin typeface="Calibri"/>
                <a:cs typeface="Calibri"/>
              </a:rPr>
              <a:t>sell</a:t>
            </a:r>
            <a:r>
              <a:rPr dirty="0" sz="1200" spc="190">
                <a:latin typeface="Calibri"/>
                <a:cs typeface="Calibri"/>
              </a:rPr>
              <a:t>  </a:t>
            </a:r>
            <a:r>
              <a:rPr dirty="0" sz="1200" spc="-20">
                <a:latin typeface="Calibri"/>
                <a:cs typeface="Calibri"/>
              </a:rPr>
              <a:t>this </a:t>
            </a:r>
            <a:r>
              <a:rPr dirty="0" sz="1200" spc="-10">
                <a:latin typeface="Calibri"/>
                <a:cs typeface="Calibri"/>
              </a:rPr>
              <a:t>division.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9834498" y="3856735"/>
            <a:ext cx="2116455" cy="817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300">
                <a:latin typeface="Calibri"/>
                <a:cs typeface="Calibri"/>
              </a:rPr>
              <a:t>Certainly</a:t>
            </a:r>
            <a:r>
              <a:rPr dirty="0" sz="1300" spc="29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a</a:t>
            </a:r>
            <a:r>
              <a:rPr dirty="0" sz="1300" spc="32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viable</a:t>
            </a:r>
            <a:r>
              <a:rPr dirty="0" sz="1300" spc="32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acquisition, </a:t>
            </a:r>
            <a:r>
              <a:rPr dirty="0" sz="1300">
                <a:latin typeface="Calibri"/>
                <a:cs typeface="Calibri"/>
              </a:rPr>
              <a:t>but</a:t>
            </a:r>
            <a:r>
              <a:rPr dirty="0" sz="1300" spc="8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would</a:t>
            </a:r>
            <a:r>
              <a:rPr dirty="0" sz="1300" spc="114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only</a:t>
            </a:r>
            <a:r>
              <a:rPr dirty="0" sz="1300" spc="10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go</a:t>
            </a:r>
            <a:r>
              <a:rPr dirty="0" sz="1300" spc="10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part</a:t>
            </a:r>
            <a:r>
              <a:rPr dirty="0" sz="1300" spc="9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way</a:t>
            </a:r>
            <a:r>
              <a:rPr dirty="0" sz="1300" spc="90">
                <a:latin typeface="Calibri"/>
                <a:cs typeface="Calibri"/>
              </a:rPr>
              <a:t> </a:t>
            </a:r>
            <a:r>
              <a:rPr dirty="0" sz="1300" spc="-25">
                <a:latin typeface="Calibri"/>
                <a:cs typeface="Calibri"/>
              </a:rPr>
              <a:t>in </a:t>
            </a:r>
            <a:r>
              <a:rPr dirty="0" sz="1300">
                <a:latin typeface="Calibri"/>
                <a:cs typeface="Calibri"/>
              </a:rPr>
              <a:t>solving</a:t>
            </a:r>
            <a:r>
              <a:rPr dirty="0" sz="1300" spc="290">
                <a:latin typeface="Calibri"/>
                <a:cs typeface="Calibri"/>
              </a:rPr>
              <a:t>   </a:t>
            </a:r>
            <a:r>
              <a:rPr dirty="0" sz="1300">
                <a:latin typeface="Calibri"/>
                <a:cs typeface="Calibri"/>
              </a:rPr>
              <a:t>Amazon’s</a:t>
            </a:r>
            <a:r>
              <a:rPr dirty="0" sz="1300" spc="290">
                <a:latin typeface="Calibri"/>
                <a:cs typeface="Calibri"/>
              </a:rPr>
              <a:t>   </a:t>
            </a:r>
            <a:r>
              <a:rPr dirty="0" sz="1300" spc="-20">
                <a:latin typeface="Calibri"/>
                <a:cs typeface="Calibri"/>
              </a:rPr>
              <a:t>content </a:t>
            </a:r>
            <a:r>
              <a:rPr dirty="0" sz="1300" spc="-10">
                <a:latin typeface="Calibri"/>
                <a:cs typeface="Calibri"/>
              </a:rPr>
              <a:t>problem.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9834498" y="4836667"/>
            <a:ext cx="2118995" cy="94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</a:rPr>
              <a:t>Would</a:t>
            </a:r>
            <a:r>
              <a:rPr dirty="0" sz="1200" spc="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form</a:t>
            </a:r>
            <a:r>
              <a:rPr dirty="0" sz="1200" spc="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</a:t>
            </a:r>
            <a:r>
              <a:rPr dirty="0" sz="1200" spc="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sizeable</a:t>
            </a:r>
            <a:r>
              <a:rPr dirty="0" sz="1200" spc="6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increment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1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Amazon’s</a:t>
            </a:r>
            <a:r>
              <a:rPr dirty="0" sz="1200" spc="1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content</a:t>
            </a:r>
            <a:r>
              <a:rPr dirty="0" sz="1200" spc="16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library,</a:t>
            </a:r>
            <a:r>
              <a:rPr dirty="0" sz="1200" spc="150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but </a:t>
            </a:r>
            <a:r>
              <a:rPr dirty="0" sz="1200">
                <a:latin typeface="Calibri"/>
                <a:cs typeface="Calibri"/>
              </a:rPr>
              <a:t>acquiring a</a:t>
            </a:r>
            <a:r>
              <a:rPr dirty="0" sz="1200" spc="-10">
                <a:latin typeface="Calibri"/>
                <a:cs typeface="Calibri"/>
              </a:rPr>
              <a:t> company </a:t>
            </a:r>
            <a:r>
              <a:rPr dirty="0" sz="1200">
                <a:latin typeface="Calibri"/>
                <a:cs typeface="Calibri"/>
              </a:rPr>
              <a:t>that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is in </a:t>
            </a:r>
            <a:r>
              <a:rPr dirty="0" sz="1200" spc="-25">
                <a:latin typeface="Calibri"/>
                <a:cs typeface="Calibri"/>
              </a:rPr>
              <a:t>the </a:t>
            </a:r>
            <a:r>
              <a:rPr dirty="0" sz="1200">
                <a:latin typeface="Calibri"/>
                <a:cs typeface="Calibri"/>
              </a:rPr>
              <a:t>process</a:t>
            </a:r>
            <a:r>
              <a:rPr dirty="0" sz="1200" spc="215">
                <a:latin typeface="Calibri"/>
                <a:cs typeface="Calibri"/>
              </a:rPr>
              <a:t>  </a:t>
            </a:r>
            <a:r>
              <a:rPr dirty="0" sz="1200">
                <a:latin typeface="Calibri"/>
                <a:cs typeface="Calibri"/>
              </a:rPr>
              <a:t>of</a:t>
            </a:r>
            <a:r>
              <a:rPr dirty="0" sz="1200" spc="225">
                <a:latin typeface="Calibri"/>
                <a:cs typeface="Calibri"/>
              </a:rPr>
              <a:t>  </a:t>
            </a:r>
            <a:r>
              <a:rPr dirty="0" sz="1200">
                <a:latin typeface="Calibri"/>
                <a:cs typeface="Calibri"/>
              </a:rPr>
              <a:t>being</a:t>
            </a:r>
            <a:r>
              <a:rPr dirty="0" sz="1200" spc="204">
                <a:latin typeface="Calibri"/>
                <a:cs typeface="Calibri"/>
              </a:rPr>
              <a:t>  </a:t>
            </a:r>
            <a:r>
              <a:rPr dirty="0" sz="1200" spc="-10">
                <a:latin typeface="Calibri"/>
                <a:cs typeface="Calibri"/>
              </a:rPr>
              <a:t>restructured </a:t>
            </a:r>
            <a:r>
              <a:rPr dirty="0" sz="1200">
                <a:latin typeface="Calibri"/>
                <a:cs typeface="Calibri"/>
              </a:rPr>
              <a:t>may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pose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challenges.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66" name="object 66" descr=""/>
          <p:cNvGrpSpPr/>
          <p:nvPr/>
        </p:nvGrpSpPr>
        <p:grpSpPr>
          <a:xfrm>
            <a:off x="15049" y="1115758"/>
            <a:ext cx="12082145" cy="4760595"/>
            <a:chOff x="15049" y="1115758"/>
            <a:chExt cx="12082145" cy="4760595"/>
          </a:xfrm>
        </p:grpSpPr>
        <p:pic>
          <p:nvPicPr>
            <p:cNvPr id="67" name="object 6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463" y="2732532"/>
              <a:ext cx="992124" cy="992124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5592" y="4191000"/>
              <a:ext cx="1229868" cy="15240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3588" y="5090160"/>
              <a:ext cx="1284732" cy="348995"/>
            </a:xfrm>
            <a:prstGeom prst="rect">
              <a:avLst/>
            </a:prstGeom>
          </p:spPr>
        </p:pic>
        <p:sp>
          <p:nvSpPr>
            <p:cNvPr id="70" name="object 70" descr=""/>
            <p:cNvSpPr/>
            <p:nvPr/>
          </p:nvSpPr>
          <p:spPr>
            <a:xfrm>
              <a:off x="5910198" y="3032252"/>
              <a:ext cx="445770" cy="457200"/>
            </a:xfrm>
            <a:custGeom>
              <a:avLst/>
              <a:gdLst/>
              <a:ahLst/>
              <a:cxnLst/>
              <a:rect l="l" t="t" r="r" b="b"/>
              <a:pathLst>
                <a:path w="445770" h="457200">
                  <a:moveTo>
                    <a:pt x="217170" y="0"/>
                  </a:moveTo>
                  <a:lnTo>
                    <a:pt x="217170" y="228346"/>
                  </a:lnTo>
                  <a:lnTo>
                    <a:pt x="0" y="298958"/>
                  </a:lnTo>
                  <a:lnTo>
                    <a:pt x="19843" y="343327"/>
                  </a:lnTo>
                  <a:lnTo>
                    <a:pt x="47921" y="381710"/>
                  </a:lnTo>
                  <a:lnTo>
                    <a:pt x="82962" y="413178"/>
                  </a:lnTo>
                  <a:lnTo>
                    <a:pt x="123698" y="436804"/>
                  </a:lnTo>
                  <a:lnTo>
                    <a:pt x="168857" y="451660"/>
                  </a:lnTo>
                  <a:lnTo>
                    <a:pt x="217170" y="456819"/>
                  </a:lnTo>
                  <a:lnTo>
                    <a:pt x="263194" y="452179"/>
                  </a:lnTo>
                  <a:lnTo>
                    <a:pt x="306071" y="438872"/>
                  </a:lnTo>
                  <a:lnTo>
                    <a:pt x="344880" y="417814"/>
                  </a:lnTo>
                  <a:lnTo>
                    <a:pt x="378698" y="389921"/>
                  </a:lnTo>
                  <a:lnTo>
                    <a:pt x="406604" y="356111"/>
                  </a:lnTo>
                  <a:lnTo>
                    <a:pt x="427678" y="317301"/>
                  </a:lnTo>
                  <a:lnTo>
                    <a:pt x="440998" y="274407"/>
                  </a:lnTo>
                  <a:lnTo>
                    <a:pt x="445642" y="228346"/>
                  </a:lnTo>
                  <a:lnTo>
                    <a:pt x="440998" y="182326"/>
                  </a:lnTo>
                  <a:lnTo>
                    <a:pt x="427678" y="139463"/>
                  </a:lnTo>
                  <a:lnTo>
                    <a:pt x="406604" y="100676"/>
                  </a:lnTo>
                  <a:lnTo>
                    <a:pt x="378698" y="66881"/>
                  </a:lnTo>
                  <a:lnTo>
                    <a:pt x="344880" y="38998"/>
                  </a:lnTo>
                  <a:lnTo>
                    <a:pt x="306071" y="17944"/>
                  </a:lnTo>
                  <a:lnTo>
                    <a:pt x="263194" y="4639"/>
                  </a:lnTo>
                  <a:lnTo>
                    <a:pt x="217170" y="0"/>
                  </a:lnTo>
                  <a:close/>
                </a:path>
              </a:pathLst>
            </a:custGeom>
            <a:solidFill>
              <a:srgbClr val="0451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5899791" y="3032252"/>
              <a:ext cx="456565" cy="457200"/>
            </a:xfrm>
            <a:custGeom>
              <a:avLst/>
              <a:gdLst/>
              <a:ahLst/>
              <a:cxnLst/>
              <a:rect l="l" t="t" r="r" b="b"/>
              <a:pathLst>
                <a:path w="456564" h="457200">
                  <a:moveTo>
                    <a:pt x="227578" y="0"/>
                  </a:moveTo>
                  <a:lnTo>
                    <a:pt x="273602" y="4639"/>
                  </a:lnTo>
                  <a:lnTo>
                    <a:pt x="316480" y="17944"/>
                  </a:lnTo>
                  <a:lnTo>
                    <a:pt x="355288" y="38998"/>
                  </a:lnTo>
                  <a:lnTo>
                    <a:pt x="389106" y="66881"/>
                  </a:lnTo>
                  <a:lnTo>
                    <a:pt x="417012" y="100676"/>
                  </a:lnTo>
                  <a:lnTo>
                    <a:pt x="438086" y="139463"/>
                  </a:lnTo>
                  <a:lnTo>
                    <a:pt x="451406" y="182326"/>
                  </a:lnTo>
                  <a:lnTo>
                    <a:pt x="456051" y="228346"/>
                  </a:lnTo>
                  <a:lnTo>
                    <a:pt x="451406" y="274407"/>
                  </a:lnTo>
                  <a:lnTo>
                    <a:pt x="438086" y="317301"/>
                  </a:lnTo>
                  <a:lnTo>
                    <a:pt x="417012" y="356111"/>
                  </a:lnTo>
                  <a:lnTo>
                    <a:pt x="389106" y="389921"/>
                  </a:lnTo>
                  <a:lnTo>
                    <a:pt x="355288" y="417814"/>
                  </a:lnTo>
                  <a:lnTo>
                    <a:pt x="316480" y="438872"/>
                  </a:lnTo>
                  <a:lnTo>
                    <a:pt x="273602" y="452179"/>
                  </a:lnTo>
                  <a:lnTo>
                    <a:pt x="227578" y="456819"/>
                  </a:lnTo>
                  <a:lnTo>
                    <a:pt x="179265" y="451660"/>
                  </a:lnTo>
                  <a:lnTo>
                    <a:pt x="134106" y="436804"/>
                  </a:lnTo>
                  <a:lnTo>
                    <a:pt x="93370" y="413178"/>
                  </a:lnTo>
                  <a:lnTo>
                    <a:pt x="58329" y="381710"/>
                  </a:lnTo>
                  <a:lnTo>
                    <a:pt x="30251" y="343327"/>
                  </a:lnTo>
                  <a:lnTo>
                    <a:pt x="10408" y="298958"/>
                  </a:lnTo>
                  <a:lnTo>
                    <a:pt x="227578" y="228346"/>
                  </a:lnTo>
                  <a:lnTo>
                    <a:pt x="227578" y="0"/>
                  </a:lnTo>
                  <a:close/>
                </a:path>
                <a:path w="456564" h="457200">
                  <a:moveTo>
                    <a:pt x="10408" y="298958"/>
                  </a:moveTo>
                  <a:lnTo>
                    <a:pt x="594" y="253734"/>
                  </a:lnTo>
                  <a:lnTo>
                    <a:pt x="0" y="208843"/>
                  </a:lnTo>
                  <a:lnTo>
                    <a:pt x="8034" y="165441"/>
                  </a:lnTo>
                  <a:lnTo>
                    <a:pt x="24108" y="124682"/>
                  </a:lnTo>
                  <a:lnTo>
                    <a:pt x="47628" y="87721"/>
                  </a:lnTo>
                  <a:lnTo>
                    <a:pt x="78005" y="55713"/>
                  </a:lnTo>
                  <a:lnTo>
                    <a:pt x="114648" y="29813"/>
                  </a:lnTo>
                  <a:lnTo>
                    <a:pt x="156966" y="11175"/>
                  </a:lnTo>
                  <a:lnTo>
                    <a:pt x="209633" y="710"/>
                  </a:lnTo>
                  <a:lnTo>
                    <a:pt x="227578" y="0"/>
                  </a:lnTo>
                  <a:lnTo>
                    <a:pt x="227578" y="228346"/>
                  </a:lnTo>
                  <a:lnTo>
                    <a:pt x="10408" y="29895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7947786" y="301942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346" y="0"/>
                  </a:moveTo>
                  <a:lnTo>
                    <a:pt x="228346" y="228473"/>
                  </a:lnTo>
                  <a:lnTo>
                    <a:pt x="94107" y="43687"/>
                  </a:lnTo>
                  <a:lnTo>
                    <a:pt x="54435" y="80383"/>
                  </a:lnTo>
                  <a:lnTo>
                    <a:pt x="24860" y="124745"/>
                  </a:lnTo>
                  <a:lnTo>
                    <a:pt x="6381" y="174775"/>
                  </a:lnTo>
                  <a:lnTo>
                    <a:pt x="0" y="228473"/>
                  </a:lnTo>
                  <a:lnTo>
                    <a:pt x="4639" y="274492"/>
                  </a:lnTo>
                  <a:lnTo>
                    <a:pt x="17944" y="317355"/>
                  </a:lnTo>
                  <a:lnTo>
                    <a:pt x="38998" y="356142"/>
                  </a:lnTo>
                  <a:lnTo>
                    <a:pt x="66881" y="389937"/>
                  </a:lnTo>
                  <a:lnTo>
                    <a:pt x="100676" y="417820"/>
                  </a:lnTo>
                  <a:lnTo>
                    <a:pt x="139463" y="438874"/>
                  </a:lnTo>
                  <a:lnTo>
                    <a:pt x="182326" y="452179"/>
                  </a:lnTo>
                  <a:lnTo>
                    <a:pt x="228346" y="456819"/>
                  </a:lnTo>
                  <a:lnTo>
                    <a:pt x="274365" y="452179"/>
                  </a:lnTo>
                  <a:lnTo>
                    <a:pt x="317228" y="438874"/>
                  </a:lnTo>
                  <a:lnTo>
                    <a:pt x="356015" y="417820"/>
                  </a:lnTo>
                  <a:lnTo>
                    <a:pt x="389810" y="389937"/>
                  </a:lnTo>
                  <a:lnTo>
                    <a:pt x="417693" y="356142"/>
                  </a:lnTo>
                  <a:lnTo>
                    <a:pt x="438747" y="317355"/>
                  </a:lnTo>
                  <a:lnTo>
                    <a:pt x="452052" y="274492"/>
                  </a:lnTo>
                  <a:lnTo>
                    <a:pt x="456692" y="228473"/>
                  </a:lnTo>
                  <a:lnTo>
                    <a:pt x="452052" y="182411"/>
                  </a:lnTo>
                  <a:lnTo>
                    <a:pt x="438747" y="139517"/>
                  </a:lnTo>
                  <a:lnTo>
                    <a:pt x="417693" y="100707"/>
                  </a:lnTo>
                  <a:lnTo>
                    <a:pt x="389810" y="66897"/>
                  </a:lnTo>
                  <a:lnTo>
                    <a:pt x="356015" y="39004"/>
                  </a:lnTo>
                  <a:lnTo>
                    <a:pt x="317228" y="17946"/>
                  </a:lnTo>
                  <a:lnTo>
                    <a:pt x="274365" y="4639"/>
                  </a:lnTo>
                  <a:lnTo>
                    <a:pt x="228346" y="0"/>
                  </a:lnTo>
                  <a:close/>
                </a:path>
              </a:pathLst>
            </a:custGeom>
            <a:solidFill>
              <a:srgbClr val="0451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7947786" y="301942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346" y="0"/>
                  </a:moveTo>
                  <a:lnTo>
                    <a:pt x="274365" y="4639"/>
                  </a:lnTo>
                  <a:lnTo>
                    <a:pt x="317228" y="17946"/>
                  </a:lnTo>
                  <a:lnTo>
                    <a:pt x="356015" y="39004"/>
                  </a:lnTo>
                  <a:lnTo>
                    <a:pt x="389810" y="66897"/>
                  </a:lnTo>
                  <a:lnTo>
                    <a:pt x="417693" y="100707"/>
                  </a:lnTo>
                  <a:lnTo>
                    <a:pt x="438747" y="139517"/>
                  </a:lnTo>
                  <a:lnTo>
                    <a:pt x="452052" y="182411"/>
                  </a:lnTo>
                  <a:lnTo>
                    <a:pt x="456692" y="228473"/>
                  </a:lnTo>
                  <a:lnTo>
                    <a:pt x="452052" y="274492"/>
                  </a:lnTo>
                  <a:lnTo>
                    <a:pt x="438747" y="317355"/>
                  </a:lnTo>
                  <a:lnTo>
                    <a:pt x="417693" y="356142"/>
                  </a:lnTo>
                  <a:lnTo>
                    <a:pt x="389810" y="389937"/>
                  </a:lnTo>
                  <a:lnTo>
                    <a:pt x="356015" y="417820"/>
                  </a:lnTo>
                  <a:lnTo>
                    <a:pt x="317228" y="438874"/>
                  </a:lnTo>
                  <a:lnTo>
                    <a:pt x="274365" y="452179"/>
                  </a:lnTo>
                  <a:lnTo>
                    <a:pt x="228346" y="456819"/>
                  </a:lnTo>
                  <a:lnTo>
                    <a:pt x="182326" y="452179"/>
                  </a:lnTo>
                  <a:lnTo>
                    <a:pt x="139463" y="438874"/>
                  </a:lnTo>
                  <a:lnTo>
                    <a:pt x="100676" y="417820"/>
                  </a:lnTo>
                  <a:lnTo>
                    <a:pt x="66881" y="389937"/>
                  </a:lnTo>
                  <a:lnTo>
                    <a:pt x="38998" y="356142"/>
                  </a:lnTo>
                  <a:lnTo>
                    <a:pt x="17944" y="317355"/>
                  </a:lnTo>
                  <a:lnTo>
                    <a:pt x="4639" y="274492"/>
                  </a:lnTo>
                  <a:lnTo>
                    <a:pt x="0" y="228473"/>
                  </a:lnTo>
                  <a:lnTo>
                    <a:pt x="6381" y="174775"/>
                  </a:lnTo>
                  <a:lnTo>
                    <a:pt x="24860" y="124745"/>
                  </a:lnTo>
                  <a:lnTo>
                    <a:pt x="54435" y="80383"/>
                  </a:lnTo>
                  <a:lnTo>
                    <a:pt x="94107" y="43687"/>
                  </a:lnTo>
                  <a:lnTo>
                    <a:pt x="228346" y="228473"/>
                  </a:lnTo>
                  <a:lnTo>
                    <a:pt x="228346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32368" y="3009900"/>
              <a:ext cx="153288" cy="247523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59370" y="3015869"/>
              <a:ext cx="236347" cy="247522"/>
            </a:xfrm>
            <a:prstGeom prst="rect">
              <a:avLst/>
            </a:prstGeom>
          </p:spPr>
        </p:pic>
        <p:sp>
          <p:nvSpPr>
            <p:cNvPr id="76" name="object 76" descr=""/>
            <p:cNvSpPr/>
            <p:nvPr/>
          </p:nvSpPr>
          <p:spPr>
            <a:xfrm>
              <a:off x="6941319" y="3025394"/>
              <a:ext cx="455295" cy="456565"/>
            </a:xfrm>
            <a:custGeom>
              <a:avLst/>
              <a:gdLst/>
              <a:ahLst/>
              <a:cxnLst/>
              <a:rect l="l" t="t" r="r" b="b"/>
              <a:pathLst>
                <a:path w="455295" h="456564">
                  <a:moveTo>
                    <a:pt x="444873" y="157860"/>
                  </a:moveTo>
                  <a:lnTo>
                    <a:pt x="454686" y="203048"/>
                  </a:lnTo>
                  <a:lnTo>
                    <a:pt x="455279" y="247921"/>
                  </a:lnTo>
                  <a:lnTo>
                    <a:pt x="447239" y="291321"/>
                  </a:lnTo>
                  <a:lnTo>
                    <a:pt x="431157" y="332089"/>
                  </a:lnTo>
                  <a:lnTo>
                    <a:pt x="407621" y="369064"/>
                  </a:lnTo>
                  <a:lnTo>
                    <a:pt x="377221" y="401087"/>
                  </a:lnTo>
                  <a:lnTo>
                    <a:pt x="340547" y="427000"/>
                  </a:lnTo>
                  <a:lnTo>
                    <a:pt x="298188" y="445642"/>
                  </a:lnTo>
                  <a:lnTo>
                    <a:pt x="253000" y="455456"/>
                  </a:lnTo>
                  <a:lnTo>
                    <a:pt x="208127" y="456049"/>
                  </a:lnTo>
                  <a:lnTo>
                    <a:pt x="164727" y="448009"/>
                  </a:lnTo>
                  <a:lnTo>
                    <a:pt x="123959" y="431926"/>
                  </a:lnTo>
                  <a:lnTo>
                    <a:pt x="86984" y="408391"/>
                  </a:lnTo>
                  <a:lnTo>
                    <a:pt x="54961" y="377991"/>
                  </a:lnTo>
                  <a:lnTo>
                    <a:pt x="29048" y="341317"/>
                  </a:lnTo>
                  <a:lnTo>
                    <a:pt x="10406" y="298957"/>
                  </a:lnTo>
                  <a:lnTo>
                    <a:pt x="592" y="253770"/>
                  </a:lnTo>
                  <a:lnTo>
                    <a:pt x="0" y="208897"/>
                  </a:lnTo>
                  <a:lnTo>
                    <a:pt x="8039" y="165497"/>
                  </a:lnTo>
                  <a:lnTo>
                    <a:pt x="24122" y="124729"/>
                  </a:lnTo>
                  <a:lnTo>
                    <a:pt x="47657" y="87754"/>
                  </a:lnTo>
                  <a:lnTo>
                    <a:pt x="78057" y="55731"/>
                  </a:lnTo>
                  <a:lnTo>
                    <a:pt x="114731" y="29818"/>
                  </a:lnTo>
                  <a:lnTo>
                    <a:pt x="157091" y="11175"/>
                  </a:lnTo>
                  <a:lnTo>
                    <a:pt x="209686" y="710"/>
                  </a:lnTo>
                  <a:lnTo>
                    <a:pt x="227576" y="0"/>
                  </a:lnTo>
                  <a:lnTo>
                    <a:pt x="227576" y="228472"/>
                  </a:lnTo>
                  <a:lnTo>
                    <a:pt x="444873" y="15786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9212453" y="3025521"/>
              <a:ext cx="228600" cy="457200"/>
            </a:xfrm>
            <a:custGeom>
              <a:avLst/>
              <a:gdLst/>
              <a:ahLst/>
              <a:cxnLst/>
              <a:rect l="l" t="t" r="r" b="b"/>
              <a:pathLst>
                <a:path w="228600" h="457200">
                  <a:moveTo>
                    <a:pt x="0" y="0"/>
                  </a:moveTo>
                  <a:lnTo>
                    <a:pt x="0" y="456691"/>
                  </a:lnTo>
                  <a:lnTo>
                    <a:pt x="46024" y="452052"/>
                  </a:lnTo>
                  <a:lnTo>
                    <a:pt x="88901" y="438747"/>
                  </a:lnTo>
                  <a:lnTo>
                    <a:pt x="127710" y="417693"/>
                  </a:lnTo>
                  <a:lnTo>
                    <a:pt x="161528" y="389810"/>
                  </a:lnTo>
                  <a:lnTo>
                    <a:pt x="189434" y="356015"/>
                  </a:lnTo>
                  <a:lnTo>
                    <a:pt x="210508" y="317228"/>
                  </a:lnTo>
                  <a:lnTo>
                    <a:pt x="223828" y="274365"/>
                  </a:lnTo>
                  <a:lnTo>
                    <a:pt x="228473" y="228345"/>
                  </a:lnTo>
                  <a:lnTo>
                    <a:pt x="223828" y="182326"/>
                  </a:lnTo>
                  <a:lnTo>
                    <a:pt x="210508" y="139463"/>
                  </a:lnTo>
                  <a:lnTo>
                    <a:pt x="189434" y="100676"/>
                  </a:lnTo>
                  <a:lnTo>
                    <a:pt x="161528" y="66881"/>
                  </a:lnTo>
                  <a:lnTo>
                    <a:pt x="127710" y="38998"/>
                  </a:lnTo>
                  <a:lnTo>
                    <a:pt x="88901" y="17944"/>
                  </a:lnTo>
                  <a:lnTo>
                    <a:pt x="46024" y="4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51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8984106" y="3025521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346" y="0"/>
                  </a:moveTo>
                  <a:lnTo>
                    <a:pt x="274370" y="4639"/>
                  </a:lnTo>
                  <a:lnTo>
                    <a:pt x="317247" y="17944"/>
                  </a:lnTo>
                  <a:lnTo>
                    <a:pt x="356056" y="38998"/>
                  </a:lnTo>
                  <a:lnTo>
                    <a:pt x="389874" y="66881"/>
                  </a:lnTo>
                  <a:lnTo>
                    <a:pt x="417780" y="100676"/>
                  </a:lnTo>
                  <a:lnTo>
                    <a:pt x="438854" y="139463"/>
                  </a:lnTo>
                  <a:lnTo>
                    <a:pt x="452174" y="182326"/>
                  </a:lnTo>
                  <a:lnTo>
                    <a:pt x="456819" y="228345"/>
                  </a:lnTo>
                  <a:lnTo>
                    <a:pt x="452174" y="274365"/>
                  </a:lnTo>
                  <a:lnTo>
                    <a:pt x="438854" y="317228"/>
                  </a:lnTo>
                  <a:lnTo>
                    <a:pt x="417780" y="356015"/>
                  </a:lnTo>
                  <a:lnTo>
                    <a:pt x="389874" y="389810"/>
                  </a:lnTo>
                  <a:lnTo>
                    <a:pt x="356056" y="417693"/>
                  </a:lnTo>
                  <a:lnTo>
                    <a:pt x="317247" y="438747"/>
                  </a:lnTo>
                  <a:lnTo>
                    <a:pt x="274370" y="452052"/>
                  </a:lnTo>
                  <a:lnTo>
                    <a:pt x="228346" y="456691"/>
                  </a:lnTo>
                  <a:lnTo>
                    <a:pt x="228346" y="228345"/>
                  </a:lnTo>
                  <a:lnTo>
                    <a:pt x="228346" y="0"/>
                  </a:lnTo>
                  <a:close/>
                </a:path>
                <a:path w="457200" h="457200">
                  <a:moveTo>
                    <a:pt x="228346" y="456691"/>
                  </a:moveTo>
                  <a:lnTo>
                    <a:pt x="182326" y="452052"/>
                  </a:lnTo>
                  <a:lnTo>
                    <a:pt x="139463" y="438747"/>
                  </a:lnTo>
                  <a:lnTo>
                    <a:pt x="100676" y="417693"/>
                  </a:lnTo>
                  <a:lnTo>
                    <a:pt x="66881" y="389810"/>
                  </a:lnTo>
                  <a:lnTo>
                    <a:pt x="38998" y="356015"/>
                  </a:lnTo>
                  <a:lnTo>
                    <a:pt x="17944" y="317228"/>
                  </a:lnTo>
                  <a:lnTo>
                    <a:pt x="4639" y="274365"/>
                  </a:lnTo>
                  <a:lnTo>
                    <a:pt x="0" y="228345"/>
                  </a:lnTo>
                  <a:lnTo>
                    <a:pt x="4639" y="182326"/>
                  </a:lnTo>
                  <a:lnTo>
                    <a:pt x="17944" y="139463"/>
                  </a:lnTo>
                  <a:lnTo>
                    <a:pt x="38998" y="100676"/>
                  </a:lnTo>
                  <a:lnTo>
                    <a:pt x="66881" y="66881"/>
                  </a:lnTo>
                  <a:lnTo>
                    <a:pt x="100676" y="38998"/>
                  </a:lnTo>
                  <a:lnTo>
                    <a:pt x="139463" y="17944"/>
                  </a:lnTo>
                  <a:lnTo>
                    <a:pt x="182326" y="4639"/>
                  </a:lnTo>
                  <a:lnTo>
                    <a:pt x="228346" y="0"/>
                  </a:lnTo>
                  <a:lnTo>
                    <a:pt x="228346" y="228345"/>
                  </a:lnTo>
                  <a:lnTo>
                    <a:pt x="228346" y="456691"/>
                  </a:lnTo>
                  <a:close/>
                </a:path>
              </a:pathLst>
            </a:custGeom>
            <a:ln w="1905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6140703" y="4041140"/>
              <a:ext cx="228600" cy="457200"/>
            </a:xfrm>
            <a:custGeom>
              <a:avLst/>
              <a:gdLst/>
              <a:ahLst/>
              <a:cxnLst/>
              <a:rect l="l" t="t" r="r" b="b"/>
              <a:pathLst>
                <a:path w="228600" h="457200">
                  <a:moveTo>
                    <a:pt x="0" y="0"/>
                  </a:moveTo>
                  <a:lnTo>
                    <a:pt x="0" y="457200"/>
                  </a:lnTo>
                  <a:lnTo>
                    <a:pt x="46066" y="452555"/>
                  </a:lnTo>
                  <a:lnTo>
                    <a:pt x="88975" y="439233"/>
                  </a:lnTo>
                  <a:lnTo>
                    <a:pt x="127806" y="418154"/>
                  </a:lnTo>
                  <a:lnTo>
                    <a:pt x="161639" y="390239"/>
                  </a:lnTo>
                  <a:lnTo>
                    <a:pt x="189554" y="356406"/>
                  </a:lnTo>
                  <a:lnTo>
                    <a:pt x="210633" y="317575"/>
                  </a:lnTo>
                  <a:lnTo>
                    <a:pt x="223955" y="274666"/>
                  </a:lnTo>
                  <a:lnTo>
                    <a:pt x="228600" y="228600"/>
                  </a:lnTo>
                  <a:lnTo>
                    <a:pt x="223955" y="182533"/>
                  </a:lnTo>
                  <a:lnTo>
                    <a:pt x="210633" y="139624"/>
                  </a:lnTo>
                  <a:lnTo>
                    <a:pt x="189554" y="100793"/>
                  </a:lnTo>
                  <a:lnTo>
                    <a:pt x="161639" y="66960"/>
                  </a:lnTo>
                  <a:lnTo>
                    <a:pt x="127806" y="39045"/>
                  </a:lnTo>
                  <a:lnTo>
                    <a:pt x="88975" y="17966"/>
                  </a:lnTo>
                  <a:lnTo>
                    <a:pt x="46066" y="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51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5912103" y="404114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274666" y="4644"/>
                  </a:lnTo>
                  <a:lnTo>
                    <a:pt x="317575" y="17966"/>
                  </a:lnTo>
                  <a:lnTo>
                    <a:pt x="356406" y="39045"/>
                  </a:lnTo>
                  <a:lnTo>
                    <a:pt x="390239" y="66960"/>
                  </a:lnTo>
                  <a:lnTo>
                    <a:pt x="418154" y="100793"/>
                  </a:lnTo>
                  <a:lnTo>
                    <a:pt x="439233" y="139624"/>
                  </a:lnTo>
                  <a:lnTo>
                    <a:pt x="452555" y="182533"/>
                  </a:lnTo>
                  <a:lnTo>
                    <a:pt x="457200" y="228600"/>
                  </a:lnTo>
                  <a:lnTo>
                    <a:pt x="452555" y="274666"/>
                  </a:lnTo>
                  <a:lnTo>
                    <a:pt x="439233" y="317575"/>
                  </a:lnTo>
                  <a:lnTo>
                    <a:pt x="418154" y="356406"/>
                  </a:lnTo>
                  <a:lnTo>
                    <a:pt x="390239" y="390239"/>
                  </a:lnTo>
                  <a:lnTo>
                    <a:pt x="356406" y="418154"/>
                  </a:lnTo>
                  <a:lnTo>
                    <a:pt x="317575" y="439233"/>
                  </a:lnTo>
                  <a:lnTo>
                    <a:pt x="274666" y="452555"/>
                  </a:lnTo>
                  <a:lnTo>
                    <a:pt x="228600" y="457200"/>
                  </a:lnTo>
                  <a:lnTo>
                    <a:pt x="228600" y="228600"/>
                  </a:lnTo>
                  <a:lnTo>
                    <a:pt x="228600" y="0"/>
                  </a:lnTo>
                  <a:close/>
                </a:path>
                <a:path w="457200" h="457200">
                  <a:moveTo>
                    <a:pt x="228600" y="457200"/>
                  </a:moveTo>
                  <a:lnTo>
                    <a:pt x="182533" y="452555"/>
                  </a:lnTo>
                  <a:lnTo>
                    <a:pt x="139624" y="439233"/>
                  </a:lnTo>
                  <a:lnTo>
                    <a:pt x="100793" y="418154"/>
                  </a:lnTo>
                  <a:lnTo>
                    <a:pt x="66960" y="390239"/>
                  </a:lnTo>
                  <a:lnTo>
                    <a:pt x="39045" y="356406"/>
                  </a:lnTo>
                  <a:lnTo>
                    <a:pt x="17966" y="317575"/>
                  </a:lnTo>
                  <a:lnTo>
                    <a:pt x="4644" y="274666"/>
                  </a:lnTo>
                  <a:lnTo>
                    <a:pt x="0" y="228600"/>
                  </a:lnTo>
                  <a:lnTo>
                    <a:pt x="4644" y="182533"/>
                  </a:lnTo>
                  <a:lnTo>
                    <a:pt x="17966" y="139624"/>
                  </a:lnTo>
                  <a:lnTo>
                    <a:pt x="39045" y="100793"/>
                  </a:lnTo>
                  <a:lnTo>
                    <a:pt x="66960" y="66960"/>
                  </a:lnTo>
                  <a:lnTo>
                    <a:pt x="100793" y="39045"/>
                  </a:lnTo>
                  <a:lnTo>
                    <a:pt x="139624" y="17966"/>
                  </a:lnTo>
                  <a:lnTo>
                    <a:pt x="182533" y="4644"/>
                  </a:lnTo>
                  <a:lnTo>
                    <a:pt x="228600" y="0"/>
                  </a:lnTo>
                  <a:lnTo>
                    <a:pt x="228600" y="228600"/>
                  </a:lnTo>
                  <a:lnTo>
                    <a:pt x="228600" y="45720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6924802" y="4041521"/>
              <a:ext cx="446405" cy="457200"/>
            </a:xfrm>
            <a:custGeom>
              <a:avLst/>
              <a:gdLst/>
              <a:ahLst/>
              <a:cxnLst/>
              <a:rect l="l" t="t" r="r" b="b"/>
              <a:pathLst>
                <a:path w="446404" h="457200">
                  <a:moveTo>
                    <a:pt x="217424" y="0"/>
                  </a:moveTo>
                  <a:lnTo>
                    <a:pt x="217424" y="228599"/>
                  </a:lnTo>
                  <a:lnTo>
                    <a:pt x="0" y="299211"/>
                  </a:lnTo>
                  <a:lnTo>
                    <a:pt x="19853" y="343634"/>
                  </a:lnTo>
                  <a:lnTo>
                    <a:pt x="47958" y="382053"/>
                  </a:lnTo>
                  <a:lnTo>
                    <a:pt x="83042" y="413543"/>
                  </a:lnTo>
                  <a:lnTo>
                    <a:pt x="123829" y="437181"/>
                  </a:lnTo>
                  <a:lnTo>
                    <a:pt x="169048" y="452041"/>
                  </a:lnTo>
                  <a:lnTo>
                    <a:pt x="217424" y="457199"/>
                  </a:lnTo>
                  <a:lnTo>
                    <a:pt x="263490" y="452555"/>
                  </a:lnTo>
                  <a:lnTo>
                    <a:pt x="306399" y="439233"/>
                  </a:lnTo>
                  <a:lnTo>
                    <a:pt x="345230" y="418154"/>
                  </a:lnTo>
                  <a:lnTo>
                    <a:pt x="379063" y="390239"/>
                  </a:lnTo>
                  <a:lnTo>
                    <a:pt x="406978" y="356406"/>
                  </a:lnTo>
                  <a:lnTo>
                    <a:pt x="428057" y="317575"/>
                  </a:lnTo>
                  <a:lnTo>
                    <a:pt x="441379" y="274666"/>
                  </a:lnTo>
                  <a:lnTo>
                    <a:pt x="446024" y="228599"/>
                  </a:lnTo>
                  <a:lnTo>
                    <a:pt x="441379" y="182533"/>
                  </a:lnTo>
                  <a:lnTo>
                    <a:pt x="428057" y="139624"/>
                  </a:lnTo>
                  <a:lnTo>
                    <a:pt x="406978" y="100793"/>
                  </a:lnTo>
                  <a:lnTo>
                    <a:pt x="379063" y="66960"/>
                  </a:lnTo>
                  <a:lnTo>
                    <a:pt x="345230" y="39045"/>
                  </a:lnTo>
                  <a:lnTo>
                    <a:pt x="306399" y="17966"/>
                  </a:lnTo>
                  <a:lnTo>
                    <a:pt x="263490" y="4644"/>
                  </a:lnTo>
                  <a:lnTo>
                    <a:pt x="217424" y="0"/>
                  </a:lnTo>
                  <a:close/>
                </a:path>
              </a:pathLst>
            </a:custGeom>
            <a:solidFill>
              <a:srgbClr val="0451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6914398" y="4041521"/>
              <a:ext cx="456565" cy="457200"/>
            </a:xfrm>
            <a:custGeom>
              <a:avLst/>
              <a:gdLst/>
              <a:ahLst/>
              <a:cxnLst/>
              <a:rect l="l" t="t" r="r" b="b"/>
              <a:pathLst>
                <a:path w="456565" h="457200">
                  <a:moveTo>
                    <a:pt x="227828" y="0"/>
                  </a:moveTo>
                  <a:lnTo>
                    <a:pt x="273894" y="4644"/>
                  </a:lnTo>
                  <a:lnTo>
                    <a:pt x="316803" y="17966"/>
                  </a:lnTo>
                  <a:lnTo>
                    <a:pt x="355634" y="39045"/>
                  </a:lnTo>
                  <a:lnTo>
                    <a:pt x="389467" y="66960"/>
                  </a:lnTo>
                  <a:lnTo>
                    <a:pt x="417383" y="100793"/>
                  </a:lnTo>
                  <a:lnTo>
                    <a:pt x="438461" y="139624"/>
                  </a:lnTo>
                  <a:lnTo>
                    <a:pt x="451783" y="182533"/>
                  </a:lnTo>
                  <a:lnTo>
                    <a:pt x="456428" y="228599"/>
                  </a:lnTo>
                  <a:lnTo>
                    <a:pt x="451783" y="274666"/>
                  </a:lnTo>
                  <a:lnTo>
                    <a:pt x="438461" y="317575"/>
                  </a:lnTo>
                  <a:lnTo>
                    <a:pt x="417383" y="356406"/>
                  </a:lnTo>
                  <a:lnTo>
                    <a:pt x="389467" y="390239"/>
                  </a:lnTo>
                  <a:lnTo>
                    <a:pt x="355634" y="418154"/>
                  </a:lnTo>
                  <a:lnTo>
                    <a:pt x="316803" y="439233"/>
                  </a:lnTo>
                  <a:lnTo>
                    <a:pt x="273894" y="452555"/>
                  </a:lnTo>
                  <a:lnTo>
                    <a:pt x="227828" y="457199"/>
                  </a:lnTo>
                  <a:lnTo>
                    <a:pt x="179452" y="452041"/>
                  </a:lnTo>
                  <a:lnTo>
                    <a:pt x="134233" y="437181"/>
                  </a:lnTo>
                  <a:lnTo>
                    <a:pt x="93446" y="413543"/>
                  </a:lnTo>
                  <a:lnTo>
                    <a:pt x="58363" y="382053"/>
                  </a:lnTo>
                  <a:lnTo>
                    <a:pt x="30257" y="343634"/>
                  </a:lnTo>
                  <a:lnTo>
                    <a:pt x="10404" y="299211"/>
                  </a:lnTo>
                  <a:lnTo>
                    <a:pt x="227828" y="228599"/>
                  </a:lnTo>
                  <a:lnTo>
                    <a:pt x="227828" y="0"/>
                  </a:lnTo>
                  <a:close/>
                </a:path>
                <a:path w="456565" h="457200">
                  <a:moveTo>
                    <a:pt x="10404" y="299211"/>
                  </a:moveTo>
                  <a:lnTo>
                    <a:pt x="590" y="253940"/>
                  </a:lnTo>
                  <a:lnTo>
                    <a:pt x="0" y="209004"/>
                  </a:lnTo>
                  <a:lnTo>
                    <a:pt x="8044" y="165559"/>
                  </a:lnTo>
                  <a:lnTo>
                    <a:pt x="24135" y="124761"/>
                  </a:lnTo>
                  <a:lnTo>
                    <a:pt x="47686" y="87768"/>
                  </a:lnTo>
                  <a:lnTo>
                    <a:pt x="78108" y="55735"/>
                  </a:lnTo>
                  <a:lnTo>
                    <a:pt x="114814" y="29818"/>
                  </a:lnTo>
                  <a:lnTo>
                    <a:pt x="157216" y="11175"/>
                  </a:lnTo>
                  <a:lnTo>
                    <a:pt x="209865" y="692"/>
                  </a:lnTo>
                  <a:lnTo>
                    <a:pt x="227828" y="0"/>
                  </a:lnTo>
                  <a:lnTo>
                    <a:pt x="227828" y="228599"/>
                  </a:lnTo>
                  <a:lnTo>
                    <a:pt x="10404" y="299211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8992361" y="4048760"/>
              <a:ext cx="446405" cy="457200"/>
            </a:xfrm>
            <a:custGeom>
              <a:avLst/>
              <a:gdLst/>
              <a:ahLst/>
              <a:cxnLst/>
              <a:rect l="l" t="t" r="r" b="b"/>
              <a:pathLst>
                <a:path w="446404" h="457200">
                  <a:moveTo>
                    <a:pt x="217424" y="0"/>
                  </a:moveTo>
                  <a:lnTo>
                    <a:pt x="217424" y="228600"/>
                  </a:lnTo>
                  <a:lnTo>
                    <a:pt x="0" y="299212"/>
                  </a:lnTo>
                  <a:lnTo>
                    <a:pt x="19853" y="343590"/>
                  </a:lnTo>
                  <a:lnTo>
                    <a:pt x="47958" y="381997"/>
                  </a:lnTo>
                  <a:lnTo>
                    <a:pt x="83042" y="413496"/>
                  </a:lnTo>
                  <a:lnTo>
                    <a:pt x="123829" y="437152"/>
                  </a:lnTo>
                  <a:lnTo>
                    <a:pt x="169048" y="452032"/>
                  </a:lnTo>
                  <a:lnTo>
                    <a:pt x="217424" y="457200"/>
                  </a:lnTo>
                  <a:lnTo>
                    <a:pt x="263490" y="452555"/>
                  </a:lnTo>
                  <a:lnTo>
                    <a:pt x="306399" y="439233"/>
                  </a:lnTo>
                  <a:lnTo>
                    <a:pt x="345230" y="418154"/>
                  </a:lnTo>
                  <a:lnTo>
                    <a:pt x="379063" y="390239"/>
                  </a:lnTo>
                  <a:lnTo>
                    <a:pt x="406978" y="356406"/>
                  </a:lnTo>
                  <a:lnTo>
                    <a:pt x="428057" y="317575"/>
                  </a:lnTo>
                  <a:lnTo>
                    <a:pt x="441379" y="274666"/>
                  </a:lnTo>
                  <a:lnTo>
                    <a:pt x="446024" y="228600"/>
                  </a:lnTo>
                  <a:lnTo>
                    <a:pt x="441379" y="182533"/>
                  </a:lnTo>
                  <a:lnTo>
                    <a:pt x="428057" y="139624"/>
                  </a:lnTo>
                  <a:lnTo>
                    <a:pt x="406978" y="100793"/>
                  </a:lnTo>
                  <a:lnTo>
                    <a:pt x="379063" y="66960"/>
                  </a:lnTo>
                  <a:lnTo>
                    <a:pt x="345230" y="39045"/>
                  </a:lnTo>
                  <a:lnTo>
                    <a:pt x="306399" y="17966"/>
                  </a:lnTo>
                  <a:lnTo>
                    <a:pt x="263490" y="4644"/>
                  </a:lnTo>
                  <a:lnTo>
                    <a:pt x="217424" y="0"/>
                  </a:lnTo>
                  <a:close/>
                </a:path>
              </a:pathLst>
            </a:custGeom>
            <a:solidFill>
              <a:srgbClr val="0451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8981955" y="4048760"/>
              <a:ext cx="456565" cy="457200"/>
            </a:xfrm>
            <a:custGeom>
              <a:avLst/>
              <a:gdLst/>
              <a:ahLst/>
              <a:cxnLst/>
              <a:rect l="l" t="t" r="r" b="b"/>
              <a:pathLst>
                <a:path w="456565" h="457200">
                  <a:moveTo>
                    <a:pt x="227830" y="0"/>
                  </a:moveTo>
                  <a:lnTo>
                    <a:pt x="273896" y="4644"/>
                  </a:lnTo>
                  <a:lnTo>
                    <a:pt x="316805" y="17966"/>
                  </a:lnTo>
                  <a:lnTo>
                    <a:pt x="355636" y="39045"/>
                  </a:lnTo>
                  <a:lnTo>
                    <a:pt x="389469" y="66960"/>
                  </a:lnTo>
                  <a:lnTo>
                    <a:pt x="417385" y="100793"/>
                  </a:lnTo>
                  <a:lnTo>
                    <a:pt x="438463" y="139624"/>
                  </a:lnTo>
                  <a:lnTo>
                    <a:pt x="451785" y="182533"/>
                  </a:lnTo>
                  <a:lnTo>
                    <a:pt x="456430" y="228600"/>
                  </a:lnTo>
                  <a:lnTo>
                    <a:pt x="451785" y="274666"/>
                  </a:lnTo>
                  <a:lnTo>
                    <a:pt x="438463" y="317575"/>
                  </a:lnTo>
                  <a:lnTo>
                    <a:pt x="417385" y="356406"/>
                  </a:lnTo>
                  <a:lnTo>
                    <a:pt x="389469" y="390239"/>
                  </a:lnTo>
                  <a:lnTo>
                    <a:pt x="355636" y="418154"/>
                  </a:lnTo>
                  <a:lnTo>
                    <a:pt x="316805" y="439233"/>
                  </a:lnTo>
                  <a:lnTo>
                    <a:pt x="273896" y="452555"/>
                  </a:lnTo>
                  <a:lnTo>
                    <a:pt x="227830" y="457200"/>
                  </a:lnTo>
                  <a:lnTo>
                    <a:pt x="179454" y="452032"/>
                  </a:lnTo>
                  <a:lnTo>
                    <a:pt x="134235" y="437152"/>
                  </a:lnTo>
                  <a:lnTo>
                    <a:pt x="93448" y="413496"/>
                  </a:lnTo>
                  <a:lnTo>
                    <a:pt x="58365" y="381997"/>
                  </a:lnTo>
                  <a:lnTo>
                    <a:pt x="30259" y="343590"/>
                  </a:lnTo>
                  <a:lnTo>
                    <a:pt x="10406" y="299212"/>
                  </a:lnTo>
                  <a:lnTo>
                    <a:pt x="227830" y="228600"/>
                  </a:lnTo>
                  <a:lnTo>
                    <a:pt x="227830" y="0"/>
                  </a:lnTo>
                  <a:close/>
                </a:path>
                <a:path w="456565" h="457200">
                  <a:moveTo>
                    <a:pt x="10406" y="299212"/>
                  </a:moveTo>
                  <a:lnTo>
                    <a:pt x="592" y="253940"/>
                  </a:lnTo>
                  <a:lnTo>
                    <a:pt x="0" y="209004"/>
                  </a:lnTo>
                  <a:lnTo>
                    <a:pt x="8039" y="165559"/>
                  </a:lnTo>
                  <a:lnTo>
                    <a:pt x="24122" y="124761"/>
                  </a:lnTo>
                  <a:lnTo>
                    <a:pt x="47657" y="87768"/>
                  </a:lnTo>
                  <a:lnTo>
                    <a:pt x="78057" y="55735"/>
                  </a:lnTo>
                  <a:lnTo>
                    <a:pt x="114731" y="29818"/>
                  </a:lnTo>
                  <a:lnTo>
                    <a:pt x="157091" y="11175"/>
                  </a:lnTo>
                  <a:lnTo>
                    <a:pt x="209865" y="692"/>
                  </a:lnTo>
                  <a:lnTo>
                    <a:pt x="227830" y="0"/>
                  </a:lnTo>
                  <a:lnTo>
                    <a:pt x="227830" y="228600"/>
                  </a:lnTo>
                  <a:lnTo>
                    <a:pt x="10406" y="299212"/>
                  </a:lnTo>
                  <a:close/>
                </a:path>
              </a:pathLst>
            </a:custGeom>
            <a:ln w="1905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6922007" y="5073015"/>
              <a:ext cx="467359" cy="467359"/>
            </a:xfrm>
            <a:custGeom>
              <a:avLst/>
              <a:gdLst/>
              <a:ahLst/>
              <a:cxnLst/>
              <a:rect l="l" t="t" r="r" b="b"/>
              <a:pathLst>
                <a:path w="467359" h="467360">
                  <a:moveTo>
                    <a:pt x="233552" y="0"/>
                  </a:moveTo>
                  <a:lnTo>
                    <a:pt x="233552" y="233553"/>
                  </a:lnTo>
                  <a:lnTo>
                    <a:pt x="11430" y="161290"/>
                  </a:lnTo>
                  <a:lnTo>
                    <a:pt x="6429" y="178992"/>
                  </a:lnTo>
                  <a:lnTo>
                    <a:pt x="2857" y="196992"/>
                  </a:lnTo>
                  <a:lnTo>
                    <a:pt x="714" y="215207"/>
                  </a:lnTo>
                  <a:lnTo>
                    <a:pt x="0" y="233553"/>
                  </a:lnTo>
                  <a:lnTo>
                    <a:pt x="4743" y="280598"/>
                  </a:lnTo>
                  <a:lnTo>
                    <a:pt x="18347" y="324427"/>
                  </a:lnTo>
                  <a:lnTo>
                    <a:pt x="39875" y="364098"/>
                  </a:lnTo>
                  <a:lnTo>
                    <a:pt x="68389" y="398668"/>
                  </a:lnTo>
                  <a:lnTo>
                    <a:pt x="102951" y="427196"/>
                  </a:lnTo>
                  <a:lnTo>
                    <a:pt x="142624" y="448740"/>
                  </a:lnTo>
                  <a:lnTo>
                    <a:pt x="186471" y="462357"/>
                  </a:lnTo>
                  <a:lnTo>
                    <a:pt x="233552" y="467106"/>
                  </a:lnTo>
                  <a:lnTo>
                    <a:pt x="280634" y="462357"/>
                  </a:lnTo>
                  <a:lnTo>
                    <a:pt x="324481" y="448740"/>
                  </a:lnTo>
                  <a:lnTo>
                    <a:pt x="364154" y="427196"/>
                  </a:lnTo>
                  <a:lnTo>
                    <a:pt x="398716" y="398668"/>
                  </a:lnTo>
                  <a:lnTo>
                    <a:pt x="427230" y="364098"/>
                  </a:lnTo>
                  <a:lnTo>
                    <a:pt x="448758" y="324427"/>
                  </a:lnTo>
                  <a:lnTo>
                    <a:pt x="462362" y="280598"/>
                  </a:lnTo>
                  <a:lnTo>
                    <a:pt x="467106" y="233553"/>
                  </a:lnTo>
                  <a:lnTo>
                    <a:pt x="462362" y="186471"/>
                  </a:lnTo>
                  <a:lnTo>
                    <a:pt x="448758" y="142624"/>
                  </a:lnTo>
                  <a:lnTo>
                    <a:pt x="427230" y="102951"/>
                  </a:lnTo>
                  <a:lnTo>
                    <a:pt x="398716" y="68389"/>
                  </a:lnTo>
                  <a:lnTo>
                    <a:pt x="364154" y="39875"/>
                  </a:lnTo>
                  <a:lnTo>
                    <a:pt x="324481" y="18347"/>
                  </a:lnTo>
                  <a:lnTo>
                    <a:pt x="280634" y="4743"/>
                  </a:lnTo>
                  <a:lnTo>
                    <a:pt x="233552" y="0"/>
                  </a:lnTo>
                  <a:close/>
                </a:path>
              </a:pathLst>
            </a:custGeom>
            <a:solidFill>
              <a:srgbClr val="0451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6922007" y="5073015"/>
              <a:ext cx="467359" cy="467359"/>
            </a:xfrm>
            <a:custGeom>
              <a:avLst/>
              <a:gdLst/>
              <a:ahLst/>
              <a:cxnLst/>
              <a:rect l="l" t="t" r="r" b="b"/>
              <a:pathLst>
                <a:path w="467359" h="467360">
                  <a:moveTo>
                    <a:pt x="233552" y="0"/>
                  </a:moveTo>
                  <a:lnTo>
                    <a:pt x="280634" y="4743"/>
                  </a:lnTo>
                  <a:lnTo>
                    <a:pt x="324481" y="18347"/>
                  </a:lnTo>
                  <a:lnTo>
                    <a:pt x="364154" y="39875"/>
                  </a:lnTo>
                  <a:lnTo>
                    <a:pt x="398716" y="68389"/>
                  </a:lnTo>
                  <a:lnTo>
                    <a:pt x="427230" y="102951"/>
                  </a:lnTo>
                  <a:lnTo>
                    <a:pt x="448758" y="142624"/>
                  </a:lnTo>
                  <a:lnTo>
                    <a:pt x="462362" y="186471"/>
                  </a:lnTo>
                  <a:lnTo>
                    <a:pt x="467106" y="233553"/>
                  </a:lnTo>
                  <a:lnTo>
                    <a:pt x="462362" y="280598"/>
                  </a:lnTo>
                  <a:lnTo>
                    <a:pt x="448758" y="324427"/>
                  </a:lnTo>
                  <a:lnTo>
                    <a:pt x="427230" y="364098"/>
                  </a:lnTo>
                  <a:lnTo>
                    <a:pt x="398716" y="398668"/>
                  </a:lnTo>
                  <a:lnTo>
                    <a:pt x="364154" y="427196"/>
                  </a:lnTo>
                  <a:lnTo>
                    <a:pt x="324481" y="448740"/>
                  </a:lnTo>
                  <a:lnTo>
                    <a:pt x="280634" y="462357"/>
                  </a:lnTo>
                  <a:lnTo>
                    <a:pt x="233552" y="467106"/>
                  </a:lnTo>
                  <a:lnTo>
                    <a:pt x="186471" y="462357"/>
                  </a:lnTo>
                  <a:lnTo>
                    <a:pt x="142624" y="448740"/>
                  </a:lnTo>
                  <a:lnTo>
                    <a:pt x="102951" y="427196"/>
                  </a:lnTo>
                  <a:lnTo>
                    <a:pt x="68389" y="398668"/>
                  </a:lnTo>
                  <a:lnTo>
                    <a:pt x="39875" y="364098"/>
                  </a:lnTo>
                  <a:lnTo>
                    <a:pt x="18347" y="324427"/>
                  </a:lnTo>
                  <a:lnTo>
                    <a:pt x="4743" y="280598"/>
                  </a:lnTo>
                  <a:lnTo>
                    <a:pt x="0" y="233553"/>
                  </a:lnTo>
                  <a:lnTo>
                    <a:pt x="714" y="215207"/>
                  </a:lnTo>
                  <a:lnTo>
                    <a:pt x="2857" y="196992"/>
                  </a:lnTo>
                  <a:lnTo>
                    <a:pt x="6429" y="178992"/>
                  </a:lnTo>
                  <a:lnTo>
                    <a:pt x="11430" y="161290"/>
                  </a:lnTo>
                  <a:lnTo>
                    <a:pt x="233552" y="233553"/>
                  </a:lnTo>
                  <a:lnTo>
                    <a:pt x="233552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7" name="object 8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23913" y="5063490"/>
              <a:ext cx="241172" cy="252603"/>
            </a:xfrm>
            <a:prstGeom prst="rect">
              <a:avLst/>
            </a:prstGeom>
          </p:spPr>
        </p:pic>
        <p:sp>
          <p:nvSpPr>
            <p:cNvPr id="88" name="object 88" descr=""/>
            <p:cNvSpPr/>
            <p:nvPr/>
          </p:nvSpPr>
          <p:spPr>
            <a:xfrm>
              <a:off x="7936230" y="5055742"/>
              <a:ext cx="467359" cy="467359"/>
            </a:xfrm>
            <a:custGeom>
              <a:avLst/>
              <a:gdLst/>
              <a:ahLst/>
              <a:cxnLst/>
              <a:rect l="l" t="t" r="r" b="b"/>
              <a:pathLst>
                <a:path w="467359" h="467360">
                  <a:moveTo>
                    <a:pt x="233552" y="0"/>
                  </a:moveTo>
                  <a:lnTo>
                    <a:pt x="233552" y="233552"/>
                  </a:lnTo>
                  <a:lnTo>
                    <a:pt x="11429" y="161416"/>
                  </a:lnTo>
                  <a:lnTo>
                    <a:pt x="6429" y="179099"/>
                  </a:lnTo>
                  <a:lnTo>
                    <a:pt x="2857" y="197056"/>
                  </a:lnTo>
                  <a:lnTo>
                    <a:pt x="714" y="215227"/>
                  </a:lnTo>
                  <a:lnTo>
                    <a:pt x="0" y="233552"/>
                  </a:lnTo>
                  <a:lnTo>
                    <a:pt x="4743" y="280634"/>
                  </a:lnTo>
                  <a:lnTo>
                    <a:pt x="18347" y="324481"/>
                  </a:lnTo>
                  <a:lnTo>
                    <a:pt x="39875" y="364154"/>
                  </a:lnTo>
                  <a:lnTo>
                    <a:pt x="68389" y="398716"/>
                  </a:lnTo>
                  <a:lnTo>
                    <a:pt x="102951" y="427230"/>
                  </a:lnTo>
                  <a:lnTo>
                    <a:pt x="142624" y="448758"/>
                  </a:lnTo>
                  <a:lnTo>
                    <a:pt x="186471" y="462362"/>
                  </a:lnTo>
                  <a:lnTo>
                    <a:pt x="233552" y="467105"/>
                  </a:lnTo>
                  <a:lnTo>
                    <a:pt x="280598" y="462362"/>
                  </a:lnTo>
                  <a:lnTo>
                    <a:pt x="324427" y="448758"/>
                  </a:lnTo>
                  <a:lnTo>
                    <a:pt x="364098" y="427230"/>
                  </a:lnTo>
                  <a:lnTo>
                    <a:pt x="398668" y="398716"/>
                  </a:lnTo>
                  <a:lnTo>
                    <a:pt x="427196" y="364154"/>
                  </a:lnTo>
                  <a:lnTo>
                    <a:pt x="448740" y="324481"/>
                  </a:lnTo>
                  <a:lnTo>
                    <a:pt x="462357" y="280634"/>
                  </a:lnTo>
                  <a:lnTo>
                    <a:pt x="467105" y="233552"/>
                  </a:lnTo>
                  <a:lnTo>
                    <a:pt x="462357" y="186507"/>
                  </a:lnTo>
                  <a:lnTo>
                    <a:pt x="448740" y="142678"/>
                  </a:lnTo>
                  <a:lnTo>
                    <a:pt x="427196" y="103007"/>
                  </a:lnTo>
                  <a:lnTo>
                    <a:pt x="398668" y="68437"/>
                  </a:lnTo>
                  <a:lnTo>
                    <a:pt x="364098" y="39909"/>
                  </a:lnTo>
                  <a:lnTo>
                    <a:pt x="324427" y="18365"/>
                  </a:lnTo>
                  <a:lnTo>
                    <a:pt x="280598" y="4748"/>
                  </a:lnTo>
                  <a:lnTo>
                    <a:pt x="233552" y="0"/>
                  </a:lnTo>
                  <a:close/>
                </a:path>
              </a:pathLst>
            </a:custGeom>
            <a:solidFill>
              <a:srgbClr val="0451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7936230" y="5055742"/>
              <a:ext cx="467359" cy="467359"/>
            </a:xfrm>
            <a:custGeom>
              <a:avLst/>
              <a:gdLst/>
              <a:ahLst/>
              <a:cxnLst/>
              <a:rect l="l" t="t" r="r" b="b"/>
              <a:pathLst>
                <a:path w="467359" h="467360">
                  <a:moveTo>
                    <a:pt x="233552" y="0"/>
                  </a:moveTo>
                  <a:lnTo>
                    <a:pt x="280598" y="4748"/>
                  </a:lnTo>
                  <a:lnTo>
                    <a:pt x="324427" y="18365"/>
                  </a:lnTo>
                  <a:lnTo>
                    <a:pt x="364098" y="39909"/>
                  </a:lnTo>
                  <a:lnTo>
                    <a:pt x="398668" y="68437"/>
                  </a:lnTo>
                  <a:lnTo>
                    <a:pt x="427196" y="103007"/>
                  </a:lnTo>
                  <a:lnTo>
                    <a:pt x="448740" y="142678"/>
                  </a:lnTo>
                  <a:lnTo>
                    <a:pt x="462357" y="186507"/>
                  </a:lnTo>
                  <a:lnTo>
                    <a:pt x="467105" y="233552"/>
                  </a:lnTo>
                  <a:lnTo>
                    <a:pt x="462357" y="280634"/>
                  </a:lnTo>
                  <a:lnTo>
                    <a:pt x="448740" y="324481"/>
                  </a:lnTo>
                  <a:lnTo>
                    <a:pt x="427196" y="364154"/>
                  </a:lnTo>
                  <a:lnTo>
                    <a:pt x="398668" y="398716"/>
                  </a:lnTo>
                  <a:lnTo>
                    <a:pt x="364098" y="427230"/>
                  </a:lnTo>
                  <a:lnTo>
                    <a:pt x="324427" y="448758"/>
                  </a:lnTo>
                  <a:lnTo>
                    <a:pt x="280598" y="462362"/>
                  </a:lnTo>
                  <a:lnTo>
                    <a:pt x="233552" y="467105"/>
                  </a:lnTo>
                  <a:lnTo>
                    <a:pt x="186471" y="462362"/>
                  </a:lnTo>
                  <a:lnTo>
                    <a:pt x="142624" y="448758"/>
                  </a:lnTo>
                  <a:lnTo>
                    <a:pt x="102951" y="427230"/>
                  </a:lnTo>
                  <a:lnTo>
                    <a:pt x="68389" y="398716"/>
                  </a:lnTo>
                  <a:lnTo>
                    <a:pt x="39875" y="364154"/>
                  </a:lnTo>
                  <a:lnTo>
                    <a:pt x="18347" y="324481"/>
                  </a:lnTo>
                  <a:lnTo>
                    <a:pt x="4743" y="280634"/>
                  </a:lnTo>
                  <a:lnTo>
                    <a:pt x="0" y="233552"/>
                  </a:lnTo>
                  <a:lnTo>
                    <a:pt x="714" y="215227"/>
                  </a:lnTo>
                  <a:lnTo>
                    <a:pt x="2857" y="197056"/>
                  </a:lnTo>
                  <a:lnTo>
                    <a:pt x="6429" y="179099"/>
                  </a:lnTo>
                  <a:lnTo>
                    <a:pt x="11429" y="161416"/>
                  </a:lnTo>
                  <a:lnTo>
                    <a:pt x="233552" y="233552"/>
                  </a:lnTo>
                  <a:lnTo>
                    <a:pt x="233552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0" name="object 9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38134" y="5046217"/>
              <a:ext cx="241173" cy="252603"/>
            </a:xfrm>
            <a:prstGeom prst="rect">
              <a:avLst/>
            </a:prstGeom>
          </p:spPr>
        </p:pic>
        <p:sp>
          <p:nvSpPr>
            <p:cNvPr id="91" name="object 91" descr=""/>
            <p:cNvSpPr/>
            <p:nvPr/>
          </p:nvSpPr>
          <p:spPr>
            <a:xfrm>
              <a:off x="8969375" y="5055742"/>
              <a:ext cx="467359" cy="467359"/>
            </a:xfrm>
            <a:custGeom>
              <a:avLst/>
              <a:gdLst/>
              <a:ahLst/>
              <a:cxnLst/>
              <a:rect l="l" t="t" r="r" b="b"/>
              <a:pathLst>
                <a:path w="467359" h="467360">
                  <a:moveTo>
                    <a:pt x="233552" y="0"/>
                  </a:moveTo>
                  <a:lnTo>
                    <a:pt x="233552" y="233552"/>
                  </a:lnTo>
                  <a:lnTo>
                    <a:pt x="96266" y="44703"/>
                  </a:lnTo>
                  <a:lnTo>
                    <a:pt x="55721" y="82248"/>
                  </a:lnTo>
                  <a:lnTo>
                    <a:pt x="25463" y="127603"/>
                  </a:lnTo>
                  <a:lnTo>
                    <a:pt x="6540" y="178720"/>
                  </a:lnTo>
                  <a:lnTo>
                    <a:pt x="0" y="233552"/>
                  </a:lnTo>
                  <a:lnTo>
                    <a:pt x="4743" y="280634"/>
                  </a:lnTo>
                  <a:lnTo>
                    <a:pt x="18347" y="324481"/>
                  </a:lnTo>
                  <a:lnTo>
                    <a:pt x="39875" y="364154"/>
                  </a:lnTo>
                  <a:lnTo>
                    <a:pt x="68389" y="398716"/>
                  </a:lnTo>
                  <a:lnTo>
                    <a:pt x="102951" y="427230"/>
                  </a:lnTo>
                  <a:lnTo>
                    <a:pt x="142624" y="448758"/>
                  </a:lnTo>
                  <a:lnTo>
                    <a:pt x="186471" y="462362"/>
                  </a:lnTo>
                  <a:lnTo>
                    <a:pt x="233552" y="467105"/>
                  </a:lnTo>
                  <a:lnTo>
                    <a:pt x="280634" y="462362"/>
                  </a:lnTo>
                  <a:lnTo>
                    <a:pt x="324481" y="448758"/>
                  </a:lnTo>
                  <a:lnTo>
                    <a:pt x="364154" y="427230"/>
                  </a:lnTo>
                  <a:lnTo>
                    <a:pt x="398716" y="398716"/>
                  </a:lnTo>
                  <a:lnTo>
                    <a:pt x="427230" y="364154"/>
                  </a:lnTo>
                  <a:lnTo>
                    <a:pt x="448758" y="324481"/>
                  </a:lnTo>
                  <a:lnTo>
                    <a:pt x="462362" y="280634"/>
                  </a:lnTo>
                  <a:lnTo>
                    <a:pt x="467105" y="233552"/>
                  </a:lnTo>
                  <a:lnTo>
                    <a:pt x="462362" y="186507"/>
                  </a:lnTo>
                  <a:lnTo>
                    <a:pt x="448758" y="142678"/>
                  </a:lnTo>
                  <a:lnTo>
                    <a:pt x="427230" y="103007"/>
                  </a:lnTo>
                  <a:lnTo>
                    <a:pt x="398716" y="68437"/>
                  </a:lnTo>
                  <a:lnTo>
                    <a:pt x="364154" y="39909"/>
                  </a:lnTo>
                  <a:lnTo>
                    <a:pt x="324481" y="18365"/>
                  </a:lnTo>
                  <a:lnTo>
                    <a:pt x="280634" y="4748"/>
                  </a:lnTo>
                  <a:lnTo>
                    <a:pt x="233552" y="0"/>
                  </a:lnTo>
                  <a:close/>
                </a:path>
              </a:pathLst>
            </a:custGeom>
            <a:solidFill>
              <a:srgbClr val="0451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8969375" y="5055742"/>
              <a:ext cx="467359" cy="467359"/>
            </a:xfrm>
            <a:custGeom>
              <a:avLst/>
              <a:gdLst/>
              <a:ahLst/>
              <a:cxnLst/>
              <a:rect l="l" t="t" r="r" b="b"/>
              <a:pathLst>
                <a:path w="467359" h="467360">
                  <a:moveTo>
                    <a:pt x="233552" y="0"/>
                  </a:moveTo>
                  <a:lnTo>
                    <a:pt x="280634" y="4748"/>
                  </a:lnTo>
                  <a:lnTo>
                    <a:pt x="324481" y="18365"/>
                  </a:lnTo>
                  <a:lnTo>
                    <a:pt x="364154" y="39909"/>
                  </a:lnTo>
                  <a:lnTo>
                    <a:pt x="398716" y="68437"/>
                  </a:lnTo>
                  <a:lnTo>
                    <a:pt x="427230" y="103007"/>
                  </a:lnTo>
                  <a:lnTo>
                    <a:pt x="448758" y="142678"/>
                  </a:lnTo>
                  <a:lnTo>
                    <a:pt x="462362" y="186507"/>
                  </a:lnTo>
                  <a:lnTo>
                    <a:pt x="467105" y="233552"/>
                  </a:lnTo>
                  <a:lnTo>
                    <a:pt x="462362" y="280634"/>
                  </a:lnTo>
                  <a:lnTo>
                    <a:pt x="448758" y="324481"/>
                  </a:lnTo>
                  <a:lnTo>
                    <a:pt x="427230" y="364154"/>
                  </a:lnTo>
                  <a:lnTo>
                    <a:pt x="398716" y="398716"/>
                  </a:lnTo>
                  <a:lnTo>
                    <a:pt x="364154" y="427230"/>
                  </a:lnTo>
                  <a:lnTo>
                    <a:pt x="324481" y="448758"/>
                  </a:lnTo>
                  <a:lnTo>
                    <a:pt x="280634" y="462362"/>
                  </a:lnTo>
                  <a:lnTo>
                    <a:pt x="233552" y="467105"/>
                  </a:lnTo>
                  <a:lnTo>
                    <a:pt x="186471" y="462362"/>
                  </a:lnTo>
                  <a:lnTo>
                    <a:pt x="142624" y="448758"/>
                  </a:lnTo>
                  <a:lnTo>
                    <a:pt x="102951" y="427230"/>
                  </a:lnTo>
                  <a:lnTo>
                    <a:pt x="68389" y="398716"/>
                  </a:lnTo>
                  <a:lnTo>
                    <a:pt x="39875" y="364154"/>
                  </a:lnTo>
                  <a:lnTo>
                    <a:pt x="18347" y="324481"/>
                  </a:lnTo>
                  <a:lnTo>
                    <a:pt x="4743" y="280634"/>
                  </a:lnTo>
                  <a:lnTo>
                    <a:pt x="0" y="233552"/>
                  </a:lnTo>
                  <a:lnTo>
                    <a:pt x="6540" y="178720"/>
                  </a:lnTo>
                  <a:lnTo>
                    <a:pt x="25463" y="127603"/>
                  </a:lnTo>
                  <a:lnTo>
                    <a:pt x="55721" y="82248"/>
                  </a:lnTo>
                  <a:lnTo>
                    <a:pt x="96266" y="44703"/>
                  </a:lnTo>
                  <a:lnTo>
                    <a:pt x="233552" y="233552"/>
                  </a:lnTo>
                  <a:lnTo>
                    <a:pt x="233552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3" name="object 9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56116" y="5046217"/>
              <a:ext cx="156336" cy="252603"/>
            </a:xfrm>
            <a:prstGeom prst="rect">
              <a:avLst/>
            </a:prstGeom>
          </p:spPr>
        </p:pic>
        <p:sp>
          <p:nvSpPr>
            <p:cNvPr id="94" name="object 94" descr=""/>
            <p:cNvSpPr/>
            <p:nvPr/>
          </p:nvSpPr>
          <p:spPr>
            <a:xfrm>
              <a:off x="8699754" y="1140714"/>
              <a:ext cx="3383279" cy="0"/>
            </a:xfrm>
            <a:custGeom>
              <a:avLst/>
              <a:gdLst/>
              <a:ahLst/>
              <a:cxnLst/>
              <a:rect l="l" t="t" r="r" b="b"/>
              <a:pathLst>
                <a:path w="3383279" h="0">
                  <a:moveTo>
                    <a:pt x="0" y="0"/>
                  </a:moveTo>
                  <a:lnTo>
                    <a:pt x="3383026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7940802" y="3998213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233172" y="0"/>
                  </a:moveTo>
                  <a:lnTo>
                    <a:pt x="186179" y="4737"/>
                  </a:lnTo>
                  <a:lnTo>
                    <a:pt x="142410" y="18323"/>
                  </a:lnTo>
                  <a:lnTo>
                    <a:pt x="102803" y="39821"/>
                  </a:lnTo>
                  <a:lnTo>
                    <a:pt x="68294" y="68294"/>
                  </a:lnTo>
                  <a:lnTo>
                    <a:pt x="39821" y="102803"/>
                  </a:lnTo>
                  <a:lnTo>
                    <a:pt x="18323" y="142410"/>
                  </a:lnTo>
                  <a:lnTo>
                    <a:pt x="4737" y="186179"/>
                  </a:lnTo>
                  <a:lnTo>
                    <a:pt x="0" y="233172"/>
                  </a:lnTo>
                  <a:lnTo>
                    <a:pt x="4737" y="280164"/>
                  </a:lnTo>
                  <a:lnTo>
                    <a:pt x="18323" y="323933"/>
                  </a:lnTo>
                  <a:lnTo>
                    <a:pt x="39821" y="363540"/>
                  </a:lnTo>
                  <a:lnTo>
                    <a:pt x="68294" y="398049"/>
                  </a:lnTo>
                  <a:lnTo>
                    <a:pt x="102803" y="426522"/>
                  </a:lnTo>
                  <a:lnTo>
                    <a:pt x="142410" y="448020"/>
                  </a:lnTo>
                  <a:lnTo>
                    <a:pt x="186179" y="461606"/>
                  </a:lnTo>
                  <a:lnTo>
                    <a:pt x="233172" y="466344"/>
                  </a:lnTo>
                  <a:lnTo>
                    <a:pt x="280164" y="461606"/>
                  </a:lnTo>
                  <a:lnTo>
                    <a:pt x="323933" y="448020"/>
                  </a:lnTo>
                  <a:lnTo>
                    <a:pt x="363540" y="426522"/>
                  </a:lnTo>
                  <a:lnTo>
                    <a:pt x="398049" y="398049"/>
                  </a:lnTo>
                  <a:lnTo>
                    <a:pt x="426522" y="363540"/>
                  </a:lnTo>
                  <a:lnTo>
                    <a:pt x="448020" y="323933"/>
                  </a:lnTo>
                  <a:lnTo>
                    <a:pt x="461606" y="280164"/>
                  </a:lnTo>
                  <a:lnTo>
                    <a:pt x="466344" y="233172"/>
                  </a:lnTo>
                  <a:lnTo>
                    <a:pt x="461606" y="186179"/>
                  </a:lnTo>
                  <a:lnTo>
                    <a:pt x="448020" y="142410"/>
                  </a:lnTo>
                  <a:lnTo>
                    <a:pt x="426522" y="102803"/>
                  </a:lnTo>
                  <a:lnTo>
                    <a:pt x="398049" y="68294"/>
                  </a:lnTo>
                  <a:lnTo>
                    <a:pt x="363540" y="39821"/>
                  </a:lnTo>
                  <a:lnTo>
                    <a:pt x="323933" y="18323"/>
                  </a:lnTo>
                  <a:lnTo>
                    <a:pt x="280164" y="4737"/>
                  </a:lnTo>
                  <a:lnTo>
                    <a:pt x="233172" y="0"/>
                  </a:lnTo>
                  <a:close/>
                </a:path>
              </a:pathLst>
            </a:custGeom>
            <a:solidFill>
              <a:srgbClr val="0451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 descr=""/>
            <p:cNvSpPr/>
            <p:nvPr/>
          </p:nvSpPr>
          <p:spPr>
            <a:xfrm>
              <a:off x="7940802" y="3998213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0" y="233172"/>
                  </a:moveTo>
                  <a:lnTo>
                    <a:pt x="4737" y="186179"/>
                  </a:lnTo>
                  <a:lnTo>
                    <a:pt x="18323" y="142410"/>
                  </a:lnTo>
                  <a:lnTo>
                    <a:pt x="39821" y="102803"/>
                  </a:lnTo>
                  <a:lnTo>
                    <a:pt x="68294" y="68294"/>
                  </a:lnTo>
                  <a:lnTo>
                    <a:pt x="102803" y="39821"/>
                  </a:lnTo>
                  <a:lnTo>
                    <a:pt x="142410" y="18323"/>
                  </a:lnTo>
                  <a:lnTo>
                    <a:pt x="186179" y="4737"/>
                  </a:lnTo>
                  <a:lnTo>
                    <a:pt x="233172" y="0"/>
                  </a:lnTo>
                  <a:lnTo>
                    <a:pt x="280164" y="4737"/>
                  </a:lnTo>
                  <a:lnTo>
                    <a:pt x="323933" y="18323"/>
                  </a:lnTo>
                  <a:lnTo>
                    <a:pt x="363540" y="39821"/>
                  </a:lnTo>
                  <a:lnTo>
                    <a:pt x="398049" y="68294"/>
                  </a:lnTo>
                  <a:lnTo>
                    <a:pt x="426522" y="102803"/>
                  </a:lnTo>
                  <a:lnTo>
                    <a:pt x="448020" y="142410"/>
                  </a:lnTo>
                  <a:lnTo>
                    <a:pt x="461606" y="186179"/>
                  </a:lnTo>
                  <a:lnTo>
                    <a:pt x="466344" y="233172"/>
                  </a:lnTo>
                  <a:lnTo>
                    <a:pt x="461606" y="280164"/>
                  </a:lnTo>
                  <a:lnTo>
                    <a:pt x="448020" y="323933"/>
                  </a:lnTo>
                  <a:lnTo>
                    <a:pt x="426522" y="363540"/>
                  </a:lnTo>
                  <a:lnTo>
                    <a:pt x="398049" y="398049"/>
                  </a:lnTo>
                  <a:lnTo>
                    <a:pt x="363540" y="426522"/>
                  </a:lnTo>
                  <a:lnTo>
                    <a:pt x="323933" y="448020"/>
                  </a:lnTo>
                  <a:lnTo>
                    <a:pt x="280164" y="461606"/>
                  </a:lnTo>
                  <a:lnTo>
                    <a:pt x="233172" y="466344"/>
                  </a:lnTo>
                  <a:lnTo>
                    <a:pt x="186179" y="461606"/>
                  </a:lnTo>
                  <a:lnTo>
                    <a:pt x="142410" y="448020"/>
                  </a:lnTo>
                  <a:lnTo>
                    <a:pt x="102803" y="426522"/>
                  </a:lnTo>
                  <a:lnTo>
                    <a:pt x="68294" y="398049"/>
                  </a:lnTo>
                  <a:lnTo>
                    <a:pt x="39821" y="363540"/>
                  </a:lnTo>
                  <a:lnTo>
                    <a:pt x="18323" y="323933"/>
                  </a:lnTo>
                  <a:lnTo>
                    <a:pt x="4737" y="280164"/>
                  </a:lnTo>
                  <a:lnTo>
                    <a:pt x="0" y="233172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 descr=""/>
            <p:cNvSpPr/>
            <p:nvPr/>
          </p:nvSpPr>
          <p:spPr>
            <a:xfrm>
              <a:off x="5924550" y="5083302"/>
              <a:ext cx="466725" cy="467995"/>
            </a:xfrm>
            <a:custGeom>
              <a:avLst/>
              <a:gdLst/>
              <a:ahLst/>
              <a:cxnLst/>
              <a:rect l="l" t="t" r="r" b="b"/>
              <a:pathLst>
                <a:path w="466725" h="467995">
                  <a:moveTo>
                    <a:pt x="233172" y="0"/>
                  </a:moveTo>
                  <a:lnTo>
                    <a:pt x="186179" y="4754"/>
                  </a:lnTo>
                  <a:lnTo>
                    <a:pt x="142410" y="18389"/>
                  </a:lnTo>
                  <a:lnTo>
                    <a:pt x="102803" y="39962"/>
                  </a:lnTo>
                  <a:lnTo>
                    <a:pt x="68294" y="68532"/>
                  </a:lnTo>
                  <a:lnTo>
                    <a:pt x="39821" y="103156"/>
                  </a:lnTo>
                  <a:lnTo>
                    <a:pt x="18323" y="142892"/>
                  </a:lnTo>
                  <a:lnTo>
                    <a:pt x="4737" y="186799"/>
                  </a:lnTo>
                  <a:lnTo>
                    <a:pt x="0" y="233934"/>
                  </a:lnTo>
                  <a:lnTo>
                    <a:pt x="4737" y="281068"/>
                  </a:lnTo>
                  <a:lnTo>
                    <a:pt x="18323" y="324975"/>
                  </a:lnTo>
                  <a:lnTo>
                    <a:pt x="39821" y="364711"/>
                  </a:lnTo>
                  <a:lnTo>
                    <a:pt x="68294" y="399335"/>
                  </a:lnTo>
                  <a:lnTo>
                    <a:pt x="102803" y="427905"/>
                  </a:lnTo>
                  <a:lnTo>
                    <a:pt x="142410" y="449478"/>
                  </a:lnTo>
                  <a:lnTo>
                    <a:pt x="186179" y="463113"/>
                  </a:lnTo>
                  <a:lnTo>
                    <a:pt x="233172" y="467868"/>
                  </a:lnTo>
                  <a:lnTo>
                    <a:pt x="280164" y="463113"/>
                  </a:lnTo>
                  <a:lnTo>
                    <a:pt x="323933" y="449478"/>
                  </a:lnTo>
                  <a:lnTo>
                    <a:pt x="363540" y="427905"/>
                  </a:lnTo>
                  <a:lnTo>
                    <a:pt x="398049" y="399335"/>
                  </a:lnTo>
                  <a:lnTo>
                    <a:pt x="426522" y="364711"/>
                  </a:lnTo>
                  <a:lnTo>
                    <a:pt x="448020" y="324975"/>
                  </a:lnTo>
                  <a:lnTo>
                    <a:pt x="461606" y="281068"/>
                  </a:lnTo>
                  <a:lnTo>
                    <a:pt x="466344" y="233934"/>
                  </a:lnTo>
                  <a:lnTo>
                    <a:pt x="461606" y="186799"/>
                  </a:lnTo>
                  <a:lnTo>
                    <a:pt x="448020" y="142892"/>
                  </a:lnTo>
                  <a:lnTo>
                    <a:pt x="426522" y="103156"/>
                  </a:lnTo>
                  <a:lnTo>
                    <a:pt x="398049" y="68532"/>
                  </a:lnTo>
                  <a:lnTo>
                    <a:pt x="363540" y="39962"/>
                  </a:lnTo>
                  <a:lnTo>
                    <a:pt x="323933" y="18389"/>
                  </a:lnTo>
                  <a:lnTo>
                    <a:pt x="280164" y="4754"/>
                  </a:lnTo>
                  <a:lnTo>
                    <a:pt x="233172" y="0"/>
                  </a:lnTo>
                  <a:close/>
                </a:path>
              </a:pathLst>
            </a:custGeom>
            <a:solidFill>
              <a:srgbClr val="0451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5924550" y="5083302"/>
              <a:ext cx="466725" cy="467995"/>
            </a:xfrm>
            <a:custGeom>
              <a:avLst/>
              <a:gdLst/>
              <a:ahLst/>
              <a:cxnLst/>
              <a:rect l="l" t="t" r="r" b="b"/>
              <a:pathLst>
                <a:path w="466725" h="467995">
                  <a:moveTo>
                    <a:pt x="0" y="233934"/>
                  </a:moveTo>
                  <a:lnTo>
                    <a:pt x="4737" y="186799"/>
                  </a:lnTo>
                  <a:lnTo>
                    <a:pt x="18323" y="142892"/>
                  </a:lnTo>
                  <a:lnTo>
                    <a:pt x="39821" y="103156"/>
                  </a:lnTo>
                  <a:lnTo>
                    <a:pt x="68294" y="68532"/>
                  </a:lnTo>
                  <a:lnTo>
                    <a:pt x="102803" y="39962"/>
                  </a:lnTo>
                  <a:lnTo>
                    <a:pt x="142410" y="18389"/>
                  </a:lnTo>
                  <a:lnTo>
                    <a:pt x="186179" y="4754"/>
                  </a:lnTo>
                  <a:lnTo>
                    <a:pt x="233172" y="0"/>
                  </a:lnTo>
                  <a:lnTo>
                    <a:pt x="280164" y="4754"/>
                  </a:lnTo>
                  <a:lnTo>
                    <a:pt x="323933" y="18389"/>
                  </a:lnTo>
                  <a:lnTo>
                    <a:pt x="363540" y="39962"/>
                  </a:lnTo>
                  <a:lnTo>
                    <a:pt x="398049" y="68532"/>
                  </a:lnTo>
                  <a:lnTo>
                    <a:pt x="426522" y="103156"/>
                  </a:lnTo>
                  <a:lnTo>
                    <a:pt x="448020" y="142892"/>
                  </a:lnTo>
                  <a:lnTo>
                    <a:pt x="461606" y="186799"/>
                  </a:lnTo>
                  <a:lnTo>
                    <a:pt x="466344" y="233934"/>
                  </a:lnTo>
                  <a:lnTo>
                    <a:pt x="461606" y="281068"/>
                  </a:lnTo>
                  <a:lnTo>
                    <a:pt x="448020" y="324975"/>
                  </a:lnTo>
                  <a:lnTo>
                    <a:pt x="426522" y="364711"/>
                  </a:lnTo>
                  <a:lnTo>
                    <a:pt x="398049" y="399335"/>
                  </a:lnTo>
                  <a:lnTo>
                    <a:pt x="363540" y="427905"/>
                  </a:lnTo>
                  <a:lnTo>
                    <a:pt x="323933" y="449478"/>
                  </a:lnTo>
                  <a:lnTo>
                    <a:pt x="280164" y="463113"/>
                  </a:lnTo>
                  <a:lnTo>
                    <a:pt x="233172" y="467868"/>
                  </a:lnTo>
                  <a:lnTo>
                    <a:pt x="186179" y="463113"/>
                  </a:lnTo>
                  <a:lnTo>
                    <a:pt x="142410" y="449478"/>
                  </a:lnTo>
                  <a:lnTo>
                    <a:pt x="102803" y="427905"/>
                  </a:lnTo>
                  <a:lnTo>
                    <a:pt x="68294" y="399335"/>
                  </a:lnTo>
                  <a:lnTo>
                    <a:pt x="39821" y="364711"/>
                  </a:lnTo>
                  <a:lnTo>
                    <a:pt x="18323" y="324975"/>
                  </a:lnTo>
                  <a:lnTo>
                    <a:pt x="4737" y="281068"/>
                  </a:lnTo>
                  <a:lnTo>
                    <a:pt x="0" y="233934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 descr=""/>
            <p:cNvSpPr/>
            <p:nvPr/>
          </p:nvSpPr>
          <p:spPr>
            <a:xfrm>
              <a:off x="8670797" y="1130046"/>
              <a:ext cx="29845" cy="4732020"/>
            </a:xfrm>
            <a:custGeom>
              <a:avLst/>
              <a:gdLst/>
              <a:ahLst/>
              <a:cxnLst/>
              <a:rect l="l" t="t" r="r" b="b"/>
              <a:pathLst>
                <a:path w="29845" h="4732020">
                  <a:moveTo>
                    <a:pt x="29718" y="0"/>
                  </a:moveTo>
                  <a:lnTo>
                    <a:pt x="0" y="4731689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 descr=""/>
            <p:cNvSpPr/>
            <p:nvPr/>
          </p:nvSpPr>
          <p:spPr>
            <a:xfrm>
              <a:off x="51815" y="4844796"/>
              <a:ext cx="341630" cy="954405"/>
            </a:xfrm>
            <a:custGeom>
              <a:avLst/>
              <a:gdLst/>
              <a:ahLst/>
              <a:cxnLst/>
              <a:rect l="l" t="t" r="r" b="b"/>
              <a:pathLst>
                <a:path w="341630" h="954404">
                  <a:moveTo>
                    <a:pt x="341376" y="0"/>
                  </a:moveTo>
                  <a:lnTo>
                    <a:pt x="0" y="0"/>
                  </a:lnTo>
                  <a:lnTo>
                    <a:pt x="0" y="954023"/>
                  </a:lnTo>
                  <a:lnTo>
                    <a:pt x="341376" y="954023"/>
                  </a:lnTo>
                  <a:lnTo>
                    <a:pt x="341376" y="0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 descr=""/>
            <p:cNvSpPr/>
            <p:nvPr/>
          </p:nvSpPr>
          <p:spPr>
            <a:xfrm>
              <a:off x="51815" y="4844796"/>
              <a:ext cx="341630" cy="954405"/>
            </a:xfrm>
            <a:custGeom>
              <a:avLst/>
              <a:gdLst/>
              <a:ahLst/>
              <a:cxnLst/>
              <a:rect l="l" t="t" r="r" b="b"/>
              <a:pathLst>
                <a:path w="341630" h="954404">
                  <a:moveTo>
                    <a:pt x="0" y="954023"/>
                  </a:moveTo>
                  <a:lnTo>
                    <a:pt x="341376" y="954023"/>
                  </a:lnTo>
                  <a:lnTo>
                    <a:pt x="341376" y="0"/>
                  </a:lnTo>
                  <a:lnTo>
                    <a:pt x="0" y="0"/>
                  </a:lnTo>
                  <a:lnTo>
                    <a:pt x="0" y="954023"/>
                  </a:lnTo>
                  <a:close/>
                </a:path>
              </a:pathLst>
            </a:custGeom>
            <a:ln w="12700">
              <a:solidFill>
                <a:srgbClr val="E1EF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 descr=""/>
            <p:cNvSpPr/>
            <p:nvPr/>
          </p:nvSpPr>
          <p:spPr>
            <a:xfrm>
              <a:off x="19811" y="4843272"/>
              <a:ext cx="401320" cy="954405"/>
            </a:xfrm>
            <a:custGeom>
              <a:avLst/>
              <a:gdLst/>
              <a:ahLst/>
              <a:cxnLst/>
              <a:rect l="l" t="t" r="r" b="b"/>
              <a:pathLst>
                <a:path w="401320" h="954404">
                  <a:moveTo>
                    <a:pt x="0" y="954023"/>
                  </a:moveTo>
                  <a:lnTo>
                    <a:pt x="400812" y="954023"/>
                  </a:lnTo>
                  <a:lnTo>
                    <a:pt x="400812" y="0"/>
                  </a:lnTo>
                  <a:lnTo>
                    <a:pt x="0" y="0"/>
                  </a:lnTo>
                  <a:lnTo>
                    <a:pt x="0" y="95402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3" name="object 103" descr=""/>
          <p:cNvSpPr txBox="1"/>
          <p:nvPr/>
        </p:nvSpPr>
        <p:spPr>
          <a:xfrm>
            <a:off x="36982" y="4848034"/>
            <a:ext cx="330835" cy="944880"/>
          </a:xfrm>
          <a:prstGeom prst="rect">
            <a:avLst/>
          </a:prstGeom>
        </p:spPr>
        <p:txBody>
          <a:bodyPr wrap="square" lIns="0" tIns="12700" rIns="0" bIns="0" rtlCol="0" vert="vert270">
            <a:spAutoFit/>
          </a:bodyPr>
          <a:lstStyle/>
          <a:p>
            <a:pPr marL="21717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latin typeface="Calibri"/>
                <a:cs typeface="Calibri"/>
              </a:rPr>
              <a:t>Ideal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4" name="object 104" descr=""/>
          <p:cNvSpPr txBox="1"/>
          <p:nvPr/>
        </p:nvSpPr>
        <p:spPr>
          <a:xfrm>
            <a:off x="1926082" y="1899919"/>
            <a:ext cx="3572510" cy="5969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184785" algn="l"/>
              </a:tabLst>
            </a:pPr>
            <a:r>
              <a:rPr dirty="0" sz="1250">
                <a:latin typeface="Calibri"/>
                <a:cs typeface="Calibri"/>
              </a:rPr>
              <a:t>Has</a:t>
            </a:r>
            <a:r>
              <a:rPr dirty="0" sz="1250" spc="225">
                <a:latin typeface="Calibri"/>
                <a:cs typeface="Calibri"/>
              </a:rPr>
              <a:t> </a:t>
            </a:r>
            <a:r>
              <a:rPr dirty="0" sz="1250">
                <a:latin typeface="Calibri"/>
                <a:cs typeface="Calibri"/>
              </a:rPr>
              <a:t>produced</a:t>
            </a:r>
            <a:r>
              <a:rPr dirty="0" sz="1250" spc="245">
                <a:latin typeface="Calibri"/>
                <a:cs typeface="Calibri"/>
              </a:rPr>
              <a:t> </a:t>
            </a:r>
            <a:r>
              <a:rPr dirty="0" sz="1250">
                <a:latin typeface="Calibri"/>
                <a:cs typeface="Calibri"/>
              </a:rPr>
              <a:t>high</a:t>
            </a:r>
            <a:r>
              <a:rPr dirty="0" sz="1250" spc="225">
                <a:latin typeface="Calibri"/>
                <a:cs typeface="Calibri"/>
              </a:rPr>
              <a:t> </a:t>
            </a:r>
            <a:r>
              <a:rPr dirty="0" sz="1250">
                <a:latin typeface="Calibri"/>
                <a:cs typeface="Calibri"/>
              </a:rPr>
              <a:t>quality</a:t>
            </a:r>
            <a:r>
              <a:rPr dirty="0" sz="1250" spc="225">
                <a:latin typeface="Calibri"/>
                <a:cs typeface="Calibri"/>
              </a:rPr>
              <a:t> </a:t>
            </a:r>
            <a:r>
              <a:rPr dirty="0" sz="1250">
                <a:latin typeface="Calibri"/>
                <a:cs typeface="Calibri"/>
              </a:rPr>
              <a:t>movies</a:t>
            </a:r>
            <a:r>
              <a:rPr dirty="0" sz="1250" spc="225">
                <a:latin typeface="Calibri"/>
                <a:cs typeface="Calibri"/>
              </a:rPr>
              <a:t> </a:t>
            </a:r>
            <a:r>
              <a:rPr dirty="0" sz="1250">
                <a:latin typeface="Calibri"/>
                <a:cs typeface="Calibri"/>
              </a:rPr>
              <a:t>and</a:t>
            </a:r>
            <a:r>
              <a:rPr dirty="0" sz="1250" spc="229">
                <a:latin typeface="Calibri"/>
                <a:cs typeface="Calibri"/>
              </a:rPr>
              <a:t> </a:t>
            </a:r>
            <a:r>
              <a:rPr dirty="0" sz="1250">
                <a:latin typeface="Calibri"/>
                <a:cs typeface="Calibri"/>
              </a:rPr>
              <a:t>TV</a:t>
            </a:r>
            <a:r>
              <a:rPr dirty="0" sz="1250" spc="220">
                <a:latin typeface="Calibri"/>
                <a:cs typeface="Calibri"/>
              </a:rPr>
              <a:t> </a:t>
            </a:r>
            <a:r>
              <a:rPr dirty="0" sz="1250" spc="-10">
                <a:latin typeface="Calibri"/>
                <a:cs typeface="Calibri"/>
              </a:rPr>
              <a:t>shows, </a:t>
            </a:r>
            <a:r>
              <a:rPr dirty="0" sz="1250">
                <a:latin typeface="Calibri"/>
                <a:cs typeface="Calibri"/>
              </a:rPr>
              <a:t>but</a:t>
            </a:r>
            <a:r>
              <a:rPr dirty="0" sz="1250" spc="-25">
                <a:latin typeface="Calibri"/>
                <a:cs typeface="Calibri"/>
              </a:rPr>
              <a:t> </a:t>
            </a:r>
            <a:r>
              <a:rPr dirty="0" sz="1250">
                <a:latin typeface="Calibri"/>
                <a:cs typeface="Calibri"/>
              </a:rPr>
              <a:t>owns</a:t>
            </a:r>
            <a:r>
              <a:rPr dirty="0" sz="1250" spc="-25">
                <a:latin typeface="Calibri"/>
                <a:cs typeface="Calibri"/>
              </a:rPr>
              <a:t> </a:t>
            </a:r>
            <a:r>
              <a:rPr dirty="0" sz="1250">
                <a:latin typeface="Calibri"/>
                <a:cs typeface="Calibri"/>
              </a:rPr>
              <a:t>the</a:t>
            </a:r>
            <a:r>
              <a:rPr dirty="0" sz="1250" spc="-15">
                <a:latin typeface="Calibri"/>
                <a:cs typeface="Calibri"/>
              </a:rPr>
              <a:t> </a:t>
            </a:r>
            <a:r>
              <a:rPr dirty="0" sz="1250" spc="-10">
                <a:latin typeface="Calibri"/>
                <a:cs typeface="Calibri"/>
              </a:rPr>
              <a:t>distribution</a:t>
            </a:r>
            <a:r>
              <a:rPr dirty="0" sz="1250" spc="-15">
                <a:latin typeface="Calibri"/>
                <a:cs typeface="Calibri"/>
              </a:rPr>
              <a:t> </a:t>
            </a:r>
            <a:r>
              <a:rPr dirty="0" sz="1250">
                <a:latin typeface="Calibri"/>
                <a:cs typeface="Calibri"/>
              </a:rPr>
              <a:t>rights</a:t>
            </a:r>
            <a:r>
              <a:rPr dirty="0" sz="1250" spc="-15">
                <a:latin typeface="Calibri"/>
                <a:cs typeface="Calibri"/>
              </a:rPr>
              <a:t> </a:t>
            </a:r>
            <a:r>
              <a:rPr dirty="0" sz="1250">
                <a:latin typeface="Calibri"/>
                <a:cs typeface="Calibri"/>
              </a:rPr>
              <a:t>to</a:t>
            </a:r>
            <a:r>
              <a:rPr dirty="0" sz="1250" spc="-20">
                <a:latin typeface="Calibri"/>
                <a:cs typeface="Calibri"/>
              </a:rPr>
              <a:t> </a:t>
            </a:r>
            <a:r>
              <a:rPr dirty="0" sz="1250">
                <a:latin typeface="Calibri"/>
                <a:cs typeface="Calibri"/>
              </a:rPr>
              <a:t>very</a:t>
            </a:r>
            <a:r>
              <a:rPr dirty="0" sz="1250" spc="-20">
                <a:latin typeface="Calibri"/>
                <a:cs typeface="Calibri"/>
              </a:rPr>
              <a:t> few.</a:t>
            </a:r>
            <a:endParaRPr sz="1250">
              <a:latin typeface="Calibri"/>
              <a:cs typeface="Calibri"/>
            </a:endParaRPr>
          </a:p>
          <a:p>
            <a:pPr marL="185420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dirty="0" sz="1250">
                <a:latin typeface="Calibri"/>
                <a:cs typeface="Calibri"/>
              </a:rPr>
              <a:t>The</a:t>
            </a:r>
            <a:r>
              <a:rPr dirty="0" sz="1250" spc="-25">
                <a:latin typeface="Calibri"/>
                <a:cs typeface="Calibri"/>
              </a:rPr>
              <a:t> </a:t>
            </a:r>
            <a:r>
              <a:rPr dirty="0" sz="1250">
                <a:latin typeface="Calibri"/>
                <a:cs typeface="Calibri"/>
              </a:rPr>
              <a:t>owners</a:t>
            </a:r>
            <a:r>
              <a:rPr dirty="0" sz="1250" spc="-10">
                <a:latin typeface="Calibri"/>
                <a:cs typeface="Calibri"/>
              </a:rPr>
              <a:t> </a:t>
            </a:r>
            <a:r>
              <a:rPr dirty="0" sz="1250">
                <a:latin typeface="Calibri"/>
                <a:cs typeface="Calibri"/>
              </a:rPr>
              <a:t>are</a:t>
            </a:r>
            <a:r>
              <a:rPr dirty="0" sz="1250" spc="-25">
                <a:latin typeface="Calibri"/>
                <a:cs typeface="Calibri"/>
              </a:rPr>
              <a:t> </a:t>
            </a:r>
            <a:r>
              <a:rPr dirty="0" sz="1250">
                <a:latin typeface="Calibri"/>
                <a:cs typeface="Calibri"/>
              </a:rPr>
              <a:t>rumored</a:t>
            </a:r>
            <a:r>
              <a:rPr dirty="0" sz="1250" spc="-15">
                <a:latin typeface="Calibri"/>
                <a:cs typeface="Calibri"/>
              </a:rPr>
              <a:t> </a:t>
            </a:r>
            <a:r>
              <a:rPr dirty="0" sz="1250">
                <a:latin typeface="Calibri"/>
                <a:cs typeface="Calibri"/>
              </a:rPr>
              <a:t>to</a:t>
            </a:r>
            <a:r>
              <a:rPr dirty="0" sz="1250" spc="-25">
                <a:latin typeface="Calibri"/>
                <a:cs typeface="Calibri"/>
              </a:rPr>
              <a:t> </a:t>
            </a:r>
            <a:r>
              <a:rPr dirty="0" sz="1250">
                <a:latin typeface="Calibri"/>
                <a:cs typeface="Calibri"/>
              </a:rPr>
              <a:t>be</a:t>
            </a:r>
            <a:r>
              <a:rPr dirty="0" sz="1250" spc="-25">
                <a:latin typeface="Calibri"/>
                <a:cs typeface="Calibri"/>
              </a:rPr>
              <a:t> </a:t>
            </a:r>
            <a:r>
              <a:rPr dirty="0" sz="1250">
                <a:latin typeface="Calibri"/>
                <a:cs typeface="Calibri"/>
              </a:rPr>
              <a:t>looking</a:t>
            </a:r>
            <a:r>
              <a:rPr dirty="0" sz="1250" spc="-20">
                <a:latin typeface="Calibri"/>
                <a:cs typeface="Calibri"/>
              </a:rPr>
              <a:t> </a:t>
            </a:r>
            <a:r>
              <a:rPr dirty="0" sz="1250">
                <a:latin typeface="Calibri"/>
                <a:cs typeface="Calibri"/>
              </a:rPr>
              <a:t>to</a:t>
            </a:r>
            <a:r>
              <a:rPr dirty="0" sz="1250" spc="-25">
                <a:latin typeface="Calibri"/>
                <a:cs typeface="Calibri"/>
              </a:rPr>
              <a:t> </a:t>
            </a:r>
            <a:r>
              <a:rPr dirty="0" sz="1250">
                <a:latin typeface="Calibri"/>
                <a:cs typeface="Calibri"/>
              </a:rPr>
              <a:t>sell</a:t>
            </a:r>
            <a:r>
              <a:rPr dirty="0" sz="1250" spc="-25">
                <a:latin typeface="Calibri"/>
                <a:cs typeface="Calibri"/>
              </a:rPr>
              <a:t> </a:t>
            </a:r>
            <a:r>
              <a:rPr dirty="0" sz="1250" spc="-20">
                <a:latin typeface="Calibri"/>
                <a:cs typeface="Calibri"/>
              </a:rPr>
              <a:t>MGM.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105" name="object 105" descr=""/>
          <p:cNvGrpSpPr/>
          <p:nvPr/>
        </p:nvGrpSpPr>
        <p:grpSpPr>
          <a:xfrm>
            <a:off x="295656" y="813816"/>
            <a:ext cx="9161145" cy="1751330"/>
            <a:chOff x="295656" y="813816"/>
            <a:chExt cx="9161145" cy="1751330"/>
          </a:xfrm>
        </p:grpSpPr>
        <p:pic>
          <p:nvPicPr>
            <p:cNvPr id="106" name="object 10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315" y="1819655"/>
              <a:ext cx="1065275" cy="745236"/>
            </a:xfrm>
            <a:prstGeom prst="rect">
              <a:avLst/>
            </a:prstGeom>
          </p:spPr>
        </p:pic>
        <p:sp>
          <p:nvSpPr>
            <p:cNvPr id="107" name="object 107" descr=""/>
            <p:cNvSpPr/>
            <p:nvPr/>
          </p:nvSpPr>
          <p:spPr>
            <a:xfrm>
              <a:off x="6134989" y="2001519"/>
              <a:ext cx="237490" cy="310515"/>
            </a:xfrm>
            <a:custGeom>
              <a:avLst/>
              <a:gdLst/>
              <a:ahLst/>
              <a:cxnLst/>
              <a:rect l="l" t="t" r="r" b="b"/>
              <a:pathLst>
                <a:path w="237489" h="310514">
                  <a:moveTo>
                    <a:pt x="0" y="0"/>
                  </a:moveTo>
                  <a:lnTo>
                    <a:pt x="0" y="237108"/>
                  </a:lnTo>
                  <a:lnTo>
                    <a:pt x="225425" y="310388"/>
                  </a:lnTo>
                  <a:lnTo>
                    <a:pt x="230518" y="292473"/>
                  </a:lnTo>
                  <a:lnTo>
                    <a:pt x="234172" y="274224"/>
                  </a:lnTo>
                  <a:lnTo>
                    <a:pt x="236372" y="255738"/>
                  </a:lnTo>
                  <a:lnTo>
                    <a:pt x="237109" y="237108"/>
                  </a:lnTo>
                  <a:lnTo>
                    <a:pt x="232291" y="189327"/>
                  </a:lnTo>
                  <a:lnTo>
                    <a:pt x="218473" y="144821"/>
                  </a:lnTo>
                  <a:lnTo>
                    <a:pt x="196610" y="104545"/>
                  </a:lnTo>
                  <a:lnTo>
                    <a:pt x="167655" y="69453"/>
                  </a:lnTo>
                  <a:lnTo>
                    <a:pt x="132563" y="40498"/>
                  </a:lnTo>
                  <a:lnTo>
                    <a:pt x="92287" y="18635"/>
                  </a:lnTo>
                  <a:lnTo>
                    <a:pt x="47781" y="48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51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 descr=""/>
            <p:cNvSpPr/>
            <p:nvPr/>
          </p:nvSpPr>
          <p:spPr>
            <a:xfrm>
              <a:off x="5898671" y="2001519"/>
              <a:ext cx="473709" cy="473709"/>
            </a:xfrm>
            <a:custGeom>
              <a:avLst/>
              <a:gdLst/>
              <a:ahLst/>
              <a:cxnLst/>
              <a:rect l="l" t="t" r="r" b="b"/>
              <a:pathLst>
                <a:path w="473710" h="473710">
                  <a:moveTo>
                    <a:pt x="236317" y="0"/>
                  </a:moveTo>
                  <a:lnTo>
                    <a:pt x="284098" y="4817"/>
                  </a:lnTo>
                  <a:lnTo>
                    <a:pt x="328604" y="18635"/>
                  </a:lnTo>
                  <a:lnTo>
                    <a:pt x="368880" y="40498"/>
                  </a:lnTo>
                  <a:lnTo>
                    <a:pt x="403973" y="69453"/>
                  </a:lnTo>
                  <a:lnTo>
                    <a:pt x="432927" y="104545"/>
                  </a:lnTo>
                  <a:lnTo>
                    <a:pt x="454790" y="144821"/>
                  </a:lnTo>
                  <a:lnTo>
                    <a:pt x="468608" y="189327"/>
                  </a:lnTo>
                  <a:lnTo>
                    <a:pt x="473426" y="237108"/>
                  </a:lnTo>
                  <a:lnTo>
                    <a:pt x="472690" y="255738"/>
                  </a:lnTo>
                  <a:lnTo>
                    <a:pt x="470489" y="274224"/>
                  </a:lnTo>
                  <a:lnTo>
                    <a:pt x="466836" y="292473"/>
                  </a:lnTo>
                  <a:lnTo>
                    <a:pt x="461742" y="310388"/>
                  </a:lnTo>
                  <a:lnTo>
                    <a:pt x="236317" y="237108"/>
                  </a:lnTo>
                  <a:lnTo>
                    <a:pt x="236317" y="0"/>
                  </a:lnTo>
                  <a:close/>
                </a:path>
                <a:path w="473710" h="473710">
                  <a:moveTo>
                    <a:pt x="461742" y="310388"/>
                  </a:moveTo>
                  <a:lnTo>
                    <a:pt x="442416" y="354357"/>
                  </a:lnTo>
                  <a:lnTo>
                    <a:pt x="415534" y="392420"/>
                  </a:lnTo>
                  <a:lnTo>
                    <a:pt x="382299" y="423966"/>
                  </a:lnTo>
                  <a:lnTo>
                    <a:pt x="343917" y="448389"/>
                  </a:lnTo>
                  <a:lnTo>
                    <a:pt x="301595" y="465078"/>
                  </a:lnTo>
                  <a:lnTo>
                    <a:pt x="256538" y="473426"/>
                  </a:lnTo>
                  <a:lnTo>
                    <a:pt x="209950" y="472823"/>
                  </a:lnTo>
                  <a:lnTo>
                    <a:pt x="163038" y="462660"/>
                  </a:lnTo>
                  <a:lnTo>
                    <a:pt x="119068" y="443298"/>
                  </a:lnTo>
                  <a:lnTo>
                    <a:pt x="81006" y="416397"/>
                  </a:lnTo>
                  <a:lnTo>
                    <a:pt x="49459" y="383155"/>
                  </a:lnTo>
                  <a:lnTo>
                    <a:pt x="25036" y="344773"/>
                  </a:lnTo>
                  <a:lnTo>
                    <a:pt x="8347" y="302450"/>
                  </a:lnTo>
                  <a:lnTo>
                    <a:pt x="0" y="257385"/>
                  </a:lnTo>
                  <a:lnTo>
                    <a:pt x="603" y="210778"/>
                  </a:lnTo>
                  <a:lnTo>
                    <a:pt x="10765" y="163829"/>
                  </a:lnTo>
                  <a:lnTo>
                    <a:pt x="31362" y="117783"/>
                  </a:lnTo>
                  <a:lnTo>
                    <a:pt x="60521" y="77949"/>
                  </a:lnTo>
                  <a:lnTo>
                    <a:pt x="96918" y="45291"/>
                  </a:lnTo>
                  <a:lnTo>
                    <a:pt x="139232" y="20771"/>
                  </a:lnTo>
                  <a:lnTo>
                    <a:pt x="186139" y="5353"/>
                  </a:lnTo>
                  <a:lnTo>
                    <a:pt x="236317" y="0"/>
                  </a:lnTo>
                  <a:lnTo>
                    <a:pt x="236317" y="237108"/>
                  </a:lnTo>
                  <a:lnTo>
                    <a:pt x="461742" y="31038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 descr=""/>
            <p:cNvSpPr/>
            <p:nvPr/>
          </p:nvSpPr>
          <p:spPr>
            <a:xfrm>
              <a:off x="9204071" y="1989963"/>
              <a:ext cx="243204" cy="487045"/>
            </a:xfrm>
            <a:custGeom>
              <a:avLst/>
              <a:gdLst/>
              <a:ahLst/>
              <a:cxnLst/>
              <a:rect l="l" t="t" r="r" b="b"/>
              <a:pathLst>
                <a:path w="243204" h="487044">
                  <a:moveTo>
                    <a:pt x="0" y="0"/>
                  </a:moveTo>
                  <a:lnTo>
                    <a:pt x="0" y="486537"/>
                  </a:lnTo>
                  <a:lnTo>
                    <a:pt x="49027" y="481592"/>
                  </a:lnTo>
                  <a:lnTo>
                    <a:pt x="94686" y="467411"/>
                  </a:lnTo>
                  <a:lnTo>
                    <a:pt x="135999" y="444973"/>
                  </a:lnTo>
                  <a:lnTo>
                    <a:pt x="171989" y="415258"/>
                  </a:lnTo>
                  <a:lnTo>
                    <a:pt x="201681" y="379244"/>
                  </a:lnTo>
                  <a:lnTo>
                    <a:pt x="224099" y="337911"/>
                  </a:lnTo>
                  <a:lnTo>
                    <a:pt x="238265" y="292238"/>
                  </a:lnTo>
                  <a:lnTo>
                    <a:pt x="243204" y="243204"/>
                  </a:lnTo>
                  <a:lnTo>
                    <a:pt x="238265" y="194213"/>
                  </a:lnTo>
                  <a:lnTo>
                    <a:pt x="224099" y="148572"/>
                  </a:lnTo>
                  <a:lnTo>
                    <a:pt x="201681" y="107261"/>
                  </a:lnTo>
                  <a:lnTo>
                    <a:pt x="171989" y="71262"/>
                  </a:lnTo>
                  <a:lnTo>
                    <a:pt x="135999" y="41556"/>
                  </a:lnTo>
                  <a:lnTo>
                    <a:pt x="94686" y="19123"/>
                  </a:lnTo>
                  <a:lnTo>
                    <a:pt x="49027" y="49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51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8960865" y="1989963"/>
              <a:ext cx="486409" cy="487045"/>
            </a:xfrm>
            <a:custGeom>
              <a:avLst/>
              <a:gdLst/>
              <a:ahLst/>
              <a:cxnLst/>
              <a:rect l="l" t="t" r="r" b="b"/>
              <a:pathLst>
                <a:path w="486409" h="487044">
                  <a:moveTo>
                    <a:pt x="243204" y="0"/>
                  </a:moveTo>
                  <a:lnTo>
                    <a:pt x="292232" y="4944"/>
                  </a:lnTo>
                  <a:lnTo>
                    <a:pt x="337891" y="19123"/>
                  </a:lnTo>
                  <a:lnTo>
                    <a:pt x="379204" y="41556"/>
                  </a:lnTo>
                  <a:lnTo>
                    <a:pt x="415194" y="71262"/>
                  </a:lnTo>
                  <a:lnTo>
                    <a:pt x="444886" y="107261"/>
                  </a:lnTo>
                  <a:lnTo>
                    <a:pt x="467304" y="148572"/>
                  </a:lnTo>
                  <a:lnTo>
                    <a:pt x="481470" y="194213"/>
                  </a:lnTo>
                  <a:lnTo>
                    <a:pt x="486409" y="243204"/>
                  </a:lnTo>
                  <a:lnTo>
                    <a:pt x="481470" y="292238"/>
                  </a:lnTo>
                  <a:lnTo>
                    <a:pt x="467304" y="337911"/>
                  </a:lnTo>
                  <a:lnTo>
                    <a:pt x="444886" y="379244"/>
                  </a:lnTo>
                  <a:lnTo>
                    <a:pt x="415194" y="415258"/>
                  </a:lnTo>
                  <a:lnTo>
                    <a:pt x="379204" y="444973"/>
                  </a:lnTo>
                  <a:lnTo>
                    <a:pt x="337891" y="467411"/>
                  </a:lnTo>
                  <a:lnTo>
                    <a:pt x="292232" y="481592"/>
                  </a:lnTo>
                  <a:lnTo>
                    <a:pt x="243204" y="486537"/>
                  </a:lnTo>
                  <a:lnTo>
                    <a:pt x="243204" y="243204"/>
                  </a:lnTo>
                  <a:lnTo>
                    <a:pt x="243204" y="0"/>
                  </a:lnTo>
                  <a:close/>
                </a:path>
                <a:path w="486409" h="487044">
                  <a:moveTo>
                    <a:pt x="243204" y="486537"/>
                  </a:moveTo>
                  <a:lnTo>
                    <a:pt x="194177" y="481592"/>
                  </a:lnTo>
                  <a:lnTo>
                    <a:pt x="148518" y="467411"/>
                  </a:lnTo>
                  <a:lnTo>
                    <a:pt x="107205" y="444973"/>
                  </a:lnTo>
                  <a:lnTo>
                    <a:pt x="71215" y="415258"/>
                  </a:lnTo>
                  <a:lnTo>
                    <a:pt x="41523" y="379244"/>
                  </a:lnTo>
                  <a:lnTo>
                    <a:pt x="19105" y="337911"/>
                  </a:lnTo>
                  <a:lnTo>
                    <a:pt x="4939" y="292238"/>
                  </a:lnTo>
                  <a:lnTo>
                    <a:pt x="0" y="243204"/>
                  </a:lnTo>
                  <a:lnTo>
                    <a:pt x="4939" y="194213"/>
                  </a:lnTo>
                  <a:lnTo>
                    <a:pt x="19105" y="148572"/>
                  </a:lnTo>
                  <a:lnTo>
                    <a:pt x="41523" y="107261"/>
                  </a:lnTo>
                  <a:lnTo>
                    <a:pt x="71215" y="71262"/>
                  </a:lnTo>
                  <a:lnTo>
                    <a:pt x="107205" y="41556"/>
                  </a:lnTo>
                  <a:lnTo>
                    <a:pt x="148518" y="19123"/>
                  </a:lnTo>
                  <a:lnTo>
                    <a:pt x="194177" y="4944"/>
                  </a:lnTo>
                  <a:lnTo>
                    <a:pt x="243204" y="0"/>
                  </a:lnTo>
                  <a:lnTo>
                    <a:pt x="243204" y="243204"/>
                  </a:lnTo>
                  <a:lnTo>
                    <a:pt x="243204" y="486537"/>
                  </a:lnTo>
                  <a:close/>
                </a:path>
              </a:pathLst>
            </a:custGeom>
            <a:ln w="1905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 descr=""/>
            <p:cNvSpPr/>
            <p:nvPr/>
          </p:nvSpPr>
          <p:spPr>
            <a:xfrm>
              <a:off x="6927341" y="2017013"/>
              <a:ext cx="466725" cy="467995"/>
            </a:xfrm>
            <a:custGeom>
              <a:avLst/>
              <a:gdLst/>
              <a:ahLst/>
              <a:cxnLst/>
              <a:rect l="l" t="t" r="r" b="b"/>
              <a:pathLst>
                <a:path w="466725" h="467994">
                  <a:moveTo>
                    <a:pt x="233172" y="0"/>
                  </a:moveTo>
                  <a:lnTo>
                    <a:pt x="186179" y="4754"/>
                  </a:lnTo>
                  <a:lnTo>
                    <a:pt x="142410" y="18389"/>
                  </a:lnTo>
                  <a:lnTo>
                    <a:pt x="102803" y="39962"/>
                  </a:lnTo>
                  <a:lnTo>
                    <a:pt x="68294" y="68532"/>
                  </a:lnTo>
                  <a:lnTo>
                    <a:pt x="39821" y="103156"/>
                  </a:lnTo>
                  <a:lnTo>
                    <a:pt x="18323" y="142892"/>
                  </a:lnTo>
                  <a:lnTo>
                    <a:pt x="4737" y="186799"/>
                  </a:lnTo>
                  <a:lnTo>
                    <a:pt x="0" y="233934"/>
                  </a:lnTo>
                  <a:lnTo>
                    <a:pt x="4737" y="281068"/>
                  </a:lnTo>
                  <a:lnTo>
                    <a:pt x="18323" y="324975"/>
                  </a:lnTo>
                  <a:lnTo>
                    <a:pt x="39821" y="364711"/>
                  </a:lnTo>
                  <a:lnTo>
                    <a:pt x="68294" y="399335"/>
                  </a:lnTo>
                  <a:lnTo>
                    <a:pt x="102803" y="427905"/>
                  </a:lnTo>
                  <a:lnTo>
                    <a:pt x="142410" y="449478"/>
                  </a:lnTo>
                  <a:lnTo>
                    <a:pt x="186179" y="463113"/>
                  </a:lnTo>
                  <a:lnTo>
                    <a:pt x="233172" y="467868"/>
                  </a:lnTo>
                  <a:lnTo>
                    <a:pt x="280164" y="463113"/>
                  </a:lnTo>
                  <a:lnTo>
                    <a:pt x="323933" y="449478"/>
                  </a:lnTo>
                  <a:lnTo>
                    <a:pt x="363540" y="427905"/>
                  </a:lnTo>
                  <a:lnTo>
                    <a:pt x="398049" y="399335"/>
                  </a:lnTo>
                  <a:lnTo>
                    <a:pt x="426522" y="364711"/>
                  </a:lnTo>
                  <a:lnTo>
                    <a:pt x="448020" y="324975"/>
                  </a:lnTo>
                  <a:lnTo>
                    <a:pt x="461606" y="281068"/>
                  </a:lnTo>
                  <a:lnTo>
                    <a:pt x="466343" y="233934"/>
                  </a:lnTo>
                  <a:lnTo>
                    <a:pt x="461606" y="186799"/>
                  </a:lnTo>
                  <a:lnTo>
                    <a:pt x="448020" y="142892"/>
                  </a:lnTo>
                  <a:lnTo>
                    <a:pt x="426522" y="103156"/>
                  </a:lnTo>
                  <a:lnTo>
                    <a:pt x="398049" y="68532"/>
                  </a:lnTo>
                  <a:lnTo>
                    <a:pt x="363540" y="39962"/>
                  </a:lnTo>
                  <a:lnTo>
                    <a:pt x="323933" y="18389"/>
                  </a:lnTo>
                  <a:lnTo>
                    <a:pt x="280164" y="4754"/>
                  </a:lnTo>
                  <a:lnTo>
                    <a:pt x="233172" y="0"/>
                  </a:lnTo>
                  <a:close/>
                </a:path>
              </a:pathLst>
            </a:custGeom>
            <a:solidFill>
              <a:srgbClr val="0451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 descr=""/>
            <p:cNvSpPr/>
            <p:nvPr/>
          </p:nvSpPr>
          <p:spPr>
            <a:xfrm>
              <a:off x="6927341" y="2017013"/>
              <a:ext cx="466725" cy="467995"/>
            </a:xfrm>
            <a:custGeom>
              <a:avLst/>
              <a:gdLst/>
              <a:ahLst/>
              <a:cxnLst/>
              <a:rect l="l" t="t" r="r" b="b"/>
              <a:pathLst>
                <a:path w="466725" h="467994">
                  <a:moveTo>
                    <a:pt x="0" y="233934"/>
                  </a:moveTo>
                  <a:lnTo>
                    <a:pt x="4737" y="186799"/>
                  </a:lnTo>
                  <a:lnTo>
                    <a:pt x="18323" y="142892"/>
                  </a:lnTo>
                  <a:lnTo>
                    <a:pt x="39821" y="103156"/>
                  </a:lnTo>
                  <a:lnTo>
                    <a:pt x="68294" y="68532"/>
                  </a:lnTo>
                  <a:lnTo>
                    <a:pt x="102803" y="39962"/>
                  </a:lnTo>
                  <a:lnTo>
                    <a:pt x="142410" y="18389"/>
                  </a:lnTo>
                  <a:lnTo>
                    <a:pt x="186179" y="4754"/>
                  </a:lnTo>
                  <a:lnTo>
                    <a:pt x="233172" y="0"/>
                  </a:lnTo>
                  <a:lnTo>
                    <a:pt x="280164" y="4754"/>
                  </a:lnTo>
                  <a:lnTo>
                    <a:pt x="323933" y="18389"/>
                  </a:lnTo>
                  <a:lnTo>
                    <a:pt x="363540" y="39962"/>
                  </a:lnTo>
                  <a:lnTo>
                    <a:pt x="398049" y="68532"/>
                  </a:lnTo>
                  <a:lnTo>
                    <a:pt x="426522" y="103156"/>
                  </a:lnTo>
                  <a:lnTo>
                    <a:pt x="448020" y="142892"/>
                  </a:lnTo>
                  <a:lnTo>
                    <a:pt x="461606" y="186799"/>
                  </a:lnTo>
                  <a:lnTo>
                    <a:pt x="466343" y="233934"/>
                  </a:lnTo>
                  <a:lnTo>
                    <a:pt x="461606" y="281068"/>
                  </a:lnTo>
                  <a:lnTo>
                    <a:pt x="448020" y="324975"/>
                  </a:lnTo>
                  <a:lnTo>
                    <a:pt x="426522" y="364711"/>
                  </a:lnTo>
                  <a:lnTo>
                    <a:pt x="398049" y="399335"/>
                  </a:lnTo>
                  <a:lnTo>
                    <a:pt x="363540" y="427905"/>
                  </a:lnTo>
                  <a:lnTo>
                    <a:pt x="323933" y="449478"/>
                  </a:lnTo>
                  <a:lnTo>
                    <a:pt x="280164" y="463113"/>
                  </a:lnTo>
                  <a:lnTo>
                    <a:pt x="233172" y="467868"/>
                  </a:lnTo>
                  <a:lnTo>
                    <a:pt x="186179" y="463113"/>
                  </a:lnTo>
                  <a:lnTo>
                    <a:pt x="142410" y="449478"/>
                  </a:lnTo>
                  <a:lnTo>
                    <a:pt x="102803" y="427905"/>
                  </a:lnTo>
                  <a:lnTo>
                    <a:pt x="68294" y="399335"/>
                  </a:lnTo>
                  <a:lnTo>
                    <a:pt x="39821" y="364711"/>
                  </a:lnTo>
                  <a:lnTo>
                    <a:pt x="18323" y="324975"/>
                  </a:lnTo>
                  <a:lnTo>
                    <a:pt x="4737" y="281068"/>
                  </a:lnTo>
                  <a:lnTo>
                    <a:pt x="0" y="233934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 descr=""/>
            <p:cNvSpPr/>
            <p:nvPr/>
          </p:nvSpPr>
          <p:spPr>
            <a:xfrm>
              <a:off x="7954517" y="2017013"/>
              <a:ext cx="466725" cy="467995"/>
            </a:xfrm>
            <a:custGeom>
              <a:avLst/>
              <a:gdLst/>
              <a:ahLst/>
              <a:cxnLst/>
              <a:rect l="l" t="t" r="r" b="b"/>
              <a:pathLst>
                <a:path w="466725" h="467994">
                  <a:moveTo>
                    <a:pt x="233172" y="0"/>
                  </a:moveTo>
                  <a:lnTo>
                    <a:pt x="186179" y="4754"/>
                  </a:lnTo>
                  <a:lnTo>
                    <a:pt x="142410" y="18389"/>
                  </a:lnTo>
                  <a:lnTo>
                    <a:pt x="102803" y="39962"/>
                  </a:lnTo>
                  <a:lnTo>
                    <a:pt x="68294" y="68532"/>
                  </a:lnTo>
                  <a:lnTo>
                    <a:pt x="39821" y="103156"/>
                  </a:lnTo>
                  <a:lnTo>
                    <a:pt x="18323" y="142892"/>
                  </a:lnTo>
                  <a:lnTo>
                    <a:pt x="4737" y="186799"/>
                  </a:lnTo>
                  <a:lnTo>
                    <a:pt x="0" y="233934"/>
                  </a:lnTo>
                  <a:lnTo>
                    <a:pt x="4737" y="281068"/>
                  </a:lnTo>
                  <a:lnTo>
                    <a:pt x="18323" y="324975"/>
                  </a:lnTo>
                  <a:lnTo>
                    <a:pt x="39821" y="364711"/>
                  </a:lnTo>
                  <a:lnTo>
                    <a:pt x="68294" y="399335"/>
                  </a:lnTo>
                  <a:lnTo>
                    <a:pt x="102803" y="427905"/>
                  </a:lnTo>
                  <a:lnTo>
                    <a:pt x="142410" y="449478"/>
                  </a:lnTo>
                  <a:lnTo>
                    <a:pt x="186179" y="463113"/>
                  </a:lnTo>
                  <a:lnTo>
                    <a:pt x="233172" y="467868"/>
                  </a:lnTo>
                  <a:lnTo>
                    <a:pt x="280164" y="463113"/>
                  </a:lnTo>
                  <a:lnTo>
                    <a:pt x="323933" y="449478"/>
                  </a:lnTo>
                  <a:lnTo>
                    <a:pt x="363540" y="427905"/>
                  </a:lnTo>
                  <a:lnTo>
                    <a:pt x="398049" y="399335"/>
                  </a:lnTo>
                  <a:lnTo>
                    <a:pt x="426522" y="364711"/>
                  </a:lnTo>
                  <a:lnTo>
                    <a:pt x="448020" y="324975"/>
                  </a:lnTo>
                  <a:lnTo>
                    <a:pt x="461606" y="281068"/>
                  </a:lnTo>
                  <a:lnTo>
                    <a:pt x="466343" y="233934"/>
                  </a:lnTo>
                  <a:lnTo>
                    <a:pt x="461606" y="186799"/>
                  </a:lnTo>
                  <a:lnTo>
                    <a:pt x="448020" y="142892"/>
                  </a:lnTo>
                  <a:lnTo>
                    <a:pt x="426522" y="103156"/>
                  </a:lnTo>
                  <a:lnTo>
                    <a:pt x="398049" y="68532"/>
                  </a:lnTo>
                  <a:lnTo>
                    <a:pt x="363540" y="39962"/>
                  </a:lnTo>
                  <a:lnTo>
                    <a:pt x="323933" y="18389"/>
                  </a:lnTo>
                  <a:lnTo>
                    <a:pt x="280164" y="4754"/>
                  </a:lnTo>
                  <a:lnTo>
                    <a:pt x="233172" y="0"/>
                  </a:lnTo>
                  <a:close/>
                </a:path>
              </a:pathLst>
            </a:custGeom>
            <a:solidFill>
              <a:srgbClr val="0451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 descr=""/>
            <p:cNvSpPr/>
            <p:nvPr/>
          </p:nvSpPr>
          <p:spPr>
            <a:xfrm>
              <a:off x="7954517" y="2017013"/>
              <a:ext cx="466725" cy="467995"/>
            </a:xfrm>
            <a:custGeom>
              <a:avLst/>
              <a:gdLst/>
              <a:ahLst/>
              <a:cxnLst/>
              <a:rect l="l" t="t" r="r" b="b"/>
              <a:pathLst>
                <a:path w="466725" h="467994">
                  <a:moveTo>
                    <a:pt x="0" y="233934"/>
                  </a:moveTo>
                  <a:lnTo>
                    <a:pt x="4737" y="186799"/>
                  </a:lnTo>
                  <a:lnTo>
                    <a:pt x="18323" y="142892"/>
                  </a:lnTo>
                  <a:lnTo>
                    <a:pt x="39821" y="103156"/>
                  </a:lnTo>
                  <a:lnTo>
                    <a:pt x="68294" y="68532"/>
                  </a:lnTo>
                  <a:lnTo>
                    <a:pt x="102803" y="39962"/>
                  </a:lnTo>
                  <a:lnTo>
                    <a:pt x="142410" y="18389"/>
                  </a:lnTo>
                  <a:lnTo>
                    <a:pt x="186179" y="4754"/>
                  </a:lnTo>
                  <a:lnTo>
                    <a:pt x="233172" y="0"/>
                  </a:lnTo>
                  <a:lnTo>
                    <a:pt x="280164" y="4754"/>
                  </a:lnTo>
                  <a:lnTo>
                    <a:pt x="323933" y="18389"/>
                  </a:lnTo>
                  <a:lnTo>
                    <a:pt x="363540" y="39962"/>
                  </a:lnTo>
                  <a:lnTo>
                    <a:pt x="398049" y="68532"/>
                  </a:lnTo>
                  <a:lnTo>
                    <a:pt x="426522" y="103156"/>
                  </a:lnTo>
                  <a:lnTo>
                    <a:pt x="448020" y="142892"/>
                  </a:lnTo>
                  <a:lnTo>
                    <a:pt x="461606" y="186799"/>
                  </a:lnTo>
                  <a:lnTo>
                    <a:pt x="466343" y="233934"/>
                  </a:lnTo>
                  <a:lnTo>
                    <a:pt x="461606" y="281068"/>
                  </a:lnTo>
                  <a:lnTo>
                    <a:pt x="448020" y="324975"/>
                  </a:lnTo>
                  <a:lnTo>
                    <a:pt x="426522" y="364711"/>
                  </a:lnTo>
                  <a:lnTo>
                    <a:pt x="398049" y="399335"/>
                  </a:lnTo>
                  <a:lnTo>
                    <a:pt x="363540" y="427905"/>
                  </a:lnTo>
                  <a:lnTo>
                    <a:pt x="323933" y="449478"/>
                  </a:lnTo>
                  <a:lnTo>
                    <a:pt x="280164" y="463113"/>
                  </a:lnTo>
                  <a:lnTo>
                    <a:pt x="233172" y="467868"/>
                  </a:lnTo>
                  <a:lnTo>
                    <a:pt x="186179" y="463113"/>
                  </a:lnTo>
                  <a:lnTo>
                    <a:pt x="142410" y="449478"/>
                  </a:lnTo>
                  <a:lnTo>
                    <a:pt x="102803" y="427905"/>
                  </a:lnTo>
                  <a:lnTo>
                    <a:pt x="68294" y="399335"/>
                  </a:lnTo>
                  <a:lnTo>
                    <a:pt x="39821" y="364711"/>
                  </a:lnTo>
                  <a:lnTo>
                    <a:pt x="18323" y="324975"/>
                  </a:lnTo>
                  <a:lnTo>
                    <a:pt x="4737" y="281068"/>
                  </a:lnTo>
                  <a:lnTo>
                    <a:pt x="0" y="233934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 descr=""/>
            <p:cNvSpPr/>
            <p:nvPr/>
          </p:nvSpPr>
          <p:spPr>
            <a:xfrm>
              <a:off x="295656" y="813816"/>
              <a:ext cx="935990" cy="307975"/>
            </a:xfrm>
            <a:custGeom>
              <a:avLst/>
              <a:gdLst/>
              <a:ahLst/>
              <a:cxnLst/>
              <a:rect l="l" t="t" r="r" b="b"/>
              <a:pathLst>
                <a:path w="935990" h="307975">
                  <a:moveTo>
                    <a:pt x="935736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935736" y="307848"/>
                  </a:lnTo>
                  <a:lnTo>
                    <a:pt x="935736" y="0"/>
                  </a:lnTo>
                  <a:close/>
                </a:path>
              </a:pathLst>
            </a:custGeom>
            <a:solidFill>
              <a:srgbClr val="FF9C0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6" name="object 116" descr=""/>
          <p:cNvSpPr txBox="1"/>
          <p:nvPr/>
        </p:nvSpPr>
        <p:spPr>
          <a:xfrm>
            <a:off x="9881361" y="1946529"/>
            <a:ext cx="2116455" cy="619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300">
                <a:latin typeface="Calibri"/>
                <a:cs typeface="Calibri"/>
              </a:rPr>
              <a:t>A</a:t>
            </a:r>
            <a:r>
              <a:rPr dirty="0" sz="1300" spc="305">
                <a:latin typeface="Calibri"/>
                <a:cs typeface="Calibri"/>
              </a:rPr>
              <a:t>  </a:t>
            </a:r>
            <a:r>
              <a:rPr dirty="0" sz="1300">
                <a:latin typeface="Calibri"/>
                <a:cs typeface="Calibri"/>
              </a:rPr>
              <a:t>feasible</a:t>
            </a:r>
            <a:r>
              <a:rPr dirty="0" sz="1300" spc="310">
                <a:latin typeface="Calibri"/>
                <a:cs typeface="Calibri"/>
              </a:rPr>
              <a:t>  </a:t>
            </a:r>
            <a:r>
              <a:rPr dirty="0" sz="1300">
                <a:latin typeface="Calibri"/>
                <a:cs typeface="Calibri"/>
              </a:rPr>
              <a:t>acquisition,</a:t>
            </a:r>
            <a:r>
              <a:rPr dirty="0" sz="1300" spc="935">
                <a:latin typeface="Calibri"/>
                <a:cs typeface="Calibri"/>
              </a:rPr>
              <a:t> </a:t>
            </a:r>
            <a:r>
              <a:rPr dirty="0" sz="1300" spc="-25">
                <a:latin typeface="Calibri"/>
                <a:cs typeface="Calibri"/>
              </a:rPr>
              <a:t>bu</a:t>
            </a:r>
            <a:r>
              <a:rPr dirty="0" sz="1300" spc="-25">
                <a:latin typeface="Calibri"/>
                <a:cs typeface="Calibri"/>
              </a:rPr>
              <a:t>t</a:t>
            </a:r>
            <a:r>
              <a:rPr dirty="0" sz="1300" spc="-2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does</a:t>
            </a:r>
            <a:r>
              <a:rPr dirty="0" sz="1300" spc="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not</a:t>
            </a:r>
            <a:r>
              <a:rPr dirty="0" sz="1300" spc="-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bring enough </a:t>
            </a:r>
            <a:r>
              <a:rPr dirty="0" sz="1300" spc="-10">
                <a:latin typeface="Calibri"/>
                <a:cs typeface="Calibri"/>
              </a:rPr>
              <a:t>content </a:t>
            </a:r>
            <a:r>
              <a:rPr dirty="0" sz="1300">
                <a:latin typeface="Calibri"/>
                <a:cs typeface="Calibri"/>
              </a:rPr>
              <a:t>to</a:t>
            </a:r>
            <a:r>
              <a:rPr dirty="0" sz="1300" spc="-1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the </a:t>
            </a:r>
            <a:r>
              <a:rPr dirty="0" sz="1300" spc="-10">
                <a:latin typeface="Calibri"/>
                <a:cs typeface="Calibri"/>
              </a:rPr>
              <a:t>table.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17" name="object 117" descr=""/>
          <p:cNvSpPr txBox="1"/>
          <p:nvPr/>
        </p:nvSpPr>
        <p:spPr>
          <a:xfrm>
            <a:off x="374091" y="834897"/>
            <a:ext cx="78041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sng" sz="1400" spc="-10" b="1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Continued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18" name="object 118" descr=""/>
          <p:cNvGrpSpPr/>
          <p:nvPr/>
        </p:nvGrpSpPr>
        <p:grpSpPr>
          <a:xfrm>
            <a:off x="10233850" y="5923978"/>
            <a:ext cx="1682114" cy="231775"/>
            <a:chOff x="10233850" y="5923978"/>
            <a:chExt cx="1682114" cy="231775"/>
          </a:xfrm>
        </p:grpSpPr>
        <p:sp>
          <p:nvSpPr>
            <p:cNvPr id="119" name="object 119" descr=""/>
            <p:cNvSpPr/>
            <p:nvPr/>
          </p:nvSpPr>
          <p:spPr>
            <a:xfrm>
              <a:off x="10248138" y="5938265"/>
              <a:ext cx="1653539" cy="203200"/>
            </a:xfrm>
            <a:custGeom>
              <a:avLst/>
              <a:gdLst/>
              <a:ahLst/>
              <a:cxnLst/>
              <a:rect l="l" t="t" r="r" b="b"/>
              <a:pathLst>
                <a:path w="1653540" h="203200">
                  <a:moveTo>
                    <a:pt x="1653540" y="0"/>
                  </a:moveTo>
                  <a:lnTo>
                    <a:pt x="0" y="0"/>
                  </a:lnTo>
                  <a:lnTo>
                    <a:pt x="0" y="202692"/>
                  </a:lnTo>
                  <a:lnTo>
                    <a:pt x="1653540" y="202692"/>
                  </a:lnTo>
                  <a:lnTo>
                    <a:pt x="1653540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 descr=""/>
            <p:cNvSpPr/>
            <p:nvPr/>
          </p:nvSpPr>
          <p:spPr>
            <a:xfrm>
              <a:off x="10248138" y="5938265"/>
              <a:ext cx="1653539" cy="203200"/>
            </a:xfrm>
            <a:custGeom>
              <a:avLst/>
              <a:gdLst/>
              <a:ahLst/>
              <a:cxnLst/>
              <a:rect l="l" t="t" r="r" b="b"/>
              <a:pathLst>
                <a:path w="1653540" h="203200">
                  <a:moveTo>
                    <a:pt x="0" y="202692"/>
                  </a:moveTo>
                  <a:lnTo>
                    <a:pt x="1653540" y="202692"/>
                  </a:lnTo>
                  <a:lnTo>
                    <a:pt x="1653540" y="0"/>
                  </a:lnTo>
                  <a:lnTo>
                    <a:pt x="0" y="0"/>
                  </a:lnTo>
                  <a:lnTo>
                    <a:pt x="0" y="202692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1" name="object 121" descr=""/>
          <p:cNvSpPr txBox="1"/>
          <p:nvPr/>
        </p:nvSpPr>
        <p:spPr>
          <a:xfrm>
            <a:off x="10248138" y="5938265"/>
            <a:ext cx="1653539" cy="20320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230504">
              <a:lnSpc>
                <a:spcPct val="100000"/>
              </a:lnSpc>
              <a:spcBef>
                <a:spcPts val="15"/>
              </a:spcBef>
            </a:pP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Details</a:t>
            </a:r>
            <a:r>
              <a:rPr dirty="0" sz="12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2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Calibri"/>
                <a:cs typeface="Calibri"/>
              </a:rPr>
              <a:t>Appendix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22" name="object 122" descr=""/>
          <p:cNvGrpSpPr/>
          <p:nvPr/>
        </p:nvGrpSpPr>
        <p:grpSpPr>
          <a:xfrm>
            <a:off x="5905" y="1776793"/>
            <a:ext cx="410845" cy="2964815"/>
            <a:chOff x="5905" y="1776793"/>
            <a:chExt cx="410845" cy="2964815"/>
          </a:xfrm>
        </p:grpSpPr>
        <p:sp>
          <p:nvSpPr>
            <p:cNvPr id="123" name="object 123" descr=""/>
            <p:cNvSpPr/>
            <p:nvPr/>
          </p:nvSpPr>
          <p:spPr>
            <a:xfrm>
              <a:off x="10668" y="1781555"/>
              <a:ext cx="401320" cy="2955290"/>
            </a:xfrm>
            <a:custGeom>
              <a:avLst/>
              <a:gdLst/>
              <a:ahLst/>
              <a:cxnLst/>
              <a:rect l="l" t="t" r="r" b="b"/>
              <a:pathLst>
                <a:path w="401320" h="2955290">
                  <a:moveTo>
                    <a:pt x="400812" y="0"/>
                  </a:moveTo>
                  <a:lnTo>
                    <a:pt x="0" y="0"/>
                  </a:lnTo>
                  <a:lnTo>
                    <a:pt x="0" y="2955036"/>
                  </a:lnTo>
                  <a:lnTo>
                    <a:pt x="400812" y="2955036"/>
                  </a:lnTo>
                  <a:lnTo>
                    <a:pt x="400812" y="0"/>
                  </a:lnTo>
                  <a:close/>
                </a:path>
              </a:pathLst>
            </a:custGeom>
            <a:solidFill>
              <a:srgbClr val="D5E2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 descr=""/>
            <p:cNvSpPr/>
            <p:nvPr/>
          </p:nvSpPr>
          <p:spPr>
            <a:xfrm>
              <a:off x="10668" y="1781555"/>
              <a:ext cx="401320" cy="2955290"/>
            </a:xfrm>
            <a:custGeom>
              <a:avLst/>
              <a:gdLst/>
              <a:ahLst/>
              <a:cxnLst/>
              <a:rect l="l" t="t" r="r" b="b"/>
              <a:pathLst>
                <a:path w="401320" h="2955290">
                  <a:moveTo>
                    <a:pt x="0" y="2955036"/>
                  </a:moveTo>
                  <a:lnTo>
                    <a:pt x="400812" y="2955036"/>
                  </a:lnTo>
                  <a:lnTo>
                    <a:pt x="400812" y="0"/>
                  </a:lnTo>
                  <a:lnTo>
                    <a:pt x="0" y="0"/>
                  </a:lnTo>
                  <a:lnTo>
                    <a:pt x="0" y="2955036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5" name="object 125" descr=""/>
          <p:cNvSpPr txBox="1"/>
          <p:nvPr/>
        </p:nvSpPr>
        <p:spPr>
          <a:xfrm>
            <a:off x="90855" y="2827132"/>
            <a:ext cx="280035" cy="864869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2005"/>
              </a:lnSpc>
            </a:pPr>
            <a:r>
              <a:rPr dirty="0" sz="2000" spc="-10">
                <a:latin typeface="Calibri"/>
                <a:cs typeface="Calibri"/>
              </a:rPr>
              <a:t>Feasible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6" name="object 126" descr=""/>
          <p:cNvSpPr txBox="1"/>
          <p:nvPr/>
        </p:nvSpPr>
        <p:spPr>
          <a:xfrm>
            <a:off x="572262" y="5551170"/>
            <a:ext cx="1132840" cy="216535"/>
          </a:xfrm>
          <a:prstGeom prst="rect">
            <a:avLst/>
          </a:prstGeom>
          <a:solidFill>
            <a:srgbClr val="E1EFD9"/>
          </a:solidFill>
          <a:ln w="19050">
            <a:solidFill>
              <a:srgbClr val="001F5F"/>
            </a:solidFill>
          </a:ln>
        </p:spPr>
        <p:txBody>
          <a:bodyPr wrap="square" lIns="0" tIns="39370" rIns="0" bIns="0" rtlCol="0" vert="horz">
            <a:spAutoFit/>
          </a:bodyPr>
          <a:lstStyle/>
          <a:p>
            <a:pPr marL="102870">
              <a:lnSpc>
                <a:spcPct val="100000"/>
              </a:lnSpc>
              <a:spcBef>
                <a:spcPts val="310"/>
              </a:spcBef>
            </a:pPr>
            <a:r>
              <a:rPr dirty="0" sz="800" b="1">
                <a:latin typeface="Calibri"/>
                <a:cs typeface="Calibri"/>
              </a:rPr>
              <a:t>Analysis</a:t>
            </a:r>
            <a:r>
              <a:rPr dirty="0" sz="800" spc="-10" b="1">
                <a:latin typeface="Calibri"/>
                <a:cs typeface="Calibri"/>
              </a:rPr>
              <a:t> </a:t>
            </a:r>
            <a:r>
              <a:rPr dirty="0" sz="800" b="1">
                <a:latin typeface="Calibri"/>
                <a:cs typeface="Calibri"/>
              </a:rPr>
              <a:t>on</a:t>
            </a:r>
            <a:r>
              <a:rPr dirty="0" sz="800" spc="-40" b="1">
                <a:latin typeface="Calibri"/>
                <a:cs typeface="Calibri"/>
              </a:rPr>
              <a:t> </a:t>
            </a:r>
            <a:r>
              <a:rPr dirty="0" sz="800" b="1">
                <a:latin typeface="Calibri"/>
                <a:cs typeface="Calibri"/>
              </a:rPr>
              <a:t>Next</a:t>
            </a:r>
            <a:r>
              <a:rPr dirty="0" sz="800" spc="-35" b="1">
                <a:latin typeface="Calibri"/>
                <a:cs typeface="Calibri"/>
              </a:rPr>
              <a:t> </a:t>
            </a:r>
            <a:r>
              <a:rPr dirty="0" sz="800" spc="-10" b="1">
                <a:latin typeface="Calibri"/>
                <a:cs typeface="Calibri"/>
              </a:rPr>
              <a:t>Slide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4318"/>
            <a:ext cx="12204700" cy="803910"/>
            <a:chOff x="-6350" y="4318"/>
            <a:chExt cx="12204700" cy="803910"/>
          </a:xfrm>
        </p:grpSpPr>
        <p:sp>
          <p:nvSpPr>
            <p:cNvPr id="3" name="object 3" descr=""/>
            <p:cNvSpPr/>
            <p:nvPr/>
          </p:nvSpPr>
          <p:spPr>
            <a:xfrm>
              <a:off x="0" y="10668"/>
              <a:ext cx="12192000" cy="791210"/>
            </a:xfrm>
            <a:custGeom>
              <a:avLst/>
              <a:gdLst/>
              <a:ahLst/>
              <a:cxnLst/>
              <a:rect l="l" t="t" r="r" b="b"/>
              <a:pathLst>
                <a:path w="12192000" h="791210">
                  <a:moveTo>
                    <a:pt x="12192000" y="0"/>
                  </a:moveTo>
                  <a:lnTo>
                    <a:pt x="0" y="0"/>
                  </a:lnTo>
                  <a:lnTo>
                    <a:pt x="0" y="790955"/>
                  </a:lnTo>
                  <a:lnTo>
                    <a:pt x="12192000" y="79095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10668"/>
              <a:ext cx="12192000" cy="791210"/>
            </a:xfrm>
            <a:custGeom>
              <a:avLst/>
              <a:gdLst/>
              <a:ahLst/>
              <a:cxnLst/>
              <a:rect l="l" t="t" r="r" b="b"/>
              <a:pathLst>
                <a:path w="12192000" h="791210">
                  <a:moveTo>
                    <a:pt x="0" y="790955"/>
                  </a:moveTo>
                  <a:lnTo>
                    <a:pt x="12192000" y="790955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790955"/>
                  </a:lnTo>
                  <a:close/>
                </a:path>
              </a:pathLst>
            </a:custGeom>
            <a:ln w="12700">
              <a:solidFill>
                <a:srgbClr val="00134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162813" y="6307581"/>
            <a:ext cx="1244600" cy="556895"/>
            <a:chOff x="162813" y="6307581"/>
            <a:chExt cx="1244600" cy="556895"/>
          </a:xfrm>
        </p:grpSpPr>
        <p:sp>
          <p:nvSpPr>
            <p:cNvPr id="6" name="object 6" descr=""/>
            <p:cNvSpPr/>
            <p:nvPr/>
          </p:nvSpPr>
          <p:spPr>
            <a:xfrm>
              <a:off x="169163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2" y="544068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69163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544068"/>
                  </a:moveTo>
                  <a:lnTo>
                    <a:pt x="1231392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73735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200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200" y="524255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175513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64795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Executive</a:t>
            </a:r>
            <a:endParaRPr sz="1400">
              <a:latin typeface="Calibri"/>
              <a:cs typeface="Calibri"/>
            </a:endParaRPr>
          </a:p>
          <a:p>
            <a:pPr marL="267970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2963926" y="6307581"/>
            <a:ext cx="1244600" cy="556895"/>
            <a:chOff x="2963926" y="6307581"/>
            <a:chExt cx="1244600" cy="556895"/>
          </a:xfrm>
        </p:grpSpPr>
        <p:sp>
          <p:nvSpPr>
            <p:cNvPr id="11" name="object 11" descr=""/>
            <p:cNvSpPr/>
            <p:nvPr/>
          </p:nvSpPr>
          <p:spPr>
            <a:xfrm>
              <a:off x="2970276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1" y="544068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970276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544068"/>
                  </a:moveTo>
                  <a:lnTo>
                    <a:pt x="1231391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974848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200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200" y="524255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2976626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66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</a:t>
            </a:r>
            <a:endParaRPr sz="1400">
              <a:latin typeface="Calibri"/>
              <a:cs typeface="Calibri"/>
            </a:endParaRPr>
          </a:p>
          <a:p>
            <a:pPr marL="263525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Overview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1563369" y="6307581"/>
            <a:ext cx="1244600" cy="556895"/>
            <a:chOff x="1563369" y="6307581"/>
            <a:chExt cx="1244600" cy="556895"/>
          </a:xfrm>
        </p:grpSpPr>
        <p:sp>
          <p:nvSpPr>
            <p:cNvPr id="16" name="object 16" descr=""/>
            <p:cNvSpPr/>
            <p:nvPr/>
          </p:nvSpPr>
          <p:spPr>
            <a:xfrm>
              <a:off x="1569719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2" y="544068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569719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544068"/>
                  </a:moveTo>
                  <a:lnTo>
                    <a:pt x="1231392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574291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199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199" y="524255"/>
                  </a:lnTo>
                  <a:lnTo>
                    <a:pt x="1219199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1576069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0861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</a:t>
            </a:r>
            <a:endParaRPr sz="1400">
              <a:latin typeface="Calibri"/>
              <a:cs typeface="Calibri"/>
            </a:endParaRPr>
          </a:p>
          <a:p>
            <a:pPr marL="314960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4364482" y="6307581"/>
            <a:ext cx="1244600" cy="556895"/>
            <a:chOff x="4364482" y="6307581"/>
            <a:chExt cx="1244600" cy="556895"/>
          </a:xfrm>
        </p:grpSpPr>
        <p:sp>
          <p:nvSpPr>
            <p:cNvPr id="21" name="object 21" descr=""/>
            <p:cNvSpPr/>
            <p:nvPr/>
          </p:nvSpPr>
          <p:spPr>
            <a:xfrm>
              <a:off x="4370832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1" y="544068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4370832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544068"/>
                  </a:moveTo>
                  <a:lnTo>
                    <a:pt x="1231391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4375404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200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200" y="524255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4377182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5765038" y="6307581"/>
            <a:ext cx="1244600" cy="556895"/>
            <a:chOff x="5765038" y="6307581"/>
            <a:chExt cx="1244600" cy="556895"/>
          </a:xfrm>
        </p:grpSpPr>
        <p:sp>
          <p:nvSpPr>
            <p:cNvPr id="26" name="object 26" descr=""/>
            <p:cNvSpPr/>
            <p:nvPr/>
          </p:nvSpPr>
          <p:spPr>
            <a:xfrm>
              <a:off x="5771388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1" y="544068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5771388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544068"/>
                  </a:moveTo>
                  <a:lnTo>
                    <a:pt x="1231391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5775960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199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199" y="524255"/>
                  </a:lnTo>
                  <a:lnTo>
                    <a:pt x="1219199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5777738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8829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</a:t>
            </a:r>
            <a:endParaRPr sz="1400">
              <a:latin typeface="Calibri"/>
              <a:cs typeface="Calibri"/>
            </a:endParaRPr>
          </a:p>
          <a:p>
            <a:pPr marL="315595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7165593" y="6307581"/>
            <a:ext cx="1244600" cy="556895"/>
            <a:chOff x="7165593" y="6307581"/>
            <a:chExt cx="1244600" cy="556895"/>
          </a:xfrm>
        </p:grpSpPr>
        <p:sp>
          <p:nvSpPr>
            <p:cNvPr id="31" name="object 31" descr=""/>
            <p:cNvSpPr/>
            <p:nvPr/>
          </p:nvSpPr>
          <p:spPr>
            <a:xfrm>
              <a:off x="7171943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2" y="544068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7171943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544068"/>
                  </a:moveTo>
                  <a:lnTo>
                    <a:pt x="1231392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7176515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200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200" y="524255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7178293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0447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</a:t>
            </a:r>
            <a:endParaRPr sz="1400">
              <a:latin typeface="Calibri"/>
              <a:cs typeface="Calibri"/>
            </a:endParaRPr>
          </a:p>
          <a:p>
            <a:pPr marL="247015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8572500" y="6307835"/>
            <a:ext cx="1231900" cy="550545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619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84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Alternative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Solution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9973056" y="6307581"/>
            <a:ext cx="1247140" cy="556895"/>
            <a:chOff x="9973056" y="6307581"/>
            <a:chExt cx="1247140" cy="556895"/>
          </a:xfrm>
        </p:grpSpPr>
        <p:sp>
          <p:nvSpPr>
            <p:cNvPr id="37" name="object 37" descr=""/>
            <p:cNvSpPr/>
            <p:nvPr/>
          </p:nvSpPr>
          <p:spPr>
            <a:xfrm>
              <a:off x="9982200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2" y="544068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9982200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544068"/>
                  </a:moveTo>
                  <a:lnTo>
                    <a:pt x="1231392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9973056" y="6423660"/>
              <a:ext cx="1219200" cy="307975"/>
            </a:xfrm>
            <a:custGeom>
              <a:avLst/>
              <a:gdLst/>
              <a:ahLst/>
              <a:cxnLst/>
              <a:rect l="l" t="t" r="r" b="b"/>
              <a:pathLst>
                <a:path w="1219200" h="307975">
                  <a:moveTo>
                    <a:pt x="1219200" y="0"/>
                  </a:moveTo>
                  <a:lnTo>
                    <a:pt x="0" y="0"/>
                  </a:lnTo>
                  <a:lnTo>
                    <a:pt x="0" y="307847"/>
                  </a:lnTo>
                  <a:lnTo>
                    <a:pt x="1219200" y="307847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 descr=""/>
          <p:cNvSpPr txBox="1"/>
          <p:nvPr/>
        </p:nvSpPr>
        <p:spPr>
          <a:xfrm>
            <a:off x="9988550" y="6446316"/>
            <a:ext cx="121920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0025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1" name="object 41" descr=""/>
          <p:cNvSpPr/>
          <p:nvPr/>
        </p:nvSpPr>
        <p:spPr>
          <a:xfrm>
            <a:off x="11551919" y="6443471"/>
            <a:ext cx="640080" cy="295910"/>
          </a:xfrm>
          <a:custGeom>
            <a:avLst/>
            <a:gdLst/>
            <a:ahLst/>
            <a:cxnLst/>
            <a:rect l="l" t="t" r="r" b="b"/>
            <a:pathLst>
              <a:path w="640079" h="295909">
                <a:moveTo>
                  <a:pt x="640079" y="0"/>
                </a:moveTo>
                <a:lnTo>
                  <a:pt x="0" y="0"/>
                </a:lnTo>
                <a:lnTo>
                  <a:pt x="0" y="295655"/>
                </a:lnTo>
                <a:lnTo>
                  <a:pt x="640079" y="295655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2" name="object 4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xfrm>
            <a:off x="251561" y="157098"/>
            <a:ext cx="321881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ViacomCBS</a:t>
            </a:r>
            <a:r>
              <a:rPr dirty="0" spc="-55"/>
              <a:t> </a:t>
            </a:r>
            <a:r>
              <a:rPr dirty="0"/>
              <a:t>as</a:t>
            </a:r>
            <a:r>
              <a:rPr dirty="0" spc="-55"/>
              <a:t> </a:t>
            </a:r>
            <a:r>
              <a:rPr dirty="0"/>
              <a:t>a</a:t>
            </a:r>
            <a:r>
              <a:rPr dirty="0" spc="-55"/>
              <a:t> </a:t>
            </a:r>
            <a:r>
              <a:rPr dirty="0" spc="-25"/>
              <a:t>Target</a:t>
            </a:r>
          </a:p>
        </p:txBody>
      </p:sp>
      <p:grpSp>
        <p:nvGrpSpPr>
          <p:cNvPr id="44" name="object 44" descr=""/>
          <p:cNvGrpSpPr/>
          <p:nvPr/>
        </p:nvGrpSpPr>
        <p:grpSpPr>
          <a:xfrm>
            <a:off x="8512873" y="3642359"/>
            <a:ext cx="3353435" cy="2038350"/>
            <a:chOff x="8512873" y="3642359"/>
            <a:chExt cx="3353435" cy="2038350"/>
          </a:xfrm>
        </p:grpSpPr>
        <p:sp>
          <p:nvSpPr>
            <p:cNvPr id="45" name="object 45" descr=""/>
            <p:cNvSpPr/>
            <p:nvPr/>
          </p:nvSpPr>
          <p:spPr>
            <a:xfrm>
              <a:off x="8747759" y="4899659"/>
              <a:ext cx="208915" cy="775970"/>
            </a:xfrm>
            <a:custGeom>
              <a:avLst/>
              <a:gdLst/>
              <a:ahLst/>
              <a:cxnLst/>
              <a:rect l="l" t="t" r="r" b="b"/>
              <a:pathLst>
                <a:path w="208915" h="775970">
                  <a:moveTo>
                    <a:pt x="208788" y="0"/>
                  </a:moveTo>
                  <a:lnTo>
                    <a:pt x="0" y="0"/>
                  </a:lnTo>
                  <a:lnTo>
                    <a:pt x="0" y="775715"/>
                  </a:lnTo>
                  <a:lnTo>
                    <a:pt x="208788" y="775715"/>
                  </a:lnTo>
                  <a:lnTo>
                    <a:pt x="208788" y="0"/>
                  </a:lnTo>
                  <a:close/>
                </a:path>
              </a:pathLst>
            </a:custGeom>
            <a:solidFill>
              <a:srgbClr val="B4C6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9416795" y="4565903"/>
              <a:ext cx="208915" cy="1109980"/>
            </a:xfrm>
            <a:custGeom>
              <a:avLst/>
              <a:gdLst/>
              <a:ahLst/>
              <a:cxnLst/>
              <a:rect l="l" t="t" r="r" b="b"/>
              <a:pathLst>
                <a:path w="208915" h="1109979">
                  <a:moveTo>
                    <a:pt x="208788" y="0"/>
                  </a:moveTo>
                  <a:lnTo>
                    <a:pt x="0" y="0"/>
                  </a:lnTo>
                  <a:lnTo>
                    <a:pt x="0" y="1109472"/>
                  </a:lnTo>
                  <a:lnTo>
                    <a:pt x="208788" y="1109472"/>
                  </a:lnTo>
                  <a:lnTo>
                    <a:pt x="208788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10084307" y="4381499"/>
              <a:ext cx="210820" cy="1294130"/>
            </a:xfrm>
            <a:custGeom>
              <a:avLst/>
              <a:gdLst/>
              <a:ahLst/>
              <a:cxnLst/>
              <a:rect l="l" t="t" r="r" b="b"/>
              <a:pathLst>
                <a:path w="210820" h="1294129">
                  <a:moveTo>
                    <a:pt x="210311" y="0"/>
                  </a:moveTo>
                  <a:lnTo>
                    <a:pt x="0" y="0"/>
                  </a:lnTo>
                  <a:lnTo>
                    <a:pt x="0" y="1293876"/>
                  </a:lnTo>
                  <a:lnTo>
                    <a:pt x="210311" y="1293876"/>
                  </a:lnTo>
                  <a:lnTo>
                    <a:pt x="210311" y="0"/>
                  </a:lnTo>
                  <a:close/>
                </a:path>
              </a:pathLst>
            </a:custGeom>
            <a:solidFill>
              <a:srgbClr val="5396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10753343" y="4140707"/>
              <a:ext cx="208915" cy="1534795"/>
            </a:xfrm>
            <a:custGeom>
              <a:avLst/>
              <a:gdLst/>
              <a:ahLst/>
              <a:cxnLst/>
              <a:rect l="l" t="t" r="r" b="b"/>
              <a:pathLst>
                <a:path w="208915" h="1534795">
                  <a:moveTo>
                    <a:pt x="208788" y="0"/>
                  </a:moveTo>
                  <a:lnTo>
                    <a:pt x="0" y="0"/>
                  </a:lnTo>
                  <a:lnTo>
                    <a:pt x="0" y="1534668"/>
                  </a:lnTo>
                  <a:lnTo>
                    <a:pt x="208788" y="1534668"/>
                  </a:lnTo>
                  <a:lnTo>
                    <a:pt x="208788" y="0"/>
                  </a:lnTo>
                  <a:close/>
                </a:path>
              </a:pathLst>
            </a:custGeom>
            <a:solidFill>
              <a:srgbClr val="2D75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11422379" y="3642359"/>
              <a:ext cx="208915" cy="2033270"/>
            </a:xfrm>
            <a:custGeom>
              <a:avLst/>
              <a:gdLst/>
              <a:ahLst/>
              <a:cxnLst/>
              <a:rect l="l" t="t" r="r" b="b"/>
              <a:pathLst>
                <a:path w="208915" h="2033270">
                  <a:moveTo>
                    <a:pt x="208788" y="0"/>
                  </a:moveTo>
                  <a:lnTo>
                    <a:pt x="0" y="0"/>
                  </a:lnTo>
                  <a:lnTo>
                    <a:pt x="0" y="2033016"/>
                  </a:lnTo>
                  <a:lnTo>
                    <a:pt x="208788" y="2033016"/>
                  </a:lnTo>
                  <a:lnTo>
                    <a:pt x="208788" y="0"/>
                  </a:lnTo>
                  <a:close/>
                </a:path>
              </a:pathLst>
            </a:custGeom>
            <a:solidFill>
              <a:srgbClr val="002D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8517635" y="5675375"/>
              <a:ext cx="3343910" cy="0"/>
            </a:xfrm>
            <a:custGeom>
              <a:avLst/>
              <a:gdLst/>
              <a:ahLst/>
              <a:cxnLst/>
              <a:rect l="l" t="t" r="r" b="b"/>
              <a:pathLst>
                <a:path w="3343909" h="0">
                  <a:moveTo>
                    <a:pt x="0" y="0"/>
                  </a:moveTo>
                  <a:lnTo>
                    <a:pt x="3343656" y="0"/>
                  </a:lnTo>
                </a:path>
              </a:pathLst>
            </a:custGeom>
            <a:ln w="9525">
              <a:solidFill>
                <a:srgbClr val="C1D5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 descr=""/>
          <p:cNvSpPr txBox="1"/>
          <p:nvPr/>
        </p:nvSpPr>
        <p:spPr>
          <a:xfrm>
            <a:off x="8749665" y="4713223"/>
            <a:ext cx="20701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0">
                <a:latin typeface="Calibri"/>
                <a:cs typeface="Calibri"/>
              </a:rPr>
              <a:t>49.2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9686670" y="4494352"/>
            <a:ext cx="129539" cy="1485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25">
                <a:latin typeface="Calibri"/>
                <a:cs typeface="Calibri"/>
              </a:rPr>
              <a:t>51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10355071" y="4373371"/>
            <a:ext cx="129539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latin typeface="Calibri"/>
                <a:cs typeface="Calibri"/>
              </a:rPr>
              <a:t>52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11009503" y="4158488"/>
            <a:ext cx="20701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0">
                <a:latin typeface="Calibri"/>
                <a:cs typeface="Calibri"/>
              </a:rPr>
              <a:t>53.3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11463655" y="3480892"/>
            <a:ext cx="129539" cy="1485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25">
                <a:latin typeface="Calibri"/>
                <a:cs typeface="Calibri"/>
              </a:rPr>
              <a:t>56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8309229" y="5590743"/>
            <a:ext cx="129539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latin typeface="Calibri"/>
                <a:cs typeface="Calibri"/>
              </a:rPr>
              <a:t>45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8309229" y="5220970"/>
            <a:ext cx="129539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latin typeface="Calibri"/>
                <a:cs typeface="Calibri"/>
              </a:rPr>
              <a:t>47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8309229" y="4851272"/>
            <a:ext cx="129539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latin typeface="Calibri"/>
                <a:cs typeface="Calibri"/>
              </a:rPr>
              <a:t>49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8309229" y="4481321"/>
            <a:ext cx="129539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latin typeface="Calibri"/>
                <a:cs typeface="Calibri"/>
              </a:rPr>
              <a:t>51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8309229" y="4111497"/>
            <a:ext cx="129539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latin typeface="Calibri"/>
                <a:cs typeface="Calibri"/>
              </a:rPr>
              <a:t>53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8309229" y="3741801"/>
            <a:ext cx="129539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latin typeface="Calibri"/>
                <a:cs typeface="Calibri"/>
              </a:rPr>
              <a:t>55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8309229" y="3371850"/>
            <a:ext cx="129539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25">
                <a:latin typeface="Calibri"/>
                <a:cs typeface="Calibri"/>
              </a:rPr>
              <a:t>57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8416797" y="5739180"/>
            <a:ext cx="2584450" cy="45783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07340">
              <a:lnSpc>
                <a:spcPct val="100000"/>
              </a:lnSpc>
              <a:spcBef>
                <a:spcPts val="95"/>
              </a:spcBef>
              <a:tabLst>
                <a:tab pos="975994" algn="l"/>
                <a:tab pos="1644650" algn="l"/>
                <a:tab pos="2313305" algn="l"/>
              </a:tabLst>
            </a:pPr>
            <a:r>
              <a:rPr dirty="0" sz="1000" spc="-20">
                <a:latin typeface="Calibri"/>
                <a:cs typeface="Calibri"/>
              </a:rPr>
              <a:t>2018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20">
                <a:latin typeface="Calibri"/>
                <a:cs typeface="Calibri"/>
              </a:rPr>
              <a:t>2019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20">
                <a:latin typeface="Calibri"/>
                <a:cs typeface="Calibri"/>
              </a:rPr>
              <a:t>2020</a:t>
            </a:r>
            <a:r>
              <a:rPr dirty="0" sz="1000">
                <a:latin typeface="Calibri"/>
                <a:cs typeface="Calibri"/>
              </a:rPr>
              <a:t>	</a:t>
            </a:r>
            <a:r>
              <a:rPr dirty="0" sz="1000" spc="-20">
                <a:latin typeface="Calibri"/>
                <a:cs typeface="Calibri"/>
              </a:rPr>
              <a:t>2021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45"/>
              </a:spcBef>
            </a:pPr>
            <a:r>
              <a:rPr dirty="0" sz="1050" i="1">
                <a:solidFill>
                  <a:srgbClr val="767070"/>
                </a:solidFill>
                <a:latin typeface="Calibri"/>
                <a:cs typeface="Calibri"/>
              </a:rPr>
              <a:t>Source:</a:t>
            </a:r>
            <a:r>
              <a:rPr dirty="0" sz="1050" spc="20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050" i="1">
                <a:solidFill>
                  <a:srgbClr val="767070"/>
                </a:solidFill>
                <a:latin typeface="Calibri"/>
                <a:cs typeface="Calibri"/>
              </a:rPr>
              <a:t>SportBusiness</a:t>
            </a:r>
            <a:r>
              <a:rPr dirty="0" sz="1050" spc="10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050" i="1">
                <a:solidFill>
                  <a:srgbClr val="767070"/>
                </a:solidFill>
                <a:latin typeface="Calibri"/>
                <a:cs typeface="Calibri"/>
              </a:rPr>
              <a:t>Global</a:t>
            </a:r>
            <a:r>
              <a:rPr dirty="0" sz="1050" spc="40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050" i="1">
                <a:solidFill>
                  <a:srgbClr val="767070"/>
                </a:solidFill>
                <a:latin typeface="Calibri"/>
                <a:cs typeface="Calibri"/>
              </a:rPr>
              <a:t>Media</a:t>
            </a:r>
            <a:r>
              <a:rPr dirty="0" sz="1050" spc="35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050" spc="-10" i="1">
                <a:solidFill>
                  <a:srgbClr val="767070"/>
                </a:solidFill>
                <a:latin typeface="Calibri"/>
                <a:cs typeface="Calibri"/>
              </a:rPr>
              <a:t>Report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11386184" y="5739180"/>
            <a:ext cx="2832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Calibri"/>
                <a:cs typeface="Calibri"/>
              </a:rPr>
              <a:t>2022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8543925" y="3313557"/>
            <a:ext cx="280035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Calibri"/>
                <a:cs typeface="Calibri"/>
              </a:rPr>
              <a:t>Global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Value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Sporting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Media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Rights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($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Billions)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6" name="object 66" descr=""/>
          <p:cNvSpPr/>
          <p:nvPr/>
        </p:nvSpPr>
        <p:spPr>
          <a:xfrm>
            <a:off x="861060" y="4892040"/>
            <a:ext cx="198120" cy="789940"/>
          </a:xfrm>
          <a:custGeom>
            <a:avLst/>
            <a:gdLst/>
            <a:ahLst/>
            <a:cxnLst/>
            <a:rect l="l" t="t" r="r" b="b"/>
            <a:pathLst>
              <a:path w="198119" h="789939">
                <a:moveTo>
                  <a:pt x="198119" y="0"/>
                </a:moveTo>
                <a:lnTo>
                  <a:pt x="0" y="0"/>
                </a:lnTo>
                <a:lnTo>
                  <a:pt x="0" y="789432"/>
                </a:lnTo>
                <a:lnTo>
                  <a:pt x="198119" y="789432"/>
                </a:lnTo>
                <a:lnTo>
                  <a:pt x="198119" y="0"/>
                </a:lnTo>
                <a:close/>
              </a:path>
            </a:pathLst>
          </a:custGeom>
          <a:solidFill>
            <a:srgbClr val="002D8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 descr=""/>
          <p:cNvSpPr/>
          <p:nvPr/>
        </p:nvSpPr>
        <p:spPr>
          <a:xfrm>
            <a:off x="1495044" y="4617720"/>
            <a:ext cx="200025" cy="1064260"/>
          </a:xfrm>
          <a:custGeom>
            <a:avLst/>
            <a:gdLst/>
            <a:ahLst/>
            <a:cxnLst/>
            <a:rect l="l" t="t" r="r" b="b"/>
            <a:pathLst>
              <a:path w="200025" h="1064260">
                <a:moveTo>
                  <a:pt x="199644" y="0"/>
                </a:moveTo>
                <a:lnTo>
                  <a:pt x="0" y="0"/>
                </a:lnTo>
                <a:lnTo>
                  <a:pt x="0" y="1063751"/>
                </a:lnTo>
                <a:lnTo>
                  <a:pt x="199644" y="1063751"/>
                </a:lnTo>
                <a:lnTo>
                  <a:pt x="199644" y="0"/>
                </a:lnTo>
                <a:close/>
              </a:path>
            </a:pathLst>
          </a:custGeom>
          <a:solidFill>
            <a:srgbClr val="ACB8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 descr=""/>
          <p:cNvSpPr/>
          <p:nvPr/>
        </p:nvSpPr>
        <p:spPr>
          <a:xfrm>
            <a:off x="2130551" y="3860291"/>
            <a:ext cx="200025" cy="1821180"/>
          </a:xfrm>
          <a:custGeom>
            <a:avLst/>
            <a:gdLst/>
            <a:ahLst/>
            <a:cxnLst/>
            <a:rect l="l" t="t" r="r" b="b"/>
            <a:pathLst>
              <a:path w="200025" h="1821179">
                <a:moveTo>
                  <a:pt x="199644" y="0"/>
                </a:moveTo>
                <a:lnTo>
                  <a:pt x="0" y="0"/>
                </a:lnTo>
                <a:lnTo>
                  <a:pt x="0" y="1821180"/>
                </a:lnTo>
                <a:lnTo>
                  <a:pt x="199644" y="1821180"/>
                </a:lnTo>
                <a:lnTo>
                  <a:pt x="199644" y="0"/>
                </a:lnTo>
                <a:close/>
              </a:path>
            </a:pathLst>
          </a:custGeom>
          <a:solidFill>
            <a:srgbClr val="8496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 descr=""/>
          <p:cNvSpPr/>
          <p:nvPr/>
        </p:nvSpPr>
        <p:spPr>
          <a:xfrm>
            <a:off x="2766060" y="3506723"/>
            <a:ext cx="198120" cy="2174875"/>
          </a:xfrm>
          <a:custGeom>
            <a:avLst/>
            <a:gdLst/>
            <a:ahLst/>
            <a:cxnLst/>
            <a:rect l="l" t="t" r="r" b="b"/>
            <a:pathLst>
              <a:path w="198119" h="2174875">
                <a:moveTo>
                  <a:pt x="198119" y="0"/>
                </a:moveTo>
                <a:lnTo>
                  <a:pt x="0" y="0"/>
                </a:lnTo>
                <a:lnTo>
                  <a:pt x="0" y="2174748"/>
                </a:lnTo>
                <a:lnTo>
                  <a:pt x="198119" y="2174748"/>
                </a:lnTo>
                <a:lnTo>
                  <a:pt x="198119" y="0"/>
                </a:lnTo>
                <a:close/>
              </a:path>
            </a:pathLst>
          </a:custGeom>
          <a:solidFill>
            <a:srgbClr val="333E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 descr=""/>
          <p:cNvSpPr/>
          <p:nvPr/>
        </p:nvSpPr>
        <p:spPr>
          <a:xfrm>
            <a:off x="3400044" y="3489959"/>
            <a:ext cx="200025" cy="2192020"/>
          </a:xfrm>
          <a:custGeom>
            <a:avLst/>
            <a:gdLst/>
            <a:ahLst/>
            <a:cxnLst/>
            <a:rect l="l" t="t" r="r" b="b"/>
            <a:pathLst>
              <a:path w="200025" h="2192020">
                <a:moveTo>
                  <a:pt x="199644" y="0"/>
                </a:moveTo>
                <a:lnTo>
                  <a:pt x="0" y="0"/>
                </a:lnTo>
                <a:lnTo>
                  <a:pt x="0" y="2191512"/>
                </a:lnTo>
                <a:lnTo>
                  <a:pt x="199644" y="2191512"/>
                </a:lnTo>
                <a:lnTo>
                  <a:pt x="199644" y="0"/>
                </a:lnTo>
                <a:close/>
              </a:path>
            </a:pathLst>
          </a:custGeom>
          <a:solidFill>
            <a:srgbClr val="212A35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71" name="object 71" descr=""/>
          <p:cNvGraphicFramePr>
            <a:graphicFrameLocks noGrp="1"/>
          </p:cNvGraphicFramePr>
          <p:nvPr/>
        </p:nvGraphicFramePr>
        <p:xfrm>
          <a:off x="614552" y="4570857"/>
          <a:ext cx="3289300" cy="1395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6590"/>
                <a:gridCol w="2536190"/>
              </a:tblGrid>
              <a:tr h="11010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 marL="139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800" spc="-20">
                          <a:solidFill>
                            <a:srgbClr val="171717"/>
                          </a:solidFill>
                          <a:latin typeface="Calibri"/>
                          <a:cs typeface="Calibri"/>
                        </a:rPr>
                        <a:t>4.9%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8255">
                    <a:lnL w="19050">
                      <a:solidFill>
                        <a:srgbClr val="2E528F"/>
                      </a:solidFill>
                      <a:prstDash val="sysDash"/>
                    </a:lnL>
                    <a:lnR w="19050">
                      <a:solidFill>
                        <a:srgbClr val="2E528F"/>
                      </a:solidFill>
                      <a:prstDash val="sysDash"/>
                    </a:lnR>
                    <a:lnT w="19050">
                      <a:solidFill>
                        <a:srgbClr val="2E528F"/>
                      </a:solidFill>
                      <a:prstDash val="sysDash"/>
                    </a:lnT>
                    <a:lnB w="9525">
                      <a:solidFill>
                        <a:srgbClr val="C1D5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2E528F"/>
                      </a:solidFill>
                      <a:prstDash val="sysDash"/>
                    </a:lnL>
                    <a:lnB w="9525">
                      <a:solidFill>
                        <a:srgbClr val="C1D5FF"/>
                      </a:solidFill>
                      <a:prstDash val="solid"/>
                    </a:lnB>
                  </a:tcPr>
                </a:tc>
              </a:tr>
              <a:tr h="294640"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Paramount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67310">
                    <a:lnL w="19050">
                      <a:solidFill>
                        <a:srgbClr val="2E528F"/>
                      </a:solidFill>
                      <a:prstDash val="sysDash"/>
                    </a:lnL>
                    <a:lnR w="19050">
                      <a:solidFill>
                        <a:srgbClr val="2E528F"/>
                      </a:solidFill>
                      <a:prstDash val="sysDash"/>
                    </a:lnR>
                    <a:lnT w="9525">
                      <a:solidFill>
                        <a:srgbClr val="C1D5FF"/>
                      </a:solidFill>
                      <a:prstDash val="solid"/>
                    </a:lnT>
                    <a:lnB w="19050">
                      <a:solidFill>
                        <a:srgbClr val="2E528F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30"/>
                        </a:spcBef>
                        <a:tabLst>
                          <a:tab pos="836930" algn="l"/>
                          <a:tab pos="1502410" algn="l"/>
                          <a:tab pos="2002155" algn="l"/>
                        </a:tabLst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Lionsgate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	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Sony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	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WB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	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Universal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67310">
                    <a:lnL w="19050">
                      <a:solidFill>
                        <a:srgbClr val="2E528F"/>
                      </a:solidFill>
                      <a:prstDash val="sysDash"/>
                    </a:lnL>
                    <a:lnT w="9525">
                      <a:solidFill>
                        <a:srgbClr val="C1D5FF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72" name="object 72" descr=""/>
          <p:cNvSpPr txBox="1"/>
          <p:nvPr/>
        </p:nvSpPr>
        <p:spPr>
          <a:xfrm>
            <a:off x="1481074" y="4418838"/>
            <a:ext cx="22796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0">
                <a:solidFill>
                  <a:srgbClr val="171717"/>
                </a:solidFill>
                <a:latin typeface="Calibri"/>
                <a:cs typeface="Calibri"/>
              </a:rPr>
              <a:t>6.6%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773074" y="3391280"/>
            <a:ext cx="1741170" cy="4184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Calibri"/>
                <a:cs typeface="Calibri"/>
              </a:rPr>
              <a:t>%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Share 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2019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US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Box</a:t>
            </a:r>
            <a:r>
              <a:rPr dirty="0" sz="1100" spc="-10">
                <a:latin typeface="Calibri"/>
                <a:cs typeface="Calibri"/>
              </a:rPr>
              <a:t> Office</a:t>
            </a:r>
            <a:endParaRPr sz="1100">
              <a:latin typeface="Calibri"/>
              <a:cs typeface="Calibri"/>
            </a:endParaRPr>
          </a:p>
          <a:p>
            <a:pPr algn="r" marR="148590">
              <a:lnSpc>
                <a:spcPct val="100000"/>
              </a:lnSpc>
              <a:spcBef>
                <a:spcPts val="805"/>
              </a:spcBef>
            </a:pPr>
            <a:r>
              <a:rPr dirty="0" sz="800" spc="-10">
                <a:solidFill>
                  <a:srgbClr val="171717"/>
                </a:solidFill>
                <a:latin typeface="Calibri"/>
                <a:cs typeface="Calibri"/>
              </a:rPr>
              <a:t>11.3%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2725292" y="3345307"/>
            <a:ext cx="28003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10">
                <a:solidFill>
                  <a:srgbClr val="171717"/>
                </a:solidFill>
                <a:latin typeface="Calibri"/>
                <a:cs typeface="Calibri"/>
              </a:rPr>
              <a:t>13.5%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3360165" y="3316351"/>
            <a:ext cx="28003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10">
                <a:solidFill>
                  <a:srgbClr val="171717"/>
                </a:solidFill>
                <a:latin typeface="Calibri"/>
                <a:cs typeface="Calibri"/>
              </a:rPr>
              <a:t>13.6%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411276" y="5595924"/>
            <a:ext cx="15049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latin typeface="Calibri"/>
                <a:cs typeface="Calibri"/>
              </a:rPr>
              <a:t>0%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411276" y="5193029"/>
            <a:ext cx="15049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latin typeface="Calibri"/>
                <a:cs typeface="Calibri"/>
              </a:rPr>
              <a:t>3%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411276" y="4790313"/>
            <a:ext cx="15049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latin typeface="Calibri"/>
                <a:cs typeface="Calibri"/>
              </a:rPr>
              <a:t>5%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411276" y="4387341"/>
            <a:ext cx="15049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latin typeface="Calibri"/>
                <a:cs typeface="Calibri"/>
              </a:rPr>
              <a:t>8%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360070" y="3984752"/>
            <a:ext cx="20256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latin typeface="Calibri"/>
                <a:cs typeface="Calibri"/>
              </a:rPr>
              <a:t>10%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360070" y="3581780"/>
            <a:ext cx="20256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25">
                <a:latin typeface="Calibri"/>
                <a:cs typeface="Calibri"/>
              </a:rPr>
              <a:t>13%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2" name="object 82" descr=""/>
          <p:cNvSpPr/>
          <p:nvPr/>
        </p:nvSpPr>
        <p:spPr>
          <a:xfrm>
            <a:off x="4675632" y="3558540"/>
            <a:ext cx="205740" cy="2106295"/>
          </a:xfrm>
          <a:custGeom>
            <a:avLst/>
            <a:gdLst/>
            <a:ahLst/>
            <a:cxnLst/>
            <a:rect l="l" t="t" r="r" b="b"/>
            <a:pathLst>
              <a:path w="205739" h="2106295">
                <a:moveTo>
                  <a:pt x="205739" y="0"/>
                </a:moveTo>
                <a:lnTo>
                  <a:pt x="0" y="0"/>
                </a:lnTo>
                <a:lnTo>
                  <a:pt x="0" y="2106168"/>
                </a:lnTo>
                <a:lnTo>
                  <a:pt x="205739" y="2106168"/>
                </a:lnTo>
                <a:lnTo>
                  <a:pt x="205739" y="0"/>
                </a:lnTo>
                <a:close/>
              </a:path>
            </a:pathLst>
          </a:custGeom>
          <a:solidFill>
            <a:srgbClr val="002D8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 descr=""/>
          <p:cNvSpPr/>
          <p:nvPr/>
        </p:nvSpPr>
        <p:spPr>
          <a:xfrm>
            <a:off x="5334000" y="3797808"/>
            <a:ext cx="207645" cy="1866900"/>
          </a:xfrm>
          <a:custGeom>
            <a:avLst/>
            <a:gdLst/>
            <a:ahLst/>
            <a:cxnLst/>
            <a:rect l="l" t="t" r="r" b="b"/>
            <a:pathLst>
              <a:path w="207645" h="1866900">
                <a:moveTo>
                  <a:pt x="207263" y="0"/>
                </a:moveTo>
                <a:lnTo>
                  <a:pt x="0" y="0"/>
                </a:lnTo>
                <a:lnTo>
                  <a:pt x="0" y="1866900"/>
                </a:lnTo>
                <a:lnTo>
                  <a:pt x="207263" y="1866900"/>
                </a:lnTo>
                <a:lnTo>
                  <a:pt x="207263" y="0"/>
                </a:lnTo>
                <a:close/>
              </a:path>
            </a:pathLst>
          </a:custGeom>
          <a:solidFill>
            <a:srgbClr val="212A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 descr=""/>
          <p:cNvSpPr/>
          <p:nvPr/>
        </p:nvSpPr>
        <p:spPr>
          <a:xfrm>
            <a:off x="5993891" y="4133088"/>
            <a:ext cx="207645" cy="1531620"/>
          </a:xfrm>
          <a:custGeom>
            <a:avLst/>
            <a:gdLst/>
            <a:ahLst/>
            <a:cxnLst/>
            <a:rect l="l" t="t" r="r" b="b"/>
            <a:pathLst>
              <a:path w="207645" h="1531620">
                <a:moveTo>
                  <a:pt x="207263" y="0"/>
                </a:moveTo>
                <a:lnTo>
                  <a:pt x="0" y="0"/>
                </a:lnTo>
                <a:lnTo>
                  <a:pt x="0" y="1531620"/>
                </a:lnTo>
                <a:lnTo>
                  <a:pt x="207263" y="1531620"/>
                </a:lnTo>
                <a:lnTo>
                  <a:pt x="207263" y="0"/>
                </a:lnTo>
                <a:close/>
              </a:path>
            </a:pathLst>
          </a:custGeom>
          <a:solidFill>
            <a:srgbClr val="333E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 descr=""/>
          <p:cNvSpPr/>
          <p:nvPr/>
        </p:nvSpPr>
        <p:spPr>
          <a:xfrm>
            <a:off x="6653783" y="4302252"/>
            <a:ext cx="207645" cy="1362710"/>
          </a:xfrm>
          <a:custGeom>
            <a:avLst/>
            <a:gdLst/>
            <a:ahLst/>
            <a:cxnLst/>
            <a:rect l="l" t="t" r="r" b="b"/>
            <a:pathLst>
              <a:path w="207645" h="1362710">
                <a:moveTo>
                  <a:pt x="207264" y="0"/>
                </a:moveTo>
                <a:lnTo>
                  <a:pt x="0" y="0"/>
                </a:lnTo>
                <a:lnTo>
                  <a:pt x="0" y="1362456"/>
                </a:lnTo>
                <a:lnTo>
                  <a:pt x="207264" y="1362456"/>
                </a:lnTo>
                <a:lnTo>
                  <a:pt x="207264" y="0"/>
                </a:lnTo>
                <a:close/>
              </a:path>
            </a:pathLst>
          </a:custGeom>
          <a:solidFill>
            <a:srgbClr val="8496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 descr=""/>
          <p:cNvSpPr/>
          <p:nvPr/>
        </p:nvSpPr>
        <p:spPr>
          <a:xfrm>
            <a:off x="7313676" y="4927091"/>
            <a:ext cx="205740" cy="737870"/>
          </a:xfrm>
          <a:custGeom>
            <a:avLst/>
            <a:gdLst/>
            <a:ahLst/>
            <a:cxnLst/>
            <a:rect l="l" t="t" r="r" b="b"/>
            <a:pathLst>
              <a:path w="205740" h="737870">
                <a:moveTo>
                  <a:pt x="205740" y="0"/>
                </a:moveTo>
                <a:lnTo>
                  <a:pt x="0" y="0"/>
                </a:lnTo>
                <a:lnTo>
                  <a:pt x="0" y="737615"/>
                </a:lnTo>
                <a:lnTo>
                  <a:pt x="205740" y="737615"/>
                </a:lnTo>
                <a:lnTo>
                  <a:pt x="205740" y="0"/>
                </a:lnTo>
                <a:close/>
              </a:path>
            </a:pathLst>
          </a:custGeom>
          <a:solidFill>
            <a:srgbClr val="ACB8C9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87" name="object 87" descr=""/>
          <p:cNvGraphicFramePr>
            <a:graphicFrameLocks noGrp="1"/>
          </p:cNvGraphicFramePr>
          <p:nvPr/>
        </p:nvGraphicFramePr>
        <p:xfrm>
          <a:off x="4433696" y="3298316"/>
          <a:ext cx="3398520" cy="2667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940"/>
                <a:gridCol w="2640330"/>
              </a:tblGrid>
              <a:tr h="267970"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800" spc="-20">
                          <a:solidFill>
                            <a:srgbClr val="171717"/>
                          </a:solidFill>
                          <a:latin typeface="Calibri"/>
                          <a:cs typeface="Calibri"/>
                        </a:rPr>
                        <a:t>7.14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4135">
                    <a:lnL w="19050">
                      <a:solidFill>
                        <a:srgbClr val="2E528F"/>
                      </a:solidFill>
                      <a:prstDash val="sysDash"/>
                    </a:lnL>
                    <a:lnR w="19050">
                      <a:solidFill>
                        <a:srgbClr val="2E528F"/>
                      </a:solidFill>
                      <a:prstDash val="sysDash"/>
                    </a:lnR>
                    <a:lnT w="19050">
                      <a:solidFill>
                        <a:srgbClr val="2E528F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 marL="48895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Average</a:t>
                      </a:r>
                      <a:r>
                        <a:rPr dirty="0" sz="11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Viewers</a:t>
                      </a:r>
                      <a:r>
                        <a:rPr dirty="0" sz="11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in</a:t>
                      </a:r>
                      <a:r>
                        <a:rPr dirty="0" sz="11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2019</a:t>
                      </a:r>
                      <a:r>
                        <a:rPr dirty="0" sz="11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(In</a:t>
                      </a:r>
                      <a:r>
                        <a:rPr dirty="0" sz="11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>
                          <a:latin typeface="Calibri"/>
                          <a:cs typeface="Calibri"/>
                        </a:rPr>
                        <a:t>Millions)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32384">
                    <a:lnL w="19050">
                      <a:solidFill>
                        <a:srgbClr val="2E528F"/>
                      </a:solidFill>
                      <a:prstDash val="sysDash"/>
                    </a:ln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2E528F"/>
                      </a:solidFill>
                      <a:prstDash val="sysDash"/>
                    </a:lnL>
                    <a:lnR w="19050">
                      <a:solidFill>
                        <a:srgbClr val="2E528F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 marL="24193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800" spc="-20">
                          <a:solidFill>
                            <a:srgbClr val="171717"/>
                          </a:solidFill>
                          <a:latin typeface="Calibri"/>
                          <a:cs typeface="Calibri"/>
                        </a:rPr>
                        <a:t>6.33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35560">
                    <a:lnL w="19050">
                      <a:solidFill>
                        <a:srgbClr val="2E528F"/>
                      </a:solidFill>
                      <a:prstDash val="sysDash"/>
                    </a:lnL>
                  </a:tcPr>
                </a:tc>
              </a:tr>
              <a:tr h="2520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2E528F"/>
                      </a:solidFill>
                      <a:prstDash val="sysDash"/>
                    </a:lnL>
                    <a:lnR w="19050">
                      <a:solidFill>
                        <a:srgbClr val="2E528F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 algn="ctr" marR="647065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dirty="0" sz="800" spc="-20">
                          <a:solidFill>
                            <a:srgbClr val="171717"/>
                          </a:solidFill>
                          <a:latin typeface="Calibri"/>
                          <a:cs typeface="Calibri"/>
                        </a:rPr>
                        <a:t>5.19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92075">
                    <a:lnL w="19050">
                      <a:solidFill>
                        <a:srgbClr val="2E528F"/>
                      </a:solidFill>
                      <a:prstDash val="sysDash"/>
                    </a:lnL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2E528F"/>
                      </a:solidFill>
                      <a:prstDash val="sysDash"/>
                    </a:lnL>
                    <a:lnR w="19050">
                      <a:solidFill>
                        <a:srgbClr val="2E528F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 algn="ctr" marL="66357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800" spc="-20">
                          <a:solidFill>
                            <a:srgbClr val="171717"/>
                          </a:solidFill>
                          <a:latin typeface="Calibri"/>
                          <a:cs typeface="Calibri"/>
                        </a:rPr>
                        <a:t>4.62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7620">
                    <a:lnL w="19050">
                      <a:solidFill>
                        <a:srgbClr val="2E528F"/>
                      </a:solidFill>
                      <a:prstDash val="sysDash"/>
                    </a:lnL>
                  </a:tcPr>
                </a:tc>
              </a:tr>
              <a:tr h="11595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2E528F"/>
                      </a:solidFill>
                      <a:prstDash val="sysDash"/>
                    </a:lnL>
                    <a:lnR w="19050">
                      <a:solidFill>
                        <a:srgbClr val="2E528F"/>
                      </a:solidFill>
                      <a:prstDash val="sysDash"/>
                    </a:lnR>
                    <a:lnB w="9525">
                      <a:solidFill>
                        <a:srgbClr val="C1D5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r" marR="229870">
                        <a:lnSpc>
                          <a:spcPct val="100000"/>
                        </a:lnSpc>
                      </a:pPr>
                      <a:r>
                        <a:rPr dirty="0" sz="800" spc="-20">
                          <a:solidFill>
                            <a:srgbClr val="171717"/>
                          </a:solidFill>
                          <a:latin typeface="Calibri"/>
                          <a:cs typeface="Calibri"/>
                        </a:rPr>
                        <a:t>2.50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2E528F"/>
                      </a:solidFill>
                      <a:prstDash val="sysDash"/>
                    </a:lnL>
                    <a:lnB w="9525">
                      <a:solidFill>
                        <a:srgbClr val="C1D5FF"/>
                      </a:solidFill>
                      <a:prstDash val="solid"/>
                    </a:lnB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900" spc="-25">
                          <a:latin typeface="Calibri"/>
                          <a:cs typeface="Calibri"/>
                        </a:rPr>
                        <a:t>CBS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67310">
                    <a:lnL w="19050">
                      <a:solidFill>
                        <a:srgbClr val="2E528F"/>
                      </a:solidFill>
                      <a:prstDash val="sysDash"/>
                    </a:lnL>
                    <a:lnR w="19050">
                      <a:solidFill>
                        <a:srgbClr val="2E528F"/>
                      </a:solidFill>
                      <a:prstDash val="sysDash"/>
                    </a:lnR>
                    <a:lnT w="9525">
                      <a:solidFill>
                        <a:srgbClr val="C1D5FF"/>
                      </a:solidFill>
                      <a:prstDash val="solid"/>
                    </a:lnT>
                    <a:lnB w="19050">
                      <a:solidFill>
                        <a:srgbClr val="2E528F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marL="233679">
                        <a:lnSpc>
                          <a:spcPct val="100000"/>
                        </a:lnSpc>
                        <a:spcBef>
                          <a:spcPts val="530"/>
                        </a:spcBef>
                        <a:tabLst>
                          <a:tab pos="897255" algn="l"/>
                          <a:tab pos="1570355" algn="l"/>
                          <a:tab pos="2088514" algn="l"/>
                        </a:tabLst>
                      </a:pPr>
                      <a:r>
                        <a:rPr dirty="0" sz="900" spc="-25">
                          <a:latin typeface="Calibri"/>
                          <a:cs typeface="Calibri"/>
                        </a:rPr>
                        <a:t>NBC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	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ABC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	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Fox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	Fox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News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67310">
                    <a:lnL w="19050">
                      <a:solidFill>
                        <a:srgbClr val="2E528F"/>
                      </a:solidFill>
                      <a:prstDash val="sysDash"/>
                    </a:lnL>
                    <a:lnT w="9525">
                      <a:solidFill>
                        <a:srgbClr val="C1D5FF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88" name="object 88" descr=""/>
          <p:cNvSpPr txBox="1"/>
          <p:nvPr/>
        </p:nvSpPr>
        <p:spPr>
          <a:xfrm>
            <a:off x="4290821" y="5579161"/>
            <a:ext cx="7747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0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9" name="object 89" descr=""/>
          <p:cNvSpPr txBox="1"/>
          <p:nvPr/>
        </p:nvSpPr>
        <p:spPr>
          <a:xfrm>
            <a:off x="4290821" y="5284089"/>
            <a:ext cx="7747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0">
                <a:latin typeface="Calibri"/>
                <a:cs typeface="Calibri"/>
              </a:rPr>
              <a:t>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0" name="object 90" descr=""/>
          <p:cNvSpPr txBox="1"/>
          <p:nvPr/>
        </p:nvSpPr>
        <p:spPr>
          <a:xfrm>
            <a:off x="4290821" y="4989067"/>
            <a:ext cx="7747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0"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1" name="object 91" descr=""/>
          <p:cNvSpPr txBox="1"/>
          <p:nvPr/>
        </p:nvSpPr>
        <p:spPr>
          <a:xfrm>
            <a:off x="4290821" y="4694046"/>
            <a:ext cx="7747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0">
                <a:latin typeface="Calibri"/>
                <a:cs typeface="Calibri"/>
              </a:rPr>
              <a:t>3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2" name="object 92" descr=""/>
          <p:cNvSpPr txBox="1"/>
          <p:nvPr/>
        </p:nvSpPr>
        <p:spPr>
          <a:xfrm>
            <a:off x="4290821" y="4399279"/>
            <a:ext cx="7747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0">
                <a:latin typeface="Calibri"/>
                <a:cs typeface="Calibri"/>
              </a:rPr>
              <a:t>4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3" name="object 93" descr=""/>
          <p:cNvSpPr txBox="1"/>
          <p:nvPr/>
        </p:nvSpPr>
        <p:spPr>
          <a:xfrm>
            <a:off x="4290821" y="4104259"/>
            <a:ext cx="7747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0">
                <a:latin typeface="Calibri"/>
                <a:cs typeface="Calibri"/>
              </a:rPr>
              <a:t>5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4" name="object 94" descr=""/>
          <p:cNvSpPr txBox="1"/>
          <p:nvPr/>
        </p:nvSpPr>
        <p:spPr>
          <a:xfrm>
            <a:off x="4290821" y="3809238"/>
            <a:ext cx="7747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0">
                <a:latin typeface="Calibri"/>
                <a:cs typeface="Calibri"/>
              </a:rPr>
              <a:t>6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5" name="object 95" descr=""/>
          <p:cNvSpPr txBox="1"/>
          <p:nvPr/>
        </p:nvSpPr>
        <p:spPr>
          <a:xfrm>
            <a:off x="4290821" y="3513785"/>
            <a:ext cx="77470" cy="1485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50">
                <a:latin typeface="Calibri"/>
                <a:cs typeface="Calibri"/>
              </a:rPr>
              <a:t>7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6" name="object 96" descr=""/>
          <p:cNvSpPr txBox="1"/>
          <p:nvPr/>
        </p:nvSpPr>
        <p:spPr>
          <a:xfrm>
            <a:off x="494182" y="6008623"/>
            <a:ext cx="2367280" cy="1885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50" i="1">
                <a:solidFill>
                  <a:srgbClr val="767070"/>
                </a:solidFill>
                <a:latin typeface="Calibri"/>
                <a:cs typeface="Calibri"/>
              </a:rPr>
              <a:t>Disney</a:t>
            </a:r>
            <a:r>
              <a:rPr dirty="0" sz="1050" spc="5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050" i="1">
                <a:solidFill>
                  <a:srgbClr val="767070"/>
                </a:solidFill>
                <a:latin typeface="Calibri"/>
                <a:cs typeface="Calibri"/>
              </a:rPr>
              <a:t>not</a:t>
            </a:r>
            <a:r>
              <a:rPr dirty="0" sz="1050" spc="25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050" i="1">
                <a:solidFill>
                  <a:srgbClr val="767070"/>
                </a:solidFill>
                <a:latin typeface="Calibri"/>
                <a:cs typeface="Calibri"/>
              </a:rPr>
              <a:t>shown,</a:t>
            </a:r>
            <a:r>
              <a:rPr dirty="0" sz="1050" spc="-10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050" i="1">
                <a:solidFill>
                  <a:srgbClr val="767070"/>
                </a:solidFill>
                <a:latin typeface="Calibri"/>
                <a:cs typeface="Calibri"/>
              </a:rPr>
              <a:t>Source:</a:t>
            </a:r>
            <a:r>
              <a:rPr dirty="0" sz="1050" spc="25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050" i="1">
                <a:solidFill>
                  <a:srgbClr val="767070"/>
                </a:solidFill>
                <a:latin typeface="Calibri"/>
                <a:cs typeface="Calibri"/>
              </a:rPr>
              <a:t>Box</a:t>
            </a:r>
            <a:r>
              <a:rPr dirty="0" sz="1050" spc="10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050" i="1">
                <a:solidFill>
                  <a:srgbClr val="767070"/>
                </a:solidFill>
                <a:latin typeface="Calibri"/>
                <a:cs typeface="Calibri"/>
              </a:rPr>
              <a:t>Office</a:t>
            </a:r>
            <a:r>
              <a:rPr dirty="0" sz="1050" spc="35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050" spc="-20" i="1">
                <a:solidFill>
                  <a:srgbClr val="767070"/>
                </a:solidFill>
                <a:latin typeface="Calibri"/>
                <a:cs typeface="Calibri"/>
              </a:rPr>
              <a:t>Mojo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7" name="object 97" descr=""/>
          <p:cNvSpPr txBox="1"/>
          <p:nvPr/>
        </p:nvSpPr>
        <p:spPr>
          <a:xfrm>
            <a:off x="4354829" y="6008623"/>
            <a:ext cx="882650" cy="1885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50" i="1">
                <a:solidFill>
                  <a:srgbClr val="767070"/>
                </a:solidFill>
                <a:latin typeface="Calibri"/>
                <a:cs typeface="Calibri"/>
              </a:rPr>
              <a:t>Source:</a:t>
            </a:r>
            <a:r>
              <a:rPr dirty="0" sz="1050" spc="15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050" spc="-10" i="1">
                <a:solidFill>
                  <a:srgbClr val="767070"/>
                </a:solidFill>
                <a:latin typeface="Calibri"/>
                <a:cs typeface="Calibri"/>
              </a:rPr>
              <a:t>Statista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8" name="object 98" descr=""/>
          <p:cNvSpPr txBox="1"/>
          <p:nvPr/>
        </p:nvSpPr>
        <p:spPr>
          <a:xfrm>
            <a:off x="1650873" y="895858"/>
            <a:ext cx="6985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Movies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9" name="object 99" descr=""/>
          <p:cNvSpPr txBox="1"/>
          <p:nvPr/>
        </p:nvSpPr>
        <p:spPr>
          <a:xfrm>
            <a:off x="433527" y="1277238"/>
            <a:ext cx="3222625" cy="6965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81610" marR="5080" indent="-16954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184785" algn="l"/>
              </a:tabLst>
            </a:pPr>
            <a:r>
              <a:rPr dirty="0" sz="1100">
                <a:latin typeface="Calibri"/>
                <a:cs typeface="Calibri"/>
              </a:rPr>
              <a:t>ViacomCBS</a:t>
            </a:r>
            <a:r>
              <a:rPr dirty="0" sz="1100" spc="30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owns</a:t>
            </a:r>
            <a:r>
              <a:rPr dirty="0" sz="1100" spc="30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Paramount</a:t>
            </a:r>
            <a:r>
              <a:rPr dirty="0" sz="1100" spc="3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Pictures,</a:t>
            </a:r>
            <a:r>
              <a:rPr dirty="0" sz="1100" spc="3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one</a:t>
            </a:r>
            <a:r>
              <a:rPr dirty="0" sz="1100" spc="3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315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the </a:t>
            </a:r>
            <a:r>
              <a:rPr dirty="0" sz="1100" spc="-25">
                <a:latin typeface="Calibri"/>
                <a:cs typeface="Calibri"/>
              </a:rPr>
              <a:t>	</a:t>
            </a:r>
            <a:r>
              <a:rPr dirty="0" sz="1100">
                <a:latin typeface="Calibri"/>
                <a:cs typeface="Calibri"/>
              </a:rPr>
              <a:t>largest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movie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studios</a:t>
            </a:r>
            <a:r>
              <a:rPr dirty="0" sz="1100" spc="6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6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world,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with</a:t>
            </a:r>
            <a:r>
              <a:rPr dirty="0" sz="1100" spc="36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history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of </a:t>
            </a:r>
            <a:r>
              <a:rPr dirty="0" sz="1100" spc="-25">
                <a:latin typeface="Calibri"/>
                <a:cs typeface="Calibri"/>
              </a:rPr>
              <a:t>	</a:t>
            </a:r>
            <a:r>
              <a:rPr dirty="0" sz="1100">
                <a:latin typeface="Calibri"/>
                <a:cs typeface="Calibri"/>
              </a:rPr>
              <a:t>churning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out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blockbusters</a:t>
            </a:r>
            <a:endParaRPr sz="1100">
              <a:latin typeface="Calibri"/>
              <a:cs typeface="Calibri"/>
            </a:endParaRPr>
          </a:p>
          <a:p>
            <a:pPr algn="just" marL="182245" indent="-169545">
              <a:lnSpc>
                <a:spcPct val="100000"/>
              </a:lnSpc>
              <a:buFont typeface="Arial MT"/>
              <a:buChar char="•"/>
              <a:tabLst>
                <a:tab pos="182245" algn="l"/>
              </a:tabLst>
            </a:pPr>
            <a:r>
              <a:rPr dirty="0" sz="1100">
                <a:latin typeface="Calibri"/>
                <a:cs typeface="Calibri"/>
              </a:rPr>
              <a:t>Paramount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has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current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theatrical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library of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close</a:t>
            </a:r>
            <a:r>
              <a:rPr dirty="0" sz="1100" spc="15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to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0" name="object 100" descr=""/>
          <p:cNvSpPr txBox="1"/>
          <p:nvPr/>
        </p:nvSpPr>
        <p:spPr>
          <a:xfrm>
            <a:off x="605739" y="1947799"/>
            <a:ext cx="304990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91795" algn="l"/>
                <a:tab pos="827405" algn="l"/>
                <a:tab pos="1503045" algn="l"/>
                <a:tab pos="2239010" algn="l"/>
                <a:tab pos="2599055" algn="l"/>
              </a:tabLst>
            </a:pPr>
            <a:r>
              <a:rPr dirty="0" sz="1100" spc="-25">
                <a:latin typeface="Calibri"/>
                <a:cs typeface="Calibri"/>
              </a:rPr>
              <a:t>400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-10">
                <a:latin typeface="Calibri"/>
                <a:cs typeface="Calibri"/>
              </a:rPr>
              <a:t>films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-10">
                <a:latin typeface="Calibri"/>
                <a:cs typeface="Calibri"/>
              </a:rPr>
              <a:t>including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-10">
                <a:latin typeface="Calibri"/>
                <a:cs typeface="Calibri"/>
              </a:rPr>
              <a:t>franchises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-20">
                <a:latin typeface="Calibri"/>
                <a:cs typeface="Calibri"/>
              </a:rPr>
              <a:t>like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-10">
                <a:latin typeface="Calibri"/>
                <a:cs typeface="Calibri"/>
              </a:rPr>
              <a:t>Mission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1" name="object 101" descr=""/>
          <p:cNvSpPr txBox="1"/>
          <p:nvPr/>
        </p:nvSpPr>
        <p:spPr>
          <a:xfrm>
            <a:off x="605739" y="2115693"/>
            <a:ext cx="3049905" cy="528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Calibri"/>
                <a:cs typeface="Calibri"/>
              </a:rPr>
              <a:t>Impossible,</a:t>
            </a:r>
            <a:r>
              <a:rPr dirty="0" sz="1100" spc="3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Indiana</a:t>
            </a:r>
            <a:r>
              <a:rPr dirty="0" sz="1100" spc="30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Jones,</a:t>
            </a:r>
            <a:r>
              <a:rPr dirty="0" sz="1100" spc="3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Transformers,</a:t>
            </a:r>
            <a:r>
              <a:rPr dirty="0" sz="1100" spc="3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30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Star </a:t>
            </a:r>
            <a:r>
              <a:rPr dirty="0" sz="1100">
                <a:latin typeface="Calibri"/>
                <a:cs typeface="Calibri"/>
              </a:rPr>
              <a:t>Trek,</a:t>
            </a:r>
            <a:r>
              <a:rPr dirty="0" sz="1100" spc="190">
                <a:latin typeface="Calibri"/>
                <a:cs typeface="Calibri"/>
              </a:rPr>
              <a:t>  </a:t>
            </a:r>
            <a:r>
              <a:rPr dirty="0" sz="1100">
                <a:latin typeface="Calibri"/>
                <a:cs typeface="Calibri"/>
              </a:rPr>
              <a:t>which</a:t>
            </a:r>
            <a:r>
              <a:rPr dirty="0" sz="1100" spc="185">
                <a:latin typeface="Calibri"/>
                <a:cs typeface="Calibri"/>
              </a:rPr>
              <a:t>  </a:t>
            </a:r>
            <a:r>
              <a:rPr dirty="0" sz="1100">
                <a:latin typeface="Calibri"/>
                <a:cs typeface="Calibri"/>
              </a:rPr>
              <a:t>would</a:t>
            </a:r>
            <a:r>
              <a:rPr dirty="0" sz="1100" spc="190">
                <a:latin typeface="Calibri"/>
                <a:cs typeface="Calibri"/>
              </a:rPr>
              <a:t>  </a:t>
            </a:r>
            <a:r>
              <a:rPr dirty="0" sz="1100">
                <a:latin typeface="Calibri"/>
                <a:cs typeface="Calibri"/>
              </a:rPr>
              <a:t>add</a:t>
            </a:r>
            <a:r>
              <a:rPr dirty="0" sz="1100" spc="180">
                <a:latin typeface="Calibri"/>
                <a:cs typeface="Calibri"/>
              </a:rPr>
              <a:t>  </a:t>
            </a:r>
            <a:r>
              <a:rPr dirty="0" sz="1100">
                <a:latin typeface="Calibri"/>
                <a:cs typeface="Calibri"/>
              </a:rPr>
              <a:t>considerable</a:t>
            </a:r>
            <a:r>
              <a:rPr dirty="0" sz="1100" spc="190">
                <a:latin typeface="Calibri"/>
                <a:cs typeface="Calibri"/>
              </a:rPr>
              <a:t>  </a:t>
            </a:r>
            <a:r>
              <a:rPr dirty="0" sz="1100">
                <a:latin typeface="Calibri"/>
                <a:cs typeface="Calibri"/>
              </a:rPr>
              <a:t>value</a:t>
            </a:r>
            <a:r>
              <a:rPr dirty="0" sz="1100" spc="185">
                <a:latin typeface="Calibri"/>
                <a:cs typeface="Calibri"/>
              </a:rPr>
              <a:t>  </a:t>
            </a:r>
            <a:r>
              <a:rPr dirty="0" sz="1100" spc="-25">
                <a:latin typeface="Calibri"/>
                <a:cs typeface="Calibri"/>
              </a:rPr>
              <a:t>to </a:t>
            </a:r>
            <a:r>
              <a:rPr dirty="0" sz="1100">
                <a:latin typeface="Calibri"/>
                <a:cs typeface="Calibri"/>
              </a:rPr>
              <a:t>Amazon’s</a:t>
            </a:r>
            <a:r>
              <a:rPr dirty="0" sz="1100" spc="-4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current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library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2" name="object 102" descr=""/>
          <p:cNvSpPr txBox="1"/>
          <p:nvPr/>
        </p:nvSpPr>
        <p:spPr>
          <a:xfrm>
            <a:off x="5463921" y="895858"/>
            <a:ext cx="9340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latin typeface="Calibri"/>
                <a:cs typeface="Calibri"/>
              </a:rPr>
              <a:t>Television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3" name="object 103" descr=""/>
          <p:cNvSpPr txBox="1"/>
          <p:nvPr/>
        </p:nvSpPr>
        <p:spPr>
          <a:xfrm>
            <a:off x="4340478" y="1398524"/>
            <a:ext cx="3251835" cy="12001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81610" marR="5080" indent="-16954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184785" algn="l"/>
              </a:tabLst>
            </a:pPr>
            <a:r>
              <a:rPr dirty="0" sz="1100">
                <a:latin typeface="Calibri"/>
                <a:cs typeface="Calibri"/>
              </a:rPr>
              <a:t>CBS</a:t>
            </a:r>
            <a:r>
              <a:rPr dirty="0" sz="1100" spc="16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is</a:t>
            </a:r>
            <a:r>
              <a:rPr dirty="0" sz="1100" spc="15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one</a:t>
            </a:r>
            <a:r>
              <a:rPr dirty="0" sz="1100" spc="15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16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16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‘Big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Three’</a:t>
            </a:r>
            <a:r>
              <a:rPr dirty="0" sz="1100" spc="16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television</a:t>
            </a:r>
            <a:r>
              <a:rPr dirty="0" sz="1100" spc="16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networks</a:t>
            </a:r>
            <a:r>
              <a:rPr dirty="0" sz="1100" spc="155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in </a:t>
            </a:r>
            <a:r>
              <a:rPr dirty="0" sz="1100" spc="-25">
                <a:latin typeface="Calibri"/>
                <a:cs typeface="Calibri"/>
              </a:rPr>
              <a:t>	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26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US,</a:t>
            </a:r>
            <a:r>
              <a:rPr dirty="0" sz="1100" spc="26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26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includes</a:t>
            </a:r>
            <a:r>
              <a:rPr dirty="0" sz="1100" spc="27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not</a:t>
            </a:r>
            <a:r>
              <a:rPr dirty="0" sz="1100" spc="25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only</a:t>
            </a:r>
            <a:r>
              <a:rPr dirty="0" sz="1100" spc="25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26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numerous</a:t>
            </a:r>
            <a:r>
              <a:rPr dirty="0" sz="1100" spc="27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CBS- </a:t>
            </a:r>
            <a:r>
              <a:rPr dirty="0" sz="1100" spc="-20">
                <a:latin typeface="Calibri"/>
                <a:cs typeface="Calibri"/>
              </a:rPr>
              <a:t>	</a:t>
            </a:r>
            <a:r>
              <a:rPr dirty="0" sz="1100">
                <a:latin typeface="Calibri"/>
                <a:cs typeface="Calibri"/>
              </a:rPr>
              <a:t>branded</a:t>
            </a:r>
            <a:r>
              <a:rPr dirty="0" sz="1100" spc="16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channels,</a:t>
            </a:r>
            <a:r>
              <a:rPr dirty="0" sz="1100" spc="16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but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also</a:t>
            </a:r>
            <a:r>
              <a:rPr dirty="0" sz="1100" spc="16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ones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like</a:t>
            </a:r>
            <a:r>
              <a:rPr dirty="0" sz="1100" spc="16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MTV,</a:t>
            </a:r>
            <a:r>
              <a:rPr dirty="0" sz="1100" spc="17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Comedy </a:t>
            </a:r>
            <a:r>
              <a:rPr dirty="0" sz="1100" spc="-10">
                <a:latin typeface="Calibri"/>
                <a:cs typeface="Calibri"/>
              </a:rPr>
              <a:t>	</a:t>
            </a:r>
            <a:r>
              <a:rPr dirty="0" sz="1100">
                <a:latin typeface="Calibri"/>
                <a:cs typeface="Calibri"/>
              </a:rPr>
              <a:t>Central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Nickelodeon</a:t>
            </a:r>
            <a:endParaRPr sz="1100">
              <a:latin typeface="Calibri"/>
              <a:cs typeface="Calibri"/>
            </a:endParaRPr>
          </a:p>
          <a:p>
            <a:pPr algn="just" marL="181610" marR="5080" indent="-169545">
              <a:lnSpc>
                <a:spcPct val="100000"/>
              </a:lnSpc>
              <a:buFont typeface="Arial MT"/>
              <a:buChar char="•"/>
              <a:tabLst>
                <a:tab pos="184785" algn="l"/>
              </a:tabLst>
            </a:pPr>
            <a:r>
              <a:rPr dirty="0" sz="1100">
                <a:latin typeface="Calibri"/>
                <a:cs typeface="Calibri"/>
              </a:rPr>
              <a:t>It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owns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rights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hundreds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sucesful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TV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shows </a:t>
            </a:r>
            <a:r>
              <a:rPr dirty="0" sz="1100" spc="-20">
                <a:latin typeface="Calibri"/>
                <a:cs typeface="Calibri"/>
              </a:rPr>
              <a:t>	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series,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including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Star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Trek: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Picard,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NCIS,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Big </a:t>
            </a:r>
            <a:r>
              <a:rPr dirty="0" sz="1100" spc="-25">
                <a:latin typeface="Calibri"/>
                <a:cs typeface="Calibri"/>
              </a:rPr>
              <a:t>	</a:t>
            </a:r>
            <a:r>
              <a:rPr dirty="0" sz="1100">
                <a:latin typeface="Calibri"/>
                <a:cs typeface="Calibri"/>
              </a:rPr>
              <a:t>Bang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Theory,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Mom,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etc.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4" name="object 104" descr=""/>
          <p:cNvSpPr txBox="1"/>
          <p:nvPr/>
        </p:nvSpPr>
        <p:spPr>
          <a:xfrm>
            <a:off x="9607422" y="895858"/>
            <a:ext cx="6172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Sports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5" name="object 105" descr=""/>
          <p:cNvSpPr txBox="1"/>
          <p:nvPr/>
        </p:nvSpPr>
        <p:spPr>
          <a:xfrm>
            <a:off x="360375" y="2875915"/>
            <a:ext cx="33000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latin typeface="Calibri"/>
                <a:cs typeface="Calibri"/>
              </a:rPr>
              <a:t>Paramount</a:t>
            </a:r>
            <a:r>
              <a:rPr dirty="0" sz="1200" spc="-20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is</a:t>
            </a:r>
            <a:r>
              <a:rPr dirty="0" sz="1200" spc="-10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one</a:t>
            </a:r>
            <a:r>
              <a:rPr dirty="0" sz="1200" spc="-15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of</a:t>
            </a:r>
            <a:r>
              <a:rPr dirty="0" sz="1200" spc="-15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the</a:t>
            </a:r>
            <a:r>
              <a:rPr dirty="0" sz="1200" spc="-20" b="1">
                <a:latin typeface="Calibri"/>
                <a:cs typeface="Calibri"/>
              </a:rPr>
              <a:t> </a:t>
            </a:r>
            <a:r>
              <a:rPr dirty="0" sz="1200" spc="-10" b="1">
                <a:latin typeface="Calibri"/>
                <a:cs typeface="Calibri"/>
              </a:rPr>
              <a:t>largest</a:t>
            </a:r>
            <a:r>
              <a:rPr dirty="0" sz="1200" spc="-15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studios</a:t>
            </a:r>
            <a:r>
              <a:rPr dirty="0" sz="1200" spc="-15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in</a:t>
            </a:r>
            <a:r>
              <a:rPr dirty="0" sz="1200" spc="-5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the</a:t>
            </a:r>
            <a:r>
              <a:rPr dirty="0" sz="1200" spc="-25" b="1">
                <a:latin typeface="Calibri"/>
                <a:cs typeface="Calibri"/>
              </a:rPr>
              <a:t> </a:t>
            </a:r>
            <a:r>
              <a:rPr dirty="0" sz="1200" spc="-20" b="1">
                <a:latin typeface="Calibri"/>
                <a:cs typeface="Calibri"/>
              </a:rPr>
              <a:t>world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6" name="object 106" descr=""/>
          <p:cNvSpPr txBox="1"/>
          <p:nvPr/>
        </p:nvSpPr>
        <p:spPr>
          <a:xfrm>
            <a:off x="4805298" y="2883534"/>
            <a:ext cx="24765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Calibri"/>
                <a:cs typeface="Calibri"/>
              </a:rPr>
              <a:t>CBS</a:t>
            </a:r>
            <a:r>
              <a:rPr dirty="0" sz="1200" spc="-15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is</a:t>
            </a:r>
            <a:r>
              <a:rPr dirty="0" sz="1200" spc="-15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the</a:t>
            </a:r>
            <a:r>
              <a:rPr dirty="0" sz="1200" spc="-30" b="1">
                <a:latin typeface="Calibri"/>
                <a:cs typeface="Calibri"/>
              </a:rPr>
              <a:t> </a:t>
            </a:r>
            <a:r>
              <a:rPr dirty="0" sz="1200" spc="-10" b="1">
                <a:latin typeface="Calibri"/>
                <a:cs typeface="Calibri"/>
              </a:rPr>
              <a:t>largest</a:t>
            </a:r>
            <a:r>
              <a:rPr dirty="0" sz="1200" spc="-20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TV</a:t>
            </a:r>
            <a:r>
              <a:rPr dirty="0" sz="1200" spc="-10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network</a:t>
            </a:r>
            <a:r>
              <a:rPr dirty="0" sz="1200" spc="-15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in</a:t>
            </a:r>
            <a:r>
              <a:rPr dirty="0" sz="1200" spc="-10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the</a:t>
            </a:r>
            <a:r>
              <a:rPr dirty="0" sz="1200" spc="-30" b="1">
                <a:latin typeface="Calibri"/>
                <a:cs typeface="Calibri"/>
              </a:rPr>
              <a:t> </a:t>
            </a:r>
            <a:r>
              <a:rPr dirty="0" sz="1200" spc="-25" b="1">
                <a:latin typeface="Calibri"/>
                <a:cs typeface="Calibri"/>
              </a:rPr>
              <a:t>US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7" name="object 107" descr=""/>
          <p:cNvSpPr txBox="1"/>
          <p:nvPr/>
        </p:nvSpPr>
        <p:spPr>
          <a:xfrm>
            <a:off x="8126983" y="2891155"/>
            <a:ext cx="357314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b="1">
                <a:latin typeface="Calibri"/>
                <a:cs typeface="Calibri"/>
              </a:rPr>
              <a:t>Sporting</a:t>
            </a:r>
            <a:r>
              <a:rPr dirty="0" sz="1100" spc="-20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Media</a:t>
            </a:r>
            <a:r>
              <a:rPr dirty="0" sz="1100" spc="-30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Rights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may</a:t>
            </a:r>
            <a:r>
              <a:rPr dirty="0" sz="1100" spc="-30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be</a:t>
            </a:r>
            <a:r>
              <a:rPr dirty="0" sz="1100" spc="-20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worth</a:t>
            </a:r>
            <a:r>
              <a:rPr dirty="0" sz="1100" spc="-30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over</a:t>
            </a:r>
            <a:r>
              <a:rPr dirty="0" sz="1100" spc="-3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$55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billion</a:t>
            </a:r>
            <a:r>
              <a:rPr dirty="0" sz="1100" spc="-3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by</a:t>
            </a:r>
            <a:r>
              <a:rPr dirty="0" sz="1100" spc="-15" b="1">
                <a:latin typeface="Calibri"/>
                <a:cs typeface="Calibri"/>
              </a:rPr>
              <a:t> </a:t>
            </a:r>
            <a:r>
              <a:rPr dirty="0" sz="1100" spc="-20" b="1">
                <a:latin typeface="Calibri"/>
                <a:cs typeface="Calibri"/>
              </a:rPr>
              <a:t>2022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8" name="object 108" descr=""/>
          <p:cNvSpPr/>
          <p:nvPr/>
        </p:nvSpPr>
        <p:spPr>
          <a:xfrm>
            <a:off x="3998214" y="855725"/>
            <a:ext cx="0" cy="5338445"/>
          </a:xfrm>
          <a:custGeom>
            <a:avLst/>
            <a:gdLst/>
            <a:ahLst/>
            <a:cxnLst/>
            <a:rect l="l" t="t" r="r" b="b"/>
            <a:pathLst>
              <a:path w="0" h="5338445">
                <a:moveTo>
                  <a:pt x="0" y="0"/>
                </a:moveTo>
                <a:lnTo>
                  <a:pt x="0" y="5338419"/>
                </a:lnTo>
              </a:path>
            </a:pathLst>
          </a:custGeom>
          <a:ln w="28575">
            <a:solidFill>
              <a:srgbClr val="4471C4"/>
            </a:solidFill>
            <a:prstDash val="sysDashDot"/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 descr=""/>
          <p:cNvSpPr/>
          <p:nvPr/>
        </p:nvSpPr>
        <p:spPr>
          <a:xfrm>
            <a:off x="7946897" y="855725"/>
            <a:ext cx="0" cy="5338445"/>
          </a:xfrm>
          <a:custGeom>
            <a:avLst/>
            <a:gdLst/>
            <a:ahLst/>
            <a:cxnLst/>
            <a:rect l="l" t="t" r="r" b="b"/>
            <a:pathLst>
              <a:path w="0" h="5338445">
                <a:moveTo>
                  <a:pt x="0" y="0"/>
                </a:moveTo>
                <a:lnTo>
                  <a:pt x="0" y="5338419"/>
                </a:lnTo>
              </a:path>
            </a:pathLst>
          </a:custGeom>
          <a:ln w="28575">
            <a:solidFill>
              <a:srgbClr val="4471C4"/>
            </a:solidFill>
            <a:prstDash val="sysDashDot"/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 descr=""/>
          <p:cNvSpPr txBox="1"/>
          <p:nvPr/>
        </p:nvSpPr>
        <p:spPr>
          <a:xfrm>
            <a:off x="8247126" y="1357376"/>
            <a:ext cx="3252470" cy="13677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81610" marR="5080" indent="-16954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184785" algn="l"/>
              </a:tabLst>
            </a:pPr>
            <a:r>
              <a:rPr dirty="0" sz="1100">
                <a:latin typeface="Calibri"/>
                <a:cs typeface="Calibri"/>
              </a:rPr>
              <a:t>Amazon</a:t>
            </a:r>
            <a:r>
              <a:rPr dirty="0" sz="1100" spc="204">
                <a:latin typeface="Calibri"/>
                <a:cs typeface="Calibri"/>
              </a:rPr>
              <a:t>  </a:t>
            </a:r>
            <a:r>
              <a:rPr dirty="0" sz="1100">
                <a:latin typeface="Calibri"/>
                <a:cs typeface="Calibri"/>
              </a:rPr>
              <a:t>has</a:t>
            </a:r>
            <a:r>
              <a:rPr dirty="0" sz="1100" spc="204">
                <a:latin typeface="Calibri"/>
                <a:cs typeface="Calibri"/>
              </a:rPr>
              <a:t>  </a:t>
            </a:r>
            <a:r>
              <a:rPr dirty="0" sz="1100">
                <a:latin typeface="Calibri"/>
                <a:cs typeface="Calibri"/>
              </a:rPr>
              <a:t>been</a:t>
            </a:r>
            <a:r>
              <a:rPr dirty="0" sz="1100" spc="200">
                <a:latin typeface="Calibri"/>
                <a:cs typeface="Calibri"/>
              </a:rPr>
              <a:t>  </a:t>
            </a:r>
            <a:r>
              <a:rPr dirty="0" sz="1100">
                <a:latin typeface="Calibri"/>
                <a:cs typeface="Calibri"/>
              </a:rPr>
              <a:t>trying</a:t>
            </a:r>
            <a:r>
              <a:rPr dirty="0" sz="1100" spc="204">
                <a:latin typeface="Calibri"/>
                <a:cs typeface="Calibri"/>
              </a:rPr>
              <a:t> 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200">
                <a:latin typeface="Calibri"/>
                <a:cs typeface="Calibri"/>
              </a:rPr>
              <a:t>  </a:t>
            </a:r>
            <a:r>
              <a:rPr dirty="0" sz="1100">
                <a:latin typeface="Calibri"/>
                <a:cs typeface="Calibri"/>
              </a:rPr>
              <a:t>enter</a:t>
            </a:r>
            <a:r>
              <a:rPr dirty="0" sz="1100" spc="204">
                <a:latin typeface="Calibri"/>
                <a:cs typeface="Calibri"/>
              </a:rPr>
              <a:t> 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200">
                <a:latin typeface="Calibri"/>
                <a:cs typeface="Calibri"/>
              </a:rPr>
              <a:t>  </a:t>
            </a:r>
            <a:r>
              <a:rPr dirty="0" sz="1100" spc="-10">
                <a:latin typeface="Calibri"/>
                <a:cs typeface="Calibri"/>
              </a:rPr>
              <a:t>sports </a:t>
            </a:r>
            <a:r>
              <a:rPr dirty="0" sz="1100" spc="-10">
                <a:latin typeface="Calibri"/>
                <a:cs typeface="Calibri"/>
              </a:rPr>
              <a:t>	</a:t>
            </a:r>
            <a:r>
              <a:rPr dirty="0" sz="1100">
                <a:latin typeface="Calibri"/>
                <a:cs typeface="Calibri"/>
              </a:rPr>
              <a:t>broadcasting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industry</a:t>
            </a:r>
            <a:r>
              <a:rPr dirty="0" sz="1100" spc="1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1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1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last</a:t>
            </a:r>
            <a:r>
              <a:rPr dirty="0" sz="1100" spc="1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few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years,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an </a:t>
            </a:r>
            <a:r>
              <a:rPr dirty="0" sz="1100" spc="-25">
                <a:latin typeface="Calibri"/>
                <a:cs typeface="Calibri"/>
              </a:rPr>
              <a:t>	</a:t>
            </a:r>
            <a:r>
              <a:rPr dirty="0" sz="1100">
                <a:latin typeface="Calibri"/>
                <a:cs typeface="Calibri"/>
              </a:rPr>
              <a:t>established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cable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network like CBS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would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greatly </a:t>
            </a:r>
            <a:r>
              <a:rPr dirty="0" sz="1100" spc="-20">
                <a:latin typeface="Calibri"/>
                <a:cs typeface="Calibri"/>
              </a:rPr>
              <a:t>help </a:t>
            </a:r>
            <a:r>
              <a:rPr dirty="0" sz="1100" spc="-20">
                <a:latin typeface="Calibri"/>
                <a:cs typeface="Calibri"/>
              </a:rPr>
              <a:t>	</a:t>
            </a:r>
            <a:r>
              <a:rPr dirty="0" sz="1100">
                <a:latin typeface="Calibri"/>
                <a:cs typeface="Calibri"/>
              </a:rPr>
              <a:t>the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company</a:t>
            </a:r>
            <a:r>
              <a:rPr dirty="0" sz="1100" spc="1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launch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successful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bids</a:t>
            </a:r>
            <a:r>
              <a:rPr dirty="0" sz="1100" spc="1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rights</a:t>
            </a:r>
            <a:r>
              <a:rPr dirty="0" sz="1100" spc="114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the </a:t>
            </a:r>
            <a:r>
              <a:rPr dirty="0" sz="1100" spc="-25">
                <a:latin typeface="Calibri"/>
                <a:cs typeface="Calibri"/>
              </a:rPr>
              <a:t>	</a:t>
            </a:r>
            <a:r>
              <a:rPr dirty="0" sz="1100" spc="-10">
                <a:latin typeface="Calibri"/>
                <a:cs typeface="Calibri"/>
              </a:rPr>
              <a:t>future</a:t>
            </a:r>
            <a:endParaRPr sz="1100">
              <a:latin typeface="Calibri"/>
              <a:cs typeface="Calibri"/>
            </a:endParaRPr>
          </a:p>
          <a:p>
            <a:pPr algn="just" marL="181610" marR="5715" indent="-169545">
              <a:lnSpc>
                <a:spcPct val="100000"/>
              </a:lnSpc>
              <a:buFont typeface="Arial MT"/>
              <a:buChar char="•"/>
              <a:tabLst>
                <a:tab pos="184785" algn="l"/>
              </a:tabLst>
            </a:pPr>
            <a:r>
              <a:rPr dirty="0" sz="1100">
                <a:latin typeface="Calibri"/>
                <a:cs typeface="Calibri"/>
              </a:rPr>
              <a:t>Live</a:t>
            </a:r>
            <a:r>
              <a:rPr dirty="0" sz="1100" spc="135">
                <a:latin typeface="Calibri"/>
                <a:cs typeface="Calibri"/>
              </a:rPr>
              <a:t>  </a:t>
            </a:r>
            <a:r>
              <a:rPr dirty="0" sz="1100">
                <a:latin typeface="Calibri"/>
                <a:cs typeface="Calibri"/>
              </a:rPr>
              <a:t>sports</a:t>
            </a:r>
            <a:r>
              <a:rPr dirty="0" sz="1100" spc="140">
                <a:latin typeface="Calibri"/>
                <a:cs typeface="Calibri"/>
              </a:rPr>
              <a:t>  </a:t>
            </a:r>
            <a:r>
              <a:rPr dirty="0" sz="1100">
                <a:latin typeface="Calibri"/>
                <a:cs typeface="Calibri"/>
              </a:rPr>
              <a:t>broadcasting</a:t>
            </a:r>
            <a:r>
              <a:rPr dirty="0" sz="1100" spc="135">
                <a:latin typeface="Calibri"/>
                <a:cs typeface="Calibri"/>
              </a:rPr>
              <a:t>  </a:t>
            </a:r>
            <a:r>
              <a:rPr dirty="0" sz="1100">
                <a:latin typeface="Calibri"/>
                <a:cs typeface="Calibri"/>
              </a:rPr>
              <a:t>would</a:t>
            </a:r>
            <a:r>
              <a:rPr dirty="0" sz="1100" spc="140">
                <a:latin typeface="Calibri"/>
                <a:cs typeface="Calibri"/>
              </a:rPr>
              <a:t>  </a:t>
            </a:r>
            <a:r>
              <a:rPr dirty="0" sz="1100">
                <a:latin typeface="Calibri"/>
                <a:cs typeface="Calibri"/>
              </a:rPr>
              <a:t>be</a:t>
            </a:r>
            <a:r>
              <a:rPr dirty="0" sz="1100" spc="140">
                <a:latin typeface="Calibri"/>
                <a:cs typeface="Calibri"/>
              </a:rPr>
              <a:t>  </a:t>
            </a:r>
            <a:r>
              <a:rPr dirty="0" sz="1100">
                <a:latin typeface="Calibri"/>
                <a:cs typeface="Calibri"/>
              </a:rPr>
              <a:t>an</a:t>
            </a:r>
            <a:r>
              <a:rPr dirty="0" sz="1100" spc="140">
                <a:latin typeface="Calibri"/>
                <a:cs typeface="Calibri"/>
              </a:rPr>
              <a:t>  </a:t>
            </a:r>
            <a:r>
              <a:rPr dirty="0" sz="1100" spc="-10">
                <a:latin typeface="Calibri"/>
                <a:cs typeface="Calibri"/>
              </a:rPr>
              <a:t>excellent </a:t>
            </a:r>
            <a:r>
              <a:rPr dirty="0" sz="1100" spc="-10">
                <a:latin typeface="Calibri"/>
                <a:cs typeface="Calibri"/>
              </a:rPr>
              <a:t>	</a:t>
            </a:r>
            <a:r>
              <a:rPr dirty="0" sz="1100">
                <a:latin typeface="Calibri"/>
                <a:cs typeface="Calibri"/>
              </a:rPr>
              <a:t>addition</a:t>
            </a:r>
            <a:r>
              <a:rPr dirty="0" sz="1100" spc="2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Amazon,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2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</a:t>
            </a:r>
            <a:r>
              <a:rPr dirty="0" sz="1100" spc="2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huge</a:t>
            </a:r>
            <a:r>
              <a:rPr dirty="0" sz="1100" spc="229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selling</a:t>
            </a:r>
            <a:r>
              <a:rPr dirty="0" sz="1100" spc="2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point</a:t>
            </a:r>
            <a:r>
              <a:rPr dirty="0" sz="1100" spc="22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over </a:t>
            </a:r>
            <a:r>
              <a:rPr dirty="0" sz="1100" spc="-20">
                <a:latin typeface="Calibri"/>
                <a:cs typeface="Calibri"/>
              </a:rPr>
              <a:t>	</a:t>
            </a:r>
            <a:r>
              <a:rPr dirty="0" sz="1100">
                <a:latin typeface="Calibri"/>
                <a:cs typeface="Calibri"/>
              </a:rPr>
              <a:t>primary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rival </a:t>
            </a:r>
            <a:r>
              <a:rPr dirty="0" sz="1100" spc="-10">
                <a:latin typeface="Calibri"/>
                <a:cs typeface="Calibri"/>
              </a:rPr>
              <a:t>Netflix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1" name="object 111" descr=""/>
          <p:cNvSpPr/>
          <p:nvPr/>
        </p:nvSpPr>
        <p:spPr>
          <a:xfrm>
            <a:off x="335279" y="1237488"/>
            <a:ext cx="3355975" cy="0"/>
          </a:xfrm>
          <a:custGeom>
            <a:avLst/>
            <a:gdLst/>
            <a:ahLst/>
            <a:cxnLst/>
            <a:rect l="l" t="t" r="r" b="b"/>
            <a:pathLst>
              <a:path w="3355975" h="0">
                <a:moveTo>
                  <a:pt x="0" y="0"/>
                </a:moveTo>
                <a:lnTo>
                  <a:pt x="3355467" y="0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 descr=""/>
          <p:cNvSpPr/>
          <p:nvPr/>
        </p:nvSpPr>
        <p:spPr>
          <a:xfrm>
            <a:off x="4268723" y="1252727"/>
            <a:ext cx="3355975" cy="0"/>
          </a:xfrm>
          <a:custGeom>
            <a:avLst/>
            <a:gdLst/>
            <a:ahLst/>
            <a:cxnLst/>
            <a:rect l="l" t="t" r="r" b="b"/>
            <a:pathLst>
              <a:path w="3355975" h="0">
                <a:moveTo>
                  <a:pt x="0" y="0"/>
                </a:moveTo>
                <a:lnTo>
                  <a:pt x="3355467" y="0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 descr=""/>
          <p:cNvSpPr/>
          <p:nvPr/>
        </p:nvSpPr>
        <p:spPr>
          <a:xfrm>
            <a:off x="8171688" y="1252727"/>
            <a:ext cx="3355975" cy="0"/>
          </a:xfrm>
          <a:custGeom>
            <a:avLst/>
            <a:gdLst/>
            <a:ahLst/>
            <a:cxnLst/>
            <a:rect l="l" t="t" r="r" b="b"/>
            <a:pathLst>
              <a:path w="3355975" h="0">
                <a:moveTo>
                  <a:pt x="0" y="0"/>
                </a:moveTo>
                <a:lnTo>
                  <a:pt x="3355466" y="0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 descr=""/>
          <p:cNvSpPr/>
          <p:nvPr/>
        </p:nvSpPr>
        <p:spPr>
          <a:xfrm>
            <a:off x="8894444" y="3564890"/>
            <a:ext cx="2477135" cy="1146810"/>
          </a:xfrm>
          <a:custGeom>
            <a:avLst/>
            <a:gdLst/>
            <a:ahLst/>
            <a:cxnLst/>
            <a:rect l="l" t="t" r="r" b="b"/>
            <a:pathLst>
              <a:path w="2477134" h="1146810">
                <a:moveTo>
                  <a:pt x="2404970" y="28893"/>
                </a:moveTo>
                <a:lnTo>
                  <a:pt x="0" y="1135253"/>
                </a:lnTo>
                <a:lnTo>
                  <a:pt x="5333" y="1146810"/>
                </a:lnTo>
                <a:lnTo>
                  <a:pt x="2410247" y="40350"/>
                </a:lnTo>
                <a:lnTo>
                  <a:pt x="2404970" y="28893"/>
                </a:lnTo>
                <a:close/>
              </a:path>
              <a:path w="2477134" h="1146810">
                <a:moveTo>
                  <a:pt x="2460067" y="23622"/>
                </a:moveTo>
                <a:lnTo>
                  <a:pt x="2416429" y="23622"/>
                </a:lnTo>
                <a:lnTo>
                  <a:pt x="2421762" y="35051"/>
                </a:lnTo>
                <a:lnTo>
                  <a:pt x="2410247" y="40350"/>
                </a:lnTo>
                <a:lnTo>
                  <a:pt x="2423540" y="69215"/>
                </a:lnTo>
                <a:lnTo>
                  <a:pt x="2460067" y="23622"/>
                </a:lnTo>
                <a:close/>
              </a:path>
              <a:path w="2477134" h="1146810">
                <a:moveTo>
                  <a:pt x="2416429" y="23622"/>
                </a:moveTo>
                <a:lnTo>
                  <a:pt x="2404970" y="28893"/>
                </a:lnTo>
                <a:lnTo>
                  <a:pt x="2410247" y="40350"/>
                </a:lnTo>
                <a:lnTo>
                  <a:pt x="2421762" y="35051"/>
                </a:lnTo>
                <a:lnTo>
                  <a:pt x="2416429" y="23622"/>
                </a:lnTo>
                <a:close/>
              </a:path>
              <a:path w="2477134" h="1146810">
                <a:moveTo>
                  <a:pt x="2391663" y="0"/>
                </a:moveTo>
                <a:lnTo>
                  <a:pt x="2404970" y="28893"/>
                </a:lnTo>
                <a:lnTo>
                  <a:pt x="2416429" y="23622"/>
                </a:lnTo>
                <a:lnTo>
                  <a:pt x="2460067" y="23622"/>
                </a:lnTo>
                <a:lnTo>
                  <a:pt x="2476754" y="2794"/>
                </a:lnTo>
                <a:lnTo>
                  <a:pt x="2391663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5" name="object 115" descr=""/>
          <p:cNvGrpSpPr/>
          <p:nvPr/>
        </p:nvGrpSpPr>
        <p:grpSpPr>
          <a:xfrm>
            <a:off x="6516814" y="6004750"/>
            <a:ext cx="1306195" cy="214629"/>
            <a:chOff x="6516814" y="6004750"/>
            <a:chExt cx="1306195" cy="214629"/>
          </a:xfrm>
        </p:grpSpPr>
        <p:sp>
          <p:nvSpPr>
            <p:cNvPr id="116" name="object 116" descr=""/>
            <p:cNvSpPr/>
            <p:nvPr/>
          </p:nvSpPr>
          <p:spPr>
            <a:xfrm>
              <a:off x="6531102" y="6019038"/>
              <a:ext cx="1277620" cy="186055"/>
            </a:xfrm>
            <a:custGeom>
              <a:avLst/>
              <a:gdLst/>
              <a:ahLst/>
              <a:cxnLst/>
              <a:rect l="l" t="t" r="r" b="b"/>
              <a:pathLst>
                <a:path w="1277620" h="186054">
                  <a:moveTo>
                    <a:pt x="1277111" y="0"/>
                  </a:moveTo>
                  <a:lnTo>
                    <a:pt x="0" y="0"/>
                  </a:lnTo>
                  <a:lnTo>
                    <a:pt x="0" y="185928"/>
                  </a:lnTo>
                  <a:lnTo>
                    <a:pt x="1277111" y="185928"/>
                  </a:lnTo>
                  <a:lnTo>
                    <a:pt x="1277111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 descr=""/>
            <p:cNvSpPr/>
            <p:nvPr/>
          </p:nvSpPr>
          <p:spPr>
            <a:xfrm>
              <a:off x="6531102" y="6019038"/>
              <a:ext cx="1277620" cy="186055"/>
            </a:xfrm>
            <a:custGeom>
              <a:avLst/>
              <a:gdLst/>
              <a:ahLst/>
              <a:cxnLst/>
              <a:rect l="l" t="t" r="r" b="b"/>
              <a:pathLst>
                <a:path w="1277620" h="186054">
                  <a:moveTo>
                    <a:pt x="0" y="185928"/>
                  </a:moveTo>
                  <a:lnTo>
                    <a:pt x="1277111" y="185928"/>
                  </a:lnTo>
                  <a:lnTo>
                    <a:pt x="1277111" y="0"/>
                  </a:lnTo>
                  <a:lnTo>
                    <a:pt x="0" y="0"/>
                  </a:lnTo>
                  <a:lnTo>
                    <a:pt x="0" y="185928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8" name="object 118" descr=""/>
          <p:cNvSpPr txBox="1"/>
          <p:nvPr/>
        </p:nvSpPr>
        <p:spPr>
          <a:xfrm>
            <a:off x="6531102" y="6019038"/>
            <a:ext cx="1277620" cy="18605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42875">
              <a:lnSpc>
                <a:spcPct val="100000"/>
              </a:lnSpc>
              <a:spcBef>
                <a:spcPts val="75"/>
              </a:spcBef>
            </a:pP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Details</a:t>
            </a:r>
            <a:r>
              <a:rPr dirty="0" sz="1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0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Calibri"/>
                <a:cs typeface="Calibri"/>
              </a:rPr>
              <a:t>Appendix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4318"/>
            <a:ext cx="12204700" cy="803910"/>
            <a:chOff x="-6350" y="4318"/>
            <a:chExt cx="12204700" cy="803910"/>
          </a:xfrm>
        </p:grpSpPr>
        <p:sp>
          <p:nvSpPr>
            <p:cNvPr id="3" name="object 3" descr=""/>
            <p:cNvSpPr/>
            <p:nvPr/>
          </p:nvSpPr>
          <p:spPr>
            <a:xfrm>
              <a:off x="0" y="10668"/>
              <a:ext cx="12192000" cy="791210"/>
            </a:xfrm>
            <a:custGeom>
              <a:avLst/>
              <a:gdLst/>
              <a:ahLst/>
              <a:cxnLst/>
              <a:rect l="l" t="t" r="r" b="b"/>
              <a:pathLst>
                <a:path w="12192000" h="791210">
                  <a:moveTo>
                    <a:pt x="12192000" y="0"/>
                  </a:moveTo>
                  <a:lnTo>
                    <a:pt x="0" y="0"/>
                  </a:lnTo>
                  <a:lnTo>
                    <a:pt x="0" y="790955"/>
                  </a:lnTo>
                  <a:lnTo>
                    <a:pt x="12192000" y="79095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10668"/>
              <a:ext cx="12192000" cy="791210"/>
            </a:xfrm>
            <a:custGeom>
              <a:avLst/>
              <a:gdLst/>
              <a:ahLst/>
              <a:cxnLst/>
              <a:rect l="l" t="t" r="r" b="b"/>
              <a:pathLst>
                <a:path w="12192000" h="791210">
                  <a:moveTo>
                    <a:pt x="0" y="790955"/>
                  </a:moveTo>
                  <a:lnTo>
                    <a:pt x="12192000" y="790955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790955"/>
                  </a:lnTo>
                  <a:close/>
                </a:path>
              </a:pathLst>
            </a:custGeom>
            <a:ln w="12700">
              <a:solidFill>
                <a:srgbClr val="00134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162813" y="6307581"/>
            <a:ext cx="1244600" cy="556895"/>
            <a:chOff x="162813" y="6307581"/>
            <a:chExt cx="1244600" cy="556895"/>
          </a:xfrm>
        </p:grpSpPr>
        <p:sp>
          <p:nvSpPr>
            <p:cNvPr id="6" name="object 6" descr=""/>
            <p:cNvSpPr/>
            <p:nvPr/>
          </p:nvSpPr>
          <p:spPr>
            <a:xfrm>
              <a:off x="169163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2" y="544068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69163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544068"/>
                  </a:moveTo>
                  <a:lnTo>
                    <a:pt x="1231392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73735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200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200" y="524255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175513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64795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Executive</a:t>
            </a:r>
            <a:endParaRPr sz="1400">
              <a:latin typeface="Calibri"/>
              <a:cs typeface="Calibri"/>
            </a:endParaRPr>
          </a:p>
          <a:p>
            <a:pPr marL="267970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2963926" y="6307581"/>
            <a:ext cx="1244600" cy="556895"/>
            <a:chOff x="2963926" y="6307581"/>
            <a:chExt cx="1244600" cy="556895"/>
          </a:xfrm>
        </p:grpSpPr>
        <p:sp>
          <p:nvSpPr>
            <p:cNvPr id="11" name="object 11" descr=""/>
            <p:cNvSpPr/>
            <p:nvPr/>
          </p:nvSpPr>
          <p:spPr>
            <a:xfrm>
              <a:off x="2970276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1" y="544068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970276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544068"/>
                  </a:moveTo>
                  <a:lnTo>
                    <a:pt x="1231391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974848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200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200" y="524255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2976626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66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</a:t>
            </a:r>
            <a:endParaRPr sz="1400">
              <a:latin typeface="Calibri"/>
              <a:cs typeface="Calibri"/>
            </a:endParaRPr>
          </a:p>
          <a:p>
            <a:pPr marL="263525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Overview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1563369" y="6307581"/>
            <a:ext cx="1244600" cy="556895"/>
            <a:chOff x="1563369" y="6307581"/>
            <a:chExt cx="1244600" cy="556895"/>
          </a:xfrm>
        </p:grpSpPr>
        <p:sp>
          <p:nvSpPr>
            <p:cNvPr id="16" name="object 16" descr=""/>
            <p:cNvSpPr/>
            <p:nvPr/>
          </p:nvSpPr>
          <p:spPr>
            <a:xfrm>
              <a:off x="1569719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2" y="544068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569719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544068"/>
                  </a:moveTo>
                  <a:lnTo>
                    <a:pt x="1231392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574291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199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199" y="524255"/>
                  </a:lnTo>
                  <a:lnTo>
                    <a:pt x="1219199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1576069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0861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</a:t>
            </a:r>
            <a:endParaRPr sz="1400">
              <a:latin typeface="Calibri"/>
              <a:cs typeface="Calibri"/>
            </a:endParaRPr>
          </a:p>
          <a:p>
            <a:pPr marL="314960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4364482" y="6307581"/>
            <a:ext cx="1244600" cy="556895"/>
            <a:chOff x="4364482" y="6307581"/>
            <a:chExt cx="1244600" cy="556895"/>
          </a:xfrm>
        </p:grpSpPr>
        <p:sp>
          <p:nvSpPr>
            <p:cNvPr id="21" name="object 21" descr=""/>
            <p:cNvSpPr/>
            <p:nvPr/>
          </p:nvSpPr>
          <p:spPr>
            <a:xfrm>
              <a:off x="4370832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1" y="544068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4370832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544068"/>
                  </a:moveTo>
                  <a:lnTo>
                    <a:pt x="1231391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4375404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200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200" y="524255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4377182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5765038" y="6307581"/>
            <a:ext cx="1244600" cy="556895"/>
            <a:chOff x="5765038" y="6307581"/>
            <a:chExt cx="1244600" cy="556895"/>
          </a:xfrm>
        </p:grpSpPr>
        <p:sp>
          <p:nvSpPr>
            <p:cNvPr id="26" name="object 26" descr=""/>
            <p:cNvSpPr/>
            <p:nvPr/>
          </p:nvSpPr>
          <p:spPr>
            <a:xfrm>
              <a:off x="5771388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1" y="544068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5771388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544068"/>
                  </a:moveTo>
                  <a:lnTo>
                    <a:pt x="1231391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5775960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199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199" y="524255"/>
                  </a:lnTo>
                  <a:lnTo>
                    <a:pt x="1219199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5777738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8829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</a:t>
            </a:r>
            <a:endParaRPr sz="1400">
              <a:latin typeface="Calibri"/>
              <a:cs typeface="Calibri"/>
            </a:endParaRPr>
          </a:p>
          <a:p>
            <a:pPr marL="315595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7165593" y="6307581"/>
            <a:ext cx="1244600" cy="556895"/>
            <a:chOff x="7165593" y="6307581"/>
            <a:chExt cx="1244600" cy="556895"/>
          </a:xfrm>
        </p:grpSpPr>
        <p:sp>
          <p:nvSpPr>
            <p:cNvPr id="31" name="object 31" descr=""/>
            <p:cNvSpPr/>
            <p:nvPr/>
          </p:nvSpPr>
          <p:spPr>
            <a:xfrm>
              <a:off x="7171943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2" y="544068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7171943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544068"/>
                  </a:moveTo>
                  <a:lnTo>
                    <a:pt x="1231392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7176515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200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200" y="524255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7178293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0447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</a:t>
            </a:r>
            <a:endParaRPr sz="1400">
              <a:latin typeface="Calibri"/>
              <a:cs typeface="Calibri"/>
            </a:endParaRPr>
          </a:p>
          <a:p>
            <a:pPr marL="247015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8572500" y="6307835"/>
            <a:ext cx="1231900" cy="550545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619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84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Alternative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Solution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9973056" y="6307581"/>
            <a:ext cx="1247140" cy="556895"/>
            <a:chOff x="9973056" y="6307581"/>
            <a:chExt cx="1247140" cy="556895"/>
          </a:xfrm>
        </p:grpSpPr>
        <p:sp>
          <p:nvSpPr>
            <p:cNvPr id="37" name="object 37" descr=""/>
            <p:cNvSpPr/>
            <p:nvPr/>
          </p:nvSpPr>
          <p:spPr>
            <a:xfrm>
              <a:off x="9982200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2" y="544068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9982200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544068"/>
                  </a:moveTo>
                  <a:lnTo>
                    <a:pt x="1231392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9973056" y="6423660"/>
              <a:ext cx="1219200" cy="307975"/>
            </a:xfrm>
            <a:custGeom>
              <a:avLst/>
              <a:gdLst/>
              <a:ahLst/>
              <a:cxnLst/>
              <a:rect l="l" t="t" r="r" b="b"/>
              <a:pathLst>
                <a:path w="1219200" h="307975">
                  <a:moveTo>
                    <a:pt x="1219200" y="0"/>
                  </a:moveTo>
                  <a:lnTo>
                    <a:pt x="0" y="0"/>
                  </a:lnTo>
                  <a:lnTo>
                    <a:pt x="0" y="307847"/>
                  </a:lnTo>
                  <a:lnTo>
                    <a:pt x="1219200" y="307847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 descr=""/>
          <p:cNvSpPr txBox="1"/>
          <p:nvPr/>
        </p:nvSpPr>
        <p:spPr>
          <a:xfrm>
            <a:off x="9988550" y="6446316"/>
            <a:ext cx="121920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0025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1" name="object 41" descr=""/>
          <p:cNvSpPr/>
          <p:nvPr/>
        </p:nvSpPr>
        <p:spPr>
          <a:xfrm>
            <a:off x="11551919" y="6443471"/>
            <a:ext cx="640080" cy="295910"/>
          </a:xfrm>
          <a:custGeom>
            <a:avLst/>
            <a:gdLst/>
            <a:ahLst/>
            <a:cxnLst/>
            <a:rect l="l" t="t" r="r" b="b"/>
            <a:pathLst>
              <a:path w="640079" h="295909">
                <a:moveTo>
                  <a:pt x="640079" y="0"/>
                </a:moveTo>
                <a:lnTo>
                  <a:pt x="0" y="0"/>
                </a:lnTo>
                <a:lnTo>
                  <a:pt x="0" y="295655"/>
                </a:lnTo>
                <a:lnTo>
                  <a:pt x="640079" y="295655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2" name="object 4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ViacomCBS</a:t>
            </a:r>
            <a:r>
              <a:rPr dirty="0" spc="-55"/>
              <a:t> </a:t>
            </a:r>
            <a:r>
              <a:rPr dirty="0"/>
              <a:t>as</a:t>
            </a:r>
            <a:r>
              <a:rPr dirty="0" spc="-50"/>
              <a:t> </a:t>
            </a:r>
            <a:r>
              <a:rPr dirty="0"/>
              <a:t>a</a:t>
            </a:r>
            <a:r>
              <a:rPr dirty="0" spc="-50"/>
              <a:t> </a:t>
            </a:r>
            <a:r>
              <a:rPr dirty="0" spc="-45"/>
              <a:t>Target</a:t>
            </a:r>
            <a:r>
              <a:rPr dirty="0" spc="-50"/>
              <a:t> </a:t>
            </a:r>
            <a:r>
              <a:rPr dirty="0"/>
              <a:t>–</a:t>
            </a:r>
            <a:r>
              <a:rPr dirty="0" spc="-45"/>
              <a:t> </a:t>
            </a:r>
            <a:r>
              <a:rPr dirty="0"/>
              <a:t>Asset</a:t>
            </a:r>
            <a:r>
              <a:rPr dirty="0" spc="-25"/>
              <a:t> </a:t>
            </a:r>
            <a:r>
              <a:rPr dirty="0" spc="-20"/>
              <a:t>Base</a:t>
            </a:r>
          </a:p>
        </p:txBody>
      </p:sp>
      <p:pic>
        <p:nvPicPr>
          <p:cNvPr id="44" name="object 4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00271" y="1222247"/>
            <a:ext cx="1609344" cy="1466088"/>
          </a:xfrm>
          <a:prstGeom prst="rect">
            <a:avLst/>
          </a:prstGeom>
        </p:spPr>
      </p:pic>
      <p:grpSp>
        <p:nvGrpSpPr>
          <p:cNvPr id="45" name="object 45" descr=""/>
          <p:cNvGrpSpPr/>
          <p:nvPr/>
        </p:nvGrpSpPr>
        <p:grpSpPr>
          <a:xfrm>
            <a:off x="108204" y="3375988"/>
            <a:ext cx="10158730" cy="2829560"/>
            <a:chOff x="108204" y="3375988"/>
            <a:chExt cx="10158730" cy="2829560"/>
          </a:xfrm>
        </p:grpSpPr>
        <p:pic>
          <p:nvPicPr>
            <p:cNvPr id="46" name="object 4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6146" y="5382705"/>
              <a:ext cx="3516491" cy="681881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6072" y="3745992"/>
              <a:ext cx="851916" cy="85191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21152" y="4914900"/>
              <a:ext cx="1033272" cy="54864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7408" y="4629912"/>
              <a:ext cx="2350008" cy="74980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59636" y="3715512"/>
              <a:ext cx="867156" cy="86563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62920" y="3375988"/>
              <a:ext cx="5603679" cy="71257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84748" y="4834128"/>
              <a:ext cx="1431036" cy="119634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41883" y="5727192"/>
              <a:ext cx="2624755" cy="37947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05344" y="4632960"/>
              <a:ext cx="1520952" cy="1181099"/>
            </a:xfrm>
            <a:prstGeom prst="rect">
              <a:avLst/>
            </a:prstGeom>
          </p:spPr>
        </p:pic>
        <p:sp>
          <p:nvSpPr>
            <p:cNvPr id="55" name="object 55" descr=""/>
            <p:cNvSpPr/>
            <p:nvPr/>
          </p:nvSpPr>
          <p:spPr>
            <a:xfrm>
              <a:off x="7798308" y="5015484"/>
              <a:ext cx="44450" cy="127000"/>
            </a:xfrm>
            <a:custGeom>
              <a:avLst/>
              <a:gdLst/>
              <a:ahLst/>
              <a:cxnLst/>
              <a:rect l="l" t="t" r="r" b="b"/>
              <a:pathLst>
                <a:path w="44450" h="127000">
                  <a:moveTo>
                    <a:pt x="22098" y="0"/>
                  </a:moveTo>
                  <a:lnTo>
                    <a:pt x="13501" y="4970"/>
                  </a:lnTo>
                  <a:lnTo>
                    <a:pt x="6477" y="18526"/>
                  </a:lnTo>
                  <a:lnTo>
                    <a:pt x="1738" y="38629"/>
                  </a:lnTo>
                  <a:lnTo>
                    <a:pt x="0" y="63246"/>
                  </a:lnTo>
                  <a:lnTo>
                    <a:pt x="1738" y="87862"/>
                  </a:lnTo>
                  <a:lnTo>
                    <a:pt x="6476" y="107965"/>
                  </a:lnTo>
                  <a:lnTo>
                    <a:pt x="13501" y="121521"/>
                  </a:lnTo>
                  <a:lnTo>
                    <a:pt x="22098" y="126492"/>
                  </a:lnTo>
                  <a:lnTo>
                    <a:pt x="30694" y="121521"/>
                  </a:lnTo>
                  <a:lnTo>
                    <a:pt x="37719" y="107965"/>
                  </a:lnTo>
                  <a:lnTo>
                    <a:pt x="42457" y="87862"/>
                  </a:lnTo>
                  <a:lnTo>
                    <a:pt x="44196" y="63246"/>
                  </a:lnTo>
                  <a:lnTo>
                    <a:pt x="42457" y="38629"/>
                  </a:lnTo>
                  <a:lnTo>
                    <a:pt x="37719" y="18526"/>
                  </a:lnTo>
                  <a:lnTo>
                    <a:pt x="30694" y="4970"/>
                  </a:lnTo>
                  <a:lnTo>
                    <a:pt x="22098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7798308" y="5015484"/>
              <a:ext cx="44450" cy="127000"/>
            </a:xfrm>
            <a:custGeom>
              <a:avLst/>
              <a:gdLst/>
              <a:ahLst/>
              <a:cxnLst/>
              <a:rect l="l" t="t" r="r" b="b"/>
              <a:pathLst>
                <a:path w="44450" h="127000">
                  <a:moveTo>
                    <a:pt x="0" y="63246"/>
                  </a:moveTo>
                  <a:lnTo>
                    <a:pt x="1738" y="38629"/>
                  </a:lnTo>
                  <a:lnTo>
                    <a:pt x="6477" y="18526"/>
                  </a:lnTo>
                  <a:lnTo>
                    <a:pt x="13501" y="4970"/>
                  </a:lnTo>
                  <a:lnTo>
                    <a:pt x="22098" y="0"/>
                  </a:lnTo>
                  <a:lnTo>
                    <a:pt x="30694" y="4970"/>
                  </a:lnTo>
                  <a:lnTo>
                    <a:pt x="37719" y="18526"/>
                  </a:lnTo>
                  <a:lnTo>
                    <a:pt x="42457" y="38629"/>
                  </a:lnTo>
                  <a:lnTo>
                    <a:pt x="44196" y="63246"/>
                  </a:lnTo>
                  <a:lnTo>
                    <a:pt x="42457" y="87862"/>
                  </a:lnTo>
                  <a:lnTo>
                    <a:pt x="37719" y="107965"/>
                  </a:lnTo>
                  <a:lnTo>
                    <a:pt x="30694" y="121521"/>
                  </a:lnTo>
                  <a:lnTo>
                    <a:pt x="22098" y="126492"/>
                  </a:lnTo>
                  <a:lnTo>
                    <a:pt x="13501" y="121521"/>
                  </a:lnTo>
                  <a:lnTo>
                    <a:pt x="6476" y="107965"/>
                  </a:lnTo>
                  <a:lnTo>
                    <a:pt x="1738" y="87862"/>
                  </a:lnTo>
                  <a:lnTo>
                    <a:pt x="0" y="63246"/>
                  </a:lnTo>
                  <a:close/>
                </a:path>
              </a:pathLst>
            </a:custGeom>
            <a:ln w="1270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81500" y="4864608"/>
              <a:ext cx="1697736" cy="952499"/>
            </a:xfrm>
            <a:prstGeom prst="rect">
              <a:avLst/>
            </a:prstGeom>
          </p:spPr>
        </p:pic>
        <p:sp>
          <p:nvSpPr>
            <p:cNvPr id="58" name="object 58" descr=""/>
            <p:cNvSpPr/>
            <p:nvPr/>
          </p:nvSpPr>
          <p:spPr>
            <a:xfrm>
              <a:off x="108204" y="3400044"/>
              <a:ext cx="7369809" cy="2797810"/>
            </a:xfrm>
            <a:custGeom>
              <a:avLst/>
              <a:gdLst/>
              <a:ahLst/>
              <a:cxnLst/>
              <a:rect l="l" t="t" r="r" b="b"/>
              <a:pathLst>
                <a:path w="7369809" h="2797810">
                  <a:moveTo>
                    <a:pt x="0" y="0"/>
                  </a:moveTo>
                  <a:lnTo>
                    <a:pt x="2849372" y="0"/>
                  </a:lnTo>
                </a:path>
                <a:path w="7369809" h="2797810">
                  <a:moveTo>
                    <a:pt x="4184904" y="1152143"/>
                  </a:moveTo>
                  <a:lnTo>
                    <a:pt x="4184904" y="2797670"/>
                  </a:lnTo>
                </a:path>
                <a:path w="7369809" h="2797810">
                  <a:moveTo>
                    <a:pt x="7368540" y="1359407"/>
                  </a:moveTo>
                  <a:lnTo>
                    <a:pt x="7369429" y="2797263"/>
                  </a:lnTo>
                </a:path>
              </a:pathLst>
            </a:custGeom>
            <a:ln w="15875">
              <a:solidFill>
                <a:srgbClr val="122D5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9" name="object 5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343643" y="4256532"/>
            <a:ext cx="829055" cy="1196340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383011" y="4375403"/>
            <a:ext cx="1194816" cy="466344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568940" y="5277611"/>
            <a:ext cx="1167383" cy="797052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805320" y="1215175"/>
            <a:ext cx="1568291" cy="1559480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644128" y="1761744"/>
            <a:ext cx="1144524" cy="743712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385562" y="3509182"/>
            <a:ext cx="1325350" cy="526959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0280904" y="1728216"/>
            <a:ext cx="1400555" cy="580643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8038751" y="953043"/>
            <a:ext cx="3572951" cy="477449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03142" y="2443281"/>
            <a:ext cx="1793302" cy="828394"/>
          </a:xfrm>
          <a:prstGeom prst="rect">
            <a:avLst/>
          </a:prstGeom>
        </p:spPr>
      </p:pic>
      <p:grpSp>
        <p:nvGrpSpPr>
          <p:cNvPr id="68" name="object 68" descr=""/>
          <p:cNvGrpSpPr/>
          <p:nvPr/>
        </p:nvGrpSpPr>
        <p:grpSpPr>
          <a:xfrm>
            <a:off x="498348" y="865632"/>
            <a:ext cx="2692400" cy="1423670"/>
            <a:chOff x="498348" y="865632"/>
            <a:chExt cx="2692400" cy="1423670"/>
          </a:xfrm>
        </p:grpSpPr>
        <p:pic>
          <p:nvPicPr>
            <p:cNvPr id="69" name="object 6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92271" y="1757727"/>
              <a:ext cx="1998071" cy="53128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98348" y="865632"/>
              <a:ext cx="2459736" cy="882396"/>
            </a:xfrm>
            <a:prstGeom prst="rect">
              <a:avLst/>
            </a:prstGeom>
          </p:spPr>
        </p:pic>
      </p:grpSp>
      <p:pic>
        <p:nvPicPr>
          <p:cNvPr id="71" name="object 71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8981359" y="2641570"/>
            <a:ext cx="2659175" cy="553590"/>
          </a:xfrm>
          <a:prstGeom prst="rect">
            <a:avLst/>
          </a:prstGeom>
        </p:spPr>
      </p:pic>
      <p:sp>
        <p:nvSpPr>
          <p:cNvPr id="72" name="object 72" descr=""/>
          <p:cNvSpPr/>
          <p:nvPr/>
        </p:nvSpPr>
        <p:spPr>
          <a:xfrm>
            <a:off x="3322320" y="911352"/>
            <a:ext cx="0" cy="1645920"/>
          </a:xfrm>
          <a:custGeom>
            <a:avLst/>
            <a:gdLst/>
            <a:ahLst/>
            <a:cxnLst/>
            <a:rect l="l" t="t" r="r" b="b"/>
            <a:pathLst>
              <a:path w="0" h="1645920">
                <a:moveTo>
                  <a:pt x="0" y="0"/>
                </a:moveTo>
                <a:lnTo>
                  <a:pt x="0" y="1645539"/>
                </a:lnTo>
              </a:path>
            </a:pathLst>
          </a:custGeom>
          <a:ln w="15875">
            <a:solidFill>
              <a:srgbClr val="122D5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 descr=""/>
          <p:cNvSpPr/>
          <p:nvPr/>
        </p:nvSpPr>
        <p:spPr>
          <a:xfrm>
            <a:off x="7741919" y="934211"/>
            <a:ext cx="0" cy="1645920"/>
          </a:xfrm>
          <a:custGeom>
            <a:avLst/>
            <a:gdLst/>
            <a:ahLst/>
            <a:cxnLst/>
            <a:rect l="l" t="t" r="r" b="b"/>
            <a:pathLst>
              <a:path w="0" h="1645920">
                <a:moveTo>
                  <a:pt x="0" y="0"/>
                </a:moveTo>
                <a:lnTo>
                  <a:pt x="0" y="1645539"/>
                </a:lnTo>
              </a:path>
            </a:pathLst>
          </a:custGeom>
          <a:ln w="15875">
            <a:solidFill>
              <a:srgbClr val="122D5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 descr=""/>
          <p:cNvSpPr txBox="1"/>
          <p:nvPr/>
        </p:nvSpPr>
        <p:spPr>
          <a:xfrm>
            <a:off x="96646" y="3805835"/>
            <a:ext cx="280035" cy="205422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2005"/>
              </a:lnSpc>
            </a:pPr>
            <a:r>
              <a:rPr dirty="0" sz="2000" spc="-10" b="1">
                <a:latin typeface="Calibri"/>
                <a:cs typeface="Calibri"/>
              </a:rPr>
              <a:t>Interactive</a:t>
            </a:r>
            <a:r>
              <a:rPr dirty="0" sz="2000" spc="-9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Division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92379" y="1311515"/>
            <a:ext cx="280035" cy="136144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2005"/>
              </a:lnSpc>
            </a:pPr>
            <a:r>
              <a:rPr dirty="0" sz="2000" b="1">
                <a:latin typeface="Calibri"/>
                <a:cs typeface="Calibri"/>
              </a:rPr>
              <a:t>OTT</a:t>
            </a:r>
            <a:r>
              <a:rPr dirty="0" sz="2000" spc="-5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Services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11865736" y="2479929"/>
            <a:ext cx="280035" cy="179705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2005"/>
              </a:lnSpc>
            </a:pPr>
            <a:r>
              <a:rPr dirty="0" sz="2000" spc="-20" b="1">
                <a:latin typeface="Calibri"/>
                <a:cs typeface="Calibri"/>
              </a:rPr>
              <a:t>Television</a:t>
            </a:r>
            <a:r>
              <a:rPr dirty="0" sz="2000" spc="-3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Assets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4016121" y="825753"/>
            <a:ext cx="29705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Calibri"/>
                <a:cs typeface="Calibri"/>
              </a:rPr>
              <a:t>Movie</a:t>
            </a:r>
            <a:r>
              <a:rPr dirty="0" sz="1800" spc="-2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Studios</a:t>
            </a:r>
            <a:r>
              <a:rPr dirty="0" sz="1800" spc="-4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and</a:t>
            </a:r>
            <a:r>
              <a:rPr dirty="0" sz="1800" spc="-10" b="1">
                <a:latin typeface="Calibri"/>
                <a:cs typeface="Calibri"/>
              </a:rPr>
              <a:t> Distribution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353059" y="6071412"/>
            <a:ext cx="25571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i="1">
                <a:solidFill>
                  <a:srgbClr val="767070"/>
                </a:solidFill>
                <a:latin typeface="Calibri"/>
                <a:cs typeface="Calibri"/>
              </a:rPr>
              <a:t>Note:</a:t>
            </a:r>
            <a:r>
              <a:rPr dirty="0" sz="1200" spc="-10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200" i="1">
                <a:solidFill>
                  <a:srgbClr val="767070"/>
                </a:solidFill>
                <a:latin typeface="Calibri"/>
                <a:cs typeface="Calibri"/>
              </a:rPr>
              <a:t>The</a:t>
            </a:r>
            <a:r>
              <a:rPr dirty="0" sz="1200" spc="-5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200" i="1">
                <a:solidFill>
                  <a:srgbClr val="767070"/>
                </a:solidFill>
                <a:latin typeface="Calibri"/>
                <a:cs typeface="Calibri"/>
              </a:rPr>
              <a:t>list</a:t>
            </a:r>
            <a:r>
              <a:rPr dirty="0" sz="1200" spc="-25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200" i="1">
                <a:solidFill>
                  <a:srgbClr val="767070"/>
                </a:solidFill>
                <a:latin typeface="Calibri"/>
                <a:cs typeface="Calibri"/>
              </a:rPr>
              <a:t>of</a:t>
            </a:r>
            <a:r>
              <a:rPr dirty="0" sz="1200" spc="-20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200" i="1">
                <a:solidFill>
                  <a:srgbClr val="767070"/>
                </a:solidFill>
                <a:latin typeface="Calibri"/>
                <a:cs typeface="Calibri"/>
              </a:rPr>
              <a:t>Assets</a:t>
            </a:r>
            <a:r>
              <a:rPr dirty="0" sz="1200" spc="-20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200" i="1">
                <a:solidFill>
                  <a:srgbClr val="767070"/>
                </a:solidFill>
                <a:latin typeface="Calibri"/>
                <a:cs typeface="Calibri"/>
              </a:rPr>
              <a:t>is</a:t>
            </a:r>
            <a:r>
              <a:rPr dirty="0" sz="1200" spc="-20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200" spc="-10" i="1">
                <a:solidFill>
                  <a:srgbClr val="767070"/>
                </a:solidFill>
                <a:latin typeface="Calibri"/>
                <a:cs typeface="Calibri"/>
              </a:rPr>
              <a:t>non-exhaustive.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4318"/>
            <a:ext cx="12204700" cy="803910"/>
            <a:chOff x="-6350" y="4318"/>
            <a:chExt cx="12204700" cy="803910"/>
          </a:xfrm>
        </p:grpSpPr>
        <p:sp>
          <p:nvSpPr>
            <p:cNvPr id="3" name="object 3" descr=""/>
            <p:cNvSpPr/>
            <p:nvPr/>
          </p:nvSpPr>
          <p:spPr>
            <a:xfrm>
              <a:off x="0" y="10668"/>
              <a:ext cx="12192000" cy="791210"/>
            </a:xfrm>
            <a:custGeom>
              <a:avLst/>
              <a:gdLst/>
              <a:ahLst/>
              <a:cxnLst/>
              <a:rect l="l" t="t" r="r" b="b"/>
              <a:pathLst>
                <a:path w="12192000" h="791210">
                  <a:moveTo>
                    <a:pt x="12192000" y="0"/>
                  </a:moveTo>
                  <a:lnTo>
                    <a:pt x="0" y="0"/>
                  </a:lnTo>
                  <a:lnTo>
                    <a:pt x="0" y="790955"/>
                  </a:lnTo>
                  <a:lnTo>
                    <a:pt x="12192000" y="79095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10668"/>
              <a:ext cx="12192000" cy="791210"/>
            </a:xfrm>
            <a:custGeom>
              <a:avLst/>
              <a:gdLst/>
              <a:ahLst/>
              <a:cxnLst/>
              <a:rect l="l" t="t" r="r" b="b"/>
              <a:pathLst>
                <a:path w="12192000" h="791210">
                  <a:moveTo>
                    <a:pt x="0" y="790955"/>
                  </a:moveTo>
                  <a:lnTo>
                    <a:pt x="12192000" y="790955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790955"/>
                  </a:lnTo>
                  <a:close/>
                </a:path>
              </a:pathLst>
            </a:custGeom>
            <a:ln w="12700">
              <a:solidFill>
                <a:srgbClr val="00134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162813" y="6307581"/>
            <a:ext cx="1244600" cy="556895"/>
            <a:chOff x="162813" y="6307581"/>
            <a:chExt cx="1244600" cy="556895"/>
          </a:xfrm>
        </p:grpSpPr>
        <p:sp>
          <p:nvSpPr>
            <p:cNvPr id="6" name="object 6" descr=""/>
            <p:cNvSpPr/>
            <p:nvPr/>
          </p:nvSpPr>
          <p:spPr>
            <a:xfrm>
              <a:off x="169163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2" y="544068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69163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544068"/>
                  </a:moveTo>
                  <a:lnTo>
                    <a:pt x="1231392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73735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200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200" y="524255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175513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64795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Executive</a:t>
            </a:r>
            <a:endParaRPr sz="1400">
              <a:latin typeface="Calibri"/>
              <a:cs typeface="Calibri"/>
            </a:endParaRPr>
          </a:p>
          <a:p>
            <a:pPr marL="267970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2963926" y="6307581"/>
            <a:ext cx="1244600" cy="556895"/>
            <a:chOff x="2963926" y="6307581"/>
            <a:chExt cx="1244600" cy="556895"/>
          </a:xfrm>
        </p:grpSpPr>
        <p:sp>
          <p:nvSpPr>
            <p:cNvPr id="11" name="object 11" descr=""/>
            <p:cNvSpPr/>
            <p:nvPr/>
          </p:nvSpPr>
          <p:spPr>
            <a:xfrm>
              <a:off x="2970276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1" y="544068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970276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544068"/>
                  </a:moveTo>
                  <a:lnTo>
                    <a:pt x="1231391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974848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200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200" y="524255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2976626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66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</a:t>
            </a:r>
            <a:endParaRPr sz="1400">
              <a:latin typeface="Calibri"/>
              <a:cs typeface="Calibri"/>
            </a:endParaRPr>
          </a:p>
          <a:p>
            <a:pPr marL="263525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Overview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1563369" y="6307581"/>
            <a:ext cx="1244600" cy="556895"/>
            <a:chOff x="1563369" y="6307581"/>
            <a:chExt cx="1244600" cy="556895"/>
          </a:xfrm>
        </p:grpSpPr>
        <p:sp>
          <p:nvSpPr>
            <p:cNvPr id="16" name="object 16" descr=""/>
            <p:cNvSpPr/>
            <p:nvPr/>
          </p:nvSpPr>
          <p:spPr>
            <a:xfrm>
              <a:off x="1569719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2" y="544068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569719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544068"/>
                  </a:moveTo>
                  <a:lnTo>
                    <a:pt x="1231392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574291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199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199" y="524255"/>
                  </a:lnTo>
                  <a:lnTo>
                    <a:pt x="1219199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1576069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0861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</a:t>
            </a:r>
            <a:endParaRPr sz="1400">
              <a:latin typeface="Calibri"/>
              <a:cs typeface="Calibri"/>
            </a:endParaRPr>
          </a:p>
          <a:p>
            <a:pPr marL="314960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4364482" y="6307581"/>
            <a:ext cx="1244600" cy="556895"/>
            <a:chOff x="4364482" y="6307581"/>
            <a:chExt cx="1244600" cy="556895"/>
          </a:xfrm>
        </p:grpSpPr>
        <p:sp>
          <p:nvSpPr>
            <p:cNvPr id="21" name="object 21" descr=""/>
            <p:cNvSpPr/>
            <p:nvPr/>
          </p:nvSpPr>
          <p:spPr>
            <a:xfrm>
              <a:off x="4370832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1" y="544068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4370832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544068"/>
                  </a:moveTo>
                  <a:lnTo>
                    <a:pt x="1231391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4375404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200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200" y="524255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4377182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5765038" y="6307581"/>
            <a:ext cx="1244600" cy="556895"/>
            <a:chOff x="5765038" y="6307581"/>
            <a:chExt cx="1244600" cy="556895"/>
          </a:xfrm>
        </p:grpSpPr>
        <p:sp>
          <p:nvSpPr>
            <p:cNvPr id="26" name="object 26" descr=""/>
            <p:cNvSpPr/>
            <p:nvPr/>
          </p:nvSpPr>
          <p:spPr>
            <a:xfrm>
              <a:off x="5771388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1" y="544068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5771388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544068"/>
                  </a:moveTo>
                  <a:lnTo>
                    <a:pt x="1231391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5775960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199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199" y="524255"/>
                  </a:lnTo>
                  <a:lnTo>
                    <a:pt x="1219199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5777738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8829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</a:t>
            </a:r>
            <a:endParaRPr sz="1400">
              <a:latin typeface="Calibri"/>
              <a:cs typeface="Calibri"/>
            </a:endParaRPr>
          </a:p>
          <a:p>
            <a:pPr marL="315595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7165593" y="6307581"/>
            <a:ext cx="1244600" cy="556895"/>
            <a:chOff x="7165593" y="6307581"/>
            <a:chExt cx="1244600" cy="556895"/>
          </a:xfrm>
        </p:grpSpPr>
        <p:sp>
          <p:nvSpPr>
            <p:cNvPr id="31" name="object 31" descr=""/>
            <p:cNvSpPr/>
            <p:nvPr/>
          </p:nvSpPr>
          <p:spPr>
            <a:xfrm>
              <a:off x="7171943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2" y="544068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7171943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544068"/>
                  </a:moveTo>
                  <a:lnTo>
                    <a:pt x="1231392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7176515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200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200" y="524255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7178293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0447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</a:t>
            </a:r>
            <a:endParaRPr sz="1400">
              <a:latin typeface="Calibri"/>
              <a:cs typeface="Calibri"/>
            </a:endParaRPr>
          </a:p>
          <a:p>
            <a:pPr marL="247015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8572500" y="6307835"/>
            <a:ext cx="1231900" cy="550545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619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84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Alternative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Solution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9973056" y="6307581"/>
            <a:ext cx="1247140" cy="556895"/>
            <a:chOff x="9973056" y="6307581"/>
            <a:chExt cx="1247140" cy="556895"/>
          </a:xfrm>
        </p:grpSpPr>
        <p:sp>
          <p:nvSpPr>
            <p:cNvPr id="37" name="object 37" descr=""/>
            <p:cNvSpPr/>
            <p:nvPr/>
          </p:nvSpPr>
          <p:spPr>
            <a:xfrm>
              <a:off x="9982200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2" y="544068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9982200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544068"/>
                  </a:moveTo>
                  <a:lnTo>
                    <a:pt x="1231392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9973056" y="6423660"/>
              <a:ext cx="1219200" cy="307975"/>
            </a:xfrm>
            <a:custGeom>
              <a:avLst/>
              <a:gdLst/>
              <a:ahLst/>
              <a:cxnLst/>
              <a:rect l="l" t="t" r="r" b="b"/>
              <a:pathLst>
                <a:path w="1219200" h="307975">
                  <a:moveTo>
                    <a:pt x="1219200" y="0"/>
                  </a:moveTo>
                  <a:lnTo>
                    <a:pt x="0" y="0"/>
                  </a:lnTo>
                  <a:lnTo>
                    <a:pt x="0" y="307847"/>
                  </a:lnTo>
                  <a:lnTo>
                    <a:pt x="1219200" y="307847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 descr=""/>
          <p:cNvSpPr txBox="1"/>
          <p:nvPr/>
        </p:nvSpPr>
        <p:spPr>
          <a:xfrm>
            <a:off x="9988550" y="6446316"/>
            <a:ext cx="121920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0025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1" name="object 41" descr=""/>
          <p:cNvSpPr/>
          <p:nvPr/>
        </p:nvSpPr>
        <p:spPr>
          <a:xfrm>
            <a:off x="11551919" y="6443471"/>
            <a:ext cx="640080" cy="295910"/>
          </a:xfrm>
          <a:custGeom>
            <a:avLst/>
            <a:gdLst/>
            <a:ahLst/>
            <a:cxnLst/>
            <a:rect l="l" t="t" r="r" b="b"/>
            <a:pathLst>
              <a:path w="640079" h="295909">
                <a:moveTo>
                  <a:pt x="640079" y="0"/>
                </a:moveTo>
                <a:lnTo>
                  <a:pt x="0" y="0"/>
                </a:lnTo>
                <a:lnTo>
                  <a:pt x="0" y="295655"/>
                </a:lnTo>
                <a:lnTo>
                  <a:pt x="640079" y="295655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2" name="object 4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ViacomCBS</a:t>
            </a:r>
            <a:r>
              <a:rPr dirty="0" spc="-75"/>
              <a:t> </a:t>
            </a:r>
            <a:r>
              <a:rPr dirty="0"/>
              <a:t>as</a:t>
            </a:r>
            <a:r>
              <a:rPr dirty="0" spc="-70"/>
              <a:t> </a:t>
            </a:r>
            <a:r>
              <a:rPr dirty="0"/>
              <a:t>a</a:t>
            </a:r>
            <a:r>
              <a:rPr dirty="0" spc="-75"/>
              <a:t> </a:t>
            </a:r>
            <a:r>
              <a:rPr dirty="0" spc="-35"/>
              <a:t>Target</a:t>
            </a:r>
            <a:r>
              <a:rPr dirty="0" spc="-55"/>
              <a:t> </a:t>
            </a:r>
            <a:r>
              <a:rPr dirty="0"/>
              <a:t>–</a:t>
            </a:r>
            <a:r>
              <a:rPr dirty="0" spc="-55"/>
              <a:t> </a:t>
            </a:r>
            <a:r>
              <a:rPr dirty="0" spc="-10"/>
              <a:t>Revenue</a:t>
            </a:r>
            <a:r>
              <a:rPr dirty="0" spc="-55"/>
              <a:t> </a:t>
            </a:r>
            <a:r>
              <a:rPr dirty="0" spc="-10"/>
              <a:t>Model</a:t>
            </a:r>
          </a:p>
        </p:txBody>
      </p:sp>
      <p:sp>
        <p:nvSpPr>
          <p:cNvPr id="44" name="object 44" descr=""/>
          <p:cNvSpPr txBox="1"/>
          <p:nvPr/>
        </p:nvSpPr>
        <p:spPr>
          <a:xfrm>
            <a:off x="621588" y="928496"/>
            <a:ext cx="15265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Calibri"/>
                <a:cs typeface="Calibri"/>
              </a:rPr>
              <a:t>Most</a:t>
            </a:r>
            <a:r>
              <a:rPr dirty="0" sz="1200" spc="130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of</a:t>
            </a:r>
            <a:r>
              <a:rPr dirty="0" sz="1200" spc="125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the</a:t>
            </a:r>
            <a:r>
              <a:rPr dirty="0" sz="1200" spc="110" b="1">
                <a:latin typeface="Calibri"/>
                <a:cs typeface="Calibri"/>
              </a:rPr>
              <a:t> </a:t>
            </a:r>
            <a:r>
              <a:rPr dirty="0" sz="1200" spc="-10" b="1">
                <a:latin typeface="Calibri"/>
                <a:cs typeface="Calibri"/>
              </a:rPr>
              <a:t>company’s </a:t>
            </a:r>
            <a:r>
              <a:rPr dirty="0" sz="1200" b="1">
                <a:latin typeface="Calibri"/>
                <a:cs typeface="Calibri"/>
              </a:rPr>
              <a:t>revenue</a:t>
            </a:r>
            <a:r>
              <a:rPr dirty="0" sz="1200" spc="190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comes</a:t>
            </a:r>
            <a:r>
              <a:rPr dirty="0" sz="1200" spc="200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from</a:t>
            </a:r>
            <a:r>
              <a:rPr dirty="0" sz="1200" spc="204" b="1">
                <a:latin typeface="Calibri"/>
                <a:cs typeface="Calibri"/>
              </a:rPr>
              <a:t> </a:t>
            </a:r>
            <a:r>
              <a:rPr dirty="0" sz="1200" spc="-50" b="1">
                <a:latin typeface="Calibri"/>
                <a:cs typeface="Calibri"/>
              </a:rPr>
              <a:t>4 </a:t>
            </a:r>
            <a:r>
              <a:rPr dirty="0" sz="1200" spc="-10" b="1">
                <a:latin typeface="Calibri"/>
                <a:cs typeface="Calibri"/>
              </a:rPr>
              <a:t>divisions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3402584" y="953261"/>
            <a:ext cx="14001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Calibri"/>
                <a:cs typeface="Calibri"/>
              </a:rPr>
              <a:t>It</a:t>
            </a:r>
            <a:r>
              <a:rPr dirty="0" sz="1200" spc="105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is</a:t>
            </a:r>
            <a:r>
              <a:rPr dirty="0" sz="1200" spc="105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further</a:t>
            </a:r>
            <a:r>
              <a:rPr dirty="0" sz="1200" spc="120" b="1">
                <a:latin typeface="Calibri"/>
                <a:cs typeface="Calibri"/>
              </a:rPr>
              <a:t> </a:t>
            </a:r>
            <a:r>
              <a:rPr dirty="0" sz="1200" spc="-10" b="1">
                <a:latin typeface="Calibri"/>
                <a:cs typeface="Calibri"/>
              </a:rPr>
              <a:t>classified </a:t>
            </a:r>
            <a:r>
              <a:rPr dirty="0" sz="1200" b="1">
                <a:latin typeface="Calibri"/>
                <a:cs typeface="Calibri"/>
              </a:rPr>
              <a:t>broadly</a:t>
            </a:r>
            <a:r>
              <a:rPr dirty="0" sz="1200" spc="-35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by</a:t>
            </a:r>
            <a:r>
              <a:rPr dirty="0" sz="1200" spc="-15" b="1">
                <a:latin typeface="Calibri"/>
                <a:cs typeface="Calibri"/>
              </a:rPr>
              <a:t> </a:t>
            </a:r>
            <a:r>
              <a:rPr dirty="0" sz="1200" spc="-20" b="1">
                <a:latin typeface="Calibri"/>
                <a:cs typeface="Calibri"/>
              </a:rPr>
              <a:t>type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886967" y="1805939"/>
            <a:ext cx="1295400" cy="393700"/>
          </a:xfrm>
          <a:prstGeom prst="rect">
            <a:avLst/>
          </a:prstGeom>
          <a:solidFill>
            <a:srgbClr val="122D56"/>
          </a:solidFill>
        </p:spPr>
        <p:txBody>
          <a:bodyPr wrap="square" lIns="0" tIns="104139" rIns="0" bIns="0" rtlCol="0" vert="horz">
            <a:spAutoFit/>
          </a:bodyPr>
          <a:lstStyle/>
          <a:p>
            <a:pPr marL="198755">
              <a:lnSpc>
                <a:spcPct val="100000"/>
              </a:lnSpc>
              <a:spcBef>
                <a:spcPts val="819"/>
              </a:spcBef>
            </a:pPr>
            <a:r>
              <a:rPr dirty="0" sz="1100">
                <a:solidFill>
                  <a:srgbClr val="FFFFFF"/>
                </a:solidFill>
                <a:latin typeface="Calibri"/>
                <a:cs typeface="Calibri"/>
              </a:rPr>
              <a:t>Cable</a:t>
            </a:r>
            <a:r>
              <a:rPr dirty="0" sz="11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Calibri"/>
                <a:cs typeface="Calibri"/>
              </a:rPr>
              <a:t>Networks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909827" y="2397251"/>
            <a:ext cx="1274445" cy="391795"/>
          </a:xfrm>
          <a:prstGeom prst="rect">
            <a:avLst/>
          </a:prstGeom>
          <a:solidFill>
            <a:srgbClr val="122D56"/>
          </a:solidFill>
        </p:spPr>
        <p:txBody>
          <a:bodyPr wrap="square" lIns="0" tIns="103505" rIns="0" bIns="0" rtlCol="0" vert="horz">
            <a:spAutoFit/>
          </a:bodyPr>
          <a:lstStyle/>
          <a:p>
            <a:pPr marL="132715">
              <a:lnSpc>
                <a:spcPct val="100000"/>
              </a:lnSpc>
              <a:spcBef>
                <a:spcPts val="815"/>
              </a:spcBef>
            </a:pPr>
            <a:r>
              <a:rPr dirty="0" sz="1100">
                <a:solidFill>
                  <a:srgbClr val="FFFFFF"/>
                </a:solidFill>
                <a:latin typeface="Calibri"/>
                <a:cs typeface="Calibri"/>
              </a:rPr>
              <a:t>TV</a:t>
            </a:r>
            <a:r>
              <a:rPr dirty="0" sz="11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Calibri"/>
                <a:cs typeface="Calibri"/>
              </a:rPr>
              <a:t>Entertainment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909827" y="2987039"/>
            <a:ext cx="1274445" cy="393700"/>
          </a:xfrm>
          <a:prstGeom prst="rect">
            <a:avLst/>
          </a:prstGeom>
          <a:solidFill>
            <a:srgbClr val="122D56"/>
          </a:solidFill>
        </p:spPr>
        <p:txBody>
          <a:bodyPr wrap="square" lIns="0" tIns="20955" rIns="0" bIns="0" rtlCol="0" vert="horz">
            <a:spAutoFit/>
          </a:bodyPr>
          <a:lstStyle/>
          <a:p>
            <a:pPr marL="222250" marR="215265" indent="222250">
              <a:lnSpc>
                <a:spcPct val="100000"/>
              </a:lnSpc>
              <a:spcBef>
                <a:spcPts val="165"/>
              </a:spcBef>
            </a:pPr>
            <a:r>
              <a:rPr dirty="0" sz="1100" spc="-10">
                <a:solidFill>
                  <a:srgbClr val="FFFFFF"/>
                </a:solidFill>
                <a:latin typeface="Calibri"/>
                <a:cs typeface="Calibri"/>
              </a:rPr>
              <a:t>Filmed Entertainment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911352" y="3579876"/>
            <a:ext cx="1272540" cy="391795"/>
          </a:xfrm>
          <a:prstGeom prst="rect">
            <a:avLst/>
          </a:prstGeom>
          <a:solidFill>
            <a:srgbClr val="122D56"/>
          </a:solidFill>
        </p:spPr>
        <p:txBody>
          <a:bodyPr wrap="square" lIns="0" tIns="104139" rIns="0" bIns="0" rtlCol="0" vert="horz">
            <a:spAutoFit/>
          </a:bodyPr>
          <a:lstStyle/>
          <a:p>
            <a:pPr marL="344805">
              <a:lnSpc>
                <a:spcPct val="100000"/>
              </a:lnSpc>
              <a:spcBef>
                <a:spcPts val="819"/>
              </a:spcBef>
            </a:pPr>
            <a:r>
              <a:rPr dirty="0" sz="1100" spc="-10">
                <a:solidFill>
                  <a:srgbClr val="FFFFFF"/>
                </a:solidFill>
                <a:latin typeface="Calibri"/>
                <a:cs typeface="Calibri"/>
              </a:rPr>
              <a:t>Publishing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3395471" y="1559052"/>
            <a:ext cx="1275715" cy="393700"/>
          </a:xfrm>
          <a:prstGeom prst="rect">
            <a:avLst/>
          </a:prstGeom>
          <a:solidFill>
            <a:srgbClr val="122D56"/>
          </a:solidFill>
        </p:spPr>
        <p:txBody>
          <a:bodyPr wrap="square" lIns="0" tIns="104139" rIns="0" bIns="0" rtlCol="0" vert="horz">
            <a:spAutoFit/>
          </a:bodyPr>
          <a:lstStyle/>
          <a:p>
            <a:pPr marL="317500">
              <a:lnSpc>
                <a:spcPct val="100000"/>
              </a:lnSpc>
              <a:spcBef>
                <a:spcPts val="819"/>
              </a:spcBef>
            </a:pPr>
            <a:r>
              <a:rPr dirty="0" sz="1100" spc="-10">
                <a:solidFill>
                  <a:srgbClr val="FFFFFF"/>
                </a:solidFill>
                <a:latin typeface="Calibri"/>
                <a:cs typeface="Calibri"/>
              </a:rPr>
              <a:t>Advertising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3395471" y="2107692"/>
            <a:ext cx="1275715" cy="393700"/>
          </a:xfrm>
          <a:prstGeom prst="rect">
            <a:avLst/>
          </a:prstGeom>
          <a:solidFill>
            <a:srgbClr val="122D56"/>
          </a:solidFill>
        </p:spPr>
        <p:txBody>
          <a:bodyPr wrap="square" lIns="0" tIns="104139" rIns="0" bIns="0" rtlCol="0" vert="horz">
            <a:spAutoFit/>
          </a:bodyPr>
          <a:lstStyle/>
          <a:p>
            <a:pPr marL="415290">
              <a:lnSpc>
                <a:spcPct val="100000"/>
              </a:lnSpc>
              <a:spcBef>
                <a:spcPts val="819"/>
              </a:spcBef>
            </a:pPr>
            <a:r>
              <a:rPr dirty="0" sz="1100" spc="-10">
                <a:solidFill>
                  <a:srgbClr val="FFFFFF"/>
                </a:solidFill>
                <a:latin typeface="Calibri"/>
                <a:cs typeface="Calibri"/>
              </a:rPr>
              <a:t>Affiliate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3395471" y="2656332"/>
            <a:ext cx="1275715" cy="391795"/>
          </a:xfrm>
          <a:prstGeom prst="rect">
            <a:avLst/>
          </a:prstGeom>
          <a:solidFill>
            <a:srgbClr val="122D56"/>
          </a:solidFill>
        </p:spPr>
        <p:txBody>
          <a:bodyPr wrap="square" lIns="0" tIns="104140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820"/>
              </a:spcBef>
            </a:pPr>
            <a:r>
              <a:rPr dirty="0" sz="1100">
                <a:solidFill>
                  <a:srgbClr val="FFFFFF"/>
                </a:solidFill>
                <a:latin typeface="Calibri"/>
                <a:cs typeface="Calibri"/>
              </a:rPr>
              <a:t>Content</a:t>
            </a:r>
            <a:r>
              <a:rPr dirty="0" sz="11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Calibri"/>
                <a:cs typeface="Calibri"/>
              </a:rPr>
              <a:t>Licensing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3395471" y="3204972"/>
            <a:ext cx="1275715" cy="391795"/>
          </a:xfrm>
          <a:prstGeom prst="rect">
            <a:avLst/>
          </a:prstGeom>
          <a:solidFill>
            <a:srgbClr val="122D56"/>
          </a:solidFill>
        </p:spPr>
        <p:txBody>
          <a:bodyPr wrap="square" lIns="0" tIns="104140" rIns="0" bIns="0" rtlCol="0" vert="horz">
            <a:spAutoFit/>
          </a:bodyPr>
          <a:lstStyle/>
          <a:p>
            <a:pPr marL="346710">
              <a:lnSpc>
                <a:spcPct val="100000"/>
              </a:lnSpc>
              <a:spcBef>
                <a:spcPts val="820"/>
              </a:spcBef>
            </a:pPr>
            <a:r>
              <a:rPr dirty="0" sz="1100" spc="-10">
                <a:solidFill>
                  <a:srgbClr val="FFFFFF"/>
                </a:solidFill>
                <a:latin typeface="Calibri"/>
                <a:cs typeface="Calibri"/>
              </a:rPr>
              <a:t>Publishing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3395471" y="3752088"/>
            <a:ext cx="1275715" cy="393700"/>
          </a:xfrm>
          <a:prstGeom prst="rect">
            <a:avLst/>
          </a:prstGeom>
          <a:solidFill>
            <a:srgbClr val="122D56"/>
          </a:solidFill>
        </p:spPr>
        <p:txBody>
          <a:bodyPr wrap="square" lIns="0" tIns="1054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830"/>
              </a:spcBef>
            </a:pPr>
            <a:r>
              <a:rPr dirty="0" sz="1100" spc="-2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5" name="object 55" descr=""/>
          <p:cNvSpPr/>
          <p:nvPr/>
        </p:nvSpPr>
        <p:spPr>
          <a:xfrm>
            <a:off x="2178685" y="1733549"/>
            <a:ext cx="1216025" cy="2215515"/>
          </a:xfrm>
          <a:custGeom>
            <a:avLst/>
            <a:gdLst/>
            <a:ahLst/>
            <a:cxnLst/>
            <a:rect l="l" t="t" r="r" b="b"/>
            <a:pathLst>
              <a:path w="1216025" h="2215515">
                <a:moveTo>
                  <a:pt x="1216025" y="22098"/>
                </a:moveTo>
                <a:lnTo>
                  <a:pt x="1215859" y="22123"/>
                </a:lnTo>
                <a:lnTo>
                  <a:pt x="1146365" y="3429"/>
                </a:lnTo>
                <a:lnTo>
                  <a:pt x="1146365" y="62585"/>
                </a:lnTo>
                <a:lnTo>
                  <a:pt x="631469" y="418655"/>
                </a:lnTo>
                <a:lnTo>
                  <a:pt x="617499" y="415188"/>
                </a:lnTo>
                <a:lnTo>
                  <a:pt x="617499" y="428307"/>
                </a:lnTo>
                <a:lnTo>
                  <a:pt x="428409" y="559079"/>
                </a:lnTo>
                <a:lnTo>
                  <a:pt x="35445" y="283502"/>
                </a:lnTo>
                <a:lnTo>
                  <a:pt x="617499" y="428307"/>
                </a:lnTo>
                <a:lnTo>
                  <a:pt x="617499" y="415188"/>
                </a:lnTo>
                <a:lnTo>
                  <a:pt x="32054" y="269455"/>
                </a:lnTo>
                <a:lnTo>
                  <a:pt x="1138720" y="44335"/>
                </a:lnTo>
                <a:lnTo>
                  <a:pt x="1144270" y="52374"/>
                </a:lnTo>
                <a:lnTo>
                  <a:pt x="1146365" y="62585"/>
                </a:lnTo>
                <a:lnTo>
                  <a:pt x="1146365" y="3429"/>
                </a:lnTo>
                <a:lnTo>
                  <a:pt x="1133602" y="0"/>
                </a:lnTo>
                <a:lnTo>
                  <a:pt x="1139939" y="31115"/>
                </a:lnTo>
                <a:lnTo>
                  <a:pt x="2413" y="262509"/>
                </a:lnTo>
                <a:lnTo>
                  <a:pt x="3708" y="268884"/>
                </a:lnTo>
                <a:lnTo>
                  <a:pt x="0" y="274193"/>
                </a:lnTo>
                <a:lnTo>
                  <a:pt x="417258" y="566788"/>
                </a:lnTo>
                <a:lnTo>
                  <a:pt x="1651" y="854202"/>
                </a:lnTo>
                <a:lnTo>
                  <a:pt x="4889" y="859053"/>
                </a:lnTo>
                <a:lnTo>
                  <a:pt x="508" y="862965"/>
                </a:lnTo>
                <a:lnTo>
                  <a:pt x="418553" y="1331150"/>
                </a:lnTo>
                <a:lnTo>
                  <a:pt x="3556" y="1444752"/>
                </a:lnTo>
                <a:lnTo>
                  <a:pt x="5041" y="1450340"/>
                </a:lnTo>
                <a:lnTo>
                  <a:pt x="1778" y="1455420"/>
                </a:lnTo>
                <a:lnTo>
                  <a:pt x="618147" y="1844929"/>
                </a:lnTo>
                <a:lnTo>
                  <a:pt x="3302" y="2035302"/>
                </a:lnTo>
                <a:lnTo>
                  <a:pt x="7112" y="2047367"/>
                </a:lnTo>
                <a:lnTo>
                  <a:pt x="632269" y="1853857"/>
                </a:lnTo>
                <a:lnTo>
                  <a:pt x="1143723" y="2177046"/>
                </a:lnTo>
                <a:lnTo>
                  <a:pt x="1136904" y="2183130"/>
                </a:lnTo>
                <a:lnTo>
                  <a:pt x="1144282" y="2186076"/>
                </a:lnTo>
                <a:lnTo>
                  <a:pt x="1131316" y="2206625"/>
                </a:lnTo>
                <a:lnTo>
                  <a:pt x="1216025" y="2215134"/>
                </a:lnTo>
                <a:lnTo>
                  <a:pt x="1215618" y="2214473"/>
                </a:lnTo>
                <a:lnTo>
                  <a:pt x="1216025" y="2214626"/>
                </a:lnTo>
                <a:lnTo>
                  <a:pt x="1204302" y="2171573"/>
                </a:lnTo>
                <a:lnTo>
                  <a:pt x="1193673" y="2132457"/>
                </a:lnTo>
                <a:lnTo>
                  <a:pt x="1175727" y="2148484"/>
                </a:lnTo>
                <a:lnTo>
                  <a:pt x="1171956" y="2142236"/>
                </a:lnTo>
                <a:lnTo>
                  <a:pt x="1166914" y="2150211"/>
                </a:lnTo>
                <a:lnTo>
                  <a:pt x="1159891" y="2142350"/>
                </a:lnTo>
                <a:lnTo>
                  <a:pt x="1159891" y="2161349"/>
                </a:lnTo>
                <a:lnTo>
                  <a:pt x="1158049" y="2164257"/>
                </a:lnTo>
                <a:lnTo>
                  <a:pt x="1153591" y="2168233"/>
                </a:lnTo>
                <a:lnTo>
                  <a:pt x="648233" y="1848916"/>
                </a:lnTo>
                <a:lnTo>
                  <a:pt x="830503" y="1792490"/>
                </a:lnTo>
                <a:lnTo>
                  <a:pt x="1159891" y="2161349"/>
                </a:lnTo>
                <a:lnTo>
                  <a:pt x="1159891" y="2142350"/>
                </a:lnTo>
                <a:lnTo>
                  <a:pt x="843775" y="1788375"/>
                </a:lnTo>
                <a:lnTo>
                  <a:pt x="1145006" y="1695132"/>
                </a:lnTo>
                <a:lnTo>
                  <a:pt x="1154430" y="1725422"/>
                </a:lnTo>
                <a:lnTo>
                  <a:pt x="1202639" y="1679194"/>
                </a:lnTo>
                <a:lnTo>
                  <a:pt x="1215898" y="1666494"/>
                </a:lnTo>
                <a:lnTo>
                  <a:pt x="1131824" y="1652651"/>
                </a:lnTo>
                <a:lnTo>
                  <a:pt x="1141234" y="1682965"/>
                </a:lnTo>
                <a:lnTo>
                  <a:pt x="834466" y="1777949"/>
                </a:lnTo>
                <a:lnTo>
                  <a:pt x="821194" y="1763090"/>
                </a:lnTo>
                <a:lnTo>
                  <a:pt x="821194" y="1782064"/>
                </a:lnTo>
                <a:lnTo>
                  <a:pt x="634111" y="1839988"/>
                </a:lnTo>
                <a:lnTo>
                  <a:pt x="21691" y="1453007"/>
                </a:lnTo>
                <a:lnTo>
                  <a:pt x="428015" y="1341742"/>
                </a:lnTo>
                <a:lnTo>
                  <a:pt x="821194" y="1782064"/>
                </a:lnTo>
                <a:lnTo>
                  <a:pt x="821194" y="1763090"/>
                </a:lnTo>
                <a:lnTo>
                  <a:pt x="441604" y="1338021"/>
                </a:lnTo>
                <a:lnTo>
                  <a:pt x="1144219" y="1145590"/>
                </a:lnTo>
                <a:lnTo>
                  <a:pt x="1152652" y="1176274"/>
                </a:lnTo>
                <a:lnTo>
                  <a:pt x="1204137" y="1130046"/>
                </a:lnTo>
                <a:lnTo>
                  <a:pt x="1216025" y="1119378"/>
                </a:lnTo>
                <a:lnTo>
                  <a:pt x="1212977" y="1118781"/>
                </a:lnTo>
                <a:lnTo>
                  <a:pt x="1213485" y="1118641"/>
                </a:lnTo>
                <a:lnTo>
                  <a:pt x="1215898" y="1118997"/>
                </a:lnTo>
                <a:lnTo>
                  <a:pt x="1215428" y="1118146"/>
                </a:lnTo>
                <a:lnTo>
                  <a:pt x="1216025" y="1117981"/>
                </a:lnTo>
                <a:lnTo>
                  <a:pt x="1214831" y="1117028"/>
                </a:lnTo>
                <a:lnTo>
                  <a:pt x="1198994" y="1087755"/>
                </a:lnTo>
                <a:lnTo>
                  <a:pt x="1175385" y="1044067"/>
                </a:lnTo>
                <a:lnTo>
                  <a:pt x="1157147" y="1070089"/>
                </a:lnTo>
                <a:lnTo>
                  <a:pt x="1146606" y="1062697"/>
                </a:lnTo>
                <a:lnTo>
                  <a:pt x="1146606" y="1078204"/>
                </a:lnTo>
                <a:lnTo>
                  <a:pt x="1144485" y="1088161"/>
                </a:lnTo>
                <a:lnTo>
                  <a:pt x="1139571" y="1095184"/>
                </a:lnTo>
                <a:lnTo>
                  <a:pt x="1137475" y="1094740"/>
                </a:lnTo>
                <a:lnTo>
                  <a:pt x="1137475" y="1121067"/>
                </a:lnTo>
                <a:lnTo>
                  <a:pt x="1134478" y="1135164"/>
                </a:lnTo>
                <a:lnTo>
                  <a:pt x="432155" y="1327429"/>
                </a:lnTo>
                <a:lnTo>
                  <a:pt x="22821" y="869048"/>
                </a:lnTo>
                <a:lnTo>
                  <a:pt x="1133602" y="1106932"/>
                </a:lnTo>
                <a:lnTo>
                  <a:pt x="1137475" y="1121067"/>
                </a:lnTo>
                <a:lnTo>
                  <a:pt x="1137475" y="1094740"/>
                </a:lnTo>
                <a:lnTo>
                  <a:pt x="36309" y="858951"/>
                </a:lnTo>
                <a:lnTo>
                  <a:pt x="631342" y="716915"/>
                </a:lnTo>
                <a:lnTo>
                  <a:pt x="1146606" y="1078204"/>
                </a:lnTo>
                <a:lnTo>
                  <a:pt x="1146606" y="1062697"/>
                </a:lnTo>
                <a:lnTo>
                  <a:pt x="647852" y="712965"/>
                </a:lnTo>
                <a:lnTo>
                  <a:pt x="1143393" y="594664"/>
                </a:lnTo>
                <a:lnTo>
                  <a:pt x="1150747" y="625475"/>
                </a:lnTo>
                <a:lnTo>
                  <a:pt x="1205865" y="579247"/>
                </a:lnTo>
                <a:lnTo>
                  <a:pt x="1216025" y="570738"/>
                </a:lnTo>
                <a:lnTo>
                  <a:pt x="1215682" y="570661"/>
                </a:lnTo>
                <a:lnTo>
                  <a:pt x="1215898" y="570611"/>
                </a:lnTo>
                <a:lnTo>
                  <a:pt x="1205191" y="561467"/>
                </a:lnTo>
                <a:lnTo>
                  <a:pt x="1151128" y="515239"/>
                </a:lnTo>
                <a:lnTo>
                  <a:pt x="1143508" y="546087"/>
                </a:lnTo>
                <a:lnTo>
                  <a:pt x="1137551" y="544614"/>
                </a:lnTo>
                <a:lnTo>
                  <a:pt x="1137551" y="570191"/>
                </a:lnTo>
                <a:lnTo>
                  <a:pt x="1134211" y="583692"/>
                </a:lnTo>
                <a:lnTo>
                  <a:pt x="633844" y="703135"/>
                </a:lnTo>
                <a:lnTo>
                  <a:pt x="617321" y="691553"/>
                </a:lnTo>
                <a:lnTo>
                  <a:pt x="617321" y="707085"/>
                </a:lnTo>
                <a:lnTo>
                  <a:pt x="36131" y="845832"/>
                </a:lnTo>
                <a:lnTo>
                  <a:pt x="428383" y="574586"/>
                </a:lnTo>
                <a:lnTo>
                  <a:pt x="617321" y="707085"/>
                </a:lnTo>
                <a:lnTo>
                  <a:pt x="617321" y="691553"/>
                </a:lnTo>
                <a:lnTo>
                  <a:pt x="439534" y="566877"/>
                </a:lnTo>
                <a:lnTo>
                  <a:pt x="633996" y="432422"/>
                </a:lnTo>
                <a:lnTo>
                  <a:pt x="1134376" y="556895"/>
                </a:lnTo>
                <a:lnTo>
                  <a:pt x="1137551" y="570191"/>
                </a:lnTo>
                <a:lnTo>
                  <a:pt x="1137551" y="544614"/>
                </a:lnTo>
                <a:lnTo>
                  <a:pt x="647966" y="422757"/>
                </a:lnTo>
                <a:lnTo>
                  <a:pt x="1157008" y="70764"/>
                </a:lnTo>
                <a:lnTo>
                  <a:pt x="1175004" y="96774"/>
                </a:lnTo>
                <a:lnTo>
                  <a:pt x="1199070" y="52959"/>
                </a:lnTo>
                <a:lnTo>
                  <a:pt x="1216025" y="22098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 descr=""/>
          <p:cNvSpPr txBox="1"/>
          <p:nvPr/>
        </p:nvSpPr>
        <p:spPr>
          <a:xfrm>
            <a:off x="420725" y="1726735"/>
            <a:ext cx="177800" cy="240728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z="1200" i="1">
                <a:latin typeface="Calibri"/>
                <a:cs typeface="Calibri"/>
              </a:rPr>
              <a:t>(Arrows</a:t>
            </a:r>
            <a:r>
              <a:rPr dirty="0" sz="1200" spc="-20" i="1">
                <a:latin typeface="Calibri"/>
                <a:cs typeface="Calibri"/>
              </a:rPr>
              <a:t> </a:t>
            </a:r>
            <a:r>
              <a:rPr dirty="0" sz="1200" i="1">
                <a:latin typeface="Calibri"/>
                <a:cs typeface="Calibri"/>
              </a:rPr>
              <a:t>are</a:t>
            </a:r>
            <a:r>
              <a:rPr dirty="0" sz="1200" spc="-30" i="1">
                <a:latin typeface="Calibri"/>
                <a:cs typeface="Calibri"/>
              </a:rPr>
              <a:t> </a:t>
            </a:r>
            <a:r>
              <a:rPr dirty="0" sz="1200" i="1">
                <a:latin typeface="Calibri"/>
                <a:cs typeface="Calibri"/>
              </a:rPr>
              <a:t>indicative</a:t>
            </a:r>
            <a:r>
              <a:rPr dirty="0" sz="1200" spc="-35" i="1">
                <a:latin typeface="Calibri"/>
                <a:cs typeface="Calibri"/>
              </a:rPr>
              <a:t> </a:t>
            </a:r>
            <a:r>
              <a:rPr dirty="0" sz="1200" i="1">
                <a:latin typeface="Calibri"/>
                <a:cs typeface="Calibri"/>
              </a:rPr>
              <a:t>of</a:t>
            </a:r>
            <a:r>
              <a:rPr dirty="0" sz="1200" spc="-30" i="1">
                <a:latin typeface="Calibri"/>
                <a:cs typeface="Calibri"/>
              </a:rPr>
              <a:t> </a:t>
            </a:r>
            <a:r>
              <a:rPr dirty="0" sz="1200" i="1">
                <a:latin typeface="Calibri"/>
                <a:cs typeface="Calibri"/>
              </a:rPr>
              <a:t>true</a:t>
            </a:r>
            <a:r>
              <a:rPr dirty="0" sz="1200" spc="-25" i="1">
                <a:latin typeface="Calibri"/>
                <a:cs typeface="Calibri"/>
              </a:rPr>
              <a:t> </a:t>
            </a:r>
            <a:r>
              <a:rPr dirty="0" sz="1200" spc="-10" i="1">
                <a:latin typeface="Calibri"/>
                <a:cs typeface="Calibri"/>
              </a:rPr>
              <a:t>breakup)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6512814" y="874903"/>
            <a:ext cx="468058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latin typeface="Calibri"/>
                <a:cs typeface="Calibri"/>
              </a:rPr>
              <a:t>ViacomCBS</a:t>
            </a:r>
            <a:r>
              <a:rPr dirty="0" sz="1500" spc="-55">
                <a:latin typeface="Calibri"/>
                <a:cs typeface="Calibri"/>
              </a:rPr>
              <a:t> </a:t>
            </a:r>
            <a:r>
              <a:rPr dirty="0" sz="1500" spc="-10">
                <a:latin typeface="Calibri"/>
                <a:cs typeface="Calibri"/>
              </a:rPr>
              <a:t>Revenue</a:t>
            </a:r>
            <a:r>
              <a:rPr dirty="0" sz="1500" spc="-1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by</a:t>
            </a:r>
            <a:r>
              <a:rPr dirty="0" sz="1500" spc="-3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Division</a:t>
            </a:r>
            <a:r>
              <a:rPr dirty="0" sz="1500" spc="-2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and</a:t>
            </a:r>
            <a:r>
              <a:rPr dirty="0" sz="1500" spc="-30">
                <a:latin typeface="Calibri"/>
                <a:cs typeface="Calibri"/>
              </a:rPr>
              <a:t> </a:t>
            </a:r>
            <a:r>
              <a:rPr dirty="0" sz="1500" spc="-10">
                <a:latin typeface="Calibri"/>
                <a:cs typeface="Calibri"/>
              </a:rPr>
              <a:t>Type</a:t>
            </a:r>
            <a:r>
              <a:rPr dirty="0" sz="1500" spc="-3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in</a:t>
            </a:r>
            <a:r>
              <a:rPr dirty="0" sz="1500" spc="-2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$</a:t>
            </a:r>
            <a:r>
              <a:rPr dirty="0" sz="1500" spc="-20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Million</a:t>
            </a:r>
            <a:r>
              <a:rPr dirty="0" sz="1500" spc="-25">
                <a:latin typeface="Calibri"/>
                <a:cs typeface="Calibri"/>
              </a:rPr>
              <a:t> </a:t>
            </a:r>
            <a:r>
              <a:rPr dirty="0" sz="1500" spc="-10">
                <a:latin typeface="Calibri"/>
                <a:cs typeface="Calibri"/>
              </a:rPr>
              <a:t>(2019)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58" name="object 58" descr=""/>
          <p:cNvSpPr/>
          <p:nvPr/>
        </p:nvSpPr>
        <p:spPr>
          <a:xfrm>
            <a:off x="5020817" y="899922"/>
            <a:ext cx="0" cy="5338445"/>
          </a:xfrm>
          <a:custGeom>
            <a:avLst/>
            <a:gdLst/>
            <a:ahLst/>
            <a:cxnLst/>
            <a:rect l="l" t="t" r="r" b="b"/>
            <a:pathLst>
              <a:path w="0" h="5338445">
                <a:moveTo>
                  <a:pt x="0" y="0"/>
                </a:moveTo>
                <a:lnTo>
                  <a:pt x="0" y="5338419"/>
                </a:lnTo>
              </a:path>
            </a:pathLst>
          </a:custGeom>
          <a:ln w="28575">
            <a:solidFill>
              <a:srgbClr val="4471C4"/>
            </a:solidFill>
            <a:prstDash val="sysDashDot"/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 descr=""/>
          <p:cNvSpPr/>
          <p:nvPr/>
        </p:nvSpPr>
        <p:spPr>
          <a:xfrm>
            <a:off x="5139690" y="4568190"/>
            <a:ext cx="6832600" cy="0"/>
          </a:xfrm>
          <a:custGeom>
            <a:avLst/>
            <a:gdLst/>
            <a:ahLst/>
            <a:cxnLst/>
            <a:rect l="l" t="t" r="r" b="b"/>
            <a:pathLst>
              <a:path w="6832600" h="0">
                <a:moveTo>
                  <a:pt x="6832092" y="0"/>
                </a:moveTo>
                <a:lnTo>
                  <a:pt x="0" y="0"/>
                </a:lnTo>
              </a:path>
            </a:pathLst>
          </a:custGeom>
          <a:ln w="28575">
            <a:solidFill>
              <a:srgbClr val="4471C4"/>
            </a:solidFill>
            <a:prstDash val="sysDashDot"/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 descr=""/>
          <p:cNvSpPr txBox="1"/>
          <p:nvPr/>
        </p:nvSpPr>
        <p:spPr>
          <a:xfrm>
            <a:off x="5218557" y="4620895"/>
            <a:ext cx="439864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1445" marR="5080" indent="-11938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31445" algn="l"/>
              </a:tabLst>
            </a:pPr>
            <a:r>
              <a:rPr dirty="0" sz="1200">
                <a:latin typeface="Calibri"/>
                <a:cs typeface="Calibri"/>
              </a:rPr>
              <a:t>A</a:t>
            </a:r>
            <a:r>
              <a:rPr dirty="0" sz="1200" spc="16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majority</a:t>
            </a:r>
            <a:r>
              <a:rPr dirty="0" sz="1200" spc="1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of</a:t>
            </a:r>
            <a:r>
              <a:rPr dirty="0" sz="1200" spc="16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1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revenues</a:t>
            </a:r>
            <a:r>
              <a:rPr dirty="0" sz="1200" spc="1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come</a:t>
            </a:r>
            <a:r>
              <a:rPr dirty="0" sz="1200" spc="16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from</a:t>
            </a:r>
            <a:r>
              <a:rPr dirty="0" sz="1200" spc="17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selling</a:t>
            </a:r>
            <a:r>
              <a:rPr dirty="0" sz="1200" spc="17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advertising</a:t>
            </a:r>
            <a:r>
              <a:rPr dirty="0" sz="1200" spc="1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time</a:t>
            </a:r>
            <a:r>
              <a:rPr dirty="0" sz="1200" spc="175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on </a:t>
            </a:r>
            <a:r>
              <a:rPr dirty="0" sz="1200">
                <a:latin typeface="Calibri"/>
                <a:cs typeface="Calibri"/>
              </a:rPr>
              <a:t>their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television</a:t>
            </a:r>
            <a:r>
              <a:rPr dirty="0" sz="1200" spc="-10">
                <a:latin typeface="Calibri"/>
                <a:cs typeface="Calibri"/>
              </a:rPr>
              <a:t> broadcasts, </a:t>
            </a:r>
            <a:r>
              <a:rPr dirty="0" sz="1200">
                <a:latin typeface="Calibri"/>
                <a:cs typeface="Calibri"/>
              </a:rPr>
              <a:t>and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in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form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of</a:t>
            </a:r>
            <a:r>
              <a:rPr dirty="0" sz="1200" spc="-10">
                <a:latin typeface="Calibri"/>
                <a:cs typeface="Calibri"/>
              </a:rPr>
              <a:t> affiliate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revenue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5218557" y="5124069"/>
            <a:ext cx="439991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31445" marR="5080" indent="-11938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31445" algn="l"/>
              </a:tabLst>
            </a:pPr>
            <a:r>
              <a:rPr dirty="0" sz="1200">
                <a:latin typeface="Calibri"/>
                <a:cs typeface="Calibri"/>
              </a:rPr>
              <a:t>Affiliate Revenue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consists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primarily of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fees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received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from MVPDs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for </a:t>
            </a:r>
            <a:r>
              <a:rPr dirty="0" sz="1200">
                <a:latin typeface="Calibri"/>
                <a:cs typeface="Calibri"/>
              </a:rPr>
              <a:t>carriage</a:t>
            </a:r>
            <a:r>
              <a:rPr dirty="0" sz="1200" spc="10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of</a:t>
            </a:r>
            <a:r>
              <a:rPr dirty="0" sz="1200" spc="1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CBS’s</a:t>
            </a:r>
            <a:r>
              <a:rPr dirty="0" sz="1200" spc="10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cable</a:t>
            </a:r>
            <a:r>
              <a:rPr dirty="0" sz="1200" spc="1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networks</a:t>
            </a:r>
            <a:r>
              <a:rPr dirty="0" sz="1200" spc="10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and</a:t>
            </a:r>
            <a:r>
              <a:rPr dirty="0" sz="1200" spc="1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TV</a:t>
            </a:r>
            <a:r>
              <a:rPr dirty="0" sz="1200" spc="1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stations</a:t>
            </a:r>
            <a:r>
              <a:rPr dirty="0" sz="1200" spc="10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and</a:t>
            </a:r>
            <a:r>
              <a:rPr dirty="0" sz="1200" spc="1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fees</a:t>
            </a:r>
            <a:r>
              <a:rPr dirty="0" sz="1200" spc="9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from</a:t>
            </a:r>
            <a:r>
              <a:rPr dirty="0" sz="1200" spc="110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TV </a:t>
            </a:r>
            <a:r>
              <a:rPr dirty="0" sz="1200" spc="-10">
                <a:latin typeface="Calibri"/>
                <a:cs typeface="Calibri"/>
              </a:rPr>
              <a:t>stations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associated with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Network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5218557" y="5809894"/>
            <a:ext cx="439801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2080" indent="-11938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32080" algn="l"/>
              </a:tabLst>
            </a:pPr>
            <a:r>
              <a:rPr dirty="0" sz="1200">
                <a:latin typeface="Calibri"/>
                <a:cs typeface="Calibri"/>
              </a:rPr>
              <a:t>Affiliate</a:t>
            </a:r>
            <a:r>
              <a:rPr dirty="0" sz="1200" spc="1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Revenue</a:t>
            </a:r>
            <a:r>
              <a:rPr dirty="0" sz="1200" spc="10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also</a:t>
            </a:r>
            <a:r>
              <a:rPr dirty="0" sz="1200" spc="1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includes</a:t>
            </a:r>
            <a:r>
              <a:rPr dirty="0" sz="1200" spc="114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subscription</a:t>
            </a:r>
            <a:r>
              <a:rPr dirty="0" sz="1200" spc="10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fees</a:t>
            </a:r>
            <a:r>
              <a:rPr dirty="0" sz="1200" spc="10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for</a:t>
            </a:r>
            <a:r>
              <a:rPr dirty="0" sz="1200" spc="1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Showtime</a:t>
            </a:r>
            <a:r>
              <a:rPr dirty="0" sz="1200" spc="110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and</a:t>
            </a:r>
            <a:endParaRPr sz="1200">
              <a:latin typeface="Calibri"/>
              <a:cs typeface="Calibri"/>
            </a:endParaRPr>
          </a:p>
          <a:p>
            <a:pPr marL="131445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CBS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All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Access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63" name="object 63" descr=""/>
          <p:cNvGrpSpPr/>
          <p:nvPr/>
        </p:nvGrpSpPr>
        <p:grpSpPr>
          <a:xfrm>
            <a:off x="9802044" y="4677536"/>
            <a:ext cx="1583055" cy="1583055"/>
            <a:chOff x="9802044" y="4677536"/>
            <a:chExt cx="1583055" cy="1583055"/>
          </a:xfrm>
        </p:grpSpPr>
        <p:sp>
          <p:nvSpPr>
            <p:cNvPr id="64" name="object 64" descr=""/>
            <p:cNvSpPr/>
            <p:nvPr/>
          </p:nvSpPr>
          <p:spPr>
            <a:xfrm>
              <a:off x="10593451" y="4677536"/>
              <a:ext cx="791845" cy="997585"/>
            </a:xfrm>
            <a:custGeom>
              <a:avLst/>
              <a:gdLst/>
              <a:ahLst/>
              <a:cxnLst/>
              <a:rect l="l" t="t" r="r" b="b"/>
              <a:pathLst>
                <a:path w="791845" h="997585">
                  <a:moveTo>
                    <a:pt x="0" y="0"/>
                  </a:moveTo>
                  <a:lnTo>
                    <a:pt x="0" y="791463"/>
                  </a:lnTo>
                  <a:lnTo>
                    <a:pt x="764285" y="997076"/>
                  </a:lnTo>
                  <a:lnTo>
                    <a:pt x="776140" y="946406"/>
                  </a:lnTo>
                  <a:lnTo>
                    <a:pt x="784637" y="895122"/>
                  </a:lnTo>
                  <a:lnTo>
                    <a:pt x="789753" y="843413"/>
                  </a:lnTo>
                  <a:lnTo>
                    <a:pt x="791464" y="791463"/>
                  </a:lnTo>
                  <a:lnTo>
                    <a:pt x="790019" y="743248"/>
                  </a:lnTo>
                  <a:lnTo>
                    <a:pt x="785741" y="695796"/>
                  </a:lnTo>
                  <a:lnTo>
                    <a:pt x="778713" y="649191"/>
                  </a:lnTo>
                  <a:lnTo>
                    <a:pt x="769016" y="603517"/>
                  </a:lnTo>
                  <a:lnTo>
                    <a:pt x="756734" y="558855"/>
                  </a:lnTo>
                  <a:lnTo>
                    <a:pt x="741950" y="515288"/>
                  </a:lnTo>
                  <a:lnTo>
                    <a:pt x="724746" y="472899"/>
                  </a:lnTo>
                  <a:lnTo>
                    <a:pt x="705205" y="431771"/>
                  </a:lnTo>
                  <a:lnTo>
                    <a:pt x="683410" y="391987"/>
                  </a:lnTo>
                  <a:lnTo>
                    <a:pt x="659444" y="353630"/>
                  </a:lnTo>
                  <a:lnTo>
                    <a:pt x="633389" y="316781"/>
                  </a:lnTo>
                  <a:lnTo>
                    <a:pt x="605328" y="281525"/>
                  </a:lnTo>
                  <a:lnTo>
                    <a:pt x="575344" y="247943"/>
                  </a:lnTo>
                  <a:lnTo>
                    <a:pt x="543520" y="216119"/>
                  </a:lnTo>
                  <a:lnTo>
                    <a:pt x="509938" y="186135"/>
                  </a:lnTo>
                  <a:lnTo>
                    <a:pt x="474682" y="158074"/>
                  </a:lnTo>
                  <a:lnTo>
                    <a:pt x="437833" y="132019"/>
                  </a:lnTo>
                  <a:lnTo>
                    <a:pt x="399476" y="108053"/>
                  </a:lnTo>
                  <a:lnTo>
                    <a:pt x="359692" y="86258"/>
                  </a:lnTo>
                  <a:lnTo>
                    <a:pt x="318564" y="66717"/>
                  </a:lnTo>
                  <a:lnTo>
                    <a:pt x="276175" y="49513"/>
                  </a:lnTo>
                  <a:lnTo>
                    <a:pt x="232608" y="34729"/>
                  </a:lnTo>
                  <a:lnTo>
                    <a:pt x="187946" y="22447"/>
                  </a:lnTo>
                  <a:lnTo>
                    <a:pt x="142272" y="12750"/>
                  </a:lnTo>
                  <a:lnTo>
                    <a:pt x="95667" y="5722"/>
                  </a:lnTo>
                  <a:lnTo>
                    <a:pt x="48215" y="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4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10123805" y="5469000"/>
              <a:ext cx="1234440" cy="791845"/>
            </a:xfrm>
            <a:custGeom>
              <a:avLst/>
              <a:gdLst/>
              <a:ahLst/>
              <a:cxnLst/>
              <a:rect l="l" t="t" r="r" b="b"/>
              <a:pathLst>
                <a:path w="1234440" h="791845">
                  <a:moveTo>
                    <a:pt x="469646" y="0"/>
                  </a:moveTo>
                  <a:lnTo>
                    <a:pt x="0" y="636905"/>
                  </a:lnTo>
                  <a:lnTo>
                    <a:pt x="40468" y="664865"/>
                  </a:lnTo>
                  <a:lnTo>
                    <a:pt x="82535" y="690209"/>
                  </a:lnTo>
                  <a:lnTo>
                    <a:pt x="126063" y="712874"/>
                  </a:lnTo>
                  <a:lnTo>
                    <a:pt x="170913" y="732800"/>
                  </a:lnTo>
                  <a:lnTo>
                    <a:pt x="216949" y="749924"/>
                  </a:lnTo>
                  <a:lnTo>
                    <a:pt x="264033" y="764184"/>
                  </a:lnTo>
                  <a:lnTo>
                    <a:pt x="310957" y="775318"/>
                  </a:lnTo>
                  <a:lnTo>
                    <a:pt x="357882" y="783518"/>
                  </a:lnTo>
                  <a:lnTo>
                    <a:pt x="404705" y="788841"/>
                  </a:lnTo>
                  <a:lnTo>
                    <a:pt x="451325" y="791346"/>
                  </a:lnTo>
                  <a:lnTo>
                    <a:pt x="497640" y="791092"/>
                  </a:lnTo>
                  <a:lnTo>
                    <a:pt x="543549" y="788137"/>
                  </a:lnTo>
                  <a:lnTo>
                    <a:pt x="588950" y="782539"/>
                  </a:lnTo>
                  <a:lnTo>
                    <a:pt x="633742" y="774357"/>
                  </a:lnTo>
                  <a:lnTo>
                    <a:pt x="677822" y="763650"/>
                  </a:lnTo>
                  <a:lnTo>
                    <a:pt x="721090" y="750475"/>
                  </a:lnTo>
                  <a:lnTo>
                    <a:pt x="763444" y="734891"/>
                  </a:lnTo>
                  <a:lnTo>
                    <a:pt x="804782" y="716956"/>
                  </a:lnTo>
                  <a:lnTo>
                    <a:pt x="845003" y="696730"/>
                  </a:lnTo>
                  <a:lnTo>
                    <a:pt x="884006" y="674270"/>
                  </a:lnTo>
                  <a:lnTo>
                    <a:pt x="921688" y="649635"/>
                  </a:lnTo>
                  <a:lnTo>
                    <a:pt x="957948" y="622883"/>
                  </a:lnTo>
                  <a:lnTo>
                    <a:pt x="992685" y="594073"/>
                  </a:lnTo>
                  <a:lnTo>
                    <a:pt x="1025797" y="563262"/>
                  </a:lnTo>
                  <a:lnTo>
                    <a:pt x="1057183" y="530511"/>
                  </a:lnTo>
                  <a:lnTo>
                    <a:pt x="1086741" y="495876"/>
                  </a:lnTo>
                  <a:lnTo>
                    <a:pt x="1114369" y="459416"/>
                  </a:lnTo>
                  <a:lnTo>
                    <a:pt x="1139966" y="421190"/>
                  </a:lnTo>
                  <a:lnTo>
                    <a:pt x="1163431" y="381257"/>
                  </a:lnTo>
                  <a:lnTo>
                    <a:pt x="1184661" y="339674"/>
                  </a:lnTo>
                  <a:lnTo>
                    <a:pt x="1203556" y="296500"/>
                  </a:lnTo>
                  <a:lnTo>
                    <a:pt x="1220013" y="251793"/>
                  </a:lnTo>
                  <a:lnTo>
                    <a:pt x="1233931" y="205612"/>
                  </a:lnTo>
                  <a:lnTo>
                    <a:pt x="46964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9802044" y="4677536"/>
              <a:ext cx="791845" cy="1428750"/>
            </a:xfrm>
            <a:custGeom>
              <a:avLst/>
              <a:gdLst/>
              <a:ahLst/>
              <a:cxnLst/>
              <a:rect l="l" t="t" r="r" b="b"/>
              <a:pathLst>
                <a:path w="791845" h="1428750">
                  <a:moveTo>
                    <a:pt x="791406" y="0"/>
                  </a:moveTo>
                  <a:lnTo>
                    <a:pt x="741361" y="1580"/>
                  </a:lnTo>
                  <a:lnTo>
                    <a:pt x="691843" y="6280"/>
                  </a:lnTo>
                  <a:lnTo>
                    <a:pt x="642982" y="14034"/>
                  </a:lnTo>
                  <a:lnTo>
                    <a:pt x="594905" y="24776"/>
                  </a:lnTo>
                  <a:lnTo>
                    <a:pt x="547740" y="38443"/>
                  </a:lnTo>
                  <a:lnTo>
                    <a:pt x="501617" y="54969"/>
                  </a:lnTo>
                  <a:lnTo>
                    <a:pt x="456662" y="74290"/>
                  </a:lnTo>
                  <a:lnTo>
                    <a:pt x="413005" y="96341"/>
                  </a:lnTo>
                  <a:lnTo>
                    <a:pt x="370773" y="121057"/>
                  </a:lnTo>
                  <a:lnTo>
                    <a:pt x="330095" y="148373"/>
                  </a:lnTo>
                  <a:lnTo>
                    <a:pt x="291100" y="178225"/>
                  </a:lnTo>
                  <a:lnTo>
                    <a:pt x="253914" y="210547"/>
                  </a:lnTo>
                  <a:lnTo>
                    <a:pt x="218667" y="245275"/>
                  </a:lnTo>
                  <a:lnTo>
                    <a:pt x="185487" y="282345"/>
                  </a:lnTo>
                  <a:lnTo>
                    <a:pt x="154501" y="321690"/>
                  </a:lnTo>
                  <a:lnTo>
                    <a:pt x="127046" y="361350"/>
                  </a:lnTo>
                  <a:lnTo>
                    <a:pt x="102324" y="402077"/>
                  </a:lnTo>
                  <a:lnTo>
                    <a:pt x="80320" y="443754"/>
                  </a:lnTo>
                  <a:lnTo>
                    <a:pt x="61016" y="486266"/>
                  </a:lnTo>
                  <a:lnTo>
                    <a:pt x="44393" y="529498"/>
                  </a:lnTo>
                  <a:lnTo>
                    <a:pt x="30435" y="573334"/>
                  </a:lnTo>
                  <a:lnTo>
                    <a:pt x="19124" y="617658"/>
                  </a:lnTo>
                  <a:lnTo>
                    <a:pt x="10443" y="662353"/>
                  </a:lnTo>
                  <a:lnTo>
                    <a:pt x="4373" y="707306"/>
                  </a:lnTo>
                  <a:lnTo>
                    <a:pt x="898" y="752399"/>
                  </a:lnTo>
                  <a:lnTo>
                    <a:pt x="0" y="797517"/>
                  </a:lnTo>
                  <a:lnTo>
                    <a:pt x="1660" y="842545"/>
                  </a:lnTo>
                  <a:lnTo>
                    <a:pt x="5863" y="887365"/>
                  </a:lnTo>
                  <a:lnTo>
                    <a:pt x="12590" y="931864"/>
                  </a:lnTo>
                  <a:lnTo>
                    <a:pt x="21823" y="975925"/>
                  </a:lnTo>
                  <a:lnTo>
                    <a:pt x="33546" y="1019432"/>
                  </a:lnTo>
                  <a:lnTo>
                    <a:pt x="47740" y="1062270"/>
                  </a:lnTo>
                  <a:lnTo>
                    <a:pt x="64388" y="1104323"/>
                  </a:lnTo>
                  <a:lnTo>
                    <a:pt x="83473" y="1145475"/>
                  </a:lnTo>
                  <a:lnTo>
                    <a:pt x="104976" y="1185610"/>
                  </a:lnTo>
                  <a:lnTo>
                    <a:pt x="128881" y="1224613"/>
                  </a:lnTo>
                  <a:lnTo>
                    <a:pt x="155170" y="1262367"/>
                  </a:lnTo>
                  <a:lnTo>
                    <a:pt x="183826" y="1298758"/>
                  </a:lnTo>
                  <a:lnTo>
                    <a:pt x="214830" y="1333669"/>
                  </a:lnTo>
                  <a:lnTo>
                    <a:pt x="248166" y="1366985"/>
                  </a:lnTo>
                  <a:lnTo>
                    <a:pt x="283815" y="1398590"/>
                  </a:lnTo>
                  <a:lnTo>
                    <a:pt x="321760" y="1428369"/>
                  </a:lnTo>
                  <a:lnTo>
                    <a:pt x="791406" y="791463"/>
                  </a:lnTo>
                  <a:lnTo>
                    <a:pt x="791406" y="0"/>
                  </a:lnTo>
                  <a:close/>
                </a:path>
              </a:pathLst>
            </a:custGeom>
            <a:solidFill>
              <a:srgbClr val="122D5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7" name="object 67" descr=""/>
          <p:cNvSpPr/>
          <p:nvPr/>
        </p:nvSpPr>
        <p:spPr>
          <a:xfrm>
            <a:off x="11500104" y="5199888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62483" y="0"/>
                </a:moveTo>
                <a:lnTo>
                  <a:pt x="0" y="0"/>
                </a:lnTo>
                <a:lnTo>
                  <a:pt x="0" y="62484"/>
                </a:lnTo>
                <a:lnTo>
                  <a:pt x="62483" y="62484"/>
                </a:lnTo>
                <a:lnTo>
                  <a:pt x="62483" y="0"/>
                </a:lnTo>
                <a:close/>
              </a:path>
            </a:pathLst>
          </a:custGeom>
          <a:solidFill>
            <a:srgbClr val="FFE4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 descr=""/>
          <p:cNvSpPr txBox="1"/>
          <p:nvPr/>
        </p:nvSpPr>
        <p:spPr>
          <a:xfrm>
            <a:off x="11578590" y="5136845"/>
            <a:ext cx="486409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libri"/>
                <a:cs typeface="Calibri"/>
              </a:rPr>
              <a:t>All</a:t>
            </a:r>
            <a:r>
              <a:rPr dirty="0" sz="900" spc="-30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Others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9" name="object 69" descr=""/>
          <p:cNvSpPr/>
          <p:nvPr/>
        </p:nvSpPr>
        <p:spPr>
          <a:xfrm>
            <a:off x="11500104" y="5423915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62483" y="0"/>
                </a:moveTo>
                <a:lnTo>
                  <a:pt x="0" y="0"/>
                </a:lnTo>
                <a:lnTo>
                  <a:pt x="0" y="62484"/>
                </a:lnTo>
                <a:lnTo>
                  <a:pt x="62483" y="62484"/>
                </a:lnTo>
                <a:lnTo>
                  <a:pt x="62483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 descr=""/>
          <p:cNvSpPr txBox="1"/>
          <p:nvPr/>
        </p:nvSpPr>
        <p:spPr>
          <a:xfrm>
            <a:off x="11578590" y="5362194"/>
            <a:ext cx="3905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Affiliate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1" name="object 71" descr=""/>
          <p:cNvSpPr/>
          <p:nvPr/>
        </p:nvSpPr>
        <p:spPr>
          <a:xfrm>
            <a:off x="11500104" y="5649467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62483" y="0"/>
                </a:moveTo>
                <a:lnTo>
                  <a:pt x="0" y="0"/>
                </a:lnTo>
                <a:lnTo>
                  <a:pt x="0" y="62483"/>
                </a:lnTo>
                <a:lnTo>
                  <a:pt x="62483" y="62483"/>
                </a:lnTo>
                <a:lnTo>
                  <a:pt x="62483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 descr=""/>
          <p:cNvSpPr txBox="1"/>
          <p:nvPr/>
        </p:nvSpPr>
        <p:spPr>
          <a:xfrm>
            <a:off x="11578590" y="5586780"/>
            <a:ext cx="54991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Advertising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73" name="object 73" descr=""/>
          <p:cNvGrpSpPr/>
          <p:nvPr/>
        </p:nvGrpSpPr>
        <p:grpSpPr>
          <a:xfrm>
            <a:off x="6377940" y="1554480"/>
            <a:ext cx="798830" cy="601980"/>
            <a:chOff x="6377940" y="1554480"/>
            <a:chExt cx="798830" cy="601980"/>
          </a:xfrm>
        </p:grpSpPr>
        <p:sp>
          <p:nvSpPr>
            <p:cNvPr id="74" name="object 74" descr=""/>
            <p:cNvSpPr/>
            <p:nvPr/>
          </p:nvSpPr>
          <p:spPr>
            <a:xfrm>
              <a:off x="6377940" y="1632204"/>
              <a:ext cx="798830" cy="524510"/>
            </a:xfrm>
            <a:custGeom>
              <a:avLst/>
              <a:gdLst/>
              <a:ahLst/>
              <a:cxnLst/>
              <a:rect l="l" t="t" r="r" b="b"/>
              <a:pathLst>
                <a:path w="798829" h="524510">
                  <a:moveTo>
                    <a:pt x="798576" y="0"/>
                  </a:moveTo>
                  <a:lnTo>
                    <a:pt x="0" y="0"/>
                  </a:lnTo>
                  <a:lnTo>
                    <a:pt x="0" y="524256"/>
                  </a:lnTo>
                  <a:lnTo>
                    <a:pt x="798576" y="524256"/>
                  </a:lnTo>
                  <a:lnTo>
                    <a:pt x="79857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6377940" y="1554480"/>
              <a:ext cx="798830" cy="78105"/>
            </a:xfrm>
            <a:custGeom>
              <a:avLst/>
              <a:gdLst/>
              <a:ahLst/>
              <a:cxnLst/>
              <a:rect l="l" t="t" r="r" b="b"/>
              <a:pathLst>
                <a:path w="798829" h="78105">
                  <a:moveTo>
                    <a:pt x="798576" y="0"/>
                  </a:moveTo>
                  <a:lnTo>
                    <a:pt x="0" y="0"/>
                  </a:lnTo>
                  <a:lnTo>
                    <a:pt x="0" y="77724"/>
                  </a:lnTo>
                  <a:lnTo>
                    <a:pt x="798576" y="77724"/>
                  </a:lnTo>
                  <a:lnTo>
                    <a:pt x="79857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6" name="object 76" descr=""/>
          <p:cNvSpPr/>
          <p:nvPr/>
        </p:nvSpPr>
        <p:spPr>
          <a:xfrm>
            <a:off x="5777484" y="4061459"/>
            <a:ext cx="5995670" cy="0"/>
          </a:xfrm>
          <a:custGeom>
            <a:avLst/>
            <a:gdLst/>
            <a:ahLst/>
            <a:cxnLst/>
            <a:rect l="l" t="t" r="r" b="b"/>
            <a:pathLst>
              <a:path w="5995670" h="0">
                <a:moveTo>
                  <a:pt x="0" y="0"/>
                </a:moveTo>
                <a:lnTo>
                  <a:pt x="5995416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 descr=""/>
          <p:cNvSpPr txBox="1"/>
          <p:nvPr/>
        </p:nvSpPr>
        <p:spPr>
          <a:xfrm>
            <a:off x="6377940" y="2807207"/>
            <a:ext cx="798830" cy="1254760"/>
          </a:xfrm>
          <a:prstGeom prst="rect">
            <a:avLst/>
          </a:prstGeom>
          <a:solidFill>
            <a:srgbClr val="122D5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4"/>
              </a:spcBef>
            </a:pPr>
            <a:endParaRPr sz="900">
              <a:latin typeface="Times New Roman"/>
              <a:cs typeface="Times New Roman"/>
            </a:endParaRPr>
          </a:p>
          <a:p>
            <a:pPr marL="239395">
              <a:lnSpc>
                <a:spcPct val="100000"/>
              </a:lnSpc>
              <a:spcBef>
                <a:spcPts val="5"/>
              </a:spcBef>
            </a:pPr>
            <a:r>
              <a:rPr dirty="0" sz="900" spc="-10">
                <a:solidFill>
                  <a:srgbClr val="FFFFFF"/>
                </a:solidFill>
                <a:latin typeface="Calibri"/>
                <a:cs typeface="Calibri"/>
              </a:rPr>
              <a:t>5962.0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8375904" y="2982467"/>
            <a:ext cx="798830" cy="1079500"/>
          </a:xfrm>
          <a:prstGeom prst="rect">
            <a:avLst/>
          </a:prstGeom>
          <a:solidFill>
            <a:srgbClr val="122D5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0"/>
              </a:spcBef>
            </a:pPr>
            <a:endParaRPr sz="900">
              <a:latin typeface="Times New Roman"/>
              <a:cs typeface="Times New Roman"/>
            </a:endParaRPr>
          </a:p>
          <a:p>
            <a:pPr marL="240029">
              <a:lnSpc>
                <a:spcPct val="100000"/>
              </a:lnSpc>
            </a:pPr>
            <a:r>
              <a:rPr dirty="0" sz="900" spc="-10">
                <a:solidFill>
                  <a:srgbClr val="FFFFFF"/>
                </a:solidFill>
                <a:latin typeface="Calibri"/>
                <a:cs typeface="Calibri"/>
              </a:rPr>
              <a:t>5131.3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6377940" y="2156460"/>
            <a:ext cx="798830" cy="650875"/>
          </a:xfrm>
          <a:prstGeom prst="rect">
            <a:avLst/>
          </a:prstGeom>
          <a:solidFill>
            <a:srgbClr val="EC932C"/>
          </a:solidFill>
        </p:spPr>
        <p:txBody>
          <a:bodyPr wrap="square" lIns="0" tIns="1187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35"/>
              </a:spcBef>
            </a:pPr>
            <a:endParaRPr sz="900">
              <a:latin typeface="Times New Roman"/>
              <a:cs typeface="Times New Roman"/>
            </a:endParaRPr>
          </a:p>
          <a:p>
            <a:pPr marL="239395">
              <a:lnSpc>
                <a:spcPct val="100000"/>
              </a:lnSpc>
            </a:pPr>
            <a:r>
              <a:rPr dirty="0" sz="900" spc="-10">
                <a:solidFill>
                  <a:srgbClr val="FFFFFF"/>
                </a:solidFill>
                <a:latin typeface="Calibri"/>
                <a:cs typeface="Calibri"/>
              </a:rPr>
              <a:t>3100.2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8375904" y="2718816"/>
            <a:ext cx="798830" cy="264160"/>
          </a:xfrm>
          <a:prstGeom prst="rect">
            <a:avLst/>
          </a:prstGeom>
          <a:solidFill>
            <a:srgbClr val="EC932C"/>
          </a:solidFill>
        </p:spPr>
        <p:txBody>
          <a:bodyPr wrap="square" lIns="0" tIns="57150" rIns="0" bIns="0" rtlCol="0" vert="horz">
            <a:spAutoFit/>
          </a:bodyPr>
          <a:lstStyle/>
          <a:p>
            <a:pPr marL="240029">
              <a:lnSpc>
                <a:spcPct val="100000"/>
              </a:lnSpc>
              <a:spcBef>
                <a:spcPts val="450"/>
              </a:spcBef>
            </a:pPr>
            <a:r>
              <a:rPr dirty="0" sz="900" spc="-10">
                <a:solidFill>
                  <a:srgbClr val="FFFFFF"/>
                </a:solidFill>
                <a:latin typeface="Calibri"/>
                <a:cs typeface="Calibri"/>
              </a:rPr>
              <a:t>1251.5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6377940" y="1694688"/>
            <a:ext cx="798830" cy="462280"/>
          </a:xfrm>
          <a:prstGeom prst="rect">
            <a:avLst/>
          </a:prstGeom>
          <a:solidFill>
            <a:srgbClr val="00AFEF"/>
          </a:solidFill>
        </p:spPr>
        <p:txBody>
          <a:bodyPr wrap="square" lIns="0" tIns="124460" rIns="0" bIns="0" rtlCol="0" vert="horz">
            <a:spAutoFit/>
          </a:bodyPr>
          <a:lstStyle/>
          <a:p>
            <a:pPr marL="239395">
              <a:lnSpc>
                <a:spcPct val="100000"/>
              </a:lnSpc>
              <a:spcBef>
                <a:spcPts val="980"/>
              </a:spcBef>
            </a:pPr>
            <a:r>
              <a:rPr dirty="0" sz="900" spc="-10">
                <a:solidFill>
                  <a:srgbClr val="FFFFFF"/>
                </a:solidFill>
                <a:latin typeface="Calibri"/>
                <a:cs typeface="Calibri"/>
              </a:rPr>
              <a:t>2489.7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8375904" y="1434083"/>
            <a:ext cx="798830" cy="1285240"/>
          </a:xfrm>
          <a:prstGeom prst="rect">
            <a:avLst/>
          </a:prstGeom>
          <a:solidFill>
            <a:srgbClr val="00AFEF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25"/>
              </a:spcBef>
            </a:pPr>
            <a:endParaRPr sz="900">
              <a:latin typeface="Times New Roman"/>
              <a:cs typeface="Times New Roman"/>
            </a:endParaRPr>
          </a:p>
          <a:p>
            <a:pPr marL="240029">
              <a:lnSpc>
                <a:spcPct val="100000"/>
              </a:lnSpc>
              <a:spcBef>
                <a:spcPts val="5"/>
              </a:spcBef>
            </a:pPr>
            <a:r>
              <a:rPr dirty="0" sz="900" spc="-10">
                <a:solidFill>
                  <a:srgbClr val="FFFFFF"/>
                </a:solidFill>
                <a:latin typeface="Calibri"/>
                <a:cs typeface="Calibri"/>
              </a:rPr>
              <a:t>6112.5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3" name="object 83" descr=""/>
          <p:cNvSpPr/>
          <p:nvPr/>
        </p:nvSpPr>
        <p:spPr>
          <a:xfrm>
            <a:off x="6608064" y="1517903"/>
            <a:ext cx="337185" cy="177165"/>
          </a:xfrm>
          <a:custGeom>
            <a:avLst/>
            <a:gdLst/>
            <a:ahLst/>
            <a:cxnLst/>
            <a:rect l="l" t="t" r="r" b="b"/>
            <a:pathLst>
              <a:path w="337184" h="177164">
                <a:moveTo>
                  <a:pt x="336803" y="0"/>
                </a:moveTo>
                <a:lnTo>
                  <a:pt x="0" y="0"/>
                </a:lnTo>
                <a:lnTo>
                  <a:pt x="0" y="176784"/>
                </a:lnTo>
                <a:lnTo>
                  <a:pt x="336803" y="176784"/>
                </a:lnTo>
                <a:lnTo>
                  <a:pt x="336803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 descr=""/>
          <p:cNvSpPr txBox="1"/>
          <p:nvPr/>
        </p:nvSpPr>
        <p:spPr>
          <a:xfrm>
            <a:off x="6377940" y="1554480"/>
            <a:ext cx="567055" cy="78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67970">
              <a:lnSpc>
                <a:spcPts val="610"/>
              </a:lnSpc>
            </a:pPr>
            <a:r>
              <a:rPr dirty="0" sz="900" spc="-10">
                <a:latin typeface="Calibri"/>
                <a:cs typeface="Calibri"/>
              </a:rPr>
              <a:t>372.0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10373868" y="3922776"/>
            <a:ext cx="798830" cy="139065"/>
          </a:xfrm>
          <a:prstGeom prst="rect">
            <a:avLst/>
          </a:prstGeom>
          <a:solidFill>
            <a:srgbClr val="92D050"/>
          </a:solidFill>
        </p:spPr>
        <p:txBody>
          <a:bodyPr wrap="square" lIns="0" tIns="0" rIns="0" bIns="0" rtlCol="0" vert="horz">
            <a:spAutoFit/>
          </a:bodyPr>
          <a:lstStyle/>
          <a:p>
            <a:pPr algn="ctr" marL="635">
              <a:lnSpc>
                <a:spcPts val="1035"/>
              </a:lnSpc>
            </a:pPr>
            <a:r>
              <a:rPr dirty="0" sz="900" spc="-10">
                <a:latin typeface="Calibri"/>
                <a:cs typeface="Calibri"/>
              </a:rPr>
              <a:t>658.0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6" name="object 86" descr=""/>
          <p:cNvSpPr txBox="1"/>
          <p:nvPr/>
        </p:nvSpPr>
        <p:spPr>
          <a:xfrm>
            <a:off x="10373868" y="3791711"/>
            <a:ext cx="798830" cy="131445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 vert="horz">
            <a:spAutoFit/>
          </a:bodyPr>
          <a:lstStyle/>
          <a:p>
            <a:pPr marL="280035">
              <a:lnSpc>
                <a:spcPts val="1005"/>
              </a:lnSpc>
            </a:pPr>
            <a:r>
              <a:rPr dirty="0" sz="900" spc="-10">
                <a:solidFill>
                  <a:srgbClr val="FFFFFF"/>
                </a:solidFill>
                <a:latin typeface="Calibri"/>
                <a:cs typeface="Calibri"/>
              </a:rPr>
              <a:t>623.0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7" name="object 87" descr=""/>
          <p:cNvSpPr txBox="1"/>
          <p:nvPr/>
        </p:nvSpPr>
        <p:spPr>
          <a:xfrm>
            <a:off x="10373868" y="3432047"/>
            <a:ext cx="798830" cy="360045"/>
          </a:xfrm>
          <a:prstGeom prst="rect">
            <a:avLst/>
          </a:prstGeom>
          <a:solidFill>
            <a:srgbClr val="1E8495"/>
          </a:solidFill>
        </p:spPr>
        <p:txBody>
          <a:bodyPr wrap="square" lIns="0" tIns="104775" rIns="0" bIns="0" rtlCol="0" vert="horz">
            <a:spAutoFit/>
          </a:bodyPr>
          <a:lstStyle/>
          <a:p>
            <a:pPr marL="240029">
              <a:lnSpc>
                <a:spcPct val="100000"/>
              </a:lnSpc>
              <a:spcBef>
                <a:spcPts val="825"/>
              </a:spcBef>
            </a:pPr>
            <a:r>
              <a:rPr dirty="0" sz="900" spc="-10">
                <a:solidFill>
                  <a:srgbClr val="FFFFFF"/>
                </a:solidFill>
                <a:latin typeface="Calibri"/>
                <a:cs typeface="Calibri"/>
              </a:rPr>
              <a:t>1709.0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8" name="object 88" descr=""/>
          <p:cNvSpPr txBox="1"/>
          <p:nvPr/>
        </p:nvSpPr>
        <p:spPr>
          <a:xfrm>
            <a:off x="10373868" y="3261359"/>
            <a:ext cx="798830" cy="170815"/>
          </a:xfrm>
          <a:prstGeom prst="rect">
            <a:avLst/>
          </a:prstGeom>
          <a:solidFill>
            <a:srgbClr val="FFE49B"/>
          </a:solidFill>
        </p:spPr>
        <p:txBody>
          <a:bodyPr wrap="square" lIns="0" tIns="10795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85"/>
              </a:spcBef>
            </a:pPr>
            <a:r>
              <a:rPr dirty="0" sz="900" spc="-10">
                <a:latin typeface="Calibri"/>
                <a:cs typeface="Calibri"/>
              </a:rPr>
              <a:t>814.0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9" name="object 89" descr=""/>
          <p:cNvSpPr txBox="1"/>
          <p:nvPr/>
        </p:nvSpPr>
        <p:spPr>
          <a:xfrm>
            <a:off x="5515102" y="3966794"/>
            <a:ext cx="17081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Calibri"/>
                <a:cs typeface="Calibri"/>
              </a:rPr>
              <a:t>0.0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0" name="object 90" descr=""/>
          <p:cNvSpPr txBox="1"/>
          <p:nvPr/>
        </p:nvSpPr>
        <p:spPr>
          <a:xfrm>
            <a:off x="5409691" y="4091146"/>
            <a:ext cx="1778635" cy="403225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942975">
              <a:lnSpc>
                <a:spcPct val="100000"/>
              </a:lnSpc>
              <a:spcBef>
                <a:spcPts val="295"/>
              </a:spcBef>
            </a:pPr>
            <a:r>
              <a:rPr dirty="0" sz="900">
                <a:latin typeface="Calibri"/>
                <a:cs typeface="Calibri"/>
              </a:rPr>
              <a:t>TV</a:t>
            </a:r>
            <a:r>
              <a:rPr dirty="0" sz="900" spc="-20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Entertainment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dirty="0" sz="1200" i="1">
                <a:solidFill>
                  <a:srgbClr val="767070"/>
                </a:solidFill>
                <a:latin typeface="Calibri"/>
                <a:cs typeface="Calibri"/>
              </a:rPr>
              <a:t>Source:</a:t>
            </a:r>
            <a:r>
              <a:rPr dirty="0" sz="1200" spc="-30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200" i="1">
                <a:solidFill>
                  <a:srgbClr val="767070"/>
                </a:solidFill>
                <a:latin typeface="Calibri"/>
                <a:cs typeface="Calibri"/>
              </a:rPr>
              <a:t>10k</a:t>
            </a:r>
            <a:r>
              <a:rPr dirty="0" sz="1200" spc="-25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200" spc="-10" i="1">
                <a:solidFill>
                  <a:srgbClr val="767070"/>
                </a:solidFill>
                <a:latin typeface="Calibri"/>
                <a:cs typeface="Calibri"/>
              </a:rPr>
              <a:t>Report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1" name="object 91" descr=""/>
          <p:cNvSpPr txBox="1"/>
          <p:nvPr/>
        </p:nvSpPr>
        <p:spPr>
          <a:xfrm>
            <a:off x="5341365" y="3546729"/>
            <a:ext cx="3441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2000.0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2" name="object 92" descr=""/>
          <p:cNvSpPr txBox="1"/>
          <p:nvPr/>
        </p:nvSpPr>
        <p:spPr>
          <a:xfrm>
            <a:off x="5341365" y="3126104"/>
            <a:ext cx="3441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4000.0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3" name="object 93" descr=""/>
          <p:cNvSpPr txBox="1"/>
          <p:nvPr/>
        </p:nvSpPr>
        <p:spPr>
          <a:xfrm>
            <a:off x="5341365" y="2705480"/>
            <a:ext cx="3441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6000.0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4" name="object 94" descr=""/>
          <p:cNvSpPr txBox="1"/>
          <p:nvPr/>
        </p:nvSpPr>
        <p:spPr>
          <a:xfrm>
            <a:off x="5341365" y="2285238"/>
            <a:ext cx="3441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8000.0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5" name="object 95" descr=""/>
          <p:cNvSpPr txBox="1"/>
          <p:nvPr/>
        </p:nvSpPr>
        <p:spPr>
          <a:xfrm>
            <a:off x="5283453" y="1864614"/>
            <a:ext cx="4025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10000.0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6" name="object 96" descr=""/>
          <p:cNvSpPr txBox="1"/>
          <p:nvPr/>
        </p:nvSpPr>
        <p:spPr>
          <a:xfrm>
            <a:off x="5283453" y="1443990"/>
            <a:ext cx="4025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12000.0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7" name="object 97" descr=""/>
          <p:cNvSpPr txBox="1"/>
          <p:nvPr/>
        </p:nvSpPr>
        <p:spPr>
          <a:xfrm>
            <a:off x="8384285" y="4115816"/>
            <a:ext cx="7575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libri"/>
                <a:cs typeface="Calibri"/>
              </a:rPr>
              <a:t>Cable</a:t>
            </a:r>
            <a:r>
              <a:rPr dirty="0" sz="900" spc="-30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Networks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8" name="object 98" descr=""/>
          <p:cNvSpPr txBox="1"/>
          <p:nvPr/>
        </p:nvSpPr>
        <p:spPr>
          <a:xfrm>
            <a:off x="9950577" y="4115816"/>
            <a:ext cx="16465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libri"/>
                <a:cs typeface="Calibri"/>
              </a:rPr>
              <a:t>Filmed</a:t>
            </a:r>
            <a:r>
              <a:rPr dirty="0" sz="900" spc="10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Entertainment</a:t>
            </a:r>
            <a:r>
              <a:rPr dirty="0" sz="900" spc="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&amp;</a:t>
            </a:r>
            <a:r>
              <a:rPr dirty="0" sz="900" spc="5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Publishing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9" name="object 99" descr=""/>
          <p:cNvSpPr/>
          <p:nvPr/>
        </p:nvSpPr>
        <p:spPr>
          <a:xfrm>
            <a:off x="10154411" y="1469136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59">
                <a:moveTo>
                  <a:pt x="73151" y="0"/>
                </a:moveTo>
                <a:lnTo>
                  <a:pt x="0" y="0"/>
                </a:lnTo>
                <a:lnTo>
                  <a:pt x="0" y="73151"/>
                </a:lnTo>
                <a:lnTo>
                  <a:pt x="73151" y="73151"/>
                </a:lnTo>
                <a:lnTo>
                  <a:pt x="73151" y="0"/>
                </a:lnTo>
                <a:close/>
              </a:path>
            </a:pathLst>
          </a:custGeom>
          <a:solidFill>
            <a:srgbClr val="FFE4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 descr=""/>
          <p:cNvSpPr txBox="1"/>
          <p:nvPr/>
        </p:nvSpPr>
        <p:spPr>
          <a:xfrm>
            <a:off x="10247503" y="1396365"/>
            <a:ext cx="58293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10">
                <a:latin typeface="Calibri"/>
                <a:cs typeface="Calibri"/>
              </a:rPr>
              <a:t>Publishing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1" name="object 101" descr=""/>
          <p:cNvSpPr/>
          <p:nvPr/>
        </p:nvSpPr>
        <p:spPr>
          <a:xfrm>
            <a:off x="10154411" y="1725167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73151" y="0"/>
                </a:moveTo>
                <a:lnTo>
                  <a:pt x="0" y="0"/>
                </a:lnTo>
                <a:lnTo>
                  <a:pt x="0" y="73151"/>
                </a:lnTo>
                <a:lnTo>
                  <a:pt x="73151" y="73151"/>
                </a:lnTo>
                <a:lnTo>
                  <a:pt x="73151" y="0"/>
                </a:lnTo>
                <a:close/>
              </a:path>
            </a:pathLst>
          </a:custGeom>
          <a:solidFill>
            <a:srgbClr val="1E84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 descr=""/>
          <p:cNvSpPr txBox="1"/>
          <p:nvPr/>
        </p:nvSpPr>
        <p:spPr>
          <a:xfrm>
            <a:off x="10247503" y="1653285"/>
            <a:ext cx="521334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10">
                <a:latin typeface="Calibri"/>
                <a:cs typeface="Calibri"/>
              </a:rPr>
              <a:t>Licensing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3" name="object 103" descr=""/>
          <p:cNvSpPr/>
          <p:nvPr/>
        </p:nvSpPr>
        <p:spPr>
          <a:xfrm>
            <a:off x="10154411" y="1982723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73151" y="0"/>
                </a:moveTo>
                <a:lnTo>
                  <a:pt x="0" y="0"/>
                </a:lnTo>
                <a:lnTo>
                  <a:pt x="0" y="73151"/>
                </a:lnTo>
                <a:lnTo>
                  <a:pt x="73151" y="73151"/>
                </a:lnTo>
                <a:lnTo>
                  <a:pt x="7315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 descr=""/>
          <p:cNvSpPr txBox="1"/>
          <p:nvPr/>
        </p:nvSpPr>
        <p:spPr>
          <a:xfrm>
            <a:off x="10247503" y="1910588"/>
            <a:ext cx="117284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latin typeface="Calibri"/>
                <a:cs typeface="Calibri"/>
              </a:rPr>
              <a:t>Home </a:t>
            </a:r>
            <a:r>
              <a:rPr dirty="0" sz="1050" spc="-10">
                <a:latin typeface="Calibri"/>
                <a:cs typeface="Calibri"/>
              </a:rPr>
              <a:t>Entertainment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5" name="object 105" descr=""/>
          <p:cNvSpPr/>
          <p:nvPr/>
        </p:nvSpPr>
        <p:spPr>
          <a:xfrm>
            <a:off x="10154411" y="2238755"/>
            <a:ext cx="73660" cy="74930"/>
          </a:xfrm>
          <a:custGeom>
            <a:avLst/>
            <a:gdLst/>
            <a:ahLst/>
            <a:cxnLst/>
            <a:rect l="l" t="t" r="r" b="b"/>
            <a:pathLst>
              <a:path w="73659" h="74930">
                <a:moveTo>
                  <a:pt x="73151" y="0"/>
                </a:moveTo>
                <a:lnTo>
                  <a:pt x="0" y="0"/>
                </a:lnTo>
                <a:lnTo>
                  <a:pt x="0" y="74675"/>
                </a:lnTo>
                <a:lnTo>
                  <a:pt x="73151" y="74675"/>
                </a:lnTo>
                <a:lnTo>
                  <a:pt x="73151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 descr=""/>
          <p:cNvSpPr txBox="1"/>
          <p:nvPr/>
        </p:nvSpPr>
        <p:spPr>
          <a:xfrm>
            <a:off x="10247503" y="2167509"/>
            <a:ext cx="34226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10">
                <a:latin typeface="Calibri"/>
                <a:cs typeface="Calibri"/>
              </a:rPr>
              <a:t>Other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7" name="object 107" descr=""/>
          <p:cNvSpPr/>
          <p:nvPr/>
        </p:nvSpPr>
        <p:spPr>
          <a:xfrm>
            <a:off x="10154411" y="2496311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73151" y="0"/>
                </a:moveTo>
                <a:lnTo>
                  <a:pt x="0" y="0"/>
                </a:lnTo>
                <a:lnTo>
                  <a:pt x="0" y="73151"/>
                </a:lnTo>
                <a:lnTo>
                  <a:pt x="73151" y="73151"/>
                </a:lnTo>
                <a:lnTo>
                  <a:pt x="73151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 descr=""/>
          <p:cNvSpPr txBox="1"/>
          <p:nvPr/>
        </p:nvSpPr>
        <p:spPr>
          <a:xfrm>
            <a:off x="10247503" y="2424810"/>
            <a:ext cx="953769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latin typeface="Calibri"/>
                <a:cs typeface="Calibri"/>
              </a:rPr>
              <a:t>Affiliate</a:t>
            </a:r>
            <a:r>
              <a:rPr dirty="0" sz="1050" spc="-30">
                <a:latin typeface="Calibri"/>
                <a:cs typeface="Calibri"/>
              </a:rPr>
              <a:t> </a:t>
            </a:r>
            <a:r>
              <a:rPr dirty="0" sz="1050" spc="-10">
                <a:latin typeface="Calibri"/>
                <a:cs typeface="Calibri"/>
              </a:rPr>
              <a:t>Revenue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9" name="object 109" descr=""/>
          <p:cNvSpPr/>
          <p:nvPr/>
        </p:nvSpPr>
        <p:spPr>
          <a:xfrm>
            <a:off x="10154411" y="2753867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73151" y="0"/>
                </a:moveTo>
                <a:lnTo>
                  <a:pt x="0" y="0"/>
                </a:lnTo>
                <a:lnTo>
                  <a:pt x="0" y="73151"/>
                </a:lnTo>
                <a:lnTo>
                  <a:pt x="73151" y="73151"/>
                </a:lnTo>
                <a:lnTo>
                  <a:pt x="73151" y="0"/>
                </a:lnTo>
                <a:close/>
              </a:path>
            </a:pathLst>
          </a:custGeom>
          <a:solidFill>
            <a:srgbClr val="EC93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 descr=""/>
          <p:cNvSpPr txBox="1"/>
          <p:nvPr/>
        </p:nvSpPr>
        <p:spPr>
          <a:xfrm>
            <a:off x="10247503" y="2681732"/>
            <a:ext cx="148971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latin typeface="Calibri"/>
                <a:cs typeface="Calibri"/>
              </a:rPr>
              <a:t>Content</a:t>
            </a:r>
            <a:r>
              <a:rPr dirty="0" sz="1050" spc="-4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Licensing</a:t>
            </a:r>
            <a:r>
              <a:rPr dirty="0" sz="1050" spc="-40">
                <a:latin typeface="Calibri"/>
                <a:cs typeface="Calibri"/>
              </a:rPr>
              <a:t> </a:t>
            </a:r>
            <a:r>
              <a:rPr dirty="0" sz="1050" spc="-10">
                <a:latin typeface="Calibri"/>
                <a:cs typeface="Calibri"/>
              </a:rPr>
              <a:t>Revenue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11" name="object 111" descr=""/>
          <p:cNvSpPr/>
          <p:nvPr/>
        </p:nvSpPr>
        <p:spPr>
          <a:xfrm>
            <a:off x="10154411" y="3009900"/>
            <a:ext cx="73660" cy="74930"/>
          </a:xfrm>
          <a:custGeom>
            <a:avLst/>
            <a:gdLst/>
            <a:ahLst/>
            <a:cxnLst/>
            <a:rect l="l" t="t" r="r" b="b"/>
            <a:pathLst>
              <a:path w="73659" h="74930">
                <a:moveTo>
                  <a:pt x="73151" y="0"/>
                </a:moveTo>
                <a:lnTo>
                  <a:pt x="0" y="0"/>
                </a:lnTo>
                <a:lnTo>
                  <a:pt x="0" y="74675"/>
                </a:lnTo>
                <a:lnTo>
                  <a:pt x="73151" y="74675"/>
                </a:lnTo>
                <a:lnTo>
                  <a:pt x="73151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 descr=""/>
          <p:cNvSpPr txBox="1"/>
          <p:nvPr/>
        </p:nvSpPr>
        <p:spPr>
          <a:xfrm>
            <a:off x="10247503" y="2939034"/>
            <a:ext cx="113982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latin typeface="Calibri"/>
                <a:cs typeface="Calibri"/>
              </a:rPr>
              <a:t>Advertising</a:t>
            </a:r>
            <a:r>
              <a:rPr dirty="0" sz="1050" spc="-50">
                <a:latin typeface="Calibri"/>
                <a:cs typeface="Calibri"/>
              </a:rPr>
              <a:t> </a:t>
            </a:r>
            <a:r>
              <a:rPr dirty="0" sz="1050" spc="-10">
                <a:latin typeface="Calibri"/>
                <a:cs typeface="Calibri"/>
              </a:rPr>
              <a:t>Revenue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13" name="object 113" descr=""/>
          <p:cNvSpPr/>
          <p:nvPr/>
        </p:nvSpPr>
        <p:spPr>
          <a:xfrm>
            <a:off x="2616707" y="886967"/>
            <a:ext cx="306070" cy="516890"/>
          </a:xfrm>
          <a:custGeom>
            <a:avLst/>
            <a:gdLst/>
            <a:ahLst/>
            <a:cxnLst/>
            <a:rect l="l" t="t" r="r" b="b"/>
            <a:pathLst>
              <a:path w="306069" h="516890">
                <a:moveTo>
                  <a:pt x="0" y="0"/>
                </a:moveTo>
                <a:lnTo>
                  <a:pt x="0" y="516509"/>
                </a:lnTo>
                <a:lnTo>
                  <a:pt x="305816" y="258191"/>
                </a:lnTo>
                <a:lnTo>
                  <a:pt x="0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 descr=""/>
          <p:cNvSpPr txBox="1"/>
          <p:nvPr/>
        </p:nvSpPr>
        <p:spPr>
          <a:xfrm>
            <a:off x="937666" y="4248657"/>
            <a:ext cx="29425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</a:rPr>
              <a:t>ViacomCBS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Revenue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by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type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in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$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Million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(2019)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15" name="object 115" descr=""/>
          <p:cNvGrpSpPr/>
          <p:nvPr/>
        </p:nvGrpSpPr>
        <p:grpSpPr>
          <a:xfrm>
            <a:off x="751331" y="4556759"/>
            <a:ext cx="3177540" cy="1292860"/>
            <a:chOff x="751331" y="4556759"/>
            <a:chExt cx="3177540" cy="1292860"/>
          </a:xfrm>
        </p:grpSpPr>
        <p:sp>
          <p:nvSpPr>
            <p:cNvPr id="116" name="object 116" descr=""/>
            <p:cNvSpPr/>
            <p:nvPr/>
          </p:nvSpPr>
          <p:spPr>
            <a:xfrm>
              <a:off x="1069848" y="5420867"/>
              <a:ext cx="2542540" cy="424180"/>
            </a:xfrm>
            <a:custGeom>
              <a:avLst/>
              <a:gdLst/>
              <a:ahLst/>
              <a:cxnLst/>
              <a:rect l="l" t="t" r="r" b="b"/>
              <a:pathLst>
                <a:path w="2542540" h="424179">
                  <a:moveTo>
                    <a:pt x="423672" y="22860"/>
                  </a:moveTo>
                  <a:lnTo>
                    <a:pt x="0" y="22860"/>
                  </a:lnTo>
                  <a:lnTo>
                    <a:pt x="0" y="423672"/>
                  </a:lnTo>
                  <a:lnTo>
                    <a:pt x="423672" y="423672"/>
                  </a:lnTo>
                  <a:lnTo>
                    <a:pt x="423672" y="22860"/>
                  </a:lnTo>
                  <a:close/>
                </a:path>
                <a:path w="2542540" h="424179">
                  <a:moveTo>
                    <a:pt x="1482852" y="10668"/>
                  </a:moveTo>
                  <a:lnTo>
                    <a:pt x="1059180" y="10668"/>
                  </a:lnTo>
                  <a:lnTo>
                    <a:pt x="1059180" y="423672"/>
                  </a:lnTo>
                  <a:lnTo>
                    <a:pt x="1482852" y="423672"/>
                  </a:lnTo>
                  <a:lnTo>
                    <a:pt x="1482852" y="10668"/>
                  </a:lnTo>
                  <a:close/>
                </a:path>
                <a:path w="2542540" h="424179">
                  <a:moveTo>
                    <a:pt x="2542032" y="0"/>
                  </a:moveTo>
                  <a:lnTo>
                    <a:pt x="2118360" y="0"/>
                  </a:lnTo>
                  <a:lnTo>
                    <a:pt x="2118360" y="423672"/>
                  </a:lnTo>
                  <a:lnTo>
                    <a:pt x="2542032" y="423672"/>
                  </a:lnTo>
                  <a:lnTo>
                    <a:pt x="254203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 descr=""/>
            <p:cNvSpPr/>
            <p:nvPr/>
          </p:nvSpPr>
          <p:spPr>
            <a:xfrm>
              <a:off x="1069848" y="4876799"/>
              <a:ext cx="2542540" cy="567055"/>
            </a:xfrm>
            <a:custGeom>
              <a:avLst/>
              <a:gdLst/>
              <a:ahLst/>
              <a:cxnLst/>
              <a:rect l="l" t="t" r="r" b="b"/>
              <a:pathLst>
                <a:path w="2542540" h="567054">
                  <a:moveTo>
                    <a:pt x="423672" y="45720"/>
                  </a:moveTo>
                  <a:lnTo>
                    <a:pt x="0" y="45720"/>
                  </a:lnTo>
                  <a:lnTo>
                    <a:pt x="0" y="566928"/>
                  </a:lnTo>
                  <a:lnTo>
                    <a:pt x="423672" y="566928"/>
                  </a:lnTo>
                  <a:lnTo>
                    <a:pt x="423672" y="45720"/>
                  </a:lnTo>
                  <a:close/>
                </a:path>
                <a:path w="2542540" h="567054">
                  <a:moveTo>
                    <a:pt x="1482852" y="21336"/>
                  </a:moveTo>
                  <a:lnTo>
                    <a:pt x="1059180" y="21336"/>
                  </a:lnTo>
                  <a:lnTo>
                    <a:pt x="1059180" y="554736"/>
                  </a:lnTo>
                  <a:lnTo>
                    <a:pt x="1482852" y="554736"/>
                  </a:lnTo>
                  <a:lnTo>
                    <a:pt x="1482852" y="21336"/>
                  </a:lnTo>
                  <a:close/>
                </a:path>
                <a:path w="2542540" h="567054">
                  <a:moveTo>
                    <a:pt x="2542032" y="0"/>
                  </a:moveTo>
                  <a:lnTo>
                    <a:pt x="2118360" y="0"/>
                  </a:lnTo>
                  <a:lnTo>
                    <a:pt x="2118360" y="544068"/>
                  </a:lnTo>
                  <a:lnTo>
                    <a:pt x="2542032" y="544068"/>
                  </a:lnTo>
                  <a:lnTo>
                    <a:pt x="2542032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 descr=""/>
            <p:cNvSpPr/>
            <p:nvPr/>
          </p:nvSpPr>
          <p:spPr>
            <a:xfrm>
              <a:off x="1069848" y="4556759"/>
              <a:ext cx="2542540" cy="365760"/>
            </a:xfrm>
            <a:custGeom>
              <a:avLst/>
              <a:gdLst/>
              <a:ahLst/>
              <a:cxnLst/>
              <a:rect l="l" t="t" r="r" b="b"/>
              <a:pathLst>
                <a:path w="2542540" h="365760">
                  <a:moveTo>
                    <a:pt x="423672" y="73152"/>
                  </a:moveTo>
                  <a:lnTo>
                    <a:pt x="0" y="73152"/>
                  </a:lnTo>
                  <a:lnTo>
                    <a:pt x="0" y="365760"/>
                  </a:lnTo>
                  <a:lnTo>
                    <a:pt x="423672" y="365760"/>
                  </a:lnTo>
                  <a:lnTo>
                    <a:pt x="423672" y="73152"/>
                  </a:lnTo>
                  <a:close/>
                </a:path>
                <a:path w="2542540" h="365760">
                  <a:moveTo>
                    <a:pt x="1482852" y="38100"/>
                  </a:moveTo>
                  <a:lnTo>
                    <a:pt x="1059180" y="38100"/>
                  </a:lnTo>
                  <a:lnTo>
                    <a:pt x="1059180" y="341376"/>
                  </a:lnTo>
                  <a:lnTo>
                    <a:pt x="1482852" y="341376"/>
                  </a:lnTo>
                  <a:lnTo>
                    <a:pt x="1482852" y="38100"/>
                  </a:lnTo>
                  <a:close/>
                </a:path>
                <a:path w="2542540" h="365760">
                  <a:moveTo>
                    <a:pt x="2542032" y="0"/>
                  </a:moveTo>
                  <a:lnTo>
                    <a:pt x="2118360" y="0"/>
                  </a:lnTo>
                  <a:lnTo>
                    <a:pt x="2118360" y="320040"/>
                  </a:lnTo>
                  <a:lnTo>
                    <a:pt x="2542032" y="320040"/>
                  </a:lnTo>
                  <a:lnTo>
                    <a:pt x="254203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 descr=""/>
            <p:cNvSpPr/>
            <p:nvPr/>
          </p:nvSpPr>
          <p:spPr>
            <a:xfrm>
              <a:off x="751331" y="5844539"/>
              <a:ext cx="3177540" cy="0"/>
            </a:xfrm>
            <a:custGeom>
              <a:avLst/>
              <a:gdLst/>
              <a:ahLst/>
              <a:cxnLst/>
              <a:rect l="l" t="t" r="r" b="b"/>
              <a:pathLst>
                <a:path w="3177540" h="0">
                  <a:moveTo>
                    <a:pt x="0" y="0"/>
                  </a:moveTo>
                  <a:lnTo>
                    <a:pt x="3177540" y="0"/>
                  </a:lnTo>
                </a:path>
              </a:pathLst>
            </a:custGeom>
            <a:ln w="9525">
              <a:solidFill>
                <a:srgbClr val="C1D5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0" name="object 120" descr=""/>
          <p:cNvSpPr txBox="1"/>
          <p:nvPr/>
        </p:nvSpPr>
        <p:spPr>
          <a:xfrm>
            <a:off x="517042" y="5751067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latin typeface="Calibri"/>
                <a:cs typeface="Calibri"/>
              </a:rPr>
              <a:t>$0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1" name="object 121" descr=""/>
          <p:cNvSpPr txBox="1"/>
          <p:nvPr/>
        </p:nvSpPr>
        <p:spPr>
          <a:xfrm>
            <a:off x="353059" y="5899505"/>
            <a:ext cx="2703195" cy="343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12165">
              <a:lnSpc>
                <a:spcPts val="1070"/>
              </a:lnSpc>
              <a:spcBef>
                <a:spcPts val="100"/>
              </a:spcBef>
              <a:tabLst>
                <a:tab pos="1871345" algn="l"/>
              </a:tabLst>
            </a:pPr>
            <a:r>
              <a:rPr dirty="0" sz="900" spc="-20">
                <a:latin typeface="Calibri"/>
                <a:cs typeface="Calibri"/>
              </a:rPr>
              <a:t>2017</a:t>
            </a:r>
            <a:r>
              <a:rPr dirty="0" sz="900">
                <a:latin typeface="Calibri"/>
                <a:cs typeface="Calibri"/>
              </a:rPr>
              <a:t>	</a:t>
            </a:r>
            <a:r>
              <a:rPr dirty="0" sz="900" spc="-20">
                <a:latin typeface="Calibri"/>
                <a:cs typeface="Calibri"/>
              </a:rPr>
              <a:t>2018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ts val="1430"/>
              </a:lnSpc>
            </a:pPr>
            <a:r>
              <a:rPr dirty="0" sz="1200" i="1">
                <a:solidFill>
                  <a:srgbClr val="767070"/>
                </a:solidFill>
                <a:latin typeface="Calibri"/>
                <a:cs typeface="Calibri"/>
              </a:rPr>
              <a:t>Source:</a:t>
            </a:r>
            <a:r>
              <a:rPr dirty="0" sz="1200" spc="-40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200" i="1">
                <a:solidFill>
                  <a:srgbClr val="767070"/>
                </a:solidFill>
                <a:latin typeface="Calibri"/>
                <a:cs typeface="Calibri"/>
              </a:rPr>
              <a:t>Company</a:t>
            </a:r>
            <a:r>
              <a:rPr dirty="0" sz="1200" spc="-25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200" i="1">
                <a:solidFill>
                  <a:srgbClr val="767070"/>
                </a:solidFill>
                <a:latin typeface="Calibri"/>
                <a:cs typeface="Calibri"/>
              </a:rPr>
              <a:t>Filings</a:t>
            </a:r>
            <a:r>
              <a:rPr dirty="0" sz="1200" spc="-50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200" i="1">
                <a:solidFill>
                  <a:srgbClr val="767070"/>
                </a:solidFill>
                <a:latin typeface="Calibri"/>
                <a:cs typeface="Calibri"/>
              </a:rPr>
              <a:t>and</a:t>
            </a:r>
            <a:r>
              <a:rPr dirty="0" sz="1200" spc="-45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200" i="1">
                <a:solidFill>
                  <a:srgbClr val="767070"/>
                </a:solidFill>
                <a:latin typeface="Calibri"/>
                <a:cs typeface="Calibri"/>
              </a:rPr>
              <a:t>Press</a:t>
            </a:r>
            <a:r>
              <a:rPr dirty="0" sz="1200" spc="-45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200" spc="-10" i="1">
                <a:solidFill>
                  <a:srgbClr val="767070"/>
                </a:solidFill>
                <a:latin typeface="Calibri"/>
                <a:cs typeface="Calibri"/>
              </a:rPr>
              <a:t>Releases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2" name="object 122" descr=""/>
          <p:cNvSpPr txBox="1"/>
          <p:nvPr/>
        </p:nvSpPr>
        <p:spPr>
          <a:xfrm>
            <a:off x="314655" y="5504789"/>
            <a:ext cx="3441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$5,000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3" name="object 123" descr=""/>
          <p:cNvSpPr txBox="1"/>
          <p:nvPr/>
        </p:nvSpPr>
        <p:spPr>
          <a:xfrm>
            <a:off x="256743" y="5258816"/>
            <a:ext cx="4019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$10,000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4" name="object 124" descr=""/>
          <p:cNvSpPr txBox="1"/>
          <p:nvPr/>
        </p:nvSpPr>
        <p:spPr>
          <a:xfrm>
            <a:off x="256743" y="5012817"/>
            <a:ext cx="4019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$15,000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5" name="object 125" descr=""/>
          <p:cNvSpPr txBox="1"/>
          <p:nvPr/>
        </p:nvSpPr>
        <p:spPr>
          <a:xfrm>
            <a:off x="256743" y="4766564"/>
            <a:ext cx="4019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$20,000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6" name="object 126" descr=""/>
          <p:cNvSpPr txBox="1"/>
          <p:nvPr/>
        </p:nvSpPr>
        <p:spPr>
          <a:xfrm>
            <a:off x="256743" y="4520565"/>
            <a:ext cx="4019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$25,000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7" name="object 127" descr=""/>
          <p:cNvSpPr txBox="1"/>
          <p:nvPr/>
        </p:nvSpPr>
        <p:spPr>
          <a:xfrm>
            <a:off x="3271520" y="5899505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Calibri"/>
                <a:cs typeface="Calibri"/>
              </a:rPr>
              <a:t>2019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8" name="object 128" descr=""/>
          <p:cNvSpPr/>
          <p:nvPr/>
        </p:nvSpPr>
        <p:spPr>
          <a:xfrm>
            <a:off x="3977640" y="4965191"/>
            <a:ext cx="62865" cy="64135"/>
          </a:xfrm>
          <a:custGeom>
            <a:avLst/>
            <a:gdLst/>
            <a:ahLst/>
            <a:cxnLst/>
            <a:rect l="l" t="t" r="r" b="b"/>
            <a:pathLst>
              <a:path w="62864" h="64135">
                <a:moveTo>
                  <a:pt x="62484" y="0"/>
                </a:moveTo>
                <a:lnTo>
                  <a:pt x="0" y="0"/>
                </a:lnTo>
                <a:lnTo>
                  <a:pt x="0" y="64007"/>
                </a:lnTo>
                <a:lnTo>
                  <a:pt x="62484" y="64007"/>
                </a:lnTo>
                <a:lnTo>
                  <a:pt x="6248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 descr=""/>
          <p:cNvSpPr txBox="1"/>
          <p:nvPr/>
        </p:nvSpPr>
        <p:spPr>
          <a:xfrm>
            <a:off x="4054855" y="4826634"/>
            <a:ext cx="850265" cy="6686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6200"/>
              </a:lnSpc>
              <a:spcBef>
                <a:spcPts val="100"/>
              </a:spcBef>
            </a:pPr>
            <a:r>
              <a:rPr dirty="0" sz="900">
                <a:latin typeface="Calibri"/>
                <a:cs typeface="Calibri"/>
              </a:rPr>
              <a:t>Content</a:t>
            </a:r>
            <a:r>
              <a:rPr dirty="0" sz="900" spc="-25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Licensing</a:t>
            </a:r>
            <a:r>
              <a:rPr dirty="0" sz="900" spc="500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Advertising</a:t>
            </a:r>
            <a:r>
              <a:rPr dirty="0" sz="900" spc="500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Affiliate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0" name="object 130" descr=""/>
          <p:cNvSpPr/>
          <p:nvPr/>
        </p:nvSpPr>
        <p:spPr>
          <a:xfrm>
            <a:off x="3977640" y="5180076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4" h="62864">
                <a:moveTo>
                  <a:pt x="62484" y="0"/>
                </a:moveTo>
                <a:lnTo>
                  <a:pt x="0" y="0"/>
                </a:lnTo>
                <a:lnTo>
                  <a:pt x="0" y="62484"/>
                </a:lnTo>
                <a:lnTo>
                  <a:pt x="62484" y="62484"/>
                </a:lnTo>
                <a:lnTo>
                  <a:pt x="62484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 descr=""/>
          <p:cNvSpPr/>
          <p:nvPr/>
        </p:nvSpPr>
        <p:spPr>
          <a:xfrm>
            <a:off x="3977640" y="5394959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4" h="62864">
                <a:moveTo>
                  <a:pt x="62484" y="0"/>
                </a:moveTo>
                <a:lnTo>
                  <a:pt x="0" y="0"/>
                </a:lnTo>
                <a:lnTo>
                  <a:pt x="0" y="62483"/>
                </a:lnTo>
                <a:lnTo>
                  <a:pt x="62484" y="62483"/>
                </a:lnTo>
                <a:lnTo>
                  <a:pt x="6248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4318"/>
            <a:ext cx="12204700" cy="803910"/>
            <a:chOff x="-6350" y="4318"/>
            <a:chExt cx="12204700" cy="803910"/>
          </a:xfrm>
        </p:grpSpPr>
        <p:sp>
          <p:nvSpPr>
            <p:cNvPr id="3" name="object 3" descr=""/>
            <p:cNvSpPr/>
            <p:nvPr/>
          </p:nvSpPr>
          <p:spPr>
            <a:xfrm>
              <a:off x="0" y="10668"/>
              <a:ext cx="12192000" cy="791210"/>
            </a:xfrm>
            <a:custGeom>
              <a:avLst/>
              <a:gdLst/>
              <a:ahLst/>
              <a:cxnLst/>
              <a:rect l="l" t="t" r="r" b="b"/>
              <a:pathLst>
                <a:path w="12192000" h="791210">
                  <a:moveTo>
                    <a:pt x="12192000" y="0"/>
                  </a:moveTo>
                  <a:lnTo>
                    <a:pt x="0" y="0"/>
                  </a:lnTo>
                  <a:lnTo>
                    <a:pt x="0" y="790955"/>
                  </a:lnTo>
                  <a:lnTo>
                    <a:pt x="12192000" y="79095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10668"/>
              <a:ext cx="12192000" cy="791210"/>
            </a:xfrm>
            <a:custGeom>
              <a:avLst/>
              <a:gdLst/>
              <a:ahLst/>
              <a:cxnLst/>
              <a:rect l="l" t="t" r="r" b="b"/>
              <a:pathLst>
                <a:path w="12192000" h="791210">
                  <a:moveTo>
                    <a:pt x="0" y="790955"/>
                  </a:moveTo>
                  <a:lnTo>
                    <a:pt x="12192000" y="790955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790955"/>
                  </a:lnTo>
                  <a:close/>
                </a:path>
              </a:pathLst>
            </a:custGeom>
            <a:ln w="12700">
              <a:solidFill>
                <a:srgbClr val="00134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162813" y="6307581"/>
            <a:ext cx="1244600" cy="556895"/>
            <a:chOff x="162813" y="6307581"/>
            <a:chExt cx="1244600" cy="556895"/>
          </a:xfrm>
        </p:grpSpPr>
        <p:sp>
          <p:nvSpPr>
            <p:cNvPr id="6" name="object 6" descr=""/>
            <p:cNvSpPr/>
            <p:nvPr/>
          </p:nvSpPr>
          <p:spPr>
            <a:xfrm>
              <a:off x="169163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2" y="544068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69163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544068"/>
                  </a:moveTo>
                  <a:lnTo>
                    <a:pt x="1231392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73735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200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200" y="524255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175513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64795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Executive</a:t>
            </a:r>
            <a:endParaRPr sz="1400">
              <a:latin typeface="Calibri"/>
              <a:cs typeface="Calibri"/>
            </a:endParaRPr>
          </a:p>
          <a:p>
            <a:pPr marL="267970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2963926" y="6307581"/>
            <a:ext cx="1244600" cy="556895"/>
            <a:chOff x="2963926" y="6307581"/>
            <a:chExt cx="1244600" cy="556895"/>
          </a:xfrm>
        </p:grpSpPr>
        <p:sp>
          <p:nvSpPr>
            <p:cNvPr id="11" name="object 11" descr=""/>
            <p:cNvSpPr/>
            <p:nvPr/>
          </p:nvSpPr>
          <p:spPr>
            <a:xfrm>
              <a:off x="2970276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1" y="544068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970276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544068"/>
                  </a:moveTo>
                  <a:lnTo>
                    <a:pt x="1231391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974848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200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200" y="524255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2976626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66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</a:t>
            </a:r>
            <a:endParaRPr sz="1400">
              <a:latin typeface="Calibri"/>
              <a:cs typeface="Calibri"/>
            </a:endParaRPr>
          </a:p>
          <a:p>
            <a:pPr marL="263525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Overview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1563369" y="6307581"/>
            <a:ext cx="1244600" cy="556895"/>
            <a:chOff x="1563369" y="6307581"/>
            <a:chExt cx="1244600" cy="556895"/>
          </a:xfrm>
        </p:grpSpPr>
        <p:sp>
          <p:nvSpPr>
            <p:cNvPr id="16" name="object 16" descr=""/>
            <p:cNvSpPr/>
            <p:nvPr/>
          </p:nvSpPr>
          <p:spPr>
            <a:xfrm>
              <a:off x="1569719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2" y="544068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569719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544068"/>
                  </a:moveTo>
                  <a:lnTo>
                    <a:pt x="1231392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574291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199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199" y="524255"/>
                  </a:lnTo>
                  <a:lnTo>
                    <a:pt x="1219199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1576069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0861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</a:t>
            </a:r>
            <a:endParaRPr sz="1400">
              <a:latin typeface="Calibri"/>
              <a:cs typeface="Calibri"/>
            </a:endParaRPr>
          </a:p>
          <a:p>
            <a:pPr marL="314960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4364482" y="6307581"/>
            <a:ext cx="1244600" cy="556895"/>
            <a:chOff x="4364482" y="6307581"/>
            <a:chExt cx="1244600" cy="556895"/>
          </a:xfrm>
        </p:grpSpPr>
        <p:sp>
          <p:nvSpPr>
            <p:cNvPr id="21" name="object 21" descr=""/>
            <p:cNvSpPr/>
            <p:nvPr/>
          </p:nvSpPr>
          <p:spPr>
            <a:xfrm>
              <a:off x="4370832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1" y="544068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4370832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544068"/>
                  </a:moveTo>
                  <a:lnTo>
                    <a:pt x="1231391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4375404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200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200" y="524255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4377182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5765038" y="6307581"/>
            <a:ext cx="1244600" cy="556895"/>
            <a:chOff x="5765038" y="6307581"/>
            <a:chExt cx="1244600" cy="556895"/>
          </a:xfrm>
        </p:grpSpPr>
        <p:sp>
          <p:nvSpPr>
            <p:cNvPr id="26" name="object 26" descr=""/>
            <p:cNvSpPr/>
            <p:nvPr/>
          </p:nvSpPr>
          <p:spPr>
            <a:xfrm>
              <a:off x="5771388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1" y="544068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5771388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544068"/>
                  </a:moveTo>
                  <a:lnTo>
                    <a:pt x="1231391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5775960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199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199" y="524255"/>
                  </a:lnTo>
                  <a:lnTo>
                    <a:pt x="1219199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5777738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8829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</a:t>
            </a:r>
            <a:endParaRPr sz="1400">
              <a:latin typeface="Calibri"/>
              <a:cs typeface="Calibri"/>
            </a:endParaRPr>
          </a:p>
          <a:p>
            <a:pPr marL="315595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7165593" y="6307581"/>
            <a:ext cx="1244600" cy="556895"/>
            <a:chOff x="7165593" y="6307581"/>
            <a:chExt cx="1244600" cy="556895"/>
          </a:xfrm>
        </p:grpSpPr>
        <p:sp>
          <p:nvSpPr>
            <p:cNvPr id="31" name="object 31" descr=""/>
            <p:cNvSpPr/>
            <p:nvPr/>
          </p:nvSpPr>
          <p:spPr>
            <a:xfrm>
              <a:off x="7171943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2" y="544068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7171943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544068"/>
                  </a:moveTo>
                  <a:lnTo>
                    <a:pt x="1231392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7176515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200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200" y="524255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7178293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0447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</a:t>
            </a:r>
            <a:endParaRPr sz="1400">
              <a:latin typeface="Calibri"/>
              <a:cs typeface="Calibri"/>
            </a:endParaRPr>
          </a:p>
          <a:p>
            <a:pPr marL="247015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8572500" y="6307835"/>
            <a:ext cx="1231900" cy="550545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619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84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Alternative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Solution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9973056" y="6307581"/>
            <a:ext cx="1247140" cy="556895"/>
            <a:chOff x="9973056" y="6307581"/>
            <a:chExt cx="1247140" cy="556895"/>
          </a:xfrm>
        </p:grpSpPr>
        <p:sp>
          <p:nvSpPr>
            <p:cNvPr id="37" name="object 37" descr=""/>
            <p:cNvSpPr/>
            <p:nvPr/>
          </p:nvSpPr>
          <p:spPr>
            <a:xfrm>
              <a:off x="9982200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2" y="544068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9982200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544068"/>
                  </a:moveTo>
                  <a:lnTo>
                    <a:pt x="1231392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9973056" y="6423660"/>
              <a:ext cx="1219200" cy="307975"/>
            </a:xfrm>
            <a:custGeom>
              <a:avLst/>
              <a:gdLst/>
              <a:ahLst/>
              <a:cxnLst/>
              <a:rect l="l" t="t" r="r" b="b"/>
              <a:pathLst>
                <a:path w="1219200" h="307975">
                  <a:moveTo>
                    <a:pt x="1219200" y="0"/>
                  </a:moveTo>
                  <a:lnTo>
                    <a:pt x="0" y="0"/>
                  </a:lnTo>
                  <a:lnTo>
                    <a:pt x="0" y="307847"/>
                  </a:lnTo>
                  <a:lnTo>
                    <a:pt x="1219200" y="307847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 descr=""/>
          <p:cNvSpPr txBox="1"/>
          <p:nvPr/>
        </p:nvSpPr>
        <p:spPr>
          <a:xfrm>
            <a:off x="9988550" y="6446316"/>
            <a:ext cx="121920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0025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1" name="object 41" descr=""/>
          <p:cNvSpPr/>
          <p:nvPr/>
        </p:nvSpPr>
        <p:spPr>
          <a:xfrm>
            <a:off x="11551919" y="6443471"/>
            <a:ext cx="640080" cy="295910"/>
          </a:xfrm>
          <a:custGeom>
            <a:avLst/>
            <a:gdLst/>
            <a:ahLst/>
            <a:cxnLst/>
            <a:rect l="l" t="t" r="r" b="b"/>
            <a:pathLst>
              <a:path w="640079" h="295909">
                <a:moveTo>
                  <a:pt x="640079" y="0"/>
                </a:moveTo>
                <a:lnTo>
                  <a:pt x="0" y="0"/>
                </a:lnTo>
                <a:lnTo>
                  <a:pt x="0" y="295655"/>
                </a:lnTo>
                <a:lnTo>
                  <a:pt x="640079" y="295655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2" name="object 4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ViacomCBS</a:t>
            </a:r>
            <a:r>
              <a:rPr dirty="0" spc="-60"/>
              <a:t> </a:t>
            </a:r>
            <a:r>
              <a:rPr dirty="0"/>
              <a:t>as</a:t>
            </a:r>
            <a:r>
              <a:rPr dirty="0" spc="-60"/>
              <a:t> </a:t>
            </a:r>
            <a:r>
              <a:rPr dirty="0"/>
              <a:t>a</a:t>
            </a:r>
            <a:r>
              <a:rPr dirty="0" spc="-60"/>
              <a:t> </a:t>
            </a:r>
            <a:r>
              <a:rPr dirty="0" spc="-35"/>
              <a:t>Target</a:t>
            </a:r>
            <a:r>
              <a:rPr dirty="0" spc="-40"/>
              <a:t> </a:t>
            </a:r>
            <a:r>
              <a:rPr dirty="0"/>
              <a:t>–</a:t>
            </a:r>
            <a:r>
              <a:rPr dirty="0" spc="-50"/>
              <a:t> </a:t>
            </a:r>
            <a:r>
              <a:rPr dirty="0"/>
              <a:t>Costs</a:t>
            </a:r>
            <a:r>
              <a:rPr dirty="0" spc="-30"/>
              <a:t> </a:t>
            </a:r>
            <a:r>
              <a:rPr dirty="0"/>
              <a:t>and</a:t>
            </a:r>
            <a:r>
              <a:rPr dirty="0" spc="-65"/>
              <a:t> </a:t>
            </a:r>
            <a:r>
              <a:rPr dirty="0" spc="-10"/>
              <a:t>Profit</a:t>
            </a:r>
          </a:p>
        </p:txBody>
      </p:sp>
      <p:sp>
        <p:nvSpPr>
          <p:cNvPr id="44" name="object 44" descr=""/>
          <p:cNvSpPr/>
          <p:nvPr/>
        </p:nvSpPr>
        <p:spPr>
          <a:xfrm>
            <a:off x="5897117" y="887730"/>
            <a:ext cx="0" cy="5338445"/>
          </a:xfrm>
          <a:custGeom>
            <a:avLst/>
            <a:gdLst/>
            <a:ahLst/>
            <a:cxnLst/>
            <a:rect l="l" t="t" r="r" b="b"/>
            <a:pathLst>
              <a:path w="0" h="5338445">
                <a:moveTo>
                  <a:pt x="0" y="0"/>
                </a:moveTo>
                <a:lnTo>
                  <a:pt x="0" y="5338419"/>
                </a:lnTo>
              </a:path>
            </a:pathLst>
          </a:custGeom>
          <a:ln w="28575">
            <a:solidFill>
              <a:srgbClr val="4471C4"/>
            </a:solidFill>
            <a:prstDash val="sysDashDot"/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 descr=""/>
          <p:cNvSpPr txBox="1"/>
          <p:nvPr/>
        </p:nvSpPr>
        <p:spPr>
          <a:xfrm>
            <a:off x="1196136" y="867918"/>
            <a:ext cx="3669029" cy="6769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Calibri"/>
                <a:cs typeface="Calibri"/>
              </a:rPr>
              <a:t>ViacomCBS</a:t>
            </a:r>
            <a:r>
              <a:rPr dirty="0" sz="2000" spc="-2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has</a:t>
            </a:r>
            <a:r>
              <a:rPr dirty="0" sz="2000" spc="-2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3</a:t>
            </a:r>
            <a:r>
              <a:rPr dirty="0" sz="2000" spc="-1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main</a:t>
            </a:r>
            <a:r>
              <a:rPr dirty="0" sz="2000" spc="-3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cost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drivers</a:t>
            </a:r>
            <a:endParaRPr sz="2000">
              <a:latin typeface="Calibri"/>
              <a:cs typeface="Calibri"/>
            </a:endParaRPr>
          </a:p>
          <a:p>
            <a:pPr marL="159385">
              <a:lnSpc>
                <a:spcPct val="100000"/>
              </a:lnSpc>
              <a:spcBef>
                <a:spcPts val="1040"/>
              </a:spcBef>
            </a:pPr>
            <a:r>
              <a:rPr dirty="0" sz="1400" b="1">
                <a:latin typeface="Calibri"/>
                <a:cs typeface="Calibri"/>
              </a:rPr>
              <a:t>Production</a:t>
            </a:r>
            <a:r>
              <a:rPr dirty="0" sz="1400" spc="-45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Cost</a:t>
            </a:r>
            <a:r>
              <a:rPr dirty="0" sz="1400" spc="-65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($</a:t>
            </a:r>
            <a:r>
              <a:rPr dirty="0" sz="1400" spc="-30" b="1">
                <a:latin typeface="Calibri"/>
                <a:cs typeface="Calibri"/>
              </a:rPr>
              <a:t> </a:t>
            </a:r>
            <a:r>
              <a:rPr dirty="0" sz="1400" spc="-10" b="1">
                <a:latin typeface="Calibri"/>
                <a:cs typeface="Calibri"/>
              </a:rPr>
              <a:t>millions)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6" name="object 46" descr=""/>
          <p:cNvSpPr/>
          <p:nvPr/>
        </p:nvSpPr>
        <p:spPr>
          <a:xfrm>
            <a:off x="569976" y="2572511"/>
            <a:ext cx="3792220" cy="0"/>
          </a:xfrm>
          <a:custGeom>
            <a:avLst/>
            <a:gdLst/>
            <a:ahLst/>
            <a:cxnLst/>
            <a:rect l="l" t="t" r="r" b="b"/>
            <a:pathLst>
              <a:path w="3792220" h="0">
                <a:moveTo>
                  <a:pt x="0" y="0"/>
                </a:moveTo>
                <a:lnTo>
                  <a:pt x="3791712" y="0"/>
                </a:lnTo>
              </a:path>
            </a:pathLst>
          </a:custGeom>
          <a:ln w="9525">
            <a:solidFill>
              <a:srgbClr val="C1D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 descr=""/>
          <p:cNvSpPr txBox="1"/>
          <p:nvPr/>
        </p:nvSpPr>
        <p:spPr>
          <a:xfrm>
            <a:off x="1004316" y="2112264"/>
            <a:ext cx="396240" cy="460375"/>
          </a:xfrm>
          <a:prstGeom prst="rect">
            <a:avLst/>
          </a:prstGeom>
          <a:solidFill>
            <a:srgbClr val="8FAADC"/>
          </a:solidFill>
        </p:spPr>
        <p:txBody>
          <a:bodyPr wrap="square" lIns="0" tIns="130810" rIns="0" bIns="0" rtlCol="0" vert="horz">
            <a:spAutoFit/>
          </a:bodyPr>
          <a:lstStyle/>
          <a:p>
            <a:pPr marL="41275">
              <a:lnSpc>
                <a:spcPct val="100000"/>
              </a:lnSpc>
              <a:spcBef>
                <a:spcPts val="1030"/>
              </a:spcBef>
            </a:pPr>
            <a:r>
              <a:rPr dirty="0" sz="1200" spc="-20">
                <a:solidFill>
                  <a:srgbClr val="FFFFFF"/>
                </a:solidFill>
                <a:latin typeface="Calibri"/>
                <a:cs typeface="Calibri"/>
              </a:rPr>
              <a:t>5994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2267711" y="1789176"/>
            <a:ext cx="396240" cy="783590"/>
          </a:xfrm>
          <a:prstGeom prst="rect">
            <a:avLst/>
          </a:prstGeom>
          <a:solidFill>
            <a:srgbClr val="2E5496"/>
          </a:solidFill>
        </p:spPr>
        <p:txBody>
          <a:bodyPr wrap="square" lIns="0" tIns="1162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15"/>
              </a:spcBef>
            </a:pPr>
            <a:endParaRPr sz="1200">
              <a:latin typeface="Times New Roman"/>
              <a:cs typeface="Times New Roman"/>
            </a:endParaRPr>
          </a:p>
          <a:p>
            <a:pPr marL="41275">
              <a:lnSpc>
                <a:spcPct val="100000"/>
              </a:lnSpc>
            </a:pPr>
            <a:r>
              <a:rPr dirty="0" sz="1200" spc="-20">
                <a:solidFill>
                  <a:srgbClr val="FFFFFF"/>
                </a:solidFill>
                <a:latin typeface="Calibri"/>
                <a:cs typeface="Calibri"/>
              </a:rPr>
              <a:t>6483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3531108" y="1580388"/>
            <a:ext cx="396240" cy="992505"/>
          </a:xfrm>
          <a:prstGeom prst="rect">
            <a:avLst/>
          </a:prstGeom>
          <a:solidFill>
            <a:srgbClr val="001F5F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sz="1200">
              <a:latin typeface="Times New Roman"/>
              <a:cs typeface="Times New Roman"/>
            </a:endParaRPr>
          </a:p>
          <a:p>
            <a:pPr marL="41910">
              <a:lnSpc>
                <a:spcPct val="100000"/>
              </a:lnSpc>
            </a:pPr>
            <a:r>
              <a:rPr dirty="0" sz="1200" spc="-20">
                <a:solidFill>
                  <a:srgbClr val="FFFFFF"/>
                </a:solidFill>
                <a:latin typeface="Calibri"/>
                <a:cs typeface="Calibri"/>
              </a:rPr>
              <a:t>6797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219862" y="2478404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Calibri"/>
                <a:cs typeface="Calibri"/>
              </a:rPr>
              <a:t>5300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219862" y="2147061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Calibri"/>
                <a:cs typeface="Calibri"/>
              </a:rPr>
              <a:t>5800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219862" y="1815846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Calibri"/>
                <a:cs typeface="Calibri"/>
              </a:rPr>
              <a:t>6300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219862" y="1484503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Calibri"/>
                <a:cs typeface="Calibri"/>
              </a:rPr>
              <a:t>6800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1073607" y="2627121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Calibri"/>
                <a:cs typeface="Calibri"/>
              </a:rPr>
              <a:t>2017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2337307" y="2627121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Calibri"/>
                <a:cs typeface="Calibri"/>
              </a:rPr>
              <a:t>2018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3600958" y="2627121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Calibri"/>
                <a:cs typeface="Calibri"/>
              </a:rPr>
              <a:t>2019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4339209" y="1882266"/>
            <a:ext cx="12471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3175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amortization expenditure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 spc="-35">
                <a:latin typeface="Calibri"/>
                <a:cs typeface="Calibri"/>
              </a:rPr>
              <a:t>on </a:t>
            </a:r>
            <a:r>
              <a:rPr dirty="0" sz="1200" spc="-10">
                <a:latin typeface="Calibri"/>
                <a:cs typeface="Calibri"/>
              </a:rPr>
              <a:t>internally-produced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4691634" y="2430602"/>
            <a:ext cx="54419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Calibri"/>
                <a:cs typeface="Calibri"/>
              </a:rPr>
              <a:t>content.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9" name="object 59" descr=""/>
          <p:cNvGrpSpPr/>
          <p:nvPr/>
        </p:nvGrpSpPr>
        <p:grpSpPr>
          <a:xfrm>
            <a:off x="562355" y="3226307"/>
            <a:ext cx="3801110" cy="977265"/>
            <a:chOff x="562355" y="3226307"/>
            <a:chExt cx="3801110" cy="977265"/>
          </a:xfrm>
        </p:grpSpPr>
        <p:sp>
          <p:nvSpPr>
            <p:cNvPr id="60" name="object 60" descr=""/>
            <p:cNvSpPr/>
            <p:nvPr/>
          </p:nvSpPr>
          <p:spPr>
            <a:xfrm>
              <a:off x="998219" y="3258311"/>
              <a:ext cx="396240" cy="940435"/>
            </a:xfrm>
            <a:custGeom>
              <a:avLst/>
              <a:gdLst/>
              <a:ahLst/>
              <a:cxnLst/>
              <a:rect l="l" t="t" r="r" b="b"/>
              <a:pathLst>
                <a:path w="396240" h="940435">
                  <a:moveTo>
                    <a:pt x="396240" y="0"/>
                  </a:moveTo>
                  <a:lnTo>
                    <a:pt x="0" y="0"/>
                  </a:lnTo>
                  <a:lnTo>
                    <a:pt x="0" y="940307"/>
                  </a:lnTo>
                  <a:lnTo>
                    <a:pt x="396240" y="940307"/>
                  </a:lnTo>
                  <a:lnTo>
                    <a:pt x="39624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2264663" y="3759707"/>
              <a:ext cx="396240" cy="439420"/>
            </a:xfrm>
            <a:custGeom>
              <a:avLst/>
              <a:gdLst/>
              <a:ahLst/>
              <a:cxnLst/>
              <a:rect l="l" t="t" r="r" b="b"/>
              <a:pathLst>
                <a:path w="396239" h="439420">
                  <a:moveTo>
                    <a:pt x="396239" y="0"/>
                  </a:moveTo>
                  <a:lnTo>
                    <a:pt x="0" y="0"/>
                  </a:lnTo>
                  <a:lnTo>
                    <a:pt x="0" y="438912"/>
                  </a:lnTo>
                  <a:lnTo>
                    <a:pt x="396239" y="438912"/>
                  </a:lnTo>
                  <a:lnTo>
                    <a:pt x="396239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3531107" y="3226307"/>
              <a:ext cx="396240" cy="972819"/>
            </a:xfrm>
            <a:custGeom>
              <a:avLst/>
              <a:gdLst/>
              <a:ahLst/>
              <a:cxnLst/>
              <a:rect l="l" t="t" r="r" b="b"/>
              <a:pathLst>
                <a:path w="396239" h="972820">
                  <a:moveTo>
                    <a:pt x="396239" y="0"/>
                  </a:moveTo>
                  <a:lnTo>
                    <a:pt x="0" y="0"/>
                  </a:lnTo>
                  <a:lnTo>
                    <a:pt x="0" y="972312"/>
                  </a:lnTo>
                  <a:lnTo>
                    <a:pt x="396239" y="972312"/>
                  </a:lnTo>
                  <a:lnTo>
                    <a:pt x="39623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562355" y="4198619"/>
              <a:ext cx="3801110" cy="0"/>
            </a:xfrm>
            <a:custGeom>
              <a:avLst/>
              <a:gdLst/>
              <a:ahLst/>
              <a:cxnLst/>
              <a:rect l="l" t="t" r="r" b="b"/>
              <a:pathLst>
                <a:path w="3801110" h="0">
                  <a:moveTo>
                    <a:pt x="0" y="0"/>
                  </a:moveTo>
                  <a:lnTo>
                    <a:pt x="3800855" y="0"/>
                  </a:lnTo>
                </a:path>
              </a:pathLst>
            </a:custGeom>
            <a:ln w="9525">
              <a:solidFill>
                <a:srgbClr val="C1D5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64" name="object 64" descr=""/>
          <p:cNvGraphicFramePr>
            <a:graphicFrameLocks noGrp="1"/>
          </p:cNvGraphicFramePr>
          <p:nvPr/>
        </p:nvGraphicFramePr>
        <p:xfrm>
          <a:off x="998219" y="3651503"/>
          <a:ext cx="3005455" cy="7569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6240"/>
                <a:gridCol w="869950"/>
                <a:gridCol w="396240"/>
                <a:gridCol w="869950"/>
                <a:gridCol w="396239"/>
              </a:tblGrid>
              <a:tr h="546735">
                <a:tc>
                  <a:txBody>
                    <a:bodyPr/>
                    <a:lstStyle/>
                    <a:p>
                      <a:pPr algn="ctr">
                        <a:lnSpc>
                          <a:spcPts val="1265"/>
                        </a:lnSpc>
                      </a:pPr>
                      <a:r>
                        <a:rPr dirty="0" sz="1200" spc="-2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4268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200" spc="-2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3965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53340"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0"/>
                        </a:lnSpc>
                      </a:pPr>
                      <a:r>
                        <a:rPr dirty="0" sz="1200" spc="-2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4287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4471C4"/>
                    </a:solidFill>
                  </a:tcPr>
                </a:tc>
              </a:tr>
              <a:tr h="210185">
                <a:tc>
                  <a:txBody>
                    <a:bodyPr/>
                    <a:lstStyle/>
                    <a:p>
                      <a:pPr algn="ctr">
                        <a:lnSpc>
                          <a:spcPts val="1025"/>
                        </a:lnSpc>
                        <a:spcBef>
                          <a:spcPts val="535"/>
                        </a:spcBef>
                      </a:pPr>
                      <a:r>
                        <a:rPr dirty="0" sz="900" spc="-20">
                          <a:latin typeface="Calibri"/>
                          <a:cs typeface="Calibri"/>
                        </a:rPr>
                        <a:t>2017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6794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25"/>
                        </a:lnSpc>
                        <a:spcBef>
                          <a:spcPts val="535"/>
                        </a:spcBef>
                      </a:pPr>
                      <a:r>
                        <a:rPr dirty="0" sz="900" spc="-20">
                          <a:latin typeface="Calibri"/>
                          <a:cs typeface="Calibri"/>
                        </a:rPr>
                        <a:t>2018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6794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25"/>
                        </a:lnSpc>
                        <a:spcBef>
                          <a:spcPts val="535"/>
                        </a:spcBef>
                      </a:pPr>
                      <a:r>
                        <a:rPr dirty="0" sz="900" spc="-20">
                          <a:latin typeface="Calibri"/>
                          <a:cs typeface="Calibri"/>
                        </a:rPr>
                        <a:t>2019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67945"/>
                </a:tc>
              </a:tr>
            </a:tbl>
          </a:graphicData>
        </a:graphic>
      </p:graphicFrame>
      <p:sp>
        <p:nvSpPr>
          <p:cNvPr id="65" name="object 65" descr=""/>
          <p:cNvSpPr txBox="1"/>
          <p:nvPr/>
        </p:nvSpPr>
        <p:spPr>
          <a:xfrm>
            <a:off x="212547" y="3083179"/>
            <a:ext cx="257175" cy="118491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dirty="0" sz="900" spc="-20">
                <a:latin typeface="Calibri"/>
                <a:cs typeface="Calibri"/>
              </a:rPr>
              <a:t>4300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900" spc="-20">
                <a:latin typeface="Calibri"/>
                <a:cs typeface="Calibri"/>
              </a:rPr>
              <a:t>4200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 sz="900" spc="-20">
                <a:latin typeface="Calibri"/>
                <a:cs typeface="Calibri"/>
              </a:rPr>
              <a:t>4100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900" spc="-20">
                <a:latin typeface="Calibri"/>
                <a:cs typeface="Calibri"/>
              </a:rPr>
              <a:t>4000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 sz="900" spc="-20">
                <a:latin typeface="Calibri"/>
                <a:cs typeface="Calibri"/>
              </a:rPr>
              <a:t>3900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900" spc="-20">
                <a:latin typeface="Calibri"/>
                <a:cs typeface="Calibri"/>
              </a:rPr>
              <a:t>3800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 sz="900" spc="-20">
                <a:latin typeface="Calibri"/>
                <a:cs typeface="Calibri"/>
              </a:rPr>
              <a:t>3700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1315592" y="2893568"/>
            <a:ext cx="224790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 b="1">
                <a:latin typeface="Calibri"/>
                <a:cs typeface="Calibri"/>
              </a:rPr>
              <a:t>Programming</a:t>
            </a:r>
            <a:r>
              <a:rPr dirty="0" sz="1400" spc="-45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Cost</a:t>
            </a:r>
            <a:r>
              <a:rPr dirty="0" sz="1400" spc="-25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($</a:t>
            </a:r>
            <a:r>
              <a:rPr dirty="0" sz="1400" spc="-10" b="1">
                <a:latin typeface="Calibri"/>
                <a:cs typeface="Calibri"/>
              </a:rPr>
              <a:t> millions)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4410583" y="3466541"/>
            <a:ext cx="1116330" cy="575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-3175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amortization expenditure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 spc="-35">
                <a:latin typeface="Calibri"/>
                <a:cs typeface="Calibri"/>
              </a:rPr>
              <a:t>on </a:t>
            </a:r>
            <a:r>
              <a:rPr dirty="0" sz="1200">
                <a:latin typeface="Calibri"/>
                <a:cs typeface="Calibri"/>
              </a:rPr>
              <a:t>acquired</a:t>
            </a:r>
            <a:r>
              <a:rPr dirty="0" sz="1200" spc="-5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content.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8" name="object 68" descr=""/>
          <p:cNvSpPr/>
          <p:nvPr/>
        </p:nvSpPr>
        <p:spPr>
          <a:xfrm>
            <a:off x="553212" y="5914644"/>
            <a:ext cx="3805554" cy="0"/>
          </a:xfrm>
          <a:custGeom>
            <a:avLst/>
            <a:gdLst/>
            <a:ahLst/>
            <a:cxnLst/>
            <a:rect l="l" t="t" r="r" b="b"/>
            <a:pathLst>
              <a:path w="3805554" h="0">
                <a:moveTo>
                  <a:pt x="0" y="0"/>
                </a:moveTo>
                <a:lnTo>
                  <a:pt x="3805428" y="0"/>
                </a:lnTo>
              </a:path>
            </a:pathLst>
          </a:custGeom>
          <a:ln w="9525">
            <a:solidFill>
              <a:srgbClr val="C1D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 descr=""/>
          <p:cNvSpPr txBox="1"/>
          <p:nvPr/>
        </p:nvSpPr>
        <p:spPr>
          <a:xfrm>
            <a:off x="987552" y="5448300"/>
            <a:ext cx="398145" cy="466725"/>
          </a:xfrm>
          <a:prstGeom prst="rect">
            <a:avLst/>
          </a:prstGeom>
          <a:solidFill>
            <a:srgbClr val="00AFEF"/>
          </a:solidFill>
        </p:spPr>
        <p:txBody>
          <a:bodyPr wrap="square" lIns="0" tIns="133985" rIns="0" bIns="0" rtlCol="0" vert="horz">
            <a:spAutoFit/>
          </a:bodyPr>
          <a:lstStyle/>
          <a:p>
            <a:pPr marL="44450">
              <a:lnSpc>
                <a:spcPct val="100000"/>
              </a:lnSpc>
              <a:spcBef>
                <a:spcPts val="1055"/>
              </a:spcBef>
            </a:pPr>
            <a:r>
              <a:rPr dirty="0" sz="1200" spc="-20">
                <a:solidFill>
                  <a:srgbClr val="FFFFFF"/>
                </a:solidFill>
                <a:latin typeface="Calibri"/>
                <a:cs typeface="Calibri"/>
              </a:rPr>
              <a:t>3182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2257044" y="5050535"/>
            <a:ext cx="398145" cy="864235"/>
          </a:xfrm>
          <a:prstGeom prst="rect">
            <a:avLst/>
          </a:prstGeom>
          <a:solidFill>
            <a:srgbClr val="2D75B6"/>
          </a:solidFill>
        </p:spPr>
        <p:txBody>
          <a:bodyPr wrap="square" lIns="0" tIns="1574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40"/>
              </a:spcBef>
            </a:pPr>
            <a:endParaRPr sz="1200">
              <a:latin typeface="Times New Roman"/>
              <a:cs typeface="Times New Roman"/>
            </a:endParaRPr>
          </a:p>
          <a:p>
            <a:pPr marL="43180">
              <a:lnSpc>
                <a:spcPct val="100000"/>
              </a:lnSpc>
            </a:pPr>
            <a:r>
              <a:rPr dirty="0" sz="1200" spc="-20">
                <a:solidFill>
                  <a:srgbClr val="FFFFFF"/>
                </a:solidFill>
                <a:latin typeface="Calibri"/>
                <a:cs typeface="Calibri"/>
              </a:rPr>
              <a:t>3295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3525011" y="4788408"/>
            <a:ext cx="398145" cy="1126490"/>
          </a:xfrm>
          <a:prstGeom prst="rect">
            <a:avLst/>
          </a:prstGeom>
          <a:solidFill>
            <a:srgbClr val="001F5F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94"/>
              </a:spcBef>
            </a:pPr>
            <a:endParaRPr sz="1200">
              <a:latin typeface="Times New Roman"/>
              <a:cs typeface="Times New Roman"/>
            </a:endParaRPr>
          </a:p>
          <a:p>
            <a:pPr marL="43815">
              <a:lnSpc>
                <a:spcPct val="100000"/>
              </a:lnSpc>
            </a:pPr>
            <a:r>
              <a:rPr dirty="0" sz="1200" spc="-20">
                <a:solidFill>
                  <a:srgbClr val="FFFFFF"/>
                </a:solidFill>
                <a:latin typeface="Calibri"/>
                <a:cs typeface="Calibri"/>
              </a:rPr>
              <a:t>3369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202184" y="4546727"/>
            <a:ext cx="257175" cy="1437005"/>
          </a:xfrm>
          <a:prstGeom prst="rect">
            <a:avLst/>
          </a:prstGeom>
        </p:spPr>
        <p:txBody>
          <a:bodyPr wrap="square" lIns="0" tIns="5206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dirty="0" sz="900" spc="-20">
                <a:latin typeface="Calibri"/>
                <a:cs typeface="Calibri"/>
              </a:rPr>
              <a:t>3400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9"/>
              </a:spcBef>
            </a:pPr>
            <a:r>
              <a:rPr dirty="0" sz="900" spc="-20">
                <a:latin typeface="Calibri"/>
                <a:cs typeface="Calibri"/>
              </a:rPr>
              <a:t>3350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dirty="0" sz="900" spc="-20">
                <a:latin typeface="Calibri"/>
                <a:cs typeface="Calibri"/>
              </a:rPr>
              <a:t>3300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dirty="0" sz="900" spc="-20">
                <a:latin typeface="Calibri"/>
                <a:cs typeface="Calibri"/>
              </a:rPr>
              <a:t>3250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dirty="0" sz="900" spc="-20">
                <a:latin typeface="Calibri"/>
                <a:cs typeface="Calibri"/>
              </a:rPr>
              <a:t>3200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dirty="0" sz="900" spc="-20">
                <a:latin typeface="Calibri"/>
                <a:cs typeface="Calibri"/>
              </a:rPr>
              <a:t>3150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dirty="0" sz="900" spc="-20">
                <a:latin typeface="Calibri"/>
                <a:cs typeface="Calibri"/>
              </a:rPr>
              <a:t>3100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9"/>
              </a:spcBef>
            </a:pPr>
            <a:r>
              <a:rPr dirty="0" sz="900" spc="-20">
                <a:latin typeface="Calibri"/>
                <a:cs typeface="Calibri"/>
              </a:rPr>
              <a:t>3050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781608" y="5969914"/>
            <a:ext cx="2393950" cy="3289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8925">
              <a:lnSpc>
                <a:spcPct val="100000"/>
              </a:lnSpc>
              <a:spcBef>
                <a:spcPts val="100"/>
              </a:spcBef>
              <a:tabLst>
                <a:tab pos="1558290" algn="l"/>
              </a:tabLst>
            </a:pPr>
            <a:r>
              <a:rPr dirty="0" sz="900" spc="-20">
                <a:latin typeface="Calibri"/>
                <a:cs typeface="Calibri"/>
              </a:rPr>
              <a:t>2017</a:t>
            </a:r>
            <a:r>
              <a:rPr dirty="0" sz="900">
                <a:latin typeface="Calibri"/>
                <a:cs typeface="Calibri"/>
              </a:rPr>
              <a:t>	</a:t>
            </a:r>
            <a:r>
              <a:rPr dirty="0" sz="900" spc="-20">
                <a:latin typeface="Calibri"/>
                <a:cs typeface="Calibri"/>
              </a:rPr>
              <a:t>2018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050">
                <a:solidFill>
                  <a:srgbClr val="767070"/>
                </a:solidFill>
                <a:latin typeface="Calibri"/>
                <a:cs typeface="Calibri"/>
              </a:rPr>
              <a:t>Source:</a:t>
            </a:r>
            <a:r>
              <a:rPr dirty="0" sz="1050" spc="-35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767070"/>
                </a:solidFill>
                <a:latin typeface="Calibri"/>
                <a:cs typeface="Calibri"/>
              </a:rPr>
              <a:t>Company</a:t>
            </a:r>
            <a:r>
              <a:rPr dirty="0" sz="1050" spc="-20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767070"/>
                </a:solidFill>
                <a:latin typeface="Calibri"/>
                <a:cs typeface="Calibri"/>
              </a:rPr>
              <a:t>Filings</a:t>
            </a:r>
            <a:r>
              <a:rPr dirty="0" sz="1050" spc="-20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767070"/>
                </a:solidFill>
                <a:latin typeface="Calibri"/>
                <a:cs typeface="Calibri"/>
              </a:rPr>
              <a:t>and</a:t>
            </a:r>
            <a:r>
              <a:rPr dirty="0" sz="1050" spc="-25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767070"/>
                </a:solidFill>
                <a:latin typeface="Calibri"/>
                <a:cs typeface="Calibri"/>
              </a:rPr>
              <a:t>Press</a:t>
            </a:r>
            <a:r>
              <a:rPr dirty="0" sz="1050" spc="-25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767070"/>
                </a:solidFill>
                <a:latin typeface="Calibri"/>
                <a:cs typeface="Calibri"/>
              </a:rPr>
              <a:t>Releases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3595878" y="5969914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Calibri"/>
                <a:cs typeface="Calibri"/>
              </a:rPr>
              <a:t>2019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829767" y="4547742"/>
            <a:ext cx="30524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latin typeface="Calibri"/>
                <a:cs typeface="Calibri"/>
              </a:rPr>
              <a:t>Participation,</a:t>
            </a:r>
            <a:r>
              <a:rPr dirty="0" sz="1200" b="1">
                <a:latin typeface="Calibri"/>
                <a:cs typeface="Calibri"/>
              </a:rPr>
              <a:t> </a:t>
            </a:r>
            <a:r>
              <a:rPr dirty="0" sz="1200" spc="-10" b="1">
                <a:latin typeface="Calibri"/>
                <a:cs typeface="Calibri"/>
              </a:rPr>
              <a:t>Distribution,</a:t>
            </a:r>
            <a:r>
              <a:rPr dirty="0" sz="1200" spc="-15" b="1">
                <a:latin typeface="Calibri"/>
                <a:cs typeface="Calibri"/>
              </a:rPr>
              <a:t> </a:t>
            </a:r>
            <a:r>
              <a:rPr dirty="0" sz="1200" spc="-10" b="1">
                <a:latin typeface="Calibri"/>
                <a:cs typeface="Calibri"/>
              </a:rPr>
              <a:t>Royalties</a:t>
            </a:r>
            <a:r>
              <a:rPr dirty="0" sz="1200" spc="35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($</a:t>
            </a:r>
            <a:r>
              <a:rPr dirty="0" sz="1200" spc="25" b="1">
                <a:latin typeface="Calibri"/>
                <a:cs typeface="Calibri"/>
              </a:rPr>
              <a:t> </a:t>
            </a:r>
            <a:r>
              <a:rPr dirty="0" sz="1200" spc="-10" b="1">
                <a:latin typeface="Calibri"/>
                <a:cs typeface="Calibri"/>
              </a:rPr>
              <a:t>millions)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4236846" y="4910150"/>
            <a:ext cx="154813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Calibri"/>
                <a:cs typeface="Calibri"/>
              </a:rPr>
              <a:t>Distribution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and</a:t>
            </a:r>
            <a:r>
              <a:rPr dirty="0" sz="1200" spc="2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residual </a:t>
            </a:r>
            <a:r>
              <a:rPr dirty="0" sz="1200">
                <a:latin typeface="Calibri"/>
                <a:cs typeface="Calibri"/>
              </a:rPr>
              <a:t>costs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of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TV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and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Film </a:t>
            </a:r>
            <a:r>
              <a:rPr dirty="0" sz="1200" spc="-10">
                <a:latin typeface="Calibri"/>
                <a:cs typeface="Calibri"/>
              </a:rPr>
              <a:t>programming,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royalties </a:t>
            </a:r>
            <a:r>
              <a:rPr dirty="0" sz="1200">
                <a:latin typeface="Calibri"/>
                <a:cs typeface="Calibri"/>
              </a:rPr>
              <a:t>for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published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content.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6888606" y="867918"/>
            <a:ext cx="444881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Calibri"/>
                <a:cs typeface="Calibri"/>
              </a:rPr>
              <a:t>Nearly</a:t>
            </a:r>
            <a:r>
              <a:rPr dirty="0" sz="2000" spc="-2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all</a:t>
            </a:r>
            <a:r>
              <a:rPr dirty="0" sz="2000" spc="-3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its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profits</a:t>
            </a:r>
            <a:r>
              <a:rPr dirty="0" sz="2000" spc="-3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come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from</a:t>
            </a:r>
            <a:r>
              <a:rPr dirty="0" sz="2000" spc="-2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2</a:t>
            </a:r>
            <a:r>
              <a:rPr dirty="0" sz="2000" spc="-2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divisions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78" name="object 78" descr=""/>
          <p:cNvGrpSpPr/>
          <p:nvPr/>
        </p:nvGrpSpPr>
        <p:grpSpPr>
          <a:xfrm>
            <a:off x="9730311" y="1511940"/>
            <a:ext cx="1917700" cy="1917700"/>
            <a:chOff x="9730311" y="1511940"/>
            <a:chExt cx="1917700" cy="1917700"/>
          </a:xfrm>
        </p:grpSpPr>
        <p:sp>
          <p:nvSpPr>
            <p:cNvPr id="79" name="object 79" descr=""/>
            <p:cNvSpPr/>
            <p:nvPr/>
          </p:nvSpPr>
          <p:spPr>
            <a:xfrm>
              <a:off x="9730867" y="1511940"/>
              <a:ext cx="1736725" cy="958850"/>
            </a:xfrm>
            <a:custGeom>
              <a:avLst/>
              <a:gdLst/>
              <a:ahLst/>
              <a:cxnLst/>
              <a:rect l="l" t="t" r="r" b="b"/>
              <a:pathLst>
                <a:path w="1736725" h="958850">
                  <a:moveTo>
                    <a:pt x="943634" y="0"/>
                  </a:moveTo>
                  <a:lnTo>
                    <a:pt x="896307" y="1827"/>
                  </a:lnTo>
                  <a:lnTo>
                    <a:pt x="849562" y="5932"/>
                  </a:lnTo>
                  <a:lnTo>
                    <a:pt x="803457" y="12260"/>
                  </a:lnTo>
                  <a:lnTo>
                    <a:pt x="758049" y="20761"/>
                  </a:lnTo>
                  <a:lnTo>
                    <a:pt x="713394" y="31379"/>
                  </a:lnTo>
                  <a:lnTo>
                    <a:pt x="669549" y="44062"/>
                  </a:lnTo>
                  <a:lnTo>
                    <a:pt x="626572" y="58758"/>
                  </a:lnTo>
                  <a:lnTo>
                    <a:pt x="584518" y="75413"/>
                  </a:lnTo>
                  <a:lnTo>
                    <a:pt x="543445" y="93974"/>
                  </a:lnTo>
                  <a:lnTo>
                    <a:pt x="503409" y="114388"/>
                  </a:lnTo>
                  <a:lnTo>
                    <a:pt x="464467" y="136603"/>
                  </a:lnTo>
                  <a:lnTo>
                    <a:pt x="426676" y="160564"/>
                  </a:lnTo>
                  <a:lnTo>
                    <a:pt x="390093" y="186220"/>
                  </a:lnTo>
                  <a:lnTo>
                    <a:pt x="354774" y="213517"/>
                  </a:lnTo>
                  <a:lnTo>
                    <a:pt x="320777" y="242402"/>
                  </a:lnTo>
                  <a:lnTo>
                    <a:pt x="288158" y="272822"/>
                  </a:lnTo>
                  <a:lnTo>
                    <a:pt x="256973" y="304724"/>
                  </a:lnTo>
                  <a:lnTo>
                    <a:pt x="227280" y="338055"/>
                  </a:lnTo>
                  <a:lnTo>
                    <a:pt x="199136" y="372763"/>
                  </a:lnTo>
                  <a:lnTo>
                    <a:pt x="172597" y="408793"/>
                  </a:lnTo>
                  <a:lnTo>
                    <a:pt x="147719" y="446094"/>
                  </a:lnTo>
                  <a:lnTo>
                    <a:pt x="124561" y="484611"/>
                  </a:lnTo>
                  <a:lnTo>
                    <a:pt x="103178" y="524293"/>
                  </a:lnTo>
                  <a:lnTo>
                    <a:pt x="83627" y="565085"/>
                  </a:lnTo>
                  <a:lnTo>
                    <a:pt x="65966" y="606936"/>
                  </a:lnTo>
                  <a:lnTo>
                    <a:pt x="50250" y="649792"/>
                  </a:lnTo>
                  <a:lnTo>
                    <a:pt x="36537" y="693599"/>
                  </a:lnTo>
                  <a:lnTo>
                    <a:pt x="24883" y="738306"/>
                  </a:lnTo>
                  <a:lnTo>
                    <a:pt x="15346" y="783859"/>
                  </a:lnTo>
                  <a:lnTo>
                    <a:pt x="7982" y="830204"/>
                  </a:lnTo>
                  <a:lnTo>
                    <a:pt x="2847" y="877290"/>
                  </a:lnTo>
                  <a:lnTo>
                    <a:pt x="0" y="925062"/>
                  </a:lnTo>
                  <a:lnTo>
                    <a:pt x="958087" y="958463"/>
                  </a:lnTo>
                  <a:lnTo>
                    <a:pt x="1736471" y="398901"/>
                  </a:lnTo>
                  <a:lnTo>
                    <a:pt x="1706670" y="359623"/>
                  </a:lnTo>
                  <a:lnTo>
                    <a:pt x="1675066" y="322126"/>
                  </a:lnTo>
                  <a:lnTo>
                    <a:pt x="1641740" y="286452"/>
                  </a:lnTo>
                  <a:lnTo>
                    <a:pt x="1606776" y="252648"/>
                  </a:lnTo>
                  <a:lnTo>
                    <a:pt x="1570257" y="220757"/>
                  </a:lnTo>
                  <a:lnTo>
                    <a:pt x="1532264" y="190824"/>
                  </a:lnTo>
                  <a:lnTo>
                    <a:pt x="1492880" y="162893"/>
                  </a:lnTo>
                  <a:lnTo>
                    <a:pt x="1452188" y="137008"/>
                  </a:lnTo>
                  <a:lnTo>
                    <a:pt x="1410271" y="113215"/>
                  </a:lnTo>
                  <a:lnTo>
                    <a:pt x="1367211" y="91557"/>
                  </a:lnTo>
                  <a:lnTo>
                    <a:pt x="1323090" y="72079"/>
                  </a:lnTo>
                  <a:lnTo>
                    <a:pt x="1277991" y="54825"/>
                  </a:lnTo>
                  <a:lnTo>
                    <a:pt x="1231997" y="39841"/>
                  </a:lnTo>
                  <a:lnTo>
                    <a:pt x="1185191" y="27169"/>
                  </a:lnTo>
                  <a:lnTo>
                    <a:pt x="1137654" y="16855"/>
                  </a:lnTo>
                  <a:lnTo>
                    <a:pt x="1089469" y="8943"/>
                  </a:lnTo>
                  <a:lnTo>
                    <a:pt x="1040720" y="3477"/>
                  </a:lnTo>
                  <a:lnTo>
                    <a:pt x="991488" y="502"/>
                  </a:lnTo>
                  <a:lnTo>
                    <a:pt x="943634" y="0"/>
                  </a:lnTo>
                  <a:close/>
                </a:path>
              </a:pathLst>
            </a:custGeom>
            <a:solidFill>
              <a:srgbClr val="2F7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9747885" y="1910842"/>
              <a:ext cx="1899920" cy="1518920"/>
            </a:xfrm>
            <a:custGeom>
              <a:avLst/>
              <a:gdLst/>
              <a:ahLst/>
              <a:cxnLst/>
              <a:rect l="l" t="t" r="r" b="b"/>
              <a:pathLst>
                <a:path w="1899920" h="1518920">
                  <a:moveTo>
                    <a:pt x="1719453" y="0"/>
                  </a:moveTo>
                  <a:lnTo>
                    <a:pt x="941070" y="559562"/>
                  </a:lnTo>
                  <a:lnTo>
                    <a:pt x="0" y="742315"/>
                  </a:lnTo>
                  <a:lnTo>
                    <a:pt x="11261" y="792911"/>
                  </a:lnTo>
                  <a:lnTo>
                    <a:pt x="25205" y="842714"/>
                  </a:lnTo>
                  <a:lnTo>
                    <a:pt x="41786" y="891621"/>
                  </a:lnTo>
                  <a:lnTo>
                    <a:pt x="60960" y="939530"/>
                  </a:lnTo>
                  <a:lnTo>
                    <a:pt x="82681" y="986337"/>
                  </a:lnTo>
                  <a:lnTo>
                    <a:pt x="106906" y="1031940"/>
                  </a:lnTo>
                  <a:lnTo>
                    <a:pt x="133589" y="1076236"/>
                  </a:lnTo>
                  <a:lnTo>
                    <a:pt x="162687" y="1119124"/>
                  </a:lnTo>
                  <a:lnTo>
                    <a:pt x="191574" y="1157289"/>
                  </a:lnTo>
                  <a:lnTo>
                    <a:pt x="221981" y="1193613"/>
                  </a:lnTo>
                  <a:lnTo>
                    <a:pt x="253832" y="1228083"/>
                  </a:lnTo>
                  <a:lnTo>
                    <a:pt x="287050" y="1260688"/>
                  </a:lnTo>
                  <a:lnTo>
                    <a:pt x="321558" y="1291414"/>
                  </a:lnTo>
                  <a:lnTo>
                    <a:pt x="357280" y="1320248"/>
                  </a:lnTo>
                  <a:lnTo>
                    <a:pt x="394139" y="1347179"/>
                  </a:lnTo>
                  <a:lnTo>
                    <a:pt x="432059" y="1372193"/>
                  </a:lnTo>
                  <a:lnTo>
                    <a:pt x="470962" y="1395279"/>
                  </a:lnTo>
                  <a:lnTo>
                    <a:pt x="510773" y="1416422"/>
                  </a:lnTo>
                  <a:lnTo>
                    <a:pt x="551415" y="1435612"/>
                  </a:lnTo>
                  <a:lnTo>
                    <a:pt x="592810" y="1452835"/>
                  </a:lnTo>
                  <a:lnTo>
                    <a:pt x="634883" y="1468079"/>
                  </a:lnTo>
                  <a:lnTo>
                    <a:pt x="677557" y="1481331"/>
                  </a:lnTo>
                  <a:lnTo>
                    <a:pt x="720755" y="1492578"/>
                  </a:lnTo>
                  <a:lnTo>
                    <a:pt x="764401" y="1501809"/>
                  </a:lnTo>
                  <a:lnTo>
                    <a:pt x="808418" y="1509010"/>
                  </a:lnTo>
                  <a:lnTo>
                    <a:pt x="852729" y="1514169"/>
                  </a:lnTo>
                  <a:lnTo>
                    <a:pt x="897258" y="1517273"/>
                  </a:lnTo>
                  <a:lnTo>
                    <a:pt x="941928" y="1518310"/>
                  </a:lnTo>
                  <a:lnTo>
                    <a:pt x="986663" y="1517267"/>
                  </a:lnTo>
                  <a:lnTo>
                    <a:pt x="1031385" y="1514131"/>
                  </a:lnTo>
                  <a:lnTo>
                    <a:pt x="1076019" y="1508891"/>
                  </a:lnTo>
                  <a:lnTo>
                    <a:pt x="1120488" y="1501533"/>
                  </a:lnTo>
                  <a:lnTo>
                    <a:pt x="1164715" y="1492044"/>
                  </a:lnTo>
                  <a:lnTo>
                    <a:pt x="1208624" y="1480413"/>
                  </a:lnTo>
                  <a:lnTo>
                    <a:pt x="1252137" y="1466627"/>
                  </a:lnTo>
                  <a:lnTo>
                    <a:pt x="1295179" y="1450673"/>
                  </a:lnTo>
                  <a:lnTo>
                    <a:pt x="1337673" y="1432539"/>
                  </a:lnTo>
                  <a:lnTo>
                    <a:pt x="1379541" y="1412211"/>
                  </a:lnTo>
                  <a:lnTo>
                    <a:pt x="1420708" y="1389678"/>
                  </a:lnTo>
                  <a:lnTo>
                    <a:pt x="1461097" y="1364927"/>
                  </a:lnTo>
                  <a:lnTo>
                    <a:pt x="1500632" y="1337945"/>
                  </a:lnTo>
                  <a:lnTo>
                    <a:pt x="1538796" y="1309068"/>
                  </a:lnTo>
                  <a:lnTo>
                    <a:pt x="1575119" y="1278670"/>
                  </a:lnTo>
                  <a:lnTo>
                    <a:pt x="1609588" y="1246827"/>
                  </a:lnTo>
                  <a:lnTo>
                    <a:pt x="1642191" y="1213617"/>
                  </a:lnTo>
                  <a:lnTo>
                    <a:pt x="1672914" y="1179114"/>
                  </a:lnTo>
                  <a:lnTo>
                    <a:pt x="1701746" y="1143397"/>
                  </a:lnTo>
                  <a:lnTo>
                    <a:pt x="1728673" y="1106542"/>
                  </a:lnTo>
                  <a:lnTo>
                    <a:pt x="1753684" y="1068625"/>
                  </a:lnTo>
                  <a:lnTo>
                    <a:pt x="1776766" y="1029724"/>
                  </a:lnTo>
                  <a:lnTo>
                    <a:pt x="1797906" y="989914"/>
                  </a:lnTo>
                  <a:lnTo>
                    <a:pt x="1817092" y="949273"/>
                  </a:lnTo>
                  <a:lnTo>
                    <a:pt x="1834311" y="907877"/>
                  </a:lnTo>
                  <a:lnTo>
                    <a:pt x="1849551" y="865803"/>
                  </a:lnTo>
                  <a:lnTo>
                    <a:pt x="1862799" y="823128"/>
                  </a:lnTo>
                  <a:lnTo>
                    <a:pt x="1874043" y="779927"/>
                  </a:lnTo>
                  <a:lnTo>
                    <a:pt x="1883271" y="736279"/>
                  </a:lnTo>
                  <a:lnTo>
                    <a:pt x="1890469" y="692260"/>
                  </a:lnTo>
                  <a:lnTo>
                    <a:pt x="1895625" y="647945"/>
                  </a:lnTo>
                  <a:lnTo>
                    <a:pt x="1898727" y="603413"/>
                  </a:lnTo>
                  <a:lnTo>
                    <a:pt x="1899762" y="558739"/>
                  </a:lnTo>
                  <a:lnTo>
                    <a:pt x="1898718" y="514000"/>
                  </a:lnTo>
                  <a:lnTo>
                    <a:pt x="1895583" y="469274"/>
                  </a:lnTo>
                  <a:lnTo>
                    <a:pt x="1890343" y="424636"/>
                  </a:lnTo>
                  <a:lnTo>
                    <a:pt x="1882986" y="380163"/>
                  </a:lnTo>
                  <a:lnTo>
                    <a:pt x="1873499" y="335933"/>
                  </a:lnTo>
                  <a:lnTo>
                    <a:pt x="1861871" y="292021"/>
                  </a:lnTo>
                  <a:lnTo>
                    <a:pt x="1848089" y="248504"/>
                  </a:lnTo>
                  <a:lnTo>
                    <a:pt x="1832140" y="205459"/>
                  </a:lnTo>
                  <a:lnTo>
                    <a:pt x="1814011" y="162963"/>
                  </a:lnTo>
                  <a:lnTo>
                    <a:pt x="1793690" y="121093"/>
                  </a:lnTo>
                  <a:lnTo>
                    <a:pt x="1771166" y="79924"/>
                  </a:lnTo>
                  <a:lnTo>
                    <a:pt x="1746424" y="39534"/>
                  </a:lnTo>
                  <a:lnTo>
                    <a:pt x="1719453" y="0"/>
                  </a:lnTo>
                  <a:close/>
                </a:path>
              </a:pathLst>
            </a:custGeom>
            <a:solidFill>
              <a:srgbClr val="0042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9731375" y="2470404"/>
              <a:ext cx="957580" cy="182880"/>
            </a:xfrm>
            <a:custGeom>
              <a:avLst/>
              <a:gdLst/>
              <a:ahLst/>
              <a:cxnLst/>
              <a:rect l="l" t="t" r="r" b="b"/>
              <a:pathLst>
                <a:path w="957579" h="182880">
                  <a:moveTo>
                    <a:pt x="957579" y="0"/>
                  </a:moveTo>
                  <a:lnTo>
                    <a:pt x="0" y="44576"/>
                  </a:lnTo>
                  <a:lnTo>
                    <a:pt x="2240" y="79311"/>
                  </a:lnTo>
                  <a:lnTo>
                    <a:pt x="5730" y="113950"/>
                  </a:lnTo>
                  <a:lnTo>
                    <a:pt x="10483" y="148447"/>
                  </a:lnTo>
                  <a:lnTo>
                    <a:pt x="16509" y="182753"/>
                  </a:lnTo>
                  <a:lnTo>
                    <a:pt x="957579" y="0"/>
                  </a:lnTo>
                  <a:close/>
                </a:path>
              </a:pathLst>
            </a:custGeom>
            <a:solidFill>
              <a:srgbClr val="96B9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9730311" y="2437002"/>
              <a:ext cx="958850" cy="78105"/>
            </a:xfrm>
            <a:custGeom>
              <a:avLst/>
              <a:gdLst/>
              <a:ahLst/>
              <a:cxnLst/>
              <a:rect l="l" t="t" r="r" b="b"/>
              <a:pathLst>
                <a:path w="958850" h="78105">
                  <a:moveTo>
                    <a:pt x="555" y="0"/>
                  </a:moveTo>
                  <a:lnTo>
                    <a:pt x="81" y="19452"/>
                  </a:lnTo>
                  <a:lnTo>
                    <a:pt x="0" y="38941"/>
                  </a:lnTo>
                  <a:lnTo>
                    <a:pt x="323" y="58453"/>
                  </a:lnTo>
                  <a:lnTo>
                    <a:pt x="1063" y="77977"/>
                  </a:lnTo>
                  <a:lnTo>
                    <a:pt x="958643" y="33400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D5E2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 descr=""/>
          <p:cNvSpPr txBox="1"/>
          <p:nvPr/>
        </p:nvSpPr>
        <p:spPr>
          <a:xfrm>
            <a:off x="10229468" y="1708150"/>
            <a:ext cx="31242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20">
                <a:solidFill>
                  <a:srgbClr val="FFFFFF"/>
                </a:solidFill>
                <a:latin typeface="Calibri"/>
                <a:cs typeface="Calibri"/>
              </a:rPr>
              <a:t>2443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10896345" y="2985007"/>
            <a:ext cx="31242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20">
                <a:solidFill>
                  <a:srgbClr val="FFFFFF"/>
                </a:solidFill>
                <a:latin typeface="Calibri"/>
                <a:cs typeface="Calibri"/>
              </a:rPr>
              <a:t>3515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9392539" y="2314295"/>
            <a:ext cx="268605" cy="445134"/>
          </a:xfrm>
          <a:prstGeom prst="rect">
            <a:avLst/>
          </a:prstGeom>
        </p:spPr>
        <p:txBody>
          <a:bodyPr wrap="square" lIns="0" tIns="5461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430"/>
              </a:spcBef>
            </a:pPr>
            <a:r>
              <a:rPr dirty="0" sz="1100" spc="-25">
                <a:latin typeface="Calibri"/>
                <a:cs typeface="Calibri"/>
              </a:rPr>
              <a:t>80</a:t>
            </a:r>
            <a:endParaRPr sz="1100">
              <a:latin typeface="Calibri"/>
              <a:cs typeface="Calibri"/>
            </a:endParaRPr>
          </a:p>
          <a:p>
            <a:pPr algn="r" marR="33020">
              <a:lnSpc>
                <a:spcPct val="100000"/>
              </a:lnSpc>
              <a:spcBef>
                <a:spcPts val="330"/>
              </a:spcBef>
            </a:pPr>
            <a:r>
              <a:rPr dirty="0" sz="1100" spc="-25">
                <a:latin typeface="Calibri"/>
                <a:cs typeface="Calibri"/>
              </a:rPr>
              <a:t>143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6" name="object 86" descr=""/>
          <p:cNvSpPr/>
          <p:nvPr/>
        </p:nvSpPr>
        <p:spPr>
          <a:xfrm>
            <a:off x="6685788" y="1949195"/>
            <a:ext cx="97790" cy="97790"/>
          </a:xfrm>
          <a:custGeom>
            <a:avLst/>
            <a:gdLst/>
            <a:ahLst/>
            <a:cxnLst/>
            <a:rect l="l" t="t" r="r" b="b"/>
            <a:pathLst>
              <a:path w="97790" h="97789">
                <a:moveTo>
                  <a:pt x="97535" y="0"/>
                </a:moveTo>
                <a:lnTo>
                  <a:pt x="0" y="0"/>
                </a:lnTo>
                <a:lnTo>
                  <a:pt x="0" y="97536"/>
                </a:lnTo>
                <a:lnTo>
                  <a:pt x="97535" y="97536"/>
                </a:lnTo>
                <a:lnTo>
                  <a:pt x="97535" y="0"/>
                </a:lnTo>
                <a:close/>
              </a:path>
            </a:pathLst>
          </a:custGeom>
          <a:solidFill>
            <a:srgbClr val="2F7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 descr=""/>
          <p:cNvSpPr txBox="1"/>
          <p:nvPr/>
        </p:nvSpPr>
        <p:spPr>
          <a:xfrm>
            <a:off x="6152134" y="1409806"/>
            <a:ext cx="2948940" cy="687705"/>
          </a:xfrm>
          <a:prstGeom prst="rect">
            <a:avLst/>
          </a:prstGeom>
        </p:spPr>
        <p:txBody>
          <a:bodyPr wrap="square" lIns="0" tIns="1212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5"/>
              </a:spcBef>
            </a:pPr>
            <a:r>
              <a:rPr dirty="0" sz="1600" spc="-10">
                <a:latin typeface="Calibri"/>
                <a:cs typeface="Calibri"/>
              </a:rPr>
              <a:t>Adjusted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OIBDA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$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millions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(2019)</a:t>
            </a:r>
            <a:endParaRPr sz="1600">
              <a:latin typeface="Calibri"/>
              <a:cs typeface="Calibri"/>
            </a:endParaRPr>
          </a:p>
          <a:p>
            <a:pPr marL="675640">
              <a:lnSpc>
                <a:spcPct val="100000"/>
              </a:lnSpc>
              <a:spcBef>
                <a:spcPts val="760"/>
              </a:spcBef>
            </a:pPr>
            <a:r>
              <a:rPr dirty="0" sz="1400" b="1">
                <a:latin typeface="Calibri"/>
                <a:cs typeface="Calibri"/>
              </a:rPr>
              <a:t>Cable</a:t>
            </a:r>
            <a:r>
              <a:rPr dirty="0" sz="1400" spc="-30" b="1">
                <a:latin typeface="Calibri"/>
                <a:cs typeface="Calibri"/>
              </a:rPr>
              <a:t> </a:t>
            </a:r>
            <a:r>
              <a:rPr dirty="0" sz="1400" spc="-10" b="1">
                <a:latin typeface="Calibri"/>
                <a:cs typeface="Calibri"/>
              </a:rPr>
              <a:t>Networks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8" name="object 88" descr=""/>
          <p:cNvSpPr/>
          <p:nvPr/>
        </p:nvSpPr>
        <p:spPr>
          <a:xfrm>
            <a:off x="6685788" y="2310383"/>
            <a:ext cx="97790" cy="97790"/>
          </a:xfrm>
          <a:custGeom>
            <a:avLst/>
            <a:gdLst/>
            <a:ahLst/>
            <a:cxnLst/>
            <a:rect l="l" t="t" r="r" b="b"/>
            <a:pathLst>
              <a:path w="97790" h="97789">
                <a:moveTo>
                  <a:pt x="97535" y="0"/>
                </a:moveTo>
                <a:lnTo>
                  <a:pt x="0" y="0"/>
                </a:lnTo>
                <a:lnTo>
                  <a:pt x="0" y="97536"/>
                </a:lnTo>
                <a:lnTo>
                  <a:pt x="97535" y="97536"/>
                </a:lnTo>
                <a:lnTo>
                  <a:pt x="97535" y="0"/>
                </a:lnTo>
                <a:close/>
              </a:path>
            </a:pathLst>
          </a:custGeom>
          <a:solidFill>
            <a:srgbClr val="0042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 descr=""/>
          <p:cNvSpPr txBox="1"/>
          <p:nvPr/>
        </p:nvSpPr>
        <p:spPr>
          <a:xfrm>
            <a:off x="6815708" y="2219706"/>
            <a:ext cx="133540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latin typeface="Calibri"/>
                <a:cs typeface="Calibri"/>
              </a:rPr>
              <a:t>TV</a:t>
            </a:r>
            <a:r>
              <a:rPr dirty="0" sz="1400" spc="-25" b="1">
                <a:latin typeface="Calibri"/>
                <a:cs typeface="Calibri"/>
              </a:rPr>
              <a:t> </a:t>
            </a:r>
            <a:r>
              <a:rPr dirty="0" sz="1400" spc="-10" b="1">
                <a:latin typeface="Calibri"/>
                <a:cs typeface="Calibri"/>
              </a:rPr>
              <a:t>Entertainment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0" name="object 90" descr=""/>
          <p:cNvSpPr/>
          <p:nvPr/>
        </p:nvSpPr>
        <p:spPr>
          <a:xfrm>
            <a:off x="6685788" y="2671572"/>
            <a:ext cx="97790" cy="97790"/>
          </a:xfrm>
          <a:custGeom>
            <a:avLst/>
            <a:gdLst/>
            <a:ahLst/>
            <a:cxnLst/>
            <a:rect l="l" t="t" r="r" b="b"/>
            <a:pathLst>
              <a:path w="97790" h="97789">
                <a:moveTo>
                  <a:pt x="97535" y="0"/>
                </a:moveTo>
                <a:lnTo>
                  <a:pt x="0" y="0"/>
                </a:lnTo>
                <a:lnTo>
                  <a:pt x="0" y="97536"/>
                </a:lnTo>
                <a:lnTo>
                  <a:pt x="97535" y="97536"/>
                </a:lnTo>
                <a:lnTo>
                  <a:pt x="97535" y="0"/>
                </a:lnTo>
                <a:close/>
              </a:path>
            </a:pathLst>
          </a:custGeom>
          <a:solidFill>
            <a:srgbClr val="96B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 descr=""/>
          <p:cNvSpPr txBox="1"/>
          <p:nvPr/>
        </p:nvSpPr>
        <p:spPr>
          <a:xfrm>
            <a:off x="6815708" y="2611882"/>
            <a:ext cx="58293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10">
                <a:latin typeface="Calibri"/>
                <a:cs typeface="Calibri"/>
              </a:rPr>
              <a:t>Publishing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2" name="object 92" descr=""/>
          <p:cNvSpPr/>
          <p:nvPr/>
        </p:nvSpPr>
        <p:spPr>
          <a:xfrm>
            <a:off x="6685788" y="3032760"/>
            <a:ext cx="97790" cy="97790"/>
          </a:xfrm>
          <a:custGeom>
            <a:avLst/>
            <a:gdLst/>
            <a:ahLst/>
            <a:cxnLst/>
            <a:rect l="l" t="t" r="r" b="b"/>
            <a:pathLst>
              <a:path w="97790" h="97789">
                <a:moveTo>
                  <a:pt x="97535" y="0"/>
                </a:moveTo>
                <a:lnTo>
                  <a:pt x="0" y="0"/>
                </a:lnTo>
                <a:lnTo>
                  <a:pt x="0" y="97536"/>
                </a:lnTo>
                <a:lnTo>
                  <a:pt x="97535" y="97536"/>
                </a:lnTo>
                <a:lnTo>
                  <a:pt x="97535" y="0"/>
                </a:lnTo>
                <a:close/>
              </a:path>
            </a:pathLst>
          </a:custGeom>
          <a:solidFill>
            <a:srgbClr val="D5E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 descr=""/>
          <p:cNvSpPr txBox="1"/>
          <p:nvPr/>
        </p:nvSpPr>
        <p:spPr>
          <a:xfrm>
            <a:off x="6815708" y="2973451"/>
            <a:ext cx="121094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latin typeface="Calibri"/>
                <a:cs typeface="Calibri"/>
              </a:rPr>
              <a:t>Filmed</a:t>
            </a:r>
            <a:r>
              <a:rPr dirty="0" sz="1050" spc="-20">
                <a:latin typeface="Calibri"/>
                <a:cs typeface="Calibri"/>
              </a:rPr>
              <a:t> </a:t>
            </a:r>
            <a:r>
              <a:rPr dirty="0" sz="1050" spc="-10">
                <a:latin typeface="Calibri"/>
                <a:cs typeface="Calibri"/>
              </a:rPr>
              <a:t>Entertainment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94" name="object 94" descr=""/>
          <p:cNvGrpSpPr/>
          <p:nvPr/>
        </p:nvGrpSpPr>
        <p:grpSpPr>
          <a:xfrm>
            <a:off x="6656831" y="4372355"/>
            <a:ext cx="2181225" cy="1571625"/>
            <a:chOff x="6656831" y="4372355"/>
            <a:chExt cx="2181225" cy="1571625"/>
          </a:xfrm>
        </p:grpSpPr>
        <p:sp>
          <p:nvSpPr>
            <p:cNvPr id="95" name="object 95" descr=""/>
            <p:cNvSpPr/>
            <p:nvPr/>
          </p:nvSpPr>
          <p:spPr>
            <a:xfrm>
              <a:off x="6906767" y="5344667"/>
              <a:ext cx="227329" cy="594360"/>
            </a:xfrm>
            <a:custGeom>
              <a:avLst/>
              <a:gdLst/>
              <a:ahLst/>
              <a:cxnLst/>
              <a:rect l="l" t="t" r="r" b="b"/>
              <a:pathLst>
                <a:path w="227329" h="594360">
                  <a:moveTo>
                    <a:pt x="227075" y="0"/>
                  </a:moveTo>
                  <a:lnTo>
                    <a:pt x="0" y="0"/>
                  </a:lnTo>
                  <a:lnTo>
                    <a:pt x="0" y="594359"/>
                  </a:lnTo>
                  <a:lnTo>
                    <a:pt x="227075" y="594359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B4C6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 descr=""/>
            <p:cNvSpPr/>
            <p:nvPr/>
          </p:nvSpPr>
          <p:spPr>
            <a:xfrm>
              <a:off x="8360663" y="4567427"/>
              <a:ext cx="227329" cy="1371600"/>
            </a:xfrm>
            <a:custGeom>
              <a:avLst/>
              <a:gdLst/>
              <a:ahLst/>
              <a:cxnLst/>
              <a:rect l="l" t="t" r="r" b="b"/>
              <a:pathLst>
                <a:path w="227329" h="1371600">
                  <a:moveTo>
                    <a:pt x="227075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227075" y="1371600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 descr=""/>
            <p:cNvSpPr/>
            <p:nvPr/>
          </p:nvSpPr>
          <p:spPr>
            <a:xfrm>
              <a:off x="7633715" y="4372355"/>
              <a:ext cx="227329" cy="1567180"/>
            </a:xfrm>
            <a:custGeom>
              <a:avLst/>
              <a:gdLst/>
              <a:ahLst/>
              <a:cxnLst/>
              <a:rect l="l" t="t" r="r" b="b"/>
              <a:pathLst>
                <a:path w="227329" h="1567179">
                  <a:moveTo>
                    <a:pt x="227075" y="0"/>
                  </a:moveTo>
                  <a:lnTo>
                    <a:pt x="0" y="0"/>
                  </a:lnTo>
                  <a:lnTo>
                    <a:pt x="0" y="1566672"/>
                  </a:lnTo>
                  <a:lnTo>
                    <a:pt x="227075" y="1566672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6656831" y="5939027"/>
              <a:ext cx="2181225" cy="0"/>
            </a:xfrm>
            <a:custGeom>
              <a:avLst/>
              <a:gdLst/>
              <a:ahLst/>
              <a:cxnLst/>
              <a:rect l="l" t="t" r="r" b="b"/>
              <a:pathLst>
                <a:path w="2181225" h="0">
                  <a:moveTo>
                    <a:pt x="0" y="0"/>
                  </a:moveTo>
                  <a:lnTo>
                    <a:pt x="2180844" y="0"/>
                  </a:lnTo>
                </a:path>
              </a:pathLst>
            </a:custGeom>
            <a:ln w="9525">
              <a:solidFill>
                <a:srgbClr val="C1D5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9" name="object 99" descr=""/>
          <p:cNvSpPr txBox="1"/>
          <p:nvPr/>
        </p:nvSpPr>
        <p:spPr>
          <a:xfrm>
            <a:off x="6195821" y="5818733"/>
            <a:ext cx="33464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Calibri"/>
                <a:cs typeface="Calibri"/>
              </a:rPr>
              <a:t>2200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0" name="object 100" descr=""/>
          <p:cNvSpPr txBox="1"/>
          <p:nvPr/>
        </p:nvSpPr>
        <p:spPr>
          <a:xfrm>
            <a:off x="6195821" y="5524601"/>
            <a:ext cx="3340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Calibri"/>
                <a:cs typeface="Calibri"/>
              </a:rPr>
              <a:t>2250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1" name="object 101" descr=""/>
          <p:cNvSpPr txBox="1"/>
          <p:nvPr/>
        </p:nvSpPr>
        <p:spPr>
          <a:xfrm>
            <a:off x="6195821" y="5230114"/>
            <a:ext cx="3340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Calibri"/>
                <a:cs typeface="Calibri"/>
              </a:rPr>
              <a:t>2300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2" name="object 102" descr=""/>
          <p:cNvSpPr txBox="1"/>
          <p:nvPr/>
        </p:nvSpPr>
        <p:spPr>
          <a:xfrm>
            <a:off x="6195821" y="4935728"/>
            <a:ext cx="3340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Calibri"/>
                <a:cs typeface="Calibri"/>
              </a:rPr>
              <a:t>2350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3" name="object 103" descr=""/>
          <p:cNvSpPr txBox="1"/>
          <p:nvPr/>
        </p:nvSpPr>
        <p:spPr>
          <a:xfrm>
            <a:off x="6195821" y="4641342"/>
            <a:ext cx="3340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Calibri"/>
                <a:cs typeface="Calibri"/>
              </a:rPr>
              <a:t>2400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4" name="object 104" descr=""/>
          <p:cNvSpPr txBox="1"/>
          <p:nvPr/>
        </p:nvSpPr>
        <p:spPr>
          <a:xfrm>
            <a:off x="6195821" y="4346829"/>
            <a:ext cx="3340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Calibri"/>
                <a:cs typeface="Calibri"/>
              </a:rPr>
              <a:t>2450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5" name="object 105" descr=""/>
          <p:cNvSpPr txBox="1"/>
          <p:nvPr/>
        </p:nvSpPr>
        <p:spPr>
          <a:xfrm>
            <a:off x="6195821" y="4051757"/>
            <a:ext cx="33464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Calibri"/>
                <a:cs typeface="Calibri"/>
              </a:rPr>
              <a:t>2500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6" name="object 106" descr=""/>
          <p:cNvSpPr txBox="1"/>
          <p:nvPr/>
        </p:nvSpPr>
        <p:spPr>
          <a:xfrm>
            <a:off x="6854443" y="6016853"/>
            <a:ext cx="3340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Calibri"/>
                <a:cs typeface="Calibri"/>
              </a:rPr>
              <a:t>2017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7" name="object 107" descr=""/>
          <p:cNvSpPr txBox="1"/>
          <p:nvPr/>
        </p:nvSpPr>
        <p:spPr>
          <a:xfrm>
            <a:off x="7581392" y="6016853"/>
            <a:ext cx="3340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Calibri"/>
                <a:cs typeface="Calibri"/>
              </a:rPr>
              <a:t>2018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8" name="object 108" descr=""/>
          <p:cNvSpPr txBox="1"/>
          <p:nvPr/>
        </p:nvSpPr>
        <p:spPr>
          <a:xfrm>
            <a:off x="8308085" y="6016853"/>
            <a:ext cx="3340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Calibri"/>
                <a:cs typeface="Calibri"/>
              </a:rPr>
              <a:t>2019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09" name="object 109" descr=""/>
          <p:cNvGrpSpPr/>
          <p:nvPr/>
        </p:nvGrpSpPr>
        <p:grpSpPr>
          <a:xfrm>
            <a:off x="9599676" y="4331208"/>
            <a:ext cx="2430780" cy="1642110"/>
            <a:chOff x="9599676" y="4331208"/>
            <a:chExt cx="2430780" cy="1642110"/>
          </a:xfrm>
        </p:grpSpPr>
        <p:sp>
          <p:nvSpPr>
            <p:cNvPr id="110" name="object 110" descr=""/>
            <p:cNvSpPr/>
            <p:nvPr/>
          </p:nvSpPr>
          <p:spPr>
            <a:xfrm>
              <a:off x="9877044" y="4331208"/>
              <a:ext cx="254635" cy="1637030"/>
            </a:xfrm>
            <a:custGeom>
              <a:avLst/>
              <a:gdLst/>
              <a:ahLst/>
              <a:cxnLst/>
              <a:rect l="l" t="t" r="r" b="b"/>
              <a:pathLst>
                <a:path w="254634" h="1637029">
                  <a:moveTo>
                    <a:pt x="254507" y="0"/>
                  </a:moveTo>
                  <a:lnTo>
                    <a:pt x="0" y="0"/>
                  </a:lnTo>
                  <a:lnTo>
                    <a:pt x="0" y="1636776"/>
                  </a:lnTo>
                  <a:lnTo>
                    <a:pt x="254507" y="1636776"/>
                  </a:lnTo>
                  <a:lnTo>
                    <a:pt x="254507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 descr=""/>
            <p:cNvSpPr/>
            <p:nvPr/>
          </p:nvSpPr>
          <p:spPr>
            <a:xfrm>
              <a:off x="10687812" y="4367784"/>
              <a:ext cx="254635" cy="1600200"/>
            </a:xfrm>
            <a:custGeom>
              <a:avLst/>
              <a:gdLst/>
              <a:ahLst/>
              <a:cxnLst/>
              <a:rect l="l" t="t" r="r" b="b"/>
              <a:pathLst>
                <a:path w="254634" h="1600200">
                  <a:moveTo>
                    <a:pt x="254507" y="0"/>
                  </a:moveTo>
                  <a:lnTo>
                    <a:pt x="0" y="0"/>
                  </a:lnTo>
                  <a:lnTo>
                    <a:pt x="0" y="1600199"/>
                  </a:lnTo>
                  <a:lnTo>
                    <a:pt x="254507" y="1600199"/>
                  </a:lnTo>
                  <a:lnTo>
                    <a:pt x="254507" y="0"/>
                  </a:lnTo>
                  <a:close/>
                </a:path>
              </a:pathLst>
            </a:custGeom>
            <a:solidFill>
              <a:srgbClr val="2D75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 descr=""/>
            <p:cNvSpPr/>
            <p:nvPr/>
          </p:nvSpPr>
          <p:spPr>
            <a:xfrm>
              <a:off x="11497055" y="4672584"/>
              <a:ext cx="254635" cy="1295400"/>
            </a:xfrm>
            <a:custGeom>
              <a:avLst/>
              <a:gdLst/>
              <a:ahLst/>
              <a:cxnLst/>
              <a:rect l="l" t="t" r="r" b="b"/>
              <a:pathLst>
                <a:path w="254634" h="1295400">
                  <a:moveTo>
                    <a:pt x="254507" y="0"/>
                  </a:moveTo>
                  <a:lnTo>
                    <a:pt x="0" y="0"/>
                  </a:lnTo>
                  <a:lnTo>
                    <a:pt x="0" y="1295399"/>
                  </a:lnTo>
                  <a:lnTo>
                    <a:pt x="254507" y="1295399"/>
                  </a:lnTo>
                  <a:lnTo>
                    <a:pt x="25450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 descr=""/>
            <p:cNvSpPr/>
            <p:nvPr/>
          </p:nvSpPr>
          <p:spPr>
            <a:xfrm>
              <a:off x="9599676" y="5967984"/>
              <a:ext cx="2430780" cy="0"/>
            </a:xfrm>
            <a:custGeom>
              <a:avLst/>
              <a:gdLst/>
              <a:ahLst/>
              <a:cxnLst/>
              <a:rect l="l" t="t" r="r" b="b"/>
              <a:pathLst>
                <a:path w="2430779" h="0">
                  <a:moveTo>
                    <a:pt x="0" y="0"/>
                  </a:moveTo>
                  <a:lnTo>
                    <a:pt x="2430779" y="0"/>
                  </a:lnTo>
                </a:path>
              </a:pathLst>
            </a:custGeom>
            <a:ln w="9525">
              <a:solidFill>
                <a:srgbClr val="C1D5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4" name="object 114" descr=""/>
          <p:cNvSpPr txBox="1"/>
          <p:nvPr/>
        </p:nvSpPr>
        <p:spPr>
          <a:xfrm>
            <a:off x="9369679" y="5847689"/>
            <a:ext cx="1028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latin typeface="Calibri"/>
                <a:cs typeface="Calibri"/>
              </a:rPr>
              <a:t>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5" name="object 115" descr=""/>
          <p:cNvSpPr txBox="1"/>
          <p:nvPr/>
        </p:nvSpPr>
        <p:spPr>
          <a:xfrm>
            <a:off x="9138666" y="5479186"/>
            <a:ext cx="3340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Calibri"/>
                <a:cs typeface="Calibri"/>
              </a:rPr>
              <a:t>1000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6" name="object 116" descr=""/>
          <p:cNvSpPr txBox="1"/>
          <p:nvPr/>
        </p:nvSpPr>
        <p:spPr>
          <a:xfrm>
            <a:off x="9138666" y="5110353"/>
            <a:ext cx="3340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Calibri"/>
                <a:cs typeface="Calibri"/>
              </a:rPr>
              <a:t>2000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7" name="object 117" descr=""/>
          <p:cNvSpPr txBox="1"/>
          <p:nvPr/>
        </p:nvSpPr>
        <p:spPr>
          <a:xfrm>
            <a:off x="9138666" y="4741926"/>
            <a:ext cx="3340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Calibri"/>
                <a:cs typeface="Calibri"/>
              </a:rPr>
              <a:t>3000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8" name="object 118" descr=""/>
          <p:cNvSpPr txBox="1"/>
          <p:nvPr/>
        </p:nvSpPr>
        <p:spPr>
          <a:xfrm>
            <a:off x="9138666" y="4373371"/>
            <a:ext cx="3340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Calibri"/>
                <a:cs typeface="Calibri"/>
              </a:rPr>
              <a:t>4000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9" name="object 119" descr=""/>
          <p:cNvSpPr txBox="1"/>
          <p:nvPr/>
        </p:nvSpPr>
        <p:spPr>
          <a:xfrm>
            <a:off x="9138666" y="4004564"/>
            <a:ext cx="3340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Calibri"/>
                <a:cs typeface="Calibri"/>
              </a:rPr>
              <a:t>5000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0" name="object 120" descr=""/>
          <p:cNvSpPr txBox="1"/>
          <p:nvPr/>
        </p:nvSpPr>
        <p:spPr>
          <a:xfrm>
            <a:off x="6798691" y="3922267"/>
            <a:ext cx="444944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141980" algn="l"/>
              </a:tabLst>
            </a:pPr>
            <a:r>
              <a:rPr dirty="0" baseline="1736" sz="2400">
                <a:latin typeface="Calibri"/>
                <a:cs typeface="Calibri"/>
              </a:rPr>
              <a:t>TV</a:t>
            </a:r>
            <a:r>
              <a:rPr dirty="0" baseline="1736" sz="2400" spc="-30">
                <a:latin typeface="Calibri"/>
                <a:cs typeface="Calibri"/>
              </a:rPr>
              <a:t> </a:t>
            </a:r>
            <a:r>
              <a:rPr dirty="0" baseline="1736" sz="2400" spc="-15">
                <a:latin typeface="Calibri"/>
                <a:cs typeface="Calibri"/>
              </a:rPr>
              <a:t>Entertainment</a:t>
            </a:r>
            <a:r>
              <a:rPr dirty="0" baseline="1736" sz="2400">
                <a:latin typeface="Calibri"/>
                <a:cs typeface="Calibri"/>
              </a:rPr>
              <a:t>	</a:t>
            </a:r>
            <a:r>
              <a:rPr dirty="0" sz="1600">
                <a:latin typeface="Calibri"/>
                <a:cs typeface="Calibri"/>
              </a:rPr>
              <a:t>Cable</a:t>
            </a:r>
            <a:r>
              <a:rPr dirty="0" sz="1600" spc="-10">
                <a:latin typeface="Calibri"/>
                <a:cs typeface="Calibri"/>
              </a:rPr>
              <a:t> Networks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1" name="object 121" descr=""/>
          <p:cNvSpPr txBox="1"/>
          <p:nvPr/>
        </p:nvSpPr>
        <p:spPr>
          <a:xfrm>
            <a:off x="9838690" y="6045504"/>
            <a:ext cx="3340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Calibri"/>
                <a:cs typeface="Calibri"/>
              </a:rPr>
              <a:t>2017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2" name="object 122" descr=""/>
          <p:cNvSpPr txBox="1"/>
          <p:nvPr/>
        </p:nvSpPr>
        <p:spPr>
          <a:xfrm>
            <a:off x="10649204" y="6045504"/>
            <a:ext cx="3340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Calibri"/>
                <a:cs typeface="Calibri"/>
              </a:rPr>
              <a:t>2018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3" name="object 123" descr=""/>
          <p:cNvSpPr txBox="1"/>
          <p:nvPr/>
        </p:nvSpPr>
        <p:spPr>
          <a:xfrm>
            <a:off x="11459336" y="6045504"/>
            <a:ext cx="3340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Calibri"/>
                <a:cs typeface="Calibri"/>
              </a:rPr>
              <a:t>2019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4" name="object 124" descr=""/>
          <p:cNvSpPr txBox="1"/>
          <p:nvPr/>
        </p:nvSpPr>
        <p:spPr>
          <a:xfrm>
            <a:off x="7470647" y="3555491"/>
            <a:ext cx="3477895" cy="370840"/>
          </a:xfrm>
          <a:prstGeom prst="rect">
            <a:avLst/>
          </a:prstGeom>
          <a:ln w="9525">
            <a:solidFill>
              <a:srgbClr val="171717"/>
            </a:solidFill>
          </a:ln>
        </p:spPr>
        <p:txBody>
          <a:bodyPr wrap="square" lIns="0" tIns="317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50"/>
              </a:spcBef>
            </a:pPr>
            <a:r>
              <a:rPr dirty="0" sz="1800" spc="-10">
                <a:latin typeface="Calibri"/>
                <a:cs typeface="Calibri"/>
              </a:rPr>
              <a:t>Adjusted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OIBDA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in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$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millions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52729" y="6296914"/>
            <a:ext cx="1244600" cy="567690"/>
            <a:chOff x="252729" y="6296914"/>
            <a:chExt cx="1244600" cy="567690"/>
          </a:xfrm>
        </p:grpSpPr>
        <p:sp>
          <p:nvSpPr>
            <p:cNvPr id="3" name="object 3" descr=""/>
            <p:cNvSpPr/>
            <p:nvPr/>
          </p:nvSpPr>
          <p:spPr>
            <a:xfrm>
              <a:off x="259079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1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1" y="554736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259079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1" y="554736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63651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530351" y="6378016"/>
            <a:ext cx="11167745" cy="3917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35"/>
              </a:lnSpc>
              <a:tabLst>
                <a:tab pos="1534795" algn="l"/>
                <a:tab pos="2982595" algn="l"/>
                <a:tab pos="4497705" algn="l"/>
                <a:tab pos="5985510" algn="l"/>
                <a:tab pos="7392034" algn="l"/>
                <a:tab pos="8886190" algn="l"/>
              </a:tabLst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Executive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</a:t>
            </a:r>
            <a:endParaRPr sz="1400">
              <a:latin typeface="Calibri"/>
              <a:cs typeface="Calibri"/>
            </a:endParaRPr>
          </a:p>
          <a:p>
            <a:pPr marL="2540">
              <a:lnSpc>
                <a:spcPct val="100000"/>
              </a:lnSpc>
              <a:tabLst>
                <a:tab pos="1540510" algn="l"/>
                <a:tab pos="2979420" algn="l"/>
                <a:tab pos="4721860" algn="l"/>
                <a:tab pos="6012815" algn="l"/>
                <a:tab pos="7435215" algn="l"/>
                <a:tab pos="8986520" algn="l"/>
                <a:tab pos="10377805" algn="l"/>
              </a:tabLst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Overview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Feasibility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Solution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baseline="29761" sz="2100" spc="-15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baseline="29761" sz="2100">
              <a:latin typeface="Calibri"/>
              <a:cs typeface="Calibri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3233673" y="6296914"/>
            <a:ext cx="1244600" cy="567690"/>
            <a:chOff x="3233673" y="6296914"/>
            <a:chExt cx="1244600" cy="567690"/>
          </a:xfrm>
        </p:grpSpPr>
        <p:sp>
          <p:nvSpPr>
            <p:cNvPr id="8" name="object 8" descr=""/>
            <p:cNvSpPr/>
            <p:nvPr/>
          </p:nvSpPr>
          <p:spPr>
            <a:xfrm>
              <a:off x="3240023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1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1" y="554736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3240023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1" y="554736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244595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1743201" y="6296914"/>
            <a:ext cx="1244600" cy="567690"/>
            <a:chOff x="1743201" y="6296914"/>
            <a:chExt cx="1244600" cy="567690"/>
          </a:xfrm>
        </p:grpSpPr>
        <p:sp>
          <p:nvSpPr>
            <p:cNvPr id="12" name="object 12" descr=""/>
            <p:cNvSpPr/>
            <p:nvPr/>
          </p:nvSpPr>
          <p:spPr>
            <a:xfrm>
              <a:off x="1749551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1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1" y="554736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749551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1" y="554736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754123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 descr=""/>
          <p:cNvGrpSpPr/>
          <p:nvPr/>
        </p:nvGrpSpPr>
        <p:grpSpPr>
          <a:xfrm>
            <a:off x="4724146" y="6296914"/>
            <a:ext cx="1244600" cy="567690"/>
            <a:chOff x="4724146" y="6296914"/>
            <a:chExt cx="1244600" cy="567690"/>
          </a:xfrm>
        </p:grpSpPr>
        <p:sp>
          <p:nvSpPr>
            <p:cNvPr id="16" name="object 16" descr=""/>
            <p:cNvSpPr/>
            <p:nvPr/>
          </p:nvSpPr>
          <p:spPr>
            <a:xfrm>
              <a:off x="4730496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1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1" y="554736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730496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1" y="554736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735068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 descr=""/>
          <p:cNvGrpSpPr/>
          <p:nvPr/>
        </p:nvGrpSpPr>
        <p:grpSpPr>
          <a:xfrm>
            <a:off x="6214617" y="6296914"/>
            <a:ext cx="1244600" cy="567690"/>
            <a:chOff x="6214617" y="6296914"/>
            <a:chExt cx="1244600" cy="567690"/>
          </a:xfrm>
        </p:grpSpPr>
        <p:sp>
          <p:nvSpPr>
            <p:cNvPr id="20" name="object 20" descr=""/>
            <p:cNvSpPr/>
            <p:nvPr/>
          </p:nvSpPr>
          <p:spPr>
            <a:xfrm>
              <a:off x="6220967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1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1" y="554736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6220967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1" y="554736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6225539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 descr=""/>
          <p:cNvGrpSpPr/>
          <p:nvPr/>
        </p:nvGrpSpPr>
        <p:grpSpPr>
          <a:xfrm>
            <a:off x="7705090" y="6296914"/>
            <a:ext cx="1244600" cy="567690"/>
            <a:chOff x="7705090" y="6296914"/>
            <a:chExt cx="1244600" cy="567690"/>
          </a:xfrm>
        </p:grpSpPr>
        <p:sp>
          <p:nvSpPr>
            <p:cNvPr id="24" name="object 24" descr=""/>
            <p:cNvSpPr/>
            <p:nvPr/>
          </p:nvSpPr>
          <p:spPr>
            <a:xfrm>
              <a:off x="7711440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2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2" y="554736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7711440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2" y="554736"/>
                  </a:lnTo>
                  <a:lnTo>
                    <a:pt x="1231392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7716012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 descr=""/>
          <p:cNvGrpSpPr/>
          <p:nvPr/>
        </p:nvGrpSpPr>
        <p:grpSpPr>
          <a:xfrm>
            <a:off x="9195561" y="6296914"/>
            <a:ext cx="1244600" cy="567690"/>
            <a:chOff x="9195561" y="6296914"/>
            <a:chExt cx="1244600" cy="567690"/>
          </a:xfrm>
        </p:grpSpPr>
        <p:sp>
          <p:nvSpPr>
            <p:cNvPr id="28" name="object 28" descr=""/>
            <p:cNvSpPr/>
            <p:nvPr/>
          </p:nvSpPr>
          <p:spPr>
            <a:xfrm>
              <a:off x="9201911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2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2" y="554736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9201911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2" y="554736"/>
                  </a:lnTo>
                  <a:lnTo>
                    <a:pt x="1231392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9206483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 descr=""/>
          <p:cNvGrpSpPr/>
          <p:nvPr/>
        </p:nvGrpSpPr>
        <p:grpSpPr>
          <a:xfrm>
            <a:off x="10692383" y="6296914"/>
            <a:ext cx="1247140" cy="567690"/>
            <a:chOff x="10692383" y="6296914"/>
            <a:chExt cx="1247140" cy="567690"/>
          </a:xfrm>
        </p:grpSpPr>
        <p:sp>
          <p:nvSpPr>
            <p:cNvPr id="32" name="object 32" descr=""/>
            <p:cNvSpPr/>
            <p:nvPr/>
          </p:nvSpPr>
          <p:spPr>
            <a:xfrm>
              <a:off x="10701527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2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2" y="554736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0701527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2" y="554736"/>
                  </a:lnTo>
                  <a:lnTo>
                    <a:pt x="1231392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0692383" y="6414516"/>
              <a:ext cx="1219200" cy="306705"/>
            </a:xfrm>
            <a:custGeom>
              <a:avLst/>
              <a:gdLst/>
              <a:ahLst/>
              <a:cxnLst/>
              <a:rect l="l" t="t" r="r" b="b"/>
              <a:pathLst>
                <a:path w="1219200" h="306704">
                  <a:moveTo>
                    <a:pt x="1219200" y="0"/>
                  </a:moveTo>
                  <a:lnTo>
                    <a:pt x="0" y="0"/>
                  </a:lnTo>
                  <a:lnTo>
                    <a:pt x="0" y="306324"/>
                  </a:lnTo>
                  <a:lnTo>
                    <a:pt x="1219200" y="306324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6" name="object 3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75264" y="18288"/>
              <a:ext cx="1144524" cy="75590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</p:grpSp>
      <p:sp>
        <p:nvSpPr>
          <p:cNvPr id="38" name="object 38" descr=""/>
          <p:cNvSpPr/>
          <p:nvPr/>
        </p:nvSpPr>
        <p:spPr>
          <a:xfrm>
            <a:off x="9144" y="0"/>
            <a:ext cx="12183110" cy="6858000"/>
          </a:xfrm>
          <a:custGeom>
            <a:avLst/>
            <a:gdLst/>
            <a:ahLst/>
            <a:cxnLst/>
            <a:rect l="l" t="t" r="r" b="b"/>
            <a:pathLst>
              <a:path w="12183110" h="6858000">
                <a:moveTo>
                  <a:pt x="0" y="0"/>
                </a:moveTo>
                <a:lnTo>
                  <a:pt x="0" y="6858000"/>
                </a:lnTo>
                <a:lnTo>
                  <a:pt x="12182855" y="6858000"/>
                </a:lnTo>
                <a:lnTo>
                  <a:pt x="1218285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1F5F">
              <a:alpha val="7607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/>
          <p:nvPr/>
        </p:nvSpPr>
        <p:spPr>
          <a:xfrm>
            <a:off x="9144" y="0"/>
            <a:ext cx="12183110" cy="6858000"/>
          </a:xfrm>
          <a:custGeom>
            <a:avLst/>
            <a:gdLst/>
            <a:ahLst/>
            <a:cxnLst/>
            <a:rect l="l" t="t" r="r" b="b"/>
            <a:pathLst>
              <a:path w="12183110" h="6858000">
                <a:moveTo>
                  <a:pt x="12182856" y="0"/>
                </a:moveTo>
                <a:lnTo>
                  <a:pt x="0" y="0"/>
                </a:lnTo>
                <a:lnTo>
                  <a:pt x="0" y="6858000"/>
                </a:lnTo>
                <a:lnTo>
                  <a:pt x="12182855" y="6858000"/>
                </a:lnTo>
              </a:path>
            </a:pathLst>
          </a:custGeom>
          <a:ln w="12700">
            <a:solidFill>
              <a:srgbClr val="0013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2357373" y="1103452"/>
            <a:ext cx="7479030" cy="12458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0" spc="-1125">
                <a:latin typeface="Trebuchet MS"/>
                <a:cs typeface="Trebuchet MS"/>
              </a:rPr>
              <a:t>VII.</a:t>
            </a:r>
            <a:r>
              <a:rPr dirty="0" sz="8000" spc="-840">
                <a:latin typeface="Trebuchet MS"/>
                <a:cs typeface="Trebuchet MS"/>
              </a:rPr>
              <a:t> </a:t>
            </a:r>
            <a:r>
              <a:rPr dirty="0" sz="8000" spc="-1170">
                <a:latin typeface="Trebuchet MS"/>
                <a:cs typeface="Trebuchet MS"/>
              </a:rPr>
              <a:t>Alternative</a:t>
            </a:r>
            <a:r>
              <a:rPr dirty="0" sz="8000" spc="-835">
                <a:latin typeface="Trebuchet MS"/>
                <a:cs typeface="Trebuchet MS"/>
              </a:rPr>
              <a:t> </a:t>
            </a:r>
            <a:r>
              <a:rPr dirty="0" sz="8000" spc="-1100">
                <a:latin typeface="Trebuchet MS"/>
                <a:cs typeface="Trebuchet MS"/>
              </a:rPr>
              <a:t>Solution</a:t>
            </a:r>
            <a:endParaRPr sz="8000">
              <a:latin typeface="Trebuchet MS"/>
              <a:cs typeface="Trebuchet MS"/>
            </a:endParaRPr>
          </a:p>
        </p:txBody>
      </p:sp>
      <p:grpSp>
        <p:nvGrpSpPr>
          <p:cNvPr id="41" name="object 41" descr=""/>
          <p:cNvGrpSpPr/>
          <p:nvPr/>
        </p:nvGrpSpPr>
        <p:grpSpPr>
          <a:xfrm>
            <a:off x="147828" y="173736"/>
            <a:ext cx="11889105" cy="6551930"/>
            <a:chOff x="147828" y="173736"/>
            <a:chExt cx="11889105" cy="6551930"/>
          </a:xfrm>
        </p:grpSpPr>
        <p:sp>
          <p:nvSpPr>
            <p:cNvPr id="42" name="object 42" descr=""/>
            <p:cNvSpPr/>
            <p:nvPr/>
          </p:nvSpPr>
          <p:spPr>
            <a:xfrm>
              <a:off x="2078735" y="2409443"/>
              <a:ext cx="8100695" cy="0"/>
            </a:xfrm>
            <a:custGeom>
              <a:avLst/>
              <a:gdLst/>
              <a:ahLst/>
              <a:cxnLst/>
              <a:rect l="l" t="t" r="r" b="b"/>
              <a:pathLst>
                <a:path w="8100695" h="0">
                  <a:moveTo>
                    <a:pt x="0" y="0"/>
                  </a:moveTo>
                  <a:lnTo>
                    <a:pt x="8100313" y="0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166878" y="192786"/>
              <a:ext cx="11851005" cy="6513830"/>
            </a:xfrm>
            <a:custGeom>
              <a:avLst/>
              <a:gdLst/>
              <a:ahLst/>
              <a:cxnLst/>
              <a:rect l="l" t="t" r="r" b="b"/>
              <a:pathLst>
                <a:path w="11851005" h="6513830">
                  <a:moveTo>
                    <a:pt x="0" y="6513576"/>
                  </a:moveTo>
                  <a:lnTo>
                    <a:pt x="11850624" y="6513576"/>
                  </a:lnTo>
                  <a:lnTo>
                    <a:pt x="11850624" y="0"/>
                  </a:lnTo>
                  <a:lnTo>
                    <a:pt x="0" y="0"/>
                  </a:lnTo>
                  <a:lnTo>
                    <a:pt x="0" y="6513576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5557266" y="3304793"/>
              <a:ext cx="1104900" cy="1106170"/>
            </a:xfrm>
            <a:custGeom>
              <a:avLst/>
              <a:gdLst/>
              <a:ahLst/>
              <a:cxnLst/>
              <a:rect l="l" t="t" r="r" b="b"/>
              <a:pathLst>
                <a:path w="1104900" h="1106170">
                  <a:moveTo>
                    <a:pt x="0" y="552957"/>
                  </a:moveTo>
                  <a:lnTo>
                    <a:pt x="2032" y="505332"/>
                  </a:lnTo>
                  <a:lnTo>
                    <a:pt x="8000" y="458723"/>
                  </a:lnTo>
                  <a:lnTo>
                    <a:pt x="17780" y="413384"/>
                  </a:lnTo>
                  <a:lnTo>
                    <a:pt x="31114" y="369569"/>
                  </a:lnTo>
                  <a:lnTo>
                    <a:pt x="47879" y="327405"/>
                  </a:lnTo>
                  <a:lnTo>
                    <a:pt x="68072" y="286892"/>
                  </a:lnTo>
                  <a:lnTo>
                    <a:pt x="91312" y="248411"/>
                  </a:lnTo>
                  <a:lnTo>
                    <a:pt x="117475" y="212089"/>
                  </a:lnTo>
                  <a:lnTo>
                    <a:pt x="146304" y="178053"/>
                  </a:lnTo>
                  <a:lnTo>
                    <a:pt x="177926" y="146430"/>
                  </a:lnTo>
                  <a:lnTo>
                    <a:pt x="211962" y="117475"/>
                  </a:lnTo>
                  <a:lnTo>
                    <a:pt x="248285" y="91312"/>
                  </a:lnTo>
                  <a:lnTo>
                    <a:pt x="286638" y="68071"/>
                  </a:lnTo>
                  <a:lnTo>
                    <a:pt x="327025" y="48005"/>
                  </a:lnTo>
                  <a:lnTo>
                    <a:pt x="369188" y="31114"/>
                  </a:lnTo>
                  <a:lnTo>
                    <a:pt x="413004" y="17779"/>
                  </a:lnTo>
                  <a:lnTo>
                    <a:pt x="458216" y="8000"/>
                  </a:lnTo>
                  <a:lnTo>
                    <a:pt x="504825" y="2031"/>
                  </a:lnTo>
                  <a:lnTo>
                    <a:pt x="552450" y="0"/>
                  </a:lnTo>
                  <a:lnTo>
                    <a:pt x="600075" y="2031"/>
                  </a:lnTo>
                  <a:lnTo>
                    <a:pt x="646684" y="8000"/>
                  </a:lnTo>
                  <a:lnTo>
                    <a:pt x="691896" y="17779"/>
                  </a:lnTo>
                  <a:lnTo>
                    <a:pt x="735711" y="31114"/>
                  </a:lnTo>
                  <a:lnTo>
                    <a:pt x="777875" y="48005"/>
                  </a:lnTo>
                  <a:lnTo>
                    <a:pt x="818261" y="68071"/>
                  </a:lnTo>
                  <a:lnTo>
                    <a:pt x="856614" y="91312"/>
                  </a:lnTo>
                  <a:lnTo>
                    <a:pt x="892937" y="117475"/>
                  </a:lnTo>
                  <a:lnTo>
                    <a:pt x="926973" y="146430"/>
                  </a:lnTo>
                  <a:lnTo>
                    <a:pt x="958595" y="178053"/>
                  </a:lnTo>
                  <a:lnTo>
                    <a:pt x="987425" y="212089"/>
                  </a:lnTo>
                  <a:lnTo>
                    <a:pt x="1013587" y="248411"/>
                  </a:lnTo>
                  <a:lnTo>
                    <a:pt x="1036828" y="286892"/>
                  </a:lnTo>
                  <a:lnTo>
                    <a:pt x="1057020" y="327405"/>
                  </a:lnTo>
                  <a:lnTo>
                    <a:pt x="1073785" y="369569"/>
                  </a:lnTo>
                  <a:lnTo>
                    <a:pt x="1087119" y="413384"/>
                  </a:lnTo>
                  <a:lnTo>
                    <a:pt x="1096899" y="458723"/>
                  </a:lnTo>
                  <a:lnTo>
                    <a:pt x="1102867" y="505332"/>
                  </a:lnTo>
                  <a:lnTo>
                    <a:pt x="1104900" y="552957"/>
                  </a:lnTo>
                  <a:lnTo>
                    <a:pt x="1102867" y="600709"/>
                  </a:lnTo>
                  <a:lnTo>
                    <a:pt x="1096899" y="647318"/>
                  </a:lnTo>
                  <a:lnTo>
                    <a:pt x="1087119" y="692657"/>
                  </a:lnTo>
                  <a:lnTo>
                    <a:pt x="1073785" y="736472"/>
                  </a:lnTo>
                  <a:lnTo>
                    <a:pt x="1057020" y="778636"/>
                  </a:lnTo>
                  <a:lnTo>
                    <a:pt x="1036828" y="819149"/>
                  </a:lnTo>
                  <a:lnTo>
                    <a:pt x="1013587" y="857630"/>
                  </a:lnTo>
                  <a:lnTo>
                    <a:pt x="987425" y="893952"/>
                  </a:lnTo>
                  <a:lnTo>
                    <a:pt x="958595" y="927988"/>
                  </a:lnTo>
                  <a:lnTo>
                    <a:pt x="926973" y="959611"/>
                  </a:lnTo>
                  <a:lnTo>
                    <a:pt x="892937" y="988567"/>
                  </a:lnTo>
                  <a:lnTo>
                    <a:pt x="856614" y="1014729"/>
                  </a:lnTo>
                  <a:lnTo>
                    <a:pt x="818261" y="1037970"/>
                  </a:lnTo>
                  <a:lnTo>
                    <a:pt x="777875" y="1058036"/>
                  </a:lnTo>
                  <a:lnTo>
                    <a:pt x="735711" y="1074927"/>
                  </a:lnTo>
                  <a:lnTo>
                    <a:pt x="691896" y="1088262"/>
                  </a:lnTo>
                  <a:lnTo>
                    <a:pt x="646684" y="1098041"/>
                  </a:lnTo>
                  <a:lnTo>
                    <a:pt x="600075" y="1104010"/>
                  </a:lnTo>
                  <a:lnTo>
                    <a:pt x="552450" y="1106042"/>
                  </a:lnTo>
                  <a:lnTo>
                    <a:pt x="504825" y="1104010"/>
                  </a:lnTo>
                  <a:lnTo>
                    <a:pt x="458216" y="1098041"/>
                  </a:lnTo>
                  <a:lnTo>
                    <a:pt x="413004" y="1088262"/>
                  </a:lnTo>
                  <a:lnTo>
                    <a:pt x="369188" y="1074927"/>
                  </a:lnTo>
                  <a:lnTo>
                    <a:pt x="327025" y="1058036"/>
                  </a:lnTo>
                  <a:lnTo>
                    <a:pt x="286638" y="1037970"/>
                  </a:lnTo>
                  <a:lnTo>
                    <a:pt x="248285" y="1014729"/>
                  </a:lnTo>
                  <a:lnTo>
                    <a:pt x="211962" y="988567"/>
                  </a:lnTo>
                  <a:lnTo>
                    <a:pt x="177926" y="959611"/>
                  </a:lnTo>
                  <a:lnTo>
                    <a:pt x="146304" y="927988"/>
                  </a:lnTo>
                  <a:lnTo>
                    <a:pt x="117475" y="893952"/>
                  </a:lnTo>
                  <a:lnTo>
                    <a:pt x="91312" y="857630"/>
                  </a:lnTo>
                  <a:lnTo>
                    <a:pt x="68072" y="819149"/>
                  </a:lnTo>
                  <a:lnTo>
                    <a:pt x="47879" y="778636"/>
                  </a:lnTo>
                  <a:lnTo>
                    <a:pt x="31114" y="736472"/>
                  </a:lnTo>
                  <a:lnTo>
                    <a:pt x="17780" y="692657"/>
                  </a:lnTo>
                  <a:lnTo>
                    <a:pt x="8000" y="647318"/>
                  </a:lnTo>
                  <a:lnTo>
                    <a:pt x="2032" y="600709"/>
                  </a:lnTo>
                  <a:lnTo>
                    <a:pt x="0" y="552957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 descr=""/>
          <p:cNvSpPr txBox="1"/>
          <p:nvPr/>
        </p:nvSpPr>
        <p:spPr>
          <a:xfrm>
            <a:off x="5006466" y="3511753"/>
            <a:ext cx="2205990" cy="16236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95"/>
              </a:spcBef>
            </a:pPr>
            <a:r>
              <a:rPr dirty="0" sz="4000" spc="-50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4000">
              <a:latin typeface="Arial"/>
              <a:cs typeface="Arial"/>
            </a:endParaRPr>
          </a:p>
          <a:p>
            <a:pPr algn="ctr" marL="12700" marR="5080">
              <a:lnSpc>
                <a:spcPct val="100000"/>
              </a:lnSpc>
              <a:spcBef>
                <a:spcPts val="3465"/>
              </a:spcBef>
            </a:pP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POST-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ACQUISITION STRATEGY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6" name="object 46" descr=""/>
          <p:cNvGrpSpPr/>
          <p:nvPr/>
        </p:nvGrpSpPr>
        <p:grpSpPr>
          <a:xfrm>
            <a:off x="1095578" y="3285744"/>
            <a:ext cx="9893935" cy="1792605"/>
            <a:chOff x="1095578" y="3285744"/>
            <a:chExt cx="9893935" cy="1792605"/>
          </a:xfrm>
        </p:grpSpPr>
        <p:sp>
          <p:nvSpPr>
            <p:cNvPr id="47" name="object 47" descr=""/>
            <p:cNvSpPr/>
            <p:nvPr/>
          </p:nvSpPr>
          <p:spPr>
            <a:xfrm>
              <a:off x="1401317" y="3304794"/>
              <a:ext cx="1104900" cy="1106170"/>
            </a:xfrm>
            <a:custGeom>
              <a:avLst/>
              <a:gdLst/>
              <a:ahLst/>
              <a:cxnLst/>
              <a:rect l="l" t="t" r="r" b="b"/>
              <a:pathLst>
                <a:path w="1104900" h="1106170">
                  <a:moveTo>
                    <a:pt x="0" y="552957"/>
                  </a:moveTo>
                  <a:lnTo>
                    <a:pt x="2031" y="505332"/>
                  </a:lnTo>
                  <a:lnTo>
                    <a:pt x="8000" y="458723"/>
                  </a:lnTo>
                  <a:lnTo>
                    <a:pt x="17779" y="413384"/>
                  </a:lnTo>
                  <a:lnTo>
                    <a:pt x="31115" y="369569"/>
                  </a:lnTo>
                  <a:lnTo>
                    <a:pt x="47878" y="327405"/>
                  </a:lnTo>
                  <a:lnTo>
                    <a:pt x="68072" y="286892"/>
                  </a:lnTo>
                  <a:lnTo>
                    <a:pt x="91312" y="248411"/>
                  </a:lnTo>
                  <a:lnTo>
                    <a:pt x="117475" y="212089"/>
                  </a:lnTo>
                  <a:lnTo>
                    <a:pt x="146303" y="178053"/>
                  </a:lnTo>
                  <a:lnTo>
                    <a:pt x="177926" y="146430"/>
                  </a:lnTo>
                  <a:lnTo>
                    <a:pt x="211962" y="117475"/>
                  </a:lnTo>
                  <a:lnTo>
                    <a:pt x="248284" y="91312"/>
                  </a:lnTo>
                  <a:lnTo>
                    <a:pt x="286638" y="68071"/>
                  </a:lnTo>
                  <a:lnTo>
                    <a:pt x="327025" y="48005"/>
                  </a:lnTo>
                  <a:lnTo>
                    <a:pt x="369188" y="31114"/>
                  </a:lnTo>
                  <a:lnTo>
                    <a:pt x="413004" y="17779"/>
                  </a:lnTo>
                  <a:lnTo>
                    <a:pt x="458215" y="8000"/>
                  </a:lnTo>
                  <a:lnTo>
                    <a:pt x="504825" y="2031"/>
                  </a:lnTo>
                  <a:lnTo>
                    <a:pt x="552450" y="0"/>
                  </a:lnTo>
                  <a:lnTo>
                    <a:pt x="600075" y="2031"/>
                  </a:lnTo>
                  <a:lnTo>
                    <a:pt x="646683" y="8000"/>
                  </a:lnTo>
                  <a:lnTo>
                    <a:pt x="691895" y="17779"/>
                  </a:lnTo>
                  <a:lnTo>
                    <a:pt x="735711" y="31114"/>
                  </a:lnTo>
                  <a:lnTo>
                    <a:pt x="777875" y="48005"/>
                  </a:lnTo>
                  <a:lnTo>
                    <a:pt x="818261" y="68071"/>
                  </a:lnTo>
                  <a:lnTo>
                    <a:pt x="856614" y="91312"/>
                  </a:lnTo>
                  <a:lnTo>
                    <a:pt x="892937" y="117475"/>
                  </a:lnTo>
                  <a:lnTo>
                    <a:pt x="926973" y="146430"/>
                  </a:lnTo>
                  <a:lnTo>
                    <a:pt x="958595" y="178053"/>
                  </a:lnTo>
                  <a:lnTo>
                    <a:pt x="987425" y="212089"/>
                  </a:lnTo>
                  <a:lnTo>
                    <a:pt x="1013587" y="248411"/>
                  </a:lnTo>
                  <a:lnTo>
                    <a:pt x="1036827" y="286892"/>
                  </a:lnTo>
                  <a:lnTo>
                    <a:pt x="1057020" y="327405"/>
                  </a:lnTo>
                  <a:lnTo>
                    <a:pt x="1073784" y="369569"/>
                  </a:lnTo>
                  <a:lnTo>
                    <a:pt x="1087120" y="413384"/>
                  </a:lnTo>
                  <a:lnTo>
                    <a:pt x="1096899" y="458723"/>
                  </a:lnTo>
                  <a:lnTo>
                    <a:pt x="1102868" y="505332"/>
                  </a:lnTo>
                  <a:lnTo>
                    <a:pt x="1104900" y="552957"/>
                  </a:lnTo>
                  <a:lnTo>
                    <a:pt x="1102868" y="600709"/>
                  </a:lnTo>
                  <a:lnTo>
                    <a:pt x="1096899" y="647318"/>
                  </a:lnTo>
                  <a:lnTo>
                    <a:pt x="1087120" y="692657"/>
                  </a:lnTo>
                  <a:lnTo>
                    <a:pt x="1073784" y="736472"/>
                  </a:lnTo>
                  <a:lnTo>
                    <a:pt x="1057020" y="778636"/>
                  </a:lnTo>
                  <a:lnTo>
                    <a:pt x="1036827" y="819149"/>
                  </a:lnTo>
                  <a:lnTo>
                    <a:pt x="1013587" y="857630"/>
                  </a:lnTo>
                  <a:lnTo>
                    <a:pt x="987425" y="893952"/>
                  </a:lnTo>
                  <a:lnTo>
                    <a:pt x="958595" y="927988"/>
                  </a:lnTo>
                  <a:lnTo>
                    <a:pt x="926973" y="959611"/>
                  </a:lnTo>
                  <a:lnTo>
                    <a:pt x="892937" y="988567"/>
                  </a:lnTo>
                  <a:lnTo>
                    <a:pt x="856614" y="1014729"/>
                  </a:lnTo>
                  <a:lnTo>
                    <a:pt x="818261" y="1037970"/>
                  </a:lnTo>
                  <a:lnTo>
                    <a:pt x="777875" y="1058036"/>
                  </a:lnTo>
                  <a:lnTo>
                    <a:pt x="735711" y="1074927"/>
                  </a:lnTo>
                  <a:lnTo>
                    <a:pt x="691895" y="1088262"/>
                  </a:lnTo>
                  <a:lnTo>
                    <a:pt x="646683" y="1098041"/>
                  </a:lnTo>
                  <a:lnTo>
                    <a:pt x="600075" y="1104010"/>
                  </a:lnTo>
                  <a:lnTo>
                    <a:pt x="552450" y="1106042"/>
                  </a:lnTo>
                  <a:lnTo>
                    <a:pt x="504825" y="1104010"/>
                  </a:lnTo>
                  <a:lnTo>
                    <a:pt x="458215" y="1098041"/>
                  </a:lnTo>
                  <a:lnTo>
                    <a:pt x="413004" y="1088262"/>
                  </a:lnTo>
                  <a:lnTo>
                    <a:pt x="369188" y="1074927"/>
                  </a:lnTo>
                  <a:lnTo>
                    <a:pt x="327025" y="1058036"/>
                  </a:lnTo>
                  <a:lnTo>
                    <a:pt x="286638" y="1037970"/>
                  </a:lnTo>
                  <a:lnTo>
                    <a:pt x="248284" y="1014729"/>
                  </a:lnTo>
                  <a:lnTo>
                    <a:pt x="211962" y="988567"/>
                  </a:lnTo>
                  <a:lnTo>
                    <a:pt x="177926" y="959611"/>
                  </a:lnTo>
                  <a:lnTo>
                    <a:pt x="146303" y="927988"/>
                  </a:lnTo>
                  <a:lnTo>
                    <a:pt x="117475" y="893952"/>
                  </a:lnTo>
                  <a:lnTo>
                    <a:pt x="91312" y="857630"/>
                  </a:lnTo>
                  <a:lnTo>
                    <a:pt x="68072" y="819149"/>
                  </a:lnTo>
                  <a:lnTo>
                    <a:pt x="47878" y="778636"/>
                  </a:lnTo>
                  <a:lnTo>
                    <a:pt x="31115" y="736472"/>
                  </a:lnTo>
                  <a:lnTo>
                    <a:pt x="17779" y="692657"/>
                  </a:lnTo>
                  <a:lnTo>
                    <a:pt x="8000" y="647318"/>
                  </a:lnTo>
                  <a:lnTo>
                    <a:pt x="2031" y="600709"/>
                  </a:lnTo>
                  <a:lnTo>
                    <a:pt x="0" y="552957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1095578" y="3666489"/>
              <a:ext cx="1700530" cy="1411605"/>
            </a:xfrm>
            <a:custGeom>
              <a:avLst/>
              <a:gdLst/>
              <a:ahLst/>
              <a:cxnLst/>
              <a:rect l="l" t="t" r="r" b="b"/>
              <a:pathLst>
                <a:path w="1700530" h="1411604">
                  <a:moveTo>
                    <a:pt x="164198" y="1408684"/>
                  </a:moveTo>
                  <a:lnTo>
                    <a:pt x="149288" y="1371473"/>
                  </a:lnTo>
                  <a:lnTo>
                    <a:pt x="138239" y="1343914"/>
                  </a:lnTo>
                  <a:lnTo>
                    <a:pt x="113919" y="1283208"/>
                  </a:lnTo>
                  <a:lnTo>
                    <a:pt x="103365" y="1256855"/>
                  </a:lnTo>
                  <a:lnTo>
                    <a:pt x="103365" y="1343914"/>
                  </a:lnTo>
                  <a:lnTo>
                    <a:pt x="58712" y="1343914"/>
                  </a:lnTo>
                  <a:lnTo>
                    <a:pt x="80810" y="1283208"/>
                  </a:lnTo>
                  <a:lnTo>
                    <a:pt x="103365" y="1343914"/>
                  </a:lnTo>
                  <a:lnTo>
                    <a:pt x="103365" y="1256855"/>
                  </a:lnTo>
                  <a:lnTo>
                    <a:pt x="98666" y="1245108"/>
                  </a:lnTo>
                  <a:lnTo>
                    <a:pt x="63728" y="1245108"/>
                  </a:lnTo>
                  <a:lnTo>
                    <a:pt x="0" y="1408684"/>
                  </a:lnTo>
                  <a:lnTo>
                    <a:pt x="35052" y="1408684"/>
                  </a:lnTo>
                  <a:lnTo>
                    <a:pt x="48552" y="1371473"/>
                  </a:lnTo>
                  <a:lnTo>
                    <a:pt x="113969" y="1371473"/>
                  </a:lnTo>
                  <a:lnTo>
                    <a:pt x="128257" y="1408684"/>
                  </a:lnTo>
                  <a:lnTo>
                    <a:pt x="164198" y="1408684"/>
                  </a:lnTo>
                  <a:close/>
                </a:path>
                <a:path w="1700530" h="1411604">
                  <a:moveTo>
                    <a:pt x="273735" y="1106805"/>
                  </a:moveTo>
                  <a:lnTo>
                    <a:pt x="182295" y="1106805"/>
                  </a:lnTo>
                  <a:lnTo>
                    <a:pt x="182295" y="1062228"/>
                  </a:lnTo>
                  <a:lnTo>
                    <a:pt x="264464" y="1062228"/>
                  </a:lnTo>
                  <a:lnTo>
                    <a:pt x="264464" y="1034669"/>
                  </a:lnTo>
                  <a:lnTo>
                    <a:pt x="182295" y="1034669"/>
                  </a:lnTo>
                  <a:lnTo>
                    <a:pt x="182295" y="998347"/>
                  </a:lnTo>
                  <a:lnTo>
                    <a:pt x="270560" y="998347"/>
                  </a:lnTo>
                  <a:lnTo>
                    <a:pt x="270560" y="970788"/>
                  </a:lnTo>
                  <a:lnTo>
                    <a:pt x="149225" y="970788"/>
                  </a:lnTo>
                  <a:lnTo>
                    <a:pt x="149225" y="1134364"/>
                  </a:lnTo>
                  <a:lnTo>
                    <a:pt x="273735" y="1134364"/>
                  </a:lnTo>
                  <a:lnTo>
                    <a:pt x="273735" y="1106805"/>
                  </a:lnTo>
                  <a:close/>
                </a:path>
                <a:path w="1700530" h="1411604">
                  <a:moveTo>
                    <a:pt x="291261" y="1381125"/>
                  </a:moveTo>
                  <a:lnTo>
                    <a:pt x="209092" y="1381125"/>
                  </a:lnTo>
                  <a:lnTo>
                    <a:pt x="209092" y="1246378"/>
                  </a:lnTo>
                  <a:lnTo>
                    <a:pt x="176072" y="1246378"/>
                  </a:lnTo>
                  <a:lnTo>
                    <a:pt x="176072" y="1408684"/>
                  </a:lnTo>
                  <a:lnTo>
                    <a:pt x="291261" y="1408684"/>
                  </a:lnTo>
                  <a:lnTo>
                    <a:pt x="291261" y="1381125"/>
                  </a:lnTo>
                  <a:close/>
                </a:path>
                <a:path w="1700530" h="1411604">
                  <a:moveTo>
                    <a:pt x="416864" y="1245108"/>
                  </a:moveTo>
                  <a:lnTo>
                    <a:pt x="286816" y="1245108"/>
                  </a:lnTo>
                  <a:lnTo>
                    <a:pt x="286816" y="1272667"/>
                  </a:lnTo>
                  <a:lnTo>
                    <a:pt x="335457" y="1272667"/>
                  </a:lnTo>
                  <a:lnTo>
                    <a:pt x="335457" y="1408684"/>
                  </a:lnTo>
                  <a:lnTo>
                    <a:pt x="368477" y="1408684"/>
                  </a:lnTo>
                  <a:lnTo>
                    <a:pt x="368477" y="1272667"/>
                  </a:lnTo>
                  <a:lnTo>
                    <a:pt x="416864" y="1272667"/>
                  </a:lnTo>
                  <a:lnTo>
                    <a:pt x="416864" y="1245108"/>
                  </a:lnTo>
                  <a:close/>
                </a:path>
                <a:path w="1700530" h="1411604">
                  <a:moveTo>
                    <a:pt x="437184" y="970788"/>
                  </a:moveTo>
                  <a:lnTo>
                    <a:pt x="402132" y="970788"/>
                  </a:lnTo>
                  <a:lnTo>
                    <a:pt x="362127" y="1091819"/>
                  </a:lnTo>
                  <a:lnTo>
                    <a:pt x="320725" y="970788"/>
                  </a:lnTo>
                  <a:lnTo>
                    <a:pt x="284911" y="970788"/>
                  </a:lnTo>
                  <a:lnTo>
                    <a:pt x="343331" y="1134364"/>
                  </a:lnTo>
                  <a:lnTo>
                    <a:pt x="378637" y="1134364"/>
                  </a:lnTo>
                  <a:lnTo>
                    <a:pt x="393865" y="1091819"/>
                  </a:lnTo>
                  <a:lnTo>
                    <a:pt x="437184" y="970788"/>
                  </a:lnTo>
                  <a:close/>
                </a:path>
                <a:path w="1700530" h="1411604">
                  <a:moveTo>
                    <a:pt x="563295" y="1381125"/>
                  </a:moveTo>
                  <a:lnTo>
                    <a:pt x="471855" y="1381125"/>
                  </a:lnTo>
                  <a:lnTo>
                    <a:pt x="471855" y="1336548"/>
                  </a:lnTo>
                  <a:lnTo>
                    <a:pt x="554012" y="1336548"/>
                  </a:lnTo>
                  <a:lnTo>
                    <a:pt x="554012" y="1308989"/>
                  </a:lnTo>
                  <a:lnTo>
                    <a:pt x="471855" y="1308989"/>
                  </a:lnTo>
                  <a:lnTo>
                    <a:pt x="471855" y="1272667"/>
                  </a:lnTo>
                  <a:lnTo>
                    <a:pt x="560120" y="1272667"/>
                  </a:lnTo>
                  <a:lnTo>
                    <a:pt x="560120" y="1245108"/>
                  </a:lnTo>
                  <a:lnTo>
                    <a:pt x="438835" y="1245108"/>
                  </a:lnTo>
                  <a:lnTo>
                    <a:pt x="438835" y="1408684"/>
                  </a:lnTo>
                  <a:lnTo>
                    <a:pt x="563295" y="1408684"/>
                  </a:lnTo>
                  <a:lnTo>
                    <a:pt x="563295" y="1381125"/>
                  </a:lnTo>
                  <a:close/>
                </a:path>
                <a:path w="1700530" h="1411604">
                  <a:moveTo>
                    <a:pt x="584758" y="1134364"/>
                  </a:moveTo>
                  <a:lnTo>
                    <a:pt x="569874" y="1097153"/>
                  </a:lnTo>
                  <a:lnTo>
                    <a:pt x="558850" y="1069594"/>
                  </a:lnTo>
                  <a:lnTo>
                    <a:pt x="534581" y="1008888"/>
                  </a:lnTo>
                  <a:lnTo>
                    <a:pt x="523925" y="982230"/>
                  </a:lnTo>
                  <a:lnTo>
                    <a:pt x="523925" y="1069594"/>
                  </a:lnTo>
                  <a:lnTo>
                    <a:pt x="479348" y="1069594"/>
                  </a:lnTo>
                  <a:lnTo>
                    <a:pt x="501446" y="1008888"/>
                  </a:lnTo>
                  <a:lnTo>
                    <a:pt x="523925" y="1069594"/>
                  </a:lnTo>
                  <a:lnTo>
                    <a:pt x="523925" y="982230"/>
                  </a:lnTo>
                  <a:lnTo>
                    <a:pt x="519353" y="970788"/>
                  </a:lnTo>
                  <a:lnTo>
                    <a:pt x="484301" y="970788"/>
                  </a:lnTo>
                  <a:lnTo>
                    <a:pt x="420674" y="1134364"/>
                  </a:lnTo>
                  <a:lnTo>
                    <a:pt x="455726" y="1134364"/>
                  </a:lnTo>
                  <a:lnTo>
                    <a:pt x="469188" y="1097153"/>
                  </a:lnTo>
                  <a:lnTo>
                    <a:pt x="534593" y="1097153"/>
                  </a:lnTo>
                  <a:lnTo>
                    <a:pt x="548805" y="1134364"/>
                  </a:lnTo>
                  <a:lnTo>
                    <a:pt x="584758" y="1134364"/>
                  </a:lnTo>
                  <a:close/>
                </a:path>
                <a:path w="1700530" h="1411604">
                  <a:moveTo>
                    <a:pt x="711885" y="1106805"/>
                  </a:moveTo>
                  <a:lnTo>
                    <a:pt x="629716" y="1106805"/>
                  </a:lnTo>
                  <a:lnTo>
                    <a:pt x="629716" y="972058"/>
                  </a:lnTo>
                  <a:lnTo>
                    <a:pt x="596696" y="972058"/>
                  </a:lnTo>
                  <a:lnTo>
                    <a:pt x="596696" y="1134364"/>
                  </a:lnTo>
                  <a:lnTo>
                    <a:pt x="711885" y="1134364"/>
                  </a:lnTo>
                  <a:lnTo>
                    <a:pt x="711885" y="1106805"/>
                  </a:lnTo>
                  <a:close/>
                </a:path>
                <a:path w="1700530" h="1411604">
                  <a:moveTo>
                    <a:pt x="738428" y="1408684"/>
                  </a:moveTo>
                  <a:lnTo>
                    <a:pt x="712812" y="1367955"/>
                  </a:lnTo>
                  <a:lnTo>
                    <a:pt x="688594" y="1340358"/>
                  </a:lnTo>
                  <a:lnTo>
                    <a:pt x="681913" y="1336421"/>
                  </a:lnTo>
                  <a:lnTo>
                    <a:pt x="719035" y="1314907"/>
                  </a:lnTo>
                  <a:lnTo>
                    <a:pt x="719366" y="1314196"/>
                  </a:lnTo>
                  <a:lnTo>
                    <a:pt x="722401" y="1307706"/>
                  </a:lnTo>
                  <a:lnTo>
                    <a:pt x="724420" y="1299718"/>
                  </a:lnTo>
                  <a:lnTo>
                    <a:pt x="725093" y="1290955"/>
                  </a:lnTo>
                  <a:lnTo>
                    <a:pt x="724636" y="1283919"/>
                  </a:lnTo>
                  <a:lnTo>
                    <a:pt x="723290" y="1277264"/>
                  </a:lnTo>
                  <a:lnTo>
                    <a:pt x="721753" y="1272921"/>
                  </a:lnTo>
                  <a:lnTo>
                    <a:pt x="721664" y="1272667"/>
                  </a:lnTo>
                  <a:lnTo>
                    <a:pt x="692111" y="1247521"/>
                  </a:lnTo>
                  <a:lnTo>
                    <a:pt x="691057" y="1247368"/>
                  </a:lnTo>
                  <a:lnTo>
                    <a:pt x="691057" y="1287526"/>
                  </a:lnTo>
                  <a:lnTo>
                    <a:pt x="691057" y="1297940"/>
                  </a:lnTo>
                  <a:lnTo>
                    <a:pt x="656704" y="1314196"/>
                  </a:lnTo>
                  <a:lnTo>
                    <a:pt x="624382" y="1314196"/>
                  </a:lnTo>
                  <a:lnTo>
                    <a:pt x="624382" y="1272667"/>
                  </a:lnTo>
                  <a:lnTo>
                    <a:pt x="663498" y="1272667"/>
                  </a:lnTo>
                  <a:lnTo>
                    <a:pt x="691057" y="1287526"/>
                  </a:lnTo>
                  <a:lnTo>
                    <a:pt x="691057" y="1247368"/>
                  </a:lnTo>
                  <a:lnTo>
                    <a:pt x="683501" y="1246174"/>
                  </a:lnTo>
                  <a:lnTo>
                    <a:pt x="673061" y="1245374"/>
                  </a:lnTo>
                  <a:lnTo>
                    <a:pt x="660831" y="1245108"/>
                  </a:lnTo>
                  <a:lnTo>
                    <a:pt x="591235" y="1245108"/>
                  </a:lnTo>
                  <a:lnTo>
                    <a:pt x="591235" y="1408684"/>
                  </a:lnTo>
                  <a:lnTo>
                    <a:pt x="624382" y="1408684"/>
                  </a:lnTo>
                  <a:lnTo>
                    <a:pt x="624382" y="1340358"/>
                  </a:lnTo>
                  <a:lnTo>
                    <a:pt x="638606" y="1340358"/>
                  </a:lnTo>
                  <a:lnTo>
                    <a:pt x="644194" y="1340993"/>
                  </a:lnTo>
                  <a:lnTo>
                    <a:pt x="647623" y="1342263"/>
                  </a:lnTo>
                  <a:lnTo>
                    <a:pt x="651179" y="1343406"/>
                  </a:lnTo>
                  <a:lnTo>
                    <a:pt x="698931" y="1408684"/>
                  </a:lnTo>
                  <a:lnTo>
                    <a:pt x="738428" y="1408684"/>
                  </a:lnTo>
                  <a:close/>
                </a:path>
                <a:path w="1700530" h="1411604">
                  <a:moveTo>
                    <a:pt x="866190" y="970788"/>
                  </a:moveTo>
                  <a:lnTo>
                    <a:pt x="833170" y="970788"/>
                  </a:lnTo>
                  <a:lnTo>
                    <a:pt x="833043" y="1070927"/>
                  </a:lnTo>
                  <a:lnTo>
                    <a:pt x="832840" y="1076744"/>
                  </a:lnTo>
                  <a:lnTo>
                    <a:pt x="832802" y="1077887"/>
                  </a:lnTo>
                  <a:lnTo>
                    <a:pt x="832523" y="1081811"/>
                  </a:lnTo>
                  <a:lnTo>
                    <a:pt x="832459" y="1082675"/>
                  </a:lnTo>
                  <a:lnTo>
                    <a:pt x="832358" y="1084148"/>
                  </a:lnTo>
                  <a:lnTo>
                    <a:pt x="811326" y="1108964"/>
                  </a:lnTo>
                  <a:lnTo>
                    <a:pt x="792657" y="1108964"/>
                  </a:lnTo>
                  <a:lnTo>
                    <a:pt x="785863" y="1107059"/>
                  </a:lnTo>
                  <a:lnTo>
                    <a:pt x="785583" y="1107059"/>
                  </a:lnTo>
                  <a:lnTo>
                    <a:pt x="769150" y="1077887"/>
                  </a:lnTo>
                  <a:lnTo>
                    <a:pt x="769073" y="1076744"/>
                  </a:lnTo>
                  <a:lnTo>
                    <a:pt x="768908" y="1070927"/>
                  </a:lnTo>
                  <a:lnTo>
                    <a:pt x="768845" y="1056640"/>
                  </a:lnTo>
                  <a:lnTo>
                    <a:pt x="768781" y="970788"/>
                  </a:lnTo>
                  <a:lnTo>
                    <a:pt x="735761" y="970788"/>
                  </a:lnTo>
                  <a:lnTo>
                    <a:pt x="735761" y="1058037"/>
                  </a:lnTo>
                  <a:lnTo>
                    <a:pt x="735914" y="1068959"/>
                  </a:lnTo>
                  <a:lnTo>
                    <a:pt x="738708" y="1098296"/>
                  </a:lnTo>
                  <a:lnTo>
                    <a:pt x="738797" y="1098804"/>
                  </a:lnTo>
                  <a:lnTo>
                    <a:pt x="767384" y="1131697"/>
                  </a:lnTo>
                  <a:lnTo>
                    <a:pt x="782878" y="1135926"/>
                  </a:lnTo>
                  <a:lnTo>
                    <a:pt x="783399" y="1135926"/>
                  </a:lnTo>
                  <a:lnTo>
                    <a:pt x="792175" y="1136853"/>
                  </a:lnTo>
                  <a:lnTo>
                    <a:pt x="792784" y="1136853"/>
                  </a:lnTo>
                  <a:lnTo>
                    <a:pt x="802944" y="1137158"/>
                  </a:lnTo>
                  <a:lnTo>
                    <a:pt x="812177" y="1136853"/>
                  </a:lnTo>
                  <a:lnTo>
                    <a:pt x="848918" y="1124458"/>
                  </a:lnTo>
                  <a:lnTo>
                    <a:pt x="853617" y="1118870"/>
                  </a:lnTo>
                  <a:lnTo>
                    <a:pt x="858443" y="1113282"/>
                  </a:lnTo>
                  <a:lnTo>
                    <a:pt x="860513" y="1108964"/>
                  </a:lnTo>
                  <a:lnTo>
                    <a:pt x="861745" y="1106424"/>
                  </a:lnTo>
                  <a:lnTo>
                    <a:pt x="863244" y="1099566"/>
                  </a:lnTo>
                  <a:lnTo>
                    <a:pt x="863295" y="1099312"/>
                  </a:lnTo>
                  <a:lnTo>
                    <a:pt x="863409" y="1098804"/>
                  </a:lnTo>
                  <a:lnTo>
                    <a:pt x="863523" y="1098296"/>
                  </a:lnTo>
                  <a:lnTo>
                    <a:pt x="866165" y="1058037"/>
                  </a:lnTo>
                  <a:lnTo>
                    <a:pt x="866190" y="970788"/>
                  </a:lnTo>
                  <a:close/>
                </a:path>
                <a:path w="1700530" h="1411604">
                  <a:moveTo>
                    <a:pt x="885875" y="1245108"/>
                  </a:moveTo>
                  <a:lnTo>
                    <a:pt x="855268" y="1245108"/>
                  </a:lnTo>
                  <a:lnTo>
                    <a:pt x="855268" y="1354328"/>
                  </a:lnTo>
                  <a:lnTo>
                    <a:pt x="823137" y="1302004"/>
                  </a:lnTo>
                  <a:lnTo>
                    <a:pt x="788212" y="1245108"/>
                  </a:lnTo>
                  <a:lnTo>
                    <a:pt x="756081" y="1245108"/>
                  </a:lnTo>
                  <a:lnTo>
                    <a:pt x="756081" y="1408684"/>
                  </a:lnTo>
                  <a:lnTo>
                    <a:pt x="786815" y="1408684"/>
                  </a:lnTo>
                  <a:lnTo>
                    <a:pt x="786815" y="1302004"/>
                  </a:lnTo>
                  <a:lnTo>
                    <a:pt x="852728" y="1408684"/>
                  </a:lnTo>
                  <a:lnTo>
                    <a:pt x="885875" y="1408684"/>
                  </a:lnTo>
                  <a:lnTo>
                    <a:pt x="885875" y="1354328"/>
                  </a:lnTo>
                  <a:lnTo>
                    <a:pt x="885875" y="1245108"/>
                  </a:lnTo>
                  <a:close/>
                </a:path>
                <a:path w="1700530" h="1411604">
                  <a:moveTo>
                    <a:pt x="914450" y="0"/>
                  </a:moveTo>
                  <a:lnTo>
                    <a:pt x="857935" y="0"/>
                  </a:lnTo>
                  <a:lnTo>
                    <a:pt x="850760" y="16078"/>
                  </a:lnTo>
                  <a:lnTo>
                    <a:pt x="841070" y="31115"/>
                  </a:lnTo>
                  <a:lnTo>
                    <a:pt x="798423" y="69519"/>
                  </a:lnTo>
                  <a:lnTo>
                    <a:pt x="754938" y="91948"/>
                  </a:lnTo>
                  <a:lnTo>
                    <a:pt x="754938" y="155067"/>
                  </a:lnTo>
                  <a:lnTo>
                    <a:pt x="779983" y="145415"/>
                  </a:lnTo>
                  <a:lnTo>
                    <a:pt x="803325" y="133388"/>
                  </a:lnTo>
                  <a:lnTo>
                    <a:pt x="824941" y="119037"/>
                  </a:lnTo>
                  <a:lnTo>
                    <a:pt x="844854" y="102362"/>
                  </a:lnTo>
                  <a:lnTo>
                    <a:pt x="844854" y="364744"/>
                  </a:lnTo>
                  <a:lnTo>
                    <a:pt x="914450" y="364744"/>
                  </a:lnTo>
                  <a:lnTo>
                    <a:pt x="914450" y="0"/>
                  </a:lnTo>
                  <a:close/>
                </a:path>
                <a:path w="1700530" h="1411604">
                  <a:moveTo>
                    <a:pt x="1049578" y="1134364"/>
                  </a:moveTo>
                  <a:lnTo>
                    <a:pt x="1034694" y="1097153"/>
                  </a:lnTo>
                  <a:lnTo>
                    <a:pt x="1023670" y="1069594"/>
                  </a:lnTo>
                  <a:lnTo>
                    <a:pt x="999401" y="1008888"/>
                  </a:lnTo>
                  <a:lnTo>
                    <a:pt x="988745" y="982230"/>
                  </a:lnTo>
                  <a:lnTo>
                    <a:pt x="988745" y="1069594"/>
                  </a:lnTo>
                  <a:lnTo>
                    <a:pt x="944168" y="1069594"/>
                  </a:lnTo>
                  <a:lnTo>
                    <a:pt x="966266" y="1008888"/>
                  </a:lnTo>
                  <a:lnTo>
                    <a:pt x="988745" y="1069594"/>
                  </a:lnTo>
                  <a:lnTo>
                    <a:pt x="988745" y="982230"/>
                  </a:lnTo>
                  <a:lnTo>
                    <a:pt x="984173" y="970788"/>
                  </a:lnTo>
                  <a:lnTo>
                    <a:pt x="949121" y="970788"/>
                  </a:lnTo>
                  <a:lnTo>
                    <a:pt x="885494" y="1134364"/>
                  </a:lnTo>
                  <a:lnTo>
                    <a:pt x="920546" y="1134364"/>
                  </a:lnTo>
                  <a:lnTo>
                    <a:pt x="934008" y="1097153"/>
                  </a:lnTo>
                  <a:lnTo>
                    <a:pt x="999413" y="1097153"/>
                  </a:lnTo>
                  <a:lnTo>
                    <a:pt x="1013637" y="1134364"/>
                  </a:lnTo>
                  <a:lnTo>
                    <a:pt x="1049578" y="1134364"/>
                  </a:lnTo>
                  <a:close/>
                </a:path>
                <a:path w="1700530" h="1411604">
                  <a:moveTo>
                    <a:pt x="1069390" y="1408684"/>
                  </a:moveTo>
                  <a:lnTo>
                    <a:pt x="1054506" y="1371473"/>
                  </a:lnTo>
                  <a:lnTo>
                    <a:pt x="1043482" y="1343914"/>
                  </a:lnTo>
                  <a:lnTo>
                    <a:pt x="1019213" y="1283208"/>
                  </a:lnTo>
                  <a:lnTo>
                    <a:pt x="1008557" y="1256550"/>
                  </a:lnTo>
                  <a:lnTo>
                    <a:pt x="1008557" y="1343914"/>
                  </a:lnTo>
                  <a:lnTo>
                    <a:pt x="963980" y="1343914"/>
                  </a:lnTo>
                  <a:lnTo>
                    <a:pt x="986078" y="1283208"/>
                  </a:lnTo>
                  <a:lnTo>
                    <a:pt x="1008557" y="1343914"/>
                  </a:lnTo>
                  <a:lnTo>
                    <a:pt x="1008557" y="1256550"/>
                  </a:lnTo>
                  <a:lnTo>
                    <a:pt x="1003985" y="1245108"/>
                  </a:lnTo>
                  <a:lnTo>
                    <a:pt x="968933" y="1245108"/>
                  </a:lnTo>
                  <a:lnTo>
                    <a:pt x="905306" y="1408684"/>
                  </a:lnTo>
                  <a:lnTo>
                    <a:pt x="940358" y="1408684"/>
                  </a:lnTo>
                  <a:lnTo>
                    <a:pt x="953820" y="1371473"/>
                  </a:lnTo>
                  <a:lnTo>
                    <a:pt x="1019225" y="1371473"/>
                  </a:lnTo>
                  <a:lnTo>
                    <a:pt x="1033449" y="1408684"/>
                  </a:lnTo>
                  <a:lnTo>
                    <a:pt x="1069390" y="1408684"/>
                  </a:lnTo>
                  <a:close/>
                </a:path>
                <a:path w="1700530" h="1411604">
                  <a:moveTo>
                    <a:pt x="1165148" y="970788"/>
                  </a:moveTo>
                  <a:lnTo>
                    <a:pt x="1035100" y="970788"/>
                  </a:lnTo>
                  <a:lnTo>
                    <a:pt x="1035100" y="998347"/>
                  </a:lnTo>
                  <a:lnTo>
                    <a:pt x="1083741" y="998347"/>
                  </a:lnTo>
                  <a:lnTo>
                    <a:pt x="1083741" y="1134364"/>
                  </a:lnTo>
                  <a:lnTo>
                    <a:pt x="1116761" y="1134364"/>
                  </a:lnTo>
                  <a:lnTo>
                    <a:pt x="1116761" y="998347"/>
                  </a:lnTo>
                  <a:lnTo>
                    <a:pt x="1165148" y="998347"/>
                  </a:lnTo>
                  <a:lnTo>
                    <a:pt x="1165148" y="970788"/>
                  </a:lnTo>
                  <a:close/>
                </a:path>
                <a:path w="1700530" h="1411604">
                  <a:moveTo>
                    <a:pt x="1184960" y="1245108"/>
                  </a:moveTo>
                  <a:lnTo>
                    <a:pt x="1054912" y="1245108"/>
                  </a:lnTo>
                  <a:lnTo>
                    <a:pt x="1054912" y="1272667"/>
                  </a:lnTo>
                  <a:lnTo>
                    <a:pt x="1103553" y="1272667"/>
                  </a:lnTo>
                  <a:lnTo>
                    <a:pt x="1103553" y="1408684"/>
                  </a:lnTo>
                  <a:lnTo>
                    <a:pt x="1136573" y="1408684"/>
                  </a:lnTo>
                  <a:lnTo>
                    <a:pt x="1136573" y="1272667"/>
                  </a:lnTo>
                  <a:lnTo>
                    <a:pt x="1184960" y="1272667"/>
                  </a:lnTo>
                  <a:lnTo>
                    <a:pt x="1184960" y="1245108"/>
                  </a:lnTo>
                  <a:close/>
                </a:path>
                <a:path w="1700530" h="1411604">
                  <a:moveTo>
                    <a:pt x="1219123" y="970788"/>
                  </a:moveTo>
                  <a:lnTo>
                    <a:pt x="1186103" y="970788"/>
                  </a:lnTo>
                  <a:lnTo>
                    <a:pt x="1186103" y="1134364"/>
                  </a:lnTo>
                  <a:lnTo>
                    <a:pt x="1219123" y="1134364"/>
                  </a:lnTo>
                  <a:lnTo>
                    <a:pt x="1219123" y="970788"/>
                  </a:lnTo>
                  <a:close/>
                </a:path>
                <a:path w="1700530" h="1411604">
                  <a:moveTo>
                    <a:pt x="1238935" y="1245108"/>
                  </a:moveTo>
                  <a:lnTo>
                    <a:pt x="1205915" y="1245108"/>
                  </a:lnTo>
                  <a:lnTo>
                    <a:pt x="1205915" y="1408684"/>
                  </a:lnTo>
                  <a:lnTo>
                    <a:pt x="1238935" y="1408684"/>
                  </a:lnTo>
                  <a:lnTo>
                    <a:pt x="1238935" y="1245108"/>
                  </a:lnTo>
                  <a:close/>
                </a:path>
                <a:path w="1700530" h="1411604">
                  <a:moveTo>
                    <a:pt x="1381175" y="970788"/>
                  </a:moveTo>
                  <a:lnTo>
                    <a:pt x="1350568" y="970788"/>
                  </a:lnTo>
                  <a:lnTo>
                    <a:pt x="1350568" y="1080008"/>
                  </a:lnTo>
                  <a:lnTo>
                    <a:pt x="1318437" y="1027684"/>
                  </a:lnTo>
                  <a:lnTo>
                    <a:pt x="1283512" y="970788"/>
                  </a:lnTo>
                  <a:lnTo>
                    <a:pt x="1251381" y="970788"/>
                  </a:lnTo>
                  <a:lnTo>
                    <a:pt x="1251381" y="1134364"/>
                  </a:lnTo>
                  <a:lnTo>
                    <a:pt x="1282115" y="1134364"/>
                  </a:lnTo>
                  <a:lnTo>
                    <a:pt x="1282115" y="1027684"/>
                  </a:lnTo>
                  <a:lnTo>
                    <a:pt x="1348028" y="1134364"/>
                  </a:lnTo>
                  <a:lnTo>
                    <a:pt x="1381175" y="1134364"/>
                  </a:lnTo>
                  <a:lnTo>
                    <a:pt x="1381175" y="1080008"/>
                  </a:lnTo>
                  <a:lnTo>
                    <a:pt x="1381175" y="970788"/>
                  </a:lnTo>
                  <a:close/>
                </a:path>
                <a:path w="1700530" h="1411604">
                  <a:moveTo>
                    <a:pt x="1406448" y="1245108"/>
                  </a:moveTo>
                  <a:lnTo>
                    <a:pt x="1371396" y="1245108"/>
                  </a:lnTo>
                  <a:lnTo>
                    <a:pt x="1331391" y="1366139"/>
                  </a:lnTo>
                  <a:lnTo>
                    <a:pt x="1289989" y="1245108"/>
                  </a:lnTo>
                  <a:lnTo>
                    <a:pt x="1254175" y="1245108"/>
                  </a:lnTo>
                  <a:lnTo>
                    <a:pt x="1312595" y="1408684"/>
                  </a:lnTo>
                  <a:lnTo>
                    <a:pt x="1347901" y="1408684"/>
                  </a:lnTo>
                  <a:lnTo>
                    <a:pt x="1363129" y="1366139"/>
                  </a:lnTo>
                  <a:lnTo>
                    <a:pt x="1406448" y="1245108"/>
                  </a:lnTo>
                  <a:close/>
                </a:path>
                <a:path w="1700530" h="1411604">
                  <a:moveTo>
                    <a:pt x="1547799" y="1381125"/>
                  </a:moveTo>
                  <a:lnTo>
                    <a:pt x="1456359" y="1381125"/>
                  </a:lnTo>
                  <a:lnTo>
                    <a:pt x="1456359" y="1336548"/>
                  </a:lnTo>
                  <a:lnTo>
                    <a:pt x="1538528" y="1336548"/>
                  </a:lnTo>
                  <a:lnTo>
                    <a:pt x="1538528" y="1308989"/>
                  </a:lnTo>
                  <a:lnTo>
                    <a:pt x="1456359" y="1308989"/>
                  </a:lnTo>
                  <a:lnTo>
                    <a:pt x="1456359" y="1272667"/>
                  </a:lnTo>
                  <a:lnTo>
                    <a:pt x="1544624" y="1272667"/>
                  </a:lnTo>
                  <a:lnTo>
                    <a:pt x="1544624" y="1245108"/>
                  </a:lnTo>
                  <a:lnTo>
                    <a:pt x="1423339" y="1245108"/>
                  </a:lnTo>
                  <a:lnTo>
                    <a:pt x="1423339" y="1408684"/>
                  </a:lnTo>
                  <a:lnTo>
                    <a:pt x="1547799" y="1408684"/>
                  </a:lnTo>
                  <a:lnTo>
                    <a:pt x="1547799" y="1381125"/>
                  </a:lnTo>
                  <a:close/>
                </a:path>
                <a:path w="1700530" h="1411604">
                  <a:moveTo>
                    <a:pt x="1563039" y="1046607"/>
                  </a:moveTo>
                  <a:lnTo>
                    <a:pt x="1491792" y="1046607"/>
                  </a:lnTo>
                  <a:lnTo>
                    <a:pt x="1491792" y="1074166"/>
                  </a:lnTo>
                  <a:lnTo>
                    <a:pt x="1529638" y="1074166"/>
                  </a:lnTo>
                  <a:lnTo>
                    <a:pt x="1529638" y="1094994"/>
                  </a:lnTo>
                  <a:lnTo>
                    <a:pt x="1497761" y="1108964"/>
                  </a:lnTo>
                  <a:lnTo>
                    <a:pt x="1490903" y="1108964"/>
                  </a:lnTo>
                  <a:lnTo>
                    <a:pt x="1451317" y="1086142"/>
                  </a:lnTo>
                  <a:lnTo>
                    <a:pt x="1444040" y="1050671"/>
                  </a:lnTo>
                  <a:lnTo>
                    <a:pt x="1444726" y="1039545"/>
                  </a:lnTo>
                  <a:lnTo>
                    <a:pt x="1463738" y="1003909"/>
                  </a:lnTo>
                  <a:lnTo>
                    <a:pt x="1491284" y="996188"/>
                  </a:lnTo>
                  <a:lnTo>
                    <a:pt x="1500809" y="996188"/>
                  </a:lnTo>
                  <a:lnTo>
                    <a:pt x="1508683" y="998474"/>
                  </a:lnTo>
                  <a:lnTo>
                    <a:pt x="1515033" y="1003173"/>
                  </a:lnTo>
                  <a:lnTo>
                    <a:pt x="1521383" y="1007745"/>
                  </a:lnTo>
                  <a:lnTo>
                    <a:pt x="1525701" y="1014095"/>
                  </a:lnTo>
                  <a:lnTo>
                    <a:pt x="1528114" y="1022223"/>
                  </a:lnTo>
                  <a:lnTo>
                    <a:pt x="1560880" y="1016000"/>
                  </a:lnTo>
                  <a:lnTo>
                    <a:pt x="1557642" y="1005370"/>
                  </a:lnTo>
                  <a:lnTo>
                    <a:pt x="1553006" y="996188"/>
                  </a:lnTo>
                  <a:lnTo>
                    <a:pt x="1552879" y="995921"/>
                  </a:lnTo>
                  <a:lnTo>
                    <a:pt x="1518361" y="971156"/>
                  </a:lnTo>
                  <a:lnTo>
                    <a:pt x="1491284" y="967994"/>
                  </a:lnTo>
                  <a:lnTo>
                    <a:pt x="1480045" y="968502"/>
                  </a:lnTo>
                  <a:lnTo>
                    <a:pt x="1442351" y="981964"/>
                  </a:lnTo>
                  <a:lnTo>
                    <a:pt x="1415999" y="1016876"/>
                  </a:lnTo>
                  <a:lnTo>
                    <a:pt x="1410004" y="1051941"/>
                  </a:lnTo>
                  <a:lnTo>
                    <a:pt x="1410589" y="1063523"/>
                  </a:lnTo>
                  <a:lnTo>
                    <a:pt x="1412303" y="1074166"/>
                  </a:lnTo>
                  <a:lnTo>
                    <a:pt x="1412379" y="1074648"/>
                  </a:lnTo>
                  <a:lnTo>
                    <a:pt x="1415351" y="1085342"/>
                  </a:lnTo>
                  <a:lnTo>
                    <a:pt x="1419529" y="1095629"/>
                  </a:lnTo>
                  <a:lnTo>
                    <a:pt x="1424863" y="1104900"/>
                  </a:lnTo>
                  <a:lnTo>
                    <a:pt x="1424952" y="1105065"/>
                  </a:lnTo>
                  <a:lnTo>
                    <a:pt x="1458175" y="1131112"/>
                  </a:lnTo>
                  <a:lnTo>
                    <a:pt x="1493062" y="1137158"/>
                  </a:lnTo>
                  <a:lnTo>
                    <a:pt x="1503108" y="1136688"/>
                  </a:lnTo>
                  <a:lnTo>
                    <a:pt x="1542173" y="1125575"/>
                  </a:lnTo>
                  <a:lnTo>
                    <a:pt x="1563039" y="1111758"/>
                  </a:lnTo>
                  <a:lnTo>
                    <a:pt x="1563039" y="1108964"/>
                  </a:lnTo>
                  <a:lnTo>
                    <a:pt x="1563039" y="1046607"/>
                  </a:lnTo>
                  <a:close/>
                </a:path>
                <a:path w="1700530" h="1411604">
                  <a:moveTo>
                    <a:pt x="1700326" y="1361059"/>
                  </a:moveTo>
                  <a:lnTo>
                    <a:pt x="1700110" y="1357249"/>
                  </a:lnTo>
                  <a:lnTo>
                    <a:pt x="1700022" y="1355471"/>
                  </a:lnTo>
                  <a:lnTo>
                    <a:pt x="1699920" y="1353578"/>
                  </a:lnTo>
                  <a:lnTo>
                    <a:pt x="1675688" y="1318387"/>
                  </a:lnTo>
                  <a:lnTo>
                    <a:pt x="1629143" y="1303756"/>
                  </a:lnTo>
                  <a:lnTo>
                    <a:pt x="1620418" y="1300975"/>
                  </a:lnTo>
                  <a:lnTo>
                    <a:pt x="1613954" y="1298282"/>
                  </a:lnTo>
                  <a:lnTo>
                    <a:pt x="1609775" y="1295654"/>
                  </a:lnTo>
                  <a:lnTo>
                    <a:pt x="1606473" y="1292860"/>
                  </a:lnTo>
                  <a:lnTo>
                    <a:pt x="1604822" y="1289558"/>
                  </a:lnTo>
                  <a:lnTo>
                    <a:pt x="1604822" y="1281430"/>
                  </a:lnTo>
                  <a:lnTo>
                    <a:pt x="1606600" y="1278001"/>
                  </a:lnTo>
                  <a:lnTo>
                    <a:pt x="1610029" y="1275461"/>
                  </a:lnTo>
                  <a:lnTo>
                    <a:pt x="1615490" y="1271524"/>
                  </a:lnTo>
                  <a:lnTo>
                    <a:pt x="1622983" y="1269619"/>
                  </a:lnTo>
                  <a:lnTo>
                    <a:pt x="1641906" y="1269619"/>
                  </a:lnTo>
                  <a:lnTo>
                    <a:pt x="1649387" y="1271524"/>
                  </a:lnTo>
                  <a:lnTo>
                    <a:pt x="1649044" y="1271524"/>
                  </a:lnTo>
                  <a:lnTo>
                    <a:pt x="1653590" y="1275080"/>
                  </a:lnTo>
                  <a:lnTo>
                    <a:pt x="1658162" y="1278763"/>
                  </a:lnTo>
                  <a:lnTo>
                    <a:pt x="1661210" y="1284859"/>
                  </a:lnTo>
                  <a:lnTo>
                    <a:pt x="1662544" y="1292860"/>
                  </a:lnTo>
                  <a:lnTo>
                    <a:pt x="1662607" y="1293241"/>
                  </a:lnTo>
                  <a:lnTo>
                    <a:pt x="1695627" y="1291844"/>
                  </a:lnTo>
                  <a:lnTo>
                    <a:pt x="1694357" y="1281430"/>
                  </a:lnTo>
                  <a:lnTo>
                    <a:pt x="1694319" y="1281112"/>
                  </a:lnTo>
                  <a:lnTo>
                    <a:pt x="1670608" y="1249870"/>
                  </a:lnTo>
                  <a:lnTo>
                    <a:pt x="1632889" y="1242314"/>
                  </a:lnTo>
                  <a:lnTo>
                    <a:pt x="1623809" y="1242656"/>
                  </a:lnTo>
                  <a:lnTo>
                    <a:pt x="1584236" y="1259433"/>
                  </a:lnTo>
                  <a:lnTo>
                    <a:pt x="1573199" y="1279525"/>
                  </a:lnTo>
                  <a:lnTo>
                    <a:pt x="1573199" y="1287907"/>
                  </a:lnTo>
                  <a:lnTo>
                    <a:pt x="1594637" y="1325448"/>
                  </a:lnTo>
                  <a:lnTo>
                    <a:pt x="1642503" y="1341374"/>
                  </a:lnTo>
                  <a:lnTo>
                    <a:pt x="1648193" y="1342961"/>
                  </a:lnTo>
                  <a:lnTo>
                    <a:pt x="1652066" y="1344168"/>
                  </a:lnTo>
                  <a:lnTo>
                    <a:pt x="1657654" y="1346200"/>
                  </a:lnTo>
                  <a:lnTo>
                    <a:pt x="1661591" y="1348486"/>
                  </a:lnTo>
                  <a:lnTo>
                    <a:pt x="1663877" y="1351280"/>
                  </a:lnTo>
                  <a:lnTo>
                    <a:pt x="1666163" y="1353947"/>
                  </a:lnTo>
                  <a:lnTo>
                    <a:pt x="1667306" y="1357249"/>
                  </a:lnTo>
                  <a:lnTo>
                    <a:pt x="1667306" y="1367155"/>
                  </a:lnTo>
                  <a:lnTo>
                    <a:pt x="1664639" y="1372362"/>
                  </a:lnTo>
                  <a:lnTo>
                    <a:pt x="1653844" y="1381379"/>
                  </a:lnTo>
                  <a:lnTo>
                    <a:pt x="1645843" y="1383665"/>
                  </a:lnTo>
                  <a:lnTo>
                    <a:pt x="1625142" y="1383665"/>
                  </a:lnTo>
                  <a:lnTo>
                    <a:pt x="1599488" y="1352296"/>
                  </a:lnTo>
                  <a:lnTo>
                    <a:pt x="1567357" y="1355471"/>
                  </a:lnTo>
                  <a:lnTo>
                    <a:pt x="1587169" y="1397254"/>
                  </a:lnTo>
                  <a:lnTo>
                    <a:pt x="1634794" y="1411605"/>
                  </a:lnTo>
                  <a:lnTo>
                    <a:pt x="1645031" y="1411236"/>
                  </a:lnTo>
                  <a:lnTo>
                    <a:pt x="1683143" y="1398066"/>
                  </a:lnTo>
                  <a:lnTo>
                    <a:pt x="1694586" y="1383665"/>
                  </a:lnTo>
                  <a:lnTo>
                    <a:pt x="1695983" y="1381137"/>
                  </a:lnTo>
                  <a:lnTo>
                    <a:pt x="1698396" y="1374686"/>
                  </a:lnTo>
                  <a:lnTo>
                    <a:pt x="1699755" y="1368386"/>
                  </a:lnTo>
                  <a:lnTo>
                    <a:pt x="1699844" y="1367993"/>
                  </a:lnTo>
                  <a:lnTo>
                    <a:pt x="1700326" y="1361059"/>
                  </a:lnTo>
                  <a:close/>
                </a:path>
              </a:pathLst>
            </a:custGeom>
            <a:solidFill>
              <a:srgbClr val="FFFFFF">
                <a:alpha val="2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9757409" y="3304794"/>
              <a:ext cx="1104900" cy="1106170"/>
            </a:xfrm>
            <a:custGeom>
              <a:avLst/>
              <a:gdLst/>
              <a:ahLst/>
              <a:cxnLst/>
              <a:rect l="l" t="t" r="r" b="b"/>
              <a:pathLst>
                <a:path w="1104900" h="1106170">
                  <a:moveTo>
                    <a:pt x="0" y="552957"/>
                  </a:moveTo>
                  <a:lnTo>
                    <a:pt x="2032" y="505332"/>
                  </a:lnTo>
                  <a:lnTo>
                    <a:pt x="8000" y="458723"/>
                  </a:lnTo>
                  <a:lnTo>
                    <a:pt x="17780" y="413384"/>
                  </a:lnTo>
                  <a:lnTo>
                    <a:pt x="31115" y="369569"/>
                  </a:lnTo>
                  <a:lnTo>
                    <a:pt x="47879" y="327405"/>
                  </a:lnTo>
                  <a:lnTo>
                    <a:pt x="68072" y="286892"/>
                  </a:lnTo>
                  <a:lnTo>
                    <a:pt x="91313" y="248411"/>
                  </a:lnTo>
                  <a:lnTo>
                    <a:pt x="117475" y="212089"/>
                  </a:lnTo>
                  <a:lnTo>
                    <a:pt x="146304" y="178053"/>
                  </a:lnTo>
                  <a:lnTo>
                    <a:pt x="177926" y="146430"/>
                  </a:lnTo>
                  <a:lnTo>
                    <a:pt x="211963" y="117475"/>
                  </a:lnTo>
                  <a:lnTo>
                    <a:pt x="248285" y="91312"/>
                  </a:lnTo>
                  <a:lnTo>
                    <a:pt x="286639" y="68071"/>
                  </a:lnTo>
                  <a:lnTo>
                    <a:pt x="327025" y="48005"/>
                  </a:lnTo>
                  <a:lnTo>
                    <a:pt x="369189" y="31114"/>
                  </a:lnTo>
                  <a:lnTo>
                    <a:pt x="413004" y="17779"/>
                  </a:lnTo>
                  <a:lnTo>
                    <a:pt x="458216" y="8000"/>
                  </a:lnTo>
                  <a:lnTo>
                    <a:pt x="504825" y="2031"/>
                  </a:lnTo>
                  <a:lnTo>
                    <a:pt x="552450" y="0"/>
                  </a:lnTo>
                  <a:lnTo>
                    <a:pt x="600075" y="2031"/>
                  </a:lnTo>
                  <a:lnTo>
                    <a:pt x="646684" y="8000"/>
                  </a:lnTo>
                  <a:lnTo>
                    <a:pt x="691896" y="17779"/>
                  </a:lnTo>
                  <a:lnTo>
                    <a:pt x="735711" y="31114"/>
                  </a:lnTo>
                  <a:lnTo>
                    <a:pt x="777875" y="48005"/>
                  </a:lnTo>
                  <a:lnTo>
                    <a:pt x="818261" y="68071"/>
                  </a:lnTo>
                  <a:lnTo>
                    <a:pt x="856615" y="91312"/>
                  </a:lnTo>
                  <a:lnTo>
                    <a:pt x="892937" y="117475"/>
                  </a:lnTo>
                  <a:lnTo>
                    <a:pt x="926973" y="146430"/>
                  </a:lnTo>
                  <a:lnTo>
                    <a:pt x="958596" y="178053"/>
                  </a:lnTo>
                  <a:lnTo>
                    <a:pt x="987425" y="212089"/>
                  </a:lnTo>
                  <a:lnTo>
                    <a:pt x="1013587" y="248411"/>
                  </a:lnTo>
                  <a:lnTo>
                    <a:pt x="1036828" y="286892"/>
                  </a:lnTo>
                  <a:lnTo>
                    <a:pt x="1057021" y="327405"/>
                  </a:lnTo>
                  <a:lnTo>
                    <a:pt x="1073785" y="369569"/>
                  </a:lnTo>
                  <a:lnTo>
                    <a:pt x="1087120" y="413384"/>
                  </a:lnTo>
                  <a:lnTo>
                    <a:pt x="1096899" y="458723"/>
                  </a:lnTo>
                  <a:lnTo>
                    <a:pt x="1102868" y="505332"/>
                  </a:lnTo>
                  <a:lnTo>
                    <a:pt x="1104900" y="552957"/>
                  </a:lnTo>
                  <a:lnTo>
                    <a:pt x="1102868" y="600709"/>
                  </a:lnTo>
                  <a:lnTo>
                    <a:pt x="1096899" y="647318"/>
                  </a:lnTo>
                  <a:lnTo>
                    <a:pt x="1087120" y="692657"/>
                  </a:lnTo>
                  <a:lnTo>
                    <a:pt x="1073785" y="736472"/>
                  </a:lnTo>
                  <a:lnTo>
                    <a:pt x="1057021" y="778636"/>
                  </a:lnTo>
                  <a:lnTo>
                    <a:pt x="1036828" y="819149"/>
                  </a:lnTo>
                  <a:lnTo>
                    <a:pt x="1013587" y="857630"/>
                  </a:lnTo>
                  <a:lnTo>
                    <a:pt x="987425" y="893952"/>
                  </a:lnTo>
                  <a:lnTo>
                    <a:pt x="958596" y="927988"/>
                  </a:lnTo>
                  <a:lnTo>
                    <a:pt x="926973" y="959611"/>
                  </a:lnTo>
                  <a:lnTo>
                    <a:pt x="892937" y="988567"/>
                  </a:lnTo>
                  <a:lnTo>
                    <a:pt x="856615" y="1014729"/>
                  </a:lnTo>
                  <a:lnTo>
                    <a:pt x="818261" y="1037970"/>
                  </a:lnTo>
                  <a:lnTo>
                    <a:pt x="777875" y="1058036"/>
                  </a:lnTo>
                  <a:lnTo>
                    <a:pt x="735711" y="1074927"/>
                  </a:lnTo>
                  <a:lnTo>
                    <a:pt x="691896" y="1088262"/>
                  </a:lnTo>
                  <a:lnTo>
                    <a:pt x="646684" y="1098041"/>
                  </a:lnTo>
                  <a:lnTo>
                    <a:pt x="600075" y="1104010"/>
                  </a:lnTo>
                  <a:lnTo>
                    <a:pt x="552450" y="1106042"/>
                  </a:lnTo>
                  <a:lnTo>
                    <a:pt x="504825" y="1104010"/>
                  </a:lnTo>
                  <a:lnTo>
                    <a:pt x="458216" y="1098041"/>
                  </a:lnTo>
                  <a:lnTo>
                    <a:pt x="413004" y="1088262"/>
                  </a:lnTo>
                  <a:lnTo>
                    <a:pt x="369189" y="1074927"/>
                  </a:lnTo>
                  <a:lnTo>
                    <a:pt x="327025" y="1058036"/>
                  </a:lnTo>
                  <a:lnTo>
                    <a:pt x="286639" y="1037970"/>
                  </a:lnTo>
                  <a:lnTo>
                    <a:pt x="248285" y="1014729"/>
                  </a:lnTo>
                  <a:lnTo>
                    <a:pt x="211963" y="988567"/>
                  </a:lnTo>
                  <a:lnTo>
                    <a:pt x="177926" y="959611"/>
                  </a:lnTo>
                  <a:lnTo>
                    <a:pt x="146304" y="927988"/>
                  </a:lnTo>
                  <a:lnTo>
                    <a:pt x="117475" y="893952"/>
                  </a:lnTo>
                  <a:lnTo>
                    <a:pt x="91313" y="857630"/>
                  </a:lnTo>
                  <a:lnTo>
                    <a:pt x="68072" y="819149"/>
                  </a:lnTo>
                  <a:lnTo>
                    <a:pt x="47879" y="778636"/>
                  </a:lnTo>
                  <a:lnTo>
                    <a:pt x="31115" y="736472"/>
                  </a:lnTo>
                  <a:lnTo>
                    <a:pt x="17780" y="692657"/>
                  </a:lnTo>
                  <a:lnTo>
                    <a:pt x="8000" y="647318"/>
                  </a:lnTo>
                  <a:lnTo>
                    <a:pt x="2032" y="600709"/>
                  </a:lnTo>
                  <a:lnTo>
                    <a:pt x="0" y="552957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9647174" y="3666489"/>
              <a:ext cx="1342390" cy="1411605"/>
            </a:xfrm>
            <a:custGeom>
              <a:avLst/>
              <a:gdLst/>
              <a:ahLst/>
              <a:cxnLst/>
              <a:rect l="l" t="t" r="r" b="b"/>
              <a:pathLst>
                <a:path w="1342390" h="1411604">
                  <a:moveTo>
                    <a:pt x="110363" y="1245108"/>
                  </a:moveTo>
                  <a:lnTo>
                    <a:pt x="0" y="1245108"/>
                  </a:lnTo>
                  <a:lnTo>
                    <a:pt x="0" y="1408684"/>
                  </a:lnTo>
                  <a:lnTo>
                    <a:pt x="21590" y="1408684"/>
                  </a:lnTo>
                  <a:lnTo>
                    <a:pt x="21590" y="1334389"/>
                  </a:lnTo>
                  <a:lnTo>
                    <a:pt x="98425" y="1334389"/>
                  </a:lnTo>
                  <a:lnTo>
                    <a:pt x="98425" y="1315085"/>
                  </a:lnTo>
                  <a:lnTo>
                    <a:pt x="21590" y="1315085"/>
                  </a:lnTo>
                  <a:lnTo>
                    <a:pt x="21590" y="1264412"/>
                  </a:lnTo>
                  <a:lnTo>
                    <a:pt x="110363" y="1264412"/>
                  </a:lnTo>
                  <a:lnTo>
                    <a:pt x="110363" y="1245108"/>
                  </a:lnTo>
                  <a:close/>
                </a:path>
                <a:path w="1342390" h="1411604">
                  <a:moveTo>
                    <a:pt x="200279" y="970788"/>
                  </a:moveTo>
                  <a:lnTo>
                    <a:pt x="89916" y="970788"/>
                  </a:lnTo>
                  <a:lnTo>
                    <a:pt x="89916" y="1134364"/>
                  </a:lnTo>
                  <a:lnTo>
                    <a:pt x="111506" y="1134364"/>
                  </a:lnTo>
                  <a:lnTo>
                    <a:pt x="111506" y="1060069"/>
                  </a:lnTo>
                  <a:lnTo>
                    <a:pt x="188341" y="1060069"/>
                  </a:lnTo>
                  <a:lnTo>
                    <a:pt x="188341" y="1040765"/>
                  </a:lnTo>
                  <a:lnTo>
                    <a:pt x="111506" y="1040765"/>
                  </a:lnTo>
                  <a:lnTo>
                    <a:pt x="111506" y="990092"/>
                  </a:lnTo>
                  <a:lnTo>
                    <a:pt x="200279" y="990092"/>
                  </a:lnTo>
                  <a:lnTo>
                    <a:pt x="200279" y="970788"/>
                  </a:lnTo>
                  <a:close/>
                </a:path>
                <a:path w="1342390" h="1411604">
                  <a:moveTo>
                    <a:pt x="254254" y="970788"/>
                  </a:moveTo>
                  <a:lnTo>
                    <a:pt x="232664" y="970788"/>
                  </a:lnTo>
                  <a:lnTo>
                    <a:pt x="232664" y="1134364"/>
                  </a:lnTo>
                  <a:lnTo>
                    <a:pt x="254254" y="1134364"/>
                  </a:lnTo>
                  <a:lnTo>
                    <a:pt x="254254" y="970788"/>
                  </a:lnTo>
                  <a:close/>
                </a:path>
                <a:path w="1342390" h="1411604">
                  <a:moveTo>
                    <a:pt x="261620" y="1389380"/>
                  </a:moveTo>
                  <a:lnTo>
                    <a:pt x="161163" y="1389380"/>
                  </a:lnTo>
                  <a:lnTo>
                    <a:pt x="161163" y="1333627"/>
                  </a:lnTo>
                  <a:lnTo>
                    <a:pt x="251714" y="1333627"/>
                  </a:lnTo>
                  <a:lnTo>
                    <a:pt x="251714" y="1314450"/>
                  </a:lnTo>
                  <a:lnTo>
                    <a:pt x="161163" y="1314450"/>
                  </a:lnTo>
                  <a:lnTo>
                    <a:pt x="161163" y="1264412"/>
                  </a:lnTo>
                  <a:lnTo>
                    <a:pt x="257810" y="1264412"/>
                  </a:lnTo>
                  <a:lnTo>
                    <a:pt x="257810" y="1245108"/>
                  </a:lnTo>
                  <a:lnTo>
                    <a:pt x="139446" y="1245108"/>
                  </a:lnTo>
                  <a:lnTo>
                    <a:pt x="139446" y="1408684"/>
                  </a:lnTo>
                  <a:lnTo>
                    <a:pt x="261620" y="1408684"/>
                  </a:lnTo>
                  <a:lnTo>
                    <a:pt x="261620" y="1389380"/>
                  </a:lnTo>
                  <a:close/>
                </a:path>
                <a:path w="1342390" h="1411604">
                  <a:moveTo>
                    <a:pt x="421640" y="970788"/>
                  </a:moveTo>
                  <a:lnTo>
                    <a:pt x="400939" y="970788"/>
                  </a:lnTo>
                  <a:lnTo>
                    <a:pt x="400939" y="1099185"/>
                  </a:lnTo>
                  <a:lnTo>
                    <a:pt x="338340" y="1005713"/>
                  </a:lnTo>
                  <a:lnTo>
                    <a:pt x="314960" y="970788"/>
                  </a:lnTo>
                  <a:lnTo>
                    <a:pt x="292735" y="970788"/>
                  </a:lnTo>
                  <a:lnTo>
                    <a:pt x="292735" y="1134364"/>
                  </a:lnTo>
                  <a:lnTo>
                    <a:pt x="313563" y="1134364"/>
                  </a:lnTo>
                  <a:lnTo>
                    <a:pt x="313563" y="1005713"/>
                  </a:lnTo>
                  <a:lnTo>
                    <a:pt x="399415" y="1134364"/>
                  </a:lnTo>
                  <a:lnTo>
                    <a:pt x="421640" y="1134364"/>
                  </a:lnTo>
                  <a:lnTo>
                    <a:pt x="421640" y="1099185"/>
                  </a:lnTo>
                  <a:lnTo>
                    <a:pt x="421640" y="970788"/>
                  </a:lnTo>
                  <a:close/>
                </a:path>
                <a:path w="1342390" h="1411604">
                  <a:moveTo>
                    <a:pt x="426593" y="1408684"/>
                  </a:moveTo>
                  <a:lnTo>
                    <a:pt x="406323" y="1359154"/>
                  </a:lnTo>
                  <a:lnTo>
                    <a:pt x="399097" y="1341501"/>
                  </a:lnTo>
                  <a:lnTo>
                    <a:pt x="376174" y="1285481"/>
                  </a:lnTo>
                  <a:lnTo>
                    <a:pt x="376174" y="1341501"/>
                  </a:lnTo>
                  <a:lnTo>
                    <a:pt x="320675" y="1341501"/>
                  </a:lnTo>
                  <a:lnTo>
                    <a:pt x="338709" y="1293495"/>
                  </a:lnTo>
                  <a:lnTo>
                    <a:pt x="341388" y="1285748"/>
                  </a:lnTo>
                  <a:lnTo>
                    <a:pt x="343750" y="1277924"/>
                  </a:lnTo>
                  <a:lnTo>
                    <a:pt x="345770" y="1270088"/>
                  </a:lnTo>
                  <a:lnTo>
                    <a:pt x="347472" y="1262253"/>
                  </a:lnTo>
                  <a:lnTo>
                    <a:pt x="349605" y="1269377"/>
                  </a:lnTo>
                  <a:lnTo>
                    <a:pt x="352247" y="1277404"/>
                  </a:lnTo>
                  <a:lnTo>
                    <a:pt x="355371" y="1286332"/>
                  </a:lnTo>
                  <a:lnTo>
                    <a:pt x="359029" y="1296162"/>
                  </a:lnTo>
                  <a:lnTo>
                    <a:pt x="376174" y="1341501"/>
                  </a:lnTo>
                  <a:lnTo>
                    <a:pt x="376174" y="1285481"/>
                  </a:lnTo>
                  <a:lnTo>
                    <a:pt x="366674" y="1262253"/>
                  </a:lnTo>
                  <a:lnTo>
                    <a:pt x="359664" y="1245108"/>
                  </a:lnTo>
                  <a:lnTo>
                    <a:pt x="336296" y="1245108"/>
                  </a:lnTo>
                  <a:lnTo>
                    <a:pt x="273431" y="1408684"/>
                  </a:lnTo>
                  <a:lnTo>
                    <a:pt x="296418" y="1408684"/>
                  </a:lnTo>
                  <a:lnTo>
                    <a:pt x="314452" y="1359154"/>
                  </a:lnTo>
                  <a:lnTo>
                    <a:pt x="382905" y="1359154"/>
                  </a:lnTo>
                  <a:lnTo>
                    <a:pt x="401955" y="1408684"/>
                  </a:lnTo>
                  <a:lnTo>
                    <a:pt x="426593" y="1408684"/>
                  </a:lnTo>
                  <a:close/>
                </a:path>
                <a:path w="1342390" h="1411604">
                  <a:moveTo>
                    <a:pt x="566801" y="1353693"/>
                  </a:moveTo>
                  <a:lnTo>
                    <a:pt x="538861" y="1322451"/>
                  </a:lnTo>
                  <a:lnTo>
                    <a:pt x="490689" y="1309090"/>
                  </a:lnTo>
                  <a:lnTo>
                    <a:pt x="481241" y="1306156"/>
                  </a:lnTo>
                  <a:lnTo>
                    <a:pt x="474357" y="1303235"/>
                  </a:lnTo>
                  <a:lnTo>
                    <a:pt x="470027" y="1300353"/>
                  </a:lnTo>
                  <a:lnTo>
                    <a:pt x="465709" y="1296670"/>
                  </a:lnTo>
                  <a:lnTo>
                    <a:pt x="463550" y="1291717"/>
                  </a:lnTo>
                  <a:lnTo>
                    <a:pt x="463550" y="1279144"/>
                  </a:lnTo>
                  <a:lnTo>
                    <a:pt x="491782" y="1261872"/>
                  </a:lnTo>
                  <a:lnTo>
                    <a:pt x="491121" y="1261872"/>
                  </a:lnTo>
                  <a:lnTo>
                    <a:pt x="501269" y="1261364"/>
                  </a:lnTo>
                  <a:lnTo>
                    <a:pt x="510095" y="1261872"/>
                  </a:lnTo>
                  <a:lnTo>
                    <a:pt x="517779" y="1263357"/>
                  </a:lnTo>
                  <a:lnTo>
                    <a:pt x="541020" y="1292733"/>
                  </a:lnTo>
                  <a:lnTo>
                    <a:pt x="561848" y="1291209"/>
                  </a:lnTo>
                  <a:lnTo>
                    <a:pt x="553910" y="1265440"/>
                  </a:lnTo>
                  <a:lnTo>
                    <a:pt x="553847" y="1265301"/>
                  </a:lnTo>
                  <a:lnTo>
                    <a:pt x="517423" y="1243761"/>
                  </a:lnTo>
                  <a:lnTo>
                    <a:pt x="500380" y="1242314"/>
                  </a:lnTo>
                  <a:lnTo>
                    <a:pt x="491705" y="1242682"/>
                  </a:lnTo>
                  <a:lnTo>
                    <a:pt x="492099" y="1242682"/>
                  </a:lnTo>
                  <a:lnTo>
                    <a:pt x="483831" y="1243761"/>
                  </a:lnTo>
                  <a:lnTo>
                    <a:pt x="484149" y="1243761"/>
                  </a:lnTo>
                  <a:lnTo>
                    <a:pt x="477227" y="1245374"/>
                  </a:lnTo>
                  <a:lnTo>
                    <a:pt x="470281" y="1247775"/>
                  </a:lnTo>
                  <a:lnTo>
                    <a:pt x="445249" y="1271219"/>
                  </a:lnTo>
                  <a:lnTo>
                    <a:pt x="445135" y="1271397"/>
                  </a:lnTo>
                  <a:lnTo>
                    <a:pt x="442722" y="1279144"/>
                  </a:lnTo>
                  <a:lnTo>
                    <a:pt x="442722" y="1294892"/>
                  </a:lnTo>
                  <a:lnTo>
                    <a:pt x="471284" y="1325397"/>
                  </a:lnTo>
                  <a:lnTo>
                    <a:pt x="507822" y="1335697"/>
                  </a:lnTo>
                  <a:lnTo>
                    <a:pt x="516077" y="1337881"/>
                  </a:lnTo>
                  <a:lnTo>
                    <a:pt x="545846" y="1359154"/>
                  </a:lnTo>
                  <a:lnTo>
                    <a:pt x="545846" y="1369314"/>
                  </a:lnTo>
                  <a:lnTo>
                    <a:pt x="520700" y="1390827"/>
                  </a:lnTo>
                  <a:lnTo>
                    <a:pt x="520547" y="1390827"/>
                  </a:lnTo>
                  <a:lnTo>
                    <a:pt x="513461" y="1392047"/>
                  </a:lnTo>
                  <a:lnTo>
                    <a:pt x="505206" y="1392047"/>
                  </a:lnTo>
                  <a:lnTo>
                    <a:pt x="498411" y="1391742"/>
                  </a:lnTo>
                  <a:lnTo>
                    <a:pt x="463677" y="1374521"/>
                  </a:lnTo>
                  <a:lnTo>
                    <a:pt x="456946" y="1354328"/>
                  </a:lnTo>
                  <a:lnTo>
                    <a:pt x="436499" y="1356106"/>
                  </a:lnTo>
                  <a:lnTo>
                    <a:pt x="450227" y="1391742"/>
                  </a:lnTo>
                  <a:lnTo>
                    <a:pt x="485851" y="1409865"/>
                  </a:lnTo>
                  <a:lnTo>
                    <a:pt x="506222" y="1411478"/>
                  </a:lnTo>
                  <a:lnTo>
                    <a:pt x="514756" y="1411084"/>
                  </a:lnTo>
                  <a:lnTo>
                    <a:pt x="555104" y="1392580"/>
                  </a:lnTo>
                  <a:lnTo>
                    <a:pt x="555510" y="1392047"/>
                  </a:lnTo>
                  <a:lnTo>
                    <a:pt x="559206" y="1387221"/>
                  </a:lnTo>
                  <a:lnTo>
                    <a:pt x="559308" y="1387094"/>
                  </a:lnTo>
                  <a:lnTo>
                    <a:pt x="562559" y="1381213"/>
                  </a:lnTo>
                  <a:lnTo>
                    <a:pt x="564908" y="1375168"/>
                  </a:lnTo>
                  <a:lnTo>
                    <a:pt x="566229" y="1369314"/>
                  </a:lnTo>
                  <a:lnTo>
                    <a:pt x="566318" y="1368920"/>
                  </a:lnTo>
                  <a:lnTo>
                    <a:pt x="566674" y="1364094"/>
                  </a:lnTo>
                  <a:lnTo>
                    <a:pt x="566801" y="1353693"/>
                  </a:lnTo>
                  <a:close/>
                </a:path>
                <a:path w="1342390" h="1411604">
                  <a:moveTo>
                    <a:pt x="592709" y="1134364"/>
                  </a:moveTo>
                  <a:lnTo>
                    <a:pt x="572439" y="1084834"/>
                  </a:lnTo>
                  <a:lnTo>
                    <a:pt x="565213" y="1067181"/>
                  </a:lnTo>
                  <a:lnTo>
                    <a:pt x="542290" y="1011161"/>
                  </a:lnTo>
                  <a:lnTo>
                    <a:pt x="542290" y="1067181"/>
                  </a:lnTo>
                  <a:lnTo>
                    <a:pt x="486791" y="1067181"/>
                  </a:lnTo>
                  <a:lnTo>
                    <a:pt x="504825" y="1019175"/>
                  </a:lnTo>
                  <a:lnTo>
                    <a:pt x="507504" y="1011428"/>
                  </a:lnTo>
                  <a:lnTo>
                    <a:pt x="509866" y="1003604"/>
                  </a:lnTo>
                  <a:lnTo>
                    <a:pt x="511886" y="995768"/>
                  </a:lnTo>
                  <a:lnTo>
                    <a:pt x="513588" y="987933"/>
                  </a:lnTo>
                  <a:lnTo>
                    <a:pt x="515721" y="995057"/>
                  </a:lnTo>
                  <a:lnTo>
                    <a:pt x="518363" y="1003084"/>
                  </a:lnTo>
                  <a:lnTo>
                    <a:pt x="521487" y="1012012"/>
                  </a:lnTo>
                  <a:lnTo>
                    <a:pt x="525145" y="1021842"/>
                  </a:lnTo>
                  <a:lnTo>
                    <a:pt x="542290" y="1067181"/>
                  </a:lnTo>
                  <a:lnTo>
                    <a:pt x="542290" y="1011161"/>
                  </a:lnTo>
                  <a:lnTo>
                    <a:pt x="532790" y="987933"/>
                  </a:lnTo>
                  <a:lnTo>
                    <a:pt x="525780" y="970788"/>
                  </a:lnTo>
                  <a:lnTo>
                    <a:pt x="502412" y="970788"/>
                  </a:lnTo>
                  <a:lnTo>
                    <a:pt x="439547" y="1134364"/>
                  </a:lnTo>
                  <a:lnTo>
                    <a:pt x="462534" y="1134364"/>
                  </a:lnTo>
                  <a:lnTo>
                    <a:pt x="480568" y="1084834"/>
                  </a:lnTo>
                  <a:lnTo>
                    <a:pt x="549021" y="1084834"/>
                  </a:lnTo>
                  <a:lnTo>
                    <a:pt x="568071" y="1134364"/>
                  </a:lnTo>
                  <a:lnTo>
                    <a:pt x="592709" y="1134364"/>
                  </a:lnTo>
                  <a:close/>
                </a:path>
                <a:path w="1342390" h="1411604">
                  <a:moveTo>
                    <a:pt x="621538" y="1245108"/>
                  </a:moveTo>
                  <a:lnTo>
                    <a:pt x="599948" y="1245108"/>
                  </a:lnTo>
                  <a:lnTo>
                    <a:pt x="599948" y="1408684"/>
                  </a:lnTo>
                  <a:lnTo>
                    <a:pt x="621538" y="1408684"/>
                  </a:lnTo>
                  <a:lnTo>
                    <a:pt x="621538" y="1245108"/>
                  </a:lnTo>
                  <a:close/>
                </a:path>
                <a:path w="1342390" h="1411604">
                  <a:moveTo>
                    <a:pt x="738632" y="970788"/>
                  </a:moveTo>
                  <a:lnTo>
                    <a:pt x="717931" y="970788"/>
                  </a:lnTo>
                  <a:lnTo>
                    <a:pt x="717931" y="1099185"/>
                  </a:lnTo>
                  <a:lnTo>
                    <a:pt x="655332" y="1005713"/>
                  </a:lnTo>
                  <a:lnTo>
                    <a:pt x="631952" y="970788"/>
                  </a:lnTo>
                  <a:lnTo>
                    <a:pt x="609727" y="970788"/>
                  </a:lnTo>
                  <a:lnTo>
                    <a:pt x="609727" y="1134364"/>
                  </a:lnTo>
                  <a:lnTo>
                    <a:pt x="630555" y="1134364"/>
                  </a:lnTo>
                  <a:lnTo>
                    <a:pt x="630555" y="1005713"/>
                  </a:lnTo>
                  <a:lnTo>
                    <a:pt x="716407" y="1134364"/>
                  </a:lnTo>
                  <a:lnTo>
                    <a:pt x="738632" y="1134364"/>
                  </a:lnTo>
                  <a:lnTo>
                    <a:pt x="738632" y="1099185"/>
                  </a:lnTo>
                  <a:lnTo>
                    <a:pt x="738632" y="970788"/>
                  </a:lnTo>
                  <a:close/>
                </a:path>
                <a:path w="1342390" h="1411604">
                  <a:moveTo>
                    <a:pt x="782701" y="255651"/>
                  </a:moveTo>
                  <a:lnTo>
                    <a:pt x="772134" y="211747"/>
                  </a:lnTo>
                  <a:lnTo>
                    <a:pt x="742086" y="180327"/>
                  </a:lnTo>
                  <a:lnTo>
                    <a:pt x="713994" y="169418"/>
                  </a:lnTo>
                  <a:lnTo>
                    <a:pt x="736892" y="154012"/>
                  </a:lnTo>
                  <a:lnTo>
                    <a:pt x="753249" y="136182"/>
                  </a:lnTo>
                  <a:lnTo>
                    <a:pt x="763041" y="115912"/>
                  </a:lnTo>
                  <a:lnTo>
                    <a:pt x="766318" y="93218"/>
                  </a:lnTo>
                  <a:lnTo>
                    <a:pt x="764717" y="76796"/>
                  </a:lnTo>
                  <a:lnTo>
                    <a:pt x="740791" y="32639"/>
                  </a:lnTo>
                  <a:lnTo>
                    <a:pt x="704684" y="8178"/>
                  </a:lnTo>
                  <a:lnTo>
                    <a:pt x="658495" y="0"/>
                  </a:lnTo>
                  <a:lnTo>
                    <a:pt x="643890" y="698"/>
                  </a:lnTo>
                  <a:lnTo>
                    <a:pt x="604393" y="11303"/>
                  </a:lnTo>
                  <a:lnTo>
                    <a:pt x="566674" y="42291"/>
                  </a:lnTo>
                  <a:lnTo>
                    <a:pt x="550240" y="79235"/>
                  </a:lnTo>
                  <a:lnTo>
                    <a:pt x="546481" y="94869"/>
                  </a:lnTo>
                  <a:lnTo>
                    <a:pt x="610743" y="105791"/>
                  </a:lnTo>
                  <a:lnTo>
                    <a:pt x="612686" y="94602"/>
                  </a:lnTo>
                  <a:lnTo>
                    <a:pt x="615899" y="84836"/>
                  </a:lnTo>
                  <a:lnTo>
                    <a:pt x="647966" y="58051"/>
                  </a:lnTo>
                  <a:lnTo>
                    <a:pt x="656590" y="57277"/>
                  </a:lnTo>
                  <a:lnTo>
                    <a:pt x="665124" y="57950"/>
                  </a:lnTo>
                  <a:lnTo>
                    <a:pt x="695769" y="88671"/>
                  </a:lnTo>
                  <a:lnTo>
                    <a:pt x="696468" y="97409"/>
                  </a:lnTo>
                  <a:lnTo>
                    <a:pt x="695528" y="107657"/>
                  </a:lnTo>
                  <a:lnTo>
                    <a:pt x="663346" y="141478"/>
                  </a:lnTo>
                  <a:lnTo>
                    <a:pt x="638429" y="144145"/>
                  </a:lnTo>
                  <a:lnTo>
                    <a:pt x="630809" y="200914"/>
                  </a:lnTo>
                  <a:lnTo>
                    <a:pt x="639724" y="198666"/>
                  </a:lnTo>
                  <a:lnTo>
                    <a:pt x="648030" y="197027"/>
                  </a:lnTo>
                  <a:lnTo>
                    <a:pt x="655675" y="196049"/>
                  </a:lnTo>
                  <a:lnTo>
                    <a:pt x="662686" y="195707"/>
                  </a:lnTo>
                  <a:lnTo>
                    <a:pt x="672465" y="196684"/>
                  </a:lnTo>
                  <a:lnTo>
                    <a:pt x="703389" y="219468"/>
                  </a:lnTo>
                  <a:lnTo>
                    <a:pt x="711327" y="252730"/>
                  </a:lnTo>
                  <a:lnTo>
                    <a:pt x="710399" y="265925"/>
                  </a:lnTo>
                  <a:lnTo>
                    <a:pt x="688746" y="303974"/>
                  </a:lnTo>
                  <a:lnTo>
                    <a:pt x="660273" y="313182"/>
                  </a:lnTo>
                  <a:lnTo>
                    <a:pt x="650570" y="312331"/>
                  </a:lnTo>
                  <a:lnTo>
                    <a:pt x="614641" y="282917"/>
                  </a:lnTo>
                  <a:lnTo>
                    <a:pt x="608711" y="260223"/>
                  </a:lnTo>
                  <a:lnTo>
                    <a:pt x="541274" y="268351"/>
                  </a:lnTo>
                  <a:lnTo>
                    <a:pt x="553313" y="309829"/>
                  </a:lnTo>
                  <a:lnTo>
                    <a:pt x="578993" y="342519"/>
                  </a:lnTo>
                  <a:lnTo>
                    <a:pt x="615645" y="363842"/>
                  </a:lnTo>
                  <a:lnTo>
                    <a:pt x="660781" y="370967"/>
                  </a:lnTo>
                  <a:lnTo>
                    <a:pt x="685711" y="368858"/>
                  </a:lnTo>
                  <a:lnTo>
                    <a:pt x="729195" y="351955"/>
                  </a:lnTo>
                  <a:lnTo>
                    <a:pt x="763028" y="319519"/>
                  </a:lnTo>
                  <a:lnTo>
                    <a:pt x="780503" y="278752"/>
                  </a:lnTo>
                  <a:lnTo>
                    <a:pt x="782701" y="255651"/>
                  </a:lnTo>
                  <a:close/>
                </a:path>
                <a:path w="1342390" h="1411604">
                  <a:moveTo>
                    <a:pt x="782955" y="1361186"/>
                  </a:moveTo>
                  <a:lnTo>
                    <a:pt x="771931" y="1333119"/>
                  </a:lnTo>
                  <a:lnTo>
                    <a:pt x="770521" y="1331569"/>
                  </a:lnTo>
                  <a:lnTo>
                    <a:pt x="765238" y="1327467"/>
                  </a:lnTo>
                  <a:lnTo>
                    <a:pt x="760476" y="1324902"/>
                  </a:lnTo>
                  <a:lnTo>
                    <a:pt x="760476" y="1355090"/>
                  </a:lnTo>
                  <a:lnTo>
                    <a:pt x="760476" y="1366393"/>
                  </a:lnTo>
                  <a:lnTo>
                    <a:pt x="732269" y="1389380"/>
                  </a:lnTo>
                  <a:lnTo>
                    <a:pt x="680974" y="1389380"/>
                  </a:lnTo>
                  <a:lnTo>
                    <a:pt x="680974" y="1333119"/>
                  </a:lnTo>
                  <a:lnTo>
                    <a:pt x="729234" y="1333119"/>
                  </a:lnTo>
                  <a:lnTo>
                    <a:pt x="737235" y="1334008"/>
                  </a:lnTo>
                  <a:lnTo>
                    <a:pt x="742823" y="1335913"/>
                  </a:lnTo>
                  <a:lnTo>
                    <a:pt x="748284" y="1337691"/>
                  </a:lnTo>
                  <a:lnTo>
                    <a:pt x="752729" y="1340866"/>
                  </a:lnTo>
                  <a:lnTo>
                    <a:pt x="755777" y="1345311"/>
                  </a:lnTo>
                  <a:lnTo>
                    <a:pt x="758952" y="1349883"/>
                  </a:lnTo>
                  <a:lnTo>
                    <a:pt x="760476" y="1355090"/>
                  </a:lnTo>
                  <a:lnTo>
                    <a:pt x="760476" y="1324902"/>
                  </a:lnTo>
                  <a:lnTo>
                    <a:pt x="759091" y="1324140"/>
                  </a:lnTo>
                  <a:lnTo>
                    <a:pt x="752094" y="1321562"/>
                  </a:lnTo>
                  <a:lnTo>
                    <a:pt x="759841" y="1317879"/>
                  </a:lnTo>
                  <a:lnTo>
                    <a:pt x="764413" y="1313815"/>
                  </a:lnTo>
                  <a:lnTo>
                    <a:pt x="765556" y="1312799"/>
                  </a:lnTo>
                  <a:lnTo>
                    <a:pt x="769366" y="1306703"/>
                  </a:lnTo>
                  <a:lnTo>
                    <a:pt x="773049" y="1300480"/>
                  </a:lnTo>
                  <a:lnTo>
                    <a:pt x="774954" y="1293876"/>
                  </a:lnTo>
                  <a:lnTo>
                    <a:pt x="774954" y="1279398"/>
                  </a:lnTo>
                  <a:lnTo>
                    <a:pt x="772922" y="1272159"/>
                  </a:lnTo>
                  <a:lnTo>
                    <a:pt x="768032" y="1264412"/>
                  </a:lnTo>
                  <a:lnTo>
                    <a:pt x="764286" y="1258443"/>
                  </a:lnTo>
                  <a:lnTo>
                    <a:pt x="758444" y="1253363"/>
                  </a:lnTo>
                  <a:lnTo>
                    <a:pt x="753745" y="1251331"/>
                  </a:lnTo>
                  <a:lnTo>
                    <a:pt x="753745" y="1284097"/>
                  </a:lnTo>
                  <a:lnTo>
                    <a:pt x="753745" y="1295146"/>
                  </a:lnTo>
                  <a:lnTo>
                    <a:pt x="726059" y="1313815"/>
                  </a:lnTo>
                  <a:lnTo>
                    <a:pt x="680974" y="1313815"/>
                  </a:lnTo>
                  <a:lnTo>
                    <a:pt x="680974" y="1264412"/>
                  </a:lnTo>
                  <a:lnTo>
                    <a:pt x="725424" y="1264412"/>
                  </a:lnTo>
                  <a:lnTo>
                    <a:pt x="753745" y="1284097"/>
                  </a:lnTo>
                  <a:lnTo>
                    <a:pt x="753745" y="1251331"/>
                  </a:lnTo>
                  <a:lnTo>
                    <a:pt x="720725" y="1245108"/>
                  </a:lnTo>
                  <a:lnTo>
                    <a:pt x="659384" y="1245108"/>
                  </a:lnTo>
                  <a:lnTo>
                    <a:pt x="659384" y="1408684"/>
                  </a:lnTo>
                  <a:lnTo>
                    <a:pt x="721741" y="1408684"/>
                  </a:lnTo>
                  <a:lnTo>
                    <a:pt x="761365" y="1401445"/>
                  </a:lnTo>
                  <a:lnTo>
                    <a:pt x="766064" y="1397889"/>
                  </a:lnTo>
                  <a:lnTo>
                    <a:pt x="770890" y="1394333"/>
                  </a:lnTo>
                  <a:lnTo>
                    <a:pt x="774725" y="1389380"/>
                  </a:lnTo>
                  <a:lnTo>
                    <a:pt x="778129" y="1382649"/>
                  </a:lnTo>
                  <a:lnTo>
                    <a:pt x="781304" y="1376045"/>
                  </a:lnTo>
                  <a:lnTo>
                    <a:pt x="782955" y="1368933"/>
                  </a:lnTo>
                  <a:lnTo>
                    <a:pt x="782955" y="1361186"/>
                  </a:lnTo>
                  <a:close/>
                </a:path>
                <a:path w="1342390" h="1411604">
                  <a:moveTo>
                    <a:pt x="837946" y="1245108"/>
                  </a:moveTo>
                  <a:lnTo>
                    <a:pt x="816356" y="1245108"/>
                  </a:lnTo>
                  <a:lnTo>
                    <a:pt x="816356" y="1408684"/>
                  </a:lnTo>
                  <a:lnTo>
                    <a:pt x="837946" y="1408684"/>
                  </a:lnTo>
                  <a:lnTo>
                    <a:pt x="837946" y="1245108"/>
                  </a:lnTo>
                  <a:close/>
                </a:path>
                <a:path w="1342390" h="1411604">
                  <a:moveTo>
                    <a:pt x="913003" y="1082421"/>
                  </a:moveTo>
                  <a:lnTo>
                    <a:pt x="891286" y="1076960"/>
                  </a:lnTo>
                  <a:lnTo>
                    <a:pt x="888568" y="1086688"/>
                  </a:lnTo>
                  <a:lnTo>
                    <a:pt x="884796" y="1095121"/>
                  </a:lnTo>
                  <a:lnTo>
                    <a:pt x="852182" y="1117981"/>
                  </a:lnTo>
                  <a:lnTo>
                    <a:pt x="843407" y="1118616"/>
                  </a:lnTo>
                  <a:lnTo>
                    <a:pt x="836091" y="1118146"/>
                  </a:lnTo>
                  <a:lnTo>
                    <a:pt x="800265" y="1095121"/>
                  </a:lnTo>
                  <a:lnTo>
                    <a:pt x="790575" y="1051306"/>
                  </a:lnTo>
                  <a:lnTo>
                    <a:pt x="790905" y="1043152"/>
                  </a:lnTo>
                  <a:lnTo>
                    <a:pt x="802805" y="1006119"/>
                  </a:lnTo>
                  <a:lnTo>
                    <a:pt x="836028" y="986980"/>
                  </a:lnTo>
                  <a:lnTo>
                    <a:pt x="845058" y="986409"/>
                  </a:lnTo>
                  <a:lnTo>
                    <a:pt x="853655" y="986980"/>
                  </a:lnTo>
                  <a:lnTo>
                    <a:pt x="853135" y="986980"/>
                  </a:lnTo>
                  <a:lnTo>
                    <a:pt x="860082" y="988491"/>
                  </a:lnTo>
                  <a:lnTo>
                    <a:pt x="888873" y="1020572"/>
                  </a:lnTo>
                  <a:lnTo>
                    <a:pt x="910209" y="1015619"/>
                  </a:lnTo>
                  <a:lnTo>
                    <a:pt x="893521" y="986409"/>
                  </a:lnTo>
                  <a:lnTo>
                    <a:pt x="886841" y="980440"/>
                  </a:lnTo>
                  <a:lnTo>
                    <a:pt x="877976" y="974966"/>
                  </a:lnTo>
                  <a:lnTo>
                    <a:pt x="868146" y="971080"/>
                  </a:lnTo>
                  <a:lnTo>
                    <a:pt x="857351" y="968768"/>
                  </a:lnTo>
                  <a:lnTo>
                    <a:pt x="845566" y="967994"/>
                  </a:lnTo>
                  <a:lnTo>
                    <a:pt x="834936" y="968603"/>
                  </a:lnTo>
                  <a:lnTo>
                    <a:pt x="797356" y="983297"/>
                  </a:lnTo>
                  <a:lnTo>
                    <a:pt x="773811" y="1016660"/>
                  </a:lnTo>
                  <a:lnTo>
                    <a:pt x="768350" y="1051306"/>
                  </a:lnTo>
                  <a:lnTo>
                    <a:pt x="768807" y="1061313"/>
                  </a:lnTo>
                  <a:lnTo>
                    <a:pt x="768870" y="1062837"/>
                  </a:lnTo>
                  <a:lnTo>
                    <a:pt x="781761" y="1104798"/>
                  </a:lnTo>
                  <a:lnTo>
                    <a:pt x="811034" y="1131112"/>
                  </a:lnTo>
                  <a:lnTo>
                    <a:pt x="845185" y="1137158"/>
                  </a:lnTo>
                  <a:lnTo>
                    <a:pt x="857465" y="1136281"/>
                  </a:lnTo>
                  <a:lnTo>
                    <a:pt x="868781" y="1133652"/>
                  </a:lnTo>
                  <a:lnTo>
                    <a:pt x="879132" y="1129284"/>
                  </a:lnTo>
                  <a:lnTo>
                    <a:pt x="888492" y="1123188"/>
                  </a:lnTo>
                  <a:lnTo>
                    <a:pt x="893254" y="1118616"/>
                  </a:lnTo>
                  <a:lnTo>
                    <a:pt x="896658" y="1115364"/>
                  </a:lnTo>
                  <a:lnTo>
                    <a:pt x="903452" y="1105954"/>
                  </a:lnTo>
                  <a:lnTo>
                    <a:pt x="908824" y="1095121"/>
                  </a:lnTo>
                  <a:lnTo>
                    <a:pt x="913003" y="1082421"/>
                  </a:lnTo>
                  <a:close/>
                </a:path>
                <a:path w="1342390" h="1411604">
                  <a:moveTo>
                    <a:pt x="964438" y="970788"/>
                  </a:moveTo>
                  <a:lnTo>
                    <a:pt x="942848" y="970788"/>
                  </a:lnTo>
                  <a:lnTo>
                    <a:pt x="942848" y="1134364"/>
                  </a:lnTo>
                  <a:lnTo>
                    <a:pt x="964438" y="1134364"/>
                  </a:lnTo>
                  <a:lnTo>
                    <a:pt x="964438" y="970788"/>
                  </a:lnTo>
                  <a:close/>
                </a:path>
                <a:path w="1342390" h="1411604">
                  <a:moveTo>
                    <a:pt x="978027" y="1389380"/>
                  </a:moveTo>
                  <a:lnTo>
                    <a:pt x="897382" y="1389380"/>
                  </a:lnTo>
                  <a:lnTo>
                    <a:pt x="897382" y="1245108"/>
                  </a:lnTo>
                  <a:lnTo>
                    <a:pt x="875792" y="1245108"/>
                  </a:lnTo>
                  <a:lnTo>
                    <a:pt x="875792" y="1408684"/>
                  </a:lnTo>
                  <a:lnTo>
                    <a:pt x="978027" y="1408684"/>
                  </a:lnTo>
                  <a:lnTo>
                    <a:pt x="978027" y="1389380"/>
                  </a:lnTo>
                  <a:close/>
                </a:path>
                <a:path w="1342390" h="1411604">
                  <a:moveTo>
                    <a:pt x="1028446" y="1245108"/>
                  </a:moveTo>
                  <a:lnTo>
                    <a:pt x="1006856" y="1245108"/>
                  </a:lnTo>
                  <a:lnTo>
                    <a:pt x="1006856" y="1408684"/>
                  </a:lnTo>
                  <a:lnTo>
                    <a:pt x="1028446" y="1408684"/>
                  </a:lnTo>
                  <a:lnTo>
                    <a:pt x="1028446" y="1245108"/>
                  </a:lnTo>
                  <a:close/>
                </a:path>
                <a:path w="1342390" h="1411604">
                  <a:moveTo>
                    <a:pt x="1138301" y="1134364"/>
                  </a:moveTo>
                  <a:lnTo>
                    <a:pt x="1118031" y="1084834"/>
                  </a:lnTo>
                  <a:lnTo>
                    <a:pt x="1110805" y="1067181"/>
                  </a:lnTo>
                  <a:lnTo>
                    <a:pt x="1087882" y="1011161"/>
                  </a:lnTo>
                  <a:lnTo>
                    <a:pt x="1087882" y="1067181"/>
                  </a:lnTo>
                  <a:lnTo>
                    <a:pt x="1032383" y="1067181"/>
                  </a:lnTo>
                  <a:lnTo>
                    <a:pt x="1050417" y="1019175"/>
                  </a:lnTo>
                  <a:lnTo>
                    <a:pt x="1053096" y="1011428"/>
                  </a:lnTo>
                  <a:lnTo>
                    <a:pt x="1055458" y="1003604"/>
                  </a:lnTo>
                  <a:lnTo>
                    <a:pt x="1057478" y="995768"/>
                  </a:lnTo>
                  <a:lnTo>
                    <a:pt x="1059180" y="987933"/>
                  </a:lnTo>
                  <a:lnTo>
                    <a:pt x="1061313" y="995057"/>
                  </a:lnTo>
                  <a:lnTo>
                    <a:pt x="1063955" y="1003084"/>
                  </a:lnTo>
                  <a:lnTo>
                    <a:pt x="1067079" y="1012012"/>
                  </a:lnTo>
                  <a:lnTo>
                    <a:pt x="1070737" y="1021842"/>
                  </a:lnTo>
                  <a:lnTo>
                    <a:pt x="1087882" y="1067181"/>
                  </a:lnTo>
                  <a:lnTo>
                    <a:pt x="1087882" y="1011161"/>
                  </a:lnTo>
                  <a:lnTo>
                    <a:pt x="1078382" y="987933"/>
                  </a:lnTo>
                  <a:lnTo>
                    <a:pt x="1071372" y="970788"/>
                  </a:lnTo>
                  <a:lnTo>
                    <a:pt x="1048004" y="970788"/>
                  </a:lnTo>
                  <a:lnTo>
                    <a:pt x="985139" y="1134364"/>
                  </a:lnTo>
                  <a:lnTo>
                    <a:pt x="1008126" y="1134364"/>
                  </a:lnTo>
                  <a:lnTo>
                    <a:pt x="1026160" y="1084834"/>
                  </a:lnTo>
                  <a:lnTo>
                    <a:pt x="1094613" y="1084834"/>
                  </a:lnTo>
                  <a:lnTo>
                    <a:pt x="1113663" y="1134364"/>
                  </a:lnTo>
                  <a:lnTo>
                    <a:pt x="1138301" y="1134364"/>
                  </a:lnTo>
                  <a:close/>
                </a:path>
                <a:path w="1342390" h="1411604">
                  <a:moveTo>
                    <a:pt x="1184529" y="1245108"/>
                  </a:moveTo>
                  <a:lnTo>
                    <a:pt x="1054862" y="1245108"/>
                  </a:lnTo>
                  <a:lnTo>
                    <a:pt x="1054862" y="1264412"/>
                  </a:lnTo>
                  <a:lnTo>
                    <a:pt x="1108837" y="1264412"/>
                  </a:lnTo>
                  <a:lnTo>
                    <a:pt x="1108837" y="1408684"/>
                  </a:lnTo>
                  <a:lnTo>
                    <a:pt x="1130427" y="1408684"/>
                  </a:lnTo>
                  <a:lnTo>
                    <a:pt x="1130427" y="1264412"/>
                  </a:lnTo>
                  <a:lnTo>
                    <a:pt x="1184529" y="1264412"/>
                  </a:lnTo>
                  <a:lnTo>
                    <a:pt x="1184529" y="1245108"/>
                  </a:lnTo>
                  <a:close/>
                </a:path>
                <a:path w="1342390" h="1411604">
                  <a:moveTo>
                    <a:pt x="1256919" y="1115060"/>
                  </a:moveTo>
                  <a:lnTo>
                    <a:pt x="1176274" y="1115060"/>
                  </a:lnTo>
                  <a:lnTo>
                    <a:pt x="1176274" y="970788"/>
                  </a:lnTo>
                  <a:lnTo>
                    <a:pt x="1154684" y="970788"/>
                  </a:lnTo>
                  <a:lnTo>
                    <a:pt x="1154684" y="1134364"/>
                  </a:lnTo>
                  <a:lnTo>
                    <a:pt x="1256919" y="1134364"/>
                  </a:lnTo>
                  <a:lnTo>
                    <a:pt x="1256919" y="1115060"/>
                  </a:lnTo>
                  <a:close/>
                </a:path>
                <a:path w="1342390" h="1411604">
                  <a:moveTo>
                    <a:pt x="1342009" y="1245108"/>
                  </a:moveTo>
                  <a:lnTo>
                    <a:pt x="1316736" y="1245108"/>
                  </a:lnTo>
                  <a:lnTo>
                    <a:pt x="1284986" y="1293114"/>
                  </a:lnTo>
                  <a:lnTo>
                    <a:pt x="1279931" y="1301000"/>
                  </a:lnTo>
                  <a:lnTo>
                    <a:pt x="1275283" y="1308455"/>
                  </a:lnTo>
                  <a:lnTo>
                    <a:pt x="1271028" y="1315478"/>
                  </a:lnTo>
                  <a:lnTo>
                    <a:pt x="1267206" y="1322070"/>
                  </a:lnTo>
                  <a:lnTo>
                    <a:pt x="1263243" y="1315148"/>
                  </a:lnTo>
                  <a:lnTo>
                    <a:pt x="1259166" y="1308227"/>
                  </a:lnTo>
                  <a:lnTo>
                    <a:pt x="1254950" y="1301318"/>
                  </a:lnTo>
                  <a:lnTo>
                    <a:pt x="1250569" y="1294384"/>
                  </a:lnTo>
                  <a:lnTo>
                    <a:pt x="1218311" y="1245108"/>
                  </a:lnTo>
                  <a:lnTo>
                    <a:pt x="1191895" y="1245108"/>
                  </a:lnTo>
                  <a:lnTo>
                    <a:pt x="1255014" y="1339342"/>
                  </a:lnTo>
                  <a:lnTo>
                    <a:pt x="1255014" y="1408684"/>
                  </a:lnTo>
                  <a:lnTo>
                    <a:pt x="1276604" y="1408684"/>
                  </a:lnTo>
                  <a:lnTo>
                    <a:pt x="1276604" y="1339342"/>
                  </a:lnTo>
                  <a:lnTo>
                    <a:pt x="1288580" y="1322070"/>
                  </a:lnTo>
                  <a:lnTo>
                    <a:pt x="1342009" y="1245108"/>
                  </a:lnTo>
                  <a:close/>
                </a:path>
              </a:pathLst>
            </a:custGeom>
            <a:solidFill>
              <a:srgbClr val="FFFFFF">
                <a:alpha val="25097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4318"/>
            <a:ext cx="12204700" cy="803910"/>
            <a:chOff x="-6350" y="4318"/>
            <a:chExt cx="12204700" cy="803910"/>
          </a:xfrm>
        </p:grpSpPr>
        <p:sp>
          <p:nvSpPr>
            <p:cNvPr id="3" name="object 3" descr=""/>
            <p:cNvSpPr/>
            <p:nvPr/>
          </p:nvSpPr>
          <p:spPr>
            <a:xfrm>
              <a:off x="0" y="10668"/>
              <a:ext cx="12192000" cy="791210"/>
            </a:xfrm>
            <a:custGeom>
              <a:avLst/>
              <a:gdLst/>
              <a:ahLst/>
              <a:cxnLst/>
              <a:rect l="l" t="t" r="r" b="b"/>
              <a:pathLst>
                <a:path w="12192000" h="791210">
                  <a:moveTo>
                    <a:pt x="12192000" y="0"/>
                  </a:moveTo>
                  <a:lnTo>
                    <a:pt x="0" y="0"/>
                  </a:lnTo>
                  <a:lnTo>
                    <a:pt x="0" y="790955"/>
                  </a:lnTo>
                  <a:lnTo>
                    <a:pt x="12192000" y="79095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10668"/>
              <a:ext cx="12192000" cy="791210"/>
            </a:xfrm>
            <a:custGeom>
              <a:avLst/>
              <a:gdLst/>
              <a:ahLst/>
              <a:cxnLst/>
              <a:rect l="l" t="t" r="r" b="b"/>
              <a:pathLst>
                <a:path w="12192000" h="791210">
                  <a:moveTo>
                    <a:pt x="0" y="790955"/>
                  </a:moveTo>
                  <a:lnTo>
                    <a:pt x="12192000" y="790955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790955"/>
                  </a:lnTo>
                  <a:close/>
                </a:path>
              </a:pathLst>
            </a:custGeom>
            <a:ln w="12700">
              <a:solidFill>
                <a:srgbClr val="00134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162813" y="6307581"/>
            <a:ext cx="1244600" cy="556895"/>
            <a:chOff x="162813" y="6307581"/>
            <a:chExt cx="1244600" cy="556895"/>
          </a:xfrm>
        </p:grpSpPr>
        <p:sp>
          <p:nvSpPr>
            <p:cNvPr id="6" name="object 6" descr=""/>
            <p:cNvSpPr/>
            <p:nvPr/>
          </p:nvSpPr>
          <p:spPr>
            <a:xfrm>
              <a:off x="169163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2" y="544068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69163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544068"/>
                  </a:moveTo>
                  <a:lnTo>
                    <a:pt x="1231392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73735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200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200" y="524255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175513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64795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Executive</a:t>
            </a:r>
            <a:endParaRPr sz="1400">
              <a:latin typeface="Calibri"/>
              <a:cs typeface="Calibri"/>
            </a:endParaRPr>
          </a:p>
          <a:p>
            <a:pPr marL="267970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2963926" y="6307581"/>
            <a:ext cx="1244600" cy="556895"/>
            <a:chOff x="2963926" y="6307581"/>
            <a:chExt cx="1244600" cy="556895"/>
          </a:xfrm>
        </p:grpSpPr>
        <p:sp>
          <p:nvSpPr>
            <p:cNvPr id="11" name="object 11" descr=""/>
            <p:cNvSpPr/>
            <p:nvPr/>
          </p:nvSpPr>
          <p:spPr>
            <a:xfrm>
              <a:off x="2970276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1" y="544068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970276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544068"/>
                  </a:moveTo>
                  <a:lnTo>
                    <a:pt x="1231391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974848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200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200" y="524255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2976626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66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</a:t>
            </a:r>
            <a:endParaRPr sz="1400">
              <a:latin typeface="Calibri"/>
              <a:cs typeface="Calibri"/>
            </a:endParaRPr>
          </a:p>
          <a:p>
            <a:pPr marL="263525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Overview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1563369" y="6307581"/>
            <a:ext cx="1244600" cy="556895"/>
            <a:chOff x="1563369" y="6307581"/>
            <a:chExt cx="1244600" cy="556895"/>
          </a:xfrm>
        </p:grpSpPr>
        <p:sp>
          <p:nvSpPr>
            <p:cNvPr id="16" name="object 16" descr=""/>
            <p:cNvSpPr/>
            <p:nvPr/>
          </p:nvSpPr>
          <p:spPr>
            <a:xfrm>
              <a:off x="1569719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2" y="544068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569719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544068"/>
                  </a:moveTo>
                  <a:lnTo>
                    <a:pt x="1231392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574291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199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199" y="524255"/>
                  </a:lnTo>
                  <a:lnTo>
                    <a:pt x="1219199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1576069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0861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</a:t>
            </a:r>
            <a:endParaRPr sz="1400">
              <a:latin typeface="Calibri"/>
              <a:cs typeface="Calibri"/>
            </a:endParaRPr>
          </a:p>
          <a:p>
            <a:pPr marL="314960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4364482" y="6307581"/>
            <a:ext cx="1244600" cy="556895"/>
            <a:chOff x="4364482" y="6307581"/>
            <a:chExt cx="1244600" cy="556895"/>
          </a:xfrm>
        </p:grpSpPr>
        <p:sp>
          <p:nvSpPr>
            <p:cNvPr id="21" name="object 21" descr=""/>
            <p:cNvSpPr/>
            <p:nvPr/>
          </p:nvSpPr>
          <p:spPr>
            <a:xfrm>
              <a:off x="4370832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1" y="544068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4370832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544068"/>
                  </a:moveTo>
                  <a:lnTo>
                    <a:pt x="1231391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4375404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200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200" y="524255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4377182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5765038" y="6307581"/>
            <a:ext cx="1244600" cy="556895"/>
            <a:chOff x="5765038" y="6307581"/>
            <a:chExt cx="1244600" cy="556895"/>
          </a:xfrm>
        </p:grpSpPr>
        <p:sp>
          <p:nvSpPr>
            <p:cNvPr id="26" name="object 26" descr=""/>
            <p:cNvSpPr/>
            <p:nvPr/>
          </p:nvSpPr>
          <p:spPr>
            <a:xfrm>
              <a:off x="5771388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1" y="544068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5771388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544068"/>
                  </a:moveTo>
                  <a:lnTo>
                    <a:pt x="1231391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5775960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199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199" y="524255"/>
                  </a:lnTo>
                  <a:lnTo>
                    <a:pt x="1219199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5777738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8829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</a:t>
            </a:r>
            <a:endParaRPr sz="1400">
              <a:latin typeface="Calibri"/>
              <a:cs typeface="Calibri"/>
            </a:endParaRPr>
          </a:p>
          <a:p>
            <a:pPr marL="315595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7165593" y="6307581"/>
            <a:ext cx="1244600" cy="556895"/>
            <a:chOff x="7165593" y="6307581"/>
            <a:chExt cx="1244600" cy="556895"/>
          </a:xfrm>
        </p:grpSpPr>
        <p:sp>
          <p:nvSpPr>
            <p:cNvPr id="31" name="object 31" descr=""/>
            <p:cNvSpPr/>
            <p:nvPr/>
          </p:nvSpPr>
          <p:spPr>
            <a:xfrm>
              <a:off x="7171943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2" y="544068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7171943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544068"/>
                  </a:moveTo>
                  <a:lnTo>
                    <a:pt x="1231392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7176515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200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200" y="524255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7178293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0447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</a:t>
            </a:r>
            <a:endParaRPr sz="1400">
              <a:latin typeface="Calibri"/>
              <a:cs typeface="Calibri"/>
            </a:endParaRPr>
          </a:p>
          <a:p>
            <a:pPr marL="247015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8572500" y="6307835"/>
            <a:ext cx="1231900" cy="550545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619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84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Alternative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Solution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9973056" y="6307581"/>
            <a:ext cx="1247140" cy="556895"/>
            <a:chOff x="9973056" y="6307581"/>
            <a:chExt cx="1247140" cy="556895"/>
          </a:xfrm>
        </p:grpSpPr>
        <p:sp>
          <p:nvSpPr>
            <p:cNvPr id="37" name="object 37" descr=""/>
            <p:cNvSpPr/>
            <p:nvPr/>
          </p:nvSpPr>
          <p:spPr>
            <a:xfrm>
              <a:off x="9982200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2" y="544068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9982200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544068"/>
                  </a:moveTo>
                  <a:lnTo>
                    <a:pt x="1231392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9973056" y="6423660"/>
              <a:ext cx="1219200" cy="307975"/>
            </a:xfrm>
            <a:custGeom>
              <a:avLst/>
              <a:gdLst/>
              <a:ahLst/>
              <a:cxnLst/>
              <a:rect l="l" t="t" r="r" b="b"/>
              <a:pathLst>
                <a:path w="1219200" h="307975">
                  <a:moveTo>
                    <a:pt x="1219200" y="0"/>
                  </a:moveTo>
                  <a:lnTo>
                    <a:pt x="0" y="0"/>
                  </a:lnTo>
                  <a:lnTo>
                    <a:pt x="0" y="307847"/>
                  </a:lnTo>
                  <a:lnTo>
                    <a:pt x="1219200" y="307847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 descr=""/>
          <p:cNvSpPr txBox="1"/>
          <p:nvPr/>
        </p:nvSpPr>
        <p:spPr>
          <a:xfrm>
            <a:off x="9988550" y="6446316"/>
            <a:ext cx="121920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0025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1" name="object 41" descr=""/>
          <p:cNvSpPr/>
          <p:nvPr/>
        </p:nvSpPr>
        <p:spPr>
          <a:xfrm>
            <a:off x="11551919" y="6443471"/>
            <a:ext cx="640080" cy="295910"/>
          </a:xfrm>
          <a:custGeom>
            <a:avLst/>
            <a:gdLst/>
            <a:ahLst/>
            <a:cxnLst/>
            <a:rect l="l" t="t" r="r" b="b"/>
            <a:pathLst>
              <a:path w="640079" h="295909">
                <a:moveTo>
                  <a:pt x="640079" y="0"/>
                </a:moveTo>
                <a:lnTo>
                  <a:pt x="0" y="0"/>
                </a:lnTo>
                <a:lnTo>
                  <a:pt x="0" y="295655"/>
                </a:lnTo>
                <a:lnTo>
                  <a:pt x="640079" y="295655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2" name="object 4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Post</a:t>
            </a:r>
            <a:r>
              <a:rPr dirty="0" spc="-105"/>
              <a:t> </a:t>
            </a:r>
            <a:r>
              <a:rPr dirty="0"/>
              <a:t>Acquisition</a:t>
            </a:r>
            <a:r>
              <a:rPr dirty="0" spc="-100"/>
              <a:t> </a:t>
            </a:r>
            <a:r>
              <a:rPr dirty="0" spc="-10"/>
              <a:t>Strategy</a:t>
            </a:r>
          </a:p>
        </p:txBody>
      </p:sp>
      <p:sp>
        <p:nvSpPr>
          <p:cNvPr id="44" name="object 44" descr=""/>
          <p:cNvSpPr txBox="1"/>
          <p:nvPr/>
        </p:nvSpPr>
        <p:spPr>
          <a:xfrm>
            <a:off x="1751076" y="3761232"/>
            <a:ext cx="3653154" cy="1016635"/>
          </a:xfrm>
          <a:prstGeom prst="rect">
            <a:avLst/>
          </a:prstGeom>
          <a:ln w="6350">
            <a:solidFill>
              <a:srgbClr val="1F3863"/>
            </a:solidFill>
          </a:ln>
        </p:spPr>
        <p:txBody>
          <a:bodyPr wrap="square" lIns="0" tIns="38100" rIns="0" bIns="0" rtlCol="0" vert="horz">
            <a:spAutoFit/>
          </a:bodyPr>
          <a:lstStyle/>
          <a:p>
            <a:pPr marL="91440" marR="84455">
              <a:lnSpc>
                <a:spcPct val="100000"/>
              </a:lnSpc>
              <a:spcBef>
                <a:spcPts val="300"/>
              </a:spcBef>
            </a:pP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CBS</a:t>
            </a:r>
            <a:r>
              <a:rPr dirty="0" sz="1200" spc="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All</a:t>
            </a:r>
            <a:r>
              <a:rPr dirty="0" sz="1200" spc="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Access</a:t>
            </a:r>
            <a:r>
              <a:rPr dirty="0" sz="1200" spc="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is</a:t>
            </a:r>
            <a:r>
              <a:rPr dirty="0" sz="1200" spc="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relatively</a:t>
            </a:r>
            <a:r>
              <a:rPr dirty="0" sz="1200" spc="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small</a:t>
            </a:r>
            <a:r>
              <a:rPr dirty="0" sz="1200" spc="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in</a:t>
            </a:r>
            <a:r>
              <a:rPr dirty="0" sz="1200" spc="7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terms</a:t>
            </a:r>
            <a:r>
              <a:rPr dirty="0" sz="1200" spc="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200" spc="8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001F5F"/>
                </a:solidFill>
                <a:latin typeface="Calibri"/>
                <a:cs typeface="Calibri"/>
              </a:rPr>
              <a:t>subscriber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base.</a:t>
            </a:r>
            <a:r>
              <a:rPr dirty="0" sz="12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Its</a:t>
            </a:r>
            <a:r>
              <a:rPr dirty="0" sz="12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001F5F"/>
                </a:solidFill>
                <a:latin typeface="Calibri"/>
                <a:cs typeface="Calibri"/>
              </a:rPr>
              <a:t>operations</a:t>
            </a:r>
            <a:r>
              <a:rPr dirty="0" sz="12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would</a:t>
            </a:r>
            <a:r>
              <a:rPr dirty="0" sz="1200" spc="-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be</a:t>
            </a: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shut</a:t>
            </a:r>
            <a:r>
              <a:rPr dirty="0" sz="12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down</a:t>
            </a:r>
            <a:r>
              <a:rPr dirty="0" sz="12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2021</a:t>
            </a:r>
            <a:r>
              <a:rPr dirty="0" sz="1200" spc="-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001F5F"/>
                </a:solidFill>
                <a:latin typeface="Calibri"/>
                <a:cs typeface="Calibri"/>
              </a:rPr>
              <a:t>onwards </a:t>
            </a: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All</a:t>
            </a:r>
            <a:r>
              <a:rPr dirty="0" sz="1200" spc="125" b="1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content</a:t>
            </a:r>
            <a:r>
              <a:rPr dirty="0" sz="1200" spc="120" b="1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on</a:t>
            </a:r>
            <a:r>
              <a:rPr dirty="0" sz="1200" spc="125" b="1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CBS</a:t>
            </a:r>
            <a:r>
              <a:rPr dirty="0" sz="1200" spc="120" b="1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All</a:t>
            </a:r>
            <a:r>
              <a:rPr dirty="0" sz="1200" spc="125" b="1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Access</a:t>
            </a:r>
            <a:r>
              <a:rPr dirty="0" sz="1200" spc="120" b="1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would</a:t>
            </a:r>
            <a:r>
              <a:rPr dirty="0" sz="1200" spc="125" b="1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be</a:t>
            </a:r>
            <a:r>
              <a:rPr dirty="0" sz="1200" spc="120" b="1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200" spc="-10" b="1">
                <a:solidFill>
                  <a:srgbClr val="001F5F"/>
                </a:solidFill>
                <a:latin typeface="Calibri"/>
                <a:cs typeface="Calibri"/>
              </a:rPr>
              <a:t>quickly </a:t>
            </a: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incorporated</a:t>
            </a:r>
            <a:r>
              <a:rPr dirty="0" sz="1200" spc="32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into</a:t>
            </a:r>
            <a:r>
              <a:rPr dirty="0" sz="1200" spc="31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Prime</a:t>
            </a:r>
            <a:r>
              <a:rPr dirty="0" sz="1200" spc="31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Video</a:t>
            </a:r>
            <a:r>
              <a:rPr dirty="0" sz="1200" spc="32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200" spc="32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be</a:t>
            </a:r>
            <a:r>
              <a:rPr dirty="0" sz="1200" spc="32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available</a:t>
            </a:r>
            <a:r>
              <a:rPr dirty="0" sz="1200" spc="31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spc="-25" b="1">
                <a:solidFill>
                  <a:srgbClr val="001F5F"/>
                </a:solidFill>
                <a:latin typeface="Calibri"/>
                <a:cs typeface="Calibri"/>
              </a:rPr>
              <a:t>to </a:t>
            </a:r>
            <a:r>
              <a:rPr dirty="0" sz="1200" spc="-10" b="1">
                <a:solidFill>
                  <a:srgbClr val="001F5F"/>
                </a:solidFill>
                <a:latin typeface="Calibri"/>
                <a:cs typeface="Calibri"/>
              </a:rPr>
              <a:t>subscribers</a:t>
            </a:r>
            <a:r>
              <a:rPr dirty="0" sz="1200" spc="-3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at</a:t>
            </a:r>
            <a:r>
              <a:rPr dirty="0" sz="1200" spc="-1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no</a:t>
            </a:r>
            <a:r>
              <a:rPr dirty="0" sz="1200" spc="1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additional</a:t>
            </a:r>
            <a:r>
              <a:rPr dirty="0" sz="1200" spc="-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spc="-20" b="1">
                <a:solidFill>
                  <a:srgbClr val="001F5F"/>
                </a:solidFill>
                <a:latin typeface="Calibri"/>
                <a:cs typeface="Calibri"/>
              </a:rPr>
              <a:t>cost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5" name="object 45" descr=""/>
          <p:cNvGrpSpPr/>
          <p:nvPr/>
        </p:nvGrpSpPr>
        <p:grpSpPr>
          <a:xfrm>
            <a:off x="620077" y="1432560"/>
            <a:ext cx="4330065" cy="1764030"/>
            <a:chOff x="620077" y="1432560"/>
            <a:chExt cx="4330065" cy="1764030"/>
          </a:xfrm>
        </p:grpSpPr>
        <p:sp>
          <p:nvSpPr>
            <p:cNvPr id="46" name="object 46" descr=""/>
            <p:cNvSpPr/>
            <p:nvPr/>
          </p:nvSpPr>
          <p:spPr>
            <a:xfrm>
              <a:off x="873252" y="1432559"/>
              <a:ext cx="1666239" cy="1758950"/>
            </a:xfrm>
            <a:custGeom>
              <a:avLst/>
              <a:gdLst/>
              <a:ahLst/>
              <a:cxnLst/>
              <a:rect l="l" t="t" r="r" b="b"/>
              <a:pathLst>
                <a:path w="1666239" h="1758950">
                  <a:moveTo>
                    <a:pt x="225552" y="0"/>
                  </a:moveTo>
                  <a:lnTo>
                    <a:pt x="0" y="0"/>
                  </a:lnTo>
                  <a:lnTo>
                    <a:pt x="0" y="1758696"/>
                  </a:lnTo>
                  <a:lnTo>
                    <a:pt x="225552" y="1758696"/>
                  </a:lnTo>
                  <a:lnTo>
                    <a:pt x="225552" y="0"/>
                  </a:lnTo>
                  <a:close/>
                </a:path>
                <a:path w="1666239" h="1758950">
                  <a:moveTo>
                    <a:pt x="1665732" y="1438656"/>
                  </a:moveTo>
                  <a:lnTo>
                    <a:pt x="1440180" y="1438656"/>
                  </a:lnTo>
                  <a:lnTo>
                    <a:pt x="1440180" y="1758696"/>
                  </a:lnTo>
                  <a:lnTo>
                    <a:pt x="1665732" y="1758696"/>
                  </a:lnTo>
                  <a:lnTo>
                    <a:pt x="1665732" y="1438656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3032760" y="2906268"/>
              <a:ext cx="226060" cy="285115"/>
            </a:xfrm>
            <a:custGeom>
              <a:avLst/>
              <a:gdLst/>
              <a:ahLst/>
              <a:cxnLst/>
              <a:rect l="l" t="t" r="r" b="b"/>
              <a:pathLst>
                <a:path w="226060" h="285114">
                  <a:moveTo>
                    <a:pt x="225551" y="0"/>
                  </a:moveTo>
                  <a:lnTo>
                    <a:pt x="0" y="0"/>
                  </a:lnTo>
                  <a:lnTo>
                    <a:pt x="0" y="284988"/>
                  </a:lnTo>
                  <a:lnTo>
                    <a:pt x="225551" y="284988"/>
                  </a:lnTo>
                  <a:lnTo>
                    <a:pt x="225551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3752088" y="2959608"/>
              <a:ext cx="227329" cy="231775"/>
            </a:xfrm>
            <a:custGeom>
              <a:avLst/>
              <a:gdLst/>
              <a:ahLst/>
              <a:cxnLst/>
              <a:rect l="l" t="t" r="r" b="b"/>
              <a:pathLst>
                <a:path w="227329" h="231775">
                  <a:moveTo>
                    <a:pt x="227075" y="0"/>
                  </a:moveTo>
                  <a:lnTo>
                    <a:pt x="0" y="0"/>
                  </a:lnTo>
                  <a:lnTo>
                    <a:pt x="0" y="231648"/>
                  </a:lnTo>
                  <a:lnTo>
                    <a:pt x="227075" y="231648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4472940" y="3064764"/>
              <a:ext cx="226060" cy="127000"/>
            </a:xfrm>
            <a:custGeom>
              <a:avLst/>
              <a:gdLst/>
              <a:ahLst/>
              <a:cxnLst/>
              <a:rect l="l" t="t" r="r" b="b"/>
              <a:pathLst>
                <a:path w="226060" h="127000">
                  <a:moveTo>
                    <a:pt x="225551" y="0"/>
                  </a:moveTo>
                  <a:lnTo>
                    <a:pt x="0" y="0"/>
                  </a:lnTo>
                  <a:lnTo>
                    <a:pt x="0" y="126491"/>
                  </a:lnTo>
                  <a:lnTo>
                    <a:pt x="225551" y="126491"/>
                  </a:lnTo>
                  <a:lnTo>
                    <a:pt x="22555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1592579" y="1612392"/>
              <a:ext cx="226060" cy="1579245"/>
            </a:xfrm>
            <a:custGeom>
              <a:avLst/>
              <a:gdLst/>
              <a:ahLst/>
              <a:cxnLst/>
              <a:rect l="l" t="t" r="r" b="b"/>
              <a:pathLst>
                <a:path w="226060" h="1579245">
                  <a:moveTo>
                    <a:pt x="225551" y="0"/>
                  </a:moveTo>
                  <a:lnTo>
                    <a:pt x="0" y="0"/>
                  </a:lnTo>
                  <a:lnTo>
                    <a:pt x="0" y="1578864"/>
                  </a:lnTo>
                  <a:lnTo>
                    <a:pt x="225551" y="1578864"/>
                  </a:lnTo>
                  <a:lnTo>
                    <a:pt x="225551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624840" y="3191255"/>
              <a:ext cx="4320540" cy="0"/>
            </a:xfrm>
            <a:custGeom>
              <a:avLst/>
              <a:gdLst/>
              <a:ahLst/>
              <a:cxnLst/>
              <a:rect l="l" t="t" r="r" b="b"/>
              <a:pathLst>
                <a:path w="4320540" h="0">
                  <a:moveTo>
                    <a:pt x="0" y="0"/>
                  </a:moveTo>
                  <a:lnTo>
                    <a:pt x="4320540" y="0"/>
                  </a:lnTo>
                </a:path>
              </a:pathLst>
            </a:custGeom>
            <a:ln w="9525">
              <a:solidFill>
                <a:srgbClr val="C1D5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 descr=""/>
          <p:cNvSpPr txBox="1"/>
          <p:nvPr/>
        </p:nvSpPr>
        <p:spPr>
          <a:xfrm>
            <a:off x="2322702" y="2671318"/>
            <a:ext cx="20701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20">
                <a:solidFill>
                  <a:srgbClr val="001F5F"/>
                </a:solidFill>
                <a:latin typeface="Calibri"/>
                <a:cs typeface="Calibri"/>
              </a:rPr>
              <a:t>30.4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2824226" y="2670301"/>
            <a:ext cx="661035" cy="516255"/>
          </a:xfrm>
          <a:prstGeom prst="rect">
            <a:avLst/>
          </a:prstGeom>
          <a:solidFill>
            <a:srgbClr val="FFFF00">
              <a:alpha val="25881"/>
            </a:srgbClr>
          </a:solidFill>
        </p:spPr>
        <p:txBody>
          <a:bodyPr wrap="square" lIns="0" tIns="50165" rIns="0" bIns="0" rtlCol="0" vert="horz">
            <a:spAutoFit/>
          </a:bodyPr>
          <a:lstStyle/>
          <a:p>
            <a:pPr algn="ctr" marR="10160">
              <a:lnSpc>
                <a:spcPct val="100000"/>
              </a:lnSpc>
              <a:spcBef>
                <a:spcPts val="395"/>
              </a:spcBef>
            </a:pPr>
            <a:r>
              <a:rPr dirty="0" sz="800" spc="-25">
                <a:solidFill>
                  <a:srgbClr val="001F5F"/>
                </a:solidFill>
                <a:latin typeface="Calibri"/>
                <a:cs typeface="Calibri"/>
              </a:rPr>
              <a:t>27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3636517" y="2792222"/>
            <a:ext cx="474980" cy="394335"/>
          </a:xfrm>
          <a:prstGeom prst="rect">
            <a:avLst/>
          </a:prstGeom>
          <a:solidFill>
            <a:srgbClr val="92D050">
              <a:alpha val="25881"/>
            </a:srgbClr>
          </a:solidFill>
        </p:spPr>
        <p:txBody>
          <a:bodyPr wrap="square" lIns="0" tIns="0" rIns="0" bIns="0" rtlCol="0" vert="horz">
            <a:spAutoFit/>
          </a:bodyPr>
          <a:lstStyle/>
          <a:p>
            <a:pPr algn="ctr" marR="8890">
              <a:lnSpc>
                <a:spcPts val="810"/>
              </a:lnSpc>
            </a:pPr>
            <a:r>
              <a:rPr dirty="0" sz="800" spc="-25">
                <a:solidFill>
                  <a:srgbClr val="001F5F"/>
                </a:solidFill>
                <a:latin typeface="Calibri"/>
                <a:cs typeface="Calibri"/>
              </a:rPr>
              <a:t>22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4264405" y="2883661"/>
            <a:ext cx="656590" cy="302895"/>
          </a:xfrm>
          <a:prstGeom prst="rect">
            <a:avLst/>
          </a:prstGeom>
          <a:solidFill>
            <a:srgbClr val="FF0000">
              <a:alpha val="25097"/>
            </a:srgbClr>
          </a:solidFill>
        </p:spPr>
        <p:txBody>
          <a:bodyPr wrap="square" lIns="0" tIns="0" rIns="0" bIns="0" rtlCol="0" vert="horz">
            <a:spAutoFit/>
          </a:bodyPr>
          <a:lstStyle/>
          <a:p>
            <a:pPr algn="ctr" marR="5715">
              <a:lnSpc>
                <a:spcPts val="919"/>
              </a:lnSpc>
            </a:pPr>
            <a:r>
              <a:rPr dirty="0" sz="800" spc="-25">
                <a:solidFill>
                  <a:srgbClr val="001F5F"/>
                </a:solidFill>
                <a:latin typeface="Calibri"/>
                <a:cs typeface="Calibri"/>
              </a:rPr>
              <a:t>12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467055" y="3105150"/>
            <a:ext cx="7747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50">
                <a:solidFill>
                  <a:srgbClr val="001F5F"/>
                </a:solidFill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415544" y="2894457"/>
            <a:ext cx="129539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25">
                <a:solidFill>
                  <a:srgbClr val="001F5F"/>
                </a:solidFill>
                <a:latin typeface="Calibri"/>
                <a:cs typeface="Calibri"/>
              </a:rPr>
              <a:t>20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415544" y="2683891"/>
            <a:ext cx="129539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25">
                <a:solidFill>
                  <a:srgbClr val="001F5F"/>
                </a:solidFill>
                <a:latin typeface="Calibri"/>
                <a:cs typeface="Calibri"/>
              </a:rPr>
              <a:t>40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837082" y="3237102"/>
            <a:ext cx="29718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10">
                <a:solidFill>
                  <a:srgbClr val="001F5F"/>
                </a:solidFill>
                <a:latin typeface="Calibri"/>
                <a:cs typeface="Calibri"/>
              </a:rPr>
              <a:t>Netflix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1525269" y="3237102"/>
            <a:ext cx="36131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10">
                <a:solidFill>
                  <a:srgbClr val="001F5F"/>
                </a:solidFill>
                <a:latin typeface="Calibri"/>
                <a:cs typeface="Calibri"/>
              </a:rPr>
              <a:t>Amazon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2316607" y="3237102"/>
            <a:ext cx="21971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20">
                <a:solidFill>
                  <a:srgbClr val="001F5F"/>
                </a:solidFill>
                <a:latin typeface="Calibri"/>
                <a:cs typeface="Calibri"/>
              </a:rPr>
              <a:t>Hulu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2824226" y="3196018"/>
            <a:ext cx="661035" cy="353695"/>
          </a:xfrm>
          <a:prstGeom prst="rect">
            <a:avLst/>
          </a:prstGeom>
          <a:solidFill>
            <a:srgbClr val="FFFF00">
              <a:alpha val="25881"/>
            </a:srgbClr>
          </a:solidFill>
        </p:spPr>
        <p:txBody>
          <a:bodyPr wrap="square" lIns="0" tIns="52069" rIns="0" bIns="0" rtlCol="0" vert="horz">
            <a:spAutoFit/>
          </a:bodyPr>
          <a:lstStyle/>
          <a:p>
            <a:pPr marL="19050" marR="29209" indent="57150">
              <a:lnSpc>
                <a:spcPct val="101800"/>
              </a:lnSpc>
              <a:spcBef>
                <a:spcPts val="409"/>
              </a:spcBef>
            </a:pPr>
            <a:r>
              <a:rPr dirty="0" sz="800">
                <a:solidFill>
                  <a:srgbClr val="001F5F"/>
                </a:solidFill>
                <a:latin typeface="Calibri"/>
                <a:cs typeface="Calibri"/>
              </a:rPr>
              <a:t>Showtime</a:t>
            </a:r>
            <a:r>
              <a:rPr dirty="0" sz="8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800" spc="-50">
                <a:solidFill>
                  <a:srgbClr val="001F5F"/>
                </a:solidFill>
                <a:latin typeface="Calibri"/>
                <a:cs typeface="Calibri"/>
              </a:rPr>
              <a:t>+</a:t>
            </a:r>
            <a:r>
              <a:rPr dirty="0" sz="800" spc="50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001F5F"/>
                </a:solidFill>
                <a:latin typeface="Calibri"/>
                <a:cs typeface="Calibri"/>
              </a:rPr>
              <a:t>Showtime</a:t>
            </a:r>
            <a:r>
              <a:rPr dirty="0" sz="8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800" spc="-25">
                <a:solidFill>
                  <a:srgbClr val="001F5F"/>
                </a:solidFill>
                <a:latin typeface="Calibri"/>
                <a:cs typeface="Calibri"/>
              </a:rPr>
              <a:t>OTT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3636517" y="3196018"/>
            <a:ext cx="474980" cy="233045"/>
          </a:xfrm>
          <a:prstGeom prst="rect">
            <a:avLst/>
          </a:prstGeom>
          <a:solidFill>
            <a:srgbClr val="92D050">
              <a:alpha val="25881"/>
            </a:srgbClr>
          </a:solidFill>
        </p:spPr>
        <p:txBody>
          <a:bodyPr wrap="square" lIns="0" tIns="53975" rIns="0" bIns="0" rtlCol="0" vert="horz">
            <a:spAutoFit/>
          </a:bodyPr>
          <a:lstStyle/>
          <a:p>
            <a:pPr marL="55880">
              <a:lnSpc>
                <a:spcPct val="100000"/>
              </a:lnSpc>
              <a:spcBef>
                <a:spcPts val="425"/>
              </a:spcBef>
            </a:pPr>
            <a:r>
              <a:rPr dirty="0" sz="800">
                <a:solidFill>
                  <a:srgbClr val="001F5F"/>
                </a:solidFill>
                <a:latin typeface="Calibri"/>
                <a:cs typeface="Calibri"/>
              </a:rPr>
              <a:t>Pluto</a:t>
            </a:r>
            <a:r>
              <a:rPr dirty="0" sz="8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800" spc="-25">
                <a:solidFill>
                  <a:srgbClr val="001F5F"/>
                </a:solidFill>
                <a:latin typeface="Calibri"/>
                <a:cs typeface="Calibri"/>
              </a:rPr>
              <a:t>TV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4264405" y="3196018"/>
            <a:ext cx="656590" cy="353695"/>
          </a:xfrm>
          <a:prstGeom prst="rect">
            <a:avLst/>
          </a:prstGeom>
          <a:solidFill>
            <a:srgbClr val="FF0000">
              <a:alpha val="25097"/>
            </a:srgbClr>
          </a:solidFill>
        </p:spPr>
        <p:txBody>
          <a:bodyPr wrap="square" lIns="0" tIns="52069" rIns="0" bIns="0" rtlCol="0" vert="horz">
            <a:spAutoFit/>
          </a:bodyPr>
          <a:lstStyle/>
          <a:p>
            <a:pPr marL="19050" marR="24130" indent="63500">
              <a:lnSpc>
                <a:spcPct val="101800"/>
              </a:lnSpc>
              <a:spcBef>
                <a:spcPts val="409"/>
              </a:spcBef>
            </a:pPr>
            <a:r>
              <a:rPr dirty="0" sz="800">
                <a:solidFill>
                  <a:srgbClr val="001F5F"/>
                </a:solidFill>
                <a:latin typeface="Calibri"/>
                <a:cs typeface="Calibri"/>
              </a:rPr>
              <a:t>All</a:t>
            </a:r>
            <a:r>
              <a:rPr dirty="0" sz="8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001F5F"/>
                </a:solidFill>
                <a:latin typeface="Calibri"/>
                <a:cs typeface="Calibri"/>
              </a:rPr>
              <a:t>Access</a:t>
            </a:r>
            <a:r>
              <a:rPr dirty="0" sz="8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800" spc="-50">
                <a:solidFill>
                  <a:srgbClr val="001F5F"/>
                </a:solidFill>
                <a:latin typeface="Calibri"/>
                <a:cs typeface="Calibri"/>
              </a:rPr>
              <a:t>+</a:t>
            </a:r>
            <a:r>
              <a:rPr dirty="0" sz="800" spc="50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001F5F"/>
                </a:solidFill>
                <a:latin typeface="Calibri"/>
                <a:cs typeface="Calibri"/>
              </a:rPr>
              <a:t>Showtime</a:t>
            </a:r>
            <a:r>
              <a:rPr dirty="0" sz="8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800" spc="-25">
                <a:solidFill>
                  <a:srgbClr val="001F5F"/>
                </a:solidFill>
                <a:latin typeface="Calibri"/>
                <a:cs typeface="Calibri"/>
              </a:rPr>
              <a:t>OTT</a:t>
            </a:r>
            <a:endParaRPr sz="800">
              <a:latin typeface="Calibri"/>
              <a:cs typeface="Calibri"/>
            </a:endParaRPr>
          </a:p>
        </p:txBody>
      </p:sp>
      <p:graphicFrame>
        <p:nvGraphicFramePr>
          <p:cNvPr id="65" name="object 65" descr=""/>
          <p:cNvGraphicFramePr>
            <a:graphicFrameLocks noGrp="1"/>
          </p:cNvGraphicFramePr>
          <p:nvPr/>
        </p:nvGraphicFramePr>
        <p:xfrm>
          <a:off x="345287" y="1259077"/>
          <a:ext cx="3814445" cy="1351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685"/>
                <a:gridCol w="225425"/>
                <a:gridCol w="493395"/>
                <a:gridCol w="225425"/>
                <a:gridCol w="2265045"/>
              </a:tblGrid>
              <a:tr h="1733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800" spc="-2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167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15875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970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800" spc="-2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160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127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2E549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ts val="905"/>
                        </a:lnSpc>
                      </a:pPr>
                      <a:r>
                        <a:rPr dirty="0" sz="800" spc="-2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150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70205">
                        <a:lnSpc>
                          <a:spcPts val="1155"/>
                        </a:lnSpc>
                      </a:pPr>
                      <a:r>
                        <a:rPr dirty="0" sz="11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Number of</a:t>
                      </a:r>
                      <a:r>
                        <a:rPr dirty="0" sz="1100" spc="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Subscribers</a:t>
                      </a:r>
                      <a:r>
                        <a:rPr dirty="0" sz="1100" spc="-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(Millions)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1272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800" spc="-2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140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317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2E549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2E549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1018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800" spc="-2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120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2920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2E549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2E549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1018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800" spc="-2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100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2920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2E549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2E549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10185">
                <a:tc>
                  <a:txBody>
                    <a:bodyPr/>
                    <a:lstStyle/>
                    <a:p>
                      <a:pPr marL="8255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800" spc="-2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80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2920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2E549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2E549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55575">
                <a:tc>
                  <a:txBody>
                    <a:bodyPr/>
                    <a:lstStyle/>
                    <a:p>
                      <a:pPr marL="82550">
                        <a:lnSpc>
                          <a:spcPts val="900"/>
                        </a:lnSpc>
                        <a:spcBef>
                          <a:spcPts val="225"/>
                        </a:spcBef>
                      </a:pPr>
                      <a:r>
                        <a:rPr dirty="0" sz="800" spc="-2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60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2857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2E549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2E549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66" name="object 66" descr=""/>
          <p:cNvSpPr txBox="1"/>
          <p:nvPr/>
        </p:nvSpPr>
        <p:spPr>
          <a:xfrm>
            <a:off x="1099210" y="946480"/>
            <a:ext cx="3535679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solidFill>
                  <a:srgbClr val="001F5F"/>
                </a:solidFill>
                <a:latin typeface="Calibri"/>
                <a:cs typeface="Calibri"/>
              </a:rPr>
              <a:t>CBS</a:t>
            </a:r>
            <a:r>
              <a:rPr dirty="0" sz="1400" spc="-3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1F5F"/>
                </a:solidFill>
                <a:latin typeface="Calibri"/>
                <a:cs typeface="Calibri"/>
              </a:rPr>
              <a:t>All</a:t>
            </a:r>
            <a:r>
              <a:rPr dirty="0" sz="1400" spc="-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1F5F"/>
                </a:solidFill>
                <a:latin typeface="Calibri"/>
                <a:cs typeface="Calibri"/>
              </a:rPr>
              <a:t>Access</a:t>
            </a:r>
            <a:r>
              <a:rPr dirty="0" sz="1400" spc="-3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400" spc="-2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1F5F"/>
                </a:solidFill>
                <a:latin typeface="Calibri"/>
                <a:cs typeface="Calibri"/>
              </a:rPr>
              <a:t>Showtime</a:t>
            </a:r>
            <a:r>
              <a:rPr dirty="0" sz="1400" spc="-5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1F5F"/>
                </a:solidFill>
                <a:latin typeface="Calibri"/>
                <a:cs typeface="Calibri"/>
              </a:rPr>
              <a:t>OTT</a:t>
            </a:r>
            <a:r>
              <a:rPr dirty="0" sz="1400" spc="-3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1F5F"/>
                </a:solidFill>
                <a:latin typeface="Calibri"/>
                <a:cs typeface="Calibri"/>
              </a:rPr>
              <a:t>can</a:t>
            </a:r>
            <a:r>
              <a:rPr dirty="0" sz="1400" spc="-2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1F5F"/>
                </a:solidFill>
                <a:latin typeface="Calibri"/>
                <a:cs typeface="Calibri"/>
              </a:rPr>
              <a:t>be</a:t>
            </a:r>
            <a:r>
              <a:rPr dirty="0" sz="1400" spc="-3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 b="1">
                <a:solidFill>
                  <a:srgbClr val="001F5F"/>
                </a:solidFill>
                <a:latin typeface="Calibri"/>
                <a:cs typeface="Calibri"/>
              </a:rPr>
              <a:t>closed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405384" y="4905755"/>
            <a:ext cx="3653154" cy="1015365"/>
          </a:xfrm>
          <a:prstGeom prst="rect">
            <a:avLst/>
          </a:prstGeom>
          <a:ln w="12700">
            <a:solidFill>
              <a:srgbClr val="1F3863"/>
            </a:solidFill>
          </a:ln>
        </p:spPr>
        <p:txBody>
          <a:bodyPr wrap="square" lIns="0" tIns="36830" rIns="0" bIns="0" rtlCol="0" vert="horz">
            <a:spAutoFit/>
          </a:bodyPr>
          <a:lstStyle/>
          <a:p>
            <a:pPr algn="just" marL="90805" marR="83185">
              <a:lnSpc>
                <a:spcPct val="100000"/>
              </a:lnSpc>
              <a:spcBef>
                <a:spcPts val="290"/>
              </a:spcBef>
            </a:pP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While</a:t>
            </a:r>
            <a:r>
              <a:rPr dirty="0" sz="1200" spc="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Showtime</a:t>
            </a:r>
            <a:r>
              <a:rPr dirty="0" sz="1200" spc="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is</a:t>
            </a:r>
            <a:r>
              <a:rPr dirty="0" sz="1200" spc="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fairly</a:t>
            </a:r>
            <a:r>
              <a:rPr dirty="0" sz="1200" spc="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successful</a:t>
            </a:r>
            <a:r>
              <a:rPr dirty="0" sz="1200" spc="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as</a:t>
            </a:r>
            <a:r>
              <a:rPr dirty="0" sz="1200" spc="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1200" spc="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premium</a:t>
            </a:r>
            <a:r>
              <a:rPr dirty="0" sz="1200" spc="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001F5F"/>
                </a:solidFill>
                <a:latin typeface="Calibri"/>
                <a:cs typeface="Calibri"/>
              </a:rPr>
              <a:t>cable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channel,</a:t>
            </a:r>
            <a:r>
              <a:rPr dirty="0" sz="12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Showtime</a:t>
            </a:r>
            <a:r>
              <a:rPr dirty="0" sz="12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OTT</a:t>
            </a: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has</a:t>
            </a:r>
            <a:r>
              <a:rPr dirty="0" sz="12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failed</a:t>
            </a:r>
            <a:r>
              <a:rPr dirty="0" sz="12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2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take</a:t>
            </a:r>
            <a:r>
              <a:rPr dirty="0" sz="12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spc="-25">
                <a:solidFill>
                  <a:srgbClr val="001F5F"/>
                </a:solidFill>
                <a:latin typeface="Calibri"/>
                <a:cs typeface="Calibri"/>
              </a:rPr>
              <a:t>off</a:t>
            </a:r>
            <a:endParaRPr sz="1200">
              <a:latin typeface="Calibri"/>
              <a:cs typeface="Calibri"/>
            </a:endParaRPr>
          </a:p>
          <a:p>
            <a:pPr algn="just" marL="90805" marR="83820">
              <a:lnSpc>
                <a:spcPct val="100000"/>
              </a:lnSpc>
            </a:pP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Showtime</a:t>
            </a:r>
            <a:r>
              <a:rPr dirty="0" sz="1200" spc="305" b="1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OTT</a:t>
            </a:r>
            <a:r>
              <a:rPr dirty="0" sz="1200" spc="310" b="1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would</a:t>
            </a:r>
            <a:r>
              <a:rPr dirty="0" sz="1200" spc="310" b="1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be</a:t>
            </a:r>
            <a:r>
              <a:rPr dirty="0" sz="1200" spc="300" b="1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discontinued</a:t>
            </a:r>
            <a:r>
              <a:rPr dirty="0" sz="1200" spc="310" b="1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as</a:t>
            </a:r>
            <a:r>
              <a:rPr dirty="0" sz="1200" spc="310" b="1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200" spc="-25" b="1">
                <a:solidFill>
                  <a:srgbClr val="001F5F"/>
                </a:solidFill>
                <a:latin typeface="Calibri"/>
                <a:cs typeface="Calibri"/>
              </a:rPr>
              <a:t>an </a:t>
            </a: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independent</a:t>
            </a:r>
            <a:r>
              <a:rPr dirty="0" sz="1200" spc="-2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service</a:t>
            </a:r>
            <a:r>
              <a:rPr dirty="0" sz="1200" spc="-2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2021</a:t>
            </a:r>
            <a:r>
              <a:rPr dirty="0" sz="1200" spc="-3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onwards,</a:t>
            </a:r>
            <a:r>
              <a:rPr dirty="0" sz="1200" spc="-2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200" spc="-2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would</a:t>
            </a:r>
            <a:r>
              <a:rPr dirty="0" sz="1200" spc="-2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only</a:t>
            </a:r>
            <a:r>
              <a:rPr dirty="0" sz="1200" spc="-3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spc="-25" b="1">
                <a:solidFill>
                  <a:srgbClr val="001F5F"/>
                </a:solidFill>
                <a:latin typeface="Calibri"/>
                <a:cs typeface="Calibri"/>
              </a:rPr>
              <a:t>be </a:t>
            </a: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available</a:t>
            </a:r>
            <a:r>
              <a:rPr dirty="0" sz="1200" spc="-5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through</a:t>
            </a:r>
            <a:r>
              <a:rPr dirty="0" sz="1200" spc="-3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Prime</a:t>
            </a:r>
            <a:r>
              <a:rPr dirty="0" sz="1200" spc="-3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Video</a:t>
            </a:r>
            <a:r>
              <a:rPr dirty="0" sz="1200" spc="-3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spc="-10" b="1">
                <a:solidFill>
                  <a:srgbClr val="001F5F"/>
                </a:solidFill>
                <a:latin typeface="Calibri"/>
                <a:cs typeface="Calibri"/>
              </a:rPr>
              <a:t>Channels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6497192" y="1929765"/>
            <a:ext cx="533527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All</a:t>
            </a:r>
            <a:r>
              <a:rPr dirty="0" sz="1200" spc="37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200" spc="37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ViacomCBS’</a:t>
            </a:r>
            <a:r>
              <a:rPr dirty="0" sz="1200" spc="37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traditional</a:t>
            </a:r>
            <a:r>
              <a:rPr dirty="0" sz="1200" spc="38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content</a:t>
            </a:r>
            <a:r>
              <a:rPr dirty="0" sz="1200" spc="37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creation</a:t>
            </a:r>
            <a:r>
              <a:rPr dirty="0" sz="1200" spc="37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200" spc="38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distribution</a:t>
            </a:r>
            <a:r>
              <a:rPr dirty="0" sz="1200" spc="39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operations</a:t>
            </a:r>
            <a:r>
              <a:rPr dirty="0" sz="1200" spc="37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spc="-25" b="1">
                <a:solidFill>
                  <a:srgbClr val="001F5F"/>
                </a:solidFill>
                <a:latin typeface="Calibri"/>
                <a:cs typeface="Calibri"/>
              </a:rPr>
              <a:t>as </a:t>
            </a: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undertaken</a:t>
            </a:r>
            <a:r>
              <a:rPr dirty="0" sz="1200" spc="1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by their</a:t>
            </a:r>
            <a:r>
              <a:rPr dirty="0" sz="1200" spc="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numerous</a:t>
            </a:r>
            <a:r>
              <a:rPr dirty="0" sz="1200" spc="1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channels, studios</a:t>
            </a:r>
            <a:r>
              <a:rPr dirty="0" sz="1200" spc="1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200" spc="1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networks</a:t>
            </a:r>
            <a:r>
              <a:rPr dirty="0" sz="1200" spc="1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would remain</a:t>
            </a:r>
            <a:r>
              <a:rPr dirty="0" sz="1200" spc="1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spc="-20" b="1">
                <a:solidFill>
                  <a:srgbClr val="001F5F"/>
                </a:solidFill>
                <a:latin typeface="Calibri"/>
                <a:cs typeface="Calibri"/>
              </a:rPr>
              <a:t>more </a:t>
            </a: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or</a:t>
            </a:r>
            <a:r>
              <a:rPr dirty="0" sz="1200" spc="-2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less</a:t>
            </a:r>
            <a:r>
              <a:rPr dirty="0" sz="1200" spc="-1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001F5F"/>
                </a:solidFill>
                <a:latin typeface="Calibri"/>
                <a:cs typeface="Calibri"/>
              </a:rPr>
              <a:t>undisturbed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,</a:t>
            </a:r>
            <a:r>
              <a:rPr dirty="0" sz="12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as</a:t>
            </a:r>
            <a:r>
              <a:rPr dirty="0" sz="12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it</a:t>
            </a: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is</a:t>
            </a:r>
            <a:r>
              <a:rPr dirty="0" sz="1200" spc="-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one</a:t>
            </a: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2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most</a:t>
            </a:r>
            <a:r>
              <a:rPr dirty="0" sz="1200" spc="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successful</a:t>
            </a:r>
            <a:r>
              <a:rPr dirty="0" sz="12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001F5F"/>
                </a:solidFill>
                <a:latin typeface="Calibri"/>
                <a:cs typeface="Calibri"/>
              </a:rPr>
              <a:t>players</a:t>
            </a:r>
            <a:r>
              <a:rPr dirty="0" sz="12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in</a:t>
            </a:r>
            <a:r>
              <a:rPr dirty="0" sz="12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multiple</a:t>
            </a:r>
            <a:r>
              <a:rPr dirty="0" sz="12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001F5F"/>
                </a:solidFill>
                <a:latin typeface="Calibri"/>
                <a:cs typeface="Calibri"/>
              </a:rPr>
              <a:t>industries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69" name="object 69" descr=""/>
          <p:cNvGrpSpPr/>
          <p:nvPr/>
        </p:nvGrpSpPr>
        <p:grpSpPr>
          <a:xfrm>
            <a:off x="2811526" y="2657601"/>
            <a:ext cx="2122170" cy="922655"/>
            <a:chOff x="2811526" y="2657601"/>
            <a:chExt cx="2122170" cy="922655"/>
          </a:xfrm>
        </p:grpSpPr>
        <p:sp>
          <p:nvSpPr>
            <p:cNvPr id="70" name="object 70" descr=""/>
            <p:cNvSpPr/>
            <p:nvPr/>
          </p:nvSpPr>
          <p:spPr>
            <a:xfrm>
              <a:off x="3630168" y="2785871"/>
              <a:ext cx="487680" cy="649605"/>
            </a:xfrm>
            <a:custGeom>
              <a:avLst/>
              <a:gdLst/>
              <a:ahLst/>
              <a:cxnLst/>
              <a:rect l="l" t="t" r="r" b="b"/>
              <a:pathLst>
                <a:path w="487679" h="649604">
                  <a:moveTo>
                    <a:pt x="487679" y="0"/>
                  </a:moveTo>
                  <a:lnTo>
                    <a:pt x="0" y="0"/>
                  </a:lnTo>
                  <a:lnTo>
                    <a:pt x="0" y="649224"/>
                  </a:lnTo>
                  <a:lnTo>
                    <a:pt x="487679" y="649224"/>
                  </a:lnTo>
                  <a:lnTo>
                    <a:pt x="487679" y="0"/>
                  </a:lnTo>
                  <a:close/>
                </a:path>
              </a:pathLst>
            </a:custGeom>
            <a:solidFill>
              <a:srgbClr val="92D050">
                <a:alpha val="2588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3630168" y="2785871"/>
              <a:ext cx="487680" cy="649605"/>
            </a:xfrm>
            <a:custGeom>
              <a:avLst/>
              <a:gdLst/>
              <a:ahLst/>
              <a:cxnLst/>
              <a:rect l="l" t="t" r="r" b="b"/>
              <a:pathLst>
                <a:path w="487679" h="649604">
                  <a:moveTo>
                    <a:pt x="0" y="649224"/>
                  </a:moveTo>
                  <a:lnTo>
                    <a:pt x="487679" y="649224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649224"/>
                  </a:lnTo>
                  <a:close/>
                </a:path>
              </a:pathLst>
            </a:custGeom>
            <a:ln w="12700">
              <a:solidFill>
                <a:srgbClr val="92D05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4258056" y="2877311"/>
              <a:ext cx="669290" cy="696595"/>
            </a:xfrm>
            <a:custGeom>
              <a:avLst/>
              <a:gdLst/>
              <a:ahLst/>
              <a:cxnLst/>
              <a:rect l="l" t="t" r="r" b="b"/>
              <a:pathLst>
                <a:path w="669289" h="696595">
                  <a:moveTo>
                    <a:pt x="669036" y="0"/>
                  </a:moveTo>
                  <a:lnTo>
                    <a:pt x="0" y="0"/>
                  </a:lnTo>
                  <a:lnTo>
                    <a:pt x="0" y="696468"/>
                  </a:lnTo>
                  <a:lnTo>
                    <a:pt x="669036" y="696468"/>
                  </a:lnTo>
                  <a:lnTo>
                    <a:pt x="669036" y="0"/>
                  </a:lnTo>
                  <a:close/>
                </a:path>
              </a:pathLst>
            </a:custGeom>
            <a:solidFill>
              <a:srgbClr val="FF0000">
                <a:alpha val="2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4258056" y="2877311"/>
              <a:ext cx="669290" cy="696595"/>
            </a:xfrm>
            <a:custGeom>
              <a:avLst/>
              <a:gdLst/>
              <a:ahLst/>
              <a:cxnLst/>
              <a:rect l="l" t="t" r="r" b="b"/>
              <a:pathLst>
                <a:path w="669289" h="696595">
                  <a:moveTo>
                    <a:pt x="0" y="696468"/>
                  </a:moveTo>
                  <a:lnTo>
                    <a:pt x="669036" y="696468"/>
                  </a:lnTo>
                  <a:lnTo>
                    <a:pt x="669036" y="0"/>
                  </a:lnTo>
                  <a:lnTo>
                    <a:pt x="0" y="0"/>
                  </a:lnTo>
                  <a:lnTo>
                    <a:pt x="0" y="696468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2817876" y="2663951"/>
              <a:ext cx="673735" cy="873760"/>
            </a:xfrm>
            <a:custGeom>
              <a:avLst/>
              <a:gdLst/>
              <a:ahLst/>
              <a:cxnLst/>
              <a:rect l="l" t="t" r="r" b="b"/>
              <a:pathLst>
                <a:path w="673735" h="873760">
                  <a:moveTo>
                    <a:pt x="673608" y="0"/>
                  </a:moveTo>
                  <a:lnTo>
                    <a:pt x="0" y="0"/>
                  </a:lnTo>
                  <a:lnTo>
                    <a:pt x="0" y="873251"/>
                  </a:lnTo>
                  <a:lnTo>
                    <a:pt x="673608" y="873251"/>
                  </a:lnTo>
                  <a:lnTo>
                    <a:pt x="673608" y="0"/>
                  </a:lnTo>
                  <a:close/>
                </a:path>
              </a:pathLst>
            </a:custGeom>
            <a:solidFill>
              <a:srgbClr val="FFFF00">
                <a:alpha val="2588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2817876" y="2663951"/>
              <a:ext cx="673735" cy="873760"/>
            </a:xfrm>
            <a:custGeom>
              <a:avLst/>
              <a:gdLst/>
              <a:ahLst/>
              <a:cxnLst/>
              <a:rect l="l" t="t" r="r" b="b"/>
              <a:pathLst>
                <a:path w="673735" h="873760">
                  <a:moveTo>
                    <a:pt x="0" y="873251"/>
                  </a:moveTo>
                  <a:lnTo>
                    <a:pt x="673608" y="873251"/>
                  </a:lnTo>
                  <a:lnTo>
                    <a:pt x="673608" y="0"/>
                  </a:lnTo>
                  <a:lnTo>
                    <a:pt x="0" y="0"/>
                  </a:lnTo>
                  <a:lnTo>
                    <a:pt x="0" y="873251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6" name="object 76" descr=""/>
          <p:cNvGrpSpPr/>
          <p:nvPr/>
        </p:nvGrpSpPr>
        <p:grpSpPr>
          <a:xfrm>
            <a:off x="7012305" y="1151000"/>
            <a:ext cx="1203325" cy="607695"/>
            <a:chOff x="7012305" y="1151000"/>
            <a:chExt cx="1203325" cy="607695"/>
          </a:xfrm>
        </p:grpSpPr>
        <p:pic>
          <p:nvPicPr>
            <p:cNvPr id="77" name="object 7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42988" y="1217675"/>
              <a:ext cx="950976" cy="466344"/>
            </a:xfrm>
            <a:prstGeom prst="rect">
              <a:avLst/>
            </a:prstGeom>
          </p:spPr>
        </p:pic>
        <p:sp>
          <p:nvSpPr>
            <p:cNvPr id="78" name="object 78" descr=""/>
            <p:cNvSpPr/>
            <p:nvPr/>
          </p:nvSpPr>
          <p:spPr>
            <a:xfrm>
              <a:off x="7021830" y="1160525"/>
              <a:ext cx="1184275" cy="588645"/>
            </a:xfrm>
            <a:custGeom>
              <a:avLst/>
              <a:gdLst/>
              <a:ahLst/>
              <a:cxnLst/>
              <a:rect l="l" t="t" r="r" b="b"/>
              <a:pathLst>
                <a:path w="1184275" h="588644">
                  <a:moveTo>
                    <a:pt x="0" y="588263"/>
                  </a:moveTo>
                  <a:lnTo>
                    <a:pt x="1184148" y="588263"/>
                  </a:lnTo>
                  <a:lnTo>
                    <a:pt x="1184148" y="0"/>
                  </a:lnTo>
                  <a:lnTo>
                    <a:pt x="0" y="0"/>
                  </a:lnTo>
                  <a:lnTo>
                    <a:pt x="0" y="588263"/>
                  </a:lnTo>
                  <a:close/>
                </a:path>
              </a:pathLst>
            </a:custGeom>
            <a:ln w="19049">
              <a:solidFill>
                <a:srgbClr val="00AF5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9" name="object 79" descr=""/>
          <p:cNvGrpSpPr/>
          <p:nvPr/>
        </p:nvGrpSpPr>
        <p:grpSpPr>
          <a:xfrm>
            <a:off x="216788" y="3831716"/>
            <a:ext cx="1378585" cy="610870"/>
            <a:chOff x="216788" y="3831716"/>
            <a:chExt cx="1378585" cy="610870"/>
          </a:xfrm>
        </p:grpSpPr>
        <p:pic>
          <p:nvPicPr>
            <p:cNvPr id="80" name="object 8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0161" y="3904238"/>
              <a:ext cx="1030189" cy="473903"/>
            </a:xfrm>
            <a:prstGeom prst="rect">
              <a:avLst/>
            </a:prstGeom>
          </p:spPr>
        </p:pic>
        <p:sp>
          <p:nvSpPr>
            <p:cNvPr id="81" name="object 81" descr=""/>
            <p:cNvSpPr/>
            <p:nvPr/>
          </p:nvSpPr>
          <p:spPr>
            <a:xfrm>
              <a:off x="226313" y="3841241"/>
              <a:ext cx="1359535" cy="591820"/>
            </a:xfrm>
            <a:custGeom>
              <a:avLst/>
              <a:gdLst/>
              <a:ahLst/>
              <a:cxnLst/>
              <a:rect l="l" t="t" r="r" b="b"/>
              <a:pathLst>
                <a:path w="1359535" h="591820">
                  <a:moveTo>
                    <a:pt x="0" y="591311"/>
                  </a:moveTo>
                  <a:lnTo>
                    <a:pt x="1359408" y="591311"/>
                  </a:lnTo>
                  <a:lnTo>
                    <a:pt x="1359408" y="0"/>
                  </a:lnTo>
                  <a:lnTo>
                    <a:pt x="0" y="0"/>
                  </a:lnTo>
                  <a:lnTo>
                    <a:pt x="0" y="591311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2" name="object 82" descr=""/>
          <p:cNvSpPr txBox="1"/>
          <p:nvPr/>
        </p:nvSpPr>
        <p:spPr>
          <a:xfrm>
            <a:off x="6949567" y="3598989"/>
            <a:ext cx="4047490" cy="574040"/>
          </a:xfrm>
          <a:prstGeom prst="rect">
            <a:avLst/>
          </a:prstGeom>
        </p:spPr>
        <p:txBody>
          <a:bodyPr wrap="square" lIns="0" tIns="1060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835"/>
              </a:spcBef>
            </a:pPr>
            <a:r>
              <a:rPr dirty="0" sz="1400" b="1">
                <a:solidFill>
                  <a:srgbClr val="001F5F"/>
                </a:solidFill>
                <a:latin typeface="Calibri"/>
                <a:cs typeface="Calibri"/>
              </a:rPr>
              <a:t>ViacomCBS</a:t>
            </a:r>
            <a:r>
              <a:rPr dirty="0" sz="1400" spc="-2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1F5F"/>
                </a:solidFill>
                <a:latin typeface="Calibri"/>
                <a:cs typeface="Calibri"/>
              </a:rPr>
              <a:t>leads</a:t>
            </a:r>
            <a:r>
              <a:rPr dirty="0" sz="1400" spc="-1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400" spc="-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 b="1">
                <a:solidFill>
                  <a:srgbClr val="001F5F"/>
                </a:solidFill>
                <a:latin typeface="Calibri"/>
                <a:cs typeface="Calibri"/>
              </a:rPr>
              <a:t>traditional</a:t>
            </a:r>
            <a:r>
              <a:rPr dirty="0" sz="1400" spc="-2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 b="1">
                <a:solidFill>
                  <a:srgbClr val="001F5F"/>
                </a:solidFill>
                <a:latin typeface="Calibri"/>
                <a:cs typeface="Calibri"/>
              </a:rPr>
              <a:t>broadcasting</a:t>
            </a:r>
            <a:r>
              <a:rPr dirty="0" sz="1400" spc="-2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 b="1">
                <a:solidFill>
                  <a:srgbClr val="001F5F"/>
                </a:solidFill>
                <a:latin typeface="Calibri"/>
                <a:cs typeface="Calibri"/>
              </a:rPr>
              <a:t>segment</a:t>
            </a:r>
            <a:endParaRPr sz="1400">
              <a:latin typeface="Calibri"/>
              <a:cs typeface="Calibri"/>
            </a:endParaRPr>
          </a:p>
          <a:p>
            <a:pPr algn="ctr" marL="53340">
              <a:lnSpc>
                <a:spcPct val="100000"/>
              </a:lnSpc>
              <a:spcBef>
                <a:spcPts val="580"/>
              </a:spcBef>
            </a:pP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3 of</a:t>
            </a:r>
            <a:r>
              <a:rPr dirty="0" sz="1100" spc="-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1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5 most</a:t>
            </a:r>
            <a:r>
              <a:rPr dirty="0" sz="11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watched</a:t>
            </a:r>
            <a:r>
              <a:rPr dirty="0" sz="11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shows</a:t>
            </a:r>
            <a:r>
              <a:rPr dirty="0" sz="11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on</a:t>
            </a:r>
            <a:r>
              <a:rPr dirty="0" sz="1100" spc="-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TV in</a:t>
            </a:r>
            <a:r>
              <a:rPr dirty="0" sz="1100" spc="-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100" spc="-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US</a:t>
            </a:r>
            <a:r>
              <a:rPr dirty="0" sz="1100" spc="-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right</a:t>
            </a:r>
            <a:r>
              <a:rPr dirty="0" sz="1100" spc="-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now</a:t>
            </a:r>
            <a:r>
              <a:rPr dirty="0" sz="11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are</a:t>
            </a:r>
            <a:r>
              <a:rPr dirty="0" sz="1100" spc="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on</a:t>
            </a:r>
            <a:r>
              <a:rPr dirty="0" sz="1100" spc="-25">
                <a:solidFill>
                  <a:srgbClr val="001F5F"/>
                </a:solidFill>
                <a:latin typeface="Calibri"/>
                <a:cs typeface="Calibri"/>
              </a:rPr>
              <a:t> CBS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83" name="object 83" descr=""/>
          <p:cNvGrpSpPr/>
          <p:nvPr/>
        </p:nvGrpSpPr>
        <p:grpSpPr>
          <a:xfrm>
            <a:off x="7667053" y="4293108"/>
            <a:ext cx="3770629" cy="1495425"/>
            <a:chOff x="7667053" y="4293108"/>
            <a:chExt cx="3770629" cy="1495425"/>
          </a:xfrm>
        </p:grpSpPr>
        <p:sp>
          <p:nvSpPr>
            <p:cNvPr id="84" name="object 84" descr=""/>
            <p:cNvSpPr/>
            <p:nvPr/>
          </p:nvSpPr>
          <p:spPr>
            <a:xfrm>
              <a:off x="7671816" y="5286756"/>
              <a:ext cx="3766185" cy="405765"/>
            </a:xfrm>
            <a:custGeom>
              <a:avLst/>
              <a:gdLst/>
              <a:ahLst/>
              <a:cxnLst/>
              <a:rect l="l" t="t" r="r" b="b"/>
              <a:pathLst>
                <a:path w="3766184" h="405764">
                  <a:moveTo>
                    <a:pt x="3653028" y="0"/>
                  </a:moveTo>
                  <a:lnTo>
                    <a:pt x="0" y="0"/>
                  </a:lnTo>
                  <a:lnTo>
                    <a:pt x="0" y="106680"/>
                  </a:lnTo>
                  <a:lnTo>
                    <a:pt x="3653028" y="106680"/>
                  </a:lnTo>
                  <a:lnTo>
                    <a:pt x="3653028" y="0"/>
                  </a:lnTo>
                  <a:close/>
                </a:path>
                <a:path w="3766184" h="405764">
                  <a:moveTo>
                    <a:pt x="3765804" y="298704"/>
                  </a:moveTo>
                  <a:lnTo>
                    <a:pt x="0" y="298704"/>
                  </a:lnTo>
                  <a:lnTo>
                    <a:pt x="0" y="405384"/>
                  </a:lnTo>
                  <a:lnTo>
                    <a:pt x="3765804" y="405384"/>
                  </a:lnTo>
                  <a:lnTo>
                    <a:pt x="3765804" y="298704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7671816" y="4988052"/>
              <a:ext cx="3464560" cy="105410"/>
            </a:xfrm>
            <a:custGeom>
              <a:avLst/>
              <a:gdLst/>
              <a:ahLst/>
              <a:cxnLst/>
              <a:rect l="l" t="t" r="r" b="b"/>
              <a:pathLst>
                <a:path w="3464559" h="105410">
                  <a:moveTo>
                    <a:pt x="3464052" y="0"/>
                  </a:moveTo>
                  <a:lnTo>
                    <a:pt x="0" y="0"/>
                  </a:lnTo>
                  <a:lnTo>
                    <a:pt x="0" y="105156"/>
                  </a:lnTo>
                  <a:lnTo>
                    <a:pt x="3464052" y="105156"/>
                  </a:lnTo>
                  <a:lnTo>
                    <a:pt x="346405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7671816" y="4689348"/>
              <a:ext cx="3115310" cy="105410"/>
            </a:xfrm>
            <a:custGeom>
              <a:avLst/>
              <a:gdLst/>
              <a:ahLst/>
              <a:cxnLst/>
              <a:rect l="l" t="t" r="r" b="b"/>
              <a:pathLst>
                <a:path w="3115309" h="105410">
                  <a:moveTo>
                    <a:pt x="3115055" y="0"/>
                  </a:moveTo>
                  <a:lnTo>
                    <a:pt x="0" y="0"/>
                  </a:lnTo>
                  <a:lnTo>
                    <a:pt x="0" y="105156"/>
                  </a:lnTo>
                  <a:lnTo>
                    <a:pt x="3115055" y="105156"/>
                  </a:lnTo>
                  <a:lnTo>
                    <a:pt x="311505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7671816" y="4390644"/>
              <a:ext cx="3058795" cy="105410"/>
            </a:xfrm>
            <a:custGeom>
              <a:avLst/>
              <a:gdLst/>
              <a:ahLst/>
              <a:cxnLst/>
              <a:rect l="l" t="t" r="r" b="b"/>
              <a:pathLst>
                <a:path w="3058795" h="105410">
                  <a:moveTo>
                    <a:pt x="3058668" y="0"/>
                  </a:moveTo>
                  <a:lnTo>
                    <a:pt x="0" y="0"/>
                  </a:lnTo>
                  <a:lnTo>
                    <a:pt x="0" y="105155"/>
                  </a:lnTo>
                  <a:lnTo>
                    <a:pt x="3058668" y="105155"/>
                  </a:lnTo>
                  <a:lnTo>
                    <a:pt x="305866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7671816" y="4293108"/>
              <a:ext cx="0" cy="1495425"/>
            </a:xfrm>
            <a:custGeom>
              <a:avLst/>
              <a:gdLst/>
              <a:ahLst/>
              <a:cxnLst/>
              <a:rect l="l" t="t" r="r" b="b"/>
              <a:pathLst>
                <a:path w="0" h="1495425">
                  <a:moveTo>
                    <a:pt x="0" y="1495044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C1D5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9" name="object 89" descr=""/>
          <p:cNvSpPr txBox="1"/>
          <p:nvPr/>
        </p:nvSpPr>
        <p:spPr>
          <a:xfrm>
            <a:off x="11470893" y="5563311"/>
            <a:ext cx="34607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solidFill>
                  <a:srgbClr val="002775"/>
                </a:solidFill>
                <a:latin typeface="Calibri"/>
                <a:cs typeface="Calibri"/>
              </a:rPr>
              <a:t>10.76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0" name="object 90" descr=""/>
          <p:cNvSpPr txBox="1"/>
          <p:nvPr/>
        </p:nvSpPr>
        <p:spPr>
          <a:xfrm>
            <a:off x="11416410" y="5235321"/>
            <a:ext cx="34607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solidFill>
                  <a:srgbClr val="002775"/>
                </a:solidFill>
                <a:latin typeface="Calibri"/>
                <a:cs typeface="Calibri"/>
              </a:rPr>
              <a:t>10.44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1" name="object 91" descr=""/>
          <p:cNvSpPr txBox="1"/>
          <p:nvPr/>
        </p:nvSpPr>
        <p:spPr>
          <a:xfrm>
            <a:off x="11199368" y="4936363"/>
            <a:ext cx="2038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solidFill>
                  <a:srgbClr val="002775"/>
                </a:solidFill>
                <a:latin typeface="Calibri"/>
                <a:cs typeface="Calibri"/>
              </a:rPr>
              <a:t>9.9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2" name="object 92" descr=""/>
          <p:cNvSpPr txBox="1"/>
          <p:nvPr/>
        </p:nvSpPr>
        <p:spPr>
          <a:xfrm>
            <a:off x="10849482" y="4636973"/>
            <a:ext cx="20383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25">
                <a:solidFill>
                  <a:srgbClr val="002775"/>
                </a:solidFill>
                <a:latin typeface="Calibri"/>
                <a:cs typeface="Calibri"/>
              </a:rPr>
              <a:t>8.9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3" name="object 93" descr=""/>
          <p:cNvSpPr txBox="1"/>
          <p:nvPr/>
        </p:nvSpPr>
        <p:spPr>
          <a:xfrm>
            <a:off x="10793730" y="4338015"/>
            <a:ext cx="27495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20">
                <a:solidFill>
                  <a:srgbClr val="002775"/>
                </a:solidFill>
                <a:latin typeface="Calibri"/>
                <a:cs typeface="Calibri"/>
              </a:rPr>
              <a:t>8.74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4" name="object 94" descr=""/>
          <p:cNvSpPr txBox="1"/>
          <p:nvPr/>
        </p:nvSpPr>
        <p:spPr>
          <a:xfrm>
            <a:off x="7369556" y="5553557"/>
            <a:ext cx="22161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0" b="1">
                <a:solidFill>
                  <a:srgbClr val="002775"/>
                </a:solidFill>
                <a:latin typeface="Calibri"/>
                <a:cs typeface="Calibri"/>
              </a:rPr>
              <a:t>NCIS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5" name="object 95" descr=""/>
          <p:cNvSpPr txBox="1"/>
          <p:nvPr/>
        </p:nvSpPr>
        <p:spPr>
          <a:xfrm>
            <a:off x="7089775" y="5254497"/>
            <a:ext cx="502284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b="1">
                <a:solidFill>
                  <a:srgbClr val="002775"/>
                </a:solidFill>
                <a:latin typeface="Calibri"/>
                <a:cs typeface="Calibri"/>
              </a:rPr>
              <a:t>60</a:t>
            </a:r>
            <a:r>
              <a:rPr dirty="0" sz="800" spc="5" b="1">
                <a:solidFill>
                  <a:srgbClr val="002775"/>
                </a:solidFill>
                <a:latin typeface="Calibri"/>
                <a:cs typeface="Calibri"/>
              </a:rPr>
              <a:t> </a:t>
            </a:r>
            <a:r>
              <a:rPr dirty="0" sz="800" spc="-10" b="1">
                <a:solidFill>
                  <a:srgbClr val="002775"/>
                </a:solidFill>
                <a:latin typeface="Calibri"/>
                <a:cs typeface="Calibri"/>
              </a:rPr>
              <a:t>Minutes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6" name="object 96" descr=""/>
          <p:cNvSpPr txBox="1"/>
          <p:nvPr/>
        </p:nvSpPr>
        <p:spPr>
          <a:xfrm>
            <a:off x="7081266" y="4893690"/>
            <a:ext cx="509905" cy="27241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01600" marR="5080" indent="-88900">
              <a:lnSpc>
                <a:spcPct val="101800"/>
              </a:lnSpc>
              <a:spcBef>
                <a:spcPts val="85"/>
              </a:spcBef>
            </a:pPr>
            <a:r>
              <a:rPr dirty="0" sz="800" spc="-10" b="1">
                <a:solidFill>
                  <a:srgbClr val="002775"/>
                </a:solidFill>
                <a:latin typeface="Calibri"/>
                <a:cs typeface="Calibri"/>
              </a:rPr>
              <a:t>Democratic</a:t>
            </a:r>
            <a:r>
              <a:rPr dirty="0" sz="800" spc="500" b="1">
                <a:solidFill>
                  <a:srgbClr val="002775"/>
                </a:solidFill>
                <a:latin typeface="Calibri"/>
                <a:cs typeface="Calibri"/>
              </a:rPr>
              <a:t> </a:t>
            </a:r>
            <a:r>
              <a:rPr dirty="0" sz="800" spc="-10" b="1">
                <a:solidFill>
                  <a:srgbClr val="002775"/>
                </a:solidFill>
                <a:latin typeface="Calibri"/>
                <a:cs typeface="Calibri"/>
              </a:rPr>
              <a:t>Debate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7" name="object 97" descr=""/>
          <p:cNvSpPr txBox="1"/>
          <p:nvPr/>
        </p:nvSpPr>
        <p:spPr>
          <a:xfrm>
            <a:off x="6935469" y="4656582"/>
            <a:ext cx="65659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b="1">
                <a:solidFill>
                  <a:srgbClr val="002775"/>
                </a:solidFill>
                <a:latin typeface="Calibri"/>
                <a:cs typeface="Calibri"/>
              </a:rPr>
              <a:t>Young</a:t>
            </a:r>
            <a:r>
              <a:rPr dirty="0" sz="800" spc="-5" b="1">
                <a:solidFill>
                  <a:srgbClr val="002775"/>
                </a:solidFill>
                <a:latin typeface="Calibri"/>
                <a:cs typeface="Calibri"/>
              </a:rPr>
              <a:t> </a:t>
            </a:r>
            <a:r>
              <a:rPr dirty="0" sz="800" spc="-10" b="1">
                <a:solidFill>
                  <a:srgbClr val="002775"/>
                </a:solidFill>
                <a:latin typeface="Calibri"/>
                <a:cs typeface="Calibri"/>
              </a:rPr>
              <a:t>Sheldon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8" name="object 98" descr=""/>
          <p:cNvSpPr txBox="1"/>
          <p:nvPr/>
        </p:nvSpPr>
        <p:spPr>
          <a:xfrm>
            <a:off x="7153147" y="4357496"/>
            <a:ext cx="43815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b="1">
                <a:solidFill>
                  <a:srgbClr val="002775"/>
                </a:solidFill>
                <a:latin typeface="Calibri"/>
                <a:cs typeface="Calibri"/>
              </a:rPr>
              <a:t>The</a:t>
            </a:r>
            <a:r>
              <a:rPr dirty="0" sz="800" spc="-30" b="1">
                <a:solidFill>
                  <a:srgbClr val="002775"/>
                </a:solidFill>
                <a:latin typeface="Calibri"/>
                <a:cs typeface="Calibri"/>
              </a:rPr>
              <a:t> </a:t>
            </a:r>
            <a:r>
              <a:rPr dirty="0" sz="800" spc="-10" b="1">
                <a:solidFill>
                  <a:srgbClr val="002775"/>
                </a:solidFill>
                <a:latin typeface="Calibri"/>
                <a:cs typeface="Calibri"/>
              </a:rPr>
              <a:t>Voice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9" name="object 99" descr=""/>
          <p:cNvSpPr txBox="1"/>
          <p:nvPr/>
        </p:nvSpPr>
        <p:spPr>
          <a:xfrm>
            <a:off x="7037069" y="5755944"/>
            <a:ext cx="1658620" cy="1885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50" i="1">
                <a:solidFill>
                  <a:srgbClr val="767070"/>
                </a:solidFill>
                <a:latin typeface="Calibri"/>
                <a:cs typeface="Calibri"/>
              </a:rPr>
              <a:t>For week</a:t>
            </a:r>
            <a:r>
              <a:rPr dirty="0" sz="1050" spc="20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050" i="1">
                <a:solidFill>
                  <a:srgbClr val="767070"/>
                </a:solidFill>
                <a:latin typeface="Calibri"/>
                <a:cs typeface="Calibri"/>
              </a:rPr>
              <a:t>ended</a:t>
            </a:r>
            <a:r>
              <a:rPr dirty="0" sz="1050" spc="15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050" i="1">
                <a:solidFill>
                  <a:srgbClr val="767070"/>
                </a:solidFill>
                <a:latin typeface="Calibri"/>
                <a:cs typeface="Calibri"/>
              </a:rPr>
              <a:t>Mar</a:t>
            </a:r>
            <a:r>
              <a:rPr dirty="0" sz="1050" spc="5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050" i="1">
                <a:solidFill>
                  <a:srgbClr val="767070"/>
                </a:solidFill>
                <a:latin typeface="Calibri"/>
                <a:cs typeface="Calibri"/>
              </a:rPr>
              <a:t>15,</a:t>
            </a:r>
            <a:r>
              <a:rPr dirty="0" sz="1050" spc="20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050" spc="-20" i="1">
                <a:solidFill>
                  <a:srgbClr val="767070"/>
                </a:solidFill>
                <a:latin typeface="Calibri"/>
                <a:cs typeface="Calibri"/>
              </a:rPr>
              <a:t>2020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0" name="object 100" descr=""/>
          <p:cNvSpPr txBox="1"/>
          <p:nvPr/>
        </p:nvSpPr>
        <p:spPr>
          <a:xfrm>
            <a:off x="9716769" y="5762345"/>
            <a:ext cx="121094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(Viewers</a:t>
            </a:r>
            <a:r>
              <a:rPr dirty="0" sz="1100" spc="-4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1F5F"/>
                </a:solidFill>
                <a:latin typeface="Calibri"/>
                <a:cs typeface="Calibri"/>
              </a:rPr>
              <a:t>in</a:t>
            </a:r>
            <a:r>
              <a:rPr dirty="0" sz="1100" spc="-1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001F5F"/>
                </a:solidFill>
                <a:latin typeface="Calibri"/>
                <a:cs typeface="Calibri"/>
              </a:rPr>
              <a:t>millions)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1" name="object 101" descr=""/>
          <p:cNvSpPr txBox="1"/>
          <p:nvPr/>
        </p:nvSpPr>
        <p:spPr>
          <a:xfrm>
            <a:off x="245465" y="6061659"/>
            <a:ext cx="4544695" cy="1885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50" i="1">
                <a:solidFill>
                  <a:srgbClr val="767070"/>
                </a:solidFill>
                <a:latin typeface="Calibri"/>
                <a:cs typeface="Calibri"/>
              </a:rPr>
              <a:t>Sources:</a:t>
            </a:r>
            <a:r>
              <a:rPr dirty="0" sz="1050" spc="30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050" i="1">
                <a:solidFill>
                  <a:srgbClr val="767070"/>
                </a:solidFill>
                <a:latin typeface="Calibri"/>
                <a:cs typeface="Calibri"/>
              </a:rPr>
              <a:t>Digitaltrends.com,</a:t>
            </a:r>
            <a:r>
              <a:rPr dirty="0" sz="1050" spc="70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050" i="1">
                <a:solidFill>
                  <a:srgbClr val="767070"/>
                </a:solidFill>
                <a:latin typeface="Calibri"/>
                <a:cs typeface="Calibri"/>
              </a:rPr>
              <a:t>NCTA.com,</a:t>
            </a:r>
            <a:r>
              <a:rPr dirty="0" sz="1050" spc="70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050" i="1">
                <a:solidFill>
                  <a:srgbClr val="767070"/>
                </a:solidFill>
                <a:latin typeface="Calibri"/>
                <a:cs typeface="Calibri"/>
              </a:rPr>
              <a:t>Variety.com,</a:t>
            </a:r>
            <a:r>
              <a:rPr dirty="0" sz="1050" spc="50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050" i="1">
                <a:solidFill>
                  <a:srgbClr val="767070"/>
                </a:solidFill>
                <a:latin typeface="Calibri"/>
                <a:cs typeface="Calibri"/>
              </a:rPr>
              <a:t>Usnews.com</a:t>
            </a:r>
            <a:r>
              <a:rPr dirty="0" sz="1050" spc="40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050" i="1">
                <a:solidFill>
                  <a:srgbClr val="767070"/>
                </a:solidFill>
                <a:latin typeface="Calibri"/>
                <a:cs typeface="Calibri"/>
              </a:rPr>
              <a:t>Company</a:t>
            </a:r>
            <a:r>
              <a:rPr dirty="0" sz="1050" spc="50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050" spc="-10" i="1">
                <a:solidFill>
                  <a:srgbClr val="767070"/>
                </a:solidFill>
                <a:latin typeface="Calibri"/>
                <a:cs typeface="Calibri"/>
              </a:rPr>
              <a:t>Filings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102" name="object 102" descr=""/>
          <p:cNvGrpSpPr/>
          <p:nvPr/>
        </p:nvGrpSpPr>
        <p:grpSpPr>
          <a:xfrm>
            <a:off x="6774560" y="2702432"/>
            <a:ext cx="2727325" cy="656590"/>
            <a:chOff x="6774560" y="2702432"/>
            <a:chExt cx="2727325" cy="656590"/>
          </a:xfrm>
        </p:grpSpPr>
        <p:pic>
          <p:nvPicPr>
            <p:cNvPr id="103" name="object 10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70873" y="2756124"/>
              <a:ext cx="2569204" cy="538763"/>
            </a:xfrm>
            <a:prstGeom prst="rect">
              <a:avLst/>
            </a:prstGeom>
          </p:spPr>
        </p:pic>
        <p:sp>
          <p:nvSpPr>
            <p:cNvPr id="104" name="object 104" descr=""/>
            <p:cNvSpPr/>
            <p:nvPr/>
          </p:nvSpPr>
          <p:spPr>
            <a:xfrm>
              <a:off x="6784085" y="2711957"/>
              <a:ext cx="2708275" cy="637540"/>
            </a:xfrm>
            <a:custGeom>
              <a:avLst/>
              <a:gdLst/>
              <a:ahLst/>
              <a:cxnLst/>
              <a:rect l="l" t="t" r="r" b="b"/>
              <a:pathLst>
                <a:path w="2708275" h="637539">
                  <a:moveTo>
                    <a:pt x="0" y="637032"/>
                  </a:moveTo>
                  <a:lnTo>
                    <a:pt x="2708148" y="637032"/>
                  </a:lnTo>
                  <a:lnTo>
                    <a:pt x="2708148" y="0"/>
                  </a:lnTo>
                  <a:lnTo>
                    <a:pt x="0" y="0"/>
                  </a:lnTo>
                  <a:lnTo>
                    <a:pt x="0" y="637032"/>
                  </a:lnTo>
                  <a:close/>
                </a:path>
              </a:pathLst>
            </a:custGeom>
            <a:ln w="19050">
              <a:solidFill>
                <a:srgbClr val="00AF5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5" name="object 105" descr=""/>
          <p:cNvGrpSpPr/>
          <p:nvPr/>
        </p:nvGrpSpPr>
        <p:grpSpPr>
          <a:xfrm>
            <a:off x="8278748" y="1160144"/>
            <a:ext cx="3178810" cy="590550"/>
            <a:chOff x="8278748" y="1160144"/>
            <a:chExt cx="3178810" cy="590550"/>
          </a:xfrm>
        </p:grpSpPr>
        <p:pic>
          <p:nvPicPr>
            <p:cNvPr id="106" name="object 10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46262" y="1268960"/>
              <a:ext cx="3011271" cy="398827"/>
            </a:xfrm>
            <a:prstGeom prst="rect">
              <a:avLst/>
            </a:prstGeom>
          </p:spPr>
        </p:pic>
        <p:sp>
          <p:nvSpPr>
            <p:cNvPr id="107" name="object 107" descr=""/>
            <p:cNvSpPr/>
            <p:nvPr/>
          </p:nvSpPr>
          <p:spPr>
            <a:xfrm>
              <a:off x="8288273" y="1169669"/>
              <a:ext cx="3159760" cy="571500"/>
            </a:xfrm>
            <a:custGeom>
              <a:avLst/>
              <a:gdLst/>
              <a:ahLst/>
              <a:cxnLst/>
              <a:rect l="l" t="t" r="r" b="b"/>
              <a:pathLst>
                <a:path w="3159759" h="571500">
                  <a:moveTo>
                    <a:pt x="0" y="571500"/>
                  </a:moveTo>
                  <a:lnTo>
                    <a:pt x="3159252" y="571500"/>
                  </a:lnTo>
                  <a:lnTo>
                    <a:pt x="3159252" y="0"/>
                  </a:lnTo>
                  <a:lnTo>
                    <a:pt x="0" y="0"/>
                  </a:lnTo>
                  <a:lnTo>
                    <a:pt x="0" y="571500"/>
                  </a:lnTo>
                  <a:close/>
                </a:path>
              </a:pathLst>
            </a:custGeom>
            <a:ln w="19050">
              <a:solidFill>
                <a:srgbClr val="00AF5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8" name="object 108" descr=""/>
          <p:cNvSpPr/>
          <p:nvPr/>
        </p:nvSpPr>
        <p:spPr>
          <a:xfrm>
            <a:off x="6194297" y="1195577"/>
            <a:ext cx="0" cy="4745355"/>
          </a:xfrm>
          <a:custGeom>
            <a:avLst/>
            <a:gdLst/>
            <a:ahLst/>
            <a:cxnLst/>
            <a:rect l="l" t="t" r="r" b="b"/>
            <a:pathLst>
              <a:path w="0" h="4745355">
                <a:moveTo>
                  <a:pt x="0" y="0"/>
                </a:moveTo>
                <a:lnTo>
                  <a:pt x="0" y="4745355"/>
                </a:lnTo>
              </a:path>
            </a:pathLst>
          </a:custGeom>
          <a:ln w="19050">
            <a:solidFill>
              <a:srgbClr val="4471C4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grpSp>
        <p:nvGrpSpPr>
          <p:cNvPr id="109" name="object 109" descr=""/>
          <p:cNvGrpSpPr/>
          <p:nvPr/>
        </p:nvGrpSpPr>
        <p:grpSpPr>
          <a:xfrm>
            <a:off x="9973436" y="2693289"/>
            <a:ext cx="1587500" cy="665480"/>
            <a:chOff x="9973436" y="2693289"/>
            <a:chExt cx="1587500" cy="665480"/>
          </a:xfrm>
        </p:grpSpPr>
        <p:pic>
          <p:nvPicPr>
            <p:cNvPr id="110" name="object 1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53827" y="2749296"/>
              <a:ext cx="1399031" cy="545591"/>
            </a:xfrm>
            <a:prstGeom prst="rect">
              <a:avLst/>
            </a:prstGeom>
          </p:spPr>
        </p:pic>
        <p:sp>
          <p:nvSpPr>
            <p:cNvPr id="111" name="object 111" descr=""/>
            <p:cNvSpPr/>
            <p:nvPr/>
          </p:nvSpPr>
          <p:spPr>
            <a:xfrm>
              <a:off x="9982961" y="2702814"/>
              <a:ext cx="1568450" cy="646430"/>
            </a:xfrm>
            <a:custGeom>
              <a:avLst/>
              <a:gdLst/>
              <a:ahLst/>
              <a:cxnLst/>
              <a:rect l="l" t="t" r="r" b="b"/>
              <a:pathLst>
                <a:path w="1568450" h="646429">
                  <a:moveTo>
                    <a:pt x="0" y="646176"/>
                  </a:moveTo>
                  <a:lnTo>
                    <a:pt x="1568196" y="646176"/>
                  </a:lnTo>
                  <a:lnTo>
                    <a:pt x="1568196" y="0"/>
                  </a:lnTo>
                  <a:lnTo>
                    <a:pt x="0" y="0"/>
                  </a:lnTo>
                  <a:lnTo>
                    <a:pt x="0" y="646176"/>
                  </a:lnTo>
                  <a:close/>
                </a:path>
              </a:pathLst>
            </a:custGeom>
            <a:ln w="19050">
              <a:solidFill>
                <a:srgbClr val="00AF5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2" name="object 1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273296" y="5071871"/>
            <a:ext cx="1315212" cy="486155"/>
          </a:xfrm>
          <a:prstGeom prst="rect">
            <a:avLst/>
          </a:prstGeom>
        </p:spPr>
      </p:pic>
      <p:sp>
        <p:nvSpPr>
          <p:cNvPr id="113" name="object 113" descr=""/>
          <p:cNvSpPr txBox="1"/>
          <p:nvPr/>
        </p:nvSpPr>
        <p:spPr>
          <a:xfrm>
            <a:off x="4258817" y="5049773"/>
            <a:ext cx="1412875" cy="662940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1400">
              <a:latin typeface="Times New Roman"/>
              <a:cs typeface="Times New Roman"/>
            </a:endParaRPr>
          </a:p>
          <a:p>
            <a:pPr marL="899160">
              <a:lnSpc>
                <a:spcPct val="100000"/>
              </a:lnSpc>
            </a:pPr>
            <a:r>
              <a:rPr dirty="0" sz="1400" spc="-10" b="1">
                <a:solidFill>
                  <a:srgbClr val="FF0000"/>
                </a:solidFill>
                <a:latin typeface="Arial"/>
                <a:cs typeface="Arial"/>
              </a:rPr>
              <a:t>(OTT)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6916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74320" marR="267335" indent="-3175">
              <a:lnSpc>
                <a:spcPct val="100000"/>
              </a:lnSpc>
              <a:spcBef>
                <a:spcPts val="240"/>
              </a:spcBef>
            </a:pP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70276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69875" marR="268605" indent="25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 Overview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69719" y="6303264"/>
            <a:ext cx="1231900" cy="55499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0480" rIns="0" bIns="0" rtlCol="0" vert="horz">
            <a:spAutoFit/>
          </a:bodyPr>
          <a:lstStyle/>
          <a:p>
            <a:pPr marL="309245" marR="302260" indent="-5080">
              <a:lnSpc>
                <a:spcPct val="100000"/>
              </a:lnSpc>
              <a:spcBef>
                <a:spcPts val="240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Industry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370832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521334" marR="294005" indent="-224154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771388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945" marR="292100" indent="-279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7194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53365" marR="207645" indent="-4318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 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5725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14960" marR="210185" indent="-100965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 Solution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9822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146050" rIns="0" bIns="0" rtlCol="0" vert="horz">
            <a:spAutoFit/>
          </a:bodyPr>
          <a:lstStyle/>
          <a:p>
            <a:pPr marL="206375">
              <a:lnSpc>
                <a:spcPct val="100000"/>
              </a:lnSpc>
              <a:spcBef>
                <a:spcPts val="115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1551919" y="642670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1"/>
                </a:lnTo>
                <a:lnTo>
                  <a:pt x="640079" y="294131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 descr=""/>
          <p:cNvGrpSpPr/>
          <p:nvPr/>
        </p:nvGrpSpPr>
        <p:grpSpPr>
          <a:xfrm>
            <a:off x="740409" y="2232405"/>
            <a:ext cx="7134225" cy="3238500"/>
            <a:chOff x="740409" y="2232405"/>
            <a:chExt cx="7134225" cy="3238500"/>
          </a:xfrm>
        </p:grpSpPr>
        <p:sp>
          <p:nvSpPr>
            <p:cNvPr id="13" name="object 13" descr=""/>
            <p:cNvSpPr/>
            <p:nvPr/>
          </p:nvSpPr>
          <p:spPr>
            <a:xfrm>
              <a:off x="5695950" y="3501389"/>
              <a:ext cx="2169160" cy="1960245"/>
            </a:xfrm>
            <a:custGeom>
              <a:avLst/>
              <a:gdLst/>
              <a:ahLst/>
              <a:cxnLst/>
              <a:rect l="l" t="t" r="r" b="b"/>
              <a:pathLst>
                <a:path w="2169159" h="1960245">
                  <a:moveTo>
                    <a:pt x="2168652" y="0"/>
                  </a:moveTo>
                  <a:lnTo>
                    <a:pt x="0" y="0"/>
                  </a:lnTo>
                  <a:lnTo>
                    <a:pt x="0" y="1959864"/>
                  </a:lnTo>
                  <a:lnTo>
                    <a:pt x="2168652" y="1959864"/>
                  </a:lnTo>
                  <a:lnTo>
                    <a:pt x="2168652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5695950" y="3501389"/>
              <a:ext cx="2169160" cy="1960245"/>
            </a:xfrm>
            <a:custGeom>
              <a:avLst/>
              <a:gdLst/>
              <a:ahLst/>
              <a:cxnLst/>
              <a:rect l="l" t="t" r="r" b="b"/>
              <a:pathLst>
                <a:path w="2169159" h="1960245">
                  <a:moveTo>
                    <a:pt x="0" y="1959864"/>
                  </a:moveTo>
                  <a:lnTo>
                    <a:pt x="2168652" y="1959864"/>
                  </a:lnTo>
                  <a:lnTo>
                    <a:pt x="2168652" y="0"/>
                  </a:lnTo>
                  <a:lnTo>
                    <a:pt x="0" y="0"/>
                  </a:lnTo>
                  <a:lnTo>
                    <a:pt x="0" y="1959864"/>
                  </a:lnTo>
                  <a:close/>
                </a:path>
              </a:pathLst>
            </a:custGeom>
            <a:ln w="19050">
              <a:solidFill>
                <a:srgbClr val="C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023359" y="3250691"/>
              <a:ext cx="1905" cy="256540"/>
            </a:xfrm>
            <a:custGeom>
              <a:avLst/>
              <a:gdLst/>
              <a:ahLst/>
              <a:cxnLst/>
              <a:rect l="l" t="t" r="r" b="b"/>
              <a:pathLst>
                <a:path w="1904" h="256539">
                  <a:moveTo>
                    <a:pt x="0" y="0"/>
                  </a:moveTo>
                  <a:lnTo>
                    <a:pt x="1650" y="256032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479292" y="2238755"/>
              <a:ext cx="1089660" cy="1012190"/>
            </a:xfrm>
            <a:custGeom>
              <a:avLst/>
              <a:gdLst/>
              <a:ahLst/>
              <a:cxnLst/>
              <a:rect l="l" t="t" r="r" b="b"/>
              <a:pathLst>
                <a:path w="1089660" h="1012189">
                  <a:moveTo>
                    <a:pt x="544830" y="0"/>
                  </a:moveTo>
                  <a:lnTo>
                    <a:pt x="495245" y="2068"/>
                  </a:lnTo>
                  <a:lnTo>
                    <a:pt x="446906" y="8153"/>
                  </a:lnTo>
                  <a:lnTo>
                    <a:pt x="400005" y="18076"/>
                  </a:lnTo>
                  <a:lnTo>
                    <a:pt x="354736" y="31659"/>
                  </a:lnTo>
                  <a:lnTo>
                    <a:pt x="311290" y="48722"/>
                  </a:lnTo>
                  <a:lnTo>
                    <a:pt x="269860" y="69087"/>
                  </a:lnTo>
                  <a:lnTo>
                    <a:pt x="230639" y="92576"/>
                  </a:lnTo>
                  <a:lnTo>
                    <a:pt x="193818" y="119009"/>
                  </a:lnTo>
                  <a:lnTo>
                    <a:pt x="159591" y="148209"/>
                  </a:lnTo>
                  <a:lnTo>
                    <a:pt x="128149" y="179995"/>
                  </a:lnTo>
                  <a:lnTo>
                    <a:pt x="99686" y="214189"/>
                  </a:lnTo>
                  <a:lnTo>
                    <a:pt x="74393" y="250613"/>
                  </a:lnTo>
                  <a:lnTo>
                    <a:pt x="52464" y="289088"/>
                  </a:lnTo>
                  <a:lnTo>
                    <a:pt x="34090" y="329434"/>
                  </a:lnTo>
                  <a:lnTo>
                    <a:pt x="19464" y="371475"/>
                  </a:lnTo>
                  <a:lnTo>
                    <a:pt x="8779" y="415029"/>
                  </a:lnTo>
                  <a:lnTo>
                    <a:pt x="2226" y="459920"/>
                  </a:lnTo>
                  <a:lnTo>
                    <a:pt x="0" y="505968"/>
                  </a:lnTo>
                  <a:lnTo>
                    <a:pt x="2226" y="552015"/>
                  </a:lnTo>
                  <a:lnTo>
                    <a:pt x="8779" y="596906"/>
                  </a:lnTo>
                  <a:lnTo>
                    <a:pt x="19464" y="640461"/>
                  </a:lnTo>
                  <a:lnTo>
                    <a:pt x="34090" y="682501"/>
                  </a:lnTo>
                  <a:lnTo>
                    <a:pt x="52464" y="722847"/>
                  </a:lnTo>
                  <a:lnTo>
                    <a:pt x="74393" y="761322"/>
                  </a:lnTo>
                  <a:lnTo>
                    <a:pt x="99686" y="797746"/>
                  </a:lnTo>
                  <a:lnTo>
                    <a:pt x="128149" y="831940"/>
                  </a:lnTo>
                  <a:lnTo>
                    <a:pt x="159591" y="863726"/>
                  </a:lnTo>
                  <a:lnTo>
                    <a:pt x="193818" y="892926"/>
                  </a:lnTo>
                  <a:lnTo>
                    <a:pt x="230639" y="919359"/>
                  </a:lnTo>
                  <a:lnTo>
                    <a:pt x="269860" y="942848"/>
                  </a:lnTo>
                  <a:lnTo>
                    <a:pt x="311290" y="963213"/>
                  </a:lnTo>
                  <a:lnTo>
                    <a:pt x="354736" y="980276"/>
                  </a:lnTo>
                  <a:lnTo>
                    <a:pt x="400005" y="993859"/>
                  </a:lnTo>
                  <a:lnTo>
                    <a:pt x="446906" y="1003782"/>
                  </a:lnTo>
                  <a:lnTo>
                    <a:pt x="495245" y="1009867"/>
                  </a:lnTo>
                  <a:lnTo>
                    <a:pt x="544830" y="1011936"/>
                  </a:lnTo>
                  <a:lnTo>
                    <a:pt x="594414" y="1009867"/>
                  </a:lnTo>
                  <a:lnTo>
                    <a:pt x="642753" y="1003782"/>
                  </a:lnTo>
                  <a:lnTo>
                    <a:pt x="689654" y="993859"/>
                  </a:lnTo>
                  <a:lnTo>
                    <a:pt x="734923" y="980276"/>
                  </a:lnTo>
                  <a:lnTo>
                    <a:pt x="778369" y="963213"/>
                  </a:lnTo>
                  <a:lnTo>
                    <a:pt x="819799" y="942848"/>
                  </a:lnTo>
                  <a:lnTo>
                    <a:pt x="859020" y="919359"/>
                  </a:lnTo>
                  <a:lnTo>
                    <a:pt x="895841" y="892926"/>
                  </a:lnTo>
                  <a:lnTo>
                    <a:pt x="930068" y="863727"/>
                  </a:lnTo>
                  <a:lnTo>
                    <a:pt x="961510" y="831940"/>
                  </a:lnTo>
                  <a:lnTo>
                    <a:pt x="989973" y="797746"/>
                  </a:lnTo>
                  <a:lnTo>
                    <a:pt x="1015266" y="761322"/>
                  </a:lnTo>
                  <a:lnTo>
                    <a:pt x="1037195" y="722847"/>
                  </a:lnTo>
                  <a:lnTo>
                    <a:pt x="1055569" y="682501"/>
                  </a:lnTo>
                  <a:lnTo>
                    <a:pt x="1070195" y="640461"/>
                  </a:lnTo>
                  <a:lnTo>
                    <a:pt x="1080880" y="596906"/>
                  </a:lnTo>
                  <a:lnTo>
                    <a:pt x="1087433" y="552015"/>
                  </a:lnTo>
                  <a:lnTo>
                    <a:pt x="1089660" y="505968"/>
                  </a:lnTo>
                  <a:lnTo>
                    <a:pt x="1087433" y="459920"/>
                  </a:lnTo>
                  <a:lnTo>
                    <a:pt x="1080880" y="415029"/>
                  </a:lnTo>
                  <a:lnTo>
                    <a:pt x="1070195" y="371475"/>
                  </a:lnTo>
                  <a:lnTo>
                    <a:pt x="1055569" y="329434"/>
                  </a:lnTo>
                  <a:lnTo>
                    <a:pt x="1037195" y="289088"/>
                  </a:lnTo>
                  <a:lnTo>
                    <a:pt x="1015266" y="250613"/>
                  </a:lnTo>
                  <a:lnTo>
                    <a:pt x="989973" y="214189"/>
                  </a:lnTo>
                  <a:lnTo>
                    <a:pt x="961510" y="179995"/>
                  </a:lnTo>
                  <a:lnTo>
                    <a:pt x="930068" y="148209"/>
                  </a:lnTo>
                  <a:lnTo>
                    <a:pt x="895841" y="119009"/>
                  </a:lnTo>
                  <a:lnTo>
                    <a:pt x="859020" y="92576"/>
                  </a:lnTo>
                  <a:lnTo>
                    <a:pt x="819799" y="69087"/>
                  </a:lnTo>
                  <a:lnTo>
                    <a:pt x="778369" y="48722"/>
                  </a:lnTo>
                  <a:lnTo>
                    <a:pt x="734923" y="31659"/>
                  </a:lnTo>
                  <a:lnTo>
                    <a:pt x="689654" y="18076"/>
                  </a:lnTo>
                  <a:lnTo>
                    <a:pt x="642753" y="8153"/>
                  </a:lnTo>
                  <a:lnTo>
                    <a:pt x="594414" y="2068"/>
                  </a:lnTo>
                  <a:lnTo>
                    <a:pt x="544830" y="0"/>
                  </a:lnTo>
                  <a:close/>
                </a:path>
              </a:pathLst>
            </a:custGeom>
            <a:solidFill>
              <a:srgbClr val="0451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479292" y="2238755"/>
              <a:ext cx="1089660" cy="1012190"/>
            </a:xfrm>
            <a:custGeom>
              <a:avLst/>
              <a:gdLst/>
              <a:ahLst/>
              <a:cxnLst/>
              <a:rect l="l" t="t" r="r" b="b"/>
              <a:pathLst>
                <a:path w="1089660" h="1012189">
                  <a:moveTo>
                    <a:pt x="0" y="505968"/>
                  </a:moveTo>
                  <a:lnTo>
                    <a:pt x="2226" y="459920"/>
                  </a:lnTo>
                  <a:lnTo>
                    <a:pt x="8779" y="415029"/>
                  </a:lnTo>
                  <a:lnTo>
                    <a:pt x="19464" y="371475"/>
                  </a:lnTo>
                  <a:lnTo>
                    <a:pt x="34090" y="329434"/>
                  </a:lnTo>
                  <a:lnTo>
                    <a:pt x="52464" y="289088"/>
                  </a:lnTo>
                  <a:lnTo>
                    <a:pt x="74393" y="250613"/>
                  </a:lnTo>
                  <a:lnTo>
                    <a:pt x="99686" y="214189"/>
                  </a:lnTo>
                  <a:lnTo>
                    <a:pt x="128149" y="179995"/>
                  </a:lnTo>
                  <a:lnTo>
                    <a:pt x="159591" y="148209"/>
                  </a:lnTo>
                  <a:lnTo>
                    <a:pt x="193818" y="119009"/>
                  </a:lnTo>
                  <a:lnTo>
                    <a:pt x="230639" y="92576"/>
                  </a:lnTo>
                  <a:lnTo>
                    <a:pt x="269860" y="69087"/>
                  </a:lnTo>
                  <a:lnTo>
                    <a:pt x="311290" y="48722"/>
                  </a:lnTo>
                  <a:lnTo>
                    <a:pt x="354736" y="31659"/>
                  </a:lnTo>
                  <a:lnTo>
                    <a:pt x="400005" y="18076"/>
                  </a:lnTo>
                  <a:lnTo>
                    <a:pt x="446906" y="8153"/>
                  </a:lnTo>
                  <a:lnTo>
                    <a:pt x="495245" y="2068"/>
                  </a:lnTo>
                  <a:lnTo>
                    <a:pt x="544830" y="0"/>
                  </a:lnTo>
                  <a:lnTo>
                    <a:pt x="594414" y="2068"/>
                  </a:lnTo>
                  <a:lnTo>
                    <a:pt x="642753" y="8153"/>
                  </a:lnTo>
                  <a:lnTo>
                    <a:pt x="689654" y="18076"/>
                  </a:lnTo>
                  <a:lnTo>
                    <a:pt x="734923" y="31659"/>
                  </a:lnTo>
                  <a:lnTo>
                    <a:pt x="778369" y="48722"/>
                  </a:lnTo>
                  <a:lnTo>
                    <a:pt x="819799" y="69087"/>
                  </a:lnTo>
                  <a:lnTo>
                    <a:pt x="859020" y="92576"/>
                  </a:lnTo>
                  <a:lnTo>
                    <a:pt x="895841" y="119009"/>
                  </a:lnTo>
                  <a:lnTo>
                    <a:pt x="930068" y="148209"/>
                  </a:lnTo>
                  <a:lnTo>
                    <a:pt x="961510" y="179995"/>
                  </a:lnTo>
                  <a:lnTo>
                    <a:pt x="989973" y="214189"/>
                  </a:lnTo>
                  <a:lnTo>
                    <a:pt x="1015266" y="250613"/>
                  </a:lnTo>
                  <a:lnTo>
                    <a:pt x="1037195" y="289088"/>
                  </a:lnTo>
                  <a:lnTo>
                    <a:pt x="1055569" y="329434"/>
                  </a:lnTo>
                  <a:lnTo>
                    <a:pt x="1070195" y="371475"/>
                  </a:lnTo>
                  <a:lnTo>
                    <a:pt x="1080880" y="415029"/>
                  </a:lnTo>
                  <a:lnTo>
                    <a:pt x="1087433" y="459920"/>
                  </a:lnTo>
                  <a:lnTo>
                    <a:pt x="1089660" y="505968"/>
                  </a:lnTo>
                  <a:lnTo>
                    <a:pt x="1087433" y="552015"/>
                  </a:lnTo>
                  <a:lnTo>
                    <a:pt x="1080880" y="596906"/>
                  </a:lnTo>
                  <a:lnTo>
                    <a:pt x="1070195" y="640461"/>
                  </a:lnTo>
                  <a:lnTo>
                    <a:pt x="1055569" y="682501"/>
                  </a:lnTo>
                  <a:lnTo>
                    <a:pt x="1037195" y="722847"/>
                  </a:lnTo>
                  <a:lnTo>
                    <a:pt x="1015266" y="761322"/>
                  </a:lnTo>
                  <a:lnTo>
                    <a:pt x="989973" y="797746"/>
                  </a:lnTo>
                  <a:lnTo>
                    <a:pt x="961510" y="831940"/>
                  </a:lnTo>
                  <a:lnTo>
                    <a:pt x="930068" y="863727"/>
                  </a:lnTo>
                  <a:lnTo>
                    <a:pt x="895841" y="892926"/>
                  </a:lnTo>
                  <a:lnTo>
                    <a:pt x="859020" y="919359"/>
                  </a:lnTo>
                  <a:lnTo>
                    <a:pt x="819799" y="942848"/>
                  </a:lnTo>
                  <a:lnTo>
                    <a:pt x="778369" y="963213"/>
                  </a:lnTo>
                  <a:lnTo>
                    <a:pt x="734923" y="980276"/>
                  </a:lnTo>
                  <a:lnTo>
                    <a:pt x="689654" y="993859"/>
                  </a:lnTo>
                  <a:lnTo>
                    <a:pt x="642753" y="1003782"/>
                  </a:lnTo>
                  <a:lnTo>
                    <a:pt x="594414" y="1009867"/>
                  </a:lnTo>
                  <a:lnTo>
                    <a:pt x="544830" y="1011936"/>
                  </a:lnTo>
                  <a:lnTo>
                    <a:pt x="495245" y="1009867"/>
                  </a:lnTo>
                  <a:lnTo>
                    <a:pt x="446906" y="1003782"/>
                  </a:lnTo>
                  <a:lnTo>
                    <a:pt x="400005" y="993859"/>
                  </a:lnTo>
                  <a:lnTo>
                    <a:pt x="354736" y="980276"/>
                  </a:lnTo>
                  <a:lnTo>
                    <a:pt x="311290" y="963213"/>
                  </a:lnTo>
                  <a:lnTo>
                    <a:pt x="269860" y="942848"/>
                  </a:lnTo>
                  <a:lnTo>
                    <a:pt x="230639" y="919359"/>
                  </a:lnTo>
                  <a:lnTo>
                    <a:pt x="193818" y="892926"/>
                  </a:lnTo>
                  <a:lnTo>
                    <a:pt x="159591" y="863726"/>
                  </a:lnTo>
                  <a:lnTo>
                    <a:pt x="128149" y="831940"/>
                  </a:lnTo>
                  <a:lnTo>
                    <a:pt x="99686" y="797746"/>
                  </a:lnTo>
                  <a:lnTo>
                    <a:pt x="74393" y="761322"/>
                  </a:lnTo>
                  <a:lnTo>
                    <a:pt x="52464" y="722847"/>
                  </a:lnTo>
                  <a:lnTo>
                    <a:pt x="34090" y="682501"/>
                  </a:lnTo>
                  <a:lnTo>
                    <a:pt x="19464" y="640461"/>
                  </a:lnTo>
                  <a:lnTo>
                    <a:pt x="8779" y="596906"/>
                  </a:lnTo>
                  <a:lnTo>
                    <a:pt x="2226" y="552015"/>
                  </a:lnTo>
                  <a:lnTo>
                    <a:pt x="0" y="505968"/>
                  </a:lnTo>
                  <a:close/>
                </a:path>
              </a:pathLst>
            </a:custGeom>
            <a:ln w="12700">
              <a:solidFill>
                <a:srgbClr val="07528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5324" y="2449067"/>
              <a:ext cx="577596" cy="592836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746759" y="3482339"/>
              <a:ext cx="1085215" cy="1028700"/>
            </a:xfrm>
            <a:custGeom>
              <a:avLst/>
              <a:gdLst/>
              <a:ahLst/>
              <a:cxnLst/>
              <a:rect l="l" t="t" r="r" b="b"/>
              <a:pathLst>
                <a:path w="1085214" h="1028700">
                  <a:moveTo>
                    <a:pt x="542544" y="0"/>
                  </a:moveTo>
                  <a:lnTo>
                    <a:pt x="493160" y="2101"/>
                  </a:lnTo>
                  <a:lnTo>
                    <a:pt x="445019" y="8285"/>
                  </a:lnTo>
                  <a:lnTo>
                    <a:pt x="398312" y="18370"/>
                  </a:lnTo>
                  <a:lnTo>
                    <a:pt x="353230" y="32175"/>
                  </a:lnTo>
                  <a:lnTo>
                    <a:pt x="309965" y="49517"/>
                  </a:lnTo>
                  <a:lnTo>
                    <a:pt x="268709" y="70216"/>
                  </a:lnTo>
                  <a:lnTo>
                    <a:pt x="229652" y="94090"/>
                  </a:lnTo>
                  <a:lnTo>
                    <a:pt x="192987" y="120958"/>
                  </a:lnTo>
                  <a:lnTo>
                    <a:pt x="158905" y="150637"/>
                  </a:lnTo>
                  <a:lnTo>
                    <a:pt x="127597" y="182947"/>
                  </a:lnTo>
                  <a:lnTo>
                    <a:pt x="99256" y="217707"/>
                  </a:lnTo>
                  <a:lnTo>
                    <a:pt x="74072" y="254733"/>
                  </a:lnTo>
                  <a:lnTo>
                    <a:pt x="52236" y="293846"/>
                  </a:lnTo>
                  <a:lnTo>
                    <a:pt x="33942" y="334863"/>
                  </a:lnTo>
                  <a:lnTo>
                    <a:pt x="19379" y="377604"/>
                  </a:lnTo>
                  <a:lnTo>
                    <a:pt x="8740" y="421886"/>
                  </a:lnTo>
                  <a:lnTo>
                    <a:pt x="2217" y="467529"/>
                  </a:lnTo>
                  <a:lnTo>
                    <a:pt x="0" y="514350"/>
                  </a:lnTo>
                  <a:lnTo>
                    <a:pt x="2217" y="561170"/>
                  </a:lnTo>
                  <a:lnTo>
                    <a:pt x="8740" y="606813"/>
                  </a:lnTo>
                  <a:lnTo>
                    <a:pt x="19379" y="651095"/>
                  </a:lnTo>
                  <a:lnTo>
                    <a:pt x="33942" y="693836"/>
                  </a:lnTo>
                  <a:lnTo>
                    <a:pt x="52236" y="734853"/>
                  </a:lnTo>
                  <a:lnTo>
                    <a:pt x="74072" y="773966"/>
                  </a:lnTo>
                  <a:lnTo>
                    <a:pt x="99256" y="810992"/>
                  </a:lnTo>
                  <a:lnTo>
                    <a:pt x="127597" y="845752"/>
                  </a:lnTo>
                  <a:lnTo>
                    <a:pt x="158905" y="878062"/>
                  </a:lnTo>
                  <a:lnTo>
                    <a:pt x="192987" y="907741"/>
                  </a:lnTo>
                  <a:lnTo>
                    <a:pt x="229652" y="934609"/>
                  </a:lnTo>
                  <a:lnTo>
                    <a:pt x="268709" y="958483"/>
                  </a:lnTo>
                  <a:lnTo>
                    <a:pt x="309965" y="979182"/>
                  </a:lnTo>
                  <a:lnTo>
                    <a:pt x="353230" y="996524"/>
                  </a:lnTo>
                  <a:lnTo>
                    <a:pt x="398312" y="1010329"/>
                  </a:lnTo>
                  <a:lnTo>
                    <a:pt x="445019" y="1020414"/>
                  </a:lnTo>
                  <a:lnTo>
                    <a:pt x="493160" y="1026598"/>
                  </a:lnTo>
                  <a:lnTo>
                    <a:pt x="542544" y="1028700"/>
                  </a:lnTo>
                  <a:lnTo>
                    <a:pt x="591919" y="1026598"/>
                  </a:lnTo>
                  <a:lnTo>
                    <a:pt x="640054" y="1020414"/>
                  </a:lnTo>
                  <a:lnTo>
                    <a:pt x="686757" y="1010329"/>
                  </a:lnTo>
                  <a:lnTo>
                    <a:pt x="731836" y="996524"/>
                  </a:lnTo>
                  <a:lnTo>
                    <a:pt x="775100" y="979182"/>
                  </a:lnTo>
                  <a:lnTo>
                    <a:pt x="816355" y="958483"/>
                  </a:lnTo>
                  <a:lnTo>
                    <a:pt x="855413" y="934609"/>
                  </a:lnTo>
                  <a:lnTo>
                    <a:pt x="892079" y="907741"/>
                  </a:lnTo>
                  <a:lnTo>
                    <a:pt x="926163" y="878062"/>
                  </a:lnTo>
                  <a:lnTo>
                    <a:pt x="957473" y="845752"/>
                  </a:lnTo>
                  <a:lnTo>
                    <a:pt x="985817" y="810992"/>
                  </a:lnTo>
                  <a:lnTo>
                    <a:pt x="1011004" y="773966"/>
                  </a:lnTo>
                  <a:lnTo>
                    <a:pt x="1032842" y="734853"/>
                  </a:lnTo>
                  <a:lnTo>
                    <a:pt x="1051139" y="693836"/>
                  </a:lnTo>
                  <a:lnTo>
                    <a:pt x="1065704" y="651095"/>
                  </a:lnTo>
                  <a:lnTo>
                    <a:pt x="1076345" y="606813"/>
                  </a:lnTo>
                  <a:lnTo>
                    <a:pt x="1082870" y="561170"/>
                  </a:lnTo>
                  <a:lnTo>
                    <a:pt x="1085088" y="514350"/>
                  </a:lnTo>
                  <a:lnTo>
                    <a:pt x="1082870" y="467529"/>
                  </a:lnTo>
                  <a:lnTo>
                    <a:pt x="1076345" y="421886"/>
                  </a:lnTo>
                  <a:lnTo>
                    <a:pt x="1065704" y="377604"/>
                  </a:lnTo>
                  <a:lnTo>
                    <a:pt x="1051139" y="334863"/>
                  </a:lnTo>
                  <a:lnTo>
                    <a:pt x="1032842" y="293846"/>
                  </a:lnTo>
                  <a:lnTo>
                    <a:pt x="1011004" y="254733"/>
                  </a:lnTo>
                  <a:lnTo>
                    <a:pt x="985817" y="217707"/>
                  </a:lnTo>
                  <a:lnTo>
                    <a:pt x="957473" y="182947"/>
                  </a:lnTo>
                  <a:lnTo>
                    <a:pt x="926163" y="150637"/>
                  </a:lnTo>
                  <a:lnTo>
                    <a:pt x="892079" y="120958"/>
                  </a:lnTo>
                  <a:lnTo>
                    <a:pt x="855413" y="94090"/>
                  </a:lnTo>
                  <a:lnTo>
                    <a:pt x="816356" y="70216"/>
                  </a:lnTo>
                  <a:lnTo>
                    <a:pt x="775100" y="49517"/>
                  </a:lnTo>
                  <a:lnTo>
                    <a:pt x="731836" y="32175"/>
                  </a:lnTo>
                  <a:lnTo>
                    <a:pt x="686757" y="18370"/>
                  </a:lnTo>
                  <a:lnTo>
                    <a:pt x="640054" y="8285"/>
                  </a:lnTo>
                  <a:lnTo>
                    <a:pt x="591919" y="2101"/>
                  </a:lnTo>
                  <a:lnTo>
                    <a:pt x="542544" y="0"/>
                  </a:lnTo>
                  <a:close/>
                </a:path>
              </a:pathLst>
            </a:custGeom>
            <a:solidFill>
              <a:srgbClr val="0451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746759" y="3482339"/>
              <a:ext cx="1085215" cy="1028700"/>
            </a:xfrm>
            <a:custGeom>
              <a:avLst/>
              <a:gdLst/>
              <a:ahLst/>
              <a:cxnLst/>
              <a:rect l="l" t="t" r="r" b="b"/>
              <a:pathLst>
                <a:path w="1085214" h="1028700">
                  <a:moveTo>
                    <a:pt x="0" y="514350"/>
                  </a:moveTo>
                  <a:lnTo>
                    <a:pt x="2217" y="467529"/>
                  </a:lnTo>
                  <a:lnTo>
                    <a:pt x="8740" y="421886"/>
                  </a:lnTo>
                  <a:lnTo>
                    <a:pt x="19379" y="377604"/>
                  </a:lnTo>
                  <a:lnTo>
                    <a:pt x="33942" y="334863"/>
                  </a:lnTo>
                  <a:lnTo>
                    <a:pt x="52236" y="293846"/>
                  </a:lnTo>
                  <a:lnTo>
                    <a:pt x="74072" y="254733"/>
                  </a:lnTo>
                  <a:lnTo>
                    <a:pt x="99256" y="217707"/>
                  </a:lnTo>
                  <a:lnTo>
                    <a:pt x="127597" y="182947"/>
                  </a:lnTo>
                  <a:lnTo>
                    <a:pt x="158905" y="150637"/>
                  </a:lnTo>
                  <a:lnTo>
                    <a:pt x="192987" y="120958"/>
                  </a:lnTo>
                  <a:lnTo>
                    <a:pt x="229652" y="94090"/>
                  </a:lnTo>
                  <a:lnTo>
                    <a:pt x="268709" y="70216"/>
                  </a:lnTo>
                  <a:lnTo>
                    <a:pt x="309965" y="49517"/>
                  </a:lnTo>
                  <a:lnTo>
                    <a:pt x="353230" y="32175"/>
                  </a:lnTo>
                  <a:lnTo>
                    <a:pt x="398312" y="18370"/>
                  </a:lnTo>
                  <a:lnTo>
                    <a:pt x="445019" y="8285"/>
                  </a:lnTo>
                  <a:lnTo>
                    <a:pt x="493160" y="2101"/>
                  </a:lnTo>
                  <a:lnTo>
                    <a:pt x="542544" y="0"/>
                  </a:lnTo>
                  <a:lnTo>
                    <a:pt x="591919" y="2101"/>
                  </a:lnTo>
                  <a:lnTo>
                    <a:pt x="640054" y="8285"/>
                  </a:lnTo>
                  <a:lnTo>
                    <a:pt x="686757" y="18370"/>
                  </a:lnTo>
                  <a:lnTo>
                    <a:pt x="731836" y="32175"/>
                  </a:lnTo>
                  <a:lnTo>
                    <a:pt x="775100" y="49517"/>
                  </a:lnTo>
                  <a:lnTo>
                    <a:pt x="816356" y="70216"/>
                  </a:lnTo>
                  <a:lnTo>
                    <a:pt x="855413" y="94090"/>
                  </a:lnTo>
                  <a:lnTo>
                    <a:pt x="892079" y="120958"/>
                  </a:lnTo>
                  <a:lnTo>
                    <a:pt x="926163" y="150637"/>
                  </a:lnTo>
                  <a:lnTo>
                    <a:pt x="957473" y="182947"/>
                  </a:lnTo>
                  <a:lnTo>
                    <a:pt x="985817" y="217707"/>
                  </a:lnTo>
                  <a:lnTo>
                    <a:pt x="1011004" y="254733"/>
                  </a:lnTo>
                  <a:lnTo>
                    <a:pt x="1032842" y="293846"/>
                  </a:lnTo>
                  <a:lnTo>
                    <a:pt x="1051139" y="334863"/>
                  </a:lnTo>
                  <a:lnTo>
                    <a:pt x="1065704" y="377604"/>
                  </a:lnTo>
                  <a:lnTo>
                    <a:pt x="1076345" y="421886"/>
                  </a:lnTo>
                  <a:lnTo>
                    <a:pt x="1082870" y="467529"/>
                  </a:lnTo>
                  <a:lnTo>
                    <a:pt x="1085088" y="514350"/>
                  </a:lnTo>
                  <a:lnTo>
                    <a:pt x="1082870" y="561170"/>
                  </a:lnTo>
                  <a:lnTo>
                    <a:pt x="1076345" y="606813"/>
                  </a:lnTo>
                  <a:lnTo>
                    <a:pt x="1065704" y="651095"/>
                  </a:lnTo>
                  <a:lnTo>
                    <a:pt x="1051139" y="693836"/>
                  </a:lnTo>
                  <a:lnTo>
                    <a:pt x="1032842" y="734853"/>
                  </a:lnTo>
                  <a:lnTo>
                    <a:pt x="1011004" y="773966"/>
                  </a:lnTo>
                  <a:lnTo>
                    <a:pt x="985817" y="810992"/>
                  </a:lnTo>
                  <a:lnTo>
                    <a:pt x="957473" y="845752"/>
                  </a:lnTo>
                  <a:lnTo>
                    <a:pt x="926163" y="878062"/>
                  </a:lnTo>
                  <a:lnTo>
                    <a:pt x="892079" y="907741"/>
                  </a:lnTo>
                  <a:lnTo>
                    <a:pt x="855413" y="934609"/>
                  </a:lnTo>
                  <a:lnTo>
                    <a:pt x="816355" y="958483"/>
                  </a:lnTo>
                  <a:lnTo>
                    <a:pt x="775100" y="979182"/>
                  </a:lnTo>
                  <a:lnTo>
                    <a:pt x="731836" y="996524"/>
                  </a:lnTo>
                  <a:lnTo>
                    <a:pt x="686757" y="1010329"/>
                  </a:lnTo>
                  <a:lnTo>
                    <a:pt x="640054" y="1020414"/>
                  </a:lnTo>
                  <a:lnTo>
                    <a:pt x="591919" y="1026598"/>
                  </a:lnTo>
                  <a:lnTo>
                    <a:pt x="542544" y="1028700"/>
                  </a:lnTo>
                  <a:lnTo>
                    <a:pt x="493160" y="1026598"/>
                  </a:lnTo>
                  <a:lnTo>
                    <a:pt x="445019" y="1020414"/>
                  </a:lnTo>
                  <a:lnTo>
                    <a:pt x="398312" y="1010329"/>
                  </a:lnTo>
                  <a:lnTo>
                    <a:pt x="353230" y="996524"/>
                  </a:lnTo>
                  <a:lnTo>
                    <a:pt x="309965" y="979182"/>
                  </a:lnTo>
                  <a:lnTo>
                    <a:pt x="268709" y="958483"/>
                  </a:lnTo>
                  <a:lnTo>
                    <a:pt x="229652" y="934609"/>
                  </a:lnTo>
                  <a:lnTo>
                    <a:pt x="192987" y="907741"/>
                  </a:lnTo>
                  <a:lnTo>
                    <a:pt x="158905" y="878062"/>
                  </a:lnTo>
                  <a:lnTo>
                    <a:pt x="127597" y="845752"/>
                  </a:lnTo>
                  <a:lnTo>
                    <a:pt x="99256" y="810992"/>
                  </a:lnTo>
                  <a:lnTo>
                    <a:pt x="74072" y="773966"/>
                  </a:lnTo>
                  <a:lnTo>
                    <a:pt x="52236" y="734853"/>
                  </a:lnTo>
                  <a:lnTo>
                    <a:pt x="33942" y="693836"/>
                  </a:lnTo>
                  <a:lnTo>
                    <a:pt x="19379" y="651095"/>
                  </a:lnTo>
                  <a:lnTo>
                    <a:pt x="8740" y="606813"/>
                  </a:lnTo>
                  <a:lnTo>
                    <a:pt x="2217" y="561170"/>
                  </a:lnTo>
                  <a:lnTo>
                    <a:pt x="0" y="514350"/>
                  </a:lnTo>
                  <a:close/>
                </a:path>
              </a:pathLst>
            </a:custGeom>
            <a:ln w="12700">
              <a:solidFill>
                <a:srgbClr val="07528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2207" y="3653027"/>
              <a:ext cx="798576" cy="685800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3480815" y="3506723"/>
              <a:ext cx="1089660" cy="1004569"/>
            </a:xfrm>
            <a:custGeom>
              <a:avLst/>
              <a:gdLst/>
              <a:ahLst/>
              <a:cxnLst/>
              <a:rect l="l" t="t" r="r" b="b"/>
              <a:pathLst>
                <a:path w="1089660" h="1004570">
                  <a:moveTo>
                    <a:pt x="544830" y="0"/>
                  </a:moveTo>
                  <a:lnTo>
                    <a:pt x="495245" y="2051"/>
                  </a:lnTo>
                  <a:lnTo>
                    <a:pt x="446906" y="8089"/>
                  </a:lnTo>
                  <a:lnTo>
                    <a:pt x="400005" y="17935"/>
                  </a:lnTo>
                  <a:lnTo>
                    <a:pt x="354736" y="31412"/>
                  </a:lnTo>
                  <a:lnTo>
                    <a:pt x="311290" y="48343"/>
                  </a:lnTo>
                  <a:lnTo>
                    <a:pt x="269860" y="68551"/>
                  </a:lnTo>
                  <a:lnTo>
                    <a:pt x="230639" y="91859"/>
                  </a:lnTo>
                  <a:lnTo>
                    <a:pt x="193818" y="118090"/>
                  </a:lnTo>
                  <a:lnTo>
                    <a:pt x="159591" y="147065"/>
                  </a:lnTo>
                  <a:lnTo>
                    <a:pt x="128149" y="178610"/>
                  </a:lnTo>
                  <a:lnTo>
                    <a:pt x="99686" y="212545"/>
                  </a:lnTo>
                  <a:lnTo>
                    <a:pt x="74393" y="248694"/>
                  </a:lnTo>
                  <a:lnTo>
                    <a:pt x="52464" y="286879"/>
                  </a:lnTo>
                  <a:lnTo>
                    <a:pt x="34090" y="326925"/>
                  </a:lnTo>
                  <a:lnTo>
                    <a:pt x="19464" y="368652"/>
                  </a:lnTo>
                  <a:lnTo>
                    <a:pt x="8779" y="411885"/>
                  </a:lnTo>
                  <a:lnTo>
                    <a:pt x="2226" y="456446"/>
                  </a:lnTo>
                  <a:lnTo>
                    <a:pt x="0" y="502157"/>
                  </a:lnTo>
                  <a:lnTo>
                    <a:pt x="2226" y="547869"/>
                  </a:lnTo>
                  <a:lnTo>
                    <a:pt x="8779" y="592430"/>
                  </a:lnTo>
                  <a:lnTo>
                    <a:pt x="19464" y="635663"/>
                  </a:lnTo>
                  <a:lnTo>
                    <a:pt x="34090" y="677390"/>
                  </a:lnTo>
                  <a:lnTo>
                    <a:pt x="52464" y="717436"/>
                  </a:lnTo>
                  <a:lnTo>
                    <a:pt x="74393" y="755621"/>
                  </a:lnTo>
                  <a:lnTo>
                    <a:pt x="99686" y="791770"/>
                  </a:lnTo>
                  <a:lnTo>
                    <a:pt x="128149" y="825705"/>
                  </a:lnTo>
                  <a:lnTo>
                    <a:pt x="159591" y="857250"/>
                  </a:lnTo>
                  <a:lnTo>
                    <a:pt x="193818" y="886225"/>
                  </a:lnTo>
                  <a:lnTo>
                    <a:pt x="230639" y="912456"/>
                  </a:lnTo>
                  <a:lnTo>
                    <a:pt x="269860" y="935764"/>
                  </a:lnTo>
                  <a:lnTo>
                    <a:pt x="311290" y="955972"/>
                  </a:lnTo>
                  <a:lnTo>
                    <a:pt x="354736" y="972903"/>
                  </a:lnTo>
                  <a:lnTo>
                    <a:pt x="400005" y="986380"/>
                  </a:lnTo>
                  <a:lnTo>
                    <a:pt x="446906" y="996226"/>
                  </a:lnTo>
                  <a:lnTo>
                    <a:pt x="495245" y="1002264"/>
                  </a:lnTo>
                  <a:lnTo>
                    <a:pt x="544830" y="1004315"/>
                  </a:lnTo>
                  <a:lnTo>
                    <a:pt x="594414" y="1002264"/>
                  </a:lnTo>
                  <a:lnTo>
                    <a:pt x="642753" y="996226"/>
                  </a:lnTo>
                  <a:lnTo>
                    <a:pt x="689654" y="986380"/>
                  </a:lnTo>
                  <a:lnTo>
                    <a:pt x="734923" y="972903"/>
                  </a:lnTo>
                  <a:lnTo>
                    <a:pt x="778369" y="955972"/>
                  </a:lnTo>
                  <a:lnTo>
                    <a:pt x="819799" y="935764"/>
                  </a:lnTo>
                  <a:lnTo>
                    <a:pt x="859020" y="912456"/>
                  </a:lnTo>
                  <a:lnTo>
                    <a:pt x="895841" y="886225"/>
                  </a:lnTo>
                  <a:lnTo>
                    <a:pt x="930068" y="857249"/>
                  </a:lnTo>
                  <a:lnTo>
                    <a:pt x="961510" y="825705"/>
                  </a:lnTo>
                  <a:lnTo>
                    <a:pt x="989973" y="791770"/>
                  </a:lnTo>
                  <a:lnTo>
                    <a:pt x="1015266" y="755621"/>
                  </a:lnTo>
                  <a:lnTo>
                    <a:pt x="1037195" y="717436"/>
                  </a:lnTo>
                  <a:lnTo>
                    <a:pt x="1055569" y="677390"/>
                  </a:lnTo>
                  <a:lnTo>
                    <a:pt x="1070195" y="635663"/>
                  </a:lnTo>
                  <a:lnTo>
                    <a:pt x="1080880" y="592430"/>
                  </a:lnTo>
                  <a:lnTo>
                    <a:pt x="1087433" y="547869"/>
                  </a:lnTo>
                  <a:lnTo>
                    <a:pt x="1089660" y="502157"/>
                  </a:lnTo>
                  <a:lnTo>
                    <a:pt x="1087433" y="456446"/>
                  </a:lnTo>
                  <a:lnTo>
                    <a:pt x="1080880" y="411885"/>
                  </a:lnTo>
                  <a:lnTo>
                    <a:pt x="1070195" y="368652"/>
                  </a:lnTo>
                  <a:lnTo>
                    <a:pt x="1055569" y="326925"/>
                  </a:lnTo>
                  <a:lnTo>
                    <a:pt x="1037195" y="286879"/>
                  </a:lnTo>
                  <a:lnTo>
                    <a:pt x="1015266" y="248694"/>
                  </a:lnTo>
                  <a:lnTo>
                    <a:pt x="989973" y="212545"/>
                  </a:lnTo>
                  <a:lnTo>
                    <a:pt x="961510" y="178610"/>
                  </a:lnTo>
                  <a:lnTo>
                    <a:pt x="930068" y="147066"/>
                  </a:lnTo>
                  <a:lnTo>
                    <a:pt x="895841" y="118090"/>
                  </a:lnTo>
                  <a:lnTo>
                    <a:pt x="859020" y="91859"/>
                  </a:lnTo>
                  <a:lnTo>
                    <a:pt x="819799" y="68551"/>
                  </a:lnTo>
                  <a:lnTo>
                    <a:pt x="778369" y="48343"/>
                  </a:lnTo>
                  <a:lnTo>
                    <a:pt x="734923" y="31412"/>
                  </a:lnTo>
                  <a:lnTo>
                    <a:pt x="689654" y="17935"/>
                  </a:lnTo>
                  <a:lnTo>
                    <a:pt x="642753" y="8089"/>
                  </a:lnTo>
                  <a:lnTo>
                    <a:pt x="594414" y="2051"/>
                  </a:lnTo>
                  <a:lnTo>
                    <a:pt x="544830" y="0"/>
                  </a:lnTo>
                  <a:close/>
                </a:path>
              </a:pathLst>
            </a:custGeom>
            <a:solidFill>
              <a:srgbClr val="0451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3480815" y="3506723"/>
              <a:ext cx="1089660" cy="1004569"/>
            </a:xfrm>
            <a:custGeom>
              <a:avLst/>
              <a:gdLst/>
              <a:ahLst/>
              <a:cxnLst/>
              <a:rect l="l" t="t" r="r" b="b"/>
              <a:pathLst>
                <a:path w="1089660" h="1004570">
                  <a:moveTo>
                    <a:pt x="0" y="502157"/>
                  </a:moveTo>
                  <a:lnTo>
                    <a:pt x="2226" y="456446"/>
                  </a:lnTo>
                  <a:lnTo>
                    <a:pt x="8779" y="411885"/>
                  </a:lnTo>
                  <a:lnTo>
                    <a:pt x="19464" y="368652"/>
                  </a:lnTo>
                  <a:lnTo>
                    <a:pt x="34090" y="326925"/>
                  </a:lnTo>
                  <a:lnTo>
                    <a:pt x="52464" y="286879"/>
                  </a:lnTo>
                  <a:lnTo>
                    <a:pt x="74393" y="248694"/>
                  </a:lnTo>
                  <a:lnTo>
                    <a:pt x="99686" y="212545"/>
                  </a:lnTo>
                  <a:lnTo>
                    <a:pt x="128149" y="178610"/>
                  </a:lnTo>
                  <a:lnTo>
                    <a:pt x="159591" y="147065"/>
                  </a:lnTo>
                  <a:lnTo>
                    <a:pt x="193818" y="118090"/>
                  </a:lnTo>
                  <a:lnTo>
                    <a:pt x="230639" y="91859"/>
                  </a:lnTo>
                  <a:lnTo>
                    <a:pt x="269860" y="68551"/>
                  </a:lnTo>
                  <a:lnTo>
                    <a:pt x="311290" y="48343"/>
                  </a:lnTo>
                  <a:lnTo>
                    <a:pt x="354736" y="31412"/>
                  </a:lnTo>
                  <a:lnTo>
                    <a:pt x="400005" y="17935"/>
                  </a:lnTo>
                  <a:lnTo>
                    <a:pt x="446906" y="8089"/>
                  </a:lnTo>
                  <a:lnTo>
                    <a:pt x="495245" y="2051"/>
                  </a:lnTo>
                  <a:lnTo>
                    <a:pt x="544830" y="0"/>
                  </a:lnTo>
                  <a:lnTo>
                    <a:pt x="594414" y="2051"/>
                  </a:lnTo>
                  <a:lnTo>
                    <a:pt x="642753" y="8089"/>
                  </a:lnTo>
                  <a:lnTo>
                    <a:pt x="689654" y="17935"/>
                  </a:lnTo>
                  <a:lnTo>
                    <a:pt x="734923" y="31412"/>
                  </a:lnTo>
                  <a:lnTo>
                    <a:pt x="778369" y="48343"/>
                  </a:lnTo>
                  <a:lnTo>
                    <a:pt x="819799" y="68551"/>
                  </a:lnTo>
                  <a:lnTo>
                    <a:pt x="859020" y="91859"/>
                  </a:lnTo>
                  <a:lnTo>
                    <a:pt x="895841" y="118090"/>
                  </a:lnTo>
                  <a:lnTo>
                    <a:pt x="930068" y="147066"/>
                  </a:lnTo>
                  <a:lnTo>
                    <a:pt x="961510" y="178610"/>
                  </a:lnTo>
                  <a:lnTo>
                    <a:pt x="989973" y="212545"/>
                  </a:lnTo>
                  <a:lnTo>
                    <a:pt x="1015266" y="248694"/>
                  </a:lnTo>
                  <a:lnTo>
                    <a:pt x="1037195" y="286879"/>
                  </a:lnTo>
                  <a:lnTo>
                    <a:pt x="1055569" y="326925"/>
                  </a:lnTo>
                  <a:lnTo>
                    <a:pt x="1070195" y="368652"/>
                  </a:lnTo>
                  <a:lnTo>
                    <a:pt x="1080880" y="411885"/>
                  </a:lnTo>
                  <a:lnTo>
                    <a:pt x="1087433" y="456446"/>
                  </a:lnTo>
                  <a:lnTo>
                    <a:pt x="1089660" y="502157"/>
                  </a:lnTo>
                  <a:lnTo>
                    <a:pt x="1087433" y="547869"/>
                  </a:lnTo>
                  <a:lnTo>
                    <a:pt x="1080880" y="592430"/>
                  </a:lnTo>
                  <a:lnTo>
                    <a:pt x="1070195" y="635663"/>
                  </a:lnTo>
                  <a:lnTo>
                    <a:pt x="1055569" y="677390"/>
                  </a:lnTo>
                  <a:lnTo>
                    <a:pt x="1037195" y="717436"/>
                  </a:lnTo>
                  <a:lnTo>
                    <a:pt x="1015266" y="755621"/>
                  </a:lnTo>
                  <a:lnTo>
                    <a:pt x="989973" y="791770"/>
                  </a:lnTo>
                  <a:lnTo>
                    <a:pt x="961510" y="825705"/>
                  </a:lnTo>
                  <a:lnTo>
                    <a:pt x="930068" y="857249"/>
                  </a:lnTo>
                  <a:lnTo>
                    <a:pt x="895841" y="886225"/>
                  </a:lnTo>
                  <a:lnTo>
                    <a:pt x="859020" y="912456"/>
                  </a:lnTo>
                  <a:lnTo>
                    <a:pt x="819799" y="935764"/>
                  </a:lnTo>
                  <a:lnTo>
                    <a:pt x="778369" y="955972"/>
                  </a:lnTo>
                  <a:lnTo>
                    <a:pt x="734923" y="972903"/>
                  </a:lnTo>
                  <a:lnTo>
                    <a:pt x="689654" y="986380"/>
                  </a:lnTo>
                  <a:lnTo>
                    <a:pt x="642753" y="996226"/>
                  </a:lnTo>
                  <a:lnTo>
                    <a:pt x="594414" y="1002264"/>
                  </a:lnTo>
                  <a:lnTo>
                    <a:pt x="544830" y="1004315"/>
                  </a:lnTo>
                  <a:lnTo>
                    <a:pt x="495245" y="1002264"/>
                  </a:lnTo>
                  <a:lnTo>
                    <a:pt x="446906" y="996226"/>
                  </a:lnTo>
                  <a:lnTo>
                    <a:pt x="400005" y="986380"/>
                  </a:lnTo>
                  <a:lnTo>
                    <a:pt x="354736" y="972903"/>
                  </a:lnTo>
                  <a:lnTo>
                    <a:pt x="311290" y="955972"/>
                  </a:lnTo>
                  <a:lnTo>
                    <a:pt x="269860" y="935764"/>
                  </a:lnTo>
                  <a:lnTo>
                    <a:pt x="230639" y="912456"/>
                  </a:lnTo>
                  <a:lnTo>
                    <a:pt x="193818" y="886225"/>
                  </a:lnTo>
                  <a:lnTo>
                    <a:pt x="159591" y="857250"/>
                  </a:lnTo>
                  <a:lnTo>
                    <a:pt x="128149" y="825705"/>
                  </a:lnTo>
                  <a:lnTo>
                    <a:pt x="99686" y="791770"/>
                  </a:lnTo>
                  <a:lnTo>
                    <a:pt x="74393" y="755621"/>
                  </a:lnTo>
                  <a:lnTo>
                    <a:pt x="52464" y="717436"/>
                  </a:lnTo>
                  <a:lnTo>
                    <a:pt x="34090" y="677390"/>
                  </a:lnTo>
                  <a:lnTo>
                    <a:pt x="19464" y="635663"/>
                  </a:lnTo>
                  <a:lnTo>
                    <a:pt x="8779" y="592430"/>
                  </a:lnTo>
                  <a:lnTo>
                    <a:pt x="2226" y="547869"/>
                  </a:lnTo>
                  <a:lnTo>
                    <a:pt x="0" y="502157"/>
                  </a:lnTo>
                  <a:close/>
                </a:path>
              </a:pathLst>
            </a:custGeom>
            <a:ln w="12700">
              <a:solidFill>
                <a:srgbClr val="07528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94176" y="3674363"/>
              <a:ext cx="694944" cy="656844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6219444" y="3578352"/>
              <a:ext cx="1089660" cy="1019810"/>
            </a:xfrm>
            <a:custGeom>
              <a:avLst/>
              <a:gdLst/>
              <a:ahLst/>
              <a:cxnLst/>
              <a:rect l="l" t="t" r="r" b="b"/>
              <a:pathLst>
                <a:path w="1089659" h="1019810">
                  <a:moveTo>
                    <a:pt x="544829" y="0"/>
                  </a:moveTo>
                  <a:lnTo>
                    <a:pt x="495245" y="2083"/>
                  </a:lnTo>
                  <a:lnTo>
                    <a:pt x="446906" y="8212"/>
                  </a:lnTo>
                  <a:lnTo>
                    <a:pt x="400005" y="18208"/>
                  </a:lnTo>
                  <a:lnTo>
                    <a:pt x="354736" y="31891"/>
                  </a:lnTo>
                  <a:lnTo>
                    <a:pt x="311290" y="49080"/>
                  </a:lnTo>
                  <a:lnTo>
                    <a:pt x="269860" y="69596"/>
                  </a:lnTo>
                  <a:lnTo>
                    <a:pt x="230639" y="93258"/>
                  </a:lnTo>
                  <a:lnTo>
                    <a:pt x="193818" y="119888"/>
                  </a:lnTo>
                  <a:lnTo>
                    <a:pt x="159591" y="149304"/>
                  </a:lnTo>
                  <a:lnTo>
                    <a:pt x="128149" y="181327"/>
                  </a:lnTo>
                  <a:lnTo>
                    <a:pt x="99686" y="215778"/>
                  </a:lnTo>
                  <a:lnTo>
                    <a:pt x="74393" y="252475"/>
                  </a:lnTo>
                  <a:lnTo>
                    <a:pt x="52464" y="291240"/>
                  </a:lnTo>
                  <a:lnTo>
                    <a:pt x="34090" y="331893"/>
                  </a:lnTo>
                  <a:lnTo>
                    <a:pt x="19464" y="374253"/>
                  </a:lnTo>
                  <a:lnTo>
                    <a:pt x="8779" y="418140"/>
                  </a:lnTo>
                  <a:lnTo>
                    <a:pt x="2226" y="463375"/>
                  </a:lnTo>
                  <a:lnTo>
                    <a:pt x="0" y="509778"/>
                  </a:lnTo>
                  <a:lnTo>
                    <a:pt x="2226" y="556180"/>
                  </a:lnTo>
                  <a:lnTo>
                    <a:pt x="8779" y="601415"/>
                  </a:lnTo>
                  <a:lnTo>
                    <a:pt x="19464" y="645302"/>
                  </a:lnTo>
                  <a:lnTo>
                    <a:pt x="34090" y="687662"/>
                  </a:lnTo>
                  <a:lnTo>
                    <a:pt x="52464" y="728315"/>
                  </a:lnTo>
                  <a:lnTo>
                    <a:pt x="74393" y="767080"/>
                  </a:lnTo>
                  <a:lnTo>
                    <a:pt x="99686" y="803777"/>
                  </a:lnTo>
                  <a:lnTo>
                    <a:pt x="128149" y="838228"/>
                  </a:lnTo>
                  <a:lnTo>
                    <a:pt x="159591" y="870251"/>
                  </a:lnTo>
                  <a:lnTo>
                    <a:pt x="193818" y="899667"/>
                  </a:lnTo>
                  <a:lnTo>
                    <a:pt x="230639" y="926297"/>
                  </a:lnTo>
                  <a:lnTo>
                    <a:pt x="269860" y="949959"/>
                  </a:lnTo>
                  <a:lnTo>
                    <a:pt x="311290" y="970475"/>
                  </a:lnTo>
                  <a:lnTo>
                    <a:pt x="354736" y="987664"/>
                  </a:lnTo>
                  <a:lnTo>
                    <a:pt x="400005" y="1001347"/>
                  </a:lnTo>
                  <a:lnTo>
                    <a:pt x="446906" y="1011343"/>
                  </a:lnTo>
                  <a:lnTo>
                    <a:pt x="495245" y="1017472"/>
                  </a:lnTo>
                  <a:lnTo>
                    <a:pt x="544829" y="1019556"/>
                  </a:lnTo>
                  <a:lnTo>
                    <a:pt x="594414" y="1017472"/>
                  </a:lnTo>
                  <a:lnTo>
                    <a:pt x="642753" y="1011343"/>
                  </a:lnTo>
                  <a:lnTo>
                    <a:pt x="689654" y="1001347"/>
                  </a:lnTo>
                  <a:lnTo>
                    <a:pt x="734923" y="987664"/>
                  </a:lnTo>
                  <a:lnTo>
                    <a:pt x="778369" y="970475"/>
                  </a:lnTo>
                  <a:lnTo>
                    <a:pt x="819799" y="949960"/>
                  </a:lnTo>
                  <a:lnTo>
                    <a:pt x="859020" y="926297"/>
                  </a:lnTo>
                  <a:lnTo>
                    <a:pt x="895841" y="899668"/>
                  </a:lnTo>
                  <a:lnTo>
                    <a:pt x="930068" y="870251"/>
                  </a:lnTo>
                  <a:lnTo>
                    <a:pt x="961510" y="838228"/>
                  </a:lnTo>
                  <a:lnTo>
                    <a:pt x="989973" y="803777"/>
                  </a:lnTo>
                  <a:lnTo>
                    <a:pt x="1015266" y="767080"/>
                  </a:lnTo>
                  <a:lnTo>
                    <a:pt x="1037195" y="728315"/>
                  </a:lnTo>
                  <a:lnTo>
                    <a:pt x="1055569" y="687662"/>
                  </a:lnTo>
                  <a:lnTo>
                    <a:pt x="1070195" y="645302"/>
                  </a:lnTo>
                  <a:lnTo>
                    <a:pt x="1080880" y="601415"/>
                  </a:lnTo>
                  <a:lnTo>
                    <a:pt x="1087433" y="556180"/>
                  </a:lnTo>
                  <a:lnTo>
                    <a:pt x="1089659" y="509778"/>
                  </a:lnTo>
                  <a:lnTo>
                    <a:pt x="1087433" y="463375"/>
                  </a:lnTo>
                  <a:lnTo>
                    <a:pt x="1080880" y="418140"/>
                  </a:lnTo>
                  <a:lnTo>
                    <a:pt x="1070195" y="374253"/>
                  </a:lnTo>
                  <a:lnTo>
                    <a:pt x="1055569" y="331893"/>
                  </a:lnTo>
                  <a:lnTo>
                    <a:pt x="1037195" y="291240"/>
                  </a:lnTo>
                  <a:lnTo>
                    <a:pt x="1015266" y="252476"/>
                  </a:lnTo>
                  <a:lnTo>
                    <a:pt x="989973" y="215778"/>
                  </a:lnTo>
                  <a:lnTo>
                    <a:pt x="961510" y="181327"/>
                  </a:lnTo>
                  <a:lnTo>
                    <a:pt x="930068" y="149304"/>
                  </a:lnTo>
                  <a:lnTo>
                    <a:pt x="895841" y="119888"/>
                  </a:lnTo>
                  <a:lnTo>
                    <a:pt x="859020" y="93258"/>
                  </a:lnTo>
                  <a:lnTo>
                    <a:pt x="819799" y="69596"/>
                  </a:lnTo>
                  <a:lnTo>
                    <a:pt x="778369" y="49080"/>
                  </a:lnTo>
                  <a:lnTo>
                    <a:pt x="734923" y="31891"/>
                  </a:lnTo>
                  <a:lnTo>
                    <a:pt x="689654" y="18208"/>
                  </a:lnTo>
                  <a:lnTo>
                    <a:pt x="642753" y="8212"/>
                  </a:lnTo>
                  <a:lnTo>
                    <a:pt x="594414" y="2083"/>
                  </a:lnTo>
                  <a:lnTo>
                    <a:pt x="544829" y="0"/>
                  </a:lnTo>
                  <a:close/>
                </a:path>
              </a:pathLst>
            </a:custGeom>
            <a:solidFill>
              <a:srgbClr val="0451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6219444" y="3578352"/>
              <a:ext cx="1089660" cy="1019810"/>
            </a:xfrm>
            <a:custGeom>
              <a:avLst/>
              <a:gdLst/>
              <a:ahLst/>
              <a:cxnLst/>
              <a:rect l="l" t="t" r="r" b="b"/>
              <a:pathLst>
                <a:path w="1089659" h="1019810">
                  <a:moveTo>
                    <a:pt x="0" y="509778"/>
                  </a:moveTo>
                  <a:lnTo>
                    <a:pt x="2226" y="463375"/>
                  </a:lnTo>
                  <a:lnTo>
                    <a:pt x="8779" y="418140"/>
                  </a:lnTo>
                  <a:lnTo>
                    <a:pt x="19464" y="374253"/>
                  </a:lnTo>
                  <a:lnTo>
                    <a:pt x="34090" y="331893"/>
                  </a:lnTo>
                  <a:lnTo>
                    <a:pt x="52464" y="291240"/>
                  </a:lnTo>
                  <a:lnTo>
                    <a:pt x="74393" y="252475"/>
                  </a:lnTo>
                  <a:lnTo>
                    <a:pt x="99686" y="215778"/>
                  </a:lnTo>
                  <a:lnTo>
                    <a:pt x="128149" y="181327"/>
                  </a:lnTo>
                  <a:lnTo>
                    <a:pt x="159591" y="149304"/>
                  </a:lnTo>
                  <a:lnTo>
                    <a:pt x="193818" y="119888"/>
                  </a:lnTo>
                  <a:lnTo>
                    <a:pt x="230639" y="93258"/>
                  </a:lnTo>
                  <a:lnTo>
                    <a:pt x="269860" y="69596"/>
                  </a:lnTo>
                  <a:lnTo>
                    <a:pt x="311290" y="49080"/>
                  </a:lnTo>
                  <a:lnTo>
                    <a:pt x="354736" y="31891"/>
                  </a:lnTo>
                  <a:lnTo>
                    <a:pt x="400005" y="18208"/>
                  </a:lnTo>
                  <a:lnTo>
                    <a:pt x="446906" y="8212"/>
                  </a:lnTo>
                  <a:lnTo>
                    <a:pt x="495245" y="2083"/>
                  </a:lnTo>
                  <a:lnTo>
                    <a:pt x="544829" y="0"/>
                  </a:lnTo>
                  <a:lnTo>
                    <a:pt x="594414" y="2083"/>
                  </a:lnTo>
                  <a:lnTo>
                    <a:pt x="642753" y="8212"/>
                  </a:lnTo>
                  <a:lnTo>
                    <a:pt x="689654" y="18208"/>
                  </a:lnTo>
                  <a:lnTo>
                    <a:pt x="734923" y="31891"/>
                  </a:lnTo>
                  <a:lnTo>
                    <a:pt x="778369" y="49080"/>
                  </a:lnTo>
                  <a:lnTo>
                    <a:pt x="819799" y="69596"/>
                  </a:lnTo>
                  <a:lnTo>
                    <a:pt x="859020" y="93258"/>
                  </a:lnTo>
                  <a:lnTo>
                    <a:pt x="895841" y="119888"/>
                  </a:lnTo>
                  <a:lnTo>
                    <a:pt x="930068" y="149304"/>
                  </a:lnTo>
                  <a:lnTo>
                    <a:pt x="961510" y="181327"/>
                  </a:lnTo>
                  <a:lnTo>
                    <a:pt x="989973" y="215778"/>
                  </a:lnTo>
                  <a:lnTo>
                    <a:pt x="1015266" y="252476"/>
                  </a:lnTo>
                  <a:lnTo>
                    <a:pt x="1037195" y="291240"/>
                  </a:lnTo>
                  <a:lnTo>
                    <a:pt x="1055569" y="331893"/>
                  </a:lnTo>
                  <a:lnTo>
                    <a:pt x="1070195" y="374253"/>
                  </a:lnTo>
                  <a:lnTo>
                    <a:pt x="1080880" y="418140"/>
                  </a:lnTo>
                  <a:lnTo>
                    <a:pt x="1087433" y="463375"/>
                  </a:lnTo>
                  <a:lnTo>
                    <a:pt x="1089659" y="509778"/>
                  </a:lnTo>
                  <a:lnTo>
                    <a:pt x="1087433" y="556180"/>
                  </a:lnTo>
                  <a:lnTo>
                    <a:pt x="1080880" y="601415"/>
                  </a:lnTo>
                  <a:lnTo>
                    <a:pt x="1070195" y="645302"/>
                  </a:lnTo>
                  <a:lnTo>
                    <a:pt x="1055569" y="687662"/>
                  </a:lnTo>
                  <a:lnTo>
                    <a:pt x="1037195" y="728315"/>
                  </a:lnTo>
                  <a:lnTo>
                    <a:pt x="1015266" y="767080"/>
                  </a:lnTo>
                  <a:lnTo>
                    <a:pt x="989973" y="803777"/>
                  </a:lnTo>
                  <a:lnTo>
                    <a:pt x="961510" y="838228"/>
                  </a:lnTo>
                  <a:lnTo>
                    <a:pt x="930068" y="870251"/>
                  </a:lnTo>
                  <a:lnTo>
                    <a:pt x="895841" y="899668"/>
                  </a:lnTo>
                  <a:lnTo>
                    <a:pt x="859020" y="926297"/>
                  </a:lnTo>
                  <a:lnTo>
                    <a:pt x="819799" y="949960"/>
                  </a:lnTo>
                  <a:lnTo>
                    <a:pt x="778369" y="970475"/>
                  </a:lnTo>
                  <a:lnTo>
                    <a:pt x="734923" y="987664"/>
                  </a:lnTo>
                  <a:lnTo>
                    <a:pt x="689654" y="1001347"/>
                  </a:lnTo>
                  <a:lnTo>
                    <a:pt x="642753" y="1011343"/>
                  </a:lnTo>
                  <a:lnTo>
                    <a:pt x="594414" y="1017472"/>
                  </a:lnTo>
                  <a:lnTo>
                    <a:pt x="544829" y="1019556"/>
                  </a:lnTo>
                  <a:lnTo>
                    <a:pt x="495245" y="1017472"/>
                  </a:lnTo>
                  <a:lnTo>
                    <a:pt x="446906" y="1011343"/>
                  </a:lnTo>
                  <a:lnTo>
                    <a:pt x="400005" y="1001347"/>
                  </a:lnTo>
                  <a:lnTo>
                    <a:pt x="354736" y="987664"/>
                  </a:lnTo>
                  <a:lnTo>
                    <a:pt x="311290" y="970475"/>
                  </a:lnTo>
                  <a:lnTo>
                    <a:pt x="269860" y="949959"/>
                  </a:lnTo>
                  <a:lnTo>
                    <a:pt x="230639" y="926297"/>
                  </a:lnTo>
                  <a:lnTo>
                    <a:pt x="193818" y="899667"/>
                  </a:lnTo>
                  <a:lnTo>
                    <a:pt x="159591" y="870251"/>
                  </a:lnTo>
                  <a:lnTo>
                    <a:pt x="128149" y="838228"/>
                  </a:lnTo>
                  <a:lnTo>
                    <a:pt x="99686" y="803777"/>
                  </a:lnTo>
                  <a:lnTo>
                    <a:pt x="74393" y="767080"/>
                  </a:lnTo>
                  <a:lnTo>
                    <a:pt x="52464" y="728315"/>
                  </a:lnTo>
                  <a:lnTo>
                    <a:pt x="34090" y="687662"/>
                  </a:lnTo>
                  <a:lnTo>
                    <a:pt x="19464" y="645302"/>
                  </a:lnTo>
                  <a:lnTo>
                    <a:pt x="8779" y="601415"/>
                  </a:lnTo>
                  <a:lnTo>
                    <a:pt x="2226" y="556180"/>
                  </a:lnTo>
                  <a:lnTo>
                    <a:pt x="0" y="509778"/>
                  </a:lnTo>
                  <a:close/>
                </a:path>
              </a:pathLst>
            </a:custGeom>
            <a:ln w="12700">
              <a:solidFill>
                <a:srgbClr val="07528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06895" y="3808475"/>
              <a:ext cx="748283" cy="630936"/>
            </a:xfrm>
            <a:prstGeom prst="rect">
              <a:avLst/>
            </a:prstGeom>
          </p:spPr>
        </p:pic>
      </p:grp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Industry</a:t>
            </a:r>
            <a:r>
              <a:rPr dirty="0" spc="-65"/>
              <a:t> </a:t>
            </a:r>
            <a:r>
              <a:rPr dirty="0"/>
              <a:t>Analysis</a:t>
            </a:r>
            <a:r>
              <a:rPr dirty="0" spc="-60"/>
              <a:t> </a:t>
            </a:r>
            <a:r>
              <a:rPr dirty="0"/>
              <a:t>–</a:t>
            </a:r>
            <a:r>
              <a:rPr dirty="0" spc="-60"/>
              <a:t> </a:t>
            </a:r>
            <a:r>
              <a:rPr dirty="0"/>
              <a:t>Segmenting</a:t>
            </a:r>
            <a:r>
              <a:rPr dirty="0" spc="-60"/>
              <a:t> </a:t>
            </a:r>
            <a:r>
              <a:rPr dirty="0"/>
              <a:t>the</a:t>
            </a:r>
            <a:r>
              <a:rPr dirty="0" spc="-65"/>
              <a:t> </a:t>
            </a:r>
            <a:r>
              <a:rPr dirty="0"/>
              <a:t>Industry</a:t>
            </a:r>
            <a:r>
              <a:rPr dirty="0" spc="-60"/>
              <a:t> </a:t>
            </a:r>
            <a:r>
              <a:rPr dirty="0" spc="-10"/>
              <a:t>(1/2)</a:t>
            </a:r>
          </a:p>
        </p:txBody>
      </p:sp>
      <p:sp>
        <p:nvSpPr>
          <p:cNvPr id="29" name="object 29" descr=""/>
          <p:cNvSpPr txBox="1"/>
          <p:nvPr/>
        </p:nvSpPr>
        <p:spPr>
          <a:xfrm>
            <a:off x="78739" y="946530"/>
            <a:ext cx="787019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800" spc="204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Over-the-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Top</a:t>
            </a:r>
            <a:r>
              <a:rPr dirty="0" sz="1800" spc="20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(OTT)</a:t>
            </a:r>
            <a:r>
              <a:rPr dirty="0" sz="1800" spc="19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Services</a:t>
            </a:r>
            <a:r>
              <a:rPr dirty="0" sz="1800" spc="2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Industry</a:t>
            </a:r>
            <a:r>
              <a:rPr dirty="0" sz="1800" spc="2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is</a:t>
            </a:r>
            <a:r>
              <a:rPr dirty="0" sz="1800" spc="204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800" spc="2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newest</a:t>
            </a:r>
            <a:r>
              <a:rPr dirty="0" sz="1800" spc="19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major</a:t>
            </a:r>
            <a:r>
              <a:rPr dirty="0" sz="1800" spc="20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sub-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Industry</a:t>
            </a:r>
            <a:r>
              <a:rPr dirty="0" sz="1800" spc="2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under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8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Global</a:t>
            </a:r>
            <a:r>
              <a:rPr dirty="0" sz="18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Entertainment</a:t>
            </a:r>
            <a:r>
              <a:rPr dirty="0" sz="18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&amp;</a:t>
            </a:r>
            <a:r>
              <a:rPr dirty="0" sz="18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Media</a:t>
            </a:r>
            <a:r>
              <a:rPr dirty="0" sz="18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(E&amp;M)</a:t>
            </a:r>
            <a:r>
              <a:rPr dirty="0" sz="18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Industry</a:t>
            </a:r>
            <a:r>
              <a:rPr dirty="0" sz="18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umbrella…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 descr=""/>
          <p:cNvSpPr/>
          <p:nvPr/>
        </p:nvSpPr>
        <p:spPr>
          <a:xfrm>
            <a:off x="8266938" y="1681733"/>
            <a:ext cx="0" cy="4165600"/>
          </a:xfrm>
          <a:custGeom>
            <a:avLst/>
            <a:gdLst/>
            <a:ahLst/>
            <a:cxnLst/>
            <a:rect l="l" t="t" r="r" b="b"/>
            <a:pathLst>
              <a:path w="0" h="4165600">
                <a:moveTo>
                  <a:pt x="0" y="0"/>
                </a:moveTo>
                <a:lnTo>
                  <a:pt x="0" y="4165600"/>
                </a:lnTo>
              </a:path>
            </a:pathLst>
          </a:custGeom>
          <a:ln w="28575">
            <a:solidFill>
              <a:srgbClr val="4471C4"/>
            </a:solidFill>
            <a:prstDash val="sysDash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31" name="object 31" descr=""/>
          <p:cNvGrpSpPr/>
          <p:nvPr/>
        </p:nvGrpSpPr>
        <p:grpSpPr>
          <a:xfrm>
            <a:off x="8592057" y="1420113"/>
            <a:ext cx="3440429" cy="1496060"/>
            <a:chOff x="8592057" y="1420113"/>
            <a:chExt cx="3440429" cy="1496060"/>
          </a:xfrm>
        </p:grpSpPr>
        <p:sp>
          <p:nvSpPr>
            <p:cNvPr id="32" name="object 32" descr=""/>
            <p:cNvSpPr/>
            <p:nvPr/>
          </p:nvSpPr>
          <p:spPr>
            <a:xfrm>
              <a:off x="8598407" y="1426463"/>
              <a:ext cx="3427729" cy="1483360"/>
            </a:xfrm>
            <a:custGeom>
              <a:avLst/>
              <a:gdLst/>
              <a:ahLst/>
              <a:cxnLst/>
              <a:rect l="l" t="t" r="r" b="b"/>
              <a:pathLst>
                <a:path w="3427729" h="1483360">
                  <a:moveTo>
                    <a:pt x="3427476" y="0"/>
                  </a:moveTo>
                  <a:lnTo>
                    <a:pt x="0" y="0"/>
                  </a:lnTo>
                  <a:lnTo>
                    <a:pt x="0" y="1482852"/>
                  </a:lnTo>
                  <a:lnTo>
                    <a:pt x="3427476" y="1482852"/>
                  </a:lnTo>
                  <a:lnTo>
                    <a:pt x="3427476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8598407" y="1426463"/>
              <a:ext cx="3427729" cy="1483360"/>
            </a:xfrm>
            <a:custGeom>
              <a:avLst/>
              <a:gdLst/>
              <a:ahLst/>
              <a:cxnLst/>
              <a:rect l="l" t="t" r="r" b="b"/>
              <a:pathLst>
                <a:path w="3427729" h="1483360">
                  <a:moveTo>
                    <a:pt x="0" y="1482852"/>
                  </a:moveTo>
                  <a:lnTo>
                    <a:pt x="3427476" y="1482852"/>
                  </a:lnTo>
                  <a:lnTo>
                    <a:pt x="3427476" y="0"/>
                  </a:lnTo>
                  <a:lnTo>
                    <a:pt x="0" y="0"/>
                  </a:lnTo>
                  <a:lnTo>
                    <a:pt x="0" y="1482852"/>
                  </a:lnTo>
                  <a:close/>
                </a:path>
              </a:pathLst>
            </a:custGeom>
            <a:ln w="1270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8598407" y="1680972"/>
              <a:ext cx="3427095" cy="0"/>
            </a:xfrm>
            <a:custGeom>
              <a:avLst/>
              <a:gdLst/>
              <a:ahLst/>
              <a:cxnLst/>
              <a:rect l="l" t="t" r="r" b="b"/>
              <a:pathLst>
                <a:path w="3427095" h="0">
                  <a:moveTo>
                    <a:pt x="0" y="0"/>
                  </a:moveTo>
                  <a:lnTo>
                    <a:pt x="3426714" y="0"/>
                  </a:lnTo>
                </a:path>
              </a:pathLst>
            </a:custGeom>
            <a:ln w="635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 descr=""/>
          <p:cNvGrpSpPr/>
          <p:nvPr/>
        </p:nvGrpSpPr>
        <p:grpSpPr>
          <a:xfrm>
            <a:off x="8592057" y="3029457"/>
            <a:ext cx="3440429" cy="1501775"/>
            <a:chOff x="8592057" y="3029457"/>
            <a:chExt cx="3440429" cy="1501775"/>
          </a:xfrm>
        </p:grpSpPr>
        <p:sp>
          <p:nvSpPr>
            <p:cNvPr id="36" name="object 36" descr=""/>
            <p:cNvSpPr/>
            <p:nvPr/>
          </p:nvSpPr>
          <p:spPr>
            <a:xfrm>
              <a:off x="8598407" y="3035807"/>
              <a:ext cx="3427729" cy="1489075"/>
            </a:xfrm>
            <a:custGeom>
              <a:avLst/>
              <a:gdLst/>
              <a:ahLst/>
              <a:cxnLst/>
              <a:rect l="l" t="t" r="r" b="b"/>
              <a:pathLst>
                <a:path w="3427729" h="1489075">
                  <a:moveTo>
                    <a:pt x="3427476" y="0"/>
                  </a:moveTo>
                  <a:lnTo>
                    <a:pt x="0" y="0"/>
                  </a:lnTo>
                  <a:lnTo>
                    <a:pt x="0" y="1488947"/>
                  </a:lnTo>
                  <a:lnTo>
                    <a:pt x="3427476" y="1488947"/>
                  </a:lnTo>
                  <a:lnTo>
                    <a:pt x="3427476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8598407" y="3035807"/>
              <a:ext cx="3427729" cy="1489075"/>
            </a:xfrm>
            <a:custGeom>
              <a:avLst/>
              <a:gdLst/>
              <a:ahLst/>
              <a:cxnLst/>
              <a:rect l="l" t="t" r="r" b="b"/>
              <a:pathLst>
                <a:path w="3427729" h="1489075">
                  <a:moveTo>
                    <a:pt x="0" y="1488947"/>
                  </a:moveTo>
                  <a:lnTo>
                    <a:pt x="3427476" y="1488947"/>
                  </a:lnTo>
                  <a:lnTo>
                    <a:pt x="3427476" y="0"/>
                  </a:lnTo>
                  <a:lnTo>
                    <a:pt x="0" y="0"/>
                  </a:lnTo>
                  <a:lnTo>
                    <a:pt x="0" y="1488947"/>
                  </a:lnTo>
                  <a:close/>
                </a:path>
              </a:pathLst>
            </a:custGeom>
            <a:ln w="12699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8598407" y="3331463"/>
              <a:ext cx="3427095" cy="0"/>
            </a:xfrm>
            <a:custGeom>
              <a:avLst/>
              <a:gdLst/>
              <a:ahLst/>
              <a:cxnLst/>
              <a:rect l="l" t="t" r="r" b="b"/>
              <a:pathLst>
                <a:path w="3427095" h="0">
                  <a:moveTo>
                    <a:pt x="0" y="0"/>
                  </a:moveTo>
                  <a:lnTo>
                    <a:pt x="3426714" y="0"/>
                  </a:lnTo>
                </a:path>
              </a:pathLst>
            </a:custGeom>
            <a:ln w="635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9" name="object 39" descr=""/>
          <p:cNvGrpSpPr/>
          <p:nvPr/>
        </p:nvGrpSpPr>
        <p:grpSpPr>
          <a:xfrm>
            <a:off x="8592057" y="4638802"/>
            <a:ext cx="3440429" cy="1501775"/>
            <a:chOff x="8592057" y="4638802"/>
            <a:chExt cx="3440429" cy="1501775"/>
          </a:xfrm>
        </p:grpSpPr>
        <p:sp>
          <p:nvSpPr>
            <p:cNvPr id="40" name="object 40" descr=""/>
            <p:cNvSpPr/>
            <p:nvPr/>
          </p:nvSpPr>
          <p:spPr>
            <a:xfrm>
              <a:off x="8598407" y="4645152"/>
              <a:ext cx="3427729" cy="1489075"/>
            </a:xfrm>
            <a:custGeom>
              <a:avLst/>
              <a:gdLst/>
              <a:ahLst/>
              <a:cxnLst/>
              <a:rect l="l" t="t" r="r" b="b"/>
              <a:pathLst>
                <a:path w="3427729" h="1489075">
                  <a:moveTo>
                    <a:pt x="3427476" y="0"/>
                  </a:moveTo>
                  <a:lnTo>
                    <a:pt x="0" y="0"/>
                  </a:lnTo>
                  <a:lnTo>
                    <a:pt x="0" y="1488948"/>
                  </a:lnTo>
                  <a:lnTo>
                    <a:pt x="3427476" y="1488948"/>
                  </a:lnTo>
                  <a:lnTo>
                    <a:pt x="3427476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8598407" y="4645152"/>
              <a:ext cx="3427729" cy="1489075"/>
            </a:xfrm>
            <a:custGeom>
              <a:avLst/>
              <a:gdLst/>
              <a:ahLst/>
              <a:cxnLst/>
              <a:rect l="l" t="t" r="r" b="b"/>
              <a:pathLst>
                <a:path w="3427729" h="1489075">
                  <a:moveTo>
                    <a:pt x="0" y="1488948"/>
                  </a:moveTo>
                  <a:lnTo>
                    <a:pt x="3427476" y="1488948"/>
                  </a:lnTo>
                  <a:lnTo>
                    <a:pt x="3427476" y="0"/>
                  </a:lnTo>
                  <a:lnTo>
                    <a:pt x="0" y="0"/>
                  </a:lnTo>
                  <a:lnTo>
                    <a:pt x="0" y="1488948"/>
                  </a:lnTo>
                  <a:close/>
                </a:path>
              </a:pathLst>
            </a:custGeom>
            <a:ln w="1270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8598407" y="4936236"/>
              <a:ext cx="3427095" cy="0"/>
            </a:xfrm>
            <a:custGeom>
              <a:avLst/>
              <a:gdLst/>
              <a:ahLst/>
              <a:cxnLst/>
              <a:rect l="l" t="t" r="r" b="b"/>
              <a:pathLst>
                <a:path w="3427095" h="0">
                  <a:moveTo>
                    <a:pt x="0" y="0"/>
                  </a:moveTo>
                  <a:lnTo>
                    <a:pt x="3426714" y="0"/>
                  </a:lnTo>
                </a:path>
              </a:pathLst>
            </a:custGeom>
            <a:ln w="635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 descr=""/>
          <p:cNvSpPr txBox="1"/>
          <p:nvPr/>
        </p:nvSpPr>
        <p:spPr>
          <a:xfrm>
            <a:off x="8598407" y="894588"/>
            <a:ext cx="3427729" cy="408940"/>
          </a:xfrm>
          <a:prstGeom prst="rect">
            <a:avLst/>
          </a:prstGeom>
          <a:solidFill>
            <a:srgbClr val="ED8524"/>
          </a:solidFill>
          <a:ln w="12700">
            <a:solidFill>
              <a:srgbClr val="001F5F"/>
            </a:solidFill>
          </a:ln>
        </p:spPr>
        <p:txBody>
          <a:bodyPr wrap="square" lIns="0" tIns="52069" rIns="0" bIns="0" rtlCol="0" vert="horz">
            <a:spAutoFit/>
          </a:bodyPr>
          <a:lstStyle/>
          <a:p>
            <a:pPr marL="1019810">
              <a:lnSpc>
                <a:spcPct val="100000"/>
              </a:lnSpc>
              <a:spcBef>
                <a:spcPts val="409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Key</a:t>
            </a:r>
            <a:r>
              <a:rPr dirty="0" sz="18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Definitions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8604757" y="1432813"/>
            <a:ext cx="3415029" cy="245110"/>
          </a:xfrm>
          <a:prstGeom prst="rect">
            <a:avLst/>
          </a:prstGeom>
          <a:solidFill>
            <a:srgbClr val="DAE2F3"/>
          </a:solidFill>
        </p:spPr>
        <p:txBody>
          <a:bodyPr wrap="square" lIns="0" tIns="4445" rIns="0" bIns="0" rtlCol="0" vert="horz">
            <a:spAutoFit/>
          </a:bodyPr>
          <a:lstStyle/>
          <a:p>
            <a:pPr algn="ctr">
              <a:lnSpc>
                <a:spcPts val="1895"/>
              </a:lnSpc>
              <a:spcBef>
                <a:spcPts val="35"/>
              </a:spcBef>
            </a:pPr>
            <a:r>
              <a:rPr dirty="0" sz="1600" spc="-10">
                <a:solidFill>
                  <a:srgbClr val="050007"/>
                </a:solidFill>
                <a:latin typeface="Calibri"/>
                <a:cs typeface="Calibri"/>
              </a:rPr>
              <a:t>Entertainment</a:t>
            </a:r>
            <a:r>
              <a:rPr dirty="0" sz="1600" spc="-1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50007"/>
                </a:solidFill>
                <a:latin typeface="Calibri"/>
                <a:cs typeface="Calibri"/>
              </a:rPr>
              <a:t>&amp;</a:t>
            </a:r>
            <a:r>
              <a:rPr dirty="0" sz="1600" spc="-1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50007"/>
                </a:solidFill>
                <a:latin typeface="Calibri"/>
                <a:cs typeface="Calibri"/>
              </a:rPr>
              <a:t>Media</a:t>
            </a:r>
            <a:r>
              <a:rPr dirty="0" sz="1600" spc="-2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50007"/>
                </a:solidFill>
                <a:latin typeface="Calibri"/>
                <a:cs typeface="Calibri"/>
              </a:rPr>
              <a:t>Market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8604757" y="3042157"/>
            <a:ext cx="3415029" cy="286385"/>
          </a:xfrm>
          <a:prstGeom prst="rect">
            <a:avLst/>
          </a:prstGeom>
          <a:solidFill>
            <a:srgbClr val="DAE2F3"/>
          </a:solidFill>
        </p:spPr>
        <p:txBody>
          <a:bodyPr wrap="square" lIns="0" tIns="44450" rIns="0" bIns="0" rtlCol="0" vert="horz">
            <a:spAutoFit/>
          </a:bodyPr>
          <a:lstStyle/>
          <a:p>
            <a:pPr marL="856615">
              <a:lnSpc>
                <a:spcPts val="1900"/>
              </a:lnSpc>
              <a:spcBef>
                <a:spcPts val="350"/>
              </a:spcBef>
            </a:pPr>
            <a:r>
              <a:rPr dirty="0" sz="1600">
                <a:solidFill>
                  <a:srgbClr val="050007"/>
                </a:solidFill>
                <a:latin typeface="Calibri"/>
                <a:cs typeface="Calibri"/>
              </a:rPr>
              <a:t>Over</a:t>
            </a:r>
            <a:r>
              <a:rPr dirty="0" sz="1600" spc="-3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50007"/>
                </a:solidFill>
                <a:latin typeface="Calibri"/>
                <a:cs typeface="Calibri"/>
              </a:rPr>
              <a:t>the</a:t>
            </a:r>
            <a:r>
              <a:rPr dirty="0" sz="1600" spc="-3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600" spc="-40">
                <a:solidFill>
                  <a:srgbClr val="050007"/>
                </a:solidFill>
                <a:latin typeface="Calibri"/>
                <a:cs typeface="Calibri"/>
              </a:rPr>
              <a:t>Top </a:t>
            </a:r>
            <a:r>
              <a:rPr dirty="0" sz="1600" spc="-10">
                <a:solidFill>
                  <a:srgbClr val="050007"/>
                </a:solidFill>
                <a:latin typeface="Calibri"/>
                <a:cs typeface="Calibri"/>
              </a:rPr>
              <a:t>Market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8604757" y="4651502"/>
            <a:ext cx="3415029" cy="281940"/>
          </a:xfrm>
          <a:prstGeom prst="rect">
            <a:avLst/>
          </a:prstGeom>
          <a:solidFill>
            <a:srgbClr val="DAE2F3"/>
          </a:solidFill>
        </p:spPr>
        <p:txBody>
          <a:bodyPr wrap="square" lIns="0" tIns="27940" rIns="0" bIns="0" rtlCol="0" vert="horz">
            <a:spAutoFit/>
          </a:bodyPr>
          <a:lstStyle/>
          <a:p>
            <a:pPr marL="112395">
              <a:lnSpc>
                <a:spcPct val="100000"/>
              </a:lnSpc>
              <a:spcBef>
                <a:spcPts val="220"/>
              </a:spcBef>
            </a:pPr>
            <a:r>
              <a:rPr dirty="0" sz="1600" spc="-10">
                <a:solidFill>
                  <a:srgbClr val="050007"/>
                </a:solidFill>
                <a:latin typeface="Calibri"/>
                <a:cs typeface="Calibri"/>
              </a:rPr>
              <a:t>Subscription</a:t>
            </a:r>
            <a:r>
              <a:rPr dirty="0" sz="1600" spc="-3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50007"/>
                </a:solidFill>
                <a:latin typeface="Calibri"/>
                <a:cs typeface="Calibri"/>
              </a:rPr>
              <a:t>Video</a:t>
            </a:r>
            <a:r>
              <a:rPr dirty="0" sz="1600" spc="-2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50007"/>
                </a:solidFill>
                <a:latin typeface="Calibri"/>
                <a:cs typeface="Calibri"/>
              </a:rPr>
              <a:t>on</a:t>
            </a:r>
            <a:r>
              <a:rPr dirty="0" sz="1600" spc="-3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50007"/>
                </a:solidFill>
                <a:latin typeface="Calibri"/>
                <a:cs typeface="Calibri"/>
              </a:rPr>
              <a:t>Demand</a:t>
            </a:r>
            <a:r>
              <a:rPr dirty="0" sz="1600" spc="-2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50007"/>
                </a:solidFill>
                <a:latin typeface="Calibri"/>
                <a:cs typeface="Calibri"/>
              </a:rPr>
              <a:t>Market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8604757" y="3334639"/>
            <a:ext cx="3415029" cy="1184275"/>
          </a:xfrm>
          <a:prstGeom prst="rect">
            <a:avLst/>
          </a:prstGeom>
          <a:solidFill>
            <a:srgbClr val="DAE2F3"/>
          </a:solidFill>
        </p:spPr>
        <p:txBody>
          <a:bodyPr wrap="square" lIns="0" tIns="43180" rIns="0" bIns="0" rtlCol="0" vert="horz">
            <a:spAutoFit/>
          </a:bodyPr>
          <a:lstStyle/>
          <a:p>
            <a:pPr algn="just" marL="53975" marR="43180">
              <a:lnSpc>
                <a:spcPct val="100000"/>
              </a:lnSpc>
              <a:spcBef>
                <a:spcPts val="340"/>
              </a:spcBef>
            </a:pPr>
            <a:r>
              <a:rPr dirty="0" sz="1350">
                <a:solidFill>
                  <a:srgbClr val="001F5F"/>
                </a:solidFill>
                <a:latin typeface="Calibri"/>
                <a:cs typeface="Calibri"/>
              </a:rPr>
              <a:t>Media</a:t>
            </a:r>
            <a:r>
              <a:rPr dirty="0" sz="1350" spc="2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001F5F"/>
                </a:solidFill>
                <a:latin typeface="Calibri"/>
                <a:cs typeface="Calibri"/>
              </a:rPr>
              <a:t>companies</a:t>
            </a:r>
            <a:r>
              <a:rPr dirty="0" sz="1350" spc="229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001F5F"/>
                </a:solidFill>
                <a:latin typeface="Calibri"/>
                <a:cs typeface="Calibri"/>
              </a:rPr>
              <a:t>that</a:t>
            </a:r>
            <a:r>
              <a:rPr dirty="0" sz="1350" spc="2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001F5F"/>
                </a:solidFill>
                <a:latin typeface="Calibri"/>
                <a:cs typeface="Calibri"/>
              </a:rPr>
              <a:t>offer</a:t>
            </a:r>
            <a:r>
              <a:rPr dirty="0" sz="1350" spc="2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001F5F"/>
                </a:solidFill>
                <a:latin typeface="Calibri"/>
                <a:cs typeface="Calibri"/>
              </a:rPr>
              <a:t>audio</a:t>
            </a:r>
            <a:r>
              <a:rPr dirty="0" sz="1350" spc="2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350" spc="229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50" spc="-10">
                <a:solidFill>
                  <a:srgbClr val="001F5F"/>
                </a:solidFill>
                <a:latin typeface="Calibri"/>
                <a:cs typeface="Calibri"/>
              </a:rPr>
              <a:t>video </a:t>
            </a:r>
            <a:r>
              <a:rPr dirty="0" sz="1350">
                <a:solidFill>
                  <a:srgbClr val="001F5F"/>
                </a:solidFill>
                <a:latin typeface="Calibri"/>
                <a:cs typeface="Calibri"/>
              </a:rPr>
              <a:t>content</a:t>
            </a:r>
            <a:r>
              <a:rPr dirty="0" sz="1350" spc="3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001F5F"/>
                </a:solidFill>
                <a:latin typeface="Calibri"/>
                <a:cs typeface="Calibri"/>
              </a:rPr>
              <a:t>using</a:t>
            </a:r>
            <a:r>
              <a:rPr dirty="0" sz="1350" spc="3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001F5F"/>
                </a:solidFill>
                <a:latin typeface="Calibri"/>
                <a:cs typeface="Calibri"/>
              </a:rPr>
              <a:t>Over</a:t>
            </a:r>
            <a:r>
              <a:rPr dirty="0" sz="1350" spc="3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350" spc="3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001F5F"/>
                </a:solidFill>
                <a:latin typeface="Calibri"/>
                <a:cs typeface="Calibri"/>
              </a:rPr>
              <a:t>top</a:t>
            </a:r>
            <a:r>
              <a:rPr dirty="0" sz="1350" spc="3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001F5F"/>
                </a:solidFill>
                <a:latin typeface="Calibri"/>
                <a:cs typeface="Calibri"/>
              </a:rPr>
              <a:t>(OTT)</a:t>
            </a:r>
            <a:r>
              <a:rPr dirty="0" sz="1350" spc="3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50" spc="-10">
                <a:solidFill>
                  <a:srgbClr val="001F5F"/>
                </a:solidFill>
                <a:latin typeface="Calibri"/>
                <a:cs typeface="Calibri"/>
              </a:rPr>
              <a:t>bypassing </a:t>
            </a:r>
            <a:r>
              <a:rPr dirty="0" sz="1350">
                <a:solidFill>
                  <a:srgbClr val="001F5F"/>
                </a:solidFill>
                <a:latin typeface="Calibri"/>
                <a:cs typeface="Calibri"/>
              </a:rPr>
              <a:t>cable,</a:t>
            </a:r>
            <a:r>
              <a:rPr dirty="0" sz="1350" spc="33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350">
                <a:solidFill>
                  <a:srgbClr val="001F5F"/>
                </a:solidFill>
                <a:latin typeface="Calibri"/>
                <a:cs typeface="Calibri"/>
              </a:rPr>
              <a:t>broadcast</a:t>
            </a:r>
            <a:r>
              <a:rPr dirty="0" sz="1350" spc="33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350">
                <a:solidFill>
                  <a:srgbClr val="001F5F"/>
                </a:solidFill>
                <a:latin typeface="Calibri"/>
                <a:cs typeface="Calibri"/>
              </a:rPr>
              <a:t>television</a:t>
            </a:r>
            <a:r>
              <a:rPr dirty="0" sz="1350" spc="34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350">
                <a:solidFill>
                  <a:srgbClr val="001F5F"/>
                </a:solidFill>
                <a:latin typeface="Calibri"/>
                <a:cs typeface="Calibri"/>
              </a:rPr>
              <a:t>or</a:t>
            </a:r>
            <a:r>
              <a:rPr dirty="0" sz="1350" spc="33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350" spc="-10">
                <a:solidFill>
                  <a:srgbClr val="001F5F"/>
                </a:solidFill>
                <a:latin typeface="Calibri"/>
                <a:cs typeface="Calibri"/>
              </a:rPr>
              <a:t>telecomm </a:t>
            </a:r>
            <a:r>
              <a:rPr dirty="0" sz="1350">
                <a:solidFill>
                  <a:srgbClr val="001F5F"/>
                </a:solidFill>
                <a:latin typeface="Calibri"/>
                <a:cs typeface="Calibri"/>
              </a:rPr>
              <a:t>channels;</a:t>
            </a:r>
            <a:r>
              <a:rPr dirty="0" sz="1350" spc="235">
                <a:solidFill>
                  <a:srgbClr val="001F5F"/>
                </a:solidFill>
                <a:latin typeface="Calibri"/>
                <a:cs typeface="Calibri"/>
              </a:rPr>
              <a:t>   </a:t>
            </a:r>
            <a:r>
              <a:rPr dirty="0" sz="1350">
                <a:solidFill>
                  <a:srgbClr val="001F5F"/>
                </a:solidFill>
                <a:latin typeface="Calibri"/>
                <a:cs typeface="Calibri"/>
              </a:rPr>
              <a:t>includes</a:t>
            </a:r>
            <a:r>
              <a:rPr dirty="0" sz="1350" spc="240">
                <a:solidFill>
                  <a:srgbClr val="001F5F"/>
                </a:solidFill>
                <a:latin typeface="Calibri"/>
                <a:cs typeface="Calibri"/>
              </a:rPr>
              <a:t>   </a:t>
            </a:r>
            <a:r>
              <a:rPr dirty="0" sz="1350">
                <a:solidFill>
                  <a:srgbClr val="001F5F"/>
                </a:solidFill>
                <a:latin typeface="Calibri"/>
                <a:cs typeface="Calibri"/>
              </a:rPr>
              <a:t>Video</a:t>
            </a:r>
            <a:r>
              <a:rPr dirty="0" sz="1350" spc="235">
                <a:solidFill>
                  <a:srgbClr val="001F5F"/>
                </a:solidFill>
                <a:latin typeface="Calibri"/>
                <a:cs typeface="Calibri"/>
              </a:rPr>
              <a:t>   </a:t>
            </a:r>
            <a:r>
              <a:rPr dirty="0" sz="1350">
                <a:solidFill>
                  <a:srgbClr val="001F5F"/>
                </a:solidFill>
                <a:latin typeface="Calibri"/>
                <a:cs typeface="Calibri"/>
              </a:rPr>
              <a:t>on</a:t>
            </a:r>
            <a:r>
              <a:rPr dirty="0" sz="1350" spc="229">
                <a:solidFill>
                  <a:srgbClr val="001F5F"/>
                </a:solidFill>
                <a:latin typeface="Calibri"/>
                <a:cs typeface="Calibri"/>
              </a:rPr>
              <a:t>   </a:t>
            </a:r>
            <a:r>
              <a:rPr dirty="0" sz="1350" spc="-10">
                <a:solidFill>
                  <a:srgbClr val="001F5F"/>
                </a:solidFill>
                <a:latin typeface="Calibri"/>
                <a:cs typeface="Calibri"/>
              </a:rPr>
              <a:t>Demand, Livestreaming,</a:t>
            </a:r>
            <a:r>
              <a:rPr dirty="0" sz="135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001F5F"/>
                </a:solidFill>
                <a:latin typeface="Calibri"/>
                <a:cs typeface="Calibri"/>
              </a:rPr>
              <a:t>Game</a:t>
            </a:r>
            <a:r>
              <a:rPr dirty="0" sz="135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001F5F"/>
                </a:solidFill>
                <a:latin typeface="Calibri"/>
                <a:cs typeface="Calibri"/>
              </a:rPr>
              <a:t>Streaming</a:t>
            </a:r>
            <a:r>
              <a:rPr dirty="0" sz="1350" spc="-20">
                <a:solidFill>
                  <a:srgbClr val="001F5F"/>
                </a:solidFill>
                <a:latin typeface="Calibri"/>
                <a:cs typeface="Calibri"/>
              </a:rPr>
              <a:t> etc.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8604757" y="4939410"/>
            <a:ext cx="3415029" cy="1188720"/>
          </a:xfrm>
          <a:prstGeom prst="rect">
            <a:avLst/>
          </a:prstGeom>
          <a:solidFill>
            <a:srgbClr val="DAE2F3"/>
          </a:solidFill>
        </p:spPr>
        <p:txBody>
          <a:bodyPr wrap="square" lIns="0" tIns="36830" rIns="0" bIns="0" rtlCol="0" vert="horz">
            <a:spAutoFit/>
          </a:bodyPr>
          <a:lstStyle/>
          <a:p>
            <a:pPr algn="just" marL="86360" marR="11430">
              <a:lnSpc>
                <a:spcPct val="100000"/>
              </a:lnSpc>
              <a:spcBef>
                <a:spcPts val="290"/>
              </a:spcBef>
            </a:pP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Media</a:t>
            </a:r>
            <a:r>
              <a:rPr dirty="0" sz="1400" spc="10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companies</a:t>
            </a:r>
            <a:r>
              <a:rPr dirty="0" sz="1400" spc="11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that</a:t>
            </a:r>
            <a:r>
              <a:rPr dirty="0" sz="1400" spc="11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offer</a:t>
            </a:r>
            <a:r>
              <a:rPr dirty="0" sz="1400" spc="10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online</a:t>
            </a:r>
            <a:r>
              <a:rPr dirty="0" sz="1400" spc="11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video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content</a:t>
            </a:r>
            <a:r>
              <a:rPr dirty="0" sz="1400" spc="3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comprising</a:t>
            </a:r>
            <a:r>
              <a:rPr dirty="0" sz="1400" spc="3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movies,</a:t>
            </a:r>
            <a:r>
              <a:rPr dirty="0" sz="1400" spc="3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sitcoms,</a:t>
            </a:r>
            <a:r>
              <a:rPr dirty="0" sz="1400" spc="30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sports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etc.</a:t>
            </a:r>
            <a:r>
              <a:rPr dirty="0" sz="1400" spc="13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using</a:t>
            </a:r>
            <a:r>
              <a:rPr dirty="0" sz="1400" spc="13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400" spc="13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OTT</a:t>
            </a:r>
            <a:r>
              <a:rPr dirty="0" sz="1400" spc="13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model</a:t>
            </a:r>
            <a:r>
              <a:rPr dirty="0" sz="1400" spc="12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400" spc="12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charge</a:t>
            </a:r>
            <a:r>
              <a:rPr dirty="0" sz="1400" spc="13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400" spc="-50">
                <a:solidFill>
                  <a:srgbClr val="001F5F"/>
                </a:solidFill>
                <a:latin typeface="Calibri"/>
                <a:cs typeface="Calibri"/>
              </a:rPr>
              <a:t>a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regular</a:t>
            </a:r>
            <a:r>
              <a:rPr dirty="0" sz="14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subscription</a:t>
            </a:r>
            <a:r>
              <a:rPr dirty="0" sz="14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fees</a:t>
            </a:r>
            <a:r>
              <a:rPr dirty="0" sz="14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for</a:t>
            </a:r>
            <a:r>
              <a:rPr dirty="0" sz="1400" spc="-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4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001F5F"/>
                </a:solidFill>
                <a:latin typeface="Calibri"/>
                <a:cs typeface="Calibri"/>
              </a:rPr>
              <a:t>same.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8659114" y="1675257"/>
            <a:ext cx="332232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  <a:tabLst>
                <a:tab pos="659765" algn="l"/>
                <a:tab pos="1476375" algn="l"/>
                <a:tab pos="2496185" algn="l"/>
              </a:tabLst>
            </a:pPr>
            <a:r>
              <a:rPr dirty="0" sz="1350" spc="-25">
                <a:solidFill>
                  <a:srgbClr val="001F5F"/>
                </a:solidFill>
                <a:latin typeface="Calibri"/>
                <a:cs typeface="Calibri"/>
              </a:rPr>
              <a:t>E&amp;M</a:t>
            </a:r>
            <a:r>
              <a:rPr dirty="0" sz="135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350" spc="-10">
                <a:solidFill>
                  <a:srgbClr val="001F5F"/>
                </a:solidFill>
                <a:latin typeface="Calibri"/>
                <a:cs typeface="Calibri"/>
              </a:rPr>
              <a:t>Market</a:t>
            </a:r>
            <a:r>
              <a:rPr dirty="0" sz="135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350" spc="-10">
                <a:solidFill>
                  <a:srgbClr val="001F5F"/>
                </a:solidFill>
                <a:latin typeface="Calibri"/>
                <a:cs typeface="Calibri"/>
              </a:rPr>
              <a:t>comprises</a:t>
            </a:r>
            <a:r>
              <a:rPr dirty="0" sz="135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350" spc="-10">
                <a:solidFill>
                  <a:srgbClr val="001F5F"/>
                </a:solidFill>
                <a:latin typeface="Calibri"/>
                <a:cs typeface="Calibri"/>
              </a:rPr>
              <a:t>production,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8659114" y="1880997"/>
            <a:ext cx="332232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350" spc="-10">
                <a:solidFill>
                  <a:srgbClr val="001F5F"/>
                </a:solidFill>
                <a:latin typeface="Calibri"/>
                <a:cs typeface="Calibri"/>
              </a:rPr>
              <a:t>broadcasting</a:t>
            </a:r>
            <a:r>
              <a:rPr dirty="0" sz="1350" spc="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001F5F"/>
                </a:solidFill>
                <a:latin typeface="Calibri"/>
                <a:cs typeface="Calibri"/>
              </a:rPr>
              <a:t>and marketing</a:t>
            </a:r>
            <a:r>
              <a:rPr dirty="0" sz="1350" spc="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001F5F"/>
                </a:solidFill>
                <a:latin typeface="Calibri"/>
                <a:cs typeface="Calibri"/>
              </a:rPr>
              <a:t>of audio</a:t>
            </a:r>
            <a:r>
              <a:rPr dirty="0" sz="1350" spc="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350" spc="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50" spc="-10">
                <a:solidFill>
                  <a:srgbClr val="001F5F"/>
                </a:solidFill>
                <a:latin typeface="Calibri"/>
                <a:cs typeface="Calibri"/>
              </a:rPr>
              <a:t>video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8659114" y="2086736"/>
            <a:ext cx="3322320" cy="4381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105"/>
              </a:spcBef>
              <a:tabLst>
                <a:tab pos="774065" algn="l"/>
                <a:tab pos="946150" algn="l"/>
                <a:tab pos="1386840" algn="l"/>
                <a:tab pos="1641475" algn="l"/>
                <a:tab pos="2325370" algn="l"/>
                <a:tab pos="2601595" algn="l"/>
                <a:tab pos="2769235" algn="l"/>
              </a:tabLst>
            </a:pPr>
            <a:r>
              <a:rPr dirty="0" sz="1350" spc="-10">
                <a:solidFill>
                  <a:srgbClr val="001F5F"/>
                </a:solidFill>
                <a:latin typeface="Calibri"/>
                <a:cs typeface="Calibri"/>
              </a:rPr>
              <a:t>content</a:t>
            </a:r>
            <a:r>
              <a:rPr dirty="0" sz="135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350" spc="-10">
                <a:solidFill>
                  <a:srgbClr val="001F5F"/>
                </a:solidFill>
                <a:latin typeface="Calibri"/>
                <a:cs typeface="Calibri"/>
              </a:rPr>
              <a:t>including</a:t>
            </a:r>
            <a:r>
              <a:rPr dirty="0" sz="135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350" spc="-10">
                <a:solidFill>
                  <a:srgbClr val="001F5F"/>
                </a:solidFill>
                <a:latin typeface="Calibri"/>
                <a:cs typeface="Calibri"/>
              </a:rPr>
              <a:t>music,</a:t>
            </a:r>
            <a:r>
              <a:rPr dirty="0" sz="135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350" spc="-25">
                <a:solidFill>
                  <a:srgbClr val="001F5F"/>
                </a:solidFill>
                <a:latin typeface="Calibri"/>
                <a:cs typeface="Calibri"/>
              </a:rPr>
              <a:t>TV,</a:t>
            </a:r>
            <a:r>
              <a:rPr dirty="0" sz="1350">
                <a:solidFill>
                  <a:srgbClr val="001F5F"/>
                </a:solidFill>
                <a:latin typeface="Calibri"/>
                <a:cs typeface="Calibri"/>
              </a:rPr>
              <a:t>		</a:t>
            </a:r>
            <a:r>
              <a:rPr dirty="0" sz="1350" spc="-10">
                <a:solidFill>
                  <a:srgbClr val="001F5F"/>
                </a:solidFill>
                <a:latin typeface="Calibri"/>
                <a:cs typeface="Calibri"/>
              </a:rPr>
              <a:t>movies, advertising</a:t>
            </a:r>
            <a:r>
              <a:rPr dirty="0" sz="1350">
                <a:solidFill>
                  <a:srgbClr val="001F5F"/>
                </a:solidFill>
                <a:latin typeface="Calibri"/>
                <a:cs typeface="Calibri"/>
              </a:rPr>
              <a:t>		</a:t>
            </a:r>
            <a:r>
              <a:rPr dirty="0" sz="1350" spc="-25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35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350" spc="-10">
                <a:solidFill>
                  <a:srgbClr val="001F5F"/>
                </a:solidFill>
                <a:latin typeface="Calibri"/>
                <a:cs typeface="Calibri"/>
              </a:rPr>
              <a:t>publishing;</a:t>
            </a:r>
            <a:r>
              <a:rPr dirty="0" sz="135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350" spc="-2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50" spc="-15">
                <a:solidFill>
                  <a:srgbClr val="001F5F"/>
                </a:solidFill>
                <a:latin typeface="Calibri"/>
                <a:cs typeface="Calibri"/>
              </a:rPr>
              <a:t>it</a:t>
            </a:r>
            <a:r>
              <a:rPr dirty="0" sz="135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350" spc="-10">
                <a:solidFill>
                  <a:srgbClr val="001F5F"/>
                </a:solidFill>
                <a:latin typeface="Calibri"/>
                <a:cs typeface="Calibri"/>
              </a:rPr>
              <a:t>comprises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8659114" y="2498216"/>
            <a:ext cx="3322320" cy="4381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350">
                <a:solidFill>
                  <a:srgbClr val="001F5F"/>
                </a:solidFill>
                <a:latin typeface="Calibri"/>
                <a:cs typeface="Calibri"/>
              </a:rPr>
              <a:t>auxiliary</a:t>
            </a:r>
            <a:r>
              <a:rPr dirty="0" sz="1350" spc="1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001F5F"/>
                </a:solidFill>
                <a:latin typeface="Calibri"/>
                <a:cs typeface="Calibri"/>
              </a:rPr>
              <a:t>services</a:t>
            </a:r>
            <a:r>
              <a:rPr dirty="0" sz="1350" spc="1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001F5F"/>
                </a:solidFill>
                <a:latin typeface="Calibri"/>
                <a:cs typeface="Calibri"/>
              </a:rPr>
              <a:t>such</a:t>
            </a:r>
            <a:r>
              <a:rPr dirty="0" sz="1350" spc="1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001F5F"/>
                </a:solidFill>
                <a:latin typeface="Calibri"/>
                <a:cs typeface="Calibri"/>
              </a:rPr>
              <a:t>as</a:t>
            </a:r>
            <a:r>
              <a:rPr dirty="0" sz="1350" spc="10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001F5F"/>
                </a:solidFill>
                <a:latin typeface="Calibri"/>
                <a:cs typeface="Calibri"/>
              </a:rPr>
              <a:t>cabling</a:t>
            </a:r>
            <a:r>
              <a:rPr dirty="0" sz="1350" spc="10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350" spc="1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50" spc="-10">
                <a:solidFill>
                  <a:srgbClr val="001F5F"/>
                </a:solidFill>
                <a:latin typeface="Calibri"/>
                <a:cs typeface="Calibri"/>
              </a:rPr>
              <a:t>ticketing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dirty="0" sz="1350">
                <a:solidFill>
                  <a:srgbClr val="001F5F"/>
                </a:solidFill>
                <a:latin typeface="Calibri"/>
                <a:cs typeface="Calibri"/>
              </a:rPr>
              <a:t>as</a:t>
            </a:r>
            <a:r>
              <a:rPr dirty="0" sz="135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50" spc="-20">
                <a:solidFill>
                  <a:srgbClr val="001F5F"/>
                </a:solidFill>
                <a:latin typeface="Calibri"/>
                <a:cs typeface="Calibri"/>
              </a:rPr>
              <a:t>well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2931032" y="1643253"/>
            <a:ext cx="222123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Entertainment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&amp;</a:t>
            </a:r>
            <a:r>
              <a:rPr dirty="0" sz="1800" spc="-20">
                <a:latin typeface="Calibri"/>
                <a:cs typeface="Calibri"/>
              </a:rPr>
              <a:t> Media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800" spc="-10">
                <a:latin typeface="Calibri"/>
                <a:cs typeface="Calibri"/>
              </a:rPr>
              <a:t>Industry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289052" y="4590669"/>
            <a:ext cx="2000250" cy="12871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336550" marR="321945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Back-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end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Media Services</a:t>
            </a:r>
            <a:endParaRPr sz="1600">
              <a:latin typeface="Calibri"/>
              <a:cs typeface="Calibri"/>
            </a:endParaRPr>
          </a:p>
          <a:p>
            <a:pPr algn="ctr" marL="12065" marR="5080">
              <a:lnSpc>
                <a:spcPct val="100000"/>
              </a:lnSpc>
              <a:spcBef>
                <a:spcPts val="335"/>
              </a:spcBef>
            </a:pPr>
            <a:r>
              <a:rPr dirty="0" sz="1600">
                <a:solidFill>
                  <a:srgbClr val="385622"/>
                </a:solidFill>
                <a:latin typeface="Calibri"/>
                <a:cs typeface="Calibri"/>
              </a:rPr>
              <a:t>Ex.</a:t>
            </a:r>
            <a:r>
              <a:rPr dirty="0" sz="1600" spc="-40">
                <a:solidFill>
                  <a:srgbClr val="385622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385622"/>
                </a:solidFill>
                <a:latin typeface="Calibri"/>
                <a:cs typeface="Calibri"/>
              </a:rPr>
              <a:t>Scripting,</a:t>
            </a:r>
            <a:r>
              <a:rPr dirty="0" sz="1600" spc="-20">
                <a:solidFill>
                  <a:srgbClr val="385622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385622"/>
                </a:solidFill>
                <a:latin typeface="Calibri"/>
                <a:cs typeface="Calibri"/>
              </a:rPr>
              <a:t>Recording, </a:t>
            </a:r>
            <a:r>
              <a:rPr dirty="0" sz="1600">
                <a:solidFill>
                  <a:srgbClr val="385622"/>
                </a:solidFill>
                <a:latin typeface="Calibri"/>
                <a:cs typeface="Calibri"/>
              </a:rPr>
              <a:t>Production</a:t>
            </a:r>
            <a:r>
              <a:rPr dirty="0" sz="1600" spc="-90">
                <a:solidFill>
                  <a:srgbClr val="385622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385622"/>
                </a:solidFill>
                <a:latin typeface="Calibri"/>
                <a:cs typeface="Calibri"/>
              </a:rPr>
              <a:t>Encoding, Distribution</a:t>
            </a:r>
            <a:r>
              <a:rPr dirty="0" sz="1600" spc="5">
                <a:solidFill>
                  <a:srgbClr val="385622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385622"/>
                </a:solidFill>
                <a:latin typeface="Calibri"/>
                <a:cs typeface="Calibri"/>
              </a:rPr>
              <a:t>etc.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2962148" y="4590501"/>
            <a:ext cx="2223135" cy="8204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288290" marR="278765" indent="-4445">
              <a:lnSpc>
                <a:spcPct val="112900"/>
              </a:lnSpc>
              <a:spcBef>
                <a:spcPts val="100"/>
              </a:spcBef>
            </a:pP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Broadcast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Media</a:t>
            </a:r>
            <a:r>
              <a:rPr dirty="0" sz="1600" spc="50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385622"/>
                </a:solidFill>
                <a:latin typeface="Calibri"/>
                <a:cs typeface="Calibri"/>
              </a:rPr>
              <a:t>Ex.</a:t>
            </a:r>
            <a:r>
              <a:rPr dirty="0" sz="1600" spc="-10">
                <a:solidFill>
                  <a:srgbClr val="385622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385622"/>
                </a:solidFill>
                <a:latin typeface="Calibri"/>
                <a:cs typeface="Calibri"/>
              </a:rPr>
              <a:t>Television,</a:t>
            </a:r>
            <a:r>
              <a:rPr dirty="0" sz="1600" spc="5">
                <a:solidFill>
                  <a:srgbClr val="385622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385622"/>
                </a:solidFill>
                <a:latin typeface="Calibri"/>
                <a:cs typeface="Calibri"/>
              </a:rPr>
              <a:t>Cable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600" spc="-10">
                <a:solidFill>
                  <a:srgbClr val="385622"/>
                </a:solidFill>
                <a:latin typeface="Calibri"/>
                <a:cs typeface="Calibri"/>
              </a:rPr>
              <a:t>Networks,</a:t>
            </a:r>
            <a:r>
              <a:rPr dirty="0" sz="1600" spc="-5">
                <a:solidFill>
                  <a:srgbClr val="385622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385622"/>
                </a:solidFill>
                <a:latin typeface="Calibri"/>
                <a:cs typeface="Calibri"/>
              </a:rPr>
              <a:t>Movie</a:t>
            </a:r>
            <a:r>
              <a:rPr dirty="0" sz="1600" spc="-25">
                <a:solidFill>
                  <a:srgbClr val="385622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385622"/>
                </a:solidFill>
                <a:latin typeface="Calibri"/>
                <a:cs typeface="Calibri"/>
              </a:rPr>
              <a:t>Halls</a:t>
            </a:r>
            <a:r>
              <a:rPr dirty="0" sz="1600" spc="-65">
                <a:solidFill>
                  <a:srgbClr val="385622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385622"/>
                </a:solidFill>
                <a:latin typeface="Calibri"/>
                <a:cs typeface="Calibri"/>
              </a:rPr>
              <a:t>etc.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5738240" y="4596884"/>
            <a:ext cx="2053589" cy="814069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algn="ctr" marL="33655">
              <a:lnSpc>
                <a:spcPct val="100000"/>
              </a:lnSpc>
              <a:spcBef>
                <a:spcPts val="320"/>
              </a:spcBef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OTT</a:t>
            </a:r>
            <a:r>
              <a:rPr dirty="0" sz="16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Services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25"/>
              </a:spcBef>
            </a:pPr>
            <a:r>
              <a:rPr dirty="0" sz="1600">
                <a:solidFill>
                  <a:srgbClr val="385622"/>
                </a:solidFill>
                <a:latin typeface="Calibri"/>
                <a:cs typeface="Calibri"/>
              </a:rPr>
              <a:t>Ex.</a:t>
            </a:r>
            <a:r>
              <a:rPr dirty="0" sz="1600" spc="-50">
                <a:solidFill>
                  <a:srgbClr val="385622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385622"/>
                </a:solidFill>
                <a:latin typeface="Calibri"/>
                <a:cs typeface="Calibri"/>
              </a:rPr>
              <a:t>Internet</a:t>
            </a:r>
            <a:r>
              <a:rPr dirty="0" sz="1600" spc="-35">
                <a:solidFill>
                  <a:srgbClr val="385622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385622"/>
                </a:solidFill>
                <a:latin typeface="Calibri"/>
                <a:cs typeface="Calibri"/>
              </a:rPr>
              <a:t>based</a:t>
            </a:r>
            <a:r>
              <a:rPr dirty="0" sz="1600" spc="-45">
                <a:solidFill>
                  <a:srgbClr val="385622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385622"/>
                </a:solidFill>
                <a:latin typeface="Calibri"/>
                <a:cs typeface="Calibri"/>
              </a:rPr>
              <a:t>Music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600">
                <a:solidFill>
                  <a:srgbClr val="385622"/>
                </a:solidFill>
                <a:latin typeface="Calibri"/>
                <a:cs typeface="Calibri"/>
              </a:rPr>
              <a:t>or</a:t>
            </a:r>
            <a:r>
              <a:rPr dirty="0" sz="1600" spc="-30">
                <a:solidFill>
                  <a:srgbClr val="385622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385622"/>
                </a:solidFill>
                <a:latin typeface="Calibri"/>
                <a:cs typeface="Calibri"/>
              </a:rPr>
              <a:t>Video</a:t>
            </a:r>
            <a:r>
              <a:rPr dirty="0" sz="1600" spc="-20">
                <a:solidFill>
                  <a:srgbClr val="385622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385622"/>
                </a:solidFill>
                <a:latin typeface="Calibri"/>
                <a:cs typeface="Calibri"/>
              </a:rPr>
              <a:t>Streaming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7" name="object 57" descr=""/>
          <p:cNvSpPr/>
          <p:nvPr/>
        </p:nvSpPr>
        <p:spPr>
          <a:xfrm>
            <a:off x="1289303" y="2744723"/>
            <a:ext cx="5474970" cy="833119"/>
          </a:xfrm>
          <a:custGeom>
            <a:avLst/>
            <a:gdLst/>
            <a:ahLst/>
            <a:cxnLst/>
            <a:rect l="l" t="t" r="r" b="b"/>
            <a:pathLst>
              <a:path w="5474970" h="833120">
                <a:moveTo>
                  <a:pt x="2188972" y="0"/>
                </a:moveTo>
                <a:lnTo>
                  <a:pt x="0" y="737108"/>
                </a:lnTo>
              </a:path>
              <a:path w="5474970" h="833120">
                <a:moveTo>
                  <a:pt x="3279648" y="0"/>
                </a:moveTo>
                <a:lnTo>
                  <a:pt x="5474589" y="832738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 descr=""/>
          <p:cNvSpPr/>
          <p:nvPr/>
        </p:nvSpPr>
        <p:spPr>
          <a:xfrm>
            <a:off x="74676" y="1525524"/>
            <a:ext cx="8002270" cy="28575"/>
          </a:xfrm>
          <a:custGeom>
            <a:avLst/>
            <a:gdLst/>
            <a:ahLst/>
            <a:cxnLst/>
            <a:rect l="l" t="t" r="r" b="b"/>
            <a:pathLst>
              <a:path w="8002270" h="28575">
                <a:moveTo>
                  <a:pt x="0" y="28575"/>
                </a:moveTo>
                <a:lnTo>
                  <a:pt x="8002143" y="0"/>
                </a:lnTo>
              </a:path>
            </a:pathLst>
          </a:custGeom>
          <a:ln w="12700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 descr=""/>
          <p:cNvSpPr txBox="1"/>
          <p:nvPr/>
        </p:nvSpPr>
        <p:spPr>
          <a:xfrm>
            <a:off x="5695950" y="5814821"/>
            <a:ext cx="2169160" cy="320040"/>
          </a:xfrm>
          <a:prstGeom prst="rect">
            <a:avLst/>
          </a:prstGeom>
          <a:solidFill>
            <a:srgbClr val="FFF1CC"/>
          </a:solidFill>
          <a:ln w="19050">
            <a:solidFill>
              <a:srgbClr val="C00000"/>
            </a:solidFill>
          </a:ln>
        </p:spPr>
        <p:txBody>
          <a:bodyPr wrap="square" lIns="0" tIns="41910" rIns="0" bIns="0" rtlCol="0" vert="horz">
            <a:spAutoFit/>
          </a:bodyPr>
          <a:lstStyle/>
          <a:p>
            <a:pPr marL="187960">
              <a:lnSpc>
                <a:spcPct val="100000"/>
              </a:lnSpc>
              <a:spcBef>
                <a:spcPts val="330"/>
              </a:spcBef>
            </a:pPr>
            <a:r>
              <a:rPr dirty="0" sz="1400" spc="-10" i="1">
                <a:latin typeface="Calibri"/>
                <a:cs typeface="Calibri"/>
              </a:rPr>
              <a:t>Analysis</a:t>
            </a:r>
            <a:r>
              <a:rPr dirty="0" sz="1400" spc="-1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in</a:t>
            </a:r>
            <a:r>
              <a:rPr dirty="0" sz="1400" spc="-1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the</a:t>
            </a:r>
            <a:r>
              <a:rPr dirty="0" sz="1400" spc="-20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Next</a:t>
            </a:r>
            <a:r>
              <a:rPr dirty="0" sz="1400" spc="-15" i="1">
                <a:latin typeface="Calibri"/>
                <a:cs typeface="Calibri"/>
              </a:rPr>
              <a:t> </a:t>
            </a:r>
            <a:r>
              <a:rPr dirty="0" sz="1400" spc="-10" i="1">
                <a:latin typeface="Calibri"/>
                <a:cs typeface="Calibri"/>
              </a:rPr>
              <a:t>Slide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4318"/>
            <a:ext cx="12204700" cy="803910"/>
            <a:chOff x="-6350" y="4318"/>
            <a:chExt cx="12204700" cy="803910"/>
          </a:xfrm>
        </p:grpSpPr>
        <p:sp>
          <p:nvSpPr>
            <p:cNvPr id="3" name="object 3" descr=""/>
            <p:cNvSpPr/>
            <p:nvPr/>
          </p:nvSpPr>
          <p:spPr>
            <a:xfrm>
              <a:off x="0" y="10668"/>
              <a:ext cx="12192000" cy="791210"/>
            </a:xfrm>
            <a:custGeom>
              <a:avLst/>
              <a:gdLst/>
              <a:ahLst/>
              <a:cxnLst/>
              <a:rect l="l" t="t" r="r" b="b"/>
              <a:pathLst>
                <a:path w="12192000" h="791210">
                  <a:moveTo>
                    <a:pt x="12192000" y="0"/>
                  </a:moveTo>
                  <a:lnTo>
                    <a:pt x="0" y="0"/>
                  </a:lnTo>
                  <a:lnTo>
                    <a:pt x="0" y="790955"/>
                  </a:lnTo>
                  <a:lnTo>
                    <a:pt x="12192000" y="79095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10668"/>
              <a:ext cx="12192000" cy="791210"/>
            </a:xfrm>
            <a:custGeom>
              <a:avLst/>
              <a:gdLst/>
              <a:ahLst/>
              <a:cxnLst/>
              <a:rect l="l" t="t" r="r" b="b"/>
              <a:pathLst>
                <a:path w="12192000" h="791210">
                  <a:moveTo>
                    <a:pt x="0" y="790955"/>
                  </a:moveTo>
                  <a:lnTo>
                    <a:pt x="12192000" y="790955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790955"/>
                  </a:lnTo>
                  <a:close/>
                </a:path>
              </a:pathLst>
            </a:custGeom>
            <a:ln w="12700">
              <a:solidFill>
                <a:srgbClr val="00134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162813" y="6307581"/>
            <a:ext cx="1244600" cy="556895"/>
            <a:chOff x="162813" y="6307581"/>
            <a:chExt cx="1244600" cy="556895"/>
          </a:xfrm>
        </p:grpSpPr>
        <p:sp>
          <p:nvSpPr>
            <p:cNvPr id="6" name="object 6" descr=""/>
            <p:cNvSpPr/>
            <p:nvPr/>
          </p:nvSpPr>
          <p:spPr>
            <a:xfrm>
              <a:off x="169163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2" y="544068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69163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544068"/>
                  </a:moveTo>
                  <a:lnTo>
                    <a:pt x="1231392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73735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200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200" y="524255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175513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64795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Executive</a:t>
            </a:r>
            <a:endParaRPr sz="1400">
              <a:latin typeface="Calibri"/>
              <a:cs typeface="Calibri"/>
            </a:endParaRPr>
          </a:p>
          <a:p>
            <a:pPr marL="267970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2963926" y="6307581"/>
            <a:ext cx="1244600" cy="556895"/>
            <a:chOff x="2963926" y="6307581"/>
            <a:chExt cx="1244600" cy="556895"/>
          </a:xfrm>
        </p:grpSpPr>
        <p:sp>
          <p:nvSpPr>
            <p:cNvPr id="11" name="object 11" descr=""/>
            <p:cNvSpPr/>
            <p:nvPr/>
          </p:nvSpPr>
          <p:spPr>
            <a:xfrm>
              <a:off x="2970276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1" y="544068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970276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544068"/>
                  </a:moveTo>
                  <a:lnTo>
                    <a:pt x="1231391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974848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200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200" y="524255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2976626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66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</a:t>
            </a:r>
            <a:endParaRPr sz="1400">
              <a:latin typeface="Calibri"/>
              <a:cs typeface="Calibri"/>
            </a:endParaRPr>
          </a:p>
          <a:p>
            <a:pPr marL="263525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Overview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1563369" y="6307581"/>
            <a:ext cx="1244600" cy="556895"/>
            <a:chOff x="1563369" y="6307581"/>
            <a:chExt cx="1244600" cy="556895"/>
          </a:xfrm>
        </p:grpSpPr>
        <p:sp>
          <p:nvSpPr>
            <p:cNvPr id="16" name="object 16" descr=""/>
            <p:cNvSpPr/>
            <p:nvPr/>
          </p:nvSpPr>
          <p:spPr>
            <a:xfrm>
              <a:off x="1569719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2" y="544068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569719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544068"/>
                  </a:moveTo>
                  <a:lnTo>
                    <a:pt x="1231392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574291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199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199" y="524255"/>
                  </a:lnTo>
                  <a:lnTo>
                    <a:pt x="1219199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1576069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0861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</a:t>
            </a:r>
            <a:endParaRPr sz="1400">
              <a:latin typeface="Calibri"/>
              <a:cs typeface="Calibri"/>
            </a:endParaRPr>
          </a:p>
          <a:p>
            <a:pPr marL="314960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4364482" y="6307581"/>
            <a:ext cx="1244600" cy="556895"/>
            <a:chOff x="4364482" y="6307581"/>
            <a:chExt cx="1244600" cy="556895"/>
          </a:xfrm>
        </p:grpSpPr>
        <p:sp>
          <p:nvSpPr>
            <p:cNvPr id="21" name="object 21" descr=""/>
            <p:cNvSpPr/>
            <p:nvPr/>
          </p:nvSpPr>
          <p:spPr>
            <a:xfrm>
              <a:off x="4370832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1" y="544068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4370832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544068"/>
                  </a:moveTo>
                  <a:lnTo>
                    <a:pt x="1231391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4375404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200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200" y="524255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4377182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5765038" y="6307581"/>
            <a:ext cx="1244600" cy="556895"/>
            <a:chOff x="5765038" y="6307581"/>
            <a:chExt cx="1244600" cy="556895"/>
          </a:xfrm>
        </p:grpSpPr>
        <p:sp>
          <p:nvSpPr>
            <p:cNvPr id="26" name="object 26" descr=""/>
            <p:cNvSpPr/>
            <p:nvPr/>
          </p:nvSpPr>
          <p:spPr>
            <a:xfrm>
              <a:off x="5771388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1" y="544068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5771388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544068"/>
                  </a:moveTo>
                  <a:lnTo>
                    <a:pt x="1231391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5775960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199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199" y="524255"/>
                  </a:lnTo>
                  <a:lnTo>
                    <a:pt x="1219199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5777738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8829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</a:t>
            </a:r>
            <a:endParaRPr sz="1400">
              <a:latin typeface="Calibri"/>
              <a:cs typeface="Calibri"/>
            </a:endParaRPr>
          </a:p>
          <a:p>
            <a:pPr marL="315595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7165593" y="6307581"/>
            <a:ext cx="1244600" cy="556895"/>
            <a:chOff x="7165593" y="6307581"/>
            <a:chExt cx="1244600" cy="556895"/>
          </a:xfrm>
        </p:grpSpPr>
        <p:sp>
          <p:nvSpPr>
            <p:cNvPr id="31" name="object 31" descr=""/>
            <p:cNvSpPr/>
            <p:nvPr/>
          </p:nvSpPr>
          <p:spPr>
            <a:xfrm>
              <a:off x="7171943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2" y="544068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7171943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544068"/>
                  </a:moveTo>
                  <a:lnTo>
                    <a:pt x="1231392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7176515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200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200" y="524255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7178293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0447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</a:t>
            </a:r>
            <a:endParaRPr sz="1400">
              <a:latin typeface="Calibri"/>
              <a:cs typeface="Calibri"/>
            </a:endParaRPr>
          </a:p>
          <a:p>
            <a:pPr marL="247015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8572500" y="6307835"/>
            <a:ext cx="1231900" cy="550545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619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84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Alternative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Solution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9973056" y="6307581"/>
            <a:ext cx="1247140" cy="556895"/>
            <a:chOff x="9973056" y="6307581"/>
            <a:chExt cx="1247140" cy="556895"/>
          </a:xfrm>
        </p:grpSpPr>
        <p:sp>
          <p:nvSpPr>
            <p:cNvPr id="37" name="object 37" descr=""/>
            <p:cNvSpPr/>
            <p:nvPr/>
          </p:nvSpPr>
          <p:spPr>
            <a:xfrm>
              <a:off x="9982200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2" y="544068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9982200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544068"/>
                  </a:moveTo>
                  <a:lnTo>
                    <a:pt x="1231392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9973056" y="6423660"/>
              <a:ext cx="1219200" cy="307975"/>
            </a:xfrm>
            <a:custGeom>
              <a:avLst/>
              <a:gdLst/>
              <a:ahLst/>
              <a:cxnLst/>
              <a:rect l="l" t="t" r="r" b="b"/>
              <a:pathLst>
                <a:path w="1219200" h="307975">
                  <a:moveTo>
                    <a:pt x="1219200" y="0"/>
                  </a:moveTo>
                  <a:lnTo>
                    <a:pt x="0" y="0"/>
                  </a:lnTo>
                  <a:lnTo>
                    <a:pt x="0" y="307847"/>
                  </a:lnTo>
                  <a:lnTo>
                    <a:pt x="1219200" y="307847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 descr=""/>
          <p:cNvSpPr txBox="1"/>
          <p:nvPr/>
        </p:nvSpPr>
        <p:spPr>
          <a:xfrm>
            <a:off x="9988550" y="6446316"/>
            <a:ext cx="121920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0025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1" name="object 41" descr=""/>
          <p:cNvSpPr/>
          <p:nvPr/>
        </p:nvSpPr>
        <p:spPr>
          <a:xfrm>
            <a:off x="11551919" y="6443471"/>
            <a:ext cx="640080" cy="295910"/>
          </a:xfrm>
          <a:custGeom>
            <a:avLst/>
            <a:gdLst/>
            <a:ahLst/>
            <a:cxnLst/>
            <a:rect l="l" t="t" r="r" b="b"/>
            <a:pathLst>
              <a:path w="640079" h="295909">
                <a:moveTo>
                  <a:pt x="640079" y="0"/>
                </a:moveTo>
                <a:lnTo>
                  <a:pt x="0" y="0"/>
                </a:lnTo>
                <a:lnTo>
                  <a:pt x="0" y="295655"/>
                </a:lnTo>
                <a:lnTo>
                  <a:pt x="640079" y="295655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2" name="object 4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Post</a:t>
            </a:r>
            <a:r>
              <a:rPr dirty="0" spc="-105"/>
              <a:t> </a:t>
            </a:r>
            <a:r>
              <a:rPr dirty="0"/>
              <a:t>Acquisition</a:t>
            </a:r>
            <a:r>
              <a:rPr dirty="0" spc="-100"/>
              <a:t> </a:t>
            </a:r>
            <a:r>
              <a:rPr dirty="0" spc="-10"/>
              <a:t>Strategy</a:t>
            </a:r>
          </a:p>
        </p:txBody>
      </p:sp>
      <p:sp>
        <p:nvSpPr>
          <p:cNvPr id="44" name="object 44" descr=""/>
          <p:cNvSpPr txBox="1"/>
          <p:nvPr/>
        </p:nvSpPr>
        <p:spPr>
          <a:xfrm>
            <a:off x="364642" y="6050076"/>
            <a:ext cx="2207895" cy="1885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050" i="1">
                <a:solidFill>
                  <a:srgbClr val="767070"/>
                </a:solidFill>
                <a:latin typeface="Calibri"/>
                <a:cs typeface="Calibri"/>
              </a:rPr>
              <a:t>Sources:</a:t>
            </a:r>
            <a:r>
              <a:rPr dirty="0" sz="1050" spc="20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050" i="1">
                <a:solidFill>
                  <a:srgbClr val="767070"/>
                </a:solidFill>
                <a:latin typeface="Calibri"/>
                <a:cs typeface="Calibri"/>
              </a:rPr>
              <a:t>Company</a:t>
            </a:r>
            <a:r>
              <a:rPr dirty="0" sz="1050" spc="25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050" i="1">
                <a:solidFill>
                  <a:srgbClr val="767070"/>
                </a:solidFill>
                <a:latin typeface="Calibri"/>
                <a:cs typeface="Calibri"/>
              </a:rPr>
              <a:t>Filings,</a:t>
            </a:r>
            <a:r>
              <a:rPr dirty="0" sz="1050" spc="45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050" spc="-10" i="1">
                <a:solidFill>
                  <a:srgbClr val="767070"/>
                </a:solidFill>
                <a:latin typeface="Calibri"/>
                <a:cs typeface="Calibri"/>
              </a:rPr>
              <a:t>thewrap.com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531876" y="4698491"/>
            <a:ext cx="4258310" cy="1092835"/>
          </a:xfrm>
          <a:prstGeom prst="rect">
            <a:avLst/>
          </a:prstGeom>
          <a:ln w="9525">
            <a:solidFill>
              <a:srgbClr val="001F5F"/>
            </a:solidFill>
          </a:ln>
        </p:spPr>
        <p:txBody>
          <a:bodyPr wrap="square" lIns="0" tIns="35560" rIns="0" bIns="0" rtlCol="0" vert="horz">
            <a:spAutoFit/>
          </a:bodyPr>
          <a:lstStyle/>
          <a:p>
            <a:pPr algn="just" marL="90805" marR="85090">
              <a:lnSpc>
                <a:spcPct val="100000"/>
              </a:lnSpc>
              <a:spcBef>
                <a:spcPts val="280"/>
              </a:spcBef>
            </a:pPr>
            <a:r>
              <a:rPr dirty="0" sz="1300">
                <a:solidFill>
                  <a:srgbClr val="001F5F"/>
                </a:solidFill>
                <a:latin typeface="Calibri"/>
                <a:cs typeface="Calibri"/>
              </a:rPr>
              <a:t>Pluto</a:t>
            </a:r>
            <a:r>
              <a:rPr dirty="0" sz="1300" spc="1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001F5F"/>
                </a:solidFill>
                <a:latin typeface="Calibri"/>
                <a:cs typeface="Calibri"/>
              </a:rPr>
              <a:t>TV’s</a:t>
            </a:r>
            <a:r>
              <a:rPr dirty="0" sz="1300" spc="1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001F5F"/>
                </a:solidFill>
                <a:latin typeface="Calibri"/>
                <a:cs typeface="Calibri"/>
              </a:rPr>
              <a:t>AVOD</a:t>
            </a:r>
            <a:r>
              <a:rPr dirty="0" sz="1300" spc="1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001F5F"/>
                </a:solidFill>
                <a:latin typeface="Calibri"/>
                <a:cs typeface="Calibri"/>
              </a:rPr>
              <a:t>model</a:t>
            </a:r>
            <a:r>
              <a:rPr dirty="0" sz="1300" spc="1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001F5F"/>
                </a:solidFill>
                <a:latin typeface="Calibri"/>
                <a:cs typeface="Calibri"/>
              </a:rPr>
              <a:t>may</a:t>
            </a:r>
            <a:r>
              <a:rPr dirty="0" sz="1300" spc="1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001F5F"/>
                </a:solidFill>
                <a:latin typeface="Calibri"/>
                <a:cs typeface="Calibri"/>
              </a:rPr>
              <a:t>not</a:t>
            </a:r>
            <a:r>
              <a:rPr dirty="0" sz="1300" spc="1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001F5F"/>
                </a:solidFill>
                <a:latin typeface="Calibri"/>
                <a:cs typeface="Calibri"/>
              </a:rPr>
              <a:t>integrate</a:t>
            </a:r>
            <a:r>
              <a:rPr dirty="0" sz="1300" spc="1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001F5F"/>
                </a:solidFill>
                <a:latin typeface="Calibri"/>
                <a:cs typeface="Calibri"/>
              </a:rPr>
              <a:t>well</a:t>
            </a:r>
            <a:r>
              <a:rPr dirty="0" sz="1300" spc="1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001F5F"/>
                </a:solidFill>
                <a:latin typeface="Calibri"/>
                <a:cs typeface="Calibri"/>
              </a:rPr>
              <a:t>with</a:t>
            </a:r>
            <a:r>
              <a:rPr dirty="0" sz="1300" spc="1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spc="-10">
                <a:solidFill>
                  <a:srgbClr val="001F5F"/>
                </a:solidFill>
                <a:latin typeface="Calibri"/>
                <a:cs typeface="Calibri"/>
              </a:rPr>
              <a:t>Prime </a:t>
            </a:r>
            <a:r>
              <a:rPr dirty="0" sz="1300">
                <a:solidFill>
                  <a:srgbClr val="001F5F"/>
                </a:solidFill>
                <a:latin typeface="Calibri"/>
                <a:cs typeface="Calibri"/>
              </a:rPr>
              <a:t>Video.</a:t>
            </a:r>
            <a:r>
              <a:rPr dirty="0" sz="1300" spc="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001F5F"/>
                </a:solidFill>
                <a:latin typeface="Calibri"/>
                <a:cs typeface="Calibri"/>
              </a:rPr>
              <a:t>It</a:t>
            </a:r>
            <a:r>
              <a:rPr dirty="0" sz="1300" spc="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001F5F"/>
                </a:solidFill>
                <a:latin typeface="Calibri"/>
                <a:cs typeface="Calibri"/>
              </a:rPr>
              <a:t>also</a:t>
            </a:r>
            <a:r>
              <a:rPr dirty="0" sz="1300" spc="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001F5F"/>
                </a:solidFill>
                <a:latin typeface="Calibri"/>
                <a:cs typeface="Calibri"/>
              </a:rPr>
              <a:t>has</a:t>
            </a:r>
            <a:r>
              <a:rPr dirty="0" sz="1300" spc="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1300" spc="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001F5F"/>
                </a:solidFill>
                <a:latin typeface="Calibri"/>
                <a:cs typeface="Calibri"/>
              </a:rPr>
              <a:t>healthy</a:t>
            </a:r>
            <a:r>
              <a:rPr dirty="0" sz="1300" spc="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001F5F"/>
                </a:solidFill>
                <a:latin typeface="Calibri"/>
                <a:cs typeface="Calibri"/>
              </a:rPr>
              <a:t>subscriber</a:t>
            </a:r>
            <a:r>
              <a:rPr dirty="0" sz="1300" spc="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001F5F"/>
                </a:solidFill>
                <a:latin typeface="Calibri"/>
                <a:cs typeface="Calibri"/>
              </a:rPr>
              <a:t>count</a:t>
            </a:r>
            <a:r>
              <a:rPr dirty="0" sz="1300" spc="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001F5F"/>
                </a:solidFill>
                <a:latin typeface="Calibri"/>
                <a:cs typeface="Calibri"/>
              </a:rPr>
              <a:t>which</a:t>
            </a:r>
            <a:r>
              <a:rPr dirty="0" sz="1300" spc="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spc="-10">
                <a:solidFill>
                  <a:srgbClr val="001F5F"/>
                </a:solidFill>
                <a:latin typeface="Calibri"/>
                <a:cs typeface="Calibri"/>
              </a:rPr>
              <a:t>captures </a:t>
            </a:r>
            <a:r>
              <a:rPr dirty="0" sz="130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13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spc="-10">
                <a:solidFill>
                  <a:srgbClr val="001F5F"/>
                </a:solidFill>
                <a:latin typeface="Calibri"/>
                <a:cs typeface="Calibri"/>
              </a:rPr>
              <a:t>different</a:t>
            </a:r>
            <a:r>
              <a:rPr dirty="0" sz="13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001F5F"/>
                </a:solidFill>
                <a:latin typeface="Calibri"/>
                <a:cs typeface="Calibri"/>
              </a:rPr>
              <a:t>segment</a:t>
            </a:r>
            <a:r>
              <a:rPr dirty="0" sz="1300" spc="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3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3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spc="-10">
                <a:solidFill>
                  <a:srgbClr val="001F5F"/>
                </a:solidFill>
                <a:latin typeface="Calibri"/>
                <a:cs typeface="Calibri"/>
              </a:rPr>
              <a:t>market</a:t>
            </a:r>
            <a:endParaRPr sz="1300">
              <a:latin typeface="Calibri"/>
              <a:cs typeface="Calibri"/>
            </a:endParaRPr>
          </a:p>
          <a:p>
            <a:pPr algn="just" marL="90805">
              <a:lnSpc>
                <a:spcPct val="100000"/>
              </a:lnSpc>
            </a:pPr>
            <a:r>
              <a:rPr dirty="0" sz="1300" b="1">
                <a:solidFill>
                  <a:srgbClr val="001F5F"/>
                </a:solidFill>
                <a:latin typeface="Calibri"/>
                <a:cs typeface="Calibri"/>
              </a:rPr>
              <a:t>Pluto</a:t>
            </a:r>
            <a:r>
              <a:rPr dirty="0" sz="1300" spc="4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b="1">
                <a:solidFill>
                  <a:srgbClr val="001F5F"/>
                </a:solidFill>
                <a:latin typeface="Calibri"/>
                <a:cs typeface="Calibri"/>
              </a:rPr>
              <a:t>TV</a:t>
            </a:r>
            <a:r>
              <a:rPr dirty="0" sz="1300" spc="3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b="1">
                <a:solidFill>
                  <a:srgbClr val="001F5F"/>
                </a:solidFill>
                <a:latin typeface="Calibri"/>
                <a:cs typeface="Calibri"/>
              </a:rPr>
              <a:t>acts</a:t>
            </a:r>
            <a:r>
              <a:rPr dirty="0" sz="1300" spc="3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b="1">
                <a:solidFill>
                  <a:srgbClr val="001F5F"/>
                </a:solidFill>
                <a:latin typeface="Calibri"/>
                <a:cs typeface="Calibri"/>
              </a:rPr>
              <a:t>as</a:t>
            </a:r>
            <a:r>
              <a:rPr dirty="0" sz="1300" spc="3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b="1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1300" spc="3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b="1">
                <a:solidFill>
                  <a:srgbClr val="001F5F"/>
                </a:solidFill>
                <a:latin typeface="Calibri"/>
                <a:cs typeface="Calibri"/>
              </a:rPr>
              <a:t>great</a:t>
            </a:r>
            <a:r>
              <a:rPr dirty="0" sz="1300" spc="4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b="1">
                <a:solidFill>
                  <a:srgbClr val="001F5F"/>
                </a:solidFill>
                <a:latin typeface="Calibri"/>
                <a:cs typeface="Calibri"/>
              </a:rPr>
              <a:t>compliment</a:t>
            </a:r>
            <a:r>
              <a:rPr dirty="0" sz="1300" spc="4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b="1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300" spc="3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b="1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1300" spc="3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b="1">
                <a:solidFill>
                  <a:srgbClr val="001F5F"/>
                </a:solidFill>
                <a:latin typeface="Calibri"/>
                <a:cs typeface="Calibri"/>
              </a:rPr>
              <a:t>service</a:t>
            </a:r>
            <a:r>
              <a:rPr dirty="0" sz="1300" spc="3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b="1">
                <a:solidFill>
                  <a:srgbClr val="001F5F"/>
                </a:solidFill>
                <a:latin typeface="Calibri"/>
                <a:cs typeface="Calibri"/>
              </a:rPr>
              <a:t>like</a:t>
            </a:r>
            <a:r>
              <a:rPr dirty="0" sz="1300" spc="4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spc="-10" b="1">
                <a:solidFill>
                  <a:srgbClr val="001F5F"/>
                </a:solidFill>
                <a:latin typeface="Calibri"/>
                <a:cs typeface="Calibri"/>
              </a:rPr>
              <a:t>Prime</a:t>
            </a:r>
            <a:endParaRPr sz="1300">
              <a:latin typeface="Calibri"/>
              <a:cs typeface="Calibri"/>
            </a:endParaRPr>
          </a:p>
          <a:p>
            <a:pPr algn="just" marL="90805">
              <a:lnSpc>
                <a:spcPct val="100000"/>
              </a:lnSpc>
            </a:pPr>
            <a:r>
              <a:rPr dirty="0" sz="1300" b="1">
                <a:solidFill>
                  <a:srgbClr val="001F5F"/>
                </a:solidFill>
                <a:latin typeface="Calibri"/>
                <a:cs typeface="Calibri"/>
              </a:rPr>
              <a:t>Video,</a:t>
            </a:r>
            <a:r>
              <a:rPr dirty="0" sz="1300" spc="-3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b="1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300" spc="-2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b="1">
                <a:solidFill>
                  <a:srgbClr val="001F5F"/>
                </a:solidFill>
                <a:latin typeface="Calibri"/>
                <a:cs typeface="Calibri"/>
              </a:rPr>
              <a:t>would</a:t>
            </a:r>
            <a:r>
              <a:rPr dirty="0" sz="1300" spc="-2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b="1">
                <a:solidFill>
                  <a:srgbClr val="001F5F"/>
                </a:solidFill>
                <a:latin typeface="Calibri"/>
                <a:cs typeface="Calibri"/>
              </a:rPr>
              <a:t>function </a:t>
            </a:r>
            <a:r>
              <a:rPr dirty="0" sz="1300" spc="-10" b="1">
                <a:solidFill>
                  <a:srgbClr val="001F5F"/>
                </a:solidFill>
                <a:latin typeface="Calibri"/>
                <a:cs typeface="Calibri"/>
              </a:rPr>
              <a:t>independently,</a:t>
            </a:r>
            <a:r>
              <a:rPr dirty="0" sz="1300" spc="1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b="1">
                <a:solidFill>
                  <a:srgbClr val="001F5F"/>
                </a:solidFill>
                <a:latin typeface="Calibri"/>
                <a:cs typeface="Calibri"/>
              </a:rPr>
              <a:t>as</a:t>
            </a:r>
            <a:r>
              <a:rPr dirty="0" sz="1300" spc="-3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b="1">
                <a:solidFill>
                  <a:srgbClr val="001F5F"/>
                </a:solidFill>
                <a:latin typeface="Calibri"/>
                <a:cs typeface="Calibri"/>
              </a:rPr>
              <a:t>it</a:t>
            </a:r>
            <a:r>
              <a:rPr dirty="0" sz="1300" spc="-3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b="1">
                <a:solidFill>
                  <a:srgbClr val="001F5F"/>
                </a:solidFill>
                <a:latin typeface="Calibri"/>
                <a:cs typeface="Calibri"/>
              </a:rPr>
              <a:t>does</a:t>
            </a:r>
            <a:r>
              <a:rPr dirty="0" sz="1300" spc="-3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spc="-25" b="1">
                <a:solidFill>
                  <a:srgbClr val="001F5F"/>
                </a:solidFill>
                <a:latin typeface="Calibri"/>
                <a:cs typeface="Calibri"/>
              </a:rPr>
              <a:t>now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6047994" y="5121402"/>
            <a:ext cx="5819140" cy="728980"/>
          </a:xfrm>
          <a:prstGeom prst="rect">
            <a:avLst/>
          </a:prstGeom>
          <a:ln w="25400">
            <a:solidFill>
              <a:srgbClr val="212A35"/>
            </a:solidFill>
          </a:ln>
        </p:spPr>
        <p:txBody>
          <a:bodyPr wrap="square" lIns="0" tIns="158750" rIns="0" bIns="0" rtlCol="0" vert="horz">
            <a:spAutoFit/>
          </a:bodyPr>
          <a:lstStyle/>
          <a:p>
            <a:pPr marL="285750" marR="302895">
              <a:lnSpc>
                <a:spcPct val="100000"/>
              </a:lnSpc>
              <a:spcBef>
                <a:spcPts val="1250"/>
              </a:spcBef>
            </a:pPr>
            <a:r>
              <a:rPr dirty="0" sz="1300" b="1">
                <a:solidFill>
                  <a:srgbClr val="001F5F"/>
                </a:solidFill>
                <a:latin typeface="Calibri"/>
                <a:cs typeface="Calibri"/>
              </a:rPr>
              <a:t>Prime</a:t>
            </a:r>
            <a:r>
              <a:rPr dirty="0" sz="1300" spc="-1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b="1">
                <a:solidFill>
                  <a:srgbClr val="001F5F"/>
                </a:solidFill>
                <a:latin typeface="Calibri"/>
                <a:cs typeface="Calibri"/>
              </a:rPr>
              <a:t>Video</a:t>
            </a:r>
            <a:r>
              <a:rPr dirty="0" sz="1300" spc="-3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b="1">
                <a:solidFill>
                  <a:srgbClr val="001F5F"/>
                </a:solidFill>
                <a:latin typeface="Calibri"/>
                <a:cs typeface="Calibri"/>
              </a:rPr>
              <a:t>Channels</a:t>
            </a:r>
            <a:r>
              <a:rPr dirty="0" sz="1300" spc="-2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b="1">
                <a:solidFill>
                  <a:srgbClr val="001F5F"/>
                </a:solidFill>
                <a:latin typeface="Calibri"/>
                <a:cs typeface="Calibri"/>
              </a:rPr>
              <a:t>would</a:t>
            </a:r>
            <a:r>
              <a:rPr dirty="0" sz="1300" spc="-1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b="1">
                <a:solidFill>
                  <a:srgbClr val="001F5F"/>
                </a:solidFill>
                <a:latin typeface="Calibri"/>
                <a:cs typeface="Calibri"/>
              </a:rPr>
              <a:t>remain</a:t>
            </a:r>
            <a:r>
              <a:rPr dirty="0" sz="1300" spc="-2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b="1">
                <a:solidFill>
                  <a:srgbClr val="001F5F"/>
                </a:solidFill>
                <a:latin typeface="Calibri"/>
                <a:cs typeface="Calibri"/>
              </a:rPr>
              <a:t>unchanged as</a:t>
            </a:r>
            <a:r>
              <a:rPr dirty="0" sz="1300" spc="-3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b="1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1300" spc="-3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b="1">
                <a:solidFill>
                  <a:srgbClr val="001F5F"/>
                </a:solidFill>
                <a:latin typeface="Calibri"/>
                <a:cs typeface="Calibri"/>
              </a:rPr>
              <a:t>service,</a:t>
            </a:r>
            <a:r>
              <a:rPr dirty="0" sz="1300" spc="-1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b="1">
                <a:solidFill>
                  <a:srgbClr val="001F5F"/>
                </a:solidFill>
                <a:latin typeface="Calibri"/>
                <a:cs typeface="Calibri"/>
              </a:rPr>
              <a:t>but</a:t>
            </a:r>
            <a:r>
              <a:rPr dirty="0" sz="1300" spc="-2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b="1">
                <a:solidFill>
                  <a:srgbClr val="001F5F"/>
                </a:solidFill>
                <a:latin typeface="Calibri"/>
                <a:cs typeface="Calibri"/>
              </a:rPr>
              <a:t>those</a:t>
            </a:r>
            <a:r>
              <a:rPr dirty="0" sz="1300" spc="-25" b="1">
                <a:solidFill>
                  <a:srgbClr val="001F5F"/>
                </a:solidFill>
                <a:latin typeface="Calibri"/>
                <a:cs typeface="Calibri"/>
              </a:rPr>
              <a:t> CBS </a:t>
            </a:r>
            <a:r>
              <a:rPr dirty="0" sz="1300" b="1">
                <a:solidFill>
                  <a:srgbClr val="001F5F"/>
                </a:solidFill>
                <a:latin typeface="Calibri"/>
                <a:cs typeface="Calibri"/>
              </a:rPr>
              <a:t>channels</a:t>
            </a:r>
            <a:r>
              <a:rPr dirty="0" sz="1300" spc="-2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b="1">
                <a:solidFill>
                  <a:srgbClr val="001F5F"/>
                </a:solidFill>
                <a:latin typeface="Calibri"/>
                <a:cs typeface="Calibri"/>
              </a:rPr>
              <a:t>now</a:t>
            </a:r>
            <a:r>
              <a:rPr dirty="0" sz="1300" spc="-2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b="1">
                <a:solidFill>
                  <a:srgbClr val="001F5F"/>
                </a:solidFill>
                <a:latin typeface="Calibri"/>
                <a:cs typeface="Calibri"/>
              </a:rPr>
              <a:t>available</a:t>
            </a:r>
            <a:r>
              <a:rPr dirty="0" sz="1300" spc="-1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b="1">
                <a:solidFill>
                  <a:srgbClr val="001F5F"/>
                </a:solidFill>
                <a:latin typeface="Calibri"/>
                <a:cs typeface="Calibri"/>
              </a:rPr>
              <a:t>for</a:t>
            </a:r>
            <a:r>
              <a:rPr dirty="0" sz="1300" spc="-3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b="1">
                <a:solidFill>
                  <a:srgbClr val="001F5F"/>
                </a:solidFill>
                <a:latin typeface="Calibri"/>
                <a:cs typeface="Calibri"/>
              </a:rPr>
              <a:t>free</a:t>
            </a:r>
            <a:r>
              <a:rPr dirty="0" sz="1300" spc="-3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b="1">
                <a:solidFill>
                  <a:srgbClr val="001F5F"/>
                </a:solidFill>
                <a:latin typeface="Calibri"/>
                <a:cs typeface="Calibri"/>
              </a:rPr>
              <a:t>through</a:t>
            </a:r>
            <a:r>
              <a:rPr dirty="0" sz="1300" spc="-1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b="1">
                <a:solidFill>
                  <a:srgbClr val="001F5F"/>
                </a:solidFill>
                <a:latin typeface="Calibri"/>
                <a:cs typeface="Calibri"/>
              </a:rPr>
              <a:t>Prime</a:t>
            </a:r>
            <a:r>
              <a:rPr dirty="0" sz="1300" spc="-1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b="1">
                <a:solidFill>
                  <a:srgbClr val="001F5F"/>
                </a:solidFill>
                <a:latin typeface="Calibri"/>
                <a:cs typeface="Calibri"/>
              </a:rPr>
              <a:t>Video</a:t>
            </a:r>
            <a:r>
              <a:rPr dirty="0" sz="1300" spc="-3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b="1">
                <a:solidFill>
                  <a:srgbClr val="001F5F"/>
                </a:solidFill>
                <a:latin typeface="Calibri"/>
                <a:cs typeface="Calibri"/>
              </a:rPr>
              <a:t>Live</a:t>
            </a:r>
            <a:r>
              <a:rPr dirty="0" sz="1300" spc="-2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b="1">
                <a:solidFill>
                  <a:srgbClr val="001F5F"/>
                </a:solidFill>
                <a:latin typeface="Calibri"/>
                <a:cs typeface="Calibri"/>
              </a:rPr>
              <a:t>would</a:t>
            </a:r>
            <a:r>
              <a:rPr dirty="0" sz="1300" spc="-2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b="1">
                <a:solidFill>
                  <a:srgbClr val="001F5F"/>
                </a:solidFill>
                <a:latin typeface="Calibri"/>
                <a:cs typeface="Calibri"/>
              </a:rPr>
              <a:t>not</a:t>
            </a:r>
            <a:r>
              <a:rPr dirty="0" sz="1300" spc="-2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b="1">
                <a:solidFill>
                  <a:srgbClr val="001F5F"/>
                </a:solidFill>
                <a:latin typeface="Calibri"/>
                <a:cs typeface="Calibri"/>
              </a:rPr>
              <a:t>be</a:t>
            </a:r>
            <a:r>
              <a:rPr dirty="0" sz="1300" spc="-2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b="1">
                <a:solidFill>
                  <a:srgbClr val="001F5F"/>
                </a:solidFill>
                <a:latin typeface="Calibri"/>
                <a:cs typeface="Calibri"/>
              </a:rPr>
              <a:t>on</a:t>
            </a:r>
            <a:r>
              <a:rPr dirty="0" sz="1300" spc="-3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spc="-25" b="1">
                <a:solidFill>
                  <a:srgbClr val="001F5F"/>
                </a:solidFill>
                <a:latin typeface="Calibri"/>
                <a:cs typeface="Calibri"/>
              </a:rPr>
              <a:t>it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8849868" y="1007363"/>
            <a:ext cx="3065145" cy="1385570"/>
          </a:xfrm>
          <a:prstGeom prst="rect">
            <a:avLst/>
          </a:prstGeom>
          <a:ln w="9525">
            <a:solidFill>
              <a:srgbClr val="002775"/>
            </a:solidFill>
          </a:ln>
        </p:spPr>
        <p:txBody>
          <a:bodyPr wrap="square" lIns="0" tIns="34925" rIns="0" bIns="0" rtlCol="0" vert="horz">
            <a:spAutoFit/>
          </a:bodyPr>
          <a:lstStyle/>
          <a:p>
            <a:pPr algn="just" marL="92075" marR="82550">
              <a:lnSpc>
                <a:spcPct val="100000"/>
              </a:lnSpc>
              <a:spcBef>
                <a:spcPts val="275"/>
              </a:spcBef>
            </a:pP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Live</a:t>
            </a:r>
            <a:r>
              <a:rPr dirty="0" sz="1400" spc="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feeds</a:t>
            </a:r>
            <a:r>
              <a:rPr dirty="0" sz="1400" spc="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400" spc="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CBS</a:t>
            </a:r>
            <a:r>
              <a:rPr dirty="0" sz="1400" spc="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TV</a:t>
            </a:r>
            <a:r>
              <a:rPr dirty="0" sz="1400" spc="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channels</a:t>
            </a:r>
            <a:r>
              <a:rPr dirty="0" sz="1400" spc="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would</a:t>
            </a:r>
            <a:r>
              <a:rPr dirty="0" sz="1400" spc="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001F5F"/>
                </a:solidFill>
                <a:latin typeface="Calibri"/>
                <a:cs typeface="Calibri"/>
              </a:rPr>
              <a:t>be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available</a:t>
            </a:r>
            <a:r>
              <a:rPr dirty="0" sz="1400" spc="23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at</a:t>
            </a:r>
            <a:r>
              <a:rPr dirty="0" sz="1400" spc="23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no</a:t>
            </a:r>
            <a:r>
              <a:rPr dirty="0" sz="1400" spc="23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additional</a:t>
            </a:r>
            <a:r>
              <a:rPr dirty="0" sz="1400" spc="22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cost</a:t>
            </a:r>
            <a:r>
              <a:rPr dirty="0" sz="1400" spc="229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400" spc="-25">
                <a:solidFill>
                  <a:srgbClr val="001F5F"/>
                </a:solidFill>
                <a:latin typeface="Calibri"/>
                <a:cs typeface="Calibri"/>
              </a:rPr>
              <a:t>to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subscribers</a:t>
            </a:r>
            <a:r>
              <a:rPr dirty="0" sz="1400" spc="2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400" spc="28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Prime</a:t>
            </a:r>
            <a:r>
              <a:rPr dirty="0" sz="1400" spc="28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Video</a:t>
            </a:r>
            <a:r>
              <a:rPr dirty="0" sz="1400" spc="28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through</a:t>
            </a:r>
            <a:r>
              <a:rPr dirty="0" sz="1400" spc="28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50">
                <a:solidFill>
                  <a:srgbClr val="001F5F"/>
                </a:solidFill>
                <a:latin typeface="Calibri"/>
                <a:cs typeface="Calibri"/>
              </a:rPr>
              <a:t>a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new</a:t>
            </a:r>
            <a:r>
              <a:rPr dirty="0" sz="1400" spc="2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section</a:t>
            </a:r>
            <a:r>
              <a:rPr dirty="0" sz="1400" spc="2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called</a:t>
            </a:r>
            <a:r>
              <a:rPr dirty="0" sz="1400" spc="2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‘Prime</a:t>
            </a:r>
            <a:r>
              <a:rPr dirty="0" sz="1400" spc="2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Video</a:t>
            </a:r>
            <a:r>
              <a:rPr dirty="0" sz="1400" spc="2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Live’,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this</a:t>
            </a:r>
            <a:r>
              <a:rPr dirty="0" sz="1400" spc="1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would</a:t>
            </a:r>
            <a:r>
              <a:rPr dirty="0" sz="1400" spc="1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include</a:t>
            </a:r>
            <a:r>
              <a:rPr dirty="0" sz="1400" spc="1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News</a:t>
            </a:r>
            <a:r>
              <a:rPr dirty="0" sz="1400" spc="1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400" spc="1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non</a:t>
            </a:r>
            <a:r>
              <a:rPr dirty="0" sz="1400" spc="1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001F5F"/>
                </a:solidFill>
                <a:latin typeface="Calibri"/>
                <a:cs typeface="Calibri"/>
              </a:rPr>
              <a:t>pay- 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per-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view</a:t>
            </a:r>
            <a:r>
              <a:rPr dirty="0" sz="14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sports</a:t>
            </a:r>
            <a:r>
              <a:rPr dirty="0" sz="14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001F5F"/>
                </a:solidFill>
                <a:latin typeface="Calibri"/>
                <a:cs typeface="Calibri"/>
              </a:rPr>
              <a:t>feeds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8" name="object 48" descr=""/>
          <p:cNvGrpSpPr/>
          <p:nvPr/>
        </p:nvGrpSpPr>
        <p:grpSpPr>
          <a:xfrm>
            <a:off x="5877623" y="1139507"/>
            <a:ext cx="2289810" cy="1057275"/>
            <a:chOff x="5877623" y="1139507"/>
            <a:chExt cx="2289810" cy="1057275"/>
          </a:xfrm>
        </p:grpSpPr>
        <p:pic>
          <p:nvPicPr>
            <p:cNvPr id="49" name="object 4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62072" y="1364967"/>
              <a:ext cx="2141834" cy="664220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5882385" y="1144269"/>
              <a:ext cx="2280285" cy="1047750"/>
            </a:xfrm>
            <a:custGeom>
              <a:avLst/>
              <a:gdLst/>
              <a:ahLst/>
              <a:cxnLst/>
              <a:rect l="l" t="t" r="r" b="b"/>
              <a:pathLst>
                <a:path w="2280284" h="1047750">
                  <a:moveTo>
                    <a:pt x="0" y="1047368"/>
                  </a:moveTo>
                  <a:lnTo>
                    <a:pt x="2280285" y="1047368"/>
                  </a:lnTo>
                  <a:lnTo>
                    <a:pt x="2280285" y="0"/>
                  </a:lnTo>
                  <a:lnTo>
                    <a:pt x="0" y="0"/>
                  </a:lnTo>
                  <a:lnTo>
                    <a:pt x="0" y="1047368"/>
                  </a:lnTo>
                  <a:close/>
                </a:path>
              </a:pathLst>
            </a:custGeom>
            <a:ln w="9525">
              <a:solidFill>
                <a:srgbClr val="4471C4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 descr=""/>
          <p:cNvSpPr txBox="1"/>
          <p:nvPr/>
        </p:nvSpPr>
        <p:spPr>
          <a:xfrm>
            <a:off x="5407152" y="2951988"/>
            <a:ext cx="2863850" cy="1600200"/>
          </a:xfrm>
          <a:prstGeom prst="rect">
            <a:avLst/>
          </a:prstGeom>
          <a:ln w="9525">
            <a:solidFill>
              <a:srgbClr val="002775"/>
            </a:solidFill>
          </a:ln>
        </p:spPr>
        <p:txBody>
          <a:bodyPr wrap="square" lIns="0" tIns="34290" rIns="0" bIns="0" rtlCol="0" vert="horz">
            <a:spAutoFit/>
          </a:bodyPr>
          <a:lstStyle/>
          <a:p>
            <a:pPr algn="just" marL="92710" marR="81280">
              <a:lnSpc>
                <a:spcPct val="100000"/>
              </a:lnSpc>
              <a:spcBef>
                <a:spcPts val="270"/>
              </a:spcBef>
            </a:pP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This</a:t>
            </a:r>
            <a:r>
              <a:rPr dirty="0" sz="1400" spc="20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would</a:t>
            </a:r>
            <a:r>
              <a:rPr dirty="0" sz="1400" spc="20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not</a:t>
            </a:r>
            <a:r>
              <a:rPr dirty="0" sz="1400" spc="204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include</a:t>
            </a:r>
            <a:r>
              <a:rPr dirty="0" sz="1400" spc="20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premium</a:t>
            </a:r>
            <a:r>
              <a:rPr dirty="0" sz="1400" spc="1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001F5F"/>
                </a:solidFill>
                <a:latin typeface="Calibri"/>
                <a:cs typeface="Calibri"/>
              </a:rPr>
              <a:t>or </a:t>
            </a:r>
            <a:r>
              <a:rPr dirty="0" sz="1400" spc="-20">
                <a:solidFill>
                  <a:srgbClr val="001F5F"/>
                </a:solidFill>
                <a:latin typeface="Calibri"/>
                <a:cs typeface="Calibri"/>
              </a:rPr>
              <a:t>pay-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per</a:t>
            </a:r>
            <a:r>
              <a:rPr dirty="0" sz="1400" spc="17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view</a:t>
            </a:r>
            <a:r>
              <a:rPr dirty="0" sz="1400" spc="1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channels,</a:t>
            </a:r>
            <a:r>
              <a:rPr dirty="0" sz="1400" spc="18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as</a:t>
            </a:r>
            <a:r>
              <a:rPr dirty="0" sz="1400" spc="19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providing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those</a:t>
            </a:r>
            <a:r>
              <a:rPr dirty="0" sz="1400" spc="37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may</a:t>
            </a:r>
            <a:r>
              <a:rPr dirty="0" sz="1400" spc="37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disrupt</a:t>
            </a:r>
            <a:r>
              <a:rPr dirty="0" sz="1400" spc="37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their</a:t>
            </a:r>
            <a:r>
              <a:rPr dirty="0" sz="1400" spc="37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usual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revenue</a:t>
            </a:r>
            <a:r>
              <a:rPr dirty="0" sz="1400" spc="39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stream</a:t>
            </a:r>
            <a:r>
              <a:rPr dirty="0" sz="1400" spc="39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significantly.</a:t>
            </a:r>
            <a:r>
              <a:rPr dirty="0" sz="1400" spc="39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400" spc="-25">
                <a:solidFill>
                  <a:srgbClr val="001F5F"/>
                </a:solidFill>
                <a:latin typeface="Calibri"/>
                <a:cs typeface="Calibri"/>
              </a:rPr>
              <a:t>It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would</a:t>
            </a:r>
            <a:r>
              <a:rPr dirty="0" sz="1400" spc="17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also</a:t>
            </a:r>
            <a:r>
              <a:rPr dirty="0" sz="1400" spc="18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not</a:t>
            </a:r>
            <a:r>
              <a:rPr dirty="0" sz="1400" spc="18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include</a:t>
            </a:r>
            <a:r>
              <a:rPr dirty="0" sz="1400" spc="18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channels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such</a:t>
            </a:r>
            <a:r>
              <a:rPr dirty="0" sz="1400" spc="13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as</a:t>
            </a:r>
            <a:r>
              <a:rPr dirty="0" sz="1400" spc="14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400" spc="14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CW,</a:t>
            </a:r>
            <a:r>
              <a:rPr dirty="0" sz="1400" spc="14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which</a:t>
            </a:r>
            <a:r>
              <a:rPr dirty="0" sz="1400" spc="13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are</a:t>
            </a:r>
            <a:r>
              <a:rPr dirty="0" sz="1400" spc="13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400" spc="-25">
                <a:solidFill>
                  <a:srgbClr val="001F5F"/>
                </a:solidFill>
                <a:latin typeface="Calibri"/>
                <a:cs typeface="Calibri"/>
              </a:rPr>
              <a:t>not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owned</a:t>
            </a:r>
            <a:r>
              <a:rPr dirty="0" sz="14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or</a:t>
            </a:r>
            <a:r>
              <a:rPr dirty="0" sz="14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run</a:t>
            </a:r>
            <a:r>
              <a:rPr dirty="0" sz="14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entirely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 by</a:t>
            </a:r>
            <a:r>
              <a:rPr dirty="0" sz="14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ViacomCBS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2" name="object 52" descr=""/>
          <p:cNvSpPr/>
          <p:nvPr/>
        </p:nvSpPr>
        <p:spPr>
          <a:xfrm>
            <a:off x="794004" y="3925823"/>
            <a:ext cx="3813175" cy="0"/>
          </a:xfrm>
          <a:custGeom>
            <a:avLst/>
            <a:gdLst/>
            <a:ahLst/>
            <a:cxnLst/>
            <a:rect l="l" t="t" r="r" b="b"/>
            <a:pathLst>
              <a:path w="3813175" h="0">
                <a:moveTo>
                  <a:pt x="0" y="0"/>
                </a:moveTo>
                <a:lnTo>
                  <a:pt x="3813048" y="0"/>
                </a:lnTo>
              </a:path>
            </a:pathLst>
          </a:custGeom>
          <a:ln w="9525">
            <a:solidFill>
              <a:srgbClr val="C1D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 descr=""/>
          <p:cNvSpPr txBox="1"/>
          <p:nvPr/>
        </p:nvSpPr>
        <p:spPr>
          <a:xfrm>
            <a:off x="1231391" y="3247644"/>
            <a:ext cx="398145" cy="678180"/>
          </a:xfrm>
          <a:prstGeom prst="rect">
            <a:avLst/>
          </a:prstGeom>
          <a:solidFill>
            <a:srgbClr val="4471C4"/>
          </a:solidFill>
        </p:spPr>
        <p:txBody>
          <a:bodyPr wrap="square" lIns="0" tIns="50800" rIns="0" bIns="0" rtlCol="0" vert="horz">
            <a:spAutoFit/>
          </a:bodyPr>
          <a:lstStyle/>
          <a:p>
            <a:pPr marL="120014">
              <a:lnSpc>
                <a:spcPct val="100000"/>
              </a:lnSpc>
              <a:spcBef>
                <a:spcPts val="400"/>
              </a:spcBef>
            </a:pPr>
            <a:r>
              <a:rPr dirty="0" sz="1200" spc="-25">
                <a:solidFill>
                  <a:srgbClr val="FFFFFF"/>
                </a:solidFill>
                <a:latin typeface="Calibri"/>
                <a:cs typeface="Calibri"/>
              </a:rPr>
              <a:t>12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2500883" y="2683764"/>
            <a:ext cx="399415" cy="1242060"/>
          </a:xfrm>
          <a:prstGeom prst="rect">
            <a:avLst/>
          </a:prstGeom>
          <a:solidFill>
            <a:srgbClr val="4471C4"/>
          </a:solidFill>
        </p:spPr>
        <p:txBody>
          <a:bodyPr wrap="square" lIns="0" tIns="49530" rIns="0" bIns="0" rtlCol="0" vert="horz">
            <a:spAutoFit/>
          </a:bodyPr>
          <a:lstStyle/>
          <a:p>
            <a:pPr marL="121285">
              <a:lnSpc>
                <a:spcPct val="100000"/>
              </a:lnSpc>
              <a:spcBef>
                <a:spcPts val="390"/>
              </a:spcBef>
            </a:pPr>
            <a:r>
              <a:rPr dirty="0" sz="1200" spc="-25">
                <a:solidFill>
                  <a:srgbClr val="FFFFFF"/>
                </a:solidFill>
                <a:latin typeface="Calibri"/>
                <a:cs typeface="Calibri"/>
              </a:rPr>
              <a:t>22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3771900" y="2231135"/>
            <a:ext cx="398145" cy="1694814"/>
          </a:xfrm>
          <a:prstGeom prst="rect">
            <a:avLst/>
          </a:prstGeom>
          <a:solidFill>
            <a:srgbClr val="4471C4"/>
          </a:solidFill>
        </p:spPr>
        <p:txBody>
          <a:bodyPr wrap="square" lIns="0" tIns="49530" rIns="0" bIns="0" rtlCol="0" vert="horz">
            <a:spAutoFit/>
          </a:bodyPr>
          <a:lstStyle/>
          <a:p>
            <a:pPr marL="121285">
              <a:lnSpc>
                <a:spcPct val="100000"/>
              </a:lnSpc>
              <a:spcBef>
                <a:spcPts val="390"/>
              </a:spcBef>
            </a:pPr>
            <a:r>
              <a:rPr dirty="0" sz="1200" spc="-25">
                <a:solidFill>
                  <a:srgbClr val="FFFFFF"/>
                </a:solidFill>
                <a:latin typeface="Calibri"/>
                <a:cs typeface="Calibri"/>
              </a:rPr>
              <a:t>30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1200403" y="3928526"/>
            <a:ext cx="3000375" cy="626110"/>
          </a:xfrm>
          <a:prstGeom prst="rect">
            <a:avLst/>
          </a:prstGeom>
        </p:spPr>
        <p:txBody>
          <a:bodyPr wrap="square" lIns="0" tIns="869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  <a:tabLst>
                <a:tab pos="1283335" algn="l"/>
                <a:tab pos="2553970" algn="l"/>
              </a:tabLst>
            </a:pPr>
            <a:r>
              <a:rPr dirty="0" sz="1200" spc="-10">
                <a:solidFill>
                  <a:srgbClr val="0050F0"/>
                </a:solidFill>
                <a:latin typeface="Calibri"/>
                <a:cs typeface="Calibri"/>
              </a:rPr>
              <a:t>Dec-</a:t>
            </a:r>
            <a:r>
              <a:rPr dirty="0" sz="1200" spc="-25">
                <a:solidFill>
                  <a:srgbClr val="0050F0"/>
                </a:solidFill>
                <a:latin typeface="Calibri"/>
                <a:cs typeface="Calibri"/>
              </a:rPr>
              <a:t>18</a:t>
            </a:r>
            <a:r>
              <a:rPr dirty="0" sz="1200">
                <a:solidFill>
                  <a:srgbClr val="0050F0"/>
                </a:solidFill>
                <a:latin typeface="Calibri"/>
                <a:cs typeface="Calibri"/>
              </a:rPr>
              <a:t>	</a:t>
            </a:r>
            <a:r>
              <a:rPr dirty="0" sz="1200" spc="-10">
                <a:solidFill>
                  <a:srgbClr val="0050F0"/>
                </a:solidFill>
                <a:latin typeface="Calibri"/>
                <a:cs typeface="Calibri"/>
              </a:rPr>
              <a:t>Dec-</a:t>
            </a:r>
            <a:r>
              <a:rPr dirty="0" sz="1200" spc="-25">
                <a:solidFill>
                  <a:srgbClr val="0050F0"/>
                </a:solidFill>
                <a:latin typeface="Calibri"/>
                <a:cs typeface="Calibri"/>
              </a:rPr>
              <a:t>19</a:t>
            </a:r>
            <a:r>
              <a:rPr dirty="0" sz="1200">
                <a:solidFill>
                  <a:srgbClr val="0050F0"/>
                </a:solidFill>
                <a:latin typeface="Calibri"/>
                <a:cs typeface="Calibri"/>
              </a:rPr>
              <a:t>	</a:t>
            </a:r>
            <a:r>
              <a:rPr dirty="0" sz="1200" spc="-10">
                <a:solidFill>
                  <a:srgbClr val="0050F0"/>
                </a:solidFill>
                <a:latin typeface="Calibri"/>
                <a:cs typeface="Calibri"/>
              </a:rPr>
              <a:t>Dec-</a:t>
            </a:r>
            <a:r>
              <a:rPr dirty="0" sz="1200" spc="-25">
                <a:solidFill>
                  <a:srgbClr val="0050F0"/>
                </a:solidFill>
                <a:latin typeface="Calibri"/>
                <a:cs typeface="Calibri"/>
              </a:rPr>
              <a:t>20</a:t>
            </a:r>
            <a:endParaRPr sz="1200">
              <a:latin typeface="Calibri"/>
              <a:cs typeface="Calibri"/>
            </a:endParaRPr>
          </a:p>
          <a:p>
            <a:pPr marL="313690">
              <a:lnSpc>
                <a:spcPct val="100000"/>
              </a:lnSpc>
              <a:spcBef>
                <a:spcPts val="780"/>
              </a:spcBef>
            </a:pPr>
            <a:r>
              <a:rPr dirty="0" sz="1600" b="1">
                <a:solidFill>
                  <a:srgbClr val="001F5F"/>
                </a:solidFill>
                <a:latin typeface="Calibri"/>
                <a:cs typeface="Calibri"/>
              </a:rPr>
              <a:t>Pluto</a:t>
            </a:r>
            <a:r>
              <a:rPr dirty="0" sz="1600" spc="-3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001F5F"/>
                </a:solidFill>
                <a:latin typeface="Calibri"/>
                <a:cs typeface="Calibri"/>
              </a:rPr>
              <a:t>TV</a:t>
            </a:r>
            <a:r>
              <a:rPr dirty="0" sz="1600" spc="-2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001F5F"/>
                </a:solidFill>
                <a:latin typeface="Calibri"/>
                <a:cs typeface="Calibri"/>
              </a:rPr>
              <a:t>is</a:t>
            </a:r>
            <a:r>
              <a:rPr dirty="0" sz="1600" spc="-3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 b="1">
                <a:solidFill>
                  <a:srgbClr val="001F5F"/>
                </a:solidFill>
                <a:latin typeface="Calibri"/>
                <a:cs typeface="Calibri"/>
              </a:rPr>
              <a:t>growing</a:t>
            </a:r>
            <a:r>
              <a:rPr dirty="0" sz="1600" spc="-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 b="1">
                <a:solidFill>
                  <a:srgbClr val="001F5F"/>
                </a:solidFill>
                <a:latin typeface="Calibri"/>
                <a:cs typeface="Calibri"/>
              </a:rPr>
              <a:t>rapidly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1787779" y="2128773"/>
            <a:ext cx="152019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>
                <a:solidFill>
                  <a:srgbClr val="001F5F"/>
                </a:solidFill>
                <a:latin typeface="Calibri"/>
                <a:cs typeface="Calibri"/>
              </a:rPr>
              <a:t>Active</a:t>
            </a:r>
            <a:r>
              <a:rPr dirty="0" sz="13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001F5F"/>
                </a:solidFill>
                <a:latin typeface="Calibri"/>
                <a:cs typeface="Calibri"/>
              </a:rPr>
              <a:t>Users</a:t>
            </a:r>
            <a:r>
              <a:rPr dirty="0" sz="13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spc="-10">
                <a:solidFill>
                  <a:srgbClr val="001F5F"/>
                </a:solidFill>
                <a:latin typeface="Calibri"/>
                <a:cs typeface="Calibri"/>
              </a:rPr>
              <a:t>(Millions)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58" name="object 58" descr=""/>
          <p:cNvGrpSpPr/>
          <p:nvPr/>
        </p:nvGrpSpPr>
        <p:grpSpPr>
          <a:xfrm>
            <a:off x="899541" y="1126616"/>
            <a:ext cx="2582545" cy="862330"/>
            <a:chOff x="899541" y="1126616"/>
            <a:chExt cx="2582545" cy="862330"/>
          </a:xfrm>
        </p:grpSpPr>
        <p:pic>
          <p:nvPicPr>
            <p:cNvPr id="59" name="object 5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5783" y="1219894"/>
              <a:ext cx="2257591" cy="594494"/>
            </a:xfrm>
            <a:prstGeom prst="rect">
              <a:avLst/>
            </a:prstGeom>
          </p:spPr>
        </p:pic>
        <p:sp>
          <p:nvSpPr>
            <p:cNvPr id="60" name="object 60" descr=""/>
            <p:cNvSpPr/>
            <p:nvPr/>
          </p:nvSpPr>
          <p:spPr>
            <a:xfrm>
              <a:off x="909066" y="1136141"/>
              <a:ext cx="2563495" cy="843280"/>
            </a:xfrm>
            <a:custGeom>
              <a:avLst/>
              <a:gdLst/>
              <a:ahLst/>
              <a:cxnLst/>
              <a:rect l="l" t="t" r="r" b="b"/>
              <a:pathLst>
                <a:path w="2563495" h="843280">
                  <a:moveTo>
                    <a:pt x="0" y="842772"/>
                  </a:moveTo>
                  <a:lnTo>
                    <a:pt x="2563368" y="842772"/>
                  </a:lnTo>
                  <a:lnTo>
                    <a:pt x="2563368" y="0"/>
                  </a:lnTo>
                  <a:lnTo>
                    <a:pt x="0" y="0"/>
                  </a:lnTo>
                  <a:lnTo>
                    <a:pt x="0" y="842772"/>
                  </a:lnTo>
                  <a:close/>
                </a:path>
              </a:pathLst>
            </a:custGeom>
            <a:ln w="19050">
              <a:solidFill>
                <a:srgbClr val="00AF5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1" name="object 61" descr=""/>
          <p:cNvGrpSpPr/>
          <p:nvPr/>
        </p:nvGrpSpPr>
        <p:grpSpPr>
          <a:xfrm>
            <a:off x="8470392" y="2738627"/>
            <a:ext cx="3583940" cy="2036445"/>
            <a:chOff x="8470392" y="2738627"/>
            <a:chExt cx="3583940" cy="2036445"/>
          </a:xfrm>
        </p:grpSpPr>
        <p:pic>
          <p:nvPicPr>
            <p:cNvPr id="62" name="object 6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70392" y="2738627"/>
              <a:ext cx="3538728" cy="2036064"/>
            </a:xfrm>
            <a:prstGeom prst="rect">
              <a:avLst/>
            </a:prstGeom>
          </p:spPr>
        </p:pic>
        <p:sp>
          <p:nvSpPr>
            <p:cNvPr id="63" name="object 63" descr=""/>
            <p:cNvSpPr/>
            <p:nvPr/>
          </p:nvSpPr>
          <p:spPr>
            <a:xfrm>
              <a:off x="10760202" y="2815589"/>
              <a:ext cx="1279525" cy="720725"/>
            </a:xfrm>
            <a:custGeom>
              <a:avLst/>
              <a:gdLst/>
              <a:ahLst/>
              <a:cxnLst/>
              <a:rect l="l" t="t" r="r" b="b"/>
              <a:pathLst>
                <a:path w="1279525" h="720725">
                  <a:moveTo>
                    <a:pt x="0" y="0"/>
                  </a:moveTo>
                  <a:lnTo>
                    <a:pt x="1279398" y="720217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 descr=""/>
          <p:cNvSpPr/>
          <p:nvPr/>
        </p:nvSpPr>
        <p:spPr>
          <a:xfrm>
            <a:off x="5197602" y="1041653"/>
            <a:ext cx="0" cy="4745355"/>
          </a:xfrm>
          <a:custGeom>
            <a:avLst/>
            <a:gdLst/>
            <a:ahLst/>
            <a:cxnLst/>
            <a:rect l="l" t="t" r="r" b="b"/>
            <a:pathLst>
              <a:path w="0" h="4745355">
                <a:moveTo>
                  <a:pt x="0" y="0"/>
                </a:moveTo>
                <a:lnTo>
                  <a:pt x="0" y="4745355"/>
                </a:lnTo>
              </a:path>
            </a:pathLst>
          </a:custGeom>
          <a:ln w="19050">
            <a:solidFill>
              <a:srgbClr val="4471C4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4318"/>
            <a:ext cx="12204700" cy="803910"/>
            <a:chOff x="-6350" y="4318"/>
            <a:chExt cx="12204700" cy="803910"/>
          </a:xfrm>
        </p:grpSpPr>
        <p:sp>
          <p:nvSpPr>
            <p:cNvPr id="3" name="object 3" descr=""/>
            <p:cNvSpPr/>
            <p:nvPr/>
          </p:nvSpPr>
          <p:spPr>
            <a:xfrm>
              <a:off x="0" y="10668"/>
              <a:ext cx="12192000" cy="791210"/>
            </a:xfrm>
            <a:custGeom>
              <a:avLst/>
              <a:gdLst/>
              <a:ahLst/>
              <a:cxnLst/>
              <a:rect l="l" t="t" r="r" b="b"/>
              <a:pathLst>
                <a:path w="12192000" h="791210">
                  <a:moveTo>
                    <a:pt x="12192000" y="0"/>
                  </a:moveTo>
                  <a:lnTo>
                    <a:pt x="0" y="0"/>
                  </a:lnTo>
                  <a:lnTo>
                    <a:pt x="0" y="790955"/>
                  </a:lnTo>
                  <a:lnTo>
                    <a:pt x="12192000" y="79095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10668"/>
              <a:ext cx="12192000" cy="791210"/>
            </a:xfrm>
            <a:custGeom>
              <a:avLst/>
              <a:gdLst/>
              <a:ahLst/>
              <a:cxnLst/>
              <a:rect l="l" t="t" r="r" b="b"/>
              <a:pathLst>
                <a:path w="12192000" h="791210">
                  <a:moveTo>
                    <a:pt x="0" y="790955"/>
                  </a:moveTo>
                  <a:lnTo>
                    <a:pt x="12192000" y="790955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790955"/>
                  </a:lnTo>
                  <a:close/>
                </a:path>
              </a:pathLst>
            </a:custGeom>
            <a:ln w="12700">
              <a:solidFill>
                <a:srgbClr val="00134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162813" y="6307581"/>
            <a:ext cx="1244600" cy="556895"/>
            <a:chOff x="162813" y="6307581"/>
            <a:chExt cx="1244600" cy="556895"/>
          </a:xfrm>
        </p:grpSpPr>
        <p:sp>
          <p:nvSpPr>
            <p:cNvPr id="6" name="object 6" descr=""/>
            <p:cNvSpPr/>
            <p:nvPr/>
          </p:nvSpPr>
          <p:spPr>
            <a:xfrm>
              <a:off x="169163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2" y="544068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69163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544068"/>
                  </a:moveTo>
                  <a:lnTo>
                    <a:pt x="1231392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73735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200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200" y="524255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175513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64795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Executive</a:t>
            </a:r>
            <a:endParaRPr sz="1400">
              <a:latin typeface="Calibri"/>
              <a:cs typeface="Calibri"/>
            </a:endParaRPr>
          </a:p>
          <a:p>
            <a:pPr marL="267970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2963926" y="6307581"/>
            <a:ext cx="1244600" cy="556895"/>
            <a:chOff x="2963926" y="6307581"/>
            <a:chExt cx="1244600" cy="556895"/>
          </a:xfrm>
        </p:grpSpPr>
        <p:sp>
          <p:nvSpPr>
            <p:cNvPr id="11" name="object 11" descr=""/>
            <p:cNvSpPr/>
            <p:nvPr/>
          </p:nvSpPr>
          <p:spPr>
            <a:xfrm>
              <a:off x="2970276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1" y="544068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970276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544068"/>
                  </a:moveTo>
                  <a:lnTo>
                    <a:pt x="1231391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974848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200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200" y="524255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2976626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66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</a:t>
            </a:r>
            <a:endParaRPr sz="1400">
              <a:latin typeface="Calibri"/>
              <a:cs typeface="Calibri"/>
            </a:endParaRPr>
          </a:p>
          <a:p>
            <a:pPr marL="263525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Overview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1563369" y="6307581"/>
            <a:ext cx="1244600" cy="556895"/>
            <a:chOff x="1563369" y="6307581"/>
            <a:chExt cx="1244600" cy="556895"/>
          </a:xfrm>
        </p:grpSpPr>
        <p:sp>
          <p:nvSpPr>
            <p:cNvPr id="16" name="object 16" descr=""/>
            <p:cNvSpPr/>
            <p:nvPr/>
          </p:nvSpPr>
          <p:spPr>
            <a:xfrm>
              <a:off x="1569719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2" y="544068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569719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544068"/>
                  </a:moveTo>
                  <a:lnTo>
                    <a:pt x="1231392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574291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199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199" y="524255"/>
                  </a:lnTo>
                  <a:lnTo>
                    <a:pt x="1219199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1576069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0861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</a:t>
            </a:r>
            <a:endParaRPr sz="1400">
              <a:latin typeface="Calibri"/>
              <a:cs typeface="Calibri"/>
            </a:endParaRPr>
          </a:p>
          <a:p>
            <a:pPr marL="314960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4364482" y="6307581"/>
            <a:ext cx="1244600" cy="556895"/>
            <a:chOff x="4364482" y="6307581"/>
            <a:chExt cx="1244600" cy="556895"/>
          </a:xfrm>
        </p:grpSpPr>
        <p:sp>
          <p:nvSpPr>
            <p:cNvPr id="21" name="object 21" descr=""/>
            <p:cNvSpPr/>
            <p:nvPr/>
          </p:nvSpPr>
          <p:spPr>
            <a:xfrm>
              <a:off x="4370832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1" y="544068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4370832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544068"/>
                  </a:moveTo>
                  <a:lnTo>
                    <a:pt x="1231391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4375404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200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200" y="524255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4377182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5765038" y="6307581"/>
            <a:ext cx="1244600" cy="556895"/>
            <a:chOff x="5765038" y="6307581"/>
            <a:chExt cx="1244600" cy="556895"/>
          </a:xfrm>
        </p:grpSpPr>
        <p:sp>
          <p:nvSpPr>
            <p:cNvPr id="26" name="object 26" descr=""/>
            <p:cNvSpPr/>
            <p:nvPr/>
          </p:nvSpPr>
          <p:spPr>
            <a:xfrm>
              <a:off x="5771388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1" y="544068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5771388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544068"/>
                  </a:moveTo>
                  <a:lnTo>
                    <a:pt x="1231391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5775960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199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199" y="524255"/>
                  </a:lnTo>
                  <a:lnTo>
                    <a:pt x="1219199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5777738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8829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</a:t>
            </a:r>
            <a:endParaRPr sz="1400">
              <a:latin typeface="Calibri"/>
              <a:cs typeface="Calibri"/>
            </a:endParaRPr>
          </a:p>
          <a:p>
            <a:pPr marL="315595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7165593" y="6307581"/>
            <a:ext cx="1244600" cy="556895"/>
            <a:chOff x="7165593" y="6307581"/>
            <a:chExt cx="1244600" cy="556895"/>
          </a:xfrm>
        </p:grpSpPr>
        <p:sp>
          <p:nvSpPr>
            <p:cNvPr id="31" name="object 31" descr=""/>
            <p:cNvSpPr/>
            <p:nvPr/>
          </p:nvSpPr>
          <p:spPr>
            <a:xfrm>
              <a:off x="7171943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2" y="544068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7171943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544068"/>
                  </a:moveTo>
                  <a:lnTo>
                    <a:pt x="1231392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7176515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200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200" y="524255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7178293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0447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</a:t>
            </a:r>
            <a:endParaRPr sz="1400">
              <a:latin typeface="Calibri"/>
              <a:cs typeface="Calibri"/>
            </a:endParaRPr>
          </a:p>
          <a:p>
            <a:pPr marL="247015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8572500" y="6307835"/>
            <a:ext cx="1231900" cy="550545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619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84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Alternative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Solution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9973056" y="6307581"/>
            <a:ext cx="1247140" cy="556895"/>
            <a:chOff x="9973056" y="6307581"/>
            <a:chExt cx="1247140" cy="556895"/>
          </a:xfrm>
        </p:grpSpPr>
        <p:sp>
          <p:nvSpPr>
            <p:cNvPr id="37" name="object 37" descr=""/>
            <p:cNvSpPr/>
            <p:nvPr/>
          </p:nvSpPr>
          <p:spPr>
            <a:xfrm>
              <a:off x="9982200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2" y="544068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9982200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544068"/>
                  </a:moveTo>
                  <a:lnTo>
                    <a:pt x="1231392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9973056" y="6423660"/>
              <a:ext cx="1219200" cy="307975"/>
            </a:xfrm>
            <a:custGeom>
              <a:avLst/>
              <a:gdLst/>
              <a:ahLst/>
              <a:cxnLst/>
              <a:rect l="l" t="t" r="r" b="b"/>
              <a:pathLst>
                <a:path w="1219200" h="307975">
                  <a:moveTo>
                    <a:pt x="1219200" y="0"/>
                  </a:moveTo>
                  <a:lnTo>
                    <a:pt x="0" y="0"/>
                  </a:lnTo>
                  <a:lnTo>
                    <a:pt x="0" y="307847"/>
                  </a:lnTo>
                  <a:lnTo>
                    <a:pt x="1219200" y="307847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 descr=""/>
          <p:cNvSpPr txBox="1"/>
          <p:nvPr/>
        </p:nvSpPr>
        <p:spPr>
          <a:xfrm>
            <a:off x="9988550" y="6446316"/>
            <a:ext cx="121920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0025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1" name="object 41" descr=""/>
          <p:cNvSpPr/>
          <p:nvPr/>
        </p:nvSpPr>
        <p:spPr>
          <a:xfrm>
            <a:off x="11551919" y="6443471"/>
            <a:ext cx="640080" cy="295910"/>
          </a:xfrm>
          <a:custGeom>
            <a:avLst/>
            <a:gdLst/>
            <a:ahLst/>
            <a:cxnLst/>
            <a:rect l="l" t="t" r="r" b="b"/>
            <a:pathLst>
              <a:path w="640079" h="295909">
                <a:moveTo>
                  <a:pt x="640079" y="0"/>
                </a:moveTo>
                <a:lnTo>
                  <a:pt x="0" y="0"/>
                </a:lnTo>
                <a:lnTo>
                  <a:pt x="0" y="295655"/>
                </a:lnTo>
                <a:lnTo>
                  <a:pt x="640079" y="295655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2" name="object 4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Post</a:t>
            </a:r>
            <a:r>
              <a:rPr dirty="0" spc="-60"/>
              <a:t> </a:t>
            </a:r>
            <a:r>
              <a:rPr dirty="0"/>
              <a:t>Acquisition</a:t>
            </a:r>
            <a:r>
              <a:rPr dirty="0" spc="-60"/>
              <a:t> </a:t>
            </a:r>
            <a:r>
              <a:rPr dirty="0" spc="-10"/>
              <a:t>Strategy</a:t>
            </a:r>
            <a:r>
              <a:rPr dirty="0" spc="-65"/>
              <a:t> </a:t>
            </a:r>
            <a:r>
              <a:rPr dirty="0"/>
              <a:t>–</a:t>
            </a:r>
            <a:r>
              <a:rPr dirty="0" spc="-60"/>
              <a:t> </a:t>
            </a:r>
            <a:r>
              <a:rPr dirty="0"/>
              <a:t>Financial</a:t>
            </a:r>
            <a:r>
              <a:rPr dirty="0" spc="-90"/>
              <a:t> </a:t>
            </a:r>
            <a:r>
              <a:rPr dirty="0" spc="-10"/>
              <a:t>Analysis</a:t>
            </a:r>
          </a:p>
        </p:txBody>
      </p:sp>
      <p:sp>
        <p:nvSpPr>
          <p:cNvPr id="44" name="object 44" descr=""/>
          <p:cNvSpPr txBox="1"/>
          <p:nvPr/>
        </p:nvSpPr>
        <p:spPr>
          <a:xfrm>
            <a:off x="364642" y="6050076"/>
            <a:ext cx="2207895" cy="1885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050" i="1">
                <a:solidFill>
                  <a:srgbClr val="767070"/>
                </a:solidFill>
                <a:latin typeface="Calibri"/>
                <a:cs typeface="Calibri"/>
              </a:rPr>
              <a:t>Sources:</a:t>
            </a:r>
            <a:r>
              <a:rPr dirty="0" sz="1050" spc="20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050" i="1">
                <a:solidFill>
                  <a:srgbClr val="767070"/>
                </a:solidFill>
                <a:latin typeface="Calibri"/>
                <a:cs typeface="Calibri"/>
              </a:rPr>
              <a:t>Company</a:t>
            </a:r>
            <a:r>
              <a:rPr dirty="0" sz="1050" spc="25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050" i="1">
                <a:solidFill>
                  <a:srgbClr val="767070"/>
                </a:solidFill>
                <a:latin typeface="Calibri"/>
                <a:cs typeface="Calibri"/>
              </a:rPr>
              <a:t>Filings,</a:t>
            </a:r>
            <a:r>
              <a:rPr dirty="0" sz="1050" spc="45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050" spc="-10" i="1">
                <a:solidFill>
                  <a:srgbClr val="767070"/>
                </a:solidFill>
                <a:latin typeface="Calibri"/>
                <a:cs typeface="Calibri"/>
              </a:rPr>
              <a:t>thewrap.com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364642" y="1000124"/>
            <a:ext cx="530987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3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001F5F"/>
                </a:solidFill>
                <a:latin typeface="Calibri"/>
                <a:cs typeface="Calibri"/>
              </a:rPr>
              <a:t>Post</a:t>
            </a:r>
            <a:r>
              <a:rPr dirty="0" sz="13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001F5F"/>
                </a:solidFill>
                <a:latin typeface="Calibri"/>
                <a:cs typeface="Calibri"/>
              </a:rPr>
              <a:t>Acquisition </a:t>
            </a:r>
            <a:r>
              <a:rPr dirty="0" sz="1300" spc="-10">
                <a:solidFill>
                  <a:srgbClr val="001F5F"/>
                </a:solidFill>
                <a:latin typeface="Calibri"/>
                <a:cs typeface="Calibri"/>
              </a:rPr>
              <a:t>Strategy</a:t>
            </a:r>
            <a:r>
              <a:rPr dirty="0" sz="13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001F5F"/>
                </a:solidFill>
                <a:latin typeface="Calibri"/>
                <a:cs typeface="Calibri"/>
              </a:rPr>
              <a:t>will</a:t>
            </a:r>
            <a:r>
              <a:rPr dirty="0" sz="13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001F5F"/>
                </a:solidFill>
                <a:latin typeface="Calibri"/>
                <a:cs typeface="Calibri"/>
              </a:rPr>
              <a:t>have</a:t>
            </a:r>
            <a:r>
              <a:rPr dirty="0" sz="13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001F5F"/>
                </a:solidFill>
                <a:latin typeface="Calibri"/>
                <a:cs typeface="Calibri"/>
              </a:rPr>
              <a:t>an</a:t>
            </a:r>
            <a:r>
              <a:rPr dirty="0" sz="13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001F5F"/>
                </a:solidFill>
                <a:latin typeface="Calibri"/>
                <a:cs typeface="Calibri"/>
              </a:rPr>
              <a:t>impact</a:t>
            </a:r>
            <a:r>
              <a:rPr dirty="0" sz="13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001F5F"/>
                </a:solidFill>
                <a:latin typeface="Calibri"/>
                <a:cs typeface="Calibri"/>
              </a:rPr>
              <a:t>on</a:t>
            </a:r>
            <a:r>
              <a:rPr dirty="0" sz="13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3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001F5F"/>
                </a:solidFill>
                <a:latin typeface="Calibri"/>
                <a:cs typeface="Calibri"/>
              </a:rPr>
              <a:t>earnings</a:t>
            </a:r>
            <a:r>
              <a:rPr dirty="0" sz="13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3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001F5F"/>
                </a:solidFill>
                <a:latin typeface="Calibri"/>
                <a:cs typeface="Calibri"/>
              </a:rPr>
              <a:t>both</a:t>
            </a:r>
            <a:r>
              <a:rPr dirty="0" sz="13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spc="-10">
                <a:solidFill>
                  <a:srgbClr val="001F5F"/>
                </a:solidFill>
                <a:latin typeface="Calibri"/>
                <a:cs typeface="Calibri"/>
              </a:rPr>
              <a:t>firms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741984" y="1424432"/>
            <a:ext cx="2726055" cy="666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065" marR="5080" indent="635">
              <a:lnSpc>
                <a:spcPct val="100000"/>
              </a:lnSpc>
              <a:spcBef>
                <a:spcPts val="105"/>
              </a:spcBef>
            </a:pPr>
            <a:r>
              <a:rPr dirty="0" sz="1400" spc="-10" i="1">
                <a:solidFill>
                  <a:srgbClr val="001F5F"/>
                </a:solidFill>
                <a:latin typeface="Calibri"/>
                <a:cs typeface="Calibri"/>
              </a:rPr>
              <a:t>ViacomCBS</a:t>
            </a:r>
            <a:r>
              <a:rPr dirty="0" sz="1400" spc="-5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001F5F"/>
                </a:solidFill>
                <a:latin typeface="Calibri"/>
                <a:cs typeface="Calibri"/>
              </a:rPr>
              <a:t>will</a:t>
            </a:r>
            <a:r>
              <a:rPr dirty="0" sz="1400" spc="-10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b="1" i="1">
                <a:solidFill>
                  <a:srgbClr val="001F5F"/>
                </a:solidFill>
                <a:latin typeface="Calibri"/>
                <a:cs typeface="Calibri"/>
              </a:rPr>
              <a:t>lose</a:t>
            </a:r>
            <a:r>
              <a:rPr dirty="0" sz="1400" spc="-20" b="1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b="1" i="1">
                <a:solidFill>
                  <a:srgbClr val="001F5F"/>
                </a:solidFill>
                <a:latin typeface="Calibri"/>
                <a:cs typeface="Calibri"/>
              </a:rPr>
              <a:t>out</a:t>
            </a:r>
            <a:r>
              <a:rPr dirty="0" sz="1400" spc="-25" b="1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001F5F"/>
                </a:solidFill>
                <a:latin typeface="Calibri"/>
                <a:cs typeface="Calibri"/>
              </a:rPr>
              <a:t>on</a:t>
            </a:r>
            <a:r>
              <a:rPr dirty="0" sz="1400" spc="-15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 b="1" i="1">
                <a:solidFill>
                  <a:srgbClr val="001F5F"/>
                </a:solidFill>
                <a:latin typeface="Calibri"/>
                <a:cs typeface="Calibri"/>
              </a:rPr>
              <a:t>Affiliate Revenue</a:t>
            </a:r>
            <a:r>
              <a:rPr dirty="0" sz="1400" spc="-30" b="1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001F5F"/>
                </a:solidFill>
                <a:latin typeface="Calibri"/>
                <a:cs typeface="Calibri"/>
              </a:rPr>
              <a:t>due</a:t>
            </a:r>
            <a:r>
              <a:rPr dirty="0" sz="1400" spc="-15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400" spc="-20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400" spc="-20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b="1" i="1">
                <a:solidFill>
                  <a:srgbClr val="001F5F"/>
                </a:solidFill>
                <a:latin typeface="Calibri"/>
                <a:cs typeface="Calibri"/>
              </a:rPr>
              <a:t>closure</a:t>
            </a:r>
            <a:r>
              <a:rPr dirty="0" sz="1400" spc="-30" b="1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400" spc="-25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b="1" i="1">
                <a:solidFill>
                  <a:srgbClr val="001F5F"/>
                </a:solidFill>
                <a:latin typeface="Calibri"/>
                <a:cs typeface="Calibri"/>
              </a:rPr>
              <a:t>CBS</a:t>
            </a:r>
            <a:r>
              <a:rPr dirty="0" sz="1400" spc="-35" b="1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25" b="1" i="1">
                <a:solidFill>
                  <a:srgbClr val="001F5F"/>
                </a:solidFill>
                <a:latin typeface="Calibri"/>
                <a:cs typeface="Calibri"/>
              </a:rPr>
              <a:t>All </a:t>
            </a:r>
            <a:r>
              <a:rPr dirty="0" sz="1400" b="1" i="1">
                <a:solidFill>
                  <a:srgbClr val="001F5F"/>
                </a:solidFill>
                <a:latin typeface="Calibri"/>
                <a:cs typeface="Calibri"/>
              </a:rPr>
              <a:t>Access</a:t>
            </a:r>
            <a:r>
              <a:rPr dirty="0" sz="1400" spc="-40" b="1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b="1" i="1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400" spc="-35" b="1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b="1" i="1">
                <a:solidFill>
                  <a:srgbClr val="001F5F"/>
                </a:solidFill>
                <a:latin typeface="Calibri"/>
                <a:cs typeface="Calibri"/>
              </a:rPr>
              <a:t>Showtime</a:t>
            </a:r>
            <a:r>
              <a:rPr dirty="0" sz="1400" spc="-50" b="1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25" b="1" i="1">
                <a:solidFill>
                  <a:srgbClr val="001F5F"/>
                </a:solidFill>
                <a:latin typeface="Calibri"/>
                <a:cs typeface="Calibri"/>
              </a:rPr>
              <a:t>OTT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7" name="object 47" descr=""/>
          <p:cNvSpPr/>
          <p:nvPr/>
        </p:nvSpPr>
        <p:spPr>
          <a:xfrm>
            <a:off x="935736" y="5225796"/>
            <a:ext cx="2667000" cy="0"/>
          </a:xfrm>
          <a:custGeom>
            <a:avLst/>
            <a:gdLst/>
            <a:ahLst/>
            <a:cxnLst/>
            <a:rect l="l" t="t" r="r" b="b"/>
            <a:pathLst>
              <a:path w="2667000" h="0">
                <a:moveTo>
                  <a:pt x="0" y="0"/>
                </a:moveTo>
                <a:lnTo>
                  <a:pt x="2667000" y="0"/>
                </a:lnTo>
              </a:path>
            </a:pathLst>
          </a:custGeom>
          <a:ln w="9525">
            <a:solidFill>
              <a:srgbClr val="C1D5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8" name="object 48" descr=""/>
          <p:cNvGrpSpPr/>
          <p:nvPr/>
        </p:nvGrpSpPr>
        <p:grpSpPr>
          <a:xfrm>
            <a:off x="1064285" y="2933255"/>
            <a:ext cx="2410460" cy="1040130"/>
            <a:chOff x="1064285" y="2933255"/>
            <a:chExt cx="2410460" cy="1040130"/>
          </a:xfrm>
        </p:grpSpPr>
        <p:sp>
          <p:nvSpPr>
            <p:cNvPr id="49" name="object 49" descr=""/>
            <p:cNvSpPr/>
            <p:nvPr/>
          </p:nvSpPr>
          <p:spPr>
            <a:xfrm>
              <a:off x="1125474" y="2995421"/>
              <a:ext cx="2286000" cy="626745"/>
            </a:xfrm>
            <a:custGeom>
              <a:avLst/>
              <a:gdLst/>
              <a:ahLst/>
              <a:cxnLst/>
              <a:rect l="l" t="t" r="r" b="b"/>
              <a:pathLst>
                <a:path w="2286000" h="626745">
                  <a:moveTo>
                    <a:pt x="0" y="626363"/>
                  </a:moveTo>
                  <a:lnTo>
                    <a:pt x="381000" y="454151"/>
                  </a:lnTo>
                  <a:lnTo>
                    <a:pt x="762000" y="396239"/>
                  </a:lnTo>
                  <a:lnTo>
                    <a:pt x="1143000" y="393191"/>
                  </a:lnTo>
                  <a:lnTo>
                    <a:pt x="1524000" y="213360"/>
                  </a:lnTo>
                  <a:lnTo>
                    <a:pt x="1905000" y="64007"/>
                  </a:lnTo>
                  <a:lnTo>
                    <a:pt x="2286000" y="0"/>
                  </a:lnTo>
                </a:path>
              </a:pathLst>
            </a:custGeom>
            <a:ln w="28575">
              <a:solidFill>
                <a:srgbClr val="122D5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4285" y="3559619"/>
              <a:ext cx="123825" cy="123824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323" y="3385883"/>
              <a:ext cx="123825" cy="123825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6323" y="3327971"/>
              <a:ext cx="123825" cy="123825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07323" y="3326447"/>
              <a:ext cx="123825" cy="123825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88323" y="3145091"/>
              <a:ext cx="123825" cy="123825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69323" y="2995739"/>
              <a:ext cx="123825" cy="123825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50323" y="2933255"/>
              <a:ext cx="123825" cy="123825"/>
            </a:xfrm>
            <a:prstGeom prst="rect">
              <a:avLst/>
            </a:prstGeom>
          </p:spPr>
        </p:pic>
        <p:sp>
          <p:nvSpPr>
            <p:cNvPr id="57" name="object 57" descr=""/>
            <p:cNvSpPr/>
            <p:nvPr/>
          </p:nvSpPr>
          <p:spPr>
            <a:xfrm>
              <a:off x="1125474" y="3449573"/>
              <a:ext cx="2286000" cy="463550"/>
            </a:xfrm>
            <a:custGeom>
              <a:avLst/>
              <a:gdLst/>
              <a:ahLst/>
              <a:cxnLst/>
              <a:rect l="l" t="t" r="r" b="b"/>
              <a:pathLst>
                <a:path w="2286000" h="463550">
                  <a:moveTo>
                    <a:pt x="0" y="172212"/>
                  </a:moveTo>
                  <a:lnTo>
                    <a:pt x="381000" y="0"/>
                  </a:lnTo>
                  <a:lnTo>
                    <a:pt x="762000" y="361188"/>
                  </a:lnTo>
                  <a:lnTo>
                    <a:pt x="1143000" y="463295"/>
                  </a:lnTo>
                  <a:lnTo>
                    <a:pt x="1524000" y="403859"/>
                  </a:lnTo>
                  <a:lnTo>
                    <a:pt x="1905000" y="326136"/>
                  </a:lnTo>
                  <a:lnTo>
                    <a:pt x="2286000" y="332231"/>
                  </a:lnTo>
                </a:path>
              </a:pathLst>
            </a:custGeom>
            <a:ln w="28575">
              <a:solidFill>
                <a:srgbClr val="FF9F0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4285" y="3559619"/>
              <a:ext cx="123825" cy="123824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5323" y="3385883"/>
              <a:ext cx="123825" cy="123825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26323" y="3747071"/>
              <a:ext cx="123825" cy="123825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07323" y="3849179"/>
              <a:ext cx="123825" cy="123825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88323" y="3789743"/>
              <a:ext cx="123825" cy="123825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69323" y="3713543"/>
              <a:ext cx="123825" cy="123825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50323" y="3718115"/>
              <a:ext cx="123825" cy="123825"/>
            </a:xfrm>
            <a:prstGeom prst="rect">
              <a:avLst/>
            </a:prstGeom>
          </p:spPr>
        </p:pic>
      </p:grpSp>
      <p:sp>
        <p:nvSpPr>
          <p:cNvPr id="65" name="object 65" descr=""/>
          <p:cNvSpPr txBox="1"/>
          <p:nvPr/>
        </p:nvSpPr>
        <p:spPr>
          <a:xfrm>
            <a:off x="1028191" y="3325495"/>
            <a:ext cx="19621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5">
                <a:solidFill>
                  <a:srgbClr val="001F5F"/>
                </a:solidFill>
                <a:latin typeface="Calibri"/>
                <a:cs typeface="Calibri"/>
              </a:rPr>
              <a:t>8.6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1409191" y="3152647"/>
            <a:ext cx="19621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5">
                <a:solidFill>
                  <a:srgbClr val="001F5F"/>
                </a:solidFill>
                <a:latin typeface="Calibri"/>
                <a:cs typeface="Calibri"/>
              </a:rPr>
              <a:t>9.5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1790445" y="3094990"/>
            <a:ext cx="57721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93065" algn="l"/>
              </a:tabLst>
            </a:pPr>
            <a:r>
              <a:rPr dirty="0" sz="1050" spc="-25">
                <a:solidFill>
                  <a:srgbClr val="001F5F"/>
                </a:solidFill>
                <a:latin typeface="Calibri"/>
                <a:cs typeface="Calibri"/>
              </a:rPr>
              <a:t>9.8</a:t>
            </a:r>
            <a:r>
              <a:rPr dirty="0" sz="105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050" spc="-25">
                <a:solidFill>
                  <a:srgbClr val="001F5F"/>
                </a:solidFill>
                <a:latin typeface="Calibri"/>
                <a:cs typeface="Calibri"/>
              </a:rPr>
              <a:t>9.9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2517394" y="2911602"/>
            <a:ext cx="26416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0">
                <a:solidFill>
                  <a:srgbClr val="001F5F"/>
                </a:solidFill>
                <a:latin typeface="Calibri"/>
                <a:cs typeface="Calibri"/>
              </a:rPr>
              <a:t>10.8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2898394" y="2762503"/>
            <a:ext cx="26416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0">
                <a:solidFill>
                  <a:srgbClr val="001F5F"/>
                </a:solidFill>
                <a:latin typeface="Calibri"/>
                <a:cs typeface="Calibri"/>
              </a:rPr>
              <a:t>11.6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3279394" y="2698750"/>
            <a:ext cx="26416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0">
                <a:solidFill>
                  <a:srgbClr val="001F5F"/>
                </a:solidFill>
                <a:latin typeface="Calibri"/>
                <a:cs typeface="Calibri"/>
              </a:rPr>
              <a:t>12.0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1016000" y="3717163"/>
            <a:ext cx="2184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001F5F"/>
                </a:solidFill>
                <a:latin typeface="Calibri"/>
                <a:cs typeface="Calibri"/>
              </a:rPr>
              <a:t>8.6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1397000" y="3544316"/>
            <a:ext cx="2184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001F5F"/>
                </a:solidFill>
                <a:latin typeface="Calibri"/>
                <a:cs typeface="Calibri"/>
              </a:rPr>
              <a:t>9.5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1778254" y="3905504"/>
            <a:ext cx="2184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001F5F"/>
                </a:solidFill>
                <a:latin typeface="Calibri"/>
                <a:cs typeface="Calibri"/>
              </a:rPr>
              <a:t>7.6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2159254" y="4007611"/>
            <a:ext cx="2184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001F5F"/>
                </a:solidFill>
                <a:latin typeface="Calibri"/>
                <a:cs typeface="Calibri"/>
              </a:rPr>
              <a:t>7.0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2540254" y="3947236"/>
            <a:ext cx="21907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001F5F"/>
                </a:solidFill>
                <a:latin typeface="Calibri"/>
                <a:cs typeface="Calibri"/>
              </a:rPr>
              <a:t>7.4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2921254" y="3870401"/>
            <a:ext cx="21907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001F5F"/>
                </a:solidFill>
                <a:latin typeface="Calibri"/>
                <a:cs typeface="Calibri"/>
              </a:rPr>
              <a:t>7.8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3302253" y="3876547"/>
            <a:ext cx="2184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001F5F"/>
                </a:solidFill>
                <a:latin typeface="Calibri"/>
                <a:cs typeface="Calibri"/>
              </a:rPr>
              <a:t>7.7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740460" y="5123815"/>
            <a:ext cx="895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solidFill>
                  <a:srgbClr val="001F5F"/>
                </a:solidFill>
                <a:latin typeface="Calibri"/>
                <a:cs typeface="Calibri"/>
              </a:rPr>
              <a:t>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740460" y="4750689"/>
            <a:ext cx="895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solidFill>
                  <a:srgbClr val="001F5F"/>
                </a:solidFill>
                <a:latin typeface="Calibri"/>
                <a:cs typeface="Calibri"/>
              </a:rPr>
              <a:t>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740460" y="4377944"/>
            <a:ext cx="895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solidFill>
                  <a:srgbClr val="001F5F"/>
                </a:solidFill>
                <a:latin typeface="Calibri"/>
                <a:cs typeface="Calibri"/>
              </a:rPr>
              <a:t>4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740460" y="4004817"/>
            <a:ext cx="895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solidFill>
                  <a:srgbClr val="001F5F"/>
                </a:solidFill>
                <a:latin typeface="Calibri"/>
                <a:cs typeface="Calibri"/>
              </a:rPr>
              <a:t>6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740460" y="3632072"/>
            <a:ext cx="895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solidFill>
                  <a:srgbClr val="001F5F"/>
                </a:solidFill>
                <a:latin typeface="Calibri"/>
                <a:cs typeface="Calibri"/>
              </a:rPr>
              <a:t>8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676148" y="3259073"/>
            <a:ext cx="1536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001F5F"/>
                </a:solidFill>
                <a:latin typeface="Calibri"/>
                <a:cs typeface="Calibri"/>
              </a:rPr>
              <a:t>10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676148" y="2886201"/>
            <a:ext cx="1536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001F5F"/>
                </a:solidFill>
                <a:latin typeface="Calibri"/>
                <a:cs typeface="Calibri"/>
              </a:rPr>
              <a:t>12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676148" y="2513202"/>
            <a:ext cx="1536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001F5F"/>
                </a:solidFill>
                <a:latin typeface="Calibri"/>
                <a:cs typeface="Calibri"/>
              </a:rPr>
              <a:t>14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6" name="object 86" descr=""/>
          <p:cNvSpPr txBox="1"/>
          <p:nvPr/>
        </p:nvSpPr>
        <p:spPr>
          <a:xfrm>
            <a:off x="466140" y="2808137"/>
            <a:ext cx="194945" cy="210121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360"/>
              </a:lnSpc>
            </a:pPr>
            <a:r>
              <a:rPr dirty="0" sz="1300">
                <a:solidFill>
                  <a:srgbClr val="001F5F"/>
                </a:solidFill>
                <a:latin typeface="Calibri"/>
                <a:cs typeface="Calibri"/>
              </a:rPr>
              <a:t>Affiliate</a:t>
            </a:r>
            <a:r>
              <a:rPr dirty="0" sz="1300" spc="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001F5F"/>
                </a:solidFill>
                <a:latin typeface="Calibri"/>
                <a:cs typeface="Calibri"/>
              </a:rPr>
              <a:t>Revenue</a:t>
            </a:r>
            <a:r>
              <a:rPr dirty="0" sz="1300" spc="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i="1">
                <a:solidFill>
                  <a:srgbClr val="001F5F"/>
                </a:solidFill>
                <a:latin typeface="Calibri"/>
                <a:cs typeface="Calibri"/>
              </a:rPr>
              <a:t>(in</a:t>
            </a:r>
            <a:r>
              <a:rPr dirty="0" sz="1300" spc="10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i="1">
                <a:solidFill>
                  <a:srgbClr val="001F5F"/>
                </a:solidFill>
                <a:latin typeface="Calibri"/>
                <a:cs typeface="Calibri"/>
              </a:rPr>
              <a:t>$</a:t>
            </a:r>
            <a:r>
              <a:rPr dirty="0" sz="1300" spc="5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spc="-10" i="1">
                <a:solidFill>
                  <a:srgbClr val="001F5F"/>
                </a:solidFill>
                <a:latin typeface="Calibri"/>
                <a:cs typeface="Calibri"/>
              </a:rPr>
              <a:t>Billions)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87" name="object 87" descr=""/>
          <p:cNvSpPr txBox="1"/>
          <p:nvPr/>
        </p:nvSpPr>
        <p:spPr>
          <a:xfrm>
            <a:off x="1109573" y="2250185"/>
            <a:ext cx="180593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ViacomCBS</a:t>
            </a:r>
            <a:r>
              <a:rPr dirty="0" sz="12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Affiliate</a:t>
            </a:r>
            <a:r>
              <a:rPr dirty="0" sz="1200" spc="-7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001F5F"/>
                </a:solidFill>
                <a:latin typeface="Calibri"/>
                <a:cs typeface="Calibri"/>
              </a:rPr>
              <a:t>Revenue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88" name="object 8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53618" y="5643181"/>
            <a:ext cx="243840" cy="85725"/>
          </a:xfrm>
          <a:prstGeom prst="rect">
            <a:avLst/>
          </a:prstGeom>
        </p:spPr>
      </p:pic>
      <p:pic>
        <p:nvPicPr>
          <p:cNvPr id="89" name="object 8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80082" y="5643181"/>
            <a:ext cx="243840" cy="85725"/>
          </a:xfrm>
          <a:prstGeom prst="rect">
            <a:avLst/>
          </a:prstGeom>
        </p:spPr>
      </p:pic>
      <p:sp>
        <p:nvSpPr>
          <p:cNvPr id="90" name="object 90" descr=""/>
          <p:cNvSpPr txBox="1"/>
          <p:nvPr/>
        </p:nvSpPr>
        <p:spPr>
          <a:xfrm>
            <a:off x="971803" y="5295391"/>
            <a:ext cx="2594610" cy="469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2019</a:t>
            </a:r>
            <a:r>
              <a:rPr dirty="0" sz="1100" spc="48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2020</a:t>
            </a:r>
            <a:r>
              <a:rPr dirty="0" sz="1100" spc="484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2021</a:t>
            </a:r>
            <a:r>
              <a:rPr dirty="0" sz="1100" spc="48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2022</a:t>
            </a:r>
            <a:r>
              <a:rPr dirty="0" sz="1100" spc="484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2023</a:t>
            </a:r>
            <a:r>
              <a:rPr dirty="0" sz="1100" spc="48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2024</a:t>
            </a:r>
            <a:r>
              <a:rPr dirty="0" sz="1100" spc="484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spc="-20">
                <a:solidFill>
                  <a:srgbClr val="001F5F"/>
                </a:solidFill>
                <a:latin typeface="Calibri"/>
                <a:cs typeface="Calibri"/>
              </a:rPr>
              <a:t>2025</a:t>
            </a:r>
            <a:endParaRPr sz="1100">
              <a:latin typeface="Calibri"/>
              <a:cs typeface="Calibri"/>
            </a:endParaRPr>
          </a:p>
          <a:p>
            <a:pPr marL="51435">
              <a:lnSpc>
                <a:spcPct val="100000"/>
              </a:lnSpc>
              <a:spcBef>
                <a:spcPts val="915"/>
              </a:spcBef>
              <a:tabLst>
                <a:tab pos="1478280" algn="l"/>
              </a:tabLst>
            </a:pPr>
            <a:r>
              <a:rPr dirty="0" sz="1050">
                <a:solidFill>
                  <a:srgbClr val="001F5F"/>
                </a:solidFill>
                <a:latin typeface="Calibri"/>
                <a:cs typeface="Calibri"/>
              </a:rPr>
              <a:t>Current</a:t>
            </a:r>
            <a:r>
              <a:rPr dirty="0" sz="105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001F5F"/>
                </a:solidFill>
                <a:latin typeface="Calibri"/>
                <a:cs typeface="Calibri"/>
              </a:rPr>
              <a:t>Forecasts</a:t>
            </a:r>
            <a:r>
              <a:rPr dirty="0" sz="1050">
                <a:solidFill>
                  <a:srgbClr val="001F5F"/>
                </a:solidFill>
                <a:latin typeface="Calibri"/>
                <a:cs typeface="Calibri"/>
              </a:rPr>
              <a:t>	Post</a:t>
            </a:r>
            <a:r>
              <a:rPr dirty="0" sz="1050" spc="-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001F5F"/>
                </a:solidFill>
                <a:latin typeface="Calibri"/>
                <a:cs typeface="Calibri"/>
              </a:rPr>
              <a:t>Acquisition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1" name="object 91" descr=""/>
          <p:cNvSpPr txBox="1"/>
          <p:nvPr/>
        </p:nvSpPr>
        <p:spPr>
          <a:xfrm>
            <a:off x="4535170" y="1428114"/>
            <a:ext cx="3202940" cy="666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 spc="-20" i="1">
                <a:solidFill>
                  <a:srgbClr val="001F5F"/>
                </a:solidFill>
                <a:latin typeface="Calibri"/>
                <a:cs typeface="Calibri"/>
              </a:rPr>
              <a:t>However,</a:t>
            </a:r>
            <a:r>
              <a:rPr dirty="0" sz="1400" spc="-30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001F5F"/>
                </a:solidFill>
                <a:latin typeface="Calibri"/>
                <a:cs typeface="Calibri"/>
              </a:rPr>
              <a:t>they</a:t>
            </a:r>
            <a:r>
              <a:rPr dirty="0" sz="1400" spc="-5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001F5F"/>
                </a:solidFill>
                <a:latin typeface="Calibri"/>
                <a:cs typeface="Calibri"/>
              </a:rPr>
              <a:t>will</a:t>
            </a:r>
            <a:r>
              <a:rPr dirty="0" sz="1400" spc="10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b="1" i="1">
                <a:solidFill>
                  <a:srgbClr val="001F5F"/>
                </a:solidFill>
                <a:latin typeface="Calibri"/>
                <a:cs typeface="Calibri"/>
              </a:rPr>
              <a:t>gain</a:t>
            </a:r>
            <a:r>
              <a:rPr dirty="0" sz="1400" spc="-5" b="1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 b="1" i="1">
                <a:solidFill>
                  <a:srgbClr val="001F5F"/>
                </a:solidFill>
                <a:latin typeface="Calibri"/>
                <a:cs typeface="Calibri"/>
              </a:rPr>
              <a:t>advertising</a:t>
            </a:r>
            <a:r>
              <a:rPr dirty="0" sz="1400" spc="-35" b="1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 b="1" i="1">
                <a:solidFill>
                  <a:srgbClr val="001F5F"/>
                </a:solidFill>
                <a:latin typeface="Calibri"/>
                <a:cs typeface="Calibri"/>
              </a:rPr>
              <a:t>revenue </a:t>
            </a:r>
            <a:r>
              <a:rPr dirty="0" sz="1400" i="1">
                <a:solidFill>
                  <a:srgbClr val="001F5F"/>
                </a:solidFill>
                <a:latin typeface="Calibri"/>
                <a:cs typeface="Calibri"/>
              </a:rPr>
              <a:t>due</a:t>
            </a:r>
            <a:r>
              <a:rPr dirty="0" sz="1400" spc="-35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001F5F"/>
                </a:solidFill>
                <a:latin typeface="Calibri"/>
                <a:cs typeface="Calibri"/>
              </a:rPr>
              <a:t>their</a:t>
            </a:r>
            <a:r>
              <a:rPr dirty="0" sz="1400" spc="-35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001F5F"/>
                </a:solidFill>
                <a:latin typeface="Calibri"/>
                <a:cs typeface="Calibri"/>
              </a:rPr>
              <a:t>channels</a:t>
            </a:r>
            <a:r>
              <a:rPr dirty="0" sz="1400" spc="-15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001F5F"/>
                </a:solidFill>
                <a:latin typeface="Calibri"/>
                <a:cs typeface="Calibri"/>
              </a:rPr>
              <a:t>being</a:t>
            </a:r>
            <a:r>
              <a:rPr dirty="0" sz="1400" spc="-30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 i="1">
                <a:solidFill>
                  <a:srgbClr val="001F5F"/>
                </a:solidFill>
                <a:latin typeface="Calibri"/>
                <a:cs typeface="Calibri"/>
              </a:rPr>
              <a:t>broadcasted </a:t>
            </a:r>
            <a:r>
              <a:rPr dirty="0" sz="1400" b="1" i="1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400" spc="-40" b="1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50" b="1" i="1">
                <a:solidFill>
                  <a:srgbClr val="001F5F"/>
                </a:solidFill>
                <a:latin typeface="Calibri"/>
                <a:cs typeface="Calibri"/>
              </a:rPr>
              <a:t>a </a:t>
            </a:r>
            <a:r>
              <a:rPr dirty="0" sz="1400" b="1" i="1">
                <a:solidFill>
                  <a:srgbClr val="001F5F"/>
                </a:solidFill>
                <a:latin typeface="Calibri"/>
                <a:cs typeface="Calibri"/>
              </a:rPr>
              <a:t>large</a:t>
            </a:r>
            <a:r>
              <a:rPr dirty="0" sz="1400" spc="-60" b="1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b="1" i="1">
                <a:solidFill>
                  <a:srgbClr val="001F5F"/>
                </a:solidFill>
                <a:latin typeface="Calibri"/>
                <a:cs typeface="Calibri"/>
              </a:rPr>
              <a:t>audience</a:t>
            </a:r>
            <a:r>
              <a:rPr dirty="0" sz="1400" spc="-50" b="1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001F5F"/>
                </a:solidFill>
                <a:latin typeface="Calibri"/>
                <a:cs typeface="Calibri"/>
              </a:rPr>
              <a:t>through</a:t>
            </a:r>
            <a:r>
              <a:rPr dirty="0" sz="1400" spc="-35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b="1" i="1">
                <a:solidFill>
                  <a:srgbClr val="001F5F"/>
                </a:solidFill>
                <a:latin typeface="Calibri"/>
                <a:cs typeface="Calibri"/>
              </a:rPr>
              <a:t>Prime</a:t>
            </a:r>
            <a:r>
              <a:rPr dirty="0" sz="1400" spc="-45" b="1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b="1" i="1">
                <a:solidFill>
                  <a:srgbClr val="001F5F"/>
                </a:solidFill>
                <a:latin typeface="Calibri"/>
                <a:cs typeface="Calibri"/>
              </a:rPr>
              <a:t>Video</a:t>
            </a:r>
            <a:r>
              <a:rPr dirty="0" sz="1400" spc="-35" b="1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20" b="1" i="1">
                <a:solidFill>
                  <a:srgbClr val="001F5F"/>
                </a:solidFill>
                <a:latin typeface="Calibri"/>
                <a:cs typeface="Calibri"/>
              </a:rPr>
              <a:t>Live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2" name="object 92" descr=""/>
          <p:cNvSpPr/>
          <p:nvPr/>
        </p:nvSpPr>
        <p:spPr>
          <a:xfrm>
            <a:off x="4956047" y="5256276"/>
            <a:ext cx="2667000" cy="0"/>
          </a:xfrm>
          <a:custGeom>
            <a:avLst/>
            <a:gdLst/>
            <a:ahLst/>
            <a:cxnLst/>
            <a:rect l="l" t="t" r="r" b="b"/>
            <a:pathLst>
              <a:path w="2667000" h="0">
                <a:moveTo>
                  <a:pt x="0" y="0"/>
                </a:moveTo>
                <a:lnTo>
                  <a:pt x="2667000" y="0"/>
                </a:lnTo>
              </a:path>
            </a:pathLst>
          </a:custGeom>
          <a:ln w="9525">
            <a:solidFill>
              <a:srgbClr val="C1D5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93" name="object 93" descr=""/>
          <p:cNvGrpSpPr/>
          <p:nvPr/>
        </p:nvGrpSpPr>
        <p:grpSpPr>
          <a:xfrm>
            <a:off x="5083365" y="2848292"/>
            <a:ext cx="2409825" cy="861694"/>
            <a:chOff x="5083365" y="2848292"/>
            <a:chExt cx="2409825" cy="861694"/>
          </a:xfrm>
        </p:grpSpPr>
        <p:sp>
          <p:nvSpPr>
            <p:cNvPr id="94" name="object 94" descr=""/>
            <p:cNvSpPr/>
            <p:nvPr/>
          </p:nvSpPr>
          <p:spPr>
            <a:xfrm>
              <a:off x="5145786" y="3394709"/>
              <a:ext cx="2287905" cy="253365"/>
            </a:xfrm>
            <a:custGeom>
              <a:avLst/>
              <a:gdLst/>
              <a:ahLst/>
              <a:cxnLst/>
              <a:rect l="l" t="t" r="r" b="b"/>
              <a:pathLst>
                <a:path w="2287904" h="253364">
                  <a:moveTo>
                    <a:pt x="0" y="252983"/>
                  </a:moveTo>
                  <a:lnTo>
                    <a:pt x="381000" y="213359"/>
                  </a:lnTo>
                  <a:lnTo>
                    <a:pt x="762000" y="150875"/>
                  </a:lnTo>
                  <a:lnTo>
                    <a:pt x="1143000" y="138684"/>
                  </a:lnTo>
                  <a:lnTo>
                    <a:pt x="1525523" y="112775"/>
                  </a:lnTo>
                  <a:lnTo>
                    <a:pt x="1906523" y="62484"/>
                  </a:lnTo>
                  <a:lnTo>
                    <a:pt x="2287523" y="0"/>
                  </a:lnTo>
                </a:path>
              </a:pathLst>
            </a:custGeom>
            <a:ln w="28574">
              <a:solidFill>
                <a:srgbClr val="122D5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5" name="object 9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83365" y="3585908"/>
              <a:ext cx="123825" cy="123824"/>
            </a:xfrm>
            <a:prstGeom prst="rect">
              <a:avLst/>
            </a:prstGeom>
          </p:spPr>
        </p:pic>
        <p:pic>
          <p:nvPicPr>
            <p:cNvPr id="96" name="object 9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64365" y="3546284"/>
              <a:ext cx="123825" cy="123825"/>
            </a:xfrm>
            <a:prstGeom prst="rect">
              <a:avLst/>
            </a:prstGeom>
          </p:spPr>
        </p:pic>
        <p:pic>
          <p:nvPicPr>
            <p:cNvPr id="97" name="object 9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45365" y="3482276"/>
              <a:ext cx="123825" cy="123825"/>
            </a:xfrm>
            <a:prstGeom prst="rect">
              <a:avLst/>
            </a:prstGeom>
          </p:spPr>
        </p:pic>
        <p:pic>
          <p:nvPicPr>
            <p:cNvPr id="98" name="object 9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26365" y="3470084"/>
              <a:ext cx="123825" cy="123825"/>
            </a:xfrm>
            <a:prstGeom prst="rect">
              <a:avLst/>
            </a:prstGeom>
          </p:spPr>
        </p:pic>
        <p:pic>
          <p:nvPicPr>
            <p:cNvPr id="99" name="object 9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07365" y="3444176"/>
              <a:ext cx="123825" cy="123825"/>
            </a:xfrm>
            <a:prstGeom prst="rect">
              <a:avLst/>
            </a:prstGeom>
          </p:spPr>
        </p:pic>
        <p:pic>
          <p:nvPicPr>
            <p:cNvPr id="100" name="object 10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88365" y="3393884"/>
              <a:ext cx="123825" cy="123825"/>
            </a:xfrm>
            <a:prstGeom prst="rect">
              <a:avLst/>
            </a:prstGeom>
          </p:spPr>
        </p:pic>
        <p:pic>
          <p:nvPicPr>
            <p:cNvPr id="101" name="object 10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69365" y="3331400"/>
              <a:ext cx="123825" cy="123825"/>
            </a:xfrm>
            <a:prstGeom prst="rect">
              <a:avLst/>
            </a:prstGeom>
          </p:spPr>
        </p:pic>
        <p:sp>
          <p:nvSpPr>
            <p:cNvPr id="102" name="object 102" descr=""/>
            <p:cNvSpPr/>
            <p:nvPr/>
          </p:nvSpPr>
          <p:spPr>
            <a:xfrm>
              <a:off x="5145786" y="2910077"/>
              <a:ext cx="2287905" cy="737870"/>
            </a:xfrm>
            <a:custGeom>
              <a:avLst/>
              <a:gdLst/>
              <a:ahLst/>
              <a:cxnLst/>
              <a:rect l="l" t="t" r="r" b="b"/>
              <a:pathLst>
                <a:path w="2287904" h="737870">
                  <a:moveTo>
                    <a:pt x="0" y="737616"/>
                  </a:moveTo>
                  <a:lnTo>
                    <a:pt x="381000" y="615696"/>
                  </a:lnTo>
                  <a:lnTo>
                    <a:pt x="762000" y="413004"/>
                  </a:lnTo>
                  <a:lnTo>
                    <a:pt x="1143000" y="364236"/>
                  </a:lnTo>
                  <a:lnTo>
                    <a:pt x="1525523" y="298704"/>
                  </a:lnTo>
                  <a:lnTo>
                    <a:pt x="1906523" y="204216"/>
                  </a:lnTo>
                  <a:lnTo>
                    <a:pt x="2287523" y="0"/>
                  </a:lnTo>
                </a:path>
              </a:pathLst>
            </a:custGeom>
            <a:ln w="28575">
              <a:solidFill>
                <a:srgbClr val="FF9F0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3" name="object 10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83365" y="3585908"/>
              <a:ext cx="123825" cy="123824"/>
            </a:xfrm>
            <a:prstGeom prst="rect">
              <a:avLst/>
            </a:prstGeom>
          </p:spPr>
        </p:pic>
        <p:pic>
          <p:nvPicPr>
            <p:cNvPr id="104" name="object 10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64365" y="3463988"/>
              <a:ext cx="123825" cy="123825"/>
            </a:xfrm>
            <a:prstGeom prst="rect">
              <a:avLst/>
            </a:prstGeom>
          </p:spPr>
        </p:pic>
        <p:pic>
          <p:nvPicPr>
            <p:cNvPr id="105" name="object 10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45365" y="3259772"/>
              <a:ext cx="123825" cy="123825"/>
            </a:xfrm>
            <a:prstGeom prst="rect">
              <a:avLst/>
            </a:prstGeom>
          </p:spPr>
        </p:pic>
        <p:pic>
          <p:nvPicPr>
            <p:cNvPr id="106" name="object 10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26365" y="3212528"/>
              <a:ext cx="123825" cy="123825"/>
            </a:xfrm>
            <a:prstGeom prst="rect">
              <a:avLst/>
            </a:prstGeom>
          </p:spPr>
        </p:pic>
        <p:pic>
          <p:nvPicPr>
            <p:cNvPr id="107" name="object 10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07365" y="3146996"/>
              <a:ext cx="123825" cy="123825"/>
            </a:xfrm>
            <a:prstGeom prst="rect">
              <a:avLst/>
            </a:prstGeom>
          </p:spPr>
        </p:pic>
        <p:pic>
          <p:nvPicPr>
            <p:cNvPr id="108" name="object 10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88365" y="3052508"/>
              <a:ext cx="123825" cy="123825"/>
            </a:xfrm>
            <a:prstGeom prst="rect">
              <a:avLst/>
            </a:prstGeom>
          </p:spPr>
        </p:pic>
        <p:pic>
          <p:nvPicPr>
            <p:cNvPr id="109" name="object 10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69365" y="2848292"/>
              <a:ext cx="123825" cy="123825"/>
            </a:xfrm>
            <a:prstGeom prst="rect">
              <a:avLst/>
            </a:prstGeom>
          </p:spPr>
        </p:pic>
      </p:grpSp>
      <p:sp>
        <p:nvSpPr>
          <p:cNvPr id="110" name="object 110" descr=""/>
          <p:cNvSpPr txBox="1"/>
          <p:nvPr/>
        </p:nvSpPr>
        <p:spPr>
          <a:xfrm>
            <a:off x="4999101" y="3743070"/>
            <a:ext cx="296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11.1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1" name="object 111" descr=""/>
          <p:cNvSpPr txBox="1"/>
          <p:nvPr/>
        </p:nvSpPr>
        <p:spPr>
          <a:xfrm>
            <a:off x="5380101" y="3703701"/>
            <a:ext cx="296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11.4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2" name="object 112" descr=""/>
          <p:cNvSpPr txBox="1"/>
          <p:nvPr/>
        </p:nvSpPr>
        <p:spPr>
          <a:xfrm>
            <a:off x="5761101" y="3639769"/>
            <a:ext cx="29718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11.8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3" name="object 113" descr=""/>
          <p:cNvSpPr txBox="1"/>
          <p:nvPr/>
        </p:nvSpPr>
        <p:spPr>
          <a:xfrm>
            <a:off x="6142101" y="3627577"/>
            <a:ext cx="29718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11.9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4" name="object 114" descr=""/>
          <p:cNvSpPr txBox="1"/>
          <p:nvPr/>
        </p:nvSpPr>
        <p:spPr>
          <a:xfrm>
            <a:off x="6523101" y="3601592"/>
            <a:ext cx="296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12.1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5" name="object 115" descr=""/>
          <p:cNvSpPr txBox="1"/>
          <p:nvPr/>
        </p:nvSpPr>
        <p:spPr>
          <a:xfrm>
            <a:off x="6904481" y="3551301"/>
            <a:ext cx="296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12.4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6" name="object 116" descr=""/>
          <p:cNvSpPr txBox="1"/>
          <p:nvPr/>
        </p:nvSpPr>
        <p:spPr>
          <a:xfrm>
            <a:off x="7285481" y="3489452"/>
            <a:ext cx="296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12.8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7" name="object 117" descr=""/>
          <p:cNvSpPr txBox="1"/>
          <p:nvPr/>
        </p:nvSpPr>
        <p:spPr>
          <a:xfrm>
            <a:off x="4999101" y="3328796"/>
            <a:ext cx="296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11.1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8" name="object 118" descr=""/>
          <p:cNvSpPr txBox="1"/>
          <p:nvPr/>
        </p:nvSpPr>
        <p:spPr>
          <a:xfrm>
            <a:off x="5380101" y="3206877"/>
            <a:ext cx="296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11.9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9" name="object 119" descr=""/>
          <p:cNvSpPr txBox="1"/>
          <p:nvPr/>
        </p:nvSpPr>
        <p:spPr>
          <a:xfrm>
            <a:off x="5761101" y="3003296"/>
            <a:ext cx="296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13.3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0" name="object 120" descr=""/>
          <p:cNvSpPr txBox="1"/>
          <p:nvPr/>
        </p:nvSpPr>
        <p:spPr>
          <a:xfrm>
            <a:off x="6142101" y="2955163"/>
            <a:ext cx="296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13.7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1" name="object 121" descr=""/>
          <p:cNvSpPr txBox="1"/>
          <p:nvPr/>
        </p:nvSpPr>
        <p:spPr>
          <a:xfrm>
            <a:off x="6523101" y="2889884"/>
            <a:ext cx="296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14.1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2" name="object 122" descr=""/>
          <p:cNvSpPr txBox="1"/>
          <p:nvPr/>
        </p:nvSpPr>
        <p:spPr>
          <a:xfrm>
            <a:off x="6904481" y="2795142"/>
            <a:ext cx="296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14.8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3" name="object 123" descr=""/>
          <p:cNvSpPr txBox="1"/>
          <p:nvPr/>
        </p:nvSpPr>
        <p:spPr>
          <a:xfrm>
            <a:off x="7285481" y="2590622"/>
            <a:ext cx="29718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16.2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4" name="object 124" descr=""/>
          <p:cNvSpPr txBox="1"/>
          <p:nvPr/>
        </p:nvSpPr>
        <p:spPr>
          <a:xfrm>
            <a:off x="4761738" y="5154548"/>
            <a:ext cx="895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solidFill>
                  <a:srgbClr val="001F5F"/>
                </a:solidFill>
                <a:latin typeface="Calibri"/>
                <a:cs typeface="Calibri"/>
              </a:rPr>
              <a:t>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5" name="object 125" descr=""/>
          <p:cNvSpPr txBox="1"/>
          <p:nvPr/>
        </p:nvSpPr>
        <p:spPr>
          <a:xfrm>
            <a:off x="4761738" y="4864353"/>
            <a:ext cx="895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solidFill>
                  <a:srgbClr val="001F5F"/>
                </a:solidFill>
                <a:latin typeface="Calibri"/>
                <a:cs typeface="Calibri"/>
              </a:rPr>
              <a:t>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6" name="object 126" descr=""/>
          <p:cNvSpPr txBox="1"/>
          <p:nvPr/>
        </p:nvSpPr>
        <p:spPr>
          <a:xfrm>
            <a:off x="4761738" y="4573981"/>
            <a:ext cx="901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solidFill>
                  <a:srgbClr val="001F5F"/>
                </a:solidFill>
                <a:latin typeface="Calibri"/>
                <a:cs typeface="Calibri"/>
              </a:rPr>
              <a:t>4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7" name="object 127" descr=""/>
          <p:cNvSpPr txBox="1"/>
          <p:nvPr/>
        </p:nvSpPr>
        <p:spPr>
          <a:xfrm>
            <a:off x="4761738" y="4284345"/>
            <a:ext cx="895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solidFill>
                  <a:srgbClr val="001F5F"/>
                </a:solidFill>
                <a:latin typeface="Calibri"/>
                <a:cs typeface="Calibri"/>
              </a:rPr>
              <a:t>6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8" name="object 128" descr=""/>
          <p:cNvSpPr txBox="1"/>
          <p:nvPr/>
        </p:nvSpPr>
        <p:spPr>
          <a:xfrm>
            <a:off x="4761738" y="3994150"/>
            <a:ext cx="895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solidFill>
                  <a:srgbClr val="001F5F"/>
                </a:solidFill>
                <a:latin typeface="Calibri"/>
                <a:cs typeface="Calibri"/>
              </a:rPr>
              <a:t>8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9" name="object 129" descr=""/>
          <p:cNvSpPr txBox="1"/>
          <p:nvPr/>
        </p:nvSpPr>
        <p:spPr>
          <a:xfrm>
            <a:off x="4697348" y="3704335"/>
            <a:ext cx="1536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001F5F"/>
                </a:solidFill>
                <a:latin typeface="Calibri"/>
                <a:cs typeface="Calibri"/>
              </a:rPr>
              <a:t>10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0" name="object 130" descr=""/>
          <p:cNvSpPr txBox="1"/>
          <p:nvPr/>
        </p:nvSpPr>
        <p:spPr>
          <a:xfrm>
            <a:off x="4697348" y="3414141"/>
            <a:ext cx="1536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001F5F"/>
                </a:solidFill>
                <a:latin typeface="Calibri"/>
                <a:cs typeface="Calibri"/>
              </a:rPr>
              <a:t>12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1" name="object 131" descr=""/>
          <p:cNvSpPr txBox="1"/>
          <p:nvPr/>
        </p:nvSpPr>
        <p:spPr>
          <a:xfrm>
            <a:off x="4697348" y="3123641"/>
            <a:ext cx="1536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001F5F"/>
                </a:solidFill>
                <a:latin typeface="Calibri"/>
                <a:cs typeface="Calibri"/>
              </a:rPr>
              <a:t>14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2" name="object 132" descr=""/>
          <p:cNvSpPr txBox="1"/>
          <p:nvPr/>
        </p:nvSpPr>
        <p:spPr>
          <a:xfrm>
            <a:off x="4697348" y="2834131"/>
            <a:ext cx="1536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001F5F"/>
                </a:solidFill>
                <a:latin typeface="Calibri"/>
                <a:cs typeface="Calibri"/>
              </a:rPr>
              <a:t>16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3" name="object 133" descr=""/>
          <p:cNvSpPr txBox="1"/>
          <p:nvPr/>
        </p:nvSpPr>
        <p:spPr>
          <a:xfrm>
            <a:off x="4697348" y="2543936"/>
            <a:ext cx="1536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001F5F"/>
                </a:solidFill>
                <a:latin typeface="Calibri"/>
                <a:cs typeface="Calibri"/>
              </a:rPr>
              <a:t>18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4" name="object 134" descr=""/>
          <p:cNvSpPr txBox="1"/>
          <p:nvPr/>
        </p:nvSpPr>
        <p:spPr>
          <a:xfrm>
            <a:off x="4487545" y="2706250"/>
            <a:ext cx="194945" cy="237807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360"/>
              </a:lnSpc>
            </a:pPr>
            <a:r>
              <a:rPr dirty="0" sz="1300">
                <a:solidFill>
                  <a:srgbClr val="001F5F"/>
                </a:solidFill>
                <a:latin typeface="Calibri"/>
                <a:cs typeface="Calibri"/>
              </a:rPr>
              <a:t>Advertising</a:t>
            </a:r>
            <a:r>
              <a:rPr dirty="0" sz="1300" spc="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001F5F"/>
                </a:solidFill>
                <a:latin typeface="Calibri"/>
                <a:cs typeface="Calibri"/>
              </a:rPr>
              <a:t>Revenue</a:t>
            </a:r>
            <a:r>
              <a:rPr dirty="0" sz="1300" spc="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i="1">
                <a:solidFill>
                  <a:srgbClr val="001F5F"/>
                </a:solidFill>
                <a:latin typeface="Calibri"/>
                <a:cs typeface="Calibri"/>
              </a:rPr>
              <a:t>(</a:t>
            </a:r>
            <a:r>
              <a:rPr dirty="0" sz="1300" spc="5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i="1">
                <a:solidFill>
                  <a:srgbClr val="001F5F"/>
                </a:solidFill>
                <a:latin typeface="Calibri"/>
                <a:cs typeface="Calibri"/>
              </a:rPr>
              <a:t>in</a:t>
            </a:r>
            <a:r>
              <a:rPr dirty="0" sz="1300" spc="30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i="1">
                <a:solidFill>
                  <a:srgbClr val="001F5F"/>
                </a:solidFill>
                <a:latin typeface="Calibri"/>
                <a:cs typeface="Calibri"/>
              </a:rPr>
              <a:t>$</a:t>
            </a:r>
            <a:r>
              <a:rPr dirty="0" sz="1300" spc="10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spc="-10" i="1">
                <a:solidFill>
                  <a:srgbClr val="001F5F"/>
                </a:solidFill>
                <a:latin typeface="Calibri"/>
                <a:cs typeface="Calibri"/>
              </a:rPr>
              <a:t>Billions)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35" name="object 135" descr=""/>
          <p:cNvSpPr txBox="1"/>
          <p:nvPr/>
        </p:nvSpPr>
        <p:spPr>
          <a:xfrm>
            <a:off x="5074665" y="2280920"/>
            <a:ext cx="20205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ViacomCBS</a:t>
            </a:r>
            <a:r>
              <a:rPr dirty="0" sz="12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Advertising</a:t>
            </a:r>
            <a:r>
              <a:rPr dirty="0" sz="1200" spc="-7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001F5F"/>
                </a:solidFill>
                <a:latin typeface="Calibri"/>
                <a:cs typeface="Calibri"/>
              </a:rPr>
              <a:t>Revenue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36" name="object 136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775453" y="5673661"/>
            <a:ext cx="243840" cy="85725"/>
          </a:xfrm>
          <a:prstGeom prst="rect">
            <a:avLst/>
          </a:prstGeom>
        </p:spPr>
      </p:pic>
      <p:pic>
        <p:nvPicPr>
          <p:cNvPr id="137" name="object 137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200394" y="5673661"/>
            <a:ext cx="243839" cy="85725"/>
          </a:xfrm>
          <a:prstGeom prst="rect">
            <a:avLst/>
          </a:prstGeom>
        </p:spPr>
      </p:pic>
      <p:sp>
        <p:nvSpPr>
          <p:cNvPr id="138" name="object 138" descr=""/>
          <p:cNvSpPr txBox="1"/>
          <p:nvPr/>
        </p:nvSpPr>
        <p:spPr>
          <a:xfrm>
            <a:off x="4992751" y="5326126"/>
            <a:ext cx="2594610" cy="469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2019</a:t>
            </a:r>
            <a:r>
              <a:rPr dirty="0" sz="1100" spc="48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2020</a:t>
            </a:r>
            <a:r>
              <a:rPr dirty="0" sz="1100" spc="484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2021</a:t>
            </a:r>
            <a:r>
              <a:rPr dirty="0" sz="1100" spc="48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2022</a:t>
            </a:r>
            <a:r>
              <a:rPr dirty="0" sz="1100" spc="484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2023</a:t>
            </a:r>
            <a:r>
              <a:rPr dirty="0" sz="1100" spc="48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2024</a:t>
            </a:r>
            <a:r>
              <a:rPr dirty="0" sz="1100" spc="484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spc="-20">
                <a:solidFill>
                  <a:srgbClr val="001F5F"/>
                </a:solidFill>
                <a:latin typeface="Calibri"/>
                <a:cs typeface="Calibri"/>
              </a:rPr>
              <a:t>2025</a:t>
            </a:r>
            <a:endParaRPr sz="1100">
              <a:latin typeface="Calibri"/>
              <a:cs typeface="Calibri"/>
            </a:endParaRPr>
          </a:p>
          <a:p>
            <a:pPr marL="51435">
              <a:lnSpc>
                <a:spcPct val="100000"/>
              </a:lnSpc>
              <a:spcBef>
                <a:spcPts val="915"/>
              </a:spcBef>
              <a:tabLst>
                <a:tab pos="1478280" algn="l"/>
              </a:tabLst>
            </a:pPr>
            <a:r>
              <a:rPr dirty="0" sz="1050">
                <a:solidFill>
                  <a:srgbClr val="001F5F"/>
                </a:solidFill>
                <a:latin typeface="Calibri"/>
                <a:cs typeface="Calibri"/>
              </a:rPr>
              <a:t>Current</a:t>
            </a:r>
            <a:r>
              <a:rPr dirty="0" sz="105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001F5F"/>
                </a:solidFill>
                <a:latin typeface="Calibri"/>
                <a:cs typeface="Calibri"/>
              </a:rPr>
              <a:t>Forecasts</a:t>
            </a:r>
            <a:r>
              <a:rPr dirty="0" sz="1050">
                <a:solidFill>
                  <a:srgbClr val="001F5F"/>
                </a:solidFill>
                <a:latin typeface="Calibri"/>
                <a:cs typeface="Calibri"/>
              </a:rPr>
              <a:t>	Post</a:t>
            </a:r>
            <a:r>
              <a:rPr dirty="0" sz="1050" spc="-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001F5F"/>
                </a:solidFill>
                <a:latin typeface="Calibri"/>
                <a:cs typeface="Calibri"/>
              </a:rPr>
              <a:t>Acquisition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39" name="object 139" descr=""/>
          <p:cNvSpPr txBox="1"/>
          <p:nvPr/>
        </p:nvSpPr>
        <p:spPr>
          <a:xfrm>
            <a:off x="8544306" y="1424432"/>
            <a:ext cx="3215005" cy="666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203835">
              <a:lnSpc>
                <a:spcPct val="100000"/>
              </a:lnSpc>
              <a:spcBef>
                <a:spcPts val="105"/>
              </a:spcBef>
            </a:pPr>
            <a:r>
              <a:rPr dirty="0" sz="1400" spc="-10" i="1">
                <a:solidFill>
                  <a:srgbClr val="001F5F"/>
                </a:solidFill>
                <a:latin typeface="Calibri"/>
                <a:cs typeface="Calibri"/>
              </a:rPr>
              <a:t>ViacomCBS</a:t>
            </a:r>
            <a:r>
              <a:rPr dirty="0" sz="1400" spc="-20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001F5F"/>
                </a:solidFill>
                <a:latin typeface="Calibri"/>
                <a:cs typeface="Calibri"/>
              </a:rPr>
              <a:t>would</a:t>
            </a:r>
            <a:r>
              <a:rPr dirty="0" sz="1400" spc="-20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001F5F"/>
                </a:solidFill>
                <a:latin typeface="Calibri"/>
                <a:cs typeface="Calibri"/>
              </a:rPr>
              <a:t>be</a:t>
            </a:r>
            <a:r>
              <a:rPr dirty="0" sz="1400" spc="-20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001F5F"/>
                </a:solidFill>
                <a:latin typeface="Calibri"/>
                <a:cs typeface="Calibri"/>
              </a:rPr>
              <a:t>more</a:t>
            </a:r>
            <a:r>
              <a:rPr dirty="0" sz="1400" spc="-45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b="1" i="1">
                <a:solidFill>
                  <a:srgbClr val="001F5F"/>
                </a:solidFill>
                <a:latin typeface="Calibri"/>
                <a:cs typeface="Calibri"/>
              </a:rPr>
              <a:t>selective</a:t>
            </a:r>
            <a:r>
              <a:rPr dirty="0" sz="1400" spc="-15" b="1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25" i="1">
                <a:solidFill>
                  <a:srgbClr val="001F5F"/>
                </a:solidFill>
                <a:latin typeface="Calibri"/>
                <a:cs typeface="Calibri"/>
              </a:rPr>
              <a:t>in </a:t>
            </a:r>
            <a:r>
              <a:rPr dirty="0" sz="1400" spc="-10" i="1">
                <a:solidFill>
                  <a:srgbClr val="001F5F"/>
                </a:solidFill>
                <a:latin typeface="Calibri"/>
                <a:cs typeface="Calibri"/>
              </a:rPr>
              <a:t>leasing</a:t>
            </a:r>
            <a:r>
              <a:rPr dirty="0" sz="1400" spc="-35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001F5F"/>
                </a:solidFill>
                <a:latin typeface="Calibri"/>
                <a:cs typeface="Calibri"/>
              </a:rPr>
              <a:t>its</a:t>
            </a:r>
            <a:r>
              <a:rPr dirty="0" sz="1400" spc="-20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 i="1">
                <a:solidFill>
                  <a:srgbClr val="001F5F"/>
                </a:solidFill>
                <a:latin typeface="Calibri"/>
                <a:cs typeface="Calibri"/>
              </a:rPr>
              <a:t>content</a:t>
            </a:r>
            <a:r>
              <a:rPr dirty="0" sz="1400" spc="-35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001F5F"/>
                </a:solidFill>
                <a:latin typeface="Calibri"/>
                <a:cs typeface="Calibri"/>
              </a:rPr>
              <a:t>out</a:t>
            </a:r>
            <a:r>
              <a:rPr dirty="0" sz="1400" spc="-25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400" spc="-40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001F5F"/>
                </a:solidFill>
                <a:latin typeface="Calibri"/>
                <a:cs typeface="Calibri"/>
              </a:rPr>
              <a:t>rivalling</a:t>
            </a:r>
            <a:r>
              <a:rPr dirty="0" sz="1400" spc="-30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 i="1">
                <a:solidFill>
                  <a:srgbClr val="001F5F"/>
                </a:solidFill>
                <a:latin typeface="Calibri"/>
                <a:cs typeface="Calibri"/>
              </a:rPr>
              <a:t>platforms</a:t>
            </a:r>
            <a:r>
              <a:rPr dirty="0" sz="1400" spc="-10" b="1" i="1">
                <a:solidFill>
                  <a:srgbClr val="001F5F"/>
                </a:solidFill>
                <a:latin typeface="Calibri"/>
                <a:cs typeface="Calibri"/>
              </a:rPr>
              <a:t>, </a:t>
            </a:r>
            <a:r>
              <a:rPr dirty="0" sz="1400" i="1">
                <a:solidFill>
                  <a:srgbClr val="001F5F"/>
                </a:solidFill>
                <a:latin typeface="Calibri"/>
                <a:cs typeface="Calibri"/>
              </a:rPr>
              <a:t>so</a:t>
            </a:r>
            <a:r>
              <a:rPr dirty="0" sz="1400" spc="-55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b="1" i="1">
                <a:solidFill>
                  <a:srgbClr val="001F5F"/>
                </a:solidFill>
                <a:latin typeface="Calibri"/>
                <a:cs typeface="Calibri"/>
              </a:rPr>
              <a:t>Licensing</a:t>
            </a:r>
            <a:r>
              <a:rPr dirty="0" sz="1400" spc="-45" b="1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b="1" i="1">
                <a:solidFill>
                  <a:srgbClr val="001F5F"/>
                </a:solidFill>
                <a:latin typeface="Calibri"/>
                <a:cs typeface="Calibri"/>
              </a:rPr>
              <a:t>Revenues</a:t>
            </a:r>
            <a:r>
              <a:rPr dirty="0" sz="1400" spc="-35" b="1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001F5F"/>
                </a:solidFill>
                <a:latin typeface="Calibri"/>
                <a:cs typeface="Calibri"/>
              </a:rPr>
              <a:t>would</a:t>
            </a:r>
            <a:r>
              <a:rPr dirty="0" sz="1400" spc="-35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b="1" i="1">
                <a:solidFill>
                  <a:srgbClr val="001F5F"/>
                </a:solidFill>
                <a:latin typeface="Calibri"/>
                <a:cs typeface="Calibri"/>
              </a:rPr>
              <a:t>reduce</a:t>
            </a:r>
            <a:r>
              <a:rPr dirty="0" sz="1400" spc="-55" b="1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 i="1">
                <a:solidFill>
                  <a:srgbClr val="001F5F"/>
                </a:solidFill>
                <a:latin typeface="Calibri"/>
                <a:cs typeface="Calibri"/>
              </a:rPr>
              <a:t>slightly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0" name="object 140" descr=""/>
          <p:cNvSpPr/>
          <p:nvPr/>
        </p:nvSpPr>
        <p:spPr>
          <a:xfrm>
            <a:off x="8859011" y="5256276"/>
            <a:ext cx="2733040" cy="0"/>
          </a:xfrm>
          <a:custGeom>
            <a:avLst/>
            <a:gdLst/>
            <a:ahLst/>
            <a:cxnLst/>
            <a:rect l="l" t="t" r="r" b="b"/>
            <a:pathLst>
              <a:path w="2733040" h="0">
                <a:moveTo>
                  <a:pt x="0" y="0"/>
                </a:moveTo>
                <a:lnTo>
                  <a:pt x="2732532" y="0"/>
                </a:lnTo>
              </a:path>
            </a:pathLst>
          </a:custGeom>
          <a:ln w="9525">
            <a:solidFill>
              <a:srgbClr val="C1D5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41" name="object 141" descr=""/>
          <p:cNvGrpSpPr/>
          <p:nvPr/>
        </p:nvGrpSpPr>
        <p:grpSpPr>
          <a:xfrm>
            <a:off x="8991663" y="2924492"/>
            <a:ext cx="2466340" cy="487045"/>
            <a:chOff x="8991663" y="2924492"/>
            <a:chExt cx="2466340" cy="487045"/>
          </a:xfrm>
        </p:grpSpPr>
        <p:sp>
          <p:nvSpPr>
            <p:cNvPr id="142" name="object 142" descr=""/>
            <p:cNvSpPr/>
            <p:nvPr/>
          </p:nvSpPr>
          <p:spPr>
            <a:xfrm>
              <a:off x="9054846" y="2986277"/>
              <a:ext cx="2341245" cy="292735"/>
            </a:xfrm>
            <a:custGeom>
              <a:avLst/>
              <a:gdLst/>
              <a:ahLst/>
              <a:cxnLst/>
              <a:rect l="l" t="t" r="r" b="b"/>
              <a:pathLst>
                <a:path w="2341245" h="292735">
                  <a:moveTo>
                    <a:pt x="0" y="292608"/>
                  </a:moveTo>
                  <a:lnTo>
                    <a:pt x="390144" y="271272"/>
                  </a:lnTo>
                  <a:lnTo>
                    <a:pt x="780287" y="196596"/>
                  </a:lnTo>
                  <a:lnTo>
                    <a:pt x="1170431" y="187451"/>
                  </a:lnTo>
                  <a:lnTo>
                    <a:pt x="1560576" y="117348"/>
                  </a:lnTo>
                  <a:lnTo>
                    <a:pt x="1950720" y="73151"/>
                  </a:lnTo>
                  <a:lnTo>
                    <a:pt x="2340863" y="0"/>
                  </a:lnTo>
                </a:path>
              </a:pathLst>
            </a:custGeom>
            <a:ln w="28575">
              <a:solidFill>
                <a:srgbClr val="122D5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3" name="object 14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91663" y="3217100"/>
              <a:ext cx="123825" cy="123825"/>
            </a:xfrm>
            <a:prstGeom prst="rect">
              <a:avLst/>
            </a:prstGeom>
          </p:spPr>
        </p:pic>
        <p:pic>
          <p:nvPicPr>
            <p:cNvPr id="144" name="object 14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81807" y="3194240"/>
              <a:ext cx="123825" cy="123825"/>
            </a:xfrm>
            <a:prstGeom prst="rect">
              <a:avLst/>
            </a:prstGeom>
          </p:spPr>
        </p:pic>
        <p:pic>
          <p:nvPicPr>
            <p:cNvPr id="145" name="object 14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71951" y="3121088"/>
              <a:ext cx="123825" cy="123825"/>
            </a:xfrm>
            <a:prstGeom prst="rect">
              <a:avLst/>
            </a:prstGeom>
          </p:spPr>
        </p:pic>
        <p:pic>
          <p:nvPicPr>
            <p:cNvPr id="146" name="object 14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62095" y="3111944"/>
              <a:ext cx="123825" cy="123825"/>
            </a:xfrm>
            <a:prstGeom prst="rect">
              <a:avLst/>
            </a:prstGeom>
          </p:spPr>
        </p:pic>
        <p:pic>
          <p:nvPicPr>
            <p:cNvPr id="147" name="object 14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52239" y="3041840"/>
              <a:ext cx="123825" cy="123825"/>
            </a:xfrm>
            <a:prstGeom prst="rect">
              <a:avLst/>
            </a:prstGeom>
          </p:spPr>
        </p:pic>
        <p:pic>
          <p:nvPicPr>
            <p:cNvPr id="148" name="object 14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42383" y="2996120"/>
              <a:ext cx="123825" cy="123825"/>
            </a:xfrm>
            <a:prstGeom prst="rect">
              <a:avLst/>
            </a:prstGeom>
          </p:spPr>
        </p:pic>
        <p:pic>
          <p:nvPicPr>
            <p:cNvPr id="149" name="object 14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34051" y="2924492"/>
              <a:ext cx="123825" cy="123825"/>
            </a:xfrm>
            <a:prstGeom prst="rect">
              <a:avLst/>
            </a:prstGeom>
          </p:spPr>
        </p:pic>
        <p:sp>
          <p:nvSpPr>
            <p:cNvPr id="150" name="object 150" descr=""/>
            <p:cNvSpPr/>
            <p:nvPr/>
          </p:nvSpPr>
          <p:spPr>
            <a:xfrm>
              <a:off x="9054846" y="3257549"/>
              <a:ext cx="2341245" cy="91440"/>
            </a:xfrm>
            <a:custGeom>
              <a:avLst/>
              <a:gdLst/>
              <a:ahLst/>
              <a:cxnLst/>
              <a:rect l="l" t="t" r="r" b="b"/>
              <a:pathLst>
                <a:path w="2341245" h="91439">
                  <a:moveTo>
                    <a:pt x="0" y="21336"/>
                  </a:moveTo>
                  <a:lnTo>
                    <a:pt x="390144" y="0"/>
                  </a:lnTo>
                  <a:lnTo>
                    <a:pt x="780287" y="91439"/>
                  </a:lnTo>
                  <a:lnTo>
                    <a:pt x="1170431" y="83820"/>
                  </a:lnTo>
                  <a:lnTo>
                    <a:pt x="1560576" y="83820"/>
                  </a:lnTo>
                  <a:lnTo>
                    <a:pt x="1950720" y="42672"/>
                  </a:lnTo>
                  <a:lnTo>
                    <a:pt x="2340863" y="1524"/>
                  </a:lnTo>
                </a:path>
              </a:pathLst>
            </a:custGeom>
            <a:ln w="28575">
              <a:solidFill>
                <a:srgbClr val="FF9F0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1" name="object 15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91663" y="3217100"/>
              <a:ext cx="123825" cy="123825"/>
            </a:xfrm>
            <a:prstGeom prst="rect">
              <a:avLst/>
            </a:prstGeom>
          </p:spPr>
        </p:pic>
        <p:pic>
          <p:nvPicPr>
            <p:cNvPr id="152" name="object 15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81807" y="3194240"/>
              <a:ext cx="123825" cy="123825"/>
            </a:xfrm>
            <a:prstGeom prst="rect">
              <a:avLst/>
            </a:prstGeom>
          </p:spPr>
        </p:pic>
        <p:pic>
          <p:nvPicPr>
            <p:cNvPr id="153" name="object 15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71951" y="3287204"/>
              <a:ext cx="123825" cy="123825"/>
            </a:xfrm>
            <a:prstGeom prst="rect">
              <a:avLst/>
            </a:prstGeom>
          </p:spPr>
        </p:pic>
        <p:pic>
          <p:nvPicPr>
            <p:cNvPr id="154" name="object 15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62095" y="3278060"/>
              <a:ext cx="123825" cy="123825"/>
            </a:xfrm>
            <a:prstGeom prst="rect">
              <a:avLst/>
            </a:prstGeom>
          </p:spPr>
        </p:pic>
        <p:pic>
          <p:nvPicPr>
            <p:cNvPr id="155" name="object 15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52239" y="3278060"/>
              <a:ext cx="123825" cy="123825"/>
            </a:xfrm>
            <a:prstGeom prst="rect">
              <a:avLst/>
            </a:prstGeom>
          </p:spPr>
        </p:pic>
        <p:pic>
          <p:nvPicPr>
            <p:cNvPr id="156" name="object 15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42383" y="3238436"/>
              <a:ext cx="123825" cy="123825"/>
            </a:xfrm>
            <a:prstGeom prst="rect">
              <a:avLst/>
            </a:prstGeom>
          </p:spPr>
        </p:pic>
        <p:pic>
          <p:nvPicPr>
            <p:cNvPr id="157" name="object 15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334051" y="3197288"/>
              <a:ext cx="123825" cy="123825"/>
            </a:xfrm>
            <a:prstGeom prst="rect">
              <a:avLst/>
            </a:prstGeom>
          </p:spPr>
        </p:pic>
      </p:grpSp>
      <p:sp>
        <p:nvSpPr>
          <p:cNvPr id="158" name="object 158" descr=""/>
          <p:cNvSpPr txBox="1"/>
          <p:nvPr/>
        </p:nvSpPr>
        <p:spPr>
          <a:xfrm>
            <a:off x="8945371" y="2959989"/>
            <a:ext cx="2184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001F5F"/>
                </a:solidFill>
                <a:latin typeface="Calibri"/>
                <a:cs typeface="Calibri"/>
              </a:rPr>
              <a:t>6.1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9" name="object 159" descr=""/>
          <p:cNvSpPr txBox="1"/>
          <p:nvPr/>
        </p:nvSpPr>
        <p:spPr>
          <a:xfrm>
            <a:off x="9335769" y="2938017"/>
            <a:ext cx="2184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001F5F"/>
                </a:solidFill>
                <a:latin typeface="Calibri"/>
                <a:cs typeface="Calibri"/>
              </a:rPr>
              <a:t>6.1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0" name="object 160" descr=""/>
          <p:cNvSpPr txBox="1"/>
          <p:nvPr/>
        </p:nvSpPr>
        <p:spPr>
          <a:xfrm>
            <a:off x="9725914" y="2863672"/>
            <a:ext cx="21907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001F5F"/>
                </a:solidFill>
                <a:latin typeface="Calibri"/>
                <a:cs typeface="Calibri"/>
              </a:rPr>
              <a:t>6.4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1" name="object 161" descr=""/>
          <p:cNvSpPr txBox="1"/>
          <p:nvPr/>
        </p:nvSpPr>
        <p:spPr>
          <a:xfrm>
            <a:off x="10116439" y="2855214"/>
            <a:ext cx="2184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001F5F"/>
                </a:solidFill>
                <a:latin typeface="Calibri"/>
                <a:cs typeface="Calibri"/>
              </a:rPr>
              <a:t>6.4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2" name="object 162" descr=""/>
          <p:cNvSpPr txBox="1"/>
          <p:nvPr/>
        </p:nvSpPr>
        <p:spPr>
          <a:xfrm>
            <a:off x="10506582" y="2784475"/>
            <a:ext cx="2184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001F5F"/>
                </a:solidFill>
                <a:latin typeface="Calibri"/>
                <a:cs typeface="Calibri"/>
              </a:rPr>
              <a:t>6.6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3" name="object 163" descr=""/>
          <p:cNvSpPr txBox="1"/>
          <p:nvPr/>
        </p:nvSpPr>
        <p:spPr>
          <a:xfrm>
            <a:off x="10896727" y="2739339"/>
            <a:ext cx="21907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001F5F"/>
                </a:solidFill>
                <a:latin typeface="Calibri"/>
                <a:cs typeface="Calibri"/>
              </a:rPr>
              <a:t>6.7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4" name="object 164" descr=""/>
          <p:cNvSpPr txBox="1"/>
          <p:nvPr/>
        </p:nvSpPr>
        <p:spPr>
          <a:xfrm>
            <a:off x="11287125" y="2667380"/>
            <a:ext cx="2184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001F5F"/>
                </a:solidFill>
                <a:latin typeface="Calibri"/>
                <a:cs typeface="Calibri"/>
              </a:rPr>
              <a:t>7.0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5" name="object 165" descr=""/>
          <p:cNvSpPr txBox="1"/>
          <p:nvPr/>
        </p:nvSpPr>
        <p:spPr>
          <a:xfrm>
            <a:off x="8945371" y="3374263"/>
            <a:ext cx="2184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001F5F"/>
                </a:solidFill>
                <a:latin typeface="Calibri"/>
                <a:cs typeface="Calibri"/>
              </a:rPr>
              <a:t>6.1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6" name="object 166" descr=""/>
          <p:cNvSpPr txBox="1"/>
          <p:nvPr/>
        </p:nvSpPr>
        <p:spPr>
          <a:xfrm>
            <a:off x="9335769" y="3352291"/>
            <a:ext cx="2184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001F5F"/>
                </a:solidFill>
                <a:latin typeface="Calibri"/>
                <a:cs typeface="Calibri"/>
              </a:rPr>
              <a:t>6.1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7" name="object 167" descr=""/>
          <p:cNvSpPr txBox="1"/>
          <p:nvPr/>
        </p:nvSpPr>
        <p:spPr>
          <a:xfrm>
            <a:off x="9725914" y="3444367"/>
            <a:ext cx="2184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001F5F"/>
                </a:solidFill>
                <a:latin typeface="Calibri"/>
                <a:cs typeface="Calibri"/>
              </a:rPr>
              <a:t>5.8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8" name="object 168" descr=""/>
          <p:cNvSpPr txBox="1"/>
          <p:nvPr/>
        </p:nvSpPr>
        <p:spPr>
          <a:xfrm>
            <a:off x="10116439" y="3435858"/>
            <a:ext cx="6089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2590" algn="l"/>
              </a:tabLst>
            </a:pPr>
            <a:r>
              <a:rPr dirty="0" sz="1200" spc="-25">
                <a:solidFill>
                  <a:srgbClr val="001F5F"/>
                </a:solidFill>
                <a:latin typeface="Calibri"/>
                <a:cs typeface="Calibri"/>
              </a:rPr>
              <a:t>5.9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200" spc="-25">
                <a:solidFill>
                  <a:srgbClr val="001F5F"/>
                </a:solidFill>
                <a:latin typeface="Calibri"/>
                <a:cs typeface="Calibri"/>
              </a:rPr>
              <a:t>5.9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9" name="object 169" descr=""/>
          <p:cNvSpPr txBox="1"/>
          <p:nvPr/>
        </p:nvSpPr>
        <p:spPr>
          <a:xfrm>
            <a:off x="10896727" y="3395853"/>
            <a:ext cx="2184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001F5F"/>
                </a:solidFill>
                <a:latin typeface="Calibri"/>
                <a:cs typeface="Calibri"/>
              </a:rPr>
              <a:t>6.0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0" name="object 170" descr=""/>
          <p:cNvSpPr txBox="1"/>
          <p:nvPr/>
        </p:nvSpPr>
        <p:spPr>
          <a:xfrm>
            <a:off x="11287125" y="3354070"/>
            <a:ext cx="2184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001F5F"/>
                </a:solidFill>
                <a:latin typeface="Calibri"/>
                <a:cs typeface="Calibri"/>
              </a:rPr>
              <a:t>6.1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1" name="object 171" descr=""/>
          <p:cNvSpPr txBox="1"/>
          <p:nvPr/>
        </p:nvSpPr>
        <p:spPr>
          <a:xfrm>
            <a:off x="8665209" y="5154548"/>
            <a:ext cx="895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solidFill>
                  <a:srgbClr val="001F5F"/>
                </a:solidFill>
                <a:latin typeface="Calibri"/>
                <a:cs typeface="Calibri"/>
              </a:rPr>
              <a:t>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72" name="object 172" descr=""/>
          <p:cNvSpPr txBox="1"/>
          <p:nvPr/>
        </p:nvSpPr>
        <p:spPr>
          <a:xfrm>
            <a:off x="8665209" y="4828159"/>
            <a:ext cx="895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solidFill>
                  <a:srgbClr val="001F5F"/>
                </a:solidFill>
                <a:latin typeface="Calibri"/>
                <a:cs typeface="Calibri"/>
              </a:rPr>
              <a:t>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73" name="object 173" descr=""/>
          <p:cNvSpPr txBox="1"/>
          <p:nvPr/>
        </p:nvSpPr>
        <p:spPr>
          <a:xfrm>
            <a:off x="8665209" y="4502022"/>
            <a:ext cx="895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solidFill>
                  <a:srgbClr val="001F5F"/>
                </a:solidFill>
                <a:latin typeface="Calibri"/>
                <a:cs typeface="Calibri"/>
              </a:rPr>
              <a:t>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74" name="object 174" descr=""/>
          <p:cNvSpPr txBox="1"/>
          <p:nvPr/>
        </p:nvSpPr>
        <p:spPr>
          <a:xfrm>
            <a:off x="8665209" y="4175505"/>
            <a:ext cx="895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solidFill>
                  <a:srgbClr val="001F5F"/>
                </a:solidFill>
                <a:latin typeface="Calibri"/>
                <a:cs typeface="Calibri"/>
              </a:rPr>
              <a:t>3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75" name="object 175" descr=""/>
          <p:cNvSpPr txBox="1"/>
          <p:nvPr/>
        </p:nvSpPr>
        <p:spPr>
          <a:xfrm>
            <a:off x="8665209" y="3848811"/>
            <a:ext cx="901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solidFill>
                  <a:srgbClr val="001F5F"/>
                </a:solidFill>
                <a:latin typeface="Calibri"/>
                <a:cs typeface="Calibri"/>
              </a:rPr>
              <a:t>4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76" name="object 176" descr=""/>
          <p:cNvSpPr txBox="1"/>
          <p:nvPr/>
        </p:nvSpPr>
        <p:spPr>
          <a:xfrm>
            <a:off x="8665209" y="3522979"/>
            <a:ext cx="895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solidFill>
                  <a:srgbClr val="001F5F"/>
                </a:solidFill>
                <a:latin typeface="Calibri"/>
                <a:cs typeface="Calibri"/>
              </a:rPr>
              <a:t>5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77" name="object 177" descr=""/>
          <p:cNvSpPr txBox="1"/>
          <p:nvPr/>
        </p:nvSpPr>
        <p:spPr>
          <a:xfrm>
            <a:off x="8665209" y="3196589"/>
            <a:ext cx="895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solidFill>
                  <a:srgbClr val="001F5F"/>
                </a:solidFill>
                <a:latin typeface="Calibri"/>
                <a:cs typeface="Calibri"/>
              </a:rPr>
              <a:t>6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78" name="object 178" descr=""/>
          <p:cNvSpPr txBox="1"/>
          <p:nvPr/>
        </p:nvSpPr>
        <p:spPr>
          <a:xfrm>
            <a:off x="8665209" y="2870454"/>
            <a:ext cx="895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solidFill>
                  <a:srgbClr val="001F5F"/>
                </a:solidFill>
                <a:latin typeface="Calibri"/>
                <a:cs typeface="Calibri"/>
              </a:rPr>
              <a:t>7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79" name="object 179" descr=""/>
          <p:cNvSpPr txBox="1"/>
          <p:nvPr/>
        </p:nvSpPr>
        <p:spPr>
          <a:xfrm>
            <a:off x="8665209" y="2543936"/>
            <a:ext cx="895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solidFill>
                  <a:srgbClr val="001F5F"/>
                </a:solidFill>
                <a:latin typeface="Calibri"/>
                <a:cs typeface="Calibri"/>
              </a:rPr>
              <a:t>8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80" name="object 180" descr=""/>
          <p:cNvSpPr txBox="1"/>
          <p:nvPr/>
        </p:nvSpPr>
        <p:spPr>
          <a:xfrm>
            <a:off x="8455786" y="2819856"/>
            <a:ext cx="194945" cy="218122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360"/>
              </a:lnSpc>
            </a:pPr>
            <a:r>
              <a:rPr dirty="0" sz="1300">
                <a:solidFill>
                  <a:srgbClr val="001F5F"/>
                </a:solidFill>
                <a:latin typeface="Calibri"/>
                <a:cs typeface="Calibri"/>
              </a:rPr>
              <a:t>Licensing</a:t>
            </a:r>
            <a:r>
              <a:rPr dirty="0" sz="1300" spc="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001F5F"/>
                </a:solidFill>
                <a:latin typeface="Calibri"/>
                <a:cs typeface="Calibri"/>
              </a:rPr>
              <a:t>Revenue</a:t>
            </a:r>
            <a:r>
              <a:rPr dirty="0" sz="1300" spc="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i="1">
                <a:solidFill>
                  <a:srgbClr val="001F5F"/>
                </a:solidFill>
                <a:latin typeface="Calibri"/>
                <a:cs typeface="Calibri"/>
              </a:rPr>
              <a:t>(in</a:t>
            </a:r>
            <a:r>
              <a:rPr dirty="0" sz="1300" spc="15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i="1">
                <a:solidFill>
                  <a:srgbClr val="001F5F"/>
                </a:solidFill>
                <a:latin typeface="Calibri"/>
                <a:cs typeface="Calibri"/>
              </a:rPr>
              <a:t>$</a:t>
            </a:r>
            <a:r>
              <a:rPr dirty="0" sz="1300" spc="10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spc="-10" i="1">
                <a:solidFill>
                  <a:srgbClr val="001F5F"/>
                </a:solidFill>
                <a:latin typeface="Calibri"/>
                <a:cs typeface="Calibri"/>
              </a:rPr>
              <a:t>Million)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81" name="object 181" descr=""/>
          <p:cNvSpPr txBox="1"/>
          <p:nvPr/>
        </p:nvSpPr>
        <p:spPr>
          <a:xfrm>
            <a:off x="8792336" y="2280920"/>
            <a:ext cx="24199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ViacomCBS</a:t>
            </a:r>
            <a:r>
              <a:rPr dirty="0" sz="12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Content</a:t>
            </a:r>
            <a:r>
              <a:rPr dirty="0" sz="12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Licensing</a:t>
            </a:r>
            <a:r>
              <a:rPr dirty="0" sz="12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001F5F"/>
                </a:solidFill>
                <a:latin typeface="Calibri"/>
                <a:cs typeface="Calibri"/>
              </a:rPr>
              <a:t>Revenue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82" name="object 182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742426" y="5673661"/>
            <a:ext cx="243840" cy="85725"/>
          </a:xfrm>
          <a:prstGeom prst="rect">
            <a:avLst/>
          </a:prstGeom>
        </p:spPr>
      </p:pic>
      <p:pic>
        <p:nvPicPr>
          <p:cNvPr id="183" name="object 183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168890" y="5673661"/>
            <a:ext cx="243839" cy="85725"/>
          </a:xfrm>
          <a:prstGeom prst="rect">
            <a:avLst/>
          </a:prstGeom>
        </p:spPr>
      </p:pic>
      <p:sp>
        <p:nvSpPr>
          <p:cNvPr id="184" name="object 184" descr=""/>
          <p:cNvSpPr txBox="1"/>
          <p:nvPr/>
        </p:nvSpPr>
        <p:spPr>
          <a:xfrm>
            <a:off x="8901176" y="5326126"/>
            <a:ext cx="2649855" cy="469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2019</a:t>
            </a:r>
            <a:r>
              <a:rPr dirty="0" sz="1100" spc="15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2020</a:t>
            </a:r>
            <a:r>
              <a:rPr dirty="0" sz="1100" spc="15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2021</a:t>
            </a:r>
            <a:r>
              <a:rPr dirty="0" sz="1100" spc="15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2022</a:t>
            </a:r>
            <a:r>
              <a:rPr dirty="0" sz="1100" spc="15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2023</a:t>
            </a:r>
            <a:r>
              <a:rPr dirty="0" sz="1100" spc="15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2024</a:t>
            </a:r>
            <a:r>
              <a:rPr dirty="0" sz="1100" spc="15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100" spc="-20">
                <a:solidFill>
                  <a:srgbClr val="001F5F"/>
                </a:solidFill>
                <a:latin typeface="Calibri"/>
                <a:cs typeface="Calibri"/>
              </a:rPr>
              <a:t>2025</a:t>
            </a:r>
            <a:endParaRPr sz="1100">
              <a:latin typeface="Calibri"/>
              <a:cs typeface="Calibri"/>
            </a:endParaRPr>
          </a:p>
          <a:p>
            <a:pPr marL="111125">
              <a:lnSpc>
                <a:spcPct val="100000"/>
              </a:lnSpc>
              <a:spcBef>
                <a:spcPts val="915"/>
              </a:spcBef>
              <a:tabLst>
                <a:tab pos="1537970" algn="l"/>
              </a:tabLst>
            </a:pPr>
            <a:r>
              <a:rPr dirty="0" sz="1050">
                <a:solidFill>
                  <a:srgbClr val="001F5F"/>
                </a:solidFill>
                <a:latin typeface="Calibri"/>
                <a:cs typeface="Calibri"/>
              </a:rPr>
              <a:t>Current</a:t>
            </a:r>
            <a:r>
              <a:rPr dirty="0" sz="105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001F5F"/>
                </a:solidFill>
                <a:latin typeface="Calibri"/>
                <a:cs typeface="Calibri"/>
              </a:rPr>
              <a:t>Forecasts</a:t>
            </a:r>
            <a:r>
              <a:rPr dirty="0" sz="1050">
                <a:solidFill>
                  <a:srgbClr val="001F5F"/>
                </a:solidFill>
                <a:latin typeface="Calibri"/>
                <a:cs typeface="Calibri"/>
              </a:rPr>
              <a:t>	Post</a:t>
            </a:r>
            <a:r>
              <a:rPr dirty="0" sz="1050" spc="-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001F5F"/>
                </a:solidFill>
                <a:latin typeface="Calibri"/>
                <a:cs typeface="Calibri"/>
              </a:rPr>
              <a:t>Acquisition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85" name="object 185" descr=""/>
          <p:cNvSpPr/>
          <p:nvPr/>
        </p:nvSpPr>
        <p:spPr>
          <a:xfrm>
            <a:off x="574548" y="2174748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268" y="0"/>
                </a:lnTo>
              </a:path>
            </a:pathLst>
          </a:custGeom>
          <a:ln w="6350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 descr=""/>
          <p:cNvSpPr/>
          <p:nvPr/>
        </p:nvSpPr>
        <p:spPr>
          <a:xfrm>
            <a:off x="4544567" y="2174748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268" y="0"/>
                </a:lnTo>
              </a:path>
            </a:pathLst>
          </a:custGeom>
          <a:ln w="6350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 descr=""/>
          <p:cNvSpPr/>
          <p:nvPr/>
        </p:nvSpPr>
        <p:spPr>
          <a:xfrm>
            <a:off x="8561831" y="2174748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269" y="0"/>
                </a:lnTo>
              </a:path>
            </a:pathLst>
          </a:custGeom>
          <a:ln w="6350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 descr=""/>
          <p:cNvSpPr/>
          <p:nvPr/>
        </p:nvSpPr>
        <p:spPr>
          <a:xfrm>
            <a:off x="4146803" y="1403603"/>
            <a:ext cx="0" cy="4478020"/>
          </a:xfrm>
          <a:custGeom>
            <a:avLst/>
            <a:gdLst/>
            <a:ahLst/>
            <a:cxnLst/>
            <a:rect l="l" t="t" r="r" b="b"/>
            <a:pathLst>
              <a:path w="0" h="4478020">
                <a:moveTo>
                  <a:pt x="0" y="0"/>
                </a:moveTo>
                <a:lnTo>
                  <a:pt x="0" y="4477766"/>
                </a:lnTo>
              </a:path>
            </a:pathLst>
          </a:custGeom>
          <a:ln w="12700">
            <a:solidFill>
              <a:srgbClr val="001F5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 descr=""/>
          <p:cNvSpPr/>
          <p:nvPr/>
        </p:nvSpPr>
        <p:spPr>
          <a:xfrm>
            <a:off x="8116823" y="1403603"/>
            <a:ext cx="0" cy="4478020"/>
          </a:xfrm>
          <a:custGeom>
            <a:avLst/>
            <a:gdLst/>
            <a:ahLst/>
            <a:cxnLst/>
            <a:rect l="l" t="t" r="r" b="b"/>
            <a:pathLst>
              <a:path w="0" h="4478020">
                <a:moveTo>
                  <a:pt x="0" y="0"/>
                </a:moveTo>
                <a:lnTo>
                  <a:pt x="0" y="4477766"/>
                </a:lnTo>
              </a:path>
            </a:pathLst>
          </a:custGeom>
          <a:ln w="12700">
            <a:solidFill>
              <a:srgbClr val="001F5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4318"/>
            <a:ext cx="12204700" cy="803910"/>
            <a:chOff x="-6350" y="4318"/>
            <a:chExt cx="12204700" cy="803910"/>
          </a:xfrm>
        </p:grpSpPr>
        <p:sp>
          <p:nvSpPr>
            <p:cNvPr id="3" name="object 3" descr=""/>
            <p:cNvSpPr/>
            <p:nvPr/>
          </p:nvSpPr>
          <p:spPr>
            <a:xfrm>
              <a:off x="0" y="10668"/>
              <a:ext cx="12192000" cy="791210"/>
            </a:xfrm>
            <a:custGeom>
              <a:avLst/>
              <a:gdLst/>
              <a:ahLst/>
              <a:cxnLst/>
              <a:rect l="l" t="t" r="r" b="b"/>
              <a:pathLst>
                <a:path w="12192000" h="791210">
                  <a:moveTo>
                    <a:pt x="12192000" y="0"/>
                  </a:moveTo>
                  <a:lnTo>
                    <a:pt x="0" y="0"/>
                  </a:lnTo>
                  <a:lnTo>
                    <a:pt x="0" y="790955"/>
                  </a:lnTo>
                  <a:lnTo>
                    <a:pt x="12192000" y="79095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10668"/>
              <a:ext cx="12192000" cy="791210"/>
            </a:xfrm>
            <a:custGeom>
              <a:avLst/>
              <a:gdLst/>
              <a:ahLst/>
              <a:cxnLst/>
              <a:rect l="l" t="t" r="r" b="b"/>
              <a:pathLst>
                <a:path w="12192000" h="791210">
                  <a:moveTo>
                    <a:pt x="0" y="790955"/>
                  </a:moveTo>
                  <a:lnTo>
                    <a:pt x="12192000" y="790955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790955"/>
                  </a:lnTo>
                  <a:close/>
                </a:path>
              </a:pathLst>
            </a:custGeom>
            <a:ln w="12700">
              <a:solidFill>
                <a:srgbClr val="00134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162813" y="6307581"/>
            <a:ext cx="1244600" cy="556895"/>
            <a:chOff x="162813" y="6307581"/>
            <a:chExt cx="1244600" cy="556895"/>
          </a:xfrm>
        </p:grpSpPr>
        <p:sp>
          <p:nvSpPr>
            <p:cNvPr id="6" name="object 6" descr=""/>
            <p:cNvSpPr/>
            <p:nvPr/>
          </p:nvSpPr>
          <p:spPr>
            <a:xfrm>
              <a:off x="169163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2" y="544068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69163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544068"/>
                  </a:moveTo>
                  <a:lnTo>
                    <a:pt x="1231392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73735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200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200" y="524255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175513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64795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Executive</a:t>
            </a:r>
            <a:endParaRPr sz="1400">
              <a:latin typeface="Calibri"/>
              <a:cs typeface="Calibri"/>
            </a:endParaRPr>
          </a:p>
          <a:p>
            <a:pPr marL="267970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2963926" y="6307581"/>
            <a:ext cx="1244600" cy="556895"/>
            <a:chOff x="2963926" y="6307581"/>
            <a:chExt cx="1244600" cy="556895"/>
          </a:xfrm>
        </p:grpSpPr>
        <p:sp>
          <p:nvSpPr>
            <p:cNvPr id="11" name="object 11" descr=""/>
            <p:cNvSpPr/>
            <p:nvPr/>
          </p:nvSpPr>
          <p:spPr>
            <a:xfrm>
              <a:off x="2970276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1" y="544068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970276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544068"/>
                  </a:moveTo>
                  <a:lnTo>
                    <a:pt x="1231391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974848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200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200" y="524255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2976626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66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</a:t>
            </a:r>
            <a:endParaRPr sz="1400">
              <a:latin typeface="Calibri"/>
              <a:cs typeface="Calibri"/>
            </a:endParaRPr>
          </a:p>
          <a:p>
            <a:pPr marL="263525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Overview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1563369" y="6307581"/>
            <a:ext cx="1244600" cy="556895"/>
            <a:chOff x="1563369" y="6307581"/>
            <a:chExt cx="1244600" cy="556895"/>
          </a:xfrm>
        </p:grpSpPr>
        <p:sp>
          <p:nvSpPr>
            <p:cNvPr id="16" name="object 16" descr=""/>
            <p:cNvSpPr/>
            <p:nvPr/>
          </p:nvSpPr>
          <p:spPr>
            <a:xfrm>
              <a:off x="1569719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2" y="544068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569719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544068"/>
                  </a:moveTo>
                  <a:lnTo>
                    <a:pt x="1231392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574291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199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199" y="524255"/>
                  </a:lnTo>
                  <a:lnTo>
                    <a:pt x="1219199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1576069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0861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</a:t>
            </a:r>
            <a:endParaRPr sz="1400">
              <a:latin typeface="Calibri"/>
              <a:cs typeface="Calibri"/>
            </a:endParaRPr>
          </a:p>
          <a:p>
            <a:pPr marL="314960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4364482" y="6307581"/>
            <a:ext cx="1244600" cy="556895"/>
            <a:chOff x="4364482" y="6307581"/>
            <a:chExt cx="1244600" cy="556895"/>
          </a:xfrm>
        </p:grpSpPr>
        <p:sp>
          <p:nvSpPr>
            <p:cNvPr id="21" name="object 21" descr=""/>
            <p:cNvSpPr/>
            <p:nvPr/>
          </p:nvSpPr>
          <p:spPr>
            <a:xfrm>
              <a:off x="4370832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1" y="544068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4370832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544068"/>
                  </a:moveTo>
                  <a:lnTo>
                    <a:pt x="1231391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4375404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200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200" y="524255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4377182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5765038" y="6307581"/>
            <a:ext cx="1244600" cy="556895"/>
            <a:chOff x="5765038" y="6307581"/>
            <a:chExt cx="1244600" cy="556895"/>
          </a:xfrm>
        </p:grpSpPr>
        <p:sp>
          <p:nvSpPr>
            <p:cNvPr id="26" name="object 26" descr=""/>
            <p:cNvSpPr/>
            <p:nvPr/>
          </p:nvSpPr>
          <p:spPr>
            <a:xfrm>
              <a:off x="5771388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1" y="544068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5771388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544068"/>
                  </a:moveTo>
                  <a:lnTo>
                    <a:pt x="1231391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5775960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199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199" y="524255"/>
                  </a:lnTo>
                  <a:lnTo>
                    <a:pt x="1219199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5777738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8829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</a:t>
            </a:r>
            <a:endParaRPr sz="1400">
              <a:latin typeface="Calibri"/>
              <a:cs typeface="Calibri"/>
            </a:endParaRPr>
          </a:p>
          <a:p>
            <a:pPr marL="315595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7165593" y="6307581"/>
            <a:ext cx="1244600" cy="556895"/>
            <a:chOff x="7165593" y="6307581"/>
            <a:chExt cx="1244600" cy="556895"/>
          </a:xfrm>
        </p:grpSpPr>
        <p:sp>
          <p:nvSpPr>
            <p:cNvPr id="31" name="object 31" descr=""/>
            <p:cNvSpPr/>
            <p:nvPr/>
          </p:nvSpPr>
          <p:spPr>
            <a:xfrm>
              <a:off x="7171943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2" y="544068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7171943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544068"/>
                  </a:moveTo>
                  <a:lnTo>
                    <a:pt x="1231392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7176515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200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200" y="524255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7178293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0447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</a:t>
            </a:r>
            <a:endParaRPr sz="1400">
              <a:latin typeface="Calibri"/>
              <a:cs typeface="Calibri"/>
            </a:endParaRPr>
          </a:p>
          <a:p>
            <a:pPr marL="247015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8572500" y="6307835"/>
            <a:ext cx="1231900" cy="550545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619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84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Alternative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Solution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9973056" y="6307581"/>
            <a:ext cx="1247140" cy="556895"/>
            <a:chOff x="9973056" y="6307581"/>
            <a:chExt cx="1247140" cy="556895"/>
          </a:xfrm>
        </p:grpSpPr>
        <p:sp>
          <p:nvSpPr>
            <p:cNvPr id="37" name="object 37" descr=""/>
            <p:cNvSpPr/>
            <p:nvPr/>
          </p:nvSpPr>
          <p:spPr>
            <a:xfrm>
              <a:off x="9982200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2" y="544068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9982200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544068"/>
                  </a:moveTo>
                  <a:lnTo>
                    <a:pt x="1231392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9973056" y="6423660"/>
              <a:ext cx="1219200" cy="307975"/>
            </a:xfrm>
            <a:custGeom>
              <a:avLst/>
              <a:gdLst/>
              <a:ahLst/>
              <a:cxnLst/>
              <a:rect l="l" t="t" r="r" b="b"/>
              <a:pathLst>
                <a:path w="1219200" h="307975">
                  <a:moveTo>
                    <a:pt x="1219200" y="0"/>
                  </a:moveTo>
                  <a:lnTo>
                    <a:pt x="0" y="0"/>
                  </a:lnTo>
                  <a:lnTo>
                    <a:pt x="0" y="307847"/>
                  </a:lnTo>
                  <a:lnTo>
                    <a:pt x="1219200" y="307847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 descr=""/>
          <p:cNvSpPr txBox="1"/>
          <p:nvPr/>
        </p:nvSpPr>
        <p:spPr>
          <a:xfrm>
            <a:off x="9988550" y="6446316"/>
            <a:ext cx="121920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0025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1" name="object 41" descr=""/>
          <p:cNvSpPr/>
          <p:nvPr/>
        </p:nvSpPr>
        <p:spPr>
          <a:xfrm>
            <a:off x="11551919" y="6443471"/>
            <a:ext cx="640080" cy="295910"/>
          </a:xfrm>
          <a:custGeom>
            <a:avLst/>
            <a:gdLst/>
            <a:ahLst/>
            <a:cxnLst/>
            <a:rect l="l" t="t" r="r" b="b"/>
            <a:pathLst>
              <a:path w="640079" h="295909">
                <a:moveTo>
                  <a:pt x="640079" y="0"/>
                </a:moveTo>
                <a:lnTo>
                  <a:pt x="0" y="0"/>
                </a:lnTo>
                <a:lnTo>
                  <a:pt x="0" y="295655"/>
                </a:lnTo>
                <a:lnTo>
                  <a:pt x="640079" y="295655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2" name="object 4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Post</a:t>
            </a:r>
            <a:r>
              <a:rPr dirty="0" spc="-60"/>
              <a:t> </a:t>
            </a:r>
            <a:r>
              <a:rPr dirty="0"/>
              <a:t>Acquisition</a:t>
            </a:r>
            <a:r>
              <a:rPr dirty="0" spc="-60"/>
              <a:t> </a:t>
            </a:r>
            <a:r>
              <a:rPr dirty="0" spc="-10"/>
              <a:t>Strategy</a:t>
            </a:r>
            <a:r>
              <a:rPr dirty="0" spc="-65"/>
              <a:t> </a:t>
            </a:r>
            <a:r>
              <a:rPr dirty="0"/>
              <a:t>–</a:t>
            </a:r>
            <a:r>
              <a:rPr dirty="0" spc="-60"/>
              <a:t> </a:t>
            </a:r>
            <a:r>
              <a:rPr dirty="0"/>
              <a:t>Financial</a:t>
            </a:r>
            <a:r>
              <a:rPr dirty="0" spc="-90"/>
              <a:t> </a:t>
            </a:r>
            <a:r>
              <a:rPr dirty="0" spc="-10"/>
              <a:t>Analysis</a:t>
            </a:r>
          </a:p>
        </p:txBody>
      </p:sp>
      <p:sp>
        <p:nvSpPr>
          <p:cNvPr id="44" name="object 44" descr=""/>
          <p:cNvSpPr txBox="1"/>
          <p:nvPr/>
        </p:nvSpPr>
        <p:spPr>
          <a:xfrm>
            <a:off x="364642" y="6050076"/>
            <a:ext cx="2207895" cy="1885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050" i="1">
                <a:solidFill>
                  <a:srgbClr val="767070"/>
                </a:solidFill>
                <a:latin typeface="Calibri"/>
                <a:cs typeface="Calibri"/>
              </a:rPr>
              <a:t>Sources:</a:t>
            </a:r>
            <a:r>
              <a:rPr dirty="0" sz="1050" spc="20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050" i="1">
                <a:solidFill>
                  <a:srgbClr val="767070"/>
                </a:solidFill>
                <a:latin typeface="Calibri"/>
                <a:cs typeface="Calibri"/>
              </a:rPr>
              <a:t>Company</a:t>
            </a:r>
            <a:r>
              <a:rPr dirty="0" sz="1050" spc="25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050" i="1">
                <a:solidFill>
                  <a:srgbClr val="767070"/>
                </a:solidFill>
                <a:latin typeface="Calibri"/>
                <a:cs typeface="Calibri"/>
              </a:rPr>
              <a:t>Filings,</a:t>
            </a:r>
            <a:r>
              <a:rPr dirty="0" sz="1050" spc="45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050" spc="-10" i="1">
                <a:solidFill>
                  <a:srgbClr val="767070"/>
                </a:solidFill>
                <a:latin typeface="Calibri"/>
                <a:cs typeface="Calibri"/>
              </a:rPr>
              <a:t>thewrap.com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364642" y="1000124"/>
            <a:ext cx="530987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3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001F5F"/>
                </a:solidFill>
                <a:latin typeface="Calibri"/>
                <a:cs typeface="Calibri"/>
              </a:rPr>
              <a:t>Post</a:t>
            </a:r>
            <a:r>
              <a:rPr dirty="0" sz="13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001F5F"/>
                </a:solidFill>
                <a:latin typeface="Calibri"/>
                <a:cs typeface="Calibri"/>
              </a:rPr>
              <a:t>Acquisition </a:t>
            </a:r>
            <a:r>
              <a:rPr dirty="0" sz="1300" spc="-10">
                <a:solidFill>
                  <a:srgbClr val="001F5F"/>
                </a:solidFill>
                <a:latin typeface="Calibri"/>
                <a:cs typeface="Calibri"/>
              </a:rPr>
              <a:t>Strategy</a:t>
            </a:r>
            <a:r>
              <a:rPr dirty="0" sz="13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001F5F"/>
                </a:solidFill>
                <a:latin typeface="Calibri"/>
                <a:cs typeface="Calibri"/>
              </a:rPr>
              <a:t>will</a:t>
            </a:r>
            <a:r>
              <a:rPr dirty="0" sz="13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001F5F"/>
                </a:solidFill>
                <a:latin typeface="Calibri"/>
                <a:cs typeface="Calibri"/>
              </a:rPr>
              <a:t>have</a:t>
            </a:r>
            <a:r>
              <a:rPr dirty="0" sz="13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001F5F"/>
                </a:solidFill>
                <a:latin typeface="Calibri"/>
                <a:cs typeface="Calibri"/>
              </a:rPr>
              <a:t>an</a:t>
            </a:r>
            <a:r>
              <a:rPr dirty="0" sz="13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001F5F"/>
                </a:solidFill>
                <a:latin typeface="Calibri"/>
                <a:cs typeface="Calibri"/>
              </a:rPr>
              <a:t>impact</a:t>
            </a:r>
            <a:r>
              <a:rPr dirty="0" sz="13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001F5F"/>
                </a:solidFill>
                <a:latin typeface="Calibri"/>
                <a:cs typeface="Calibri"/>
              </a:rPr>
              <a:t>on</a:t>
            </a:r>
            <a:r>
              <a:rPr dirty="0" sz="13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3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001F5F"/>
                </a:solidFill>
                <a:latin typeface="Calibri"/>
                <a:cs typeface="Calibri"/>
              </a:rPr>
              <a:t>earnings</a:t>
            </a:r>
            <a:r>
              <a:rPr dirty="0" sz="13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3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001F5F"/>
                </a:solidFill>
                <a:latin typeface="Calibri"/>
                <a:cs typeface="Calibri"/>
              </a:rPr>
              <a:t>both</a:t>
            </a:r>
            <a:r>
              <a:rPr dirty="0" sz="13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spc="-10">
                <a:solidFill>
                  <a:srgbClr val="001F5F"/>
                </a:solidFill>
                <a:latin typeface="Calibri"/>
                <a:cs typeface="Calibri"/>
              </a:rPr>
              <a:t>firms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1536953" y="1430527"/>
            <a:ext cx="2995295" cy="4527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37160" marR="5080" indent="-125095">
              <a:lnSpc>
                <a:spcPct val="100000"/>
              </a:lnSpc>
              <a:spcBef>
                <a:spcPts val="105"/>
              </a:spcBef>
            </a:pPr>
            <a:r>
              <a:rPr dirty="0" sz="1400" i="1">
                <a:solidFill>
                  <a:srgbClr val="001F5F"/>
                </a:solidFill>
                <a:latin typeface="Calibri"/>
                <a:cs typeface="Calibri"/>
              </a:rPr>
              <a:t>Amazon</a:t>
            </a:r>
            <a:r>
              <a:rPr dirty="0" sz="1400" spc="-30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001F5F"/>
                </a:solidFill>
                <a:latin typeface="Calibri"/>
                <a:cs typeface="Calibri"/>
              </a:rPr>
              <a:t>would</a:t>
            </a:r>
            <a:r>
              <a:rPr dirty="0" sz="1400" spc="-30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b="1" i="1">
                <a:solidFill>
                  <a:srgbClr val="001F5F"/>
                </a:solidFill>
                <a:latin typeface="Calibri"/>
                <a:cs typeface="Calibri"/>
              </a:rPr>
              <a:t>gain</a:t>
            </a:r>
            <a:r>
              <a:rPr dirty="0" sz="1400" spc="-25" b="1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 i="1">
                <a:solidFill>
                  <a:srgbClr val="001F5F"/>
                </a:solidFill>
                <a:latin typeface="Calibri"/>
                <a:cs typeface="Calibri"/>
              </a:rPr>
              <a:t>significantly</a:t>
            </a:r>
            <a:r>
              <a:rPr dirty="0" sz="1400" spc="-5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i="1">
                <a:solidFill>
                  <a:srgbClr val="001F5F"/>
                </a:solidFill>
                <a:latin typeface="Calibri"/>
                <a:cs typeface="Calibri"/>
              </a:rPr>
              <a:t>in</a:t>
            </a:r>
            <a:r>
              <a:rPr dirty="0" sz="1400" spc="-15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20" i="1">
                <a:solidFill>
                  <a:srgbClr val="001F5F"/>
                </a:solidFill>
                <a:latin typeface="Calibri"/>
                <a:cs typeface="Calibri"/>
              </a:rPr>
              <a:t>terms </a:t>
            </a:r>
            <a:r>
              <a:rPr dirty="0" sz="1400" i="1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400" spc="-10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b="1" i="1">
                <a:solidFill>
                  <a:srgbClr val="001F5F"/>
                </a:solidFill>
                <a:latin typeface="Calibri"/>
                <a:cs typeface="Calibri"/>
              </a:rPr>
              <a:t>revenue</a:t>
            </a:r>
            <a:r>
              <a:rPr dirty="0" sz="1400" spc="-5" b="1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b="1" i="1">
                <a:solidFill>
                  <a:srgbClr val="001F5F"/>
                </a:solidFill>
                <a:latin typeface="Calibri"/>
                <a:cs typeface="Calibri"/>
              </a:rPr>
              <a:t>from</a:t>
            </a:r>
            <a:r>
              <a:rPr dirty="0" sz="1400" spc="-25" b="1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 b="1" i="1">
                <a:solidFill>
                  <a:srgbClr val="001F5F"/>
                </a:solidFill>
                <a:latin typeface="Calibri"/>
                <a:cs typeface="Calibri"/>
              </a:rPr>
              <a:t>subscription</a:t>
            </a:r>
            <a:r>
              <a:rPr dirty="0" sz="1400" spc="-45" b="1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 b="1" i="1">
                <a:solidFill>
                  <a:srgbClr val="001F5F"/>
                </a:solidFill>
                <a:latin typeface="Calibri"/>
                <a:cs typeface="Calibri"/>
              </a:rPr>
              <a:t>services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7" name="object 47" descr=""/>
          <p:cNvSpPr/>
          <p:nvPr/>
        </p:nvSpPr>
        <p:spPr>
          <a:xfrm>
            <a:off x="996696" y="5091684"/>
            <a:ext cx="4375785" cy="0"/>
          </a:xfrm>
          <a:custGeom>
            <a:avLst/>
            <a:gdLst/>
            <a:ahLst/>
            <a:cxnLst/>
            <a:rect l="l" t="t" r="r" b="b"/>
            <a:pathLst>
              <a:path w="4375785" h="0">
                <a:moveTo>
                  <a:pt x="0" y="0"/>
                </a:moveTo>
                <a:lnTo>
                  <a:pt x="4375404" y="0"/>
                </a:lnTo>
              </a:path>
            </a:pathLst>
          </a:custGeom>
          <a:ln w="9525">
            <a:solidFill>
              <a:srgbClr val="C1D5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8" name="object 48" descr=""/>
          <p:cNvGrpSpPr/>
          <p:nvPr/>
        </p:nvGrpSpPr>
        <p:grpSpPr>
          <a:xfrm>
            <a:off x="1246111" y="2764853"/>
            <a:ext cx="3874770" cy="1669414"/>
            <a:chOff x="1246111" y="2764853"/>
            <a:chExt cx="3874770" cy="1669414"/>
          </a:xfrm>
        </p:grpSpPr>
        <p:sp>
          <p:nvSpPr>
            <p:cNvPr id="49" name="object 49" descr=""/>
            <p:cNvSpPr/>
            <p:nvPr/>
          </p:nvSpPr>
          <p:spPr>
            <a:xfrm>
              <a:off x="1309878" y="3286506"/>
              <a:ext cx="3749040" cy="1085215"/>
            </a:xfrm>
            <a:custGeom>
              <a:avLst/>
              <a:gdLst/>
              <a:ahLst/>
              <a:cxnLst/>
              <a:rect l="l" t="t" r="r" b="b"/>
              <a:pathLst>
                <a:path w="3749040" h="1085214">
                  <a:moveTo>
                    <a:pt x="0" y="1085088"/>
                  </a:moveTo>
                  <a:lnTo>
                    <a:pt x="624840" y="893064"/>
                  </a:lnTo>
                  <a:lnTo>
                    <a:pt x="1249680" y="688848"/>
                  </a:lnTo>
                  <a:lnTo>
                    <a:pt x="1874520" y="528828"/>
                  </a:lnTo>
                  <a:lnTo>
                    <a:pt x="2499360" y="350520"/>
                  </a:lnTo>
                  <a:lnTo>
                    <a:pt x="3124200" y="175260"/>
                  </a:lnTo>
                  <a:lnTo>
                    <a:pt x="3749040" y="0"/>
                  </a:lnTo>
                </a:path>
              </a:pathLst>
            </a:custGeom>
            <a:ln w="28575">
              <a:solidFill>
                <a:srgbClr val="122D5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6111" y="4310189"/>
              <a:ext cx="123774" cy="123825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70900" y="4118165"/>
              <a:ext cx="123825" cy="123825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5740" y="3913949"/>
              <a:ext cx="123825" cy="123825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22104" y="3753929"/>
              <a:ext cx="123825" cy="123825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46944" y="3575621"/>
              <a:ext cx="123825" cy="123824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71784" y="3398837"/>
              <a:ext cx="123825" cy="123825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6624" y="3225101"/>
              <a:ext cx="123825" cy="123825"/>
            </a:xfrm>
            <a:prstGeom prst="rect">
              <a:avLst/>
            </a:prstGeom>
          </p:spPr>
        </p:pic>
        <p:sp>
          <p:nvSpPr>
            <p:cNvPr id="57" name="object 57" descr=""/>
            <p:cNvSpPr/>
            <p:nvPr/>
          </p:nvSpPr>
          <p:spPr>
            <a:xfrm>
              <a:off x="1309878" y="2826258"/>
              <a:ext cx="3749040" cy="1545590"/>
            </a:xfrm>
            <a:custGeom>
              <a:avLst/>
              <a:gdLst/>
              <a:ahLst/>
              <a:cxnLst/>
              <a:rect l="l" t="t" r="r" b="b"/>
              <a:pathLst>
                <a:path w="3749040" h="1545589">
                  <a:moveTo>
                    <a:pt x="0" y="1545335"/>
                  </a:moveTo>
                  <a:lnTo>
                    <a:pt x="624840" y="1280159"/>
                  </a:lnTo>
                  <a:lnTo>
                    <a:pt x="1249680" y="893063"/>
                  </a:lnTo>
                  <a:lnTo>
                    <a:pt x="1874520" y="694943"/>
                  </a:lnTo>
                  <a:lnTo>
                    <a:pt x="2499360" y="469391"/>
                  </a:lnTo>
                  <a:lnTo>
                    <a:pt x="3124200" y="234695"/>
                  </a:lnTo>
                  <a:lnTo>
                    <a:pt x="3749040" y="0"/>
                  </a:lnTo>
                </a:path>
              </a:pathLst>
            </a:custGeom>
            <a:ln w="28575">
              <a:solidFill>
                <a:srgbClr val="FF9F0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6111" y="4310189"/>
              <a:ext cx="123774" cy="123825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0900" y="4045013"/>
              <a:ext cx="123825" cy="123825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95740" y="3657917"/>
              <a:ext cx="123825" cy="123825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22104" y="3459797"/>
              <a:ext cx="123825" cy="123825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46944" y="3232721"/>
              <a:ext cx="123825" cy="123825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71784" y="2999549"/>
              <a:ext cx="123825" cy="123825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96624" y="2764853"/>
              <a:ext cx="123825" cy="123825"/>
            </a:xfrm>
            <a:prstGeom prst="rect">
              <a:avLst/>
            </a:prstGeom>
          </p:spPr>
        </p:pic>
      </p:grpSp>
      <p:sp>
        <p:nvSpPr>
          <p:cNvPr id="65" name="object 65" descr=""/>
          <p:cNvSpPr txBox="1"/>
          <p:nvPr/>
        </p:nvSpPr>
        <p:spPr>
          <a:xfrm>
            <a:off x="737717" y="4466970"/>
            <a:ext cx="720725" cy="701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36245">
              <a:lnSpc>
                <a:spcPts val="13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19.2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060"/>
              </a:lnSpc>
            </a:pPr>
            <a:r>
              <a:rPr dirty="0" sz="1000" spc="-25">
                <a:solidFill>
                  <a:srgbClr val="001F5F"/>
                </a:solidFill>
                <a:latin typeface="Calibri"/>
                <a:cs typeface="Calibri"/>
              </a:rPr>
              <a:t>10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30"/>
              </a:spcBef>
            </a:pPr>
            <a:endParaRPr sz="1000">
              <a:latin typeface="Calibri"/>
              <a:cs typeface="Calibri"/>
            </a:endParaRPr>
          </a:p>
          <a:p>
            <a:pPr marL="76835">
              <a:lnSpc>
                <a:spcPct val="100000"/>
              </a:lnSpc>
              <a:spcBef>
                <a:spcPts val="5"/>
              </a:spcBef>
            </a:pPr>
            <a:r>
              <a:rPr dirty="0" sz="1000" spc="-50">
                <a:solidFill>
                  <a:srgbClr val="001F5F"/>
                </a:solidFill>
                <a:latin typeface="Calibri"/>
                <a:cs typeface="Calibri"/>
              </a:rPr>
              <a:t>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1786254" y="4274566"/>
            <a:ext cx="296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24.3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2411348" y="4070680"/>
            <a:ext cx="29718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29.8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3036570" y="3910329"/>
            <a:ext cx="296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34.0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3661664" y="3732403"/>
            <a:ext cx="296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38.8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4286758" y="3555872"/>
            <a:ext cx="296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43.5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4911978" y="3382136"/>
            <a:ext cx="296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48.1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1161389" y="4052696"/>
            <a:ext cx="296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19.2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1786254" y="3787520"/>
            <a:ext cx="296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26.3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2411348" y="3400171"/>
            <a:ext cx="296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36.6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3036570" y="3202304"/>
            <a:ext cx="296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41.9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3661664" y="2976117"/>
            <a:ext cx="296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47.9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4286758" y="2742057"/>
            <a:ext cx="296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54.2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4911978" y="2507360"/>
            <a:ext cx="296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60.4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737717" y="4240148"/>
            <a:ext cx="1536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001F5F"/>
                </a:solidFill>
                <a:latin typeface="Calibri"/>
                <a:cs typeface="Calibri"/>
              </a:rPr>
              <a:t>20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737717" y="3864990"/>
            <a:ext cx="1536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001F5F"/>
                </a:solidFill>
                <a:latin typeface="Calibri"/>
                <a:cs typeface="Calibri"/>
              </a:rPr>
              <a:t>30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737717" y="3489705"/>
            <a:ext cx="1536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001F5F"/>
                </a:solidFill>
                <a:latin typeface="Calibri"/>
                <a:cs typeface="Calibri"/>
              </a:rPr>
              <a:t>40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737717" y="3114548"/>
            <a:ext cx="1536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001F5F"/>
                </a:solidFill>
                <a:latin typeface="Calibri"/>
                <a:cs typeface="Calibri"/>
              </a:rPr>
              <a:t>50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737717" y="2739643"/>
            <a:ext cx="1536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001F5F"/>
                </a:solidFill>
                <a:latin typeface="Calibri"/>
                <a:cs typeface="Calibri"/>
              </a:rPr>
              <a:t>60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737717" y="2364486"/>
            <a:ext cx="1536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001F5F"/>
                </a:solidFill>
                <a:latin typeface="Calibri"/>
                <a:cs typeface="Calibri"/>
              </a:rPr>
              <a:t>70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1154988" y="5161915"/>
            <a:ext cx="30861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0">
                <a:solidFill>
                  <a:srgbClr val="001F5F"/>
                </a:solidFill>
                <a:latin typeface="Calibri"/>
                <a:cs typeface="Calibri"/>
              </a:rPr>
              <a:t>2019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6" name="object 86" descr=""/>
          <p:cNvSpPr txBox="1"/>
          <p:nvPr/>
        </p:nvSpPr>
        <p:spPr>
          <a:xfrm>
            <a:off x="3030473" y="5161915"/>
            <a:ext cx="30861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0">
                <a:solidFill>
                  <a:srgbClr val="001F5F"/>
                </a:solidFill>
                <a:latin typeface="Calibri"/>
                <a:cs typeface="Calibri"/>
              </a:rPr>
              <a:t>2022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7" name="object 87" descr=""/>
          <p:cNvSpPr txBox="1"/>
          <p:nvPr/>
        </p:nvSpPr>
        <p:spPr>
          <a:xfrm>
            <a:off x="3655567" y="5161915"/>
            <a:ext cx="30861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0">
                <a:solidFill>
                  <a:srgbClr val="001F5F"/>
                </a:solidFill>
                <a:latin typeface="Calibri"/>
                <a:cs typeface="Calibri"/>
              </a:rPr>
              <a:t>2023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8" name="object 88" descr=""/>
          <p:cNvSpPr txBox="1"/>
          <p:nvPr/>
        </p:nvSpPr>
        <p:spPr>
          <a:xfrm>
            <a:off x="4280661" y="5161915"/>
            <a:ext cx="30861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0">
                <a:solidFill>
                  <a:srgbClr val="001F5F"/>
                </a:solidFill>
                <a:latin typeface="Calibri"/>
                <a:cs typeface="Calibri"/>
              </a:rPr>
              <a:t>2024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9" name="object 89" descr=""/>
          <p:cNvSpPr txBox="1"/>
          <p:nvPr/>
        </p:nvSpPr>
        <p:spPr>
          <a:xfrm>
            <a:off x="4905883" y="5161915"/>
            <a:ext cx="30861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0">
                <a:solidFill>
                  <a:srgbClr val="001F5F"/>
                </a:solidFill>
                <a:latin typeface="Calibri"/>
                <a:cs typeface="Calibri"/>
              </a:rPr>
              <a:t>2025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0" name="object 90" descr=""/>
          <p:cNvSpPr txBox="1"/>
          <p:nvPr/>
        </p:nvSpPr>
        <p:spPr>
          <a:xfrm>
            <a:off x="527938" y="2964921"/>
            <a:ext cx="194945" cy="152527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360"/>
              </a:lnSpc>
            </a:pPr>
            <a:r>
              <a:rPr dirty="0" sz="1300">
                <a:solidFill>
                  <a:srgbClr val="001F5F"/>
                </a:solidFill>
                <a:latin typeface="Calibri"/>
                <a:cs typeface="Calibri"/>
              </a:rPr>
              <a:t>Revenue</a:t>
            </a:r>
            <a:r>
              <a:rPr dirty="0" sz="1300" spc="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i="1">
                <a:solidFill>
                  <a:srgbClr val="001F5F"/>
                </a:solidFill>
                <a:latin typeface="Calibri"/>
                <a:cs typeface="Calibri"/>
              </a:rPr>
              <a:t>(in</a:t>
            </a:r>
            <a:r>
              <a:rPr dirty="0" sz="1300" spc="5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i="1">
                <a:solidFill>
                  <a:srgbClr val="001F5F"/>
                </a:solidFill>
                <a:latin typeface="Calibri"/>
                <a:cs typeface="Calibri"/>
              </a:rPr>
              <a:t>$</a:t>
            </a:r>
            <a:r>
              <a:rPr dirty="0" sz="1300" spc="5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spc="-10" i="1">
                <a:solidFill>
                  <a:srgbClr val="001F5F"/>
                </a:solidFill>
                <a:latin typeface="Calibri"/>
                <a:cs typeface="Calibri"/>
              </a:rPr>
              <a:t>billions)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91" name="object 91" descr=""/>
          <p:cNvSpPr txBox="1"/>
          <p:nvPr/>
        </p:nvSpPr>
        <p:spPr>
          <a:xfrm>
            <a:off x="1652777" y="2116582"/>
            <a:ext cx="255079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Amazon</a:t>
            </a:r>
            <a:r>
              <a:rPr dirty="0" sz="11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Revenue</a:t>
            </a:r>
            <a:r>
              <a:rPr dirty="0" sz="11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from</a:t>
            </a:r>
            <a:r>
              <a:rPr dirty="0" sz="11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Subscription</a:t>
            </a:r>
            <a:r>
              <a:rPr dirty="0" sz="11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001F5F"/>
                </a:solidFill>
                <a:latin typeface="Calibri"/>
                <a:cs typeface="Calibri"/>
              </a:rPr>
              <a:t>Services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2" name="object 9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69542" y="5509069"/>
            <a:ext cx="243839" cy="85725"/>
          </a:xfrm>
          <a:prstGeom prst="rect">
            <a:avLst/>
          </a:prstGeom>
        </p:spPr>
      </p:pic>
      <p:sp>
        <p:nvSpPr>
          <p:cNvPr id="93" name="object 93" descr=""/>
          <p:cNvSpPr txBox="1"/>
          <p:nvPr/>
        </p:nvSpPr>
        <p:spPr>
          <a:xfrm>
            <a:off x="1780158" y="5161915"/>
            <a:ext cx="1131570" cy="469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7540" algn="l"/>
              </a:tabLst>
            </a:pPr>
            <a:r>
              <a:rPr dirty="0" sz="1100" spc="-20">
                <a:solidFill>
                  <a:srgbClr val="001F5F"/>
                </a:solidFill>
                <a:latin typeface="Calibri"/>
                <a:cs typeface="Calibri"/>
              </a:rPr>
              <a:t>2020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100" spc="-20">
                <a:solidFill>
                  <a:srgbClr val="001F5F"/>
                </a:solidFill>
                <a:latin typeface="Calibri"/>
                <a:cs typeface="Calibri"/>
              </a:rPr>
              <a:t>2021</a:t>
            </a:r>
            <a:endParaRPr sz="1100">
              <a:latin typeface="Calibri"/>
              <a:cs typeface="Calibri"/>
            </a:endParaRPr>
          </a:p>
          <a:p>
            <a:pPr marL="158750">
              <a:lnSpc>
                <a:spcPct val="100000"/>
              </a:lnSpc>
              <a:spcBef>
                <a:spcPts val="915"/>
              </a:spcBef>
            </a:pPr>
            <a:r>
              <a:rPr dirty="0" sz="1050">
                <a:solidFill>
                  <a:srgbClr val="001F5F"/>
                </a:solidFill>
                <a:latin typeface="Calibri"/>
                <a:cs typeface="Calibri"/>
              </a:rPr>
              <a:t>Current</a:t>
            </a:r>
            <a:r>
              <a:rPr dirty="0" sz="105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001F5F"/>
                </a:solidFill>
                <a:latin typeface="Calibri"/>
                <a:cs typeface="Calibri"/>
              </a:rPr>
              <a:t>Forecasts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94" name="object 94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096005" y="5509069"/>
            <a:ext cx="243840" cy="85725"/>
          </a:xfrm>
          <a:prstGeom prst="rect">
            <a:avLst/>
          </a:prstGeom>
        </p:spPr>
      </p:pic>
      <p:sp>
        <p:nvSpPr>
          <p:cNvPr id="95" name="object 95" descr=""/>
          <p:cNvSpPr txBox="1"/>
          <p:nvPr/>
        </p:nvSpPr>
        <p:spPr>
          <a:xfrm>
            <a:off x="3353180" y="5445048"/>
            <a:ext cx="89471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solidFill>
                  <a:srgbClr val="001F5F"/>
                </a:solidFill>
                <a:latin typeface="Calibri"/>
                <a:cs typeface="Calibri"/>
              </a:rPr>
              <a:t>Post</a:t>
            </a:r>
            <a:r>
              <a:rPr dirty="0" sz="1050" spc="-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001F5F"/>
                </a:solidFill>
                <a:latin typeface="Calibri"/>
                <a:cs typeface="Calibri"/>
              </a:rPr>
              <a:t>Acquisition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6" name="object 96" descr=""/>
          <p:cNvSpPr txBox="1"/>
          <p:nvPr/>
        </p:nvSpPr>
        <p:spPr>
          <a:xfrm>
            <a:off x="7228458" y="998601"/>
            <a:ext cx="4036060" cy="763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17907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solidFill>
                  <a:srgbClr val="001F5F"/>
                </a:solidFill>
                <a:latin typeface="Calibri"/>
                <a:cs typeface="Calibri"/>
              </a:rPr>
              <a:t>Overall,</a:t>
            </a:r>
            <a:r>
              <a:rPr dirty="0" sz="1400" spc="-2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1F5F"/>
                </a:solidFill>
                <a:latin typeface="Calibri"/>
                <a:cs typeface="Calibri"/>
              </a:rPr>
              <a:t>we</a:t>
            </a:r>
            <a:r>
              <a:rPr dirty="0" sz="1400" spc="-3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1F5F"/>
                </a:solidFill>
                <a:latin typeface="Calibri"/>
                <a:cs typeface="Calibri"/>
              </a:rPr>
              <a:t>see</a:t>
            </a:r>
            <a:r>
              <a:rPr dirty="0" sz="1400" spc="-2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1F5F"/>
                </a:solidFill>
                <a:latin typeface="Calibri"/>
                <a:cs typeface="Calibri"/>
              </a:rPr>
              <a:t>an</a:t>
            </a:r>
            <a:r>
              <a:rPr dirty="0" sz="1400" spc="-2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 b="1">
                <a:solidFill>
                  <a:srgbClr val="001F5F"/>
                </a:solidFill>
                <a:latin typeface="Calibri"/>
                <a:cs typeface="Calibri"/>
              </a:rPr>
              <a:t>increase</a:t>
            </a:r>
            <a:r>
              <a:rPr dirty="0" sz="1400" spc="-4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1F5F"/>
                </a:solidFill>
                <a:latin typeface="Calibri"/>
                <a:cs typeface="Calibri"/>
              </a:rPr>
              <a:t>in</a:t>
            </a:r>
            <a:r>
              <a:rPr dirty="0" sz="1400" spc="-10" b="1">
                <a:solidFill>
                  <a:srgbClr val="001F5F"/>
                </a:solidFill>
                <a:latin typeface="Calibri"/>
                <a:cs typeface="Calibri"/>
              </a:rPr>
              <a:t> revenue</a:t>
            </a:r>
            <a:r>
              <a:rPr dirty="0" sz="1400" spc="-5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1F5F"/>
                </a:solidFill>
                <a:latin typeface="Calibri"/>
                <a:cs typeface="Calibri"/>
              </a:rPr>
              <a:t>when</a:t>
            </a:r>
            <a:r>
              <a:rPr dirty="0" sz="1400" spc="-3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 b="1">
                <a:solidFill>
                  <a:srgbClr val="001F5F"/>
                </a:solidFill>
                <a:latin typeface="Calibri"/>
                <a:cs typeface="Calibri"/>
              </a:rPr>
              <a:t>netting </a:t>
            </a:r>
            <a:r>
              <a:rPr dirty="0" sz="1400" b="1">
                <a:solidFill>
                  <a:srgbClr val="001F5F"/>
                </a:solidFill>
                <a:latin typeface="Calibri"/>
                <a:cs typeface="Calibri"/>
              </a:rPr>
              <a:t>out</a:t>
            </a:r>
            <a:r>
              <a:rPr dirty="0" sz="1400" spc="-2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1F5F"/>
                </a:solidFill>
                <a:latin typeface="Calibri"/>
                <a:cs typeface="Calibri"/>
              </a:rPr>
              <a:t>all</a:t>
            </a:r>
            <a:r>
              <a:rPr dirty="0" sz="1400" spc="-2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400" spc="-2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1F5F"/>
                </a:solidFill>
                <a:latin typeface="Calibri"/>
                <a:cs typeface="Calibri"/>
              </a:rPr>
              <a:t>sources</a:t>
            </a:r>
            <a:r>
              <a:rPr dirty="0" sz="1400" spc="-3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1F5F"/>
                </a:solidFill>
                <a:latin typeface="Calibri"/>
                <a:cs typeface="Calibri"/>
              </a:rPr>
              <a:t>from</a:t>
            </a:r>
            <a:r>
              <a:rPr dirty="0" sz="1400" spc="-4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1F5F"/>
                </a:solidFill>
                <a:latin typeface="Calibri"/>
                <a:cs typeface="Calibri"/>
              </a:rPr>
              <a:t>both</a:t>
            </a:r>
            <a:r>
              <a:rPr dirty="0" sz="1400" spc="-4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 b="1">
                <a:solidFill>
                  <a:srgbClr val="001F5F"/>
                </a:solidFill>
                <a:latin typeface="Calibri"/>
                <a:cs typeface="Calibri"/>
              </a:rPr>
              <a:t>companies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dirty="0" sz="1400" spc="-10" b="1">
                <a:solidFill>
                  <a:srgbClr val="001F5F"/>
                </a:solidFill>
                <a:latin typeface="Calibri"/>
                <a:cs typeface="Calibri"/>
              </a:rPr>
              <a:t>(Discounted</a:t>
            </a:r>
            <a:r>
              <a:rPr dirty="0" sz="1400" spc="-3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 b="1">
                <a:solidFill>
                  <a:srgbClr val="001F5F"/>
                </a:solidFill>
                <a:latin typeface="Calibri"/>
                <a:cs typeface="Calibri"/>
              </a:rPr>
              <a:t>Values</a:t>
            </a:r>
            <a:r>
              <a:rPr dirty="0" sz="1400" spc="-1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400" spc="-10" b="1">
                <a:solidFill>
                  <a:srgbClr val="001F5F"/>
                </a:solidFill>
                <a:latin typeface="Calibri"/>
                <a:cs typeface="Calibri"/>
              </a:rPr>
              <a:t> Incremental</a:t>
            </a:r>
            <a:r>
              <a:rPr dirty="0" sz="1400" spc="-3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 b="1">
                <a:solidFill>
                  <a:srgbClr val="001F5F"/>
                </a:solidFill>
                <a:latin typeface="Calibri"/>
                <a:cs typeface="Calibri"/>
              </a:rPr>
              <a:t>Revenues;</a:t>
            </a:r>
            <a:r>
              <a:rPr dirty="0" sz="1400" spc="-2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1F5F"/>
                </a:solidFill>
                <a:latin typeface="Calibri"/>
                <a:cs typeface="Calibri"/>
              </a:rPr>
              <a:t>USD</a:t>
            </a:r>
            <a:r>
              <a:rPr dirty="0" sz="1400" spc="1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25" b="1">
                <a:solidFill>
                  <a:srgbClr val="001F5F"/>
                </a:solidFill>
                <a:latin typeface="Calibri"/>
                <a:cs typeface="Calibri"/>
              </a:rPr>
              <a:t>mn)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7" name="object 97" descr=""/>
          <p:cNvSpPr/>
          <p:nvPr/>
        </p:nvSpPr>
        <p:spPr>
          <a:xfrm>
            <a:off x="1374647" y="1952244"/>
            <a:ext cx="3169920" cy="0"/>
          </a:xfrm>
          <a:custGeom>
            <a:avLst/>
            <a:gdLst/>
            <a:ahLst/>
            <a:cxnLst/>
            <a:rect l="l" t="t" r="r" b="b"/>
            <a:pathLst>
              <a:path w="3169920" h="0">
                <a:moveTo>
                  <a:pt x="0" y="0"/>
                </a:moveTo>
                <a:lnTo>
                  <a:pt x="3169539" y="0"/>
                </a:lnTo>
              </a:path>
            </a:pathLst>
          </a:custGeom>
          <a:ln w="6350">
            <a:solidFill>
              <a:srgbClr val="122D56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98" name="object 98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583944" y="1912640"/>
            <a:ext cx="6524988" cy="3662897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52729" y="6296914"/>
            <a:ext cx="1244600" cy="567690"/>
            <a:chOff x="252729" y="6296914"/>
            <a:chExt cx="1244600" cy="567690"/>
          </a:xfrm>
        </p:grpSpPr>
        <p:sp>
          <p:nvSpPr>
            <p:cNvPr id="3" name="object 3" descr=""/>
            <p:cNvSpPr/>
            <p:nvPr/>
          </p:nvSpPr>
          <p:spPr>
            <a:xfrm>
              <a:off x="259079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1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1" y="554736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259079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1" y="554736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63651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530351" y="6378016"/>
            <a:ext cx="11167745" cy="3917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35"/>
              </a:lnSpc>
              <a:tabLst>
                <a:tab pos="1534795" algn="l"/>
                <a:tab pos="2982595" algn="l"/>
                <a:tab pos="4497705" algn="l"/>
                <a:tab pos="5985510" algn="l"/>
                <a:tab pos="7392034" algn="l"/>
                <a:tab pos="8886190" algn="l"/>
              </a:tabLst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Executive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</a:t>
            </a:r>
            <a:endParaRPr sz="1400">
              <a:latin typeface="Calibri"/>
              <a:cs typeface="Calibri"/>
            </a:endParaRPr>
          </a:p>
          <a:p>
            <a:pPr marL="2540">
              <a:lnSpc>
                <a:spcPct val="100000"/>
              </a:lnSpc>
              <a:tabLst>
                <a:tab pos="1540510" algn="l"/>
                <a:tab pos="2979420" algn="l"/>
                <a:tab pos="4721860" algn="l"/>
                <a:tab pos="6012815" algn="l"/>
                <a:tab pos="7435215" algn="l"/>
                <a:tab pos="8986520" algn="l"/>
                <a:tab pos="10377805" algn="l"/>
              </a:tabLst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Overview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Feasibility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Solution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baseline="29761" sz="2100" spc="-15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baseline="29761" sz="2100">
              <a:latin typeface="Calibri"/>
              <a:cs typeface="Calibri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3233673" y="6296914"/>
            <a:ext cx="1244600" cy="567690"/>
            <a:chOff x="3233673" y="6296914"/>
            <a:chExt cx="1244600" cy="567690"/>
          </a:xfrm>
        </p:grpSpPr>
        <p:sp>
          <p:nvSpPr>
            <p:cNvPr id="8" name="object 8" descr=""/>
            <p:cNvSpPr/>
            <p:nvPr/>
          </p:nvSpPr>
          <p:spPr>
            <a:xfrm>
              <a:off x="3240023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1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1" y="554736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3240023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1" y="554736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244595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1743201" y="6296914"/>
            <a:ext cx="1244600" cy="567690"/>
            <a:chOff x="1743201" y="6296914"/>
            <a:chExt cx="1244600" cy="567690"/>
          </a:xfrm>
        </p:grpSpPr>
        <p:sp>
          <p:nvSpPr>
            <p:cNvPr id="12" name="object 12" descr=""/>
            <p:cNvSpPr/>
            <p:nvPr/>
          </p:nvSpPr>
          <p:spPr>
            <a:xfrm>
              <a:off x="1749551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1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1" y="554736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749551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1" y="554736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754123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 descr=""/>
          <p:cNvGrpSpPr/>
          <p:nvPr/>
        </p:nvGrpSpPr>
        <p:grpSpPr>
          <a:xfrm>
            <a:off x="4724146" y="6296914"/>
            <a:ext cx="1244600" cy="567690"/>
            <a:chOff x="4724146" y="6296914"/>
            <a:chExt cx="1244600" cy="567690"/>
          </a:xfrm>
        </p:grpSpPr>
        <p:sp>
          <p:nvSpPr>
            <p:cNvPr id="16" name="object 16" descr=""/>
            <p:cNvSpPr/>
            <p:nvPr/>
          </p:nvSpPr>
          <p:spPr>
            <a:xfrm>
              <a:off x="4730496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1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1" y="554736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730496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1" y="554736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735068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 descr=""/>
          <p:cNvGrpSpPr/>
          <p:nvPr/>
        </p:nvGrpSpPr>
        <p:grpSpPr>
          <a:xfrm>
            <a:off x="6214617" y="6296914"/>
            <a:ext cx="1244600" cy="567690"/>
            <a:chOff x="6214617" y="6296914"/>
            <a:chExt cx="1244600" cy="567690"/>
          </a:xfrm>
        </p:grpSpPr>
        <p:sp>
          <p:nvSpPr>
            <p:cNvPr id="20" name="object 20" descr=""/>
            <p:cNvSpPr/>
            <p:nvPr/>
          </p:nvSpPr>
          <p:spPr>
            <a:xfrm>
              <a:off x="6220967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1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1" y="554736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6220967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1" y="554736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6225539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 descr=""/>
          <p:cNvGrpSpPr/>
          <p:nvPr/>
        </p:nvGrpSpPr>
        <p:grpSpPr>
          <a:xfrm>
            <a:off x="7705090" y="6296914"/>
            <a:ext cx="1244600" cy="567690"/>
            <a:chOff x="7705090" y="6296914"/>
            <a:chExt cx="1244600" cy="567690"/>
          </a:xfrm>
        </p:grpSpPr>
        <p:sp>
          <p:nvSpPr>
            <p:cNvPr id="24" name="object 24" descr=""/>
            <p:cNvSpPr/>
            <p:nvPr/>
          </p:nvSpPr>
          <p:spPr>
            <a:xfrm>
              <a:off x="7711440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2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2" y="554736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7711440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2" y="554736"/>
                  </a:lnTo>
                  <a:lnTo>
                    <a:pt x="1231392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7716012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 descr=""/>
          <p:cNvGrpSpPr/>
          <p:nvPr/>
        </p:nvGrpSpPr>
        <p:grpSpPr>
          <a:xfrm>
            <a:off x="9195561" y="6296914"/>
            <a:ext cx="1244600" cy="567690"/>
            <a:chOff x="9195561" y="6296914"/>
            <a:chExt cx="1244600" cy="567690"/>
          </a:xfrm>
        </p:grpSpPr>
        <p:sp>
          <p:nvSpPr>
            <p:cNvPr id="28" name="object 28" descr=""/>
            <p:cNvSpPr/>
            <p:nvPr/>
          </p:nvSpPr>
          <p:spPr>
            <a:xfrm>
              <a:off x="9201911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2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2" y="554736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9201911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2" y="554736"/>
                  </a:lnTo>
                  <a:lnTo>
                    <a:pt x="1231392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9206483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 descr=""/>
          <p:cNvGrpSpPr/>
          <p:nvPr/>
        </p:nvGrpSpPr>
        <p:grpSpPr>
          <a:xfrm>
            <a:off x="10692383" y="6296914"/>
            <a:ext cx="1247140" cy="567690"/>
            <a:chOff x="10692383" y="6296914"/>
            <a:chExt cx="1247140" cy="567690"/>
          </a:xfrm>
        </p:grpSpPr>
        <p:sp>
          <p:nvSpPr>
            <p:cNvPr id="32" name="object 32" descr=""/>
            <p:cNvSpPr/>
            <p:nvPr/>
          </p:nvSpPr>
          <p:spPr>
            <a:xfrm>
              <a:off x="10701527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2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2" y="554736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0701527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2" y="554736"/>
                  </a:lnTo>
                  <a:lnTo>
                    <a:pt x="1231392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0692383" y="6414516"/>
              <a:ext cx="1219200" cy="306705"/>
            </a:xfrm>
            <a:custGeom>
              <a:avLst/>
              <a:gdLst/>
              <a:ahLst/>
              <a:cxnLst/>
              <a:rect l="l" t="t" r="r" b="b"/>
              <a:pathLst>
                <a:path w="1219200" h="306704">
                  <a:moveTo>
                    <a:pt x="1219200" y="0"/>
                  </a:moveTo>
                  <a:lnTo>
                    <a:pt x="0" y="0"/>
                  </a:lnTo>
                  <a:lnTo>
                    <a:pt x="0" y="306324"/>
                  </a:lnTo>
                  <a:lnTo>
                    <a:pt x="1219200" y="306324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6" name="object 3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75264" y="18288"/>
              <a:ext cx="1144524" cy="75590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</p:grpSp>
      <p:sp>
        <p:nvSpPr>
          <p:cNvPr id="38" name="object 38" descr=""/>
          <p:cNvSpPr/>
          <p:nvPr/>
        </p:nvSpPr>
        <p:spPr>
          <a:xfrm>
            <a:off x="9144" y="0"/>
            <a:ext cx="12183110" cy="6858000"/>
          </a:xfrm>
          <a:custGeom>
            <a:avLst/>
            <a:gdLst/>
            <a:ahLst/>
            <a:cxnLst/>
            <a:rect l="l" t="t" r="r" b="b"/>
            <a:pathLst>
              <a:path w="12183110" h="6858000">
                <a:moveTo>
                  <a:pt x="0" y="0"/>
                </a:moveTo>
                <a:lnTo>
                  <a:pt x="0" y="6858000"/>
                </a:lnTo>
                <a:lnTo>
                  <a:pt x="12182855" y="6858000"/>
                </a:lnTo>
                <a:lnTo>
                  <a:pt x="1218285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1F5F">
              <a:alpha val="7607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/>
          <p:nvPr/>
        </p:nvSpPr>
        <p:spPr>
          <a:xfrm>
            <a:off x="9144" y="0"/>
            <a:ext cx="12183110" cy="6858000"/>
          </a:xfrm>
          <a:custGeom>
            <a:avLst/>
            <a:gdLst/>
            <a:ahLst/>
            <a:cxnLst/>
            <a:rect l="l" t="t" r="r" b="b"/>
            <a:pathLst>
              <a:path w="12183110" h="6858000">
                <a:moveTo>
                  <a:pt x="12182856" y="0"/>
                </a:moveTo>
                <a:lnTo>
                  <a:pt x="0" y="0"/>
                </a:lnTo>
                <a:lnTo>
                  <a:pt x="0" y="6858000"/>
                </a:lnTo>
                <a:lnTo>
                  <a:pt x="12182855" y="6858000"/>
                </a:lnTo>
              </a:path>
            </a:pathLst>
          </a:custGeom>
          <a:ln w="12700">
            <a:solidFill>
              <a:srgbClr val="0013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2357373" y="1103452"/>
            <a:ext cx="7479030" cy="12458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0" spc="-1125">
                <a:latin typeface="Trebuchet MS"/>
                <a:cs typeface="Trebuchet MS"/>
              </a:rPr>
              <a:t>VII.</a:t>
            </a:r>
            <a:r>
              <a:rPr dirty="0" sz="8000" spc="-840">
                <a:latin typeface="Trebuchet MS"/>
                <a:cs typeface="Trebuchet MS"/>
              </a:rPr>
              <a:t> </a:t>
            </a:r>
            <a:r>
              <a:rPr dirty="0" sz="8000" spc="-1170">
                <a:latin typeface="Trebuchet MS"/>
                <a:cs typeface="Trebuchet MS"/>
              </a:rPr>
              <a:t>Alternative</a:t>
            </a:r>
            <a:r>
              <a:rPr dirty="0" sz="8000" spc="-835">
                <a:latin typeface="Trebuchet MS"/>
                <a:cs typeface="Trebuchet MS"/>
              </a:rPr>
              <a:t> </a:t>
            </a:r>
            <a:r>
              <a:rPr dirty="0" sz="8000" spc="-1100">
                <a:latin typeface="Trebuchet MS"/>
                <a:cs typeface="Trebuchet MS"/>
              </a:rPr>
              <a:t>Solution</a:t>
            </a:r>
            <a:endParaRPr sz="8000">
              <a:latin typeface="Trebuchet MS"/>
              <a:cs typeface="Trebuchet MS"/>
            </a:endParaRPr>
          </a:p>
        </p:txBody>
      </p:sp>
      <p:grpSp>
        <p:nvGrpSpPr>
          <p:cNvPr id="41" name="object 41" descr=""/>
          <p:cNvGrpSpPr/>
          <p:nvPr/>
        </p:nvGrpSpPr>
        <p:grpSpPr>
          <a:xfrm>
            <a:off x="147828" y="173736"/>
            <a:ext cx="11889105" cy="6551930"/>
            <a:chOff x="147828" y="173736"/>
            <a:chExt cx="11889105" cy="6551930"/>
          </a:xfrm>
        </p:grpSpPr>
        <p:sp>
          <p:nvSpPr>
            <p:cNvPr id="42" name="object 42" descr=""/>
            <p:cNvSpPr/>
            <p:nvPr/>
          </p:nvSpPr>
          <p:spPr>
            <a:xfrm>
              <a:off x="2078735" y="2409443"/>
              <a:ext cx="8100695" cy="0"/>
            </a:xfrm>
            <a:custGeom>
              <a:avLst/>
              <a:gdLst/>
              <a:ahLst/>
              <a:cxnLst/>
              <a:rect l="l" t="t" r="r" b="b"/>
              <a:pathLst>
                <a:path w="8100695" h="0">
                  <a:moveTo>
                    <a:pt x="0" y="0"/>
                  </a:moveTo>
                  <a:lnTo>
                    <a:pt x="8100313" y="0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166878" y="192786"/>
              <a:ext cx="11851005" cy="6513830"/>
            </a:xfrm>
            <a:custGeom>
              <a:avLst/>
              <a:gdLst/>
              <a:ahLst/>
              <a:cxnLst/>
              <a:rect l="l" t="t" r="r" b="b"/>
              <a:pathLst>
                <a:path w="11851005" h="6513830">
                  <a:moveTo>
                    <a:pt x="0" y="6513576"/>
                  </a:moveTo>
                  <a:lnTo>
                    <a:pt x="11850624" y="6513576"/>
                  </a:lnTo>
                  <a:lnTo>
                    <a:pt x="11850624" y="0"/>
                  </a:lnTo>
                  <a:lnTo>
                    <a:pt x="0" y="0"/>
                  </a:lnTo>
                  <a:lnTo>
                    <a:pt x="0" y="6513576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9757409" y="3304793"/>
              <a:ext cx="1104900" cy="1106170"/>
            </a:xfrm>
            <a:custGeom>
              <a:avLst/>
              <a:gdLst/>
              <a:ahLst/>
              <a:cxnLst/>
              <a:rect l="l" t="t" r="r" b="b"/>
              <a:pathLst>
                <a:path w="1104900" h="1106170">
                  <a:moveTo>
                    <a:pt x="0" y="552957"/>
                  </a:moveTo>
                  <a:lnTo>
                    <a:pt x="2032" y="505332"/>
                  </a:lnTo>
                  <a:lnTo>
                    <a:pt x="8000" y="458723"/>
                  </a:lnTo>
                  <a:lnTo>
                    <a:pt x="17780" y="413384"/>
                  </a:lnTo>
                  <a:lnTo>
                    <a:pt x="31115" y="369569"/>
                  </a:lnTo>
                  <a:lnTo>
                    <a:pt x="47879" y="327405"/>
                  </a:lnTo>
                  <a:lnTo>
                    <a:pt x="68072" y="286892"/>
                  </a:lnTo>
                  <a:lnTo>
                    <a:pt x="91313" y="248411"/>
                  </a:lnTo>
                  <a:lnTo>
                    <a:pt x="117475" y="212089"/>
                  </a:lnTo>
                  <a:lnTo>
                    <a:pt x="146304" y="178053"/>
                  </a:lnTo>
                  <a:lnTo>
                    <a:pt x="177926" y="146430"/>
                  </a:lnTo>
                  <a:lnTo>
                    <a:pt x="211963" y="117475"/>
                  </a:lnTo>
                  <a:lnTo>
                    <a:pt x="248285" y="91312"/>
                  </a:lnTo>
                  <a:lnTo>
                    <a:pt x="286639" y="68071"/>
                  </a:lnTo>
                  <a:lnTo>
                    <a:pt x="327025" y="48005"/>
                  </a:lnTo>
                  <a:lnTo>
                    <a:pt x="369189" y="31114"/>
                  </a:lnTo>
                  <a:lnTo>
                    <a:pt x="413004" y="17779"/>
                  </a:lnTo>
                  <a:lnTo>
                    <a:pt x="458216" y="8000"/>
                  </a:lnTo>
                  <a:lnTo>
                    <a:pt x="504825" y="2031"/>
                  </a:lnTo>
                  <a:lnTo>
                    <a:pt x="552450" y="0"/>
                  </a:lnTo>
                  <a:lnTo>
                    <a:pt x="600075" y="2031"/>
                  </a:lnTo>
                  <a:lnTo>
                    <a:pt x="646684" y="8000"/>
                  </a:lnTo>
                  <a:lnTo>
                    <a:pt x="691896" y="17779"/>
                  </a:lnTo>
                  <a:lnTo>
                    <a:pt x="735711" y="31114"/>
                  </a:lnTo>
                  <a:lnTo>
                    <a:pt x="777875" y="48005"/>
                  </a:lnTo>
                  <a:lnTo>
                    <a:pt x="818261" y="68071"/>
                  </a:lnTo>
                  <a:lnTo>
                    <a:pt x="856615" y="91312"/>
                  </a:lnTo>
                  <a:lnTo>
                    <a:pt x="892937" y="117475"/>
                  </a:lnTo>
                  <a:lnTo>
                    <a:pt x="926973" y="146430"/>
                  </a:lnTo>
                  <a:lnTo>
                    <a:pt x="958596" y="178053"/>
                  </a:lnTo>
                  <a:lnTo>
                    <a:pt x="987425" y="212089"/>
                  </a:lnTo>
                  <a:lnTo>
                    <a:pt x="1013587" y="248411"/>
                  </a:lnTo>
                  <a:lnTo>
                    <a:pt x="1036828" y="286892"/>
                  </a:lnTo>
                  <a:lnTo>
                    <a:pt x="1057021" y="327405"/>
                  </a:lnTo>
                  <a:lnTo>
                    <a:pt x="1073785" y="369569"/>
                  </a:lnTo>
                  <a:lnTo>
                    <a:pt x="1087120" y="413384"/>
                  </a:lnTo>
                  <a:lnTo>
                    <a:pt x="1096899" y="458723"/>
                  </a:lnTo>
                  <a:lnTo>
                    <a:pt x="1102868" y="505332"/>
                  </a:lnTo>
                  <a:lnTo>
                    <a:pt x="1104900" y="552957"/>
                  </a:lnTo>
                  <a:lnTo>
                    <a:pt x="1102868" y="600709"/>
                  </a:lnTo>
                  <a:lnTo>
                    <a:pt x="1096899" y="647318"/>
                  </a:lnTo>
                  <a:lnTo>
                    <a:pt x="1087120" y="692657"/>
                  </a:lnTo>
                  <a:lnTo>
                    <a:pt x="1073785" y="736472"/>
                  </a:lnTo>
                  <a:lnTo>
                    <a:pt x="1057021" y="778636"/>
                  </a:lnTo>
                  <a:lnTo>
                    <a:pt x="1036828" y="819149"/>
                  </a:lnTo>
                  <a:lnTo>
                    <a:pt x="1013587" y="857630"/>
                  </a:lnTo>
                  <a:lnTo>
                    <a:pt x="987425" y="893952"/>
                  </a:lnTo>
                  <a:lnTo>
                    <a:pt x="958596" y="927988"/>
                  </a:lnTo>
                  <a:lnTo>
                    <a:pt x="926973" y="959611"/>
                  </a:lnTo>
                  <a:lnTo>
                    <a:pt x="892937" y="988567"/>
                  </a:lnTo>
                  <a:lnTo>
                    <a:pt x="856615" y="1014729"/>
                  </a:lnTo>
                  <a:lnTo>
                    <a:pt x="818261" y="1037970"/>
                  </a:lnTo>
                  <a:lnTo>
                    <a:pt x="777875" y="1058036"/>
                  </a:lnTo>
                  <a:lnTo>
                    <a:pt x="735711" y="1074927"/>
                  </a:lnTo>
                  <a:lnTo>
                    <a:pt x="691896" y="1088262"/>
                  </a:lnTo>
                  <a:lnTo>
                    <a:pt x="646684" y="1098041"/>
                  </a:lnTo>
                  <a:lnTo>
                    <a:pt x="600075" y="1104010"/>
                  </a:lnTo>
                  <a:lnTo>
                    <a:pt x="552450" y="1106042"/>
                  </a:lnTo>
                  <a:lnTo>
                    <a:pt x="504825" y="1104010"/>
                  </a:lnTo>
                  <a:lnTo>
                    <a:pt x="458216" y="1098041"/>
                  </a:lnTo>
                  <a:lnTo>
                    <a:pt x="413004" y="1088262"/>
                  </a:lnTo>
                  <a:lnTo>
                    <a:pt x="369189" y="1074927"/>
                  </a:lnTo>
                  <a:lnTo>
                    <a:pt x="327025" y="1058036"/>
                  </a:lnTo>
                  <a:lnTo>
                    <a:pt x="286639" y="1037970"/>
                  </a:lnTo>
                  <a:lnTo>
                    <a:pt x="248285" y="1014729"/>
                  </a:lnTo>
                  <a:lnTo>
                    <a:pt x="211963" y="988567"/>
                  </a:lnTo>
                  <a:lnTo>
                    <a:pt x="177926" y="959611"/>
                  </a:lnTo>
                  <a:lnTo>
                    <a:pt x="146304" y="927988"/>
                  </a:lnTo>
                  <a:lnTo>
                    <a:pt x="117475" y="893952"/>
                  </a:lnTo>
                  <a:lnTo>
                    <a:pt x="91313" y="857630"/>
                  </a:lnTo>
                  <a:lnTo>
                    <a:pt x="68072" y="819149"/>
                  </a:lnTo>
                  <a:lnTo>
                    <a:pt x="47879" y="778636"/>
                  </a:lnTo>
                  <a:lnTo>
                    <a:pt x="31115" y="736472"/>
                  </a:lnTo>
                  <a:lnTo>
                    <a:pt x="17780" y="692657"/>
                  </a:lnTo>
                  <a:lnTo>
                    <a:pt x="8000" y="647318"/>
                  </a:lnTo>
                  <a:lnTo>
                    <a:pt x="2032" y="600709"/>
                  </a:lnTo>
                  <a:lnTo>
                    <a:pt x="0" y="552957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 descr=""/>
          <p:cNvSpPr txBox="1"/>
          <p:nvPr/>
        </p:nvSpPr>
        <p:spPr>
          <a:xfrm>
            <a:off x="9601581" y="3511753"/>
            <a:ext cx="1417955" cy="16236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95"/>
              </a:spcBef>
            </a:pPr>
            <a:r>
              <a:rPr dirty="0" sz="4000" spc="-50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4000">
              <a:latin typeface="Arial"/>
              <a:cs typeface="Arial"/>
            </a:endParaRPr>
          </a:p>
          <a:p>
            <a:pPr algn="ctr" marL="12065" marR="5080" indent="5080">
              <a:lnSpc>
                <a:spcPct val="100000"/>
              </a:lnSpc>
              <a:spcBef>
                <a:spcPts val="3465"/>
              </a:spcBef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FINANCIAL FEASIBILITY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6" name="object 46" descr=""/>
          <p:cNvGrpSpPr/>
          <p:nvPr/>
        </p:nvGrpSpPr>
        <p:grpSpPr>
          <a:xfrm>
            <a:off x="1095578" y="3285744"/>
            <a:ext cx="6084570" cy="1792605"/>
            <a:chOff x="1095578" y="3285744"/>
            <a:chExt cx="6084570" cy="1792605"/>
          </a:xfrm>
        </p:grpSpPr>
        <p:sp>
          <p:nvSpPr>
            <p:cNvPr id="47" name="object 47" descr=""/>
            <p:cNvSpPr/>
            <p:nvPr/>
          </p:nvSpPr>
          <p:spPr>
            <a:xfrm>
              <a:off x="1401317" y="3304794"/>
              <a:ext cx="1104900" cy="1106170"/>
            </a:xfrm>
            <a:custGeom>
              <a:avLst/>
              <a:gdLst/>
              <a:ahLst/>
              <a:cxnLst/>
              <a:rect l="l" t="t" r="r" b="b"/>
              <a:pathLst>
                <a:path w="1104900" h="1106170">
                  <a:moveTo>
                    <a:pt x="0" y="552957"/>
                  </a:moveTo>
                  <a:lnTo>
                    <a:pt x="2031" y="505332"/>
                  </a:lnTo>
                  <a:lnTo>
                    <a:pt x="8000" y="458723"/>
                  </a:lnTo>
                  <a:lnTo>
                    <a:pt x="17779" y="413384"/>
                  </a:lnTo>
                  <a:lnTo>
                    <a:pt x="31115" y="369569"/>
                  </a:lnTo>
                  <a:lnTo>
                    <a:pt x="47878" y="327405"/>
                  </a:lnTo>
                  <a:lnTo>
                    <a:pt x="68072" y="286892"/>
                  </a:lnTo>
                  <a:lnTo>
                    <a:pt x="91312" y="248411"/>
                  </a:lnTo>
                  <a:lnTo>
                    <a:pt x="117475" y="212089"/>
                  </a:lnTo>
                  <a:lnTo>
                    <a:pt x="146303" y="178053"/>
                  </a:lnTo>
                  <a:lnTo>
                    <a:pt x="177926" y="146430"/>
                  </a:lnTo>
                  <a:lnTo>
                    <a:pt x="211962" y="117475"/>
                  </a:lnTo>
                  <a:lnTo>
                    <a:pt x="248284" y="91312"/>
                  </a:lnTo>
                  <a:lnTo>
                    <a:pt x="286638" y="68071"/>
                  </a:lnTo>
                  <a:lnTo>
                    <a:pt x="327025" y="48005"/>
                  </a:lnTo>
                  <a:lnTo>
                    <a:pt x="369188" y="31114"/>
                  </a:lnTo>
                  <a:lnTo>
                    <a:pt x="413004" y="17779"/>
                  </a:lnTo>
                  <a:lnTo>
                    <a:pt x="458215" y="8000"/>
                  </a:lnTo>
                  <a:lnTo>
                    <a:pt x="504825" y="2031"/>
                  </a:lnTo>
                  <a:lnTo>
                    <a:pt x="552450" y="0"/>
                  </a:lnTo>
                  <a:lnTo>
                    <a:pt x="600075" y="2031"/>
                  </a:lnTo>
                  <a:lnTo>
                    <a:pt x="646683" y="8000"/>
                  </a:lnTo>
                  <a:lnTo>
                    <a:pt x="691895" y="17779"/>
                  </a:lnTo>
                  <a:lnTo>
                    <a:pt x="735711" y="31114"/>
                  </a:lnTo>
                  <a:lnTo>
                    <a:pt x="777875" y="48005"/>
                  </a:lnTo>
                  <a:lnTo>
                    <a:pt x="818261" y="68071"/>
                  </a:lnTo>
                  <a:lnTo>
                    <a:pt x="856614" y="91312"/>
                  </a:lnTo>
                  <a:lnTo>
                    <a:pt x="892937" y="117475"/>
                  </a:lnTo>
                  <a:lnTo>
                    <a:pt x="926973" y="146430"/>
                  </a:lnTo>
                  <a:lnTo>
                    <a:pt x="958595" y="178053"/>
                  </a:lnTo>
                  <a:lnTo>
                    <a:pt x="987425" y="212089"/>
                  </a:lnTo>
                  <a:lnTo>
                    <a:pt x="1013587" y="248411"/>
                  </a:lnTo>
                  <a:lnTo>
                    <a:pt x="1036827" y="286892"/>
                  </a:lnTo>
                  <a:lnTo>
                    <a:pt x="1057020" y="327405"/>
                  </a:lnTo>
                  <a:lnTo>
                    <a:pt x="1073784" y="369569"/>
                  </a:lnTo>
                  <a:lnTo>
                    <a:pt x="1087120" y="413384"/>
                  </a:lnTo>
                  <a:lnTo>
                    <a:pt x="1096899" y="458723"/>
                  </a:lnTo>
                  <a:lnTo>
                    <a:pt x="1102868" y="505332"/>
                  </a:lnTo>
                  <a:lnTo>
                    <a:pt x="1104900" y="552957"/>
                  </a:lnTo>
                  <a:lnTo>
                    <a:pt x="1102868" y="600709"/>
                  </a:lnTo>
                  <a:lnTo>
                    <a:pt x="1096899" y="647318"/>
                  </a:lnTo>
                  <a:lnTo>
                    <a:pt x="1087120" y="692657"/>
                  </a:lnTo>
                  <a:lnTo>
                    <a:pt x="1073784" y="736472"/>
                  </a:lnTo>
                  <a:lnTo>
                    <a:pt x="1057020" y="778636"/>
                  </a:lnTo>
                  <a:lnTo>
                    <a:pt x="1036827" y="819149"/>
                  </a:lnTo>
                  <a:lnTo>
                    <a:pt x="1013587" y="857630"/>
                  </a:lnTo>
                  <a:lnTo>
                    <a:pt x="987425" y="893952"/>
                  </a:lnTo>
                  <a:lnTo>
                    <a:pt x="958595" y="927988"/>
                  </a:lnTo>
                  <a:lnTo>
                    <a:pt x="926973" y="959611"/>
                  </a:lnTo>
                  <a:lnTo>
                    <a:pt x="892937" y="988567"/>
                  </a:lnTo>
                  <a:lnTo>
                    <a:pt x="856614" y="1014729"/>
                  </a:lnTo>
                  <a:lnTo>
                    <a:pt x="818261" y="1037970"/>
                  </a:lnTo>
                  <a:lnTo>
                    <a:pt x="777875" y="1058036"/>
                  </a:lnTo>
                  <a:lnTo>
                    <a:pt x="735711" y="1074927"/>
                  </a:lnTo>
                  <a:lnTo>
                    <a:pt x="691895" y="1088262"/>
                  </a:lnTo>
                  <a:lnTo>
                    <a:pt x="646683" y="1098041"/>
                  </a:lnTo>
                  <a:lnTo>
                    <a:pt x="600075" y="1104010"/>
                  </a:lnTo>
                  <a:lnTo>
                    <a:pt x="552450" y="1106042"/>
                  </a:lnTo>
                  <a:lnTo>
                    <a:pt x="504825" y="1104010"/>
                  </a:lnTo>
                  <a:lnTo>
                    <a:pt x="458215" y="1098041"/>
                  </a:lnTo>
                  <a:lnTo>
                    <a:pt x="413004" y="1088262"/>
                  </a:lnTo>
                  <a:lnTo>
                    <a:pt x="369188" y="1074927"/>
                  </a:lnTo>
                  <a:lnTo>
                    <a:pt x="327025" y="1058036"/>
                  </a:lnTo>
                  <a:lnTo>
                    <a:pt x="286638" y="1037970"/>
                  </a:lnTo>
                  <a:lnTo>
                    <a:pt x="248284" y="1014729"/>
                  </a:lnTo>
                  <a:lnTo>
                    <a:pt x="211962" y="988567"/>
                  </a:lnTo>
                  <a:lnTo>
                    <a:pt x="177926" y="959611"/>
                  </a:lnTo>
                  <a:lnTo>
                    <a:pt x="146303" y="927988"/>
                  </a:lnTo>
                  <a:lnTo>
                    <a:pt x="117475" y="893952"/>
                  </a:lnTo>
                  <a:lnTo>
                    <a:pt x="91312" y="857630"/>
                  </a:lnTo>
                  <a:lnTo>
                    <a:pt x="68072" y="819149"/>
                  </a:lnTo>
                  <a:lnTo>
                    <a:pt x="47878" y="778636"/>
                  </a:lnTo>
                  <a:lnTo>
                    <a:pt x="31115" y="736472"/>
                  </a:lnTo>
                  <a:lnTo>
                    <a:pt x="17779" y="692657"/>
                  </a:lnTo>
                  <a:lnTo>
                    <a:pt x="8000" y="647318"/>
                  </a:lnTo>
                  <a:lnTo>
                    <a:pt x="2031" y="600709"/>
                  </a:lnTo>
                  <a:lnTo>
                    <a:pt x="0" y="552957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1095578" y="3666489"/>
              <a:ext cx="1700530" cy="1411605"/>
            </a:xfrm>
            <a:custGeom>
              <a:avLst/>
              <a:gdLst/>
              <a:ahLst/>
              <a:cxnLst/>
              <a:rect l="l" t="t" r="r" b="b"/>
              <a:pathLst>
                <a:path w="1700530" h="1411604">
                  <a:moveTo>
                    <a:pt x="164198" y="1408684"/>
                  </a:moveTo>
                  <a:lnTo>
                    <a:pt x="149288" y="1371473"/>
                  </a:lnTo>
                  <a:lnTo>
                    <a:pt x="138239" y="1343914"/>
                  </a:lnTo>
                  <a:lnTo>
                    <a:pt x="113919" y="1283208"/>
                  </a:lnTo>
                  <a:lnTo>
                    <a:pt x="103365" y="1256855"/>
                  </a:lnTo>
                  <a:lnTo>
                    <a:pt x="103365" y="1343914"/>
                  </a:lnTo>
                  <a:lnTo>
                    <a:pt x="58712" y="1343914"/>
                  </a:lnTo>
                  <a:lnTo>
                    <a:pt x="80810" y="1283208"/>
                  </a:lnTo>
                  <a:lnTo>
                    <a:pt x="103365" y="1343914"/>
                  </a:lnTo>
                  <a:lnTo>
                    <a:pt x="103365" y="1256855"/>
                  </a:lnTo>
                  <a:lnTo>
                    <a:pt x="98666" y="1245108"/>
                  </a:lnTo>
                  <a:lnTo>
                    <a:pt x="63728" y="1245108"/>
                  </a:lnTo>
                  <a:lnTo>
                    <a:pt x="0" y="1408684"/>
                  </a:lnTo>
                  <a:lnTo>
                    <a:pt x="35052" y="1408684"/>
                  </a:lnTo>
                  <a:lnTo>
                    <a:pt x="48552" y="1371473"/>
                  </a:lnTo>
                  <a:lnTo>
                    <a:pt x="113969" y="1371473"/>
                  </a:lnTo>
                  <a:lnTo>
                    <a:pt x="128257" y="1408684"/>
                  </a:lnTo>
                  <a:lnTo>
                    <a:pt x="164198" y="1408684"/>
                  </a:lnTo>
                  <a:close/>
                </a:path>
                <a:path w="1700530" h="1411604">
                  <a:moveTo>
                    <a:pt x="273735" y="1106805"/>
                  </a:moveTo>
                  <a:lnTo>
                    <a:pt x="182295" y="1106805"/>
                  </a:lnTo>
                  <a:lnTo>
                    <a:pt x="182295" y="1062228"/>
                  </a:lnTo>
                  <a:lnTo>
                    <a:pt x="264464" y="1062228"/>
                  </a:lnTo>
                  <a:lnTo>
                    <a:pt x="264464" y="1034669"/>
                  </a:lnTo>
                  <a:lnTo>
                    <a:pt x="182295" y="1034669"/>
                  </a:lnTo>
                  <a:lnTo>
                    <a:pt x="182295" y="998347"/>
                  </a:lnTo>
                  <a:lnTo>
                    <a:pt x="270560" y="998347"/>
                  </a:lnTo>
                  <a:lnTo>
                    <a:pt x="270560" y="970788"/>
                  </a:lnTo>
                  <a:lnTo>
                    <a:pt x="149225" y="970788"/>
                  </a:lnTo>
                  <a:lnTo>
                    <a:pt x="149225" y="1134364"/>
                  </a:lnTo>
                  <a:lnTo>
                    <a:pt x="273735" y="1134364"/>
                  </a:lnTo>
                  <a:lnTo>
                    <a:pt x="273735" y="1106805"/>
                  </a:lnTo>
                  <a:close/>
                </a:path>
                <a:path w="1700530" h="1411604">
                  <a:moveTo>
                    <a:pt x="291261" y="1381125"/>
                  </a:moveTo>
                  <a:lnTo>
                    <a:pt x="209092" y="1381125"/>
                  </a:lnTo>
                  <a:lnTo>
                    <a:pt x="209092" y="1246378"/>
                  </a:lnTo>
                  <a:lnTo>
                    <a:pt x="176072" y="1246378"/>
                  </a:lnTo>
                  <a:lnTo>
                    <a:pt x="176072" y="1408684"/>
                  </a:lnTo>
                  <a:lnTo>
                    <a:pt x="291261" y="1408684"/>
                  </a:lnTo>
                  <a:lnTo>
                    <a:pt x="291261" y="1381125"/>
                  </a:lnTo>
                  <a:close/>
                </a:path>
                <a:path w="1700530" h="1411604">
                  <a:moveTo>
                    <a:pt x="416864" y="1245108"/>
                  </a:moveTo>
                  <a:lnTo>
                    <a:pt x="286816" y="1245108"/>
                  </a:lnTo>
                  <a:lnTo>
                    <a:pt x="286816" y="1272667"/>
                  </a:lnTo>
                  <a:lnTo>
                    <a:pt x="335457" y="1272667"/>
                  </a:lnTo>
                  <a:lnTo>
                    <a:pt x="335457" y="1408684"/>
                  </a:lnTo>
                  <a:lnTo>
                    <a:pt x="368477" y="1408684"/>
                  </a:lnTo>
                  <a:lnTo>
                    <a:pt x="368477" y="1272667"/>
                  </a:lnTo>
                  <a:lnTo>
                    <a:pt x="416864" y="1272667"/>
                  </a:lnTo>
                  <a:lnTo>
                    <a:pt x="416864" y="1245108"/>
                  </a:lnTo>
                  <a:close/>
                </a:path>
                <a:path w="1700530" h="1411604">
                  <a:moveTo>
                    <a:pt x="437184" y="970788"/>
                  </a:moveTo>
                  <a:lnTo>
                    <a:pt x="402132" y="970788"/>
                  </a:lnTo>
                  <a:lnTo>
                    <a:pt x="362127" y="1091819"/>
                  </a:lnTo>
                  <a:lnTo>
                    <a:pt x="320725" y="970788"/>
                  </a:lnTo>
                  <a:lnTo>
                    <a:pt x="284911" y="970788"/>
                  </a:lnTo>
                  <a:lnTo>
                    <a:pt x="343331" y="1134364"/>
                  </a:lnTo>
                  <a:lnTo>
                    <a:pt x="378637" y="1134364"/>
                  </a:lnTo>
                  <a:lnTo>
                    <a:pt x="393865" y="1091819"/>
                  </a:lnTo>
                  <a:lnTo>
                    <a:pt x="437184" y="970788"/>
                  </a:lnTo>
                  <a:close/>
                </a:path>
                <a:path w="1700530" h="1411604">
                  <a:moveTo>
                    <a:pt x="563295" y="1381125"/>
                  </a:moveTo>
                  <a:lnTo>
                    <a:pt x="471855" y="1381125"/>
                  </a:lnTo>
                  <a:lnTo>
                    <a:pt x="471855" y="1336548"/>
                  </a:lnTo>
                  <a:lnTo>
                    <a:pt x="554012" y="1336548"/>
                  </a:lnTo>
                  <a:lnTo>
                    <a:pt x="554012" y="1308989"/>
                  </a:lnTo>
                  <a:lnTo>
                    <a:pt x="471855" y="1308989"/>
                  </a:lnTo>
                  <a:lnTo>
                    <a:pt x="471855" y="1272667"/>
                  </a:lnTo>
                  <a:lnTo>
                    <a:pt x="560120" y="1272667"/>
                  </a:lnTo>
                  <a:lnTo>
                    <a:pt x="560120" y="1245108"/>
                  </a:lnTo>
                  <a:lnTo>
                    <a:pt x="438835" y="1245108"/>
                  </a:lnTo>
                  <a:lnTo>
                    <a:pt x="438835" y="1408684"/>
                  </a:lnTo>
                  <a:lnTo>
                    <a:pt x="563295" y="1408684"/>
                  </a:lnTo>
                  <a:lnTo>
                    <a:pt x="563295" y="1381125"/>
                  </a:lnTo>
                  <a:close/>
                </a:path>
                <a:path w="1700530" h="1411604">
                  <a:moveTo>
                    <a:pt x="584758" y="1134364"/>
                  </a:moveTo>
                  <a:lnTo>
                    <a:pt x="569874" y="1097153"/>
                  </a:lnTo>
                  <a:lnTo>
                    <a:pt x="558850" y="1069594"/>
                  </a:lnTo>
                  <a:lnTo>
                    <a:pt x="534581" y="1008888"/>
                  </a:lnTo>
                  <a:lnTo>
                    <a:pt x="523925" y="982230"/>
                  </a:lnTo>
                  <a:lnTo>
                    <a:pt x="523925" y="1069594"/>
                  </a:lnTo>
                  <a:lnTo>
                    <a:pt x="479348" y="1069594"/>
                  </a:lnTo>
                  <a:lnTo>
                    <a:pt x="501446" y="1008888"/>
                  </a:lnTo>
                  <a:lnTo>
                    <a:pt x="523925" y="1069594"/>
                  </a:lnTo>
                  <a:lnTo>
                    <a:pt x="523925" y="982230"/>
                  </a:lnTo>
                  <a:lnTo>
                    <a:pt x="519353" y="970788"/>
                  </a:lnTo>
                  <a:lnTo>
                    <a:pt x="484301" y="970788"/>
                  </a:lnTo>
                  <a:lnTo>
                    <a:pt x="420674" y="1134364"/>
                  </a:lnTo>
                  <a:lnTo>
                    <a:pt x="455726" y="1134364"/>
                  </a:lnTo>
                  <a:lnTo>
                    <a:pt x="469188" y="1097153"/>
                  </a:lnTo>
                  <a:lnTo>
                    <a:pt x="534593" y="1097153"/>
                  </a:lnTo>
                  <a:lnTo>
                    <a:pt x="548805" y="1134364"/>
                  </a:lnTo>
                  <a:lnTo>
                    <a:pt x="584758" y="1134364"/>
                  </a:lnTo>
                  <a:close/>
                </a:path>
                <a:path w="1700530" h="1411604">
                  <a:moveTo>
                    <a:pt x="711885" y="1106805"/>
                  </a:moveTo>
                  <a:lnTo>
                    <a:pt x="629716" y="1106805"/>
                  </a:lnTo>
                  <a:lnTo>
                    <a:pt x="629716" y="972058"/>
                  </a:lnTo>
                  <a:lnTo>
                    <a:pt x="596696" y="972058"/>
                  </a:lnTo>
                  <a:lnTo>
                    <a:pt x="596696" y="1134364"/>
                  </a:lnTo>
                  <a:lnTo>
                    <a:pt x="711885" y="1134364"/>
                  </a:lnTo>
                  <a:lnTo>
                    <a:pt x="711885" y="1106805"/>
                  </a:lnTo>
                  <a:close/>
                </a:path>
                <a:path w="1700530" h="1411604">
                  <a:moveTo>
                    <a:pt x="738428" y="1408684"/>
                  </a:moveTo>
                  <a:lnTo>
                    <a:pt x="712812" y="1367955"/>
                  </a:lnTo>
                  <a:lnTo>
                    <a:pt x="688594" y="1340358"/>
                  </a:lnTo>
                  <a:lnTo>
                    <a:pt x="681913" y="1336421"/>
                  </a:lnTo>
                  <a:lnTo>
                    <a:pt x="719035" y="1314907"/>
                  </a:lnTo>
                  <a:lnTo>
                    <a:pt x="719366" y="1314196"/>
                  </a:lnTo>
                  <a:lnTo>
                    <a:pt x="722401" y="1307706"/>
                  </a:lnTo>
                  <a:lnTo>
                    <a:pt x="724420" y="1299718"/>
                  </a:lnTo>
                  <a:lnTo>
                    <a:pt x="725093" y="1290955"/>
                  </a:lnTo>
                  <a:lnTo>
                    <a:pt x="724636" y="1283919"/>
                  </a:lnTo>
                  <a:lnTo>
                    <a:pt x="723290" y="1277264"/>
                  </a:lnTo>
                  <a:lnTo>
                    <a:pt x="721753" y="1272921"/>
                  </a:lnTo>
                  <a:lnTo>
                    <a:pt x="721664" y="1272667"/>
                  </a:lnTo>
                  <a:lnTo>
                    <a:pt x="692111" y="1247521"/>
                  </a:lnTo>
                  <a:lnTo>
                    <a:pt x="691057" y="1247368"/>
                  </a:lnTo>
                  <a:lnTo>
                    <a:pt x="691057" y="1287526"/>
                  </a:lnTo>
                  <a:lnTo>
                    <a:pt x="691057" y="1297940"/>
                  </a:lnTo>
                  <a:lnTo>
                    <a:pt x="656704" y="1314196"/>
                  </a:lnTo>
                  <a:lnTo>
                    <a:pt x="624382" y="1314196"/>
                  </a:lnTo>
                  <a:lnTo>
                    <a:pt x="624382" y="1272667"/>
                  </a:lnTo>
                  <a:lnTo>
                    <a:pt x="663498" y="1272667"/>
                  </a:lnTo>
                  <a:lnTo>
                    <a:pt x="691057" y="1287526"/>
                  </a:lnTo>
                  <a:lnTo>
                    <a:pt x="691057" y="1247368"/>
                  </a:lnTo>
                  <a:lnTo>
                    <a:pt x="683501" y="1246174"/>
                  </a:lnTo>
                  <a:lnTo>
                    <a:pt x="673061" y="1245374"/>
                  </a:lnTo>
                  <a:lnTo>
                    <a:pt x="660831" y="1245108"/>
                  </a:lnTo>
                  <a:lnTo>
                    <a:pt x="591235" y="1245108"/>
                  </a:lnTo>
                  <a:lnTo>
                    <a:pt x="591235" y="1408684"/>
                  </a:lnTo>
                  <a:lnTo>
                    <a:pt x="624382" y="1408684"/>
                  </a:lnTo>
                  <a:lnTo>
                    <a:pt x="624382" y="1340358"/>
                  </a:lnTo>
                  <a:lnTo>
                    <a:pt x="638606" y="1340358"/>
                  </a:lnTo>
                  <a:lnTo>
                    <a:pt x="644194" y="1340993"/>
                  </a:lnTo>
                  <a:lnTo>
                    <a:pt x="647623" y="1342263"/>
                  </a:lnTo>
                  <a:lnTo>
                    <a:pt x="651179" y="1343406"/>
                  </a:lnTo>
                  <a:lnTo>
                    <a:pt x="698931" y="1408684"/>
                  </a:lnTo>
                  <a:lnTo>
                    <a:pt x="738428" y="1408684"/>
                  </a:lnTo>
                  <a:close/>
                </a:path>
                <a:path w="1700530" h="1411604">
                  <a:moveTo>
                    <a:pt x="866190" y="970788"/>
                  </a:moveTo>
                  <a:lnTo>
                    <a:pt x="833170" y="970788"/>
                  </a:lnTo>
                  <a:lnTo>
                    <a:pt x="833043" y="1070927"/>
                  </a:lnTo>
                  <a:lnTo>
                    <a:pt x="832840" y="1076744"/>
                  </a:lnTo>
                  <a:lnTo>
                    <a:pt x="832802" y="1077887"/>
                  </a:lnTo>
                  <a:lnTo>
                    <a:pt x="832523" y="1081811"/>
                  </a:lnTo>
                  <a:lnTo>
                    <a:pt x="832459" y="1082675"/>
                  </a:lnTo>
                  <a:lnTo>
                    <a:pt x="832358" y="1084148"/>
                  </a:lnTo>
                  <a:lnTo>
                    <a:pt x="811326" y="1108964"/>
                  </a:lnTo>
                  <a:lnTo>
                    <a:pt x="792657" y="1108964"/>
                  </a:lnTo>
                  <a:lnTo>
                    <a:pt x="785863" y="1107059"/>
                  </a:lnTo>
                  <a:lnTo>
                    <a:pt x="785583" y="1107059"/>
                  </a:lnTo>
                  <a:lnTo>
                    <a:pt x="769150" y="1077887"/>
                  </a:lnTo>
                  <a:lnTo>
                    <a:pt x="769073" y="1076744"/>
                  </a:lnTo>
                  <a:lnTo>
                    <a:pt x="768908" y="1070927"/>
                  </a:lnTo>
                  <a:lnTo>
                    <a:pt x="768845" y="1056640"/>
                  </a:lnTo>
                  <a:lnTo>
                    <a:pt x="768781" y="970788"/>
                  </a:lnTo>
                  <a:lnTo>
                    <a:pt x="735761" y="970788"/>
                  </a:lnTo>
                  <a:lnTo>
                    <a:pt x="735761" y="1058037"/>
                  </a:lnTo>
                  <a:lnTo>
                    <a:pt x="735914" y="1068959"/>
                  </a:lnTo>
                  <a:lnTo>
                    <a:pt x="738708" y="1098296"/>
                  </a:lnTo>
                  <a:lnTo>
                    <a:pt x="738797" y="1098804"/>
                  </a:lnTo>
                  <a:lnTo>
                    <a:pt x="767384" y="1131697"/>
                  </a:lnTo>
                  <a:lnTo>
                    <a:pt x="782878" y="1135926"/>
                  </a:lnTo>
                  <a:lnTo>
                    <a:pt x="783399" y="1135926"/>
                  </a:lnTo>
                  <a:lnTo>
                    <a:pt x="792175" y="1136853"/>
                  </a:lnTo>
                  <a:lnTo>
                    <a:pt x="792784" y="1136853"/>
                  </a:lnTo>
                  <a:lnTo>
                    <a:pt x="802944" y="1137158"/>
                  </a:lnTo>
                  <a:lnTo>
                    <a:pt x="812177" y="1136853"/>
                  </a:lnTo>
                  <a:lnTo>
                    <a:pt x="848918" y="1124458"/>
                  </a:lnTo>
                  <a:lnTo>
                    <a:pt x="853617" y="1118870"/>
                  </a:lnTo>
                  <a:lnTo>
                    <a:pt x="858443" y="1113282"/>
                  </a:lnTo>
                  <a:lnTo>
                    <a:pt x="860513" y="1108964"/>
                  </a:lnTo>
                  <a:lnTo>
                    <a:pt x="861745" y="1106424"/>
                  </a:lnTo>
                  <a:lnTo>
                    <a:pt x="863244" y="1099566"/>
                  </a:lnTo>
                  <a:lnTo>
                    <a:pt x="863295" y="1099312"/>
                  </a:lnTo>
                  <a:lnTo>
                    <a:pt x="863409" y="1098804"/>
                  </a:lnTo>
                  <a:lnTo>
                    <a:pt x="863523" y="1098296"/>
                  </a:lnTo>
                  <a:lnTo>
                    <a:pt x="866165" y="1058037"/>
                  </a:lnTo>
                  <a:lnTo>
                    <a:pt x="866190" y="970788"/>
                  </a:lnTo>
                  <a:close/>
                </a:path>
                <a:path w="1700530" h="1411604">
                  <a:moveTo>
                    <a:pt x="885875" y="1245108"/>
                  </a:moveTo>
                  <a:lnTo>
                    <a:pt x="855268" y="1245108"/>
                  </a:lnTo>
                  <a:lnTo>
                    <a:pt x="855268" y="1354328"/>
                  </a:lnTo>
                  <a:lnTo>
                    <a:pt x="823137" y="1302004"/>
                  </a:lnTo>
                  <a:lnTo>
                    <a:pt x="788212" y="1245108"/>
                  </a:lnTo>
                  <a:lnTo>
                    <a:pt x="756081" y="1245108"/>
                  </a:lnTo>
                  <a:lnTo>
                    <a:pt x="756081" y="1408684"/>
                  </a:lnTo>
                  <a:lnTo>
                    <a:pt x="786815" y="1408684"/>
                  </a:lnTo>
                  <a:lnTo>
                    <a:pt x="786815" y="1302004"/>
                  </a:lnTo>
                  <a:lnTo>
                    <a:pt x="852728" y="1408684"/>
                  </a:lnTo>
                  <a:lnTo>
                    <a:pt x="885875" y="1408684"/>
                  </a:lnTo>
                  <a:lnTo>
                    <a:pt x="885875" y="1354328"/>
                  </a:lnTo>
                  <a:lnTo>
                    <a:pt x="885875" y="1245108"/>
                  </a:lnTo>
                  <a:close/>
                </a:path>
                <a:path w="1700530" h="1411604">
                  <a:moveTo>
                    <a:pt x="914450" y="0"/>
                  </a:moveTo>
                  <a:lnTo>
                    <a:pt x="857935" y="0"/>
                  </a:lnTo>
                  <a:lnTo>
                    <a:pt x="850760" y="16078"/>
                  </a:lnTo>
                  <a:lnTo>
                    <a:pt x="841070" y="31115"/>
                  </a:lnTo>
                  <a:lnTo>
                    <a:pt x="798423" y="69519"/>
                  </a:lnTo>
                  <a:lnTo>
                    <a:pt x="754938" y="91948"/>
                  </a:lnTo>
                  <a:lnTo>
                    <a:pt x="754938" y="155067"/>
                  </a:lnTo>
                  <a:lnTo>
                    <a:pt x="779983" y="145415"/>
                  </a:lnTo>
                  <a:lnTo>
                    <a:pt x="803325" y="133388"/>
                  </a:lnTo>
                  <a:lnTo>
                    <a:pt x="824941" y="119037"/>
                  </a:lnTo>
                  <a:lnTo>
                    <a:pt x="844854" y="102362"/>
                  </a:lnTo>
                  <a:lnTo>
                    <a:pt x="844854" y="364744"/>
                  </a:lnTo>
                  <a:lnTo>
                    <a:pt x="914450" y="364744"/>
                  </a:lnTo>
                  <a:lnTo>
                    <a:pt x="914450" y="0"/>
                  </a:lnTo>
                  <a:close/>
                </a:path>
                <a:path w="1700530" h="1411604">
                  <a:moveTo>
                    <a:pt x="1049578" y="1134364"/>
                  </a:moveTo>
                  <a:lnTo>
                    <a:pt x="1034694" y="1097153"/>
                  </a:lnTo>
                  <a:lnTo>
                    <a:pt x="1023670" y="1069594"/>
                  </a:lnTo>
                  <a:lnTo>
                    <a:pt x="999401" y="1008888"/>
                  </a:lnTo>
                  <a:lnTo>
                    <a:pt x="988745" y="982230"/>
                  </a:lnTo>
                  <a:lnTo>
                    <a:pt x="988745" y="1069594"/>
                  </a:lnTo>
                  <a:lnTo>
                    <a:pt x="944168" y="1069594"/>
                  </a:lnTo>
                  <a:lnTo>
                    <a:pt x="966266" y="1008888"/>
                  </a:lnTo>
                  <a:lnTo>
                    <a:pt x="988745" y="1069594"/>
                  </a:lnTo>
                  <a:lnTo>
                    <a:pt x="988745" y="982230"/>
                  </a:lnTo>
                  <a:lnTo>
                    <a:pt x="984173" y="970788"/>
                  </a:lnTo>
                  <a:lnTo>
                    <a:pt x="949121" y="970788"/>
                  </a:lnTo>
                  <a:lnTo>
                    <a:pt x="885494" y="1134364"/>
                  </a:lnTo>
                  <a:lnTo>
                    <a:pt x="920546" y="1134364"/>
                  </a:lnTo>
                  <a:lnTo>
                    <a:pt x="934008" y="1097153"/>
                  </a:lnTo>
                  <a:lnTo>
                    <a:pt x="999413" y="1097153"/>
                  </a:lnTo>
                  <a:lnTo>
                    <a:pt x="1013637" y="1134364"/>
                  </a:lnTo>
                  <a:lnTo>
                    <a:pt x="1049578" y="1134364"/>
                  </a:lnTo>
                  <a:close/>
                </a:path>
                <a:path w="1700530" h="1411604">
                  <a:moveTo>
                    <a:pt x="1069390" y="1408684"/>
                  </a:moveTo>
                  <a:lnTo>
                    <a:pt x="1054506" y="1371473"/>
                  </a:lnTo>
                  <a:lnTo>
                    <a:pt x="1043482" y="1343914"/>
                  </a:lnTo>
                  <a:lnTo>
                    <a:pt x="1019213" y="1283208"/>
                  </a:lnTo>
                  <a:lnTo>
                    <a:pt x="1008557" y="1256550"/>
                  </a:lnTo>
                  <a:lnTo>
                    <a:pt x="1008557" y="1343914"/>
                  </a:lnTo>
                  <a:lnTo>
                    <a:pt x="963980" y="1343914"/>
                  </a:lnTo>
                  <a:lnTo>
                    <a:pt x="986078" y="1283208"/>
                  </a:lnTo>
                  <a:lnTo>
                    <a:pt x="1008557" y="1343914"/>
                  </a:lnTo>
                  <a:lnTo>
                    <a:pt x="1008557" y="1256550"/>
                  </a:lnTo>
                  <a:lnTo>
                    <a:pt x="1003985" y="1245108"/>
                  </a:lnTo>
                  <a:lnTo>
                    <a:pt x="968933" y="1245108"/>
                  </a:lnTo>
                  <a:lnTo>
                    <a:pt x="905306" y="1408684"/>
                  </a:lnTo>
                  <a:lnTo>
                    <a:pt x="940358" y="1408684"/>
                  </a:lnTo>
                  <a:lnTo>
                    <a:pt x="953820" y="1371473"/>
                  </a:lnTo>
                  <a:lnTo>
                    <a:pt x="1019225" y="1371473"/>
                  </a:lnTo>
                  <a:lnTo>
                    <a:pt x="1033449" y="1408684"/>
                  </a:lnTo>
                  <a:lnTo>
                    <a:pt x="1069390" y="1408684"/>
                  </a:lnTo>
                  <a:close/>
                </a:path>
                <a:path w="1700530" h="1411604">
                  <a:moveTo>
                    <a:pt x="1165148" y="970788"/>
                  </a:moveTo>
                  <a:lnTo>
                    <a:pt x="1035100" y="970788"/>
                  </a:lnTo>
                  <a:lnTo>
                    <a:pt x="1035100" y="998347"/>
                  </a:lnTo>
                  <a:lnTo>
                    <a:pt x="1083741" y="998347"/>
                  </a:lnTo>
                  <a:lnTo>
                    <a:pt x="1083741" y="1134364"/>
                  </a:lnTo>
                  <a:lnTo>
                    <a:pt x="1116761" y="1134364"/>
                  </a:lnTo>
                  <a:lnTo>
                    <a:pt x="1116761" y="998347"/>
                  </a:lnTo>
                  <a:lnTo>
                    <a:pt x="1165148" y="998347"/>
                  </a:lnTo>
                  <a:lnTo>
                    <a:pt x="1165148" y="970788"/>
                  </a:lnTo>
                  <a:close/>
                </a:path>
                <a:path w="1700530" h="1411604">
                  <a:moveTo>
                    <a:pt x="1184960" y="1245108"/>
                  </a:moveTo>
                  <a:lnTo>
                    <a:pt x="1054912" y="1245108"/>
                  </a:lnTo>
                  <a:lnTo>
                    <a:pt x="1054912" y="1272667"/>
                  </a:lnTo>
                  <a:lnTo>
                    <a:pt x="1103553" y="1272667"/>
                  </a:lnTo>
                  <a:lnTo>
                    <a:pt x="1103553" y="1408684"/>
                  </a:lnTo>
                  <a:lnTo>
                    <a:pt x="1136573" y="1408684"/>
                  </a:lnTo>
                  <a:lnTo>
                    <a:pt x="1136573" y="1272667"/>
                  </a:lnTo>
                  <a:lnTo>
                    <a:pt x="1184960" y="1272667"/>
                  </a:lnTo>
                  <a:lnTo>
                    <a:pt x="1184960" y="1245108"/>
                  </a:lnTo>
                  <a:close/>
                </a:path>
                <a:path w="1700530" h="1411604">
                  <a:moveTo>
                    <a:pt x="1219123" y="970788"/>
                  </a:moveTo>
                  <a:lnTo>
                    <a:pt x="1186103" y="970788"/>
                  </a:lnTo>
                  <a:lnTo>
                    <a:pt x="1186103" y="1134364"/>
                  </a:lnTo>
                  <a:lnTo>
                    <a:pt x="1219123" y="1134364"/>
                  </a:lnTo>
                  <a:lnTo>
                    <a:pt x="1219123" y="970788"/>
                  </a:lnTo>
                  <a:close/>
                </a:path>
                <a:path w="1700530" h="1411604">
                  <a:moveTo>
                    <a:pt x="1238935" y="1245108"/>
                  </a:moveTo>
                  <a:lnTo>
                    <a:pt x="1205915" y="1245108"/>
                  </a:lnTo>
                  <a:lnTo>
                    <a:pt x="1205915" y="1408684"/>
                  </a:lnTo>
                  <a:lnTo>
                    <a:pt x="1238935" y="1408684"/>
                  </a:lnTo>
                  <a:lnTo>
                    <a:pt x="1238935" y="1245108"/>
                  </a:lnTo>
                  <a:close/>
                </a:path>
                <a:path w="1700530" h="1411604">
                  <a:moveTo>
                    <a:pt x="1381175" y="970788"/>
                  </a:moveTo>
                  <a:lnTo>
                    <a:pt x="1350568" y="970788"/>
                  </a:lnTo>
                  <a:lnTo>
                    <a:pt x="1350568" y="1080008"/>
                  </a:lnTo>
                  <a:lnTo>
                    <a:pt x="1318437" y="1027684"/>
                  </a:lnTo>
                  <a:lnTo>
                    <a:pt x="1283512" y="970788"/>
                  </a:lnTo>
                  <a:lnTo>
                    <a:pt x="1251381" y="970788"/>
                  </a:lnTo>
                  <a:lnTo>
                    <a:pt x="1251381" y="1134364"/>
                  </a:lnTo>
                  <a:lnTo>
                    <a:pt x="1282115" y="1134364"/>
                  </a:lnTo>
                  <a:lnTo>
                    <a:pt x="1282115" y="1027684"/>
                  </a:lnTo>
                  <a:lnTo>
                    <a:pt x="1348028" y="1134364"/>
                  </a:lnTo>
                  <a:lnTo>
                    <a:pt x="1381175" y="1134364"/>
                  </a:lnTo>
                  <a:lnTo>
                    <a:pt x="1381175" y="1080008"/>
                  </a:lnTo>
                  <a:lnTo>
                    <a:pt x="1381175" y="970788"/>
                  </a:lnTo>
                  <a:close/>
                </a:path>
                <a:path w="1700530" h="1411604">
                  <a:moveTo>
                    <a:pt x="1406448" y="1245108"/>
                  </a:moveTo>
                  <a:lnTo>
                    <a:pt x="1371396" y="1245108"/>
                  </a:lnTo>
                  <a:lnTo>
                    <a:pt x="1331391" y="1366139"/>
                  </a:lnTo>
                  <a:lnTo>
                    <a:pt x="1289989" y="1245108"/>
                  </a:lnTo>
                  <a:lnTo>
                    <a:pt x="1254175" y="1245108"/>
                  </a:lnTo>
                  <a:lnTo>
                    <a:pt x="1312595" y="1408684"/>
                  </a:lnTo>
                  <a:lnTo>
                    <a:pt x="1347901" y="1408684"/>
                  </a:lnTo>
                  <a:lnTo>
                    <a:pt x="1363129" y="1366139"/>
                  </a:lnTo>
                  <a:lnTo>
                    <a:pt x="1406448" y="1245108"/>
                  </a:lnTo>
                  <a:close/>
                </a:path>
                <a:path w="1700530" h="1411604">
                  <a:moveTo>
                    <a:pt x="1547799" y="1381125"/>
                  </a:moveTo>
                  <a:lnTo>
                    <a:pt x="1456359" y="1381125"/>
                  </a:lnTo>
                  <a:lnTo>
                    <a:pt x="1456359" y="1336548"/>
                  </a:lnTo>
                  <a:lnTo>
                    <a:pt x="1538528" y="1336548"/>
                  </a:lnTo>
                  <a:lnTo>
                    <a:pt x="1538528" y="1308989"/>
                  </a:lnTo>
                  <a:lnTo>
                    <a:pt x="1456359" y="1308989"/>
                  </a:lnTo>
                  <a:lnTo>
                    <a:pt x="1456359" y="1272667"/>
                  </a:lnTo>
                  <a:lnTo>
                    <a:pt x="1544624" y="1272667"/>
                  </a:lnTo>
                  <a:lnTo>
                    <a:pt x="1544624" y="1245108"/>
                  </a:lnTo>
                  <a:lnTo>
                    <a:pt x="1423339" y="1245108"/>
                  </a:lnTo>
                  <a:lnTo>
                    <a:pt x="1423339" y="1408684"/>
                  </a:lnTo>
                  <a:lnTo>
                    <a:pt x="1547799" y="1408684"/>
                  </a:lnTo>
                  <a:lnTo>
                    <a:pt x="1547799" y="1381125"/>
                  </a:lnTo>
                  <a:close/>
                </a:path>
                <a:path w="1700530" h="1411604">
                  <a:moveTo>
                    <a:pt x="1563039" y="1046607"/>
                  </a:moveTo>
                  <a:lnTo>
                    <a:pt x="1491792" y="1046607"/>
                  </a:lnTo>
                  <a:lnTo>
                    <a:pt x="1491792" y="1074166"/>
                  </a:lnTo>
                  <a:lnTo>
                    <a:pt x="1529638" y="1074166"/>
                  </a:lnTo>
                  <a:lnTo>
                    <a:pt x="1529638" y="1094994"/>
                  </a:lnTo>
                  <a:lnTo>
                    <a:pt x="1497761" y="1108964"/>
                  </a:lnTo>
                  <a:lnTo>
                    <a:pt x="1490903" y="1108964"/>
                  </a:lnTo>
                  <a:lnTo>
                    <a:pt x="1451317" y="1086142"/>
                  </a:lnTo>
                  <a:lnTo>
                    <a:pt x="1444040" y="1050671"/>
                  </a:lnTo>
                  <a:lnTo>
                    <a:pt x="1444726" y="1039545"/>
                  </a:lnTo>
                  <a:lnTo>
                    <a:pt x="1463738" y="1003909"/>
                  </a:lnTo>
                  <a:lnTo>
                    <a:pt x="1491284" y="996188"/>
                  </a:lnTo>
                  <a:lnTo>
                    <a:pt x="1500809" y="996188"/>
                  </a:lnTo>
                  <a:lnTo>
                    <a:pt x="1508683" y="998474"/>
                  </a:lnTo>
                  <a:lnTo>
                    <a:pt x="1515033" y="1003173"/>
                  </a:lnTo>
                  <a:lnTo>
                    <a:pt x="1521383" y="1007745"/>
                  </a:lnTo>
                  <a:lnTo>
                    <a:pt x="1525701" y="1014095"/>
                  </a:lnTo>
                  <a:lnTo>
                    <a:pt x="1528114" y="1022223"/>
                  </a:lnTo>
                  <a:lnTo>
                    <a:pt x="1560880" y="1016000"/>
                  </a:lnTo>
                  <a:lnTo>
                    <a:pt x="1557642" y="1005370"/>
                  </a:lnTo>
                  <a:lnTo>
                    <a:pt x="1553006" y="996188"/>
                  </a:lnTo>
                  <a:lnTo>
                    <a:pt x="1552879" y="995921"/>
                  </a:lnTo>
                  <a:lnTo>
                    <a:pt x="1518361" y="971156"/>
                  </a:lnTo>
                  <a:lnTo>
                    <a:pt x="1491284" y="967994"/>
                  </a:lnTo>
                  <a:lnTo>
                    <a:pt x="1480045" y="968502"/>
                  </a:lnTo>
                  <a:lnTo>
                    <a:pt x="1442351" y="981964"/>
                  </a:lnTo>
                  <a:lnTo>
                    <a:pt x="1415999" y="1016876"/>
                  </a:lnTo>
                  <a:lnTo>
                    <a:pt x="1410004" y="1051941"/>
                  </a:lnTo>
                  <a:lnTo>
                    <a:pt x="1410589" y="1063523"/>
                  </a:lnTo>
                  <a:lnTo>
                    <a:pt x="1412303" y="1074166"/>
                  </a:lnTo>
                  <a:lnTo>
                    <a:pt x="1412379" y="1074648"/>
                  </a:lnTo>
                  <a:lnTo>
                    <a:pt x="1415351" y="1085342"/>
                  </a:lnTo>
                  <a:lnTo>
                    <a:pt x="1419529" y="1095629"/>
                  </a:lnTo>
                  <a:lnTo>
                    <a:pt x="1424863" y="1104900"/>
                  </a:lnTo>
                  <a:lnTo>
                    <a:pt x="1424952" y="1105065"/>
                  </a:lnTo>
                  <a:lnTo>
                    <a:pt x="1458175" y="1131112"/>
                  </a:lnTo>
                  <a:lnTo>
                    <a:pt x="1493062" y="1137158"/>
                  </a:lnTo>
                  <a:lnTo>
                    <a:pt x="1503108" y="1136688"/>
                  </a:lnTo>
                  <a:lnTo>
                    <a:pt x="1542173" y="1125575"/>
                  </a:lnTo>
                  <a:lnTo>
                    <a:pt x="1563039" y="1111758"/>
                  </a:lnTo>
                  <a:lnTo>
                    <a:pt x="1563039" y="1108964"/>
                  </a:lnTo>
                  <a:lnTo>
                    <a:pt x="1563039" y="1046607"/>
                  </a:lnTo>
                  <a:close/>
                </a:path>
                <a:path w="1700530" h="1411604">
                  <a:moveTo>
                    <a:pt x="1700326" y="1361059"/>
                  </a:moveTo>
                  <a:lnTo>
                    <a:pt x="1700110" y="1357249"/>
                  </a:lnTo>
                  <a:lnTo>
                    <a:pt x="1700022" y="1355471"/>
                  </a:lnTo>
                  <a:lnTo>
                    <a:pt x="1699920" y="1353578"/>
                  </a:lnTo>
                  <a:lnTo>
                    <a:pt x="1675688" y="1318387"/>
                  </a:lnTo>
                  <a:lnTo>
                    <a:pt x="1629143" y="1303756"/>
                  </a:lnTo>
                  <a:lnTo>
                    <a:pt x="1620418" y="1300975"/>
                  </a:lnTo>
                  <a:lnTo>
                    <a:pt x="1613954" y="1298282"/>
                  </a:lnTo>
                  <a:lnTo>
                    <a:pt x="1609775" y="1295654"/>
                  </a:lnTo>
                  <a:lnTo>
                    <a:pt x="1606473" y="1292860"/>
                  </a:lnTo>
                  <a:lnTo>
                    <a:pt x="1604822" y="1289558"/>
                  </a:lnTo>
                  <a:lnTo>
                    <a:pt x="1604822" y="1281430"/>
                  </a:lnTo>
                  <a:lnTo>
                    <a:pt x="1606600" y="1278001"/>
                  </a:lnTo>
                  <a:lnTo>
                    <a:pt x="1610029" y="1275461"/>
                  </a:lnTo>
                  <a:lnTo>
                    <a:pt x="1615490" y="1271524"/>
                  </a:lnTo>
                  <a:lnTo>
                    <a:pt x="1622983" y="1269619"/>
                  </a:lnTo>
                  <a:lnTo>
                    <a:pt x="1641906" y="1269619"/>
                  </a:lnTo>
                  <a:lnTo>
                    <a:pt x="1649387" y="1271524"/>
                  </a:lnTo>
                  <a:lnTo>
                    <a:pt x="1649044" y="1271524"/>
                  </a:lnTo>
                  <a:lnTo>
                    <a:pt x="1653590" y="1275080"/>
                  </a:lnTo>
                  <a:lnTo>
                    <a:pt x="1658162" y="1278763"/>
                  </a:lnTo>
                  <a:lnTo>
                    <a:pt x="1661210" y="1284859"/>
                  </a:lnTo>
                  <a:lnTo>
                    <a:pt x="1662544" y="1292860"/>
                  </a:lnTo>
                  <a:lnTo>
                    <a:pt x="1662607" y="1293241"/>
                  </a:lnTo>
                  <a:lnTo>
                    <a:pt x="1695627" y="1291844"/>
                  </a:lnTo>
                  <a:lnTo>
                    <a:pt x="1694357" y="1281430"/>
                  </a:lnTo>
                  <a:lnTo>
                    <a:pt x="1694319" y="1281112"/>
                  </a:lnTo>
                  <a:lnTo>
                    <a:pt x="1670608" y="1249870"/>
                  </a:lnTo>
                  <a:lnTo>
                    <a:pt x="1632889" y="1242314"/>
                  </a:lnTo>
                  <a:lnTo>
                    <a:pt x="1623809" y="1242656"/>
                  </a:lnTo>
                  <a:lnTo>
                    <a:pt x="1584236" y="1259433"/>
                  </a:lnTo>
                  <a:lnTo>
                    <a:pt x="1573199" y="1279525"/>
                  </a:lnTo>
                  <a:lnTo>
                    <a:pt x="1573199" y="1287907"/>
                  </a:lnTo>
                  <a:lnTo>
                    <a:pt x="1594637" y="1325448"/>
                  </a:lnTo>
                  <a:lnTo>
                    <a:pt x="1642503" y="1341374"/>
                  </a:lnTo>
                  <a:lnTo>
                    <a:pt x="1648193" y="1342961"/>
                  </a:lnTo>
                  <a:lnTo>
                    <a:pt x="1652066" y="1344168"/>
                  </a:lnTo>
                  <a:lnTo>
                    <a:pt x="1657654" y="1346200"/>
                  </a:lnTo>
                  <a:lnTo>
                    <a:pt x="1661591" y="1348486"/>
                  </a:lnTo>
                  <a:lnTo>
                    <a:pt x="1663877" y="1351280"/>
                  </a:lnTo>
                  <a:lnTo>
                    <a:pt x="1666163" y="1353947"/>
                  </a:lnTo>
                  <a:lnTo>
                    <a:pt x="1667306" y="1357249"/>
                  </a:lnTo>
                  <a:lnTo>
                    <a:pt x="1667306" y="1367155"/>
                  </a:lnTo>
                  <a:lnTo>
                    <a:pt x="1664639" y="1372362"/>
                  </a:lnTo>
                  <a:lnTo>
                    <a:pt x="1653844" y="1381379"/>
                  </a:lnTo>
                  <a:lnTo>
                    <a:pt x="1645843" y="1383665"/>
                  </a:lnTo>
                  <a:lnTo>
                    <a:pt x="1625142" y="1383665"/>
                  </a:lnTo>
                  <a:lnTo>
                    <a:pt x="1599488" y="1352296"/>
                  </a:lnTo>
                  <a:lnTo>
                    <a:pt x="1567357" y="1355471"/>
                  </a:lnTo>
                  <a:lnTo>
                    <a:pt x="1587169" y="1397254"/>
                  </a:lnTo>
                  <a:lnTo>
                    <a:pt x="1634794" y="1411605"/>
                  </a:lnTo>
                  <a:lnTo>
                    <a:pt x="1645031" y="1411236"/>
                  </a:lnTo>
                  <a:lnTo>
                    <a:pt x="1683143" y="1398066"/>
                  </a:lnTo>
                  <a:lnTo>
                    <a:pt x="1694586" y="1383665"/>
                  </a:lnTo>
                  <a:lnTo>
                    <a:pt x="1695983" y="1381137"/>
                  </a:lnTo>
                  <a:lnTo>
                    <a:pt x="1698396" y="1374686"/>
                  </a:lnTo>
                  <a:lnTo>
                    <a:pt x="1699755" y="1368386"/>
                  </a:lnTo>
                  <a:lnTo>
                    <a:pt x="1699844" y="1367993"/>
                  </a:lnTo>
                  <a:lnTo>
                    <a:pt x="1700326" y="1361059"/>
                  </a:lnTo>
                  <a:close/>
                </a:path>
              </a:pathLst>
            </a:custGeom>
            <a:solidFill>
              <a:srgbClr val="FFFFFF">
                <a:alpha val="2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5557265" y="3304794"/>
              <a:ext cx="1104900" cy="1106170"/>
            </a:xfrm>
            <a:custGeom>
              <a:avLst/>
              <a:gdLst/>
              <a:ahLst/>
              <a:cxnLst/>
              <a:rect l="l" t="t" r="r" b="b"/>
              <a:pathLst>
                <a:path w="1104900" h="1106170">
                  <a:moveTo>
                    <a:pt x="0" y="552957"/>
                  </a:moveTo>
                  <a:lnTo>
                    <a:pt x="2032" y="505332"/>
                  </a:lnTo>
                  <a:lnTo>
                    <a:pt x="8000" y="458723"/>
                  </a:lnTo>
                  <a:lnTo>
                    <a:pt x="17780" y="413384"/>
                  </a:lnTo>
                  <a:lnTo>
                    <a:pt x="31114" y="369569"/>
                  </a:lnTo>
                  <a:lnTo>
                    <a:pt x="47879" y="327405"/>
                  </a:lnTo>
                  <a:lnTo>
                    <a:pt x="68072" y="286892"/>
                  </a:lnTo>
                  <a:lnTo>
                    <a:pt x="91312" y="248411"/>
                  </a:lnTo>
                  <a:lnTo>
                    <a:pt x="117475" y="212089"/>
                  </a:lnTo>
                  <a:lnTo>
                    <a:pt x="146304" y="178053"/>
                  </a:lnTo>
                  <a:lnTo>
                    <a:pt x="177926" y="146430"/>
                  </a:lnTo>
                  <a:lnTo>
                    <a:pt x="211962" y="117475"/>
                  </a:lnTo>
                  <a:lnTo>
                    <a:pt x="248285" y="91312"/>
                  </a:lnTo>
                  <a:lnTo>
                    <a:pt x="286638" y="68071"/>
                  </a:lnTo>
                  <a:lnTo>
                    <a:pt x="327025" y="48005"/>
                  </a:lnTo>
                  <a:lnTo>
                    <a:pt x="369188" y="31114"/>
                  </a:lnTo>
                  <a:lnTo>
                    <a:pt x="413004" y="17779"/>
                  </a:lnTo>
                  <a:lnTo>
                    <a:pt x="458216" y="8000"/>
                  </a:lnTo>
                  <a:lnTo>
                    <a:pt x="504825" y="2031"/>
                  </a:lnTo>
                  <a:lnTo>
                    <a:pt x="552450" y="0"/>
                  </a:lnTo>
                  <a:lnTo>
                    <a:pt x="600075" y="2031"/>
                  </a:lnTo>
                  <a:lnTo>
                    <a:pt x="646684" y="8000"/>
                  </a:lnTo>
                  <a:lnTo>
                    <a:pt x="691896" y="17779"/>
                  </a:lnTo>
                  <a:lnTo>
                    <a:pt x="735711" y="31114"/>
                  </a:lnTo>
                  <a:lnTo>
                    <a:pt x="777875" y="48005"/>
                  </a:lnTo>
                  <a:lnTo>
                    <a:pt x="818261" y="68071"/>
                  </a:lnTo>
                  <a:lnTo>
                    <a:pt x="856614" y="91312"/>
                  </a:lnTo>
                  <a:lnTo>
                    <a:pt x="892937" y="117475"/>
                  </a:lnTo>
                  <a:lnTo>
                    <a:pt x="926973" y="146430"/>
                  </a:lnTo>
                  <a:lnTo>
                    <a:pt x="958595" y="178053"/>
                  </a:lnTo>
                  <a:lnTo>
                    <a:pt x="987425" y="212089"/>
                  </a:lnTo>
                  <a:lnTo>
                    <a:pt x="1013587" y="248411"/>
                  </a:lnTo>
                  <a:lnTo>
                    <a:pt x="1036828" y="286892"/>
                  </a:lnTo>
                  <a:lnTo>
                    <a:pt x="1057020" y="327405"/>
                  </a:lnTo>
                  <a:lnTo>
                    <a:pt x="1073785" y="369569"/>
                  </a:lnTo>
                  <a:lnTo>
                    <a:pt x="1087119" y="413384"/>
                  </a:lnTo>
                  <a:lnTo>
                    <a:pt x="1096899" y="458723"/>
                  </a:lnTo>
                  <a:lnTo>
                    <a:pt x="1102867" y="505332"/>
                  </a:lnTo>
                  <a:lnTo>
                    <a:pt x="1104900" y="552957"/>
                  </a:lnTo>
                  <a:lnTo>
                    <a:pt x="1102867" y="600709"/>
                  </a:lnTo>
                  <a:lnTo>
                    <a:pt x="1096899" y="647318"/>
                  </a:lnTo>
                  <a:lnTo>
                    <a:pt x="1087119" y="692657"/>
                  </a:lnTo>
                  <a:lnTo>
                    <a:pt x="1073785" y="736472"/>
                  </a:lnTo>
                  <a:lnTo>
                    <a:pt x="1057020" y="778636"/>
                  </a:lnTo>
                  <a:lnTo>
                    <a:pt x="1036828" y="819149"/>
                  </a:lnTo>
                  <a:lnTo>
                    <a:pt x="1013587" y="857630"/>
                  </a:lnTo>
                  <a:lnTo>
                    <a:pt x="987425" y="893952"/>
                  </a:lnTo>
                  <a:lnTo>
                    <a:pt x="958595" y="927988"/>
                  </a:lnTo>
                  <a:lnTo>
                    <a:pt x="926973" y="959611"/>
                  </a:lnTo>
                  <a:lnTo>
                    <a:pt x="892937" y="988567"/>
                  </a:lnTo>
                  <a:lnTo>
                    <a:pt x="856614" y="1014729"/>
                  </a:lnTo>
                  <a:lnTo>
                    <a:pt x="818261" y="1037970"/>
                  </a:lnTo>
                  <a:lnTo>
                    <a:pt x="777875" y="1058036"/>
                  </a:lnTo>
                  <a:lnTo>
                    <a:pt x="735711" y="1074927"/>
                  </a:lnTo>
                  <a:lnTo>
                    <a:pt x="691896" y="1088262"/>
                  </a:lnTo>
                  <a:lnTo>
                    <a:pt x="646684" y="1098041"/>
                  </a:lnTo>
                  <a:lnTo>
                    <a:pt x="600075" y="1104010"/>
                  </a:lnTo>
                  <a:lnTo>
                    <a:pt x="552450" y="1106042"/>
                  </a:lnTo>
                  <a:lnTo>
                    <a:pt x="504825" y="1104010"/>
                  </a:lnTo>
                  <a:lnTo>
                    <a:pt x="458216" y="1098041"/>
                  </a:lnTo>
                  <a:lnTo>
                    <a:pt x="413004" y="1088262"/>
                  </a:lnTo>
                  <a:lnTo>
                    <a:pt x="369188" y="1074927"/>
                  </a:lnTo>
                  <a:lnTo>
                    <a:pt x="327025" y="1058036"/>
                  </a:lnTo>
                  <a:lnTo>
                    <a:pt x="286638" y="1037970"/>
                  </a:lnTo>
                  <a:lnTo>
                    <a:pt x="248285" y="1014729"/>
                  </a:lnTo>
                  <a:lnTo>
                    <a:pt x="211962" y="988567"/>
                  </a:lnTo>
                  <a:lnTo>
                    <a:pt x="177926" y="959611"/>
                  </a:lnTo>
                  <a:lnTo>
                    <a:pt x="146304" y="927988"/>
                  </a:lnTo>
                  <a:lnTo>
                    <a:pt x="117475" y="893952"/>
                  </a:lnTo>
                  <a:lnTo>
                    <a:pt x="91312" y="857630"/>
                  </a:lnTo>
                  <a:lnTo>
                    <a:pt x="68072" y="819149"/>
                  </a:lnTo>
                  <a:lnTo>
                    <a:pt x="47879" y="778636"/>
                  </a:lnTo>
                  <a:lnTo>
                    <a:pt x="31114" y="736472"/>
                  </a:lnTo>
                  <a:lnTo>
                    <a:pt x="17780" y="692657"/>
                  </a:lnTo>
                  <a:lnTo>
                    <a:pt x="8000" y="647318"/>
                  </a:lnTo>
                  <a:lnTo>
                    <a:pt x="2032" y="600709"/>
                  </a:lnTo>
                  <a:lnTo>
                    <a:pt x="0" y="552957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5035296" y="3666489"/>
              <a:ext cx="2145030" cy="1411605"/>
            </a:xfrm>
            <a:custGeom>
              <a:avLst/>
              <a:gdLst/>
              <a:ahLst/>
              <a:cxnLst/>
              <a:rect l="l" t="t" r="r" b="b"/>
              <a:pathLst>
                <a:path w="2145029" h="1411604">
                  <a:moveTo>
                    <a:pt x="125349" y="1021080"/>
                  </a:moveTo>
                  <a:lnTo>
                    <a:pt x="124752" y="1011745"/>
                  </a:lnTo>
                  <a:lnTo>
                    <a:pt x="122961" y="1003338"/>
                  </a:lnTo>
                  <a:lnTo>
                    <a:pt x="120980" y="998347"/>
                  </a:lnTo>
                  <a:lnTo>
                    <a:pt x="119989" y="995832"/>
                  </a:lnTo>
                  <a:lnTo>
                    <a:pt x="91313" y="973023"/>
                  </a:lnTo>
                  <a:lnTo>
                    <a:pt x="91313" y="1015619"/>
                  </a:lnTo>
                  <a:lnTo>
                    <a:pt x="91313" y="1026414"/>
                  </a:lnTo>
                  <a:lnTo>
                    <a:pt x="90043" y="1030605"/>
                  </a:lnTo>
                  <a:lnTo>
                    <a:pt x="87503" y="1034288"/>
                  </a:lnTo>
                  <a:lnTo>
                    <a:pt x="85090" y="1037844"/>
                  </a:lnTo>
                  <a:lnTo>
                    <a:pt x="51054" y="1044829"/>
                  </a:lnTo>
                  <a:lnTo>
                    <a:pt x="33020" y="1044829"/>
                  </a:lnTo>
                  <a:lnTo>
                    <a:pt x="33020" y="998347"/>
                  </a:lnTo>
                  <a:lnTo>
                    <a:pt x="60833" y="998347"/>
                  </a:lnTo>
                  <a:lnTo>
                    <a:pt x="91313" y="1015619"/>
                  </a:lnTo>
                  <a:lnTo>
                    <a:pt x="91313" y="973023"/>
                  </a:lnTo>
                  <a:lnTo>
                    <a:pt x="86423" y="972134"/>
                  </a:lnTo>
                  <a:lnTo>
                    <a:pt x="77876" y="971384"/>
                  </a:lnTo>
                  <a:lnTo>
                    <a:pt x="66713" y="970940"/>
                  </a:lnTo>
                  <a:lnTo>
                    <a:pt x="52959" y="970788"/>
                  </a:lnTo>
                  <a:lnTo>
                    <a:pt x="0" y="970788"/>
                  </a:lnTo>
                  <a:lnTo>
                    <a:pt x="0" y="1134364"/>
                  </a:lnTo>
                  <a:lnTo>
                    <a:pt x="33020" y="1134364"/>
                  </a:lnTo>
                  <a:lnTo>
                    <a:pt x="33020" y="1072642"/>
                  </a:lnTo>
                  <a:lnTo>
                    <a:pt x="54483" y="1072642"/>
                  </a:lnTo>
                  <a:lnTo>
                    <a:pt x="94615" y="1069086"/>
                  </a:lnTo>
                  <a:lnTo>
                    <a:pt x="105918" y="1062482"/>
                  </a:lnTo>
                  <a:lnTo>
                    <a:pt x="111506" y="1058672"/>
                  </a:lnTo>
                  <a:lnTo>
                    <a:pt x="116205" y="1053211"/>
                  </a:lnTo>
                  <a:lnTo>
                    <a:pt x="119888" y="1046353"/>
                  </a:lnTo>
                  <a:lnTo>
                    <a:pt x="120548" y="1044829"/>
                  </a:lnTo>
                  <a:lnTo>
                    <a:pt x="122237" y="1040980"/>
                  </a:lnTo>
                  <a:lnTo>
                    <a:pt x="123952" y="1034961"/>
                  </a:lnTo>
                  <a:lnTo>
                    <a:pt x="124993" y="1028319"/>
                  </a:lnTo>
                  <a:lnTo>
                    <a:pt x="125349" y="1021080"/>
                  </a:lnTo>
                  <a:close/>
                </a:path>
                <a:path w="2145029" h="1411604">
                  <a:moveTo>
                    <a:pt x="304355" y="1053592"/>
                  </a:moveTo>
                  <a:lnTo>
                    <a:pt x="292201" y="1002690"/>
                  </a:lnTo>
                  <a:lnTo>
                    <a:pt x="270256" y="980198"/>
                  </a:lnTo>
                  <a:lnTo>
                    <a:pt x="270256" y="1051941"/>
                  </a:lnTo>
                  <a:lnTo>
                    <a:pt x="269455" y="1065326"/>
                  </a:lnTo>
                  <a:lnTo>
                    <a:pt x="267093" y="1076921"/>
                  </a:lnTo>
                  <a:lnTo>
                    <a:pt x="263182" y="1086561"/>
                  </a:lnTo>
                  <a:lnTo>
                    <a:pt x="263118" y="1086713"/>
                  </a:lnTo>
                  <a:lnTo>
                    <a:pt x="257632" y="1094613"/>
                  </a:lnTo>
                  <a:lnTo>
                    <a:pt x="257556" y="1094740"/>
                  </a:lnTo>
                  <a:lnTo>
                    <a:pt x="250786" y="1100937"/>
                  </a:lnTo>
                  <a:lnTo>
                    <a:pt x="243116" y="1105382"/>
                  </a:lnTo>
                  <a:lnTo>
                    <a:pt x="234569" y="1108075"/>
                  </a:lnTo>
                  <a:lnTo>
                    <a:pt x="225171" y="1108964"/>
                  </a:lnTo>
                  <a:lnTo>
                    <a:pt x="215709" y="1108075"/>
                  </a:lnTo>
                  <a:lnTo>
                    <a:pt x="182943" y="1076921"/>
                  </a:lnTo>
                  <a:lnTo>
                    <a:pt x="179730" y="1051941"/>
                  </a:lnTo>
                  <a:lnTo>
                    <a:pt x="180479" y="1039241"/>
                  </a:lnTo>
                  <a:lnTo>
                    <a:pt x="198932" y="1004074"/>
                  </a:lnTo>
                  <a:lnTo>
                    <a:pt x="225171" y="996188"/>
                  </a:lnTo>
                  <a:lnTo>
                    <a:pt x="234924" y="997077"/>
                  </a:lnTo>
                  <a:lnTo>
                    <a:pt x="243979" y="999769"/>
                  </a:lnTo>
                  <a:lnTo>
                    <a:pt x="243776" y="999769"/>
                  </a:lnTo>
                  <a:lnTo>
                    <a:pt x="248970" y="1002690"/>
                  </a:lnTo>
                  <a:lnTo>
                    <a:pt x="269468" y="1038821"/>
                  </a:lnTo>
                  <a:lnTo>
                    <a:pt x="270256" y="1051941"/>
                  </a:lnTo>
                  <a:lnTo>
                    <a:pt x="270256" y="980198"/>
                  </a:lnTo>
                  <a:lnTo>
                    <a:pt x="257365" y="973556"/>
                  </a:lnTo>
                  <a:lnTo>
                    <a:pt x="241973" y="969391"/>
                  </a:lnTo>
                  <a:lnTo>
                    <a:pt x="224790" y="967994"/>
                  </a:lnTo>
                  <a:lnTo>
                    <a:pt x="215087" y="968400"/>
                  </a:lnTo>
                  <a:lnTo>
                    <a:pt x="178473" y="980541"/>
                  </a:lnTo>
                  <a:lnTo>
                    <a:pt x="153162" y="1011555"/>
                  </a:lnTo>
                  <a:lnTo>
                    <a:pt x="145732" y="1051941"/>
                  </a:lnTo>
                  <a:lnTo>
                    <a:pt x="145669" y="1053592"/>
                  </a:lnTo>
                  <a:lnTo>
                    <a:pt x="146977" y="1071562"/>
                  </a:lnTo>
                  <a:lnTo>
                    <a:pt x="147015" y="1072070"/>
                  </a:lnTo>
                  <a:lnTo>
                    <a:pt x="150990" y="1088110"/>
                  </a:lnTo>
                  <a:lnTo>
                    <a:pt x="151079" y="1088453"/>
                  </a:lnTo>
                  <a:lnTo>
                    <a:pt x="157721" y="1102525"/>
                  </a:lnTo>
                  <a:lnTo>
                    <a:pt x="157822" y="1102741"/>
                  </a:lnTo>
                  <a:lnTo>
                    <a:pt x="192506" y="1131620"/>
                  </a:lnTo>
                  <a:lnTo>
                    <a:pt x="225298" y="1137158"/>
                  </a:lnTo>
                  <a:lnTo>
                    <a:pt x="242150" y="1135786"/>
                  </a:lnTo>
                  <a:lnTo>
                    <a:pt x="242316" y="1135786"/>
                  </a:lnTo>
                  <a:lnTo>
                    <a:pt x="257441" y="1131620"/>
                  </a:lnTo>
                  <a:lnTo>
                    <a:pt x="270941" y="1124686"/>
                  </a:lnTo>
                  <a:lnTo>
                    <a:pt x="282829" y="1114806"/>
                  </a:lnTo>
                  <a:lnTo>
                    <a:pt x="287299" y="1108964"/>
                  </a:lnTo>
                  <a:lnTo>
                    <a:pt x="292252" y="1102525"/>
                  </a:lnTo>
                  <a:lnTo>
                    <a:pt x="298996" y="1088110"/>
                  </a:lnTo>
                  <a:lnTo>
                    <a:pt x="303060" y="1071562"/>
                  </a:lnTo>
                  <a:lnTo>
                    <a:pt x="304355" y="1053592"/>
                  </a:lnTo>
                  <a:close/>
                </a:path>
                <a:path w="2145029" h="1411604">
                  <a:moveTo>
                    <a:pt x="455295" y="1086739"/>
                  </a:moveTo>
                  <a:lnTo>
                    <a:pt x="455079" y="1082929"/>
                  </a:lnTo>
                  <a:lnTo>
                    <a:pt x="454990" y="1081151"/>
                  </a:lnTo>
                  <a:lnTo>
                    <a:pt x="454888" y="1079258"/>
                  </a:lnTo>
                  <a:lnTo>
                    <a:pt x="430784" y="1044067"/>
                  </a:lnTo>
                  <a:lnTo>
                    <a:pt x="384136" y="1029436"/>
                  </a:lnTo>
                  <a:lnTo>
                    <a:pt x="375437" y="1026655"/>
                  </a:lnTo>
                  <a:lnTo>
                    <a:pt x="368985" y="1023962"/>
                  </a:lnTo>
                  <a:lnTo>
                    <a:pt x="364744" y="1021334"/>
                  </a:lnTo>
                  <a:lnTo>
                    <a:pt x="361442" y="1018540"/>
                  </a:lnTo>
                  <a:lnTo>
                    <a:pt x="359791" y="1015238"/>
                  </a:lnTo>
                  <a:lnTo>
                    <a:pt x="359791" y="1007110"/>
                  </a:lnTo>
                  <a:lnTo>
                    <a:pt x="361569" y="1003681"/>
                  </a:lnTo>
                  <a:lnTo>
                    <a:pt x="364998" y="1001141"/>
                  </a:lnTo>
                  <a:lnTo>
                    <a:pt x="370459" y="997204"/>
                  </a:lnTo>
                  <a:lnTo>
                    <a:pt x="377952" y="995299"/>
                  </a:lnTo>
                  <a:lnTo>
                    <a:pt x="396875" y="995299"/>
                  </a:lnTo>
                  <a:lnTo>
                    <a:pt x="404355" y="997204"/>
                  </a:lnTo>
                  <a:lnTo>
                    <a:pt x="404012" y="997204"/>
                  </a:lnTo>
                  <a:lnTo>
                    <a:pt x="408559" y="1000760"/>
                  </a:lnTo>
                  <a:lnTo>
                    <a:pt x="413131" y="1004443"/>
                  </a:lnTo>
                  <a:lnTo>
                    <a:pt x="416179" y="1010539"/>
                  </a:lnTo>
                  <a:lnTo>
                    <a:pt x="417512" y="1018540"/>
                  </a:lnTo>
                  <a:lnTo>
                    <a:pt x="417576" y="1018921"/>
                  </a:lnTo>
                  <a:lnTo>
                    <a:pt x="450723" y="1017524"/>
                  </a:lnTo>
                  <a:lnTo>
                    <a:pt x="449389" y="1007110"/>
                  </a:lnTo>
                  <a:lnTo>
                    <a:pt x="449351" y="1006792"/>
                  </a:lnTo>
                  <a:lnTo>
                    <a:pt x="446278" y="997458"/>
                  </a:lnTo>
                  <a:lnTo>
                    <a:pt x="446189" y="997204"/>
                  </a:lnTo>
                  <a:lnTo>
                    <a:pt x="445058" y="995299"/>
                  </a:lnTo>
                  <a:lnTo>
                    <a:pt x="441198" y="988771"/>
                  </a:lnTo>
                  <a:lnTo>
                    <a:pt x="402386" y="968832"/>
                  </a:lnTo>
                  <a:lnTo>
                    <a:pt x="387985" y="967994"/>
                  </a:lnTo>
                  <a:lnTo>
                    <a:pt x="378879" y="968336"/>
                  </a:lnTo>
                  <a:lnTo>
                    <a:pt x="339204" y="985113"/>
                  </a:lnTo>
                  <a:lnTo>
                    <a:pt x="328168" y="1005205"/>
                  </a:lnTo>
                  <a:lnTo>
                    <a:pt x="328168" y="1013587"/>
                  </a:lnTo>
                  <a:lnTo>
                    <a:pt x="349605" y="1051128"/>
                  </a:lnTo>
                  <a:lnTo>
                    <a:pt x="397484" y="1067054"/>
                  </a:lnTo>
                  <a:lnTo>
                    <a:pt x="403174" y="1068641"/>
                  </a:lnTo>
                  <a:lnTo>
                    <a:pt x="407035" y="1069848"/>
                  </a:lnTo>
                  <a:lnTo>
                    <a:pt x="412623" y="1071880"/>
                  </a:lnTo>
                  <a:lnTo>
                    <a:pt x="416687" y="1074166"/>
                  </a:lnTo>
                  <a:lnTo>
                    <a:pt x="418846" y="1076960"/>
                  </a:lnTo>
                  <a:lnTo>
                    <a:pt x="421132" y="1079627"/>
                  </a:lnTo>
                  <a:lnTo>
                    <a:pt x="422275" y="1082929"/>
                  </a:lnTo>
                  <a:lnTo>
                    <a:pt x="422275" y="1092835"/>
                  </a:lnTo>
                  <a:lnTo>
                    <a:pt x="419608" y="1098042"/>
                  </a:lnTo>
                  <a:lnTo>
                    <a:pt x="414274" y="1102614"/>
                  </a:lnTo>
                  <a:lnTo>
                    <a:pt x="408813" y="1107059"/>
                  </a:lnTo>
                  <a:lnTo>
                    <a:pt x="400812" y="1109345"/>
                  </a:lnTo>
                  <a:lnTo>
                    <a:pt x="380111" y="1109345"/>
                  </a:lnTo>
                  <a:lnTo>
                    <a:pt x="354457" y="1077976"/>
                  </a:lnTo>
                  <a:lnTo>
                    <a:pt x="322326" y="1081151"/>
                  </a:lnTo>
                  <a:lnTo>
                    <a:pt x="342138" y="1122934"/>
                  </a:lnTo>
                  <a:lnTo>
                    <a:pt x="389890" y="1137285"/>
                  </a:lnTo>
                  <a:lnTo>
                    <a:pt x="400050" y="1136916"/>
                  </a:lnTo>
                  <a:lnTo>
                    <a:pt x="438111" y="1123746"/>
                  </a:lnTo>
                  <a:lnTo>
                    <a:pt x="449554" y="1109345"/>
                  </a:lnTo>
                  <a:lnTo>
                    <a:pt x="450951" y="1106817"/>
                  </a:lnTo>
                  <a:lnTo>
                    <a:pt x="453364" y="1100366"/>
                  </a:lnTo>
                  <a:lnTo>
                    <a:pt x="454723" y="1094066"/>
                  </a:lnTo>
                  <a:lnTo>
                    <a:pt x="454812" y="1093673"/>
                  </a:lnTo>
                  <a:lnTo>
                    <a:pt x="455295" y="1086739"/>
                  </a:lnTo>
                  <a:close/>
                </a:path>
                <a:path w="2145029" h="1411604">
                  <a:moveTo>
                    <a:pt x="601345" y="970788"/>
                  </a:moveTo>
                  <a:lnTo>
                    <a:pt x="471297" y="970788"/>
                  </a:lnTo>
                  <a:lnTo>
                    <a:pt x="471297" y="998347"/>
                  </a:lnTo>
                  <a:lnTo>
                    <a:pt x="519938" y="998347"/>
                  </a:lnTo>
                  <a:lnTo>
                    <a:pt x="519938" y="1134364"/>
                  </a:lnTo>
                  <a:lnTo>
                    <a:pt x="552958" y="1134364"/>
                  </a:lnTo>
                  <a:lnTo>
                    <a:pt x="552958" y="998347"/>
                  </a:lnTo>
                  <a:lnTo>
                    <a:pt x="601345" y="998347"/>
                  </a:lnTo>
                  <a:lnTo>
                    <a:pt x="601345" y="970788"/>
                  </a:lnTo>
                  <a:close/>
                </a:path>
                <a:path w="2145029" h="1411604">
                  <a:moveTo>
                    <a:pt x="603123" y="1361059"/>
                  </a:moveTo>
                  <a:lnTo>
                    <a:pt x="602907" y="1357249"/>
                  </a:lnTo>
                  <a:lnTo>
                    <a:pt x="602818" y="1355471"/>
                  </a:lnTo>
                  <a:lnTo>
                    <a:pt x="602716" y="1353578"/>
                  </a:lnTo>
                  <a:lnTo>
                    <a:pt x="578612" y="1318387"/>
                  </a:lnTo>
                  <a:lnTo>
                    <a:pt x="531964" y="1303756"/>
                  </a:lnTo>
                  <a:lnTo>
                    <a:pt x="523265" y="1300975"/>
                  </a:lnTo>
                  <a:lnTo>
                    <a:pt x="516813" y="1298282"/>
                  </a:lnTo>
                  <a:lnTo>
                    <a:pt x="512572" y="1295654"/>
                  </a:lnTo>
                  <a:lnTo>
                    <a:pt x="509270" y="1292860"/>
                  </a:lnTo>
                  <a:lnTo>
                    <a:pt x="507619" y="1289558"/>
                  </a:lnTo>
                  <a:lnTo>
                    <a:pt x="507619" y="1281430"/>
                  </a:lnTo>
                  <a:lnTo>
                    <a:pt x="509397" y="1278001"/>
                  </a:lnTo>
                  <a:lnTo>
                    <a:pt x="512826" y="1275461"/>
                  </a:lnTo>
                  <a:lnTo>
                    <a:pt x="518287" y="1271524"/>
                  </a:lnTo>
                  <a:lnTo>
                    <a:pt x="525780" y="1269619"/>
                  </a:lnTo>
                  <a:lnTo>
                    <a:pt x="544703" y="1269619"/>
                  </a:lnTo>
                  <a:lnTo>
                    <a:pt x="552183" y="1271524"/>
                  </a:lnTo>
                  <a:lnTo>
                    <a:pt x="551840" y="1271524"/>
                  </a:lnTo>
                  <a:lnTo>
                    <a:pt x="556387" y="1275080"/>
                  </a:lnTo>
                  <a:lnTo>
                    <a:pt x="560959" y="1278763"/>
                  </a:lnTo>
                  <a:lnTo>
                    <a:pt x="564007" y="1284859"/>
                  </a:lnTo>
                  <a:lnTo>
                    <a:pt x="565340" y="1292860"/>
                  </a:lnTo>
                  <a:lnTo>
                    <a:pt x="565404" y="1293241"/>
                  </a:lnTo>
                  <a:lnTo>
                    <a:pt x="598551" y="1291844"/>
                  </a:lnTo>
                  <a:lnTo>
                    <a:pt x="597204" y="1281430"/>
                  </a:lnTo>
                  <a:lnTo>
                    <a:pt x="597166" y="1281112"/>
                  </a:lnTo>
                  <a:lnTo>
                    <a:pt x="594055" y="1271778"/>
                  </a:lnTo>
                  <a:lnTo>
                    <a:pt x="593979" y="1271524"/>
                  </a:lnTo>
                  <a:lnTo>
                    <a:pt x="592848" y="1269619"/>
                  </a:lnTo>
                  <a:lnTo>
                    <a:pt x="562749" y="1245666"/>
                  </a:lnTo>
                  <a:lnTo>
                    <a:pt x="535813" y="1242314"/>
                  </a:lnTo>
                  <a:lnTo>
                    <a:pt x="526707" y="1242656"/>
                  </a:lnTo>
                  <a:lnTo>
                    <a:pt x="487032" y="1259433"/>
                  </a:lnTo>
                  <a:lnTo>
                    <a:pt x="475996" y="1279525"/>
                  </a:lnTo>
                  <a:lnTo>
                    <a:pt x="475996" y="1287907"/>
                  </a:lnTo>
                  <a:lnTo>
                    <a:pt x="497433" y="1325448"/>
                  </a:lnTo>
                  <a:lnTo>
                    <a:pt x="545312" y="1341374"/>
                  </a:lnTo>
                  <a:lnTo>
                    <a:pt x="551002" y="1342961"/>
                  </a:lnTo>
                  <a:lnTo>
                    <a:pt x="554863" y="1344168"/>
                  </a:lnTo>
                  <a:lnTo>
                    <a:pt x="560451" y="1346200"/>
                  </a:lnTo>
                  <a:lnTo>
                    <a:pt x="564515" y="1348486"/>
                  </a:lnTo>
                  <a:lnTo>
                    <a:pt x="566674" y="1351280"/>
                  </a:lnTo>
                  <a:lnTo>
                    <a:pt x="568960" y="1353947"/>
                  </a:lnTo>
                  <a:lnTo>
                    <a:pt x="570103" y="1357249"/>
                  </a:lnTo>
                  <a:lnTo>
                    <a:pt x="570103" y="1367155"/>
                  </a:lnTo>
                  <a:lnTo>
                    <a:pt x="567436" y="1372362"/>
                  </a:lnTo>
                  <a:lnTo>
                    <a:pt x="562102" y="1376934"/>
                  </a:lnTo>
                  <a:lnTo>
                    <a:pt x="556641" y="1381379"/>
                  </a:lnTo>
                  <a:lnTo>
                    <a:pt x="548640" y="1383665"/>
                  </a:lnTo>
                  <a:lnTo>
                    <a:pt x="527939" y="1383665"/>
                  </a:lnTo>
                  <a:lnTo>
                    <a:pt x="502285" y="1352296"/>
                  </a:lnTo>
                  <a:lnTo>
                    <a:pt x="470154" y="1355471"/>
                  </a:lnTo>
                  <a:lnTo>
                    <a:pt x="489966" y="1397254"/>
                  </a:lnTo>
                  <a:lnTo>
                    <a:pt x="537718" y="1411605"/>
                  </a:lnTo>
                  <a:lnTo>
                    <a:pt x="547878" y="1411236"/>
                  </a:lnTo>
                  <a:lnTo>
                    <a:pt x="585939" y="1398066"/>
                  </a:lnTo>
                  <a:lnTo>
                    <a:pt x="597382" y="1383665"/>
                  </a:lnTo>
                  <a:lnTo>
                    <a:pt x="598779" y="1381137"/>
                  </a:lnTo>
                  <a:lnTo>
                    <a:pt x="601192" y="1374686"/>
                  </a:lnTo>
                  <a:lnTo>
                    <a:pt x="602551" y="1368386"/>
                  </a:lnTo>
                  <a:lnTo>
                    <a:pt x="602640" y="1367993"/>
                  </a:lnTo>
                  <a:lnTo>
                    <a:pt x="603123" y="1361059"/>
                  </a:lnTo>
                  <a:close/>
                </a:path>
                <a:path w="2145029" h="1411604">
                  <a:moveTo>
                    <a:pt x="668921" y="1059319"/>
                  </a:moveTo>
                  <a:lnTo>
                    <a:pt x="607314" y="1059319"/>
                  </a:lnTo>
                  <a:lnTo>
                    <a:pt x="607314" y="1090676"/>
                  </a:lnTo>
                  <a:lnTo>
                    <a:pt x="668921" y="1090676"/>
                  </a:lnTo>
                  <a:lnTo>
                    <a:pt x="668921" y="1059319"/>
                  </a:lnTo>
                  <a:close/>
                </a:path>
                <a:path w="2145029" h="1411604">
                  <a:moveTo>
                    <a:pt x="749173" y="1245108"/>
                  </a:moveTo>
                  <a:lnTo>
                    <a:pt x="619125" y="1245108"/>
                  </a:lnTo>
                  <a:lnTo>
                    <a:pt x="619125" y="1272667"/>
                  </a:lnTo>
                  <a:lnTo>
                    <a:pt x="667766" y="1272667"/>
                  </a:lnTo>
                  <a:lnTo>
                    <a:pt x="667766" y="1408684"/>
                  </a:lnTo>
                  <a:lnTo>
                    <a:pt x="700786" y="1408684"/>
                  </a:lnTo>
                  <a:lnTo>
                    <a:pt x="700786" y="1272667"/>
                  </a:lnTo>
                  <a:lnTo>
                    <a:pt x="749173" y="1272667"/>
                  </a:lnTo>
                  <a:lnTo>
                    <a:pt x="749173" y="1245108"/>
                  </a:lnTo>
                  <a:close/>
                </a:path>
                <a:path w="2145029" h="1411604">
                  <a:moveTo>
                    <a:pt x="834898" y="1134364"/>
                  </a:moveTo>
                  <a:lnTo>
                    <a:pt x="819988" y="1097153"/>
                  </a:lnTo>
                  <a:lnTo>
                    <a:pt x="808939" y="1069594"/>
                  </a:lnTo>
                  <a:lnTo>
                    <a:pt x="784618" y="1008888"/>
                  </a:lnTo>
                  <a:lnTo>
                    <a:pt x="774065" y="982535"/>
                  </a:lnTo>
                  <a:lnTo>
                    <a:pt x="774065" y="1069594"/>
                  </a:lnTo>
                  <a:lnTo>
                    <a:pt x="729361" y="1069594"/>
                  </a:lnTo>
                  <a:lnTo>
                    <a:pt x="751459" y="1008888"/>
                  </a:lnTo>
                  <a:lnTo>
                    <a:pt x="774065" y="1069594"/>
                  </a:lnTo>
                  <a:lnTo>
                    <a:pt x="774065" y="982535"/>
                  </a:lnTo>
                  <a:lnTo>
                    <a:pt x="769366" y="970788"/>
                  </a:lnTo>
                  <a:lnTo>
                    <a:pt x="734441" y="970788"/>
                  </a:lnTo>
                  <a:lnTo>
                    <a:pt x="670687" y="1134364"/>
                  </a:lnTo>
                  <a:lnTo>
                    <a:pt x="705739" y="1134364"/>
                  </a:lnTo>
                  <a:lnTo>
                    <a:pt x="719201" y="1097153"/>
                  </a:lnTo>
                  <a:lnTo>
                    <a:pt x="784606" y="1097153"/>
                  </a:lnTo>
                  <a:lnTo>
                    <a:pt x="798957" y="1134364"/>
                  </a:lnTo>
                  <a:lnTo>
                    <a:pt x="834898" y="1134364"/>
                  </a:lnTo>
                  <a:close/>
                </a:path>
                <a:path w="2145029" h="1411604">
                  <a:moveTo>
                    <a:pt x="918337" y="1408684"/>
                  </a:moveTo>
                  <a:lnTo>
                    <a:pt x="892771" y="1367955"/>
                  </a:lnTo>
                  <a:lnTo>
                    <a:pt x="868502" y="1340358"/>
                  </a:lnTo>
                  <a:lnTo>
                    <a:pt x="861822" y="1336421"/>
                  </a:lnTo>
                  <a:lnTo>
                    <a:pt x="898944" y="1314907"/>
                  </a:lnTo>
                  <a:lnTo>
                    <a:pt x="899274" y="1314196"/>
                  </a:lnTo>
                  <a:lnTo>
                    <a:pt x="902309" y="1307706"/>
                  </a:lnTo>
                  <a:lnTo>
                    <a:pt x="904328" y="1299718"/>
                  </a:lnTo>
                  <a:lnTo>
                    <a:pt x="905002" y="1290955"/>
                  </a:lnTo>
                  <a:lnTo>
                    <a:pt x="904557" y="1283919"/>
                  </a:lnTo>
                  <a:lnTo>
                    <a:pt x="903249" y="1277264"/>
                  </a:lnTo>
                  <a:lnTo>
                    <a:pt x="901712" y="1272921"/>
                  </a:lnTo>
                  <a:lnTo>
                    <a:pt x="901623" y="1272667"/>
                  </a:lnTo>
                  <a:lnTo>
                    <a:pt x="872020" y="1247521"/>
                  </a:lnTo>
                  <a:lnTo>
                    <a:pt x="870966" y="1247368"/>
                  </a:lnTo>
                  <a:lnTo>
                    <a:pt x="870966" y="1287526"/>
                  </a:lnTo>
                  <a:lnTo>
                    <a:pt x="870966" y="1297940"/>
                  </a:lnTo>
                  <a:lnTo>
                    <a:pt x="836612" y="1314196"/>
                  </a:lnTo>
                  <a:lnTo>
                    <a:pt x="804291" y="1314196"/>
                  </a:lnTo>
                  <a:lnTo>
                    <a:pt x="804291" y="1272667"/>
                  </a:lnTo>
                  <a:lnTo>
                    <a:pt x="843407" y="1272667"/>
                  </a:lnTo>
                  <a:lnTo>
                    <a:pt x="870966" y="1287526"/>
                  </a:lnTo>
                  <a:lnTo>
                    <a:pt x="870966" y="1247368"/>
                  </a:lnTo>
                  <a:lnTo>
                    <a:pt x="863409" y="1246174"/>
                  </a:lnTo>
                  <a:lnTo>
                    <a:pt x="852970" y="1245374"/>
                  </a:lnTo>
                  <a:lnTo>
                    <a:pt x="840740" y="1245108"/>
                  </a:lnTo>
                  <a:lnTo>
                    <a:pt x="771271" y="1245108"/>
                  </a:lnTo>
                  <a:lnTo>
                    <a:pt x="771271" y="1408684"/>
                  </a:lnTo>
                  <a:lnTo>
                    <a:pt x="804291" y="1408684"/>
                  </a:lnTo>
                  <a:lnTo>
                    <a:pt x="804291" y="1340358"/>
                  </a:lnTo>
                  <a:lnTo>
                    <a:pt x="818515" y="1340358"/>
                  </a:lnTo>
                  <a:lnTo>
                    <a:pt x="824103" y="1340993"/>
                  </a:lnTo>
                  <a:lnTo>
                    <a:pt x="827532" y="1342263"/>
                  </a:lnTo>
                  <a:lnTo>
                    <a:pt x="831088" y="1343406"/>
                  </a:lnTo>
                  <a:lnTo>
                    <a:pt x="878840" y="1408684"/>
                  </a:lnTo>
                  <a:lnTo>
                    <a:pt x="918337" y="1408684"/>
                  </a:lnTo>
                  <a:close/>
                </a:path>
                <a:path w="2145029" h="1411604">
                  <a:moveTo>
                    <a:pt x="982472" y="1084326"/>
                  </a:moveTo>
                  <a:lnTo>
                    <a:pt x="950468" y="1074166"/>
                  </a:lnTo>
                  <a:lnTo>
                    <a:pt x="948055" y="1082598"/>
                  </a:lnTo>
                  <a:lnTo>
                    <a:pt x="945007" y="1089812"/>
                  </a:lnTo>
                  <a:lnTo>
                    <a:pt x="941285" y="1095794"/>
                  </a:lnTo>
                  <a:lnTo>
                    <a:pt x="936879" y="1100582"/>
                  </a:lnTo>
                  <a:lnTo>
                    <a:pt x="930529" y="1106170"/>
                  </a:lnTo>
                  <a:lnTo>
                    <a:pt x="923036" y="1108964"/>
                  </a:lnTo>
                  <a:lnTo>
                    <a:pt x="914146" y="1108964"/>
                  </a:lnTo>
                  <a:lnTo>
                    <a:pt x="880275" y="1088072"/>
                  </a:lnTo>
                  <a:lnTo>
                    <a:pt x="874014" y="1051560"/>
                  </a:lnTo>
                  <a:lnTo>
                    <a:pt x="874725" y="1037920"/>
                  </a:lnTo>
                  <a:lnTo>
                    <a:pt x="891438" y="1003528"/>
                  </a:lnTo>
                  <a:lnTo>
                    <a:pt x="914908" y="996188"/>
                  </a:lnTo>
                  <a:lnTo>
                    <a:pt x="923671" y="996188"/>
                  </a:lnTo>
                  <a:lnTo>
                    <a:pt x="931164" y="998601"/>
                  </a:lnTo>
                  <a:lnTo>
                    <a:pt x="943356" y="1008507"/>
                  </a:lnTo>
                  <a:lnTo>
                    <a:pt x="947420" y="1015111"/>
                  </a:lnTo>
                  <a:lnTo>
                    <a:pt x="949325" y="1023620"/>
                  </a:lnTo>
                  <a:lnTo>
                    <a:pt x="982091" y="1015873"/>
                  </a:lnTo>
                  <a:lnTo>
                    <a:pt x="978966" y="1006563"/>
                  </a:lnTo>
                  <a:lnTo>
                    <a:pt x="975207" y="998601"/>
                  </a:lnTo>
                  <a:lnTo>
                    <a:pt x="975131" y="998435"/>
                  </a:lnTo>
                  <a:lnTo>
                    <a:pt x="943800" y="972400"/>
                  </a:lnTo>
                  <a:lnTo>
                    <a:pt x="916559" y="967994"/>
                  </a:lnTo>
                  <a:lnTo>
                    <a:pt x="900163" y="969403"/>
                  </a:lnTo>
                  <a:lnTo>
                    <a:pt x="861060" y="990600"/>
                  </a:lnTo>
                  <a:lnTo>
                    <a:pt x="841286" y="1034719"/>
                  </a:lnTo>
                  <a:lnTo>
                    <a:pt x="839978" y="1053973"/>
                  </a:lnTo>
                  <a:lnTo>
                    <a:pt x="841286" y="1072286"/>
                  </a:lnTo>
                  <a:lnTo>
                    <a:pt x="845096" y="1088072"/>
                  </a:lnTo>
                  <a:lnTo>
                    <a:pt x="845210" y="1088555"/>
                  </a:lnTo>
                  <a:lnTo>
                    <a:pt x="872134" y="1124686"/>
                  </a:lnTo>
                  <a:lnTo>
                    <a:pt x="914527" y="1137158"/>
                  </a:lnTo>
                  <a:lnTo>
                    <a:pt x="927100" y="1136357"/>
                  </a:lnTo>
                  <a:lnTo>
                    <a:pt x="965923" y="1116799"/>
                  </a:lnTo>
                  <a:lnTo>
                    <a:pt x="971740" y="1108964"/>
                  </a:lnTo>
                  <a:lnTo>
                    <a:pt x="972693" y="1107706"/>
                  </a:lnTo>
                  <a:lnTo>
                    <a:pt x="978204" y="1096886"/>
                  </a:lnTo>
                  <a:lnTo>
                    <a:pt x="982472" y="1084326"/>
                  </a:lnTo>
                  <a:close/>
                </a:path>
                <a:path w="2145029" h="1411604">
                  <a:moveTo>
                    <a:pt x="1083310" y="1408684"/>
                  </a:moveTo>
                  <a:lnTo>
                    <a:pt x="1068400" y="1371473"/>
                  </a:lnTo>
                  <a:lnTo>
                    <a:pt x="1057351" y="1343914"/>
                  </a:lnTo>
                  <a:lnTo>
                    <a:pt x="1033030" y="1283208"/>
                  </a:lnTo>
                  <a:lnTo>
                    <a:pt x="1022477" y="1256855"/>
                  </a:lnTo>
                  <a:lnTo>
                    <a:pt x="1022477" y="1343914"/>
                  </a:lnTo>
                  <a:lnTo>
                    <a:pt x="977773" y="1343914"/>
                  </a:lnTo>
                  <a:lnTo>
                    <a:pt x="999871" y="1283208"/>
                  </a:lnTo>
                  <a:lnTo>
                    <a:pt x="1022477" y="1343914"/>
                  </a:lnTo>
                  <a:lnTo>
                    <a:pt x="1022477" y="1256855"/>
                  </a:lnTo>
                  <a:lnTo>
                    <a:pt x="1017778" y="1245108"/>
                  </a:lnTo>
                  <a:lnTo>
                    <a:pt x="982853" y="1245108"/>
                  </a:lnTo>
                  <a:lnTo>
                    <a:pt x="919099" y="1408684"/>
                  </a:lnTo>
                  <a:lnTo>
                    <a:pt x="954151" y="1408684"/>
                  </a:lnTo>
                  <a:lnTo>
                    <a:pt x="967613" y="1371473"/>
                  </a:lnTo>
                  <a:lnTo>
                    <a:pt x="1033018" y="1371473"/>
                  </a:lnTo>
                  <a:lnTo>
                    <a:pt x="1047369" y="1408684"/>
                  </a:lnTo>
                  <a:lnTo>
                    <a:pt x="1083310" y="1408684"/>
                  </a:lnTo>
                  <a:close/>
                </a:path>
                <a:path w="2145029" h="1411604">
                  <a:moveTo>
                    <a:pt x="1168527" y="1127379"/>
                  </a:moveTo>
                  <a:lnTo>
                    <a:pt x="1161592" y="1124686"/>
                  </a:lnTo>
                  <a:lnTo>
                    <a:pt x="1154785" y="1121435"/>
                  </a:lnTo>
                  <a:lnTo>
                    <a:pt x="1148321" y="1117765"/>
                  </a:lnTo>
                  <a:lnTo>
                    <a:pt x="1142111" y="1113663"/>
                  </a:lnTo>
                  <a:lnTo>
                    <a:pt x="1145171" y="1109726"/>
                  </a:lnTo>
                  <a:lnTo>
                    <a:pt x="1146644" y="1107833"/>
                  </a:lnTo>
                  <a:lnTo>
                    <a:pt x="1150556" y="1101915"/>
                  </a:lnTo>
                  <a:lnTo>
                    <a:pt x="1153782" y="1095921"/>
                  </a:lnTo>
                  <a:lnTo>
                    <a:pt x="1154163" y="1094994"/>
                  </a:lnTo>
                  <a:lnTo>
                    <a:pt x="1156271" y="1089914"/>
                  </a:lnTo>
                  <a:lnTo>
                    <a:pt x="1158925" y="1081455"/>
                  </a:lnTo>
                  <a:lnTo>
                    <a:pt x="1160792" y="1072476"/>
                  </a:lnTo>
                  <a:lnTo>
                    <a:pt x="1161923" y="1062837"/>
                  </a:lnTo>
                  <a:lnTo>
                    <a:pt x="1162304" y="1052576"/>
                  </a:lnTo>
                  <a:lnTo>
                    <a:pt x="1160970" y="1033627"/>
                  </a:lnTo>
                  <a:lnTo>
                    <a:pt x="1145514" y="996188"/>
                  </a:lnTo>
                  <a:lnTo>
                    <a:pt x="1128268" y="979919"/>
                  </a:lnTo>
                  <a:lnTo>
                    <a:pt x="1128268" y="1052576"/>
                  </a:lnTo>
                  <a:lnTo>
                    <a:pt x="1128268" y="1061720"/>
                  </a:lnTo>
                  <a:lnTo>
                    <a:pt x="1127125" y="1069848"/>
                  </a:lnTo>
                  <a:lnTo>
                    <a:pt x="1125093" y="1076833"/>
                  </a:lnTo>
                  <a:lnTo>
                    <a:pt x="1122934" y="1083945"/>
                  </a:lnTo>
                  <a:lnTo>
                    <a:pt x="1119822" y="1089787"/>
                  </a:lnTo>
                  <a:lnTo>
                    <a:pt x="1119759" y="1089914"/>
                  </a:lnTo>
                  <a:lnTo>
                    <a:pt x="1115568" y="1094994"/>
                  </a:lnTo>
                  <a:lnTo>
                    <a:pt x="1108113" y="1089787"/>
                  </a:lnTo>
                  <a:lnTo>
                    <a:pt x="1100328" y="1085189"/>
                  </a:lnTo>
                  <a:lnTo>
                    <a:pt x="1092631" y="1081455"/>
                  </a:lnTo>
                  <a:lnTo>
                    <a:pt x="1084326" y="1078230"/>
                  </a:lnTo>
                  <a:lnTo>
                    <a:pt x="1075055" y="1097026"/>
                  </a:lnTo>
                  <a:lnTo>
                    <a:pt x="1082040" y="1099566"/>
                  </a:lnTo>
                  <a:lnTo>
                    <a:pt x="1088898" y="1102995"/>
                  </a:lnTo>
                  <a:lnTo>
                    <a:pt x="1095502" y="1107313"/>
                  </a:lnTo>
                  <a:lnTo>
                    <a:pt x="1091311" y="1108964"/>
                  </a:lnTo>
                  <a:lnTo>
                    <a:pt x="1086739" y="1109726"/>
                  </a:lnTo>
                  <a:lnTo>
                    <a:pt x="1082040" y="1109726"/>
                  </a:lnTo>
                  <a:lnTo>
                    <a:pt x="1044778" y="1087462"/>
                  </a:lnTo>
                  <a:lnTo>
                    <a:pt x="1037717" y="1052576"/>
                  </a:lnTo>
                  <a:lnTo>
                    <a:pt x="1038491" y="1039342"/>
                  </a:lnTo>
                  <a:lnTo>
                    <a:pt x="1057046" y="1004125"/>
                  </a:lnTo>
                  <a:lnTo>
                    <a:pt x="1083056" y="996188"/>
                  </a:lnTo>
                  <a:lnTo>
                    <a:pt x="1092669" y="997077"/>
                  </a:lnTo>
                  <a:lnTo>
                    <a:pt x="1125131" y="1027861"/>
                  </a:lnTo>
                  <a:lnTo>
                    <a:pt x="1128268" y="1052576"/>
                  </a:lnTo>
                  <a:lnTo>
                    <a:pt x="1128268" y="979919"/>
                  </a:lnTo>
                  <a:lnTo>
                    <a:pt x="1115898" y="973543"/>
                  </a:lnTo>
                  <a:lnTo>
                    <a:pt x="1100543" y="969378"/>
                  </a:lnTo>
                  <a:lnTo>
                    <a:pt x="1083310" y="967994"/>
                  </a:lnTo>
                  <a:lnTo>
                    <a:pt x="1065872" y="969378"/>
                  </a:lnTo>
                  <a:lnTo>
                    <a:pt x="1025144" y="990219"/>
                  </a:lnTo>
                  <a:lnTo>
                    <a:pt x="1005014" y="1033627"/>
                  </a:lnTo>
                  <a:lnTo>
                    <a:pt x="1003681" y="1052576"/>
                  </a:lnTo>
                  <a:lnTo>
                    <a:pt x="1004887" y="1069848"/>
                  </a:lnTo>
                  <a:lnTo>
                    <a:pt x="1025017" y="1114933"/>
                  </a:lnTo>
                  <a:lnTo>
                    <a:pt x="1066342" y="1135786"/>
                  </a:lnTo>
                  <a:lnTo>
                    <a:pt x="1084199" y="1137158"/>
                  </a:lnTo>
                  <a:lnTo>
                    <a:pt x="1093711" y="1136738"/>
                  </a:lnTo>
                  <a:lnTo>
                    <a:pt x="1102829" y="1135430"/>
                  </a:lnTo>
                  <a:lnTo>
                    <a:pt x="1111516" y="1133259"/>
                  </a:lnTo>
                  <a:lnTo>
                    <a:pt x="1119759" y="1130173"/>
                  </a:lnTo>
                  <a:lnTo>
                    <a:pt x="1135456" y="1140663"/>
                  </a:lnTo>
                  <a:lnTo>
                    <a:pt x="1156335" y="1150747"/>
                  </a:lnTo>
                  <a:lnTo>
                    <a:pt x="1167066" y="1130173"/>
                  </a:lnTo>
                  <a:lnTo>
                    <a:pt x="1168527" y="1127379"/>
                  </a:lnTo>
                  <a:close/>
                </a:path>
                <a:path w="2145029" h="1411604">
                  <a:moveTo>
                    <a:pt x="1189482" y="101092"/>
                  </a:moveTo>
                  <a:lnTo>
                    <a:pt x="1181823" y="61506"/>
                  </a:lnTo>
                  <a:lnTo>
                    <a:pt x="1158748" y="28956"/>
                  </a:lnTo>
                  <a:lnTo>
                    <a:pt x="1122273" y="7239"/>
                  </a:lnTo>
                  <a:lnTo>
                    <a:pt x="1074293" y="0"/>
                  </a:lnTo>
                  <a:lnTo>
                    <a:pt x="1050759" y="1574"/>
                  </a:lnTo>
                  <a:lnTo>
                    <a:pt x="1009891" y="14097"/>
                  </a:lnTo>
                  <a:lnTo>
                    <a:pt x="977785" y="39547"/>
                  </a:lnTo>
                  <a:lnTo>
                    <a:pt x="958354" y="80835"/>
                  </a:lnTo>
                  <a:lnTo>
                    <a:pt x="953643" y="107569"/>
                  </a:lnTo>
                  <a:lnTo>
                    <a:pt x="1022985" y="114427"/>
                  </a:lnTo>
                  <a:lnTo>
                    <a:pt x="1024623" y="100291"/>
                  </a:lnTo>
                  <a:lnTo>
                    <a:pt x="1027645" y="88315"/>
                  </a:lnTo>
                  <a:lnTo>
                    <a:pt x="1062202" y="58496"/>
                  </a:lnTo>
                  <a:lnTo>
                    <a:pt x="1072515" y="57658"/>
                  </a:lnTo>
                  <a:lnTo>
                    <a:pt x="1082954" y="58445"/>
                  </a:lnTo>
                  <a:lnTo>
                    <a:pt x="1116482" y="85471"/>
                  </a:lnTo>
                  <a:lnTo>
                    <a:pt x="1119632" y="106045"/>
                  </a:lnTo>
                  <a:lnTo>
                    <a:pt x="1118717" y="116624"/>
                  </a:lnTo>
                  <a:lnTo>
                    <a:pt x="1097661" y="158292"/>
                  </a:lnTo>
                  <a:lnTo>
                    <a:pt x="1068755" y="188010"/>
                  </a:lnTo>
                  <a:lnTo>
                    <a:pt x="1020673" y="233946"/>
                  </a:lnTo>
                  <a:lnTo>
                    <a:pt x="998702" y="257048"/>
                  </a:lnTo>
                  <a:lnTo>
                    <a:pt x="969264" y="295275"/>
                  </a:lnTo>
                  <a:lnTo>
                    <a:pt x="948385" y="346621"/>
                  </a:lnTo>
                  <a:lnTo>
                    <a:pt x="945388" y="364744"/>
                  </a:lnTo>
                  <a:lnTo>
                    <a:pt x="1189482" y="364744"/>
                  </a:lnTo>
                  <a:lnTo>
                    <a:pt x="1189482" y="300101"/>
                  </a:lnTo>
                  <a:lnTo>
                    <a:pt x="1051179" y="300101"/>
                  </a:lnTo>
                  <a:lnTo>
                    <a:pt x="1054862" y="293751"/>
                  </a:lnTo>
                  <a:lnTo>
                    <a:pt x="1092225" y="254419"/>
                  </a:lnTo>
                  <a:lnTo>
                    <a:pt x="1122387" y="226352"/>
                  </a:lnTo>
                  <a:lnTo>
                    <a:pt x="1135075" y="213906"/>
                  </a:lnTo>
                  <a:lnTo>
                    <a:pt x="1161732" y="182270"/>
                  </a:lnTo>
                  <a:lnTo>
                    <a:pt x="1180719" y="147828"/>
                  </a:lnTo>
                  <a:lnTo>
                    <a:pt x="1188923" y="113220"/>
                  </a:lnTo>
                  <a:lnTo>
                    <a:pt x="1189482" y="101092"/>
                  </a:lnTo>
                  <a:close/>
                </a:path>
                <a:path w="2145029" h="1411604">
                  <a:moveTo>
                    <a:pt x="1195705" y="1245108"/>
                  </a:moveTo>
                  <a:lnTo>
                    <a:pt x="1065657" y="1245108"/>
                  </a:lnTo>
                  <a:lnTo>
                    <a:pt x="1065657" y="1272667"/>
                  </a:lnTo>
                  <a:lnTo>
                    <a:pt x="1114298" y="1272667"/>
                  </a:lnTo>
                  <a:lnTo>
                    <a:pt x="1114298" y="1408684"/>
                  </a:lnTo>
                  <a:lnTo>
                    <a:pt x="1147318" y="1408684"/>
                  </a:lnTo>
                  <a:lnTo>
                    <a:pt x="1147318" y="1272667"/>
                  </a:lnTo>
                  <a:lnTo>
                    <a:pt x="1195705" y="1272667"/>
                  </a:lnTo>
                  <a:lnTo>
                    <a:pt x="1195705" y="1245108"/>
                  </a:lnTo>
                  <a:close/>
                </a:path>
                <a:path w="2145029" h="1411604">
                  <a:moveTo>
                    <a:pt x="1318895" y="970788"/>
                  </a:moveTo>
                  <a:lnTo>
                    <a:pt x="1285875" y="970788"/>
                  </a:lnTo>
                  <a:lnTo>
                    <a:pt x="1285748" y="1070927"/>
                  </a:lnTo>
                  <a:lnTo>
                    <a:pt x="1285544" y="1076744"/>
                  </a:lnTo>
                  <a:lnTo>
                    <a:pt x="1285506" y="1077887"/>
                  </a:lnTo>
                  <a:lnTo>
                    <a:pt x="1285227" y="1081811"/>
                  </a:lnTo>
                  <a:lnTo>
                    <a:pt x="1285163" y="1082675"/>
                  </a:lnTo>
                  <a:lnTo>
                    <a:pt x="1285062" y="1084148"/>
                  </a:lnTo>
                  <a:lnTo>
                    <a:pt x="1284478" y="1089025"/>
                  </a:lnTo>
                  <a:lnTo>
                    <a:pt x="1283462" y="1094613"/>
                  </a:lnTo>
                  <a:lnTo>
                    <a:pt x="1280668" y="1099312"/>
                  </a:lnTo>
                  <a:lnTo>
                    <a:pt x="1275842" y="1103122"/>
                  </a:lnTo>
                  <a:lnTo>
                    <a:pt x="1271143" y="1107059"/>
                  </a:lnTo>
                  <a:lnTo>
                    <a:pt x="1264031" y="1108964"/>
                  </a:lnTo>
                  <a:lnTo>
                    <a:pt x="1245362" y="1108964"/>
                  </a:lnTo>
                  <a:lnTo>
                    <a:pt x="1238567" y="1107059"/>
                  </a:lnTo>
                  <a:lnTo>
                    <a:pt x="1238288" y="1107059"/>
                  </a:lnTo>
                  <a:lnTo>
                    <a:pt x="1221854" y="1077887"/>
                  </a:lnTo>
                  <a:lnTo>
                    <a:pt x="1221778" y="1076744"/>
                  </a:lnTo>
                  <a:lnTo>
                    <a:pt x="1221613" y="1070927"/>
                  </a:lnTo>
                  <a:lnTo>
                    <a:pt x="1221549" y="1056640"/>
                  </a:lnTo>
                  <a:lnTo>
                    <a:pt x="1221486" y="970788"/>
                  </a:lnTo>
                  <a:lnTo>
                    <a:pt x="1188466" y="970788"/>
                  </a:lnTo>
                  <a:lnTo>
                    <a:pt x="1188466" y="1058037"/>
                  </a:lnTo>
                  <a:lnTo>
                    <a:pt x="1188618" y="1068959"/>
                  </a:lnTo>
                  <a:lnTo>
                    <a:pt x="1191412" y="1098296"/>
                  </a:lnTo>
                  <a:lnTo>
                    <a:pt x="1191501" y="1098804"/>
                  </a:lnTo>
                  <a:lnTo>
                    <a:pt x="1220089" y="1131697"/>
                  </a:lnTo>
                  <a:lnTo>
                    <a:pt x="1235583" y="1135926"/>
                  </a:lnTo>
                  <a:lnTo>
                    <a:pt x="1236103" y="1135926"/>
                  </a:lnTo>
                  <a:lnTo>
                    <a:pt x="1244879" y="1136853"/>
                  </a:lnTo>
                  <a:lnTo>
                    <a:pt x="1245489" y="1136853"/>
                  </a:lnTo>
                  <a:lnTo>
                    <a:pt x="1255649" y="1137158"/>
                  </a:lnTo>
                  <a:lnTo>
                    <a:pt x="1264907" y="1136853"/>
                  </a:lnTo>
                  <a:lnTo>
                    <a:pt x="1301623" y="1124458"/>
                  </a:lnTo>
                  <a:lnTo>
                    <a:pt x="1313218" y="1108964"/>
                  </a:lnTo>
                  <a:lnTo>
                    <a:pt x="1314450" y="1106424"/>
                  </a:lnTo>
                  <a:lnTo>
                    <a:pt x="1315948" y="1099566"/>
                  </a:lnTo>
                  <a:lnTo>
                    <a:pt x="1315999" y="1099312"/>
                  </a:lnTo>
                  <a:lnTo>
                    <a:pt x="1316113" y="1098804"/>
                  </a:lnTo>
                  <a:lnTo>
                    <a:pt x="1318869" y="1058037"/>
                  </a:lnTo>
                  <a:lnTo>
                    <a:pt x="1318895" y="970788"/>
                  </a:lnTo>
                  <a:close/>
                </a:path>
                <a:path w="2145029" h="1411604">
                  <a:moveTo>
                    <a:pt x="1342136" y="1381125"/>
                  </a:moveTo>
                  <a:lnTo>
                    <a:pt x="1250696" y="1381125"/>
                  </a:lnTo>
                  <a:lnTo>
                    <a:pt x="1250696" y="1336548"/>
                  </a:lnTo>
                  <a:lnTo>
                    <a:pt x="1332865" y="1336548"/>
                  </a:lnTo>
                  <a:lnTo>
                    <a:pt x="1332865" y="1308989"/>
                  </a:lnTo>
                  <a:lnTo>
                    <a:pt x="1250696" y="1308989"/>
                  </a:lnTo>
                  <a:lnTo>
                    <a:pt x="1250696" y="1272667"/>
                  </a:lnTo>
                  <a:lnTo>
                    <a:pt x="1338961" y="1272667"/>
                  </a:lnTo>
                  <a:lnTo>
                    <a:pt x="1338961" y="1245108"/>
                  </a:lnTo>
                  <a:lnTo>
                    <a:pt x="1217676" y="1245108"/>
                  </a:lnTo>
                  <a:lnTo>
                    <a:pt x="1217676" y="1408684"/>
                  </a:lnTo>
                  <a:lnTo>
                    <a:pt x="1342136" y="1408684"/>
                  </a:lnTo>
                  <a:lnTo>
                    <a:pt x="1342136" y="1381125"/>
                  </a:lnTo>
                  <a:close/>
                </a:path>
                <a:path w="2145029" h="1411604">
                  <a:moveTo>
                    <a:pt x="1385316" y="970788"/>
                  </a:moveTo>
                  <a:lnTo>
                    <a:pt x="1352296" y="970788"/>
                  </a:lnTo>
                  <a:lnTo>
                    <a:pt x="1352296" y="1134364"/>
                  </a:lnTo>
                  <a:lnTo>
                    <a:pt x="1385316" y="1134364"/>
                  </a:lnTo>
                  <a:lnTo>
                    <a:pt x="1385316" y="970788"/>
                  </a:lnTo>
                  <a:close/>
                </a:path>
                <a:path w="2145029" h="1411604">
                  <a:moveTo>
                    <a:pt x="1517396" y="1320927"/>
                  </a:moveTo>
                  <a:lnTo>
                    <a:pt x="1446149" y="1320927"/>
                  </a:lnTo>
                  <a:lnTo>
                    <a:pt x="1446149" y="1348486"/>
                  </a:lnTo>
                  <a:lnTo>
                    <a:pt x="1483995" y="1348486"/>
                  </a:lnTo>
                  <a:lnTo>
                    <a:pt x="1483995" y="1369314"/>
                  </a:lnTo>
                  <a:lnTo>
                    <a:pt x="1452245" y="1383284"/>
                  </a:lnTo>
                  <a:lnTo>
                    <a:pt x="1445260" y="1383284"/>
                  </a:lnTo>
                  <a:lnTo>
                    <a:pt x="1405674" y="1360462"/>
                  </a:lnTo>
                  <a:lnTo>
                    <a:pt x="1398397" y="1324991"/>
                  </a:lnTo>
                  <a:lnTo>
                    <a:pt x="1399082" y="1313865"/>
                  </a:lnTo>
                  <a:lnTo>
                    <a:pt x="1418145" y="1278229"/>
                  </a:lnTo>
                  <a:lnTo>
                    <a:pt x="1445641" y="1270508"/>
                  </a:lnTo>
                  <a:lnTo>
                    <a:pt x="1455166" y="1270508"/>
                  </a:lnTo>
                  <a:lnTo>
                    <a:pt x="1463040" y="1272794"/>
                  </a:lnTo>
                  <a:lnTo>
                    <a:pt x="1469377" y="1277493"/>
                  </a:lnTo>
                  <a:lnTo>
                    <a:pt x="1475727" y="1282065"/>
                  </a:lnTo>
                  <a:lnTo>
                    <a:pt x="1480185" y="1288415"/>
                  </a:lnTo>
                  <a:lnTo>
                    <a:pt x="1482471" y="1296543"/>
                  </a:lnTo>
                  <a:lnTo>
                    <a:pt x="1515224" y="1290320"/>
                  </a:lnTo>
                  <a:lnTo>
                    <a:pt x="1493253" y="1255014"/>
                  </a:lnTo>
                  <a:lnTo>
                    <a:pt x="1445641" y="1242314"/>
                  </a:lnTo>
                  <a:lnTo>
                    <a:pt x="1434401" y="1242822"/>
                  </a:lnTo>
                  <a:lnTo>
                    <a:pt x="1396707" y="1256284"/>
                  </a:lnTo>
                  <a:lnTo>
                    <a:pt x="1370355" y="1291196"/>
                  </a:lnTo>
                  <a:lnTo>
                    <a:pt x="1364361" y="1326261"/>
                  </a:lnTo>
                  <a:lnTo>
                    <a:pt x="1364945" y="1337843"/>
                  </a:lnTo>
                  <a:lnTo>
                    <a:pt x="1366659" y="1348486"/>
                  </a:lnTo>
                  <a:lnTo>
                    <a:pt x="1366735" y="1348968"/>
                  </a:lnTo>
                  <a:lnTo>
                    <a:pt x="1369707" y="1359662"/>
                  </a:lnTo>
                  <a:lnTo>
                    <a:pt x="1373886" y="1369949"/>
                  </a:lnTo>
                  <a:lnTo>
                    <a:pt x="1379220" y="1379220"/>
                  </a:lnTo>
                  <a:lnTo>
                    <a:pt x="1379308" y="1379385"/>
                  </a:lnTo>
                  <a:lnTo>
                    <a:pt x="1412582" y="1405432"/>
                  </a:lnTo>
                  <a:lnTo>
                    <a:pt x="1447419" y="1411478"/>
                  </a:lnTo>
                  <a:lnTo>
                    <a:pt x="1457477" y="1411008"/>
                  </a:lnTo>
                  <a:lnTo>
                    <a:pt x="1496529" y="1399895"/>
                  </a:lnTo>
                  <a:lnTo>
                    <a:pt x="1517396" y="1386078"/>
                  </a:lnTo>
                  <a:lnTo>
                    <a:pt x="1517396" y="1383284"/>
                  </a:lnTo>
                  <a:lnTo>
                    <a:pt x="1517396" y="1320927"/>
                  </a:lnTo>
                  <a:close/>
                </a:path>
                <a:path w="2145029" h="1411604">
                  <a:moveTo>
                    <a:pt x="1541907" y="1086739"/>
                  </a:moveTo>
                  <a:lnTo>
                    <a:pt x="1541691" y="1082929"/>
                  </a:lnTo>
                  <a:lnTo>
                    <a:pt x="1541602" y="1081151"/>
                  </a:lnTo>
                  <a:lnTo>
                    <a:pt x="1541500" y="1079258"/>
                  </a:lnTo>
                  <a:lnTo>
                    <a:pt x="1517396" y="1044067"/>
                  </a:lnTo>
                  <a:lnTo>
                    <a:pt x="1470748" y="1029436"/>
                  </a:lnTo>
                  <a:lnTo>
                    <a:pt x="1462049" y="1026655"/>
                  </a:lnTo>
                  <a:lnTo>
                    <a:pt x="1455597" y="1023962"/>
                  </a:lnTo>
                  <a:lnTo>
                    <a:pt x="1451356" y="1021334"/>
                  </a:lnTo>
                  <a:lnTo>
                    <a:pt x="1448054" y="1018540"/>
                  </a:lnTo>
                  <a:lnTo>
                    <a:pt x="1446403" y="1015238"/>
                  </a:lnTo>
                  <a:lnTo>
                    <a:pt x="1446403" y="1007110"/>
                  </a:lnTo>
                  <a:lnTo>
                    <a:pt x="1448181" y="1003681"/>
                  </a:lnTo>
                  <a:lnTo>
                    <a:pt x="1451610" y="1001141"/>
                  </a:lnTo>
                  <a:lnTo>
                    <a:pt x="1457071" y="997204"/>
                  </a:lnTo>
                  <a:lnTo>
                    <a:pt x="1464564" y="995299"/>
                  </a:lnTo>
                  <a:lnTo>
                    <a:pt x="1483474" y="995299"/>
                  </a:lnTo>
                  <a:lnTo>
                    <a:pt x="1490967" y="997204"/>
                  </a:lnTo>
                  <a:lnTo>
                    <a:pt x="1490624" y="997204"/>
                  </a:lnTo>
                  <a:lnTo>
                    <a:pt x="1495171" y="1000760"/>
                  </a:lnTo>
                  <a:lnTo>
                    <a:pt x="1499743" y="1004443"/>
                  </a:lnTo>
                  <a:lnTo>
                    <a:pt x="1502778" y="1010539"/>
                  </a:lnTo>
                  <a:lnTo>
                    <a:pt x="1504111" y="1018540"/>
                  </a:lnTo>
                  <a:lnTo>
                    <a:pt x="1504175" y="1018921"/>
                  </a:lnTo>
                  <a:lnTo>
                    <a:pt x="1537335" y="1017524"/>
                  </a:lnTo>
                  <a:lnTo>
                    <a:pt x="1535988" y="1007110"/>
                  </a:lnTo>
                  <a:lnTo>
                    <a:pt x="1535950" y="1006792"/>
                  </a:lnTo>
                  <a:lnTo>
                    <a:pt x="1512189" y="975550"/>
                  </a:lnTo>
                  <a:lnTo>
                    <a:pt x="1474597" y="967994"/>
                  </a:lnTo>
                  <a:lnTo>
                    <a:pt x="1465491" y="968336"/>
                  </a:lnTo>
                  <a:lnTo>
                    <a:pt x="1425816" y="985113"/>
                  </a:lnTo>
                  <a:lnTo>
                    <a:pt x="1414780" y="1005205"/>
                  </a:lnTo>
                  <a:lnTo>
                    <a:pt x="1414780" y="1013587"/>
                  </a:lnTo>
                  <a:lnTo>
                    <a:pt x="1436217" y="1051128"/>
                  </a:lnTo>
                  <a:lnTo>
                    <a:pt x="1484096" y="1067054"/>
                  </a:lnTo>
                  <a:lnTo>
                    <a:pt x="1489786" y="1068641"/>
                  </a:lnTo>
                  <a:lnTo>
                    <a:pt x="1493647" y="1069848"/>
                  </a:lnTo>
                  <a:lnTo>
                    <a:pt x="1499235" y="1071880"/>
                  </a:lnTo>
                  <a:lnTo>
                    <a:pt x="1503299" y="1074166"/>
                  </a:lnTo>
                  <a:lnTo>
                    <a:pt x="1505458" y="1076960"/>
                  </a:lnTo>
                  <a:lnTo>
                    <a:pt x="1507744" y="1079627"/>
                  </a:lnTo>
                  <a:lnTo>
                    <a:pt x="1508874" y="1082929"/>
                  </a:lnTo>
                  <a:lnTo>
                    <a:pt x="1508874" y="1092835"/>
                  </a:lnTo>
                  <a:lnTo>
                    <a:pt x="1506220" y="1098042"/>
                  </a:lnTo>
                  <a:lnTo>
                    <a:pt x="1500873" y="1102614"/>
                  </a:lnTo>
                  <a:lnTo>
                    <a:pt x="1495425" y="1107059"/>
                  </a:lnTo>
                  <a:lnTo>
                    <a:pt x="1487424" y="1109345"/>
                  </a:lnTo>
                  <a:lnTo>
                    <a:pt x="1466723" y="1109345"/>
                  </a:lnTo>
                  <a:lnTo>
                    <a:pt x="1441069" y="1077976"/>
                  </a:lnTo>
                  <a:lnTo>
                    <a:pt x="1408938" y="1081151"/>
                  </a:lnTo>
                  <a:lnTo>
                    <a:pt x="1428750" y="1122934"/>
                  </a:lnTo>
                  <a:lnTo>
                    <a:pt x="1476502" y="1137285"/>
                  </a:lnTo>
                  <a:lnTo>
                    <a:pt x="1486662" y="1136916"/>
                  </a:lnTo>
                  <a:lnTo>
                    <a:pt x="1524723" y="1123746"/>
                  </a:lnTo>
                  <a:lnTo>
                    <a:pt x="1536166" y="1109345"/>
                  </a:lnTo>
                  <a:lnTo>
                    <a:pt x="1537563" y="1106817"/>
                  </a:lnTo>
                  <a:lnTo>
                    <a:pt x="1539976" y="1100366"/>
                  </a:lnTo>
                  <a:lnTo>
                    <a:pt x="1541335" y="1094066"/>
                  </a:lnTo>
                  <a:lnTo>
                    <a:pt x="1541424" y="1093673"/>
                  </a:lnTo>
                  <a:lnTo>
                    <a:pt x="1541907" y="1086739"/>
                  </a:lnTo>
                  <a:close/>
                </a:path>
                <a:path w="2145029" h="1411604">
                  <a:moveTo>
                    <a:pt x="1601724" y="970788"/>
                  </a:moveTo>
                  <a:lnTo>
                    <a:pt x="1568704" y="970788"/>
                  </a:lnTo>
                  <a:lnTo>
                    <a:pt x="1568704" y="1134364"/>
                  </a:lnTo>
                  <a:lnTo>
                    <a:pt x="1601724" y="1134364"/>
                  </a:lnTo>
                  <a:lnTo>
                    <a:pt x="1601724" y="970788"/>
                  </a:lnTo>
                  <a:close/>
                </a:path>
                <a:path w="2145029" h="1411604">
                  <a:moveTo>
                    <a:pt x="1684401" y="1245108"/>
                  </a:moveTo>
                  <a:lnTo>
                    <a:pt x="1646301" y="1245108"/>
                  </a:lnTo>
                  <a:lnTo>
                    <a:pt x="1608582" y="1309751"/>
                  </a:lnTo>
                  <a:lnTo>
                    <a:pt x="1570101" y="1245108"/>
                  </a:lnTo>
                  <a:lnTo>
                    <a:pt x="1531353" y="1245108"/>
                  </a:lnTo>
                  <a:lnTo>
                    <a:pt x="1591310" y="1339850"/>
                  </a:lnTo>
                  <a:lnTo>
                    <a:pt x="1591310" y="1408684"/>
                  </a:lnTo>
                  <a:lnTo>
                    <a:pt x="1624203" y="1408684"/>
                  </a:lnTo>
                  <a:lnTo>
                    <a:pt x="1624279" y="1339850"/>
                  </a:lnTo>
                  <a:lnTo>
                    <a:pt x="1643380" y="1309751"/>
                  </a:lnTo>
                  <a:lnTo>
                    <a:pt x="1684401" y="1245108"/>
                  </a:lnTo>
                  <a:close/>
                </a:path>
                <a:path w="2145029" h="1411604">
                  <a:moveTo>
                    <a:pt x="1751965" y="970788"/>
                  </a:moveTo>
                  <a:lnTo>
                    <a:pt x="1621917" y="970788"/>
                  </a:lnTo>
                  <a:lnTo>
                    <a:pt x="1621917" y="998347"/>
                  </a:lnTo>
                  <a:lnTo>
                    <a:pt x="1670558" y="998347"/>
                  </a:lnTo>
                  <a:lnTo>
                    <a:pt x="1670558" y="1134364"/>
                  </a:lnTo>
                  <a:lnTo>
                    <a:pt x="1703578" y="1134364"/>
                  </a:lnTo>
                  <a:lnTo>
                    <a:pt x="1703578" y="998347"/>
                  </a:lnTo>
                  <a:lnTo>
                    <a:pt x="1751965" y="998347"/>
                  </a:lnTo>
                  <a:lnTo>
                    <a:pt x="1751965" y="970788"/>
                  </a:lnTo>
                  <a:close/>
                </a:path>
                <a:path w="2145029" h="1411604">
                  <a:moveTo>
                    <a:pt x="1805940" y="970788"/>
                  </a:moveTo>
                  <a:lnTo>
                    <a:pt x="1772920" y="970788"/>
                  </a:lnTo>
                  <a:lnTo>
                    <a:pt x="1772920" y="1134364"/>
                  </a:lnTo>
                  <a:lnTo>
                    <a:pt x="1805940" y="1134364"/>
                  </a:lnTo>
                  <a:lnTo>
                    <a:pt x="1805940" y="970788"/>
                  </a:lnTo>
                  <a:close/>
                </a:path>
                <a:path w="2145029" h="1411604">
                  <a:moveTo>
                    <a:pt x="1989899" y="1053592"/>
                  </a:moveTo>
                  <a:lnTo>
                    <a:pt x="1977745" y="1002690"/>
                  </a:lnTo>
                  <a:lnTo>
                    <a:pt x="1955800" y="980198"/>
                  </a:lnTo>
                  <a:lnTo>
                    <a:pt x="1955800" y="1051941"/>
                  </a:lnTo>
                  <a:lnTo>
                    <a:pt x="1954999" y="1065326"/>
                  </a:lnTo>
                  <a:lnTo>
                    <a:pt x="1952637" y="1076921"/>
                  </a:lnTo>
                  <a:lnTo>
                    <a:pt x="1948726" y="1086561"/>
                  </a:lnTo>
                  <a:lnTo>
                    <a:pt x="1948662" y="1086713"/>
                  </a:lnTo>
                  <a:lnTo>
                    <a:pt x="1943176" y="1094613"/>
                  </a:lnTo>
                  <a:lnTo>
                    <a:pt x="1943100" y="1094740"/>
                  </a:lnTo>
                  <a:lnTo>
                    <a:pt x="1936330" y="1100937"/>
                  </a:lnTo>
                  <a:lnTo>
                    <a:pt x="1928660" y="1105382"/>
                  </a:lnTo>
                  <a:lnTo>
                    <a:pt x="1920113" y="1108075"/>
                  </a:lnTo>
                  <a:lnTo>
                    <a:pt x="1910715" y="1108964"/>
                  </a:lnTo>
                  <a:lnTo>
                    <a:pt x="1901253" y="1108075"/>
                  </a:lnTo>
                  <a:lnTo>
                    <a:pt x="1868487" y="1076921"/>
                  </a:lnTo>
                  <a:lnTo>
                    <a:pt x="1865274" y="1051941"/>
                  </a:lnTo>
                  <a:lnTo>
                    <a:pt x="1866023" y="1039241"/>
                  </a:lnTo>
                  <a:lnTo>
                    <a:pt x="1884476" y="1004074"/>
                  </a:lnTo>
                  <a:lnTo>
                    <a:pt x="1910715" y="996188"/>
                  </a:lnTo>
                  <a:lnTo>
                    <a:pt x="1920468" y="997077"/>
                  </a:lnTo>
                  <a:lnTo>
                    <a:pt x="1929523" y="999769"/>
                  </a:lnTo>
                  <a:lnTo>
                    <a:pt x="1929320" y="999769"/>
                  </a:lnTo>
                  <a:lnTo>
                    <a:pt x="1934514" y="1002690"/>
                  </a:lnTo>
                  <a:lnTo>
                    <a:pt x="1955012" y="1038821"/>
                  </a:lnTo>
                  <a:lnTo>
                    <a:pt x="1955800" y="1051941"/>
                  </a:lnTo>
                  <a:lnTo>
                    <a:pt x="1955800" y="980198"/>
                  </a:lnTo>
                  <a:lnTo>
                    <a:pt x="1942909" y="973556"/>
                  </a:lnTo>
                  <a:lnTo>
                    <a:pt x="1927517" y="969391"/>
                  </a:lnTo>
                  <a:lnTo>
                    <a:pt x="1910334" y="967994"/>
                  </a:lnTo>
                  <a:lnTo>
                    <a:pt x="1900631" y="968400"/>
                  </a:lnTo>
                  <a:lnTo>
                    <a:pt x="1864017" y="980541"/>
                  </a:lnTo>
                  <a:lnTo>
                    <a:pt x="1838706" y="1011555"/>
                  </a:lnTo>
                  <a:lnTo>
                    <a:pt x="1831276" y="1051941"/>
                  </a:lnTo>
                  <a:lnTo>
                    <a:pt x="1831213" y="1053592"/>
                  </a:lnTo>
                  <a:lnTo>
                    <a:pt x="1832521" y="1071562"/>
                  </a:lnTo>
                  <a:lnTo>
                    <a:pt x="1832559" y="1072070"/>
                  </a:lnTo>
                  <a:lnTo>
                    <a:pt x="1836534" y="1088110"/>
                  </a:lnTo>
                  <a:lnTo>
                    <a:pt x="1836623" y="1088453"/>
                  </a:lnTo>
                  <a:lnTo>
                    <a:pt x="1843265" y="1102525"/>
                  </a:lnTo>
                  <a:lnTo>
                    <a:pt x="1843366" y="1102741"/>
                  </a:lnTo>
                  <a:lnTo>
                    <a:pt x="1878050" y="1131620"/>
                  </a:lnTo>
                  <a:lnTo>
                    <a:pt x="1910842" y="1137158"/>
                  </a:lnTo>
                  <a:lnTo>
                    <a:pt x="1927694" y="1135786"/>
                  </a:lnTo>
                  <a:lnTo>
                    <a:pt x="1927860" y="1135786"/>
                  </a:lnTo>
                  <a:lnTo>
                    <a:pt x="1942985" y="1131620"/>
                  </a:lnTo>
                  <a:lnTo>
                    <a:pt x="1956485" y="1124686"/>
                  </a:lnTo>
                  <a:lnTo>
                    <a:pt x="1968373" y="1114806"/>
                  </a:lnTo>
                  <a:lnTo>
                    <a:pt x="1972843" y="1108964"/>
                  </a:lnTo>
                  <a:lnTo>
                    <a:pt x="1977796" y="1102525"/>
                  </a:lnTo>
                  <a:lnTo>
                    <a:pt x="1984540" y="1088110"/>
                  </a:lnTo>
                  <a:lnTo>
                    <a:pt x="1988604" y="1071562"/>
                  </a:lnTo>
                  <a:lnTo>
                    <a:pt x="1989899" y="1053592"/>
                  </a:lnTo>
                  <a:close/>
                </a:path>
                <a:path w="2145029" h="1411604">
                  <a:moveTo>
                    <a:pt x="2144776" y="970788"/>
                  </a:moveTo>
                  <a:lnTo>
                    <a:pt x="2114169" y="970788"/>
                  </a:lnTo>
                  <a:lnTo>
                    <a:pt x="2114169" y="1080008"/>
                  </a:lnTo>
                  <a:lnTo>
                    <a:pt x="2082038" y="1027684"/>
                  </a:lnTo>
                  <a:lnTo>
                    <a:pt x="2047113" y="970788"/>
                  </a:lnTo>
                  <a:lnTo>
                    <a:pt x="2014982" y="970788"/>
                  </a:lnTo>
                  <a:lnTo>
                    <a:pt x="2014982" y="1134364"/>
                  </a:lnTo>
                  <a:lnTo>
                    <a:pt x="2045716" y="1134364"/>
                  </a:lnTo>
                  <a:lnTo>
                    <a:pt x="2045716" y="1027684"/>
                  </a:lnTo>
                  <a:lnTo>
                    <a:pt x="2111629" y="1134364"/>
                  </a:lnTo>
                  <a:lnTo>
                    <a:pt x="2144776" y="1134364"/>
                  </a:lnTo>
                  <a:lnTo>
                    <a:pt x="2144776" y="1080008"/>
                  </a:lnTo>
                  <a:lnTo>
                    <a:pt x="2144776" y="970788"/>
                  </a:lnTo>
                  <a:close/>
                </a:path>
              </a:pathLst>
            </a:custGeom>
            <a:solidFill>
              <a:srgbClr val="FFFFFF">
                <a:alpha val="25097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6916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74320" marR="267335" indent="-3175">
              <a:lnSpc>
                <a:spcPct val="100000"/>
              </a:lnSpc>
              <a:spcBef>
                <a:spcPts val="240"/>
              </a:spcBef>
            </a:pP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70276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69875" marR="268605" indent="25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 Overview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69719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310" marR="311150" indent="-635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370832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521334" marR="294005" indent="-224154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771388" y="6303264"/>
            <a:ext cx="1231900" cy="55499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0480" rIns="0" bIns="0" rtlCol="0" vert="horz">
            <a:spAutoFit/>
          </a:bodyPr>
          <a:lstStyle/>
          <a:p>
            <a:pPr marL="309880" marR="281940" indent="-26034">
              <a:lnSpc>
                <a:spcPct val="100000"/>
              </a:lnSpc>
              <a:spcBef>
                <a:spcPts val="240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Financial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7194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53365" marR="207645" indent="-4318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 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5725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14960" marR="210185" indent="-100965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 Solution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9822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146050" rIns="0" bIns="0" rtlCol="0" vert="horz">
            <a:spAutoFit/>
          </a:bodyPr>
          <a:lstStyle/>
          <a:p>
            <a:pPr marL="206375">
              <a:lnSpc>
                <a:spcPct val="100000"/>
              </a:lnSpc>
              <a:spcBef>
                <a:spcPts val="115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1551919" y="643432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2"/>
                </a:lnTo>
                <a:lnTo>
                  <a:pt x="640079" y="294132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Determining</a:t>
            </a:r>
            <a:r>
              <a:rPr dirty="0" spc="-55"/>
              <a:t> </a:t>
            </a:r>
            <a:r>
              <a:rPr dirty="0"/>
              <a:t>the</a:t>
            </a:r>
            <a:r>
              <a:rPr dirty="0" spc="-60"/>
              <a:t> </a:t>
            </a:r>
            <a:r>
              <a:rPr dirty="0"/>
              <a:t>Intrinsic</a:t>
            </a:r>
            <a:r>
              <a:rPr dirty="0" spc="-65"/>
              <a:t> </a:t>
            </a:r>
            <a:r>
              <a:rPr dirty="0" spc="-10"/>
              <a:t>Value</a:t>
            </a:r>
            <a:r>
              <a:rPr dirty="0" spc="-80"/>
              <a:t> </a:t>
            </a:r>
            <a:r>
              <a:rPr dirty="0"/>
              <a:t>of</a:t>
            </a:r>
            <a:r>
              <a:rPr dirty="0" spc="-45"/>
              <a:t> </a:t>
            </a:r>
            <a:r>
              <a:rPr dirty="0" spc="-10"/>
              <a:t>ViacomCBS</a:t>
            </a:r>
          </a:p>
        </p:txBody>
      </p:sp>
      <p:pic>
        <p:nvPicPr>
          <p:cNvPr id="13" name="object 1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82309" y="3433678"/>
            <a:ext cx="4336447" cy="2182949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1231188" y="823341"/>
            <a:ext cx="362585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ViacomCBS’s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Discounted</a:t>
            </a:r>
            <a:r>
              <a:rPr dirty="0" sz="16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Cash</a:t>
            </a:r>
            <a:r>
              <a:rPr dirty="0" sz="1600" spc="-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Flow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Analysis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6647688" y="885444"/>
            <a:ext cx="0" cy="5189220"/>
          </a:xfrm>
          <a:custGeom>
            <a:avLst/>
            <a:gdLst/>
            <a:ahLst/>
            <a:cxnLst/>
            <a:rect l="l" t="t" r="r" b="b"/>
            <a:pathLst>
              <a:path w="0" h="5189220">
                <a:moveTo>
                  <a:pt x="0" y="0"/>
                </a:moveTo>
                <a:lnTo>
                  <a:pt x="0" y="5188953"/>
                </a:lnTo>
              </a:path>
            </a:pathLst>
          </a:custGeom>
          <a:ln w="6350">
            <a:solidFill>
              <a:srgbClr val="122D56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6" name="object 16" descr=""/>
          <p:cNvGraphicFramePr>
            <a:graphicFrameLocks noGrp="1"/>
          </p:cNvGraphicFramePr>
          <p:nvPr/>
        </p:nvGraphicFramePr>
        <p:xfrm>
          <a:off x="172211" y="1150546"/>
          <a:ext cx="6285865" cy="2376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6575"/>
                <a:gridCol w="858519"/>
                <a:gridCol w="732790"/>
                <a:gridCol w="732789"/>
                <a:gridCol w="732789"/>
                <a:gridCol w="732789"/>
                <a:gridCol w="614045"/>
              </a:tblGrid>
              <a:tr h="238125">
                <a:tc>
                  <a:txBody>
                    <a:bodyPr/>
                    <a:lstStyle/>
                    <a:p>
                      <a:pPr>
                        <a:lnSpc>
                          <a:spcPts val="1735"/>
                        </a:lnSpc>
                        <a:tabLst>
                          <a:tab pos="1812925" algn="l"/>
                        </a:tabLst>
                      </a:pPr>
                      <a:r>
                        <a:rPr dirty="0" u="sng" sz="1450" spc="240" i="1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dirty="0" u="sng" sz="1450" spc="-140" i="1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In</a:t>
                      </a:r>
                      <a:r>
                        <a:rPr dirty="0" u="sng" sz="1450" spc="-60" i="1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dirty="0" u="sng" sz="1450" spc="-155" i="1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$</a:t>
                      </a:r>
                      <a:r>
                        <a:rPr dirty="0" u="sng" sz="1450" spc="-60" i="1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dirty="0" u="sng" sz="1450" spc="-110" i="1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Millions</a:t>
                      </a:r>
                      <a:r>
                        <a:rPr dirty="0" u="sng" sz="1450" i="1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	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47955">
                        <a:lnSpc>
                          <a:spcPts val="1735"/>
                        </a:lnSpc>
                      </a:pPr>
                      <a:r>
                        <a:rPr dirty="0" sz="1450" spc="-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2020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122D56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1440">
                        <a:lnSpc>
                          <a:spcPts val="1735"/>
                        </a:lnSpc>
                      </a:pPr>
                      <a:r>
                        <a:rPr dirty="0" sz="1450" spc="-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2021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122D56"/>
                    </a:solidFill>
                  </a:tcPr>
                </a:tc>
                <a:tc>
                  <a:txBody>
                    <a:bodyPr/>
                    <a:lstStyle/>
                    <a:p>
                      <a:pPr marL="247015">
                        <a:lnSpc>
                          <a:spcPts val="1735"/>
                        </a:lnSpc>
                      </a:pPr>
                      <a:r>
                        <a:rPr dirty="0" sz="1450" spc="-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2022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122D56"/>
                    </a:solidFill>
                  </a:tcPr>
                </a:tc>
                <a:tc>
                  <a:txBody>
                    <a:bodyPr/>
                    <a:lstStyle/>
                    <a:p>
                      <a:pPr marL="247015">
                        <a:lnSpc>
                          <a:spcPts val="1735"/>
                        </a:lnSpc>
                      </a:pPr>
                      <a:r>
                        <a:rPr dirty="0" sz="1450" spc="-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2023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122D56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47955">
                        <a:lnSpc>
                          <a:spcPts val="1735"/>
                        </a:lnSpc>
                      </a:pPr>
                      <a:r>
                        <a:rPr dirty="0" sz="1450" spc="-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2024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122D56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9209">
                        <a:lnSpc>
                          <a:spcPts val="1735"/>
                        </a:lnSpc>
                      </a:pPr>
                      <a:r>
                        <a:rPr dirty="0" sz="1450" spc="-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2025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122D56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pPr marL="81915">
                        <a:lnSpc>
                          <a:spcPts val="1735"/>
                        </a:lnSpc>
                      </a:pPr>
                      <a:r>
                        <a:rPr dirty="0" sz="1450" spc="-20">
                          <a:latin typeface="Arial MT"/>
                          <a:cs typeface="Arial MT"/>
                        </a:rPr>
                        <a:t>EBIT</a:t>
                      </a:r>
                      <a:endParaRPr sz="145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1305">
                        <a:lnSpc>
                          <a:spcPts val="1735"/>
                        </a:lnSpc>
                      </a:pPr>
                      <a:r>
                        <a:rPr dirty="0" sz="1450" spc="-10">
                          <a:latin typeface="Arial MT"/>
                          <a:cs typeface="Arial MT"/>
                        </a:rPr>
                        <a:t>4,964</a:t>
                      </a:r>
                      <a:endParaRPr sz="145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36195">
                        <a:lnSpc>
                          <a:spcPts val="1735"/>
                        </a:lnSpc>
                      </a:pPr>
                      <a:r>
                        <a:rPr dirty="0" sz="1450" spc="-10">
                          <a:latin typeface="Arial MT"/>
                          <a:cs typeface="Arial MT"/>
                        </a:rPr>
                        <a:t>4,770</a:t>
                      </a:r>
                      <a:endParaRPr sz="145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ts val="1735"/>
                        </a:lnSpc>
                      </a:pPr>
                      <a:r>
                        <a:rPr dirty="0" sz="1450" spc="-10">
                          <a:latin typeface="Arial MT"/>
                          <a:cs typeface="Arial MT"/>
                        </a:rPr>
                        <a:t>4,414</a:t>
                      </a:r>
                      <a:endParaRPr sz="145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ts val="1735"/>
                        </a:lnSpc>
                      </a:pPr>
                      <a:r>
                        <a:rPr dirty="0" sz="1450" spc="-10">
                          <a:latin typeface="Arial MT"/>
                          <a:cs typeface="Arial MT"/>
                        </a:rPr>
                        <a:t>4,399</a:t>
                      </a:r>
                      <a:endParaRPr sz="145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92405">
                        <a:lnSpc>
                          <a:spcPts val="1735"/>
                        </a:lnSpc>
                      </a:pPr>
                      <a:r>
                        <a:rPr dirty="0" sz="1450" spc="-10">
                          <a:latin typeface="Arial MT"/>
                          <a:cs typeface="Arial MT"/>
                        </a:rPr>
                        <a:t>3,907</a:t>
                      </a:r>
                      <a:endParaRPr sz="145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73660">
                        <a:lnSpc>
                          <a:spcPts val="1735"/>
                        </a:lnSpc>
                      </a:pPr>
                      <a:r>
                        <a:rPr dirty="0" sz="1450" spc="-10">
                          <a:latin typeface="Arial MT"/>
                          <a:cs typeface="Arial MT"/>
                        </a:rPr>
                        <a:t>3,320</a:t>
                      </a:r>
                      <a:endParaRPr sz="145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</a:tr>
              <a:tr h="235585"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450" spc="-95">
                          <a:latin typeface="Arial MT"/>
                          <a:cs typeface="Arial MT"/>
                        </a:rPr>
                        <a:t>[-</a:t>
                      </a:r>
                      <a:r>
                        <a:rPr dirty="0" sz="1450">
                          <a:latin typeface="Arial MT"/>
                          <a:cs typeface="Arial MT"/>
                        </a:rPr>
                        <a:t>]</a:t>
                      </a:r>
                      <a:r>
                        <a:rPr dirty="0" sz="145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50" spc="-175">
                          <a:latin typeface="Arial MT"/>
                          <a:cs typeface="Arial MT"/>
                        </a:rPr>
                        <a:t>Cash</a:t>
                      </a:r>
                      <a:r>
                        <a:rPr dirty="0" sz="145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50" spc="-20">
                          <a:latin typeface="Arial MT"/>
                          <a:cs typeface="Arial MT"/>
                        </a:rPr>
                        <a:t>Taxes</a:t>
                      </a:r>
                      <a:endParaRPr sz="1450">
                        <a:latin typeface="Arial MT"/>
                        <a:cs typeface="Arial MT"/>
                      </a:endParaRPr>
                    </a:p>
                  </a:txBody>
                  <a:tcPr marL="0" marR="0" marB="0" marT="127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9367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450" spc="-25">
                          <a:latin typeface="Arial MT"/>
                          <a:cs typeface="Arial MT"/>
                        </a:rPr>
                        <a:t>993</a:t>
                      </a:r>
                      <a:endParaRPr sz="1450">
                        <a:latin typeface="Arial MT"/>
                        <a:cs typeface="Arial MT"/>
                      </a:endParaRPr>
                    </a:p>
                  </a:txBody>
                  <a:tcPr marL="0" marR="0" marB="0" marT="127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8191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450" spc="-25">
                          <a:latin typeface="Arial MT"/>
                          <a:cs typeface="Arial MT"/>
                        </a:rPr>
                        <a:t>954</a:t>
                      </a:r>
                      <a:endParaRPr sz="1450">
                        <a:latin typeface="Arial MT"/>
                        <a:cs typeface="Arial MT"/>
                      </a:endParaRPr>
                    </a:p>
                  </a:txBody>
                  <a:tcPr marL="0" marR="0" marB="0" marT="127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384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450" spc="-25">
                          <a:latin typeface="Arial MT"/>
                          <a:cs typeface="Arial MT"/>
                        </a:rPr>
                        <a:t>883</a:t>
                      </a:r>
                      <a:endParaRPr sz="1450">
                        <a:latin typeface="Arial MT"/>
                        <a:cs typeface="Arial MT"/>
                      </a:endParaRPr>
                    </a:p>
                  </a:txBody>
                  <a:tcPr marL="0" marR="0" marB="0" marT="127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384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450" spc="-25">
                          <a:latin typeface="Arial MT"/>
                          <a:cs typeface="Arial MT"/>
                        </a:rPr>
                        <a:t>880</a:t>
                      </a:r>
                      <a:endParaRPr sz="1450">
                        <a:latin typeface="Arial MT"/>
                        <a:cs typeface="Arial MT"/>
                      </a:endParaRPr>
                    </a:p>
                  </a:txBody>
                  <a:tcPr marL="0" marR="0" marB="0" marT="127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9367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450" spc="-25">
                          <a:latin typeface="Arial MT"/>
                          <a:cs typeface="Arial MT"/>
                        </a:rPr>
                        <a:t>781</a:t>
                      </a:r>
                      <a:endParaRPr sz="1450">
                        <a:latin typeface="Arial MT"/>
                        <a:cs typeface="Arial MT"/>
                      </a:endParaRPr>
                    </a:p>
                  </a:txBody>
                  <a:tcPr marL="0" marR="0" marB="0" marT="127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7493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450" spc="-25">
                          <a:latin typeface="Arial MT"/>
                          <a:cs typeface="Arial MT"/>
                        </a:rPr>
                        <a:t>664</a:t>
                      </a:r>
                      <a:endParaRPr sz="1450">
                        <a:latin typeface="Arial MT"/>
                        <a:cs typeface="Arial MT"/>
                      </a:endParaRPr>
                    </a:p>
                  </a:txBody>
                  <a:tcPr marL="0" marR="0" marB="0" marT="127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0665"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450" spc="-10" b="1">
                          <a:latin typeface="Arial"/>
                          <a:cs typeface="Arial"/>
                        </a:rPr>
                        <a:t>EBIAT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8130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450" spc="-10" b="1">
                          <a:latin typeface="Arial"/>
                          <a:cs typeface="Arial"/>
                        </a:rPr>
                        <a:t>3,971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R="3619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450" spc="-10" b="1">
                          <a:latin typeface="Arial"/>
                          <a:cs typeface="Arial"/>
                        </a:rPr>
                        <a:t>3,816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450" spc="-10" b="1">
                          <a:latin typeface="Arial"/>
                          <a:cs typeface="Arial"/>
                        </a:rPr>
                        <a:t>3,531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450" spc="-10" b="1">
                          <a:latin typeface="Arial"/>
                          <a:cs typeface="Arial"/>
                        </a:rPr>
                        <a:t>3,519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9240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450" spc="-10" b="1">
                          <a:latin typeface="Arial"/>
                          <a:cs typeface="Arial"/>
                        </a:rPr>
                        <a:t>3,126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7366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450" spc="-10" b="1">
                          <a:latin typeface="Arial"/>
                          <a:cs typeface="Arial"/>
                        </a:rPr>
                        <a:t>2,656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450" spc="-95">
                          <a:latin typeface="Arial MT"/>
                          <a:cs typeface="Arial MT"/>
                        </a:rPr>
                        <a:t>[+]</a:t>
                      </a:r>
                      <a:r>
                        <a:rPr dirty="0" sz="145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50" spc="-25">
                          <a:latin typeface="Arial MT"/>
                          <a:cs typeface="Arial MT"/>
                        </a:rPr>
                        <a:t>D&amp;A</a:t>
                      </a:r>
                      <a:endParaRPr sz="1450">
                        <a:latin typeface="Arial MT"/>
                        <a:cs typeface="Arial MT"/>
                      </a:endParaRPr>
                    </a:p>
                  </a:txBody>
                  <a:tcPr marL="0" marR="0" marB="0" marT="1270"/>
                </a:tc>
                <a:tc>
                  <a:txBody>
                    <a:bodyPr/>
                    <a:lstStyle/>
                    <a:p>
                      <a:pPr algn="r" marR="19367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450" spc="-25">
                          <a:latin typeface="Arial MT"/>
                          <a:cs typeface="Arial MT"/>
                        </a:rPr>
                        <a:t>245</a:t>
                      </a:r>
                      <a:endParaRPr sz="1450">
                        <a:latin typeface="Arial MT"/>
                        <a:cs typeface="Arial MT"/>
                      </a:endParaRPr>
                    </a:p>
                  </a:txBody>
                  <a:tcPr marL="0" marR="0" marB="0" marT="1270"/>
                </a:tc>
                <a:tc>
                  <a:txBody>
                    <a:bodyPr/>
                    <a:lstStyle/>
                    <a:p>
                      <a:pPr algn="ctr" marL="8191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450" spc="-25">
                          <a:latin typeface="Arial MT"/>
                          <a:cs typeface="Arial MT"/>
                        </a:rPr>
                        <a:t>317</a:t>
                      </a:r>
                      <a:endParaRPr sz="1450">
                        <a:latin typeface="Arial MT"/>
                        <a:cs typeface="Arial MT"/>
                      </a:endParaRPr>
                    </a:p>
                  </a:txBody>
                  <a:tcPr marL="0" marR="0" marB="0" marT="1270"/>
                </a:tc>
                <a:tc>
                  <a:txBody>
                    <a:bodyPr/>
                    <a:lstStyle/>
                    <a:p>
                      <a:pPr marL="28384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450" spc="-25">
                          <a:latin typeface="Arial MT"/>
                          <a:cs typeface="Arial MT"/>
                        </a:rPr>
                        <a:t>386</a:t>
                      </a:r>
                      <a:endParaRPr sz="1450">
                        <a:latin typeface="Arial MT"/>
                        <a:cs typeface="Arial MT"/>
                      </a:endParaRPr>
                    </a:p>
                  </a:txBody>
                  <a:tcPr marL="0" marR="0" marB="0" marT="1270"/>
                </a:tc>
                <a:tc>
                  <a:txBody>
                    <a:bodyPr/>
                    <a:lstStyle/>
                    <a:p>
                      <a:pPr marL="28384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450" spc="-25">
                          <a:latin typeface="Arial MT"/>
                          <a:cs typeface="Arial MT"/>
                        </a:rPr>
                        <a:t>306</a:t>
                      </a:r>
                      <a:endParaRPr sz="1450">
                        <a:latin typeface="Arial MT"/>
                        <a:cs typeface="Arial MT"/>
                      </a:endParaRPr>
                    </a:p>
                  </a:txBody>
                  <a:tcPr marL="0" marR="0" marB="0" marT="1270"/>
                </a:tc>
                <a:tc>
                  <a:txBody>
                    <a:bodyPr/>
                    <a:lstStyle/>
                    <a:p>
                      <a:pPr algn="r" marR="19367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450" spc="-25">
                          <a:latin typeface="Arial MT"/>
                          <a:cs typeface="Arial MT"/>
                        </a:rPr>
                        <a:t>330</a:t>
                      </a:r>
                      <a:endParaRPr sz="1450">
                        <a:latin typeface="Arial MT"/>
                        <a:cs typeface="Arial MT"/>
                      </a:endParaRPr>
                    </a:p>
                  </a:txBody>
                  <a:tcPr marL="0" marR="0" marB="0" marT="1270"/>
                </a:tc>
                <a:tc>
                  <a:txBody>
                    <a:bodyPr/>
                    <a:lstStyle/>
                    <a:p>
                      <a:pPr algn="r" marR="7493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450" spc="-25">
                          <a:latin typeface="Arial MT"/>
                          <a:cs typeface="Arial MT"/>
                        </a:rPr>
                        <a:t>366</a:t>
                      </a:r>
                      <a:endParaRPr sz="1450">
                        <a:latin typeface="Arial MT"/>
                        <a:cs typeface="Arial MT"/>
                      </a:endParaRPr>
                    </a:p>
                  </a:txBody>
                  <a:tcPr marL="0" marR="0" marB="0" marT="1270"/>
                </a:tc>
              </a:tr>
              <a:tr h="238125"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450" spc="-95">
                          <a:latin typeface="Arial MT"/>
                          <a:cs typeface="Arial MT"/>
                        </a:rPr>
                        <a:t>[-</a:t>
                      </a:r>
                      <a:r>
                        <a:rPr dirty="0" sz="1450">
                          <a:latin typeface="Arial MT"/>
                          <a:cs typeface="Arial MT"/>
                        </a:rPr>
                        <a:t>]</a:t>
                      </a:r>
                      <a:r>
                        <a:rPr dirty="0" sz="1450" spc="-8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50" spc="-20">
                          <a:latin typeface="Arial MT"/>
                          <a:cs typeface="Arial MT"/>
                        </a:rPr>
                        <a:t>Capex</a:t>
                      </a:r>
                      <a:endParaRPr sz="1450">
                        <a:latin typeface="Arial MT"/>
                        <a:cs typeface="Arial MT"/>
                      </a:endParaRPr>
                    </a:p>
                  </a:txBody>
                  <a:tcPr marL="0" marR="0" marB="0" marT="1270"/>
                </a:tc>
                <a:tc>
                  <a:txBody>
                    <a:bodyPr/>
                    <a:lstStyle/>
                    <a:p>
                      <a:pPr marL="31813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450" spc="-10">
                          <a:latin typeface="Arial MT"/>
                          <a:cs typeface="Arial MT"/>
                        </a:rPr>
                        <a:t>(380)</a:t>
                      </a:r>
                      <a:endParaRPr sz="1450">
                        <a:latin typeface="Arial MT"/>
                        <a:cs typeface="Arial MT"/>
                      </a:endParaRPr>
                    </a:p>
                  </a:txBody>
                  <a:tcPr marL="0" marR="0" marB="0" marT="127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450" spc="-10">
                          <a:latin typeface="Arial MT"/>
                          <a:cs typeface="Arial MT"/>
                        </a:rPr>
                        <a:t>(393)</a:t>
                      </a:r>
                      <a:endParaRPr sz="1450">
                        <a:latin typeface="Arial MT"/>
                        <a:cs typeface="Arial MT"/>
                      </a:endParaRPr>
                    </a:p>
                  </a:txBody>
                  <a:tcPr marL="0" marR="0" marB="0" marT="1270"/>
                </a:tc>
                <a:tc>
                  <a:txBody>
                    <a:bodyPr/>
                    <a:lstStyle/>
                    <a:p>
                      <a:pPr marL="19240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450" spc="-10">
                          <a:latin typeface="Arial MT"/>
                          <a:cs typeface="Arial MT"/>
                        </a:rPr>
                        <a:t>(394)</a:t>
                      </a:r>
                      <a:endParaRPr sz="1450">
                        <a:latin typeface="Arial MT"/>
                        <a:cs typeface="Arial MT"/>
                      </a:endParaRPr>
                    </a:p>
                  </a:txBody>
                  <a:tcPr marL="0" marR="0" marB="0" marT="1270"/>
                </a:tc>
                <a:tc>
                  <a:txBody>
                    <a:bodyPr/>
                    <a:lstStyle/>
                    <a:p>
                      <a:pPr marL="19240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450" spc="-10">
                          <a:latin typeface="Arial MT"/>
                          <a:cs typeface="Arial MT"/>
                        </a:rPr>
                        <a:t>(412)</a:t>
                      </a:r>
                      <a:endParaRPr sz="1450">
                        <a:latin typeface="Arial MT"/>
                        <a:cs typeface="Arial MT"/>
                      </a:endParaRPr>
                    </a:p>
                  </a:txBody>
                  <a:tcPr marL="0" marR="0" marB="0" marT="1270"/>
                </a:tc>
                <a:tc>
                  <a:txBody>
                    <a:bodyPr/>
                    <a:lstStyle/>
                    <a:p>
                      <a:pPr algn="r" marR="18923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450" spc="-10">
                          <a:latin typeface="Arial MT"/>
                          <a:cs typeface="Arial MT"/>
                        </a:rPr>
                        <a:t>(429)</a:t>
                      </a:r>
                      <a:endParaRPr sz="1450">
                        <a:latin typeface="Arial MT"/>
                        <a:cs typeface="Arial MT"/>
                      </a:endParaRPr>
                    </a:p>
                  </a:txBody>
                  <a:tcPr marL="0" marR="0" marB="0" marT="1270"/>
                </a:tc>
                <a:tc>
                  <a:txBody>
                    <a:bodyPr/>
                    <a:lstStyle/>
                    <a:p>
                      <a:pPr algn="r" marR="7048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450" spc="-10">
                          <a:latin typeface="Arial MT"/>
                          <a:cs typeface="Arial MT"/>
                        </a:rPr>
                        <a:t>(442)</a:t>
                      </a:r>
                      <a:endParaRPr sz="1450">
                        <a:latin typeface="Arial MT"/>
                        <a:cs typeface="Arial MT"/>
                      </a:endParaRPr>
                    </a:p>
                  </a:txBody>
                  <a:tcPr marL="0" marR="0" marB="0" marT="1270"/>
                </a:tc>
              </a:tr>
              <a:tr h="235585"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450" spc="-95">
                          <a:latin typeface="Arial MT"/>
                          <a:cs typeface="Arial MT"/>
                        </a:rPr>
                        <a:t>[-</a:t>
                      </a:r>
                      <a:r>
                        <a:rPr dirty="0" sz="1450">
                          <a:latin typeface="Arial MT"/>
                          <a:cs typeface="Arial MT"/>
                        </a:rPr>
                        <a:t>]</a:t>
                      </a:r>
                      <a:r>
                        <a:rPr dirty="0" sz="145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50" spc="-170">
                          <a:latin typeface="Arial MT"/>
                          <a:cs typeface="Arial MT"/>
                        </a:rPr>
                        <a:t>Changes</a:t>
                      </a:r>
                      <a:r>
                        <a:rPr dirty="0" sz="145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50" spc="-140">
                          <a:latin typeface="Arial MT"/>
                          <a:cs typeface="Arial MT"/>
                        </a:rPr>
                        <a:t>in</a:t>
                      </a:r>
                      <a:r>
                        <a:rPr dirty="0" sz="145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50" spc="-25">
                          <a:latin typeface="Arial MT"/>
                          <a:cs typeface="Arial MT"/>
                        </a:rPr>
                        <a:t>NWC</a:t>
                      </a:r>
                      <a:endParaRPr sz="1450">
                        <a:latin typeface="Arial MT"/>
                        <a:cs typeface="Arial MT"/>
                      </a:endParaRPr>
                    </a:p>
                  </a:txBody>
                  <a:tcPr marL="0" marR="0" marB="0" marT="127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813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450" spc="-10">
                          <a:latin typeface="Arial MT"/>
                          <a:cs typeface="Arial MT"/>
                        </a:rPr>
                        <a:t>(503)</a:t>
                      </a:r>
                      <a:endParaRPr sz="1450">
                        <a:latin typeface="Arial MT"/>
                        <a:cs typeface="Arial MT"/>
                      </a:endParaRPr>
                    </a:p>
                  </a:txBody>
                  <a:tcPr marL="0" marR="0" marB="0" marT="127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747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450" spc="-20">
                          <a:latin typeface="Arial MT"/>
                          <a:cs typeface="Arial MT"/>
                        </a:rPr>
                        <a:t>(93)</a:t>
                      </a:r>
                      <a:endParaRPr sz="1450">
                        <a:latin typeface="Arial MT"/>
                        <a:cs typeface="Arial MT"/>
                      </a:endParaRPr>
                    </a:p>
                  </a:txBody>
                  <a:tcPr marL="0" marR="0" marB="0" marT="127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687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450" spc="-25">
                          <a:latin typeface="Arial MT"/>
                          <a:cs typeface="Arial MT"/>
                        </a:rPr>
                        <a:t>(9)</a:t>
                      </a:r>
                      <a:endParaRPr sz="1450">
                        <a:latin typeface="Arial MT"/>
                        <a:cs typeface="Arial MT"/>
                      </a:endParaRPr>
                    </a:p>
                  </a:txBody>
                  <a:tcPr marL="0" marR="0" marB="0" marT="127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240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450" spc="-10">
                          <a:latin typeface="Arial MT"/>
                          <a:cs typeface="Arial MT"/>
                        </a:rPr>
                        <a:t>(131)</a:t>
                      </a:r>
                      <a:endParaRPr sz="1450">
                        <a:latin typeface="Arial MT"/>
                        <a:cs typeface="Arial MT"/>
                      </a:endParaRPr>
                    </a:p>
                  </a:txBody>
                  <a:tcPr marL="0" marR="0" marB="0" marT="127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8923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450" spc="-10">
                          <a:latin typeface="Arial MT"/>
                          <a:cs typeface="Arial MT"/>
                        </a:rPr>
                        <a:t>(121)</a:t>
                      </a:r>
                      <a:endParaRPr sz="1450">
                        <a:latin typeface="Arial MT"/>
                        <a:cs typeface="Arial MT"/>
                      </a:endParaRPr>
                    </a:p>
                  </a:txBody>
                  <a:tcPr marL="0" marR="0" marB="0" marT="127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7048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450" spc="-20">
                          <a:latin typeface="Arial MT"/>
                          <a:cs typeface="Arial MT"/>
                        </a:rPr>
                        <a:t>(93)</a:t>
                      </a:r>
                      <a:endParaRPr sz="1450">
                        <a:latin typeface="Arial MT"/>
                        <a:cs typeface="Arial MT"/>
                      </a:endParaRPr>
                    </a:p>
                  </a:txBody>
                  <a:tcPr marL="0" marR="0" marB="0" marT="127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450" spc="-165" b="1">
                          <a:latin typeface="Arial"/>
                          <a:cs typeface="Arial"/>
                        </a:rPr>
                        <a:t>Unlevered</a:t>
                      </a:r>
                      <a:r>
                        <a:rPr dirty="0" sz="1450" spc="-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50" spc="-25" b="1">
                          <a:latin typeface="Arial"/>
                          <a:cs typeface="Arial"/>
                        </a:rPr>
                        <a:t>FCF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130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450" spc="-10" b="1">
                          <a:latin typeface="Arial"/>
                          <a:cs typeface="Arial"/>
                        </a:rPr>
                        <a:t>3,335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619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450" spc="-10" b="1">
                          <a:latin typeface="Arial"/>
                          <a:cs typeface="Arial"/>
                        </a:rPr>
                        <a:t>3,646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450" spc="-10" b="1">
                          <a:latin typeface="Arial"/>
                          <a:cs typeface="Arial"/>
                        </a:rPr>
                        <a:t>3,514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450" spc="-10" b="1">
                          <a:latin typeface="Arial"/>
                          <a:cs typeface="Arial"/>
                        </a:rPr>
                        <a:t>3,282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9240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450" spc="-10" b="1">
                          <a:latin typeface="Arial"/>
                          <a:cs typeface="Arial"/>
                        </a:rPr>
                        <a:t>2,906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7366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450" spc="-10" b="1">
                          <a:latin typeface="Arial"/>
                          <a:cs typeface="Arial"/>
                        </a:rPr>
                        <a:t>2,487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450" spc="-160" b="1">
                          <a:latin typeface="Arial"/>
                          <a:cs typeface="Arial"/>
                        </a:rPr>
                        <a:t>Transaction</a:t>
                      </a:r>
                      <a:r>
                        <a:rPr dirty="0" sz="1450" spc="-4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50" spc="-20" b="1">
                          <a:latin typeface="Arial"/>
                          <a:cs typeface="Arial"/>
                        </a:rPr>
                        <a:t>FCFF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130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450" spc="-10" b="1">
                          <a:latin typeface="Arial"/>
                          <a:cs typeface="Arial"/>
                        </a:rPr>
                        <a:t>2,779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619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450" spc="-10" b="1">
                          <a:latin typeface="Arial"/>
                          <a:cs typeface="Arial"/>
                        </a:rPr>
                        <a:t>3,646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450" spc="-10" b="1">
                          <a:latin typeface="Arial"/>
                          <a:cs typeface="Arial"/>
                        </a:rPr>
                        <a:t>3,514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450" spc="-10" b="1">
                          <a:latin typeface="Arial"/>
                          <a:cs typeface="Arial"/>
                        </a:rPr>
                        <a:t>3,282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9240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450" spc="-10" b="1">
                          <a:latin typeface="Arial"/>
                          <a:cs typeface="Arial"/>
                        </a:rPr>
                        <a:t>2,906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7366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450" spc="-10" b="1">
                          <a:latin typeface="Arial"/>
                          <a:cs typeface="Arial"/>
                        </a:rPr>
                        <a:t>2,487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7" name="object 17" descr=""/>
          <p:cNvGraphicFramePr>
            <a:graphicFrameLocks noGrp="1"/>
          </p:cNvGraphicFramePr>
          <p:nvPr/>
        </p:nvGraphicFramePr>
        <p:xfrm>
          <a:off x="174116" y="3756582"/>
          <a:ext cx="6401435" cy="1155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0435"/>
                <a:gridCol w="713739"/>
                <a:gridCol w="155575"/>
                <a:gridCol w="2440940"/>
                <a:gridCol w="805179"/>
              </a:tblGrid>
              <a:tr h="198755">
                <a:tc>
                  <a:txBody>
                    <a:bodyPr/>
                    <a:lstStyle/>
                    <a:p>
                      <a:pPr marL="10388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2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Cost</a:t>
                      </a:r>
                      <a:r>
                        <a:rPr dirty="0" sz="1200" spc="-5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14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200" spc="-5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Equity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35">
                    <a:solidFill>
                      <a:srgbClr val="1E849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1E849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1068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2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Capital</a:t>
                      </a:r>
                      <a:r>
                        <a:rPr dirty="0" sz="1200" spc="-1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Structure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35">
                    <a:solidFill>
                      <a:srgbClr val="1E849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1E8495"/>
                    </a:solidFill>
                  </a:tcPr>
                </a:tc>
              </a:tr>
              <a:tr h="184785">
                <a:tc>
                  <a:txBody>
                    <a:bodyPr/>
                    <a:lstStyle/>
                    <a:p>
                      <a:pPr marL="27940">
                        <a:lnSpc>
                          <a:spcPts val="1360"/>
                        </a:lnSpc>
                      </a:pPr>
                      <a:r>
                        <a:rPr dirty="0" sz="1200" spc="-125">
                          <a:latin typeface="Arial MT"/>
                          <a:cs typeface="Arial MT"/>
                        </a:rPr>
                        <a:t>Risk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25">
                          <a:latin typeface="Arial MT"/>
                          <a:cs typeface="Arial MT"/>
                        </a:rPr>
                        <a:t>Free</a:t>
                      </a:r>
                      <a:r>
                        <a:rPr dirty="0" sz="12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Rate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5400">
                        <a:lnSpc>
                          <a:spcPts val="1360"/>
                        </a:lnSpc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1.52%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98755">
                <a:tc>
                  <a:txBody>
                    <a:bodyPr/>
                    <a:lstStyle/>
                    <a:p>
                      <a:pPr marL="27940">
                        <a:lnSpc>
                          <a:spcPts val="1360"/>
                        </a:lnSpc>
                        <a:spcBef>
                          <a:spcPts val="105"/>
                        </a:spcBef>
                      </a:pPr>
                      <a:r>
                        <a:rPr dirty="0" sz="1200" spc="-114">
                          <a:latin typeface="Arial MT"/>
                          <a:cs typeface="Arial MT"/>
                        </a:rPr>
                        <a:t>Equity</a:t>
                      </a:r>
                      <a:r>
                        <a:rPr dirty="0" sz="1200" spc="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25">
                          <a:latin typeface="Arial MT"/>
                          <a:cs typeface="Arial MT"/>
                        </a:rPr>
                        <a:t>Risk</a:t>
                      </a:r>
                      <a:r>
                        <a:rPr dirty="0" sz="12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Premium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3335"/>
                </a:tc>
                <a:tc>
                  <a:txBody>
                    <a:bodyPr/>
                    <a:lstStyle/>
                    <a:p>
                      <a:pPr algn="r" marR="25400">
                        <a:lnSpc>
                          <a:spcPts val="1360"/>
                        </a:lnSpc>
                        <a:spcBef>
                          <a:spcPts val="10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5.20%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333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ts val="1370"/>
                        </a:lnSpc>
                      </a:pPr>
                      <a:r>
                        <a:rPr dirty="0" sz="1200" spc="-125" b="1">
                          <a:latin typeface="Arial"/>
                          <a:cs typeface="Arial"/>
                        </a:rPr>
                        <a:t>Market</a:t>
                      </a:r>
                      <a:r>
                        <a:rPr dirty="0" sz="1200" spc="-5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25" b="1">
                          <a:latin typeface="Arial"/>
                          <a:cs typeface="Arial"/>
                        </a:rPr>
                        <a:t>value</a:t>
                      </a:r>
                      <a:r>
                        <a:rPr dirty="0" sz="12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14" b="1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200" spc="-5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20" b="1">
                          <a:latin typeface="Arial"/>
                          <a:cs typeface="Arial"/>
                        </a:rPr>
                        <a:t>Debt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1590">
                        <a:lnSpc>
                          <a:spcPts val="1370"/>
                        </a:lnSpc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22,286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</a:tr>
              <a:tr h="199390">
                <a:tc>
                  <a:txBody>
                    <a:bodyPr/>
                    <a:lstStyle/>
                    <a:p>
                      <a:pPr marL="28575">
                        <a:lnSpc>
                          <a:spcPts val="1430"/>
                        </a:lnSpc>
                        <a:spcBef>
                          <a:spcPts val="105"/>
                        </a:spcBef>
                      </a:pPr>
                      <a:r>
                        <a:rPr dirty="0" sz="1200" spc="-114">
                          <a:latin typeface="Arial MT"/>
                          <a:cs typeface="Arial MT"/>
                        </a:rPr>
                        <a:t>Levered</a:t>
                      </a:r>
                      <a:r>
                        <a:rPr dirty="0" sz="12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Beta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1590">
                        <a:lnSpc>
                          <a:spcPts val="1430"/>
                        </a:lnSpc>
                        <a:spcBef>
                          <a:spcPts val="105"/>
                        </a:spcBef>
                      </a:pPr>
                      <a:r>
                        <a:rPr dirty="0" sz="1200" spc="-20">
                          <a:latin typeface="Arial MT"/>
                          <a:cs typeface="Arial MT"/>
                        </a:rPr>
                        <a:t>1.59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ts val="1370"/>
                        </a:lnSpc>
                      </a:pPr>
                      <a:r>
                        <a:rPr dirty="0" sz="1200" spc="-125" b="1">
                          <a:latin typeface="Arial"/>
                          <a:cs typeface="Arial"/>
                        </a:rPr>
                        <a:t>Market</a:t>
                      </a:r>
                      <a:r>
                        <a:rPr dirty="0" sz="1200" spc="-5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25" b="1">
                          <a:latin typeface="Arial"/>
                          <a:cs typeface="Arial"/>
                        </a:rPr>
                        <a:t>value</a:t>
                      </a:r>
                      <a:r>
                        <a:rPr dirty="0" sz="12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14" b="1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200" spc="-5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 b="1">
                          <a:latin typeface="Arial"/>
                          <a:cs typeface="Arial"/>
                        </a:rPr>
                        <a:t>Equity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1590">
                        <a:lnSpc>
                          <a:spcPts val="1370"/>
                        </a:lnSpc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15,104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</a:tr>
              <a:tr h="198755"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1200" spc="-125" b="1">
                          <a:latin typeface="Arial"/>
                          <a:cs typeface="Arial"/>
                        </a:rPr>
                        <a:t>Cost</a:t>
                      </a:r>
                      <a:r>
                        <a:rPr dirty="0" sz="1200" spc="-5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14" b="1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200" spc="-5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 b="1">
                          <a:latin typeface="Arial"/>
                          <a:cs typeface="Arial"/>
                        </a:rPr>
                        <a:t>Equity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445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40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1200" spc="-10" b="1">
                          <a:latin typeface="Arial"/>
                          <a:cs typeface="Arial"/>
                        </a:rPr>
                        <a:t>9.80%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445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ts val="1365"/>
                        </a:lnSpc>
                      </a:pPr>
                      <a:r>
                        <a:rPr dirty="0" sz="1200" spc="-120" b="1">
                          <a:latin typeface="Arial"/>
                          <a:cs typeface="Arial"/>
                        </a:rPr>
                        <a:t>Total</a:t>
                      </a:r>
                      <a:r>
                        <a:rPr dirty="0" sz="1200" spc="-5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25" b="1">
                          <a:latin typeface="Arial"/>
                          <a:cs typeface="Arial"/>
                        </a:rPr>
                        <a:t>Market</a:t>
                      </a:r>
                      <a:r>
                        <a:rPr dirty="0" sz="1200" spc="-4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35" b="1">
                          <a:latin typeface="Arial"/>
                          <a:cs typeface="Arial"/>
                        </a:rPr>
                        <a:t>Value</a:t>
                      </a:r>
                      <a:r>
                        <a:rPr dirty="0" sz="12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14" b="1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200" spc="-4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 b="1">
                          <a:latin typeface="Arial"/>
                          <a:cs typeface="Arial"/>
                        </a:rPr>
                        <a:t>Capital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1590">
                        <a:lnSpc>
                          <a:spcPts val="1365"/>
                        </a:lnSpc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37,390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</a:tr>
              <a:tr h="1752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ts val="1285"/>
                        </a:lnSpc>
                      </a:pPr>
                      <a:r>
                        <a:rPr dirty="0" sz="1200" spc="-125">
                          <a:latin typeface="Arial MT"/>
                          <a:cs typeface="Arial MT"/>
                        </a:rPr>
                        <a:t>Debt</a:t>
                      </a:r>
                      <a:r>
                        <a:rPr dirty="0" sz="120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90"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5">
                          <a:latin typeface="Arial MT"/>
                          <a:cs typeface="Arial MT"/>
                        </a:rPr>
                        <a:t>Total</a:t>
                      </a:r>
                      <a:r>
                        <a:rPr dirty="0" sz="12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Capitalization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5400">
                        <a:lnSpc>
                          <a:spcPts val="1285"/>
                        </a:lnSpc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59.60%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8" name="object 18" descr=""/>
          <p:cNvSpPr txBox="1"/>
          <p:nvPr/>
        </p:nvSpPr>
        <p:spPr>
          <a:xfrm>
            <a:off x="3233419" y="4914993"/>
            <a:ext cx="3249295" cy="6076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2545">
              <a:lnSpc>
                <a:spcPct val="100000"/>
              </a:lnSpc>
              <a:spcBef>
                <a:spcPts val="105"/>
              </a:spcBef>
              <a:tabLst>
                <a:tab pos="2807335" algn="l"/>
              </a:tabLst>
            </a:pPr>
            <a:r>
              <a:rPr dirty="0" sz="1200" spc="-114">
                <a:latin typeface="Arial MT"/>
                <a:cs typeface="Arial MT"/>
              </a:rPr>
              <a:t>Equity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 spc="-90">
                <a:latin typeface="Arial MT"/>
                <a:cs typeface="Arial MT"/>
              </a:rPr>
              <a:t>to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 spc="-105">
                <a:latin typeface="Arial MT"/>
                <a:cs typeface="Arial MT"/>
              </a:rPr>
              <a:t>Total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Capitalization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110">
                <a:latin typeface="Arial MT"/>
                <a:cs typeface="Arial MT"/>
              </a:rPr>
              <a:t>40.40%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15"/>
              </a:spcBef>
            </a:pP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tabLst>
                <a:tab pos="2990215" algn="l"/>
              </a:tabLst>
            </a:pPr>
            <a:r>
              <a:rPr dirty="0" u="sng" sz="1200" spc="-1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200" spc="-12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Debt</a:t>
            </a:r>
            <a:r>
              <a:rPr dirty="0" u="sng" sz="1200" spc="-6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2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/</a:t>
            </a:r>
            <a:r>
              <a:rPr dirty="0" u="sng" sz="1200" spc="-7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2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Equity</a:t>
            </a:r>
            <a:r>
              <a:rPr dirty="0" u="sng" sz="12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dirty="0" u="sng" sz="1200" spc="-9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1.48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3246119" y="5318256"/>
            <a:ext cx="3253740" cy="7620"/>
            <a:chOff x="3246119" y="5318256"/>
            <a:chExt cx="3253740" cy="7620"/>
          </a:xfrm>
        </p:grpSpPr>
        <p:sp>
          <p:nvSpPr>
            <p:cNvPr id="20" name="object 20" descr=""/>
            <p:cNvSpPr/>
            <p:nvPr/>
          </p:nvSpPr>
          <p:spPr>
            <a:xfrm>
              <a:off x="3249929" y="5322067"/>
              <a:ext cx="3246120" cy="0"/>
            </a:xfrm>
            <a:custGeom>
              <a:avLst/>
              <a:gdLst/>
              <a:ahLst/>
              <a:cxnLst/>
              <a:rect l="l" t="t" r="r" b="b"/>
              <a:pathLst>
                <a:path w="3246120" h="0">
                  <a:moveTo>
                    <a:pt x="0" y="0"/>
                  </a:moveTo>
                  <a:lnTo>
                    <a:pt x="3245599" y="0"/>
                  </a:lnTo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3246119" y="5318256"/>
              <a:ext cx="3253740" cy="7620"/>
            </a:xfrm>
            <a:custGeom>
              <a:avLst/>
              <a:gdLst/>
              <a:ahLst/>
              <a:cxnLst/>
              <a:rect l="l" t="t" r="r" b="b"/>
              <a:pathLst>
                <a:path w="3253740" h="7620">
                  <a:moveTo>
                    <a:pt x="3253218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253218" y="7620"/>
                  </a:lnTo>
                  <a:lnTo>
                    <a:pt x="32532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22" name="object 22" descr=""/>
          <p:cNvGraphicFramePr>
            <a:graphicFrameLocks noGrp="1"/>
          </p:cNvGraphicFramePr>
          <p:nvPr/>
        </p:nvGraphicFramePr>
        <p:xfrm>
          <a:off x="174116" y="5049274"/>
          <a:ext cx="3000375" cy="798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1825"/>
                <a:gridCol w="1021714"/>
              </a:tblGrid>
              <a:tr h="206375">
                <a:tc>
                  <a:txBody>
                    <a:bodyPr/>
                    <a:lstStyle/>
                    <a:p>
                      <a:pPr marL="109029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200" spc="-12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Cost</a:t>
                      </a:r>
                      <a:r>
                        <a:rPr dirty="0" sz="1200" spc="-5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14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200" spc="-5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Debt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solidFill>
                      <a:srgbClr val="1E849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1E8495"/>
                    </a:solidFill>
                  </a:tcPr>
                </a:tc>
              </a:tr>
              <a:tr h="196850">
                <a:tc>
                  <a:txBody>
                    <a:bodyPr/>
                    <a:lstStyle/>
                    <a:p>
                      <a:pPr marL="279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30">
                          <a:latin typeface="Arial MT"/>
                          <a:cs typeface="Arial MT"/>
                        </a:rPr>
                        <a:t>Pre</a:t>
                      </a:r>
                      <a:r>
                        <a:rPr dirty="0" sz="12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0">
                          <a:latin typeface="Arial MT"/>
                          <a:cs typeface="Arial MT"/>
                        </a:rPr>
                        <a:t>tax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14">
                          <a:latin typeface="Arial MT"/>
                          <a:cs typeface="Arial MT"/>
                        </a:rPr>
                        <a:t>cost</a:t>
                      </a:r>
                      <a:r>
                        <a:rPr dirty="0" sz="120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0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20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Debt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r" marR="254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3.11%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635"/>
                </a:tc>
              </a:tr>
              <a:tr h="196850">
                <a:tc>
                  <a:txBody>
                    <a:bodyPr/>
                    <a:lstStyle/>
                    <a:p>
                      <a:pPr marL="28575">
                        <a:lnSpc>
                          <a:spcPts val="1435"/>
                        </a:lnSpc>
                        <a:spcBef>
                          <a:spcPts val="15"/>
                        </a:spcBef>
                      </a:pPr>
                      <a:r>
                        <a:rPr dirty="0" sz="1200" spc="-125">
                          <a:latin typeface="Arial MT"/>
                          <a:cs typeface="Arial MT"/>
                        </a:rPr>
                        <a:t>Tax</a:t>
                      </a:r>
                      <a:r>
                        <a:rPr dirty="0" sz="12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Rate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400">
                        <a:lnSpc>
                          <a:spcPts val="1435"/>
                        </a:lnSpc>
                        <a:spcBef>
                          <a:spcPts val="1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20.00%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8755">
                <a:tc>
                  <a:txBody>
                    <a:bodyPr/>
                    <a:lstStyle/>
                    <a:p>
                      <a:pPr marL="28575">
                        <a:lnSpc>
                          <a:spcPts val="1430"/>
                        </a:lnSpc>
                        <a:spcBef>
                          <a:spcPts val="35"/>
                        </a:spcBef>
                      </a:pPr>
                      <a:r>
                        <a:rPr dirty="0" sz="1200" spc="-125" b="1">
                          <a:latin typeface="Arial"/>
                          <a:cs typeface="Arial"/>
                        </a:rPr>
                        <a:t>After</a:t>
                      </a:r>
                      <a:r>
                        <a:rPr dirty="0" sz="1200" spc="-5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35" b="1">
                          <a:latin typeface="Arial"/>
                          <a:cs typeface="Arial"/>
                        </a:rPr>
                        <a:t>Tax</a:t>
                      </a:r>
                      <a:r>
                        <a:rPr dirty="0" sz="1200" spc="-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25" b="1">
                          <a:latin typeface="Arial"/>
                          <a:cs typeface="Arial"/>
                        </a:rPr>
                        <a:t>Cost</a:t>
                      </a:r>
                      <a:r>
                        <a:rPr dirty="0" sz="1200" spc="-5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14" b="1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200" spc="-5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20" b="1">
                          <a:latin typeface="Arial"/>
                          <a:cs typeface="Arial"/>
                        </a:rPr>
                        <a:t>Debt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445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400">
                        <a:lnSpc>
                          <a:spcPts val="1430"/>
                        </a:lnSpc>
                        <a:spcBef>
                          <a:spcPts val="35"/>
                        </a:spcBef>
                      </a:pPr>
                      <a:r>
                        <a:rPr dirty="0" sz="1200" spc="-10" b="1">
                          <a:latin typeface="Arial"/>
                          <a:cs typeface="Arial"/>
                        </a:rPr>
                        <a:t>2.49%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445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3" name="object 23" descr=""/>
          <p:cNvSpPr txBox="1"/>
          <p:nvPr/>
        </p:nvSpPr>
        <p:spPr>
          <a:xfrm>
            <a:off x="4152900" y="5657088"/>
            <a:ext cx="1440180" cy="307975"/>
          </a:xfrm>
          <a:prstGeom prst="rect">
            <a:avLst/>
          </a:prstGeom>
          <a:solidFill>
            <a:srgbClr val="DAE2F3"/>
          </a:solidFill>
          <a:ln w="9525">
            <a:solidFill>
              <a:srgbClr val="001F5F"/>
            </a:solidFill>
          </a:ln>
        </p:spPr>
        <p:txBody>
          <a:bodyPr wrap="square" lIns="0" tIns="4064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20"/>
              </a:spcBef>
            </a:pPr>
            <a:r>
              <a:rPr dirty="0" sz="1400" spc="-10" b="1">
                <a:solidFill>
                  <a:srgbClr val="122D56"/>
                </a:solidFill>
                <a:latin typeface="Arial"/>
                <a:cs typeface="Arial"/>
              </a:rPr>
              <a:t>WACC</a:t>
            </a:r>
            <a:r>
              <a:rPr dirty="0" sz="1400" spc="-20" b="1">
                <a:solidFill>
                  <a:srgbClr val="122D56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122D56"/>
                </a:solidFill>
                <a:latin typeface="Arial"/>
                <a:cs typeface="Arial"/>
              </a:rPr>
              <a:t>=</a:t>
            </a:r>
            <a:r>
              <a:rPr dirty="0" sz="1400" spc="-50" b="1">
                <a:solidFill>
                  <a:srgbClr val="122D56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122D56"/>
                </a:solidFill>
                <a:latin typeface="Arial"/>
                <a:cs typeface="Arial"/>
              </a:rPr>
              <a:t>5.44%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4" name="object 2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02487" y="1056164"/>
            <a:ext cx="4516243" cy="2195266"/>
          </a:xfrm>
          <a:prstGeom prst="rect">
            <a:avLst/>
          </a:prstGeom>
        </p:spPr>
      </p:pic>
      <p:sp>
        <p:nvSpPr>
          <p:cNvPr id="25" name="object 25" descr=""/>
          <p:cNvSpPr txBox="1"/>
          <p:nvPr/>
        </p:nvSpPr>
        <p:spPr>
          <a:xfrm>
            <a:off x="7298435" y="5640323"/>
            <a:ext cx="4037329" cy="523240"/>
          </a:xfrm>
          <a:prstGeom prst="rect">
            <a:avLst/>
          </a:prstGeom>
          <a:solidFill>
            <a:srgbClr val="DAE2F3"/>
          </a:solidFill>
          <a:ln w="9525">
            <a:solidFill>
              <a:srgbClr val="001F5F"/>
            </a:solidFill>
          </a:ln>
        </p:spPr>
        <p:txBody>
          <a:bodyPr wrap="square" lIns="0" tIns="41910" rIns="0" bIns="0" rtlCol="0" vert="horz">
            <a:spAutoFit/>
          </a:bodyPr>
          <a:lstStyle/>
          <a:p>
            <a:pPr marL="91440" marR="101600">
              <a:lnSpc>
                <a:spcPct val="100000"/>
              </a:lnSpc>
              <a:spcBef>
                <a:spcPts val="330"/>
              </a:spcBef>
            </a:pPr>
            <a:r>
              <a:rPr dirty="0" sz="1400" spc="-10" b="1">
                <a:solidFill>
                  <a:srgbClr val="122D56"/>
                </a:solidFill>
                <a:latin typeface="Arial"/>
                <a:cs typeface="Arial"/>
              </a:rPr>
              <a:t>ViacomCBS </a:t>
            </a:r>
            <a:r>
              <a:rPr dirty="0" sz="1400" b="1">
                <a:solidFill>
                  <a:srgbClr val="122D56"/>
                </a:solidFill>
                <a:latin typeface="Arial"/>
                <a:cs typeface="Arial"/>
              </a:rPr>
              <a:t>is</a:t>
            </a:r>
            <a:r>
              <a:rPr dirty="0" sz="1400" spc="-20" b="1">
                <a:solidFill>
                  <a:srgbClr val="122D56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122D56"/>
                </a:solidFill>
                <a:latin typeface="Arial"/>
                <a:cs typeface="Arial"/>
              </a:rPr>
              <a:t>currently</a:t>
            </a:r>
            <a:r>
              <a:rPr dirty="0" sz="1400" spc="-45" b="1">
                <a:solidFill>
                  <a:srgbClr val="122D56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122D56"/>
                </a:solidFill>
                <a:latin typeface="Arial"/>
                <a:cs typeface="Arial"/>
              </a:rPr>
              <a:t>undervalued</a:t>
            </a:r>
            <a:r>
              <a:rPr dirty="0" sz="1400" spc="-40" b="1">
                <a:solidFill>
                  <a:srgbClr val="122D56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122D56"/>
                </a:solidFill>
                <a:latin typeface="Arial"/>
                <a:cs typeface="Arial"/>
              </a:rPr>
              <a:t>by</a:t>
            </a:r>
            <a:r>
              <a:rPr dirty="0" sz="1400" spc="-10" b="1">
                <a:solidFill>
                  <a:srgbClr val="122D56"/>
                </a:solidFill>
                <a:latin typeface="Arial"/>
                <a:cs typeface="Arial"/>
              </a:rPr>
              <a:t> </a:t>
            </a:r>
            <a:r>
              <a:rPr dirty="0" sz="1400" spc="-20" b="1">
                <a:solidFill>
                  <a:srgbClr val="122D56"/>
                </a:solidFill>
                <a:latin typeface="Arial"/>
                <a:cs typeface="Arial"/>
              </a:rPr>
              <a:t>over </a:t>
            </a:r>
            <a:r>
              <a:rPr dirty="0" sz="1400" b="1">
                <a:solidFill>
                  <a:srgbClr val="122D56"/>
                </a:solidFill>
                <a:latin typeface="Arial"/>
                <a:cs typeface="Arial"/>
              </a:rPr>
              <a:t>80%</a:t>
            </a:r>
            <a:r>
              <a:rPr dirty="0" sz="1400" spc="-25" b="1">
                <a:solidFill>
                  <a:srgbClr val="122D56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122D56"/>
                </a:solidFill>
                <a:latin typeface="Arial"/>
                <a:cs typeface="Arial"/>
              </a:rPr>
              <a:t>as</a:t>
            </a:r>
            <a:r>
              <a:rPr dirty="0" sz="1400" spc="-35" b="1">
                <a:solidFill>
                  <a:srgbClr val="122D56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122D56"/>
                </a:solidFill>
                <a:latin typeface="Arial"/>
                <a:cs typeface="Arial"/>
              </a:rPr>
              <a:t>per</a:t>
            </a:r>
            <a:r>
              <a:rPr dirty="0" sz="1400" spc="-15" b="1">
                <a:solidFill>
                  <a:srgbClr val="122D56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122D56"/>
                </a:solidFill>
                <a:latin typeface="Arial"/>
                <a:cs typeface="Arial"/>
              </a:rPr>
              <a:t>the</a:t>
            </a:r>
            <a:r>
              <a:rPr dirty="0" sz="1400" spc="-35" b="1">
                <a:solidFill>
                  <a:srgbClr val="122D56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122D56"/>
                </a:solidFill>
                <a:latin typeface="Arial"/>
                <a:cs typeface="Arial"/>
              </a:rPr>
              <a:t>discounted</a:t>
            </a:r>
            <a:r>
              <a:rPr dirty="0" sz="1400" spc="-60" b="1">
                <a:solidFill>
                  <a:srgbClr val="122D56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122D56"/>
                </a:solidFill>
                <a:latin typeface="Arial"/>
                <a:cs typeface="Arial"/>
              </a:rPr>
              <a:t>cash</a:t>
            </a:r>
            <a:r>
              <a:rPr dirty="0" sz="1400" spc="-40" b="1">
                <a:solidFill>
                  <a:srgbClr val="122D56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122D56"/>
                </a:solidFill>
                <a:latin typeface="Arial"/>
                <a:cs typeface="Arial"/>
              </a:rPr>
              <a:t>flow</a:t>
            </a:r>
            <a:r>
              <a:rPr dirty="0" sz="1400" spc="-30" b="1">
                <a:solidFill>
                  <a:srgbClr val="122D56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122D56"/>
                </a:solidFill>
                <a:latin typeface="Arial"/>
                <a:cs typeface="Arial"/>
              </a:rPr>
              <a:t>analysis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6916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74320" marR="267335" indent="-3175">
              <a:lnSpc>
                <a:spcPct val="100000"/>
              </a:lnSpc>
              <a:spcBef>
                <a:spcPts val="240"/>
              </a:spcBef>
            </a:pP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70276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69875" marR="268605" indent="25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 Overview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69719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310" marR="311150" indent="-635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370832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521334" marR="294005" indent="-224154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771388" y="6303264"/>
            <a:ext cx="1231900" cy="55499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0480" rIns="0" bIns="0" rtlCol="0" vert="horz">
            <a:spAutoFit/>
          </a:bodyPr>
          <a:lstStyle/>
          <a:p>
            <a:pPr marL="309880" marR="281940" indent="-26034">
              <a:lnSpc>
                <a:spcPct val="100000"/>
              </a:lnSpc>
              <a:spcBef>
                <a:spcPts val="240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Financial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7194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53365" marR="207645" indent="-4318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 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5725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14960" marR="210185" indent="-100965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 Solution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9822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146050" rIns="0" bIns="0" rtlCol="0" vert="horz">
            <a:spAutoFit/>
          </a:bodyPr>
          <a:lstStyle/>
          <a:p>
            <a:pPr marL="206375">
              <a:lnSpc>
                <a:spcPct val="100000"/>
              </a:lnSpc>
              <a:spcBef>
                <a:spcPts val="115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1551919" y="643432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2"/>
                </a:lnTo>
                <a:lnTo>
                  <a:pt x="640079" y="294132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Pro</a:t>
            </a:r>
            <a:r>
              <a:rPr dirty="0" spc="-60"/>
              <a:t> </a:t>
            </a:r>
            <a:r>
              <a:rPr dirty="0"/>
              <a:t>Forma</a:t>
            </a:r>
            <a:r>
              <a:rPr dirty="0" spc="-65"/>
              <a:t> </a:t>
            </a:r>
            <a:r>
              <a:rPr dirty="0"/>
              <a:t>Financial</a:t>
            </a:r>
            <a:r>
              <a:rPr dirty="0" spc="-85"/>
              <a:t> </a:t>
            </a:r>
            <a:r>
              <a:rPr dirty="0" spc="-10"/>
              <a:t>Scenario</a:t>
            </a:r>
          </a:p>
        </p:txBody>
      </p:sp>
      <p:sp>
        <p:nvSpPr>
          <p:cNvPr id="13" name="object 13" descr=""/>
          <p:cNvSpPr txBox="1"/>
          <p:nvPr/>
        </p:nvSpPr>
        <p:spPr>
          <a:xfrm>
            <a:off x="2594864" y="5723026"/>
            <a:ext cx="1083310" cy="4298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6299"/>
              </a:lnSpc>
              <a:spcBef>
                <a:spcPts val="95"/>
              </a:spcBef>
            </a:pPr>
            <a:r>
              <a:rPr dirty="0" sz="1050">
                <a:solidFill>
                  <a:srgbClr val="001F5F"/>
                </a:solidFill>
                <a:latin typeface="Calibri"/>
                <a:cs typeface="Calibri"/>
              </a:rPr>
              <a:t>Amazon’s</a:t>
            </a:r>
            <a:r>
              <a:rPr dirty="0" sz="105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001F5F"/>
                </a:solidFill>
                <a:latin typeface="Calibri"/>
                <a:cs typeface="Calibri"/>
              </a:rPr>
              <a:t>Expenses </a:t>
            </a:r>
            <a:r>
              <a:rPr dirty="0" sz="1050">
                <a:solidFill>
                  <a:srgbClr val="001F5F"/>
                </a:solidFill>
                <a:latin typeface="Calibri"/>
                <a:cs typeface="Calibri"/>
              </a:rPr>
              <a:t>Amazon’s</a:t>
            </a:r>
            <a:r>
              <a:rPr dirty="0" sz="105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50" spc="-20">
                <a:solidFill>
                  <a:srgbClr val="001F5F"/>
                </a:solidFill>
                <a:latin typeface="Calibri"/>
                <a:cs typeface="Calibri"/>
              </a:rPr>
              <a:t>EBIT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2456688" y="5818632"/>
            <a:ext cx="109855" cy="109855"/>
          </a:xfrm>
          <a:custGeom>
            <a:avLst/>
            <a:gdLst/>
            <a:ahLst/>
            <a:cxnLst/>
            <a:rect l="l" t="t" r="r" b="b"/>
            <a:pathLst>
              <a:path w="109855" h="109854">
                <a:moveTo>
                  <a:pt x="109727" y="0"/>
                </a:moveTo>
                <a:lnTo>
                  <a:pt x="0" y="0"/>
                </a:lnTo>
                <a:lnTo>
                  <a:pt x="0" y="109728"/>
                </a:lnTo>
                <a:lnTo>
                  <a:pt x="109727" y="109728"/>
                </a:lnTo>
                <a:lnTo>
                  <a:pt x="109727" y="0"/>
                </a:lnTo>
                <a:close/>
              </a:path>
            </a:pathLst>
          </a:custGeom>
          <a:solidFill>
            <a:srgbClr val="1E84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2456688" y="6019800"/>
            <a:ext cx="109855" cy="111760"/>
          </a:xfrm>
          <a:custGeom>
            <a:avLst/>
            <a:gdLst/>
            <a:ahLst/>
            <a:cxnLst/>
            <a:rect l="l" t="t" r="r" b="b"/>
            <a:pathLst>
              <a:path w="109855" h="111760">
                <a:moveTo>
                  <a:pt x="109727" y="0"/>
                </a:moveTo>
                <a:lnTo>
                  <a:pt x="0" y="0"/>
                </a:lnTo>
                <a:lnTo>
                  <a:pt x="0" y="111251"/>
                </a:lnTo>
                <a:lnTo>
                  <a:pt x="109727" y="111251"/>
                </a:lnTo>
                <a:lnTo>
                  <a:pt x="109727" y="0"/>
                </a:lnTo>
                <a:close/>
              </a:path>
            </a:pathLst>
          </a:custGeom>
          <a:solidFill>
            <a:srgbClr val="F579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4090415" y="5818632"/>
            <a:ext cx="108585" cy="109855"/>
          </a:xfrm>
          <a:custGeom>
            <a:avLst/>
            <a:gdLst/>
            <a:ahLst/>
            <a:cxnLst/>
            <a:rect l="l" t="t" r="r" b="b"/>
            <a:pathLst>
              <a:path w="108585" h="109854">
                <a:moveTo>
                  <a:pt x="108203" y="0"/>
                </a:moveTo>
                <a:lnTo>
                  <a:pt x="0" y="0"/>
                </a:lnTo>
                <a:lnTo>
                  <a:pt x="0" y="109728"/>
                </a:lnTo>
                <a:lnTo>
                  <a:pt x="108203" y="109728"/>
                </a:lnTo>
                <a:lnTo>
                  <a:pt x="108203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4090415" y="6021323"/>
            <a:ext cx="108585" cy="111760"/>
          </a:xfrm>
          <a:custGeom>
            <a:avLst/>
            <a:gdLst/>
            <a:ahLst/>
            <a:cxnLst/>
            <a:rect l="l" t="t" r="r" b="b"/>
            <a:pathLst>
              <a:path w="108585" h="111760">
                <a:moveTo>
                  <a:pt x="108203" y="0"/>
                </a:moveTo>
                <a:lnTo>
                  <a:pt x="0" y="0"/>
                </a:lnTo>
                <a:lnTo>
                  <a:pt x="0" y="111251"/>
                </a:lnTo>
                <a:lnTo>
                  <a:pt x="108203" y="111251"/>
                </a:lnTo>
                <a:lnTo>
                  <a:pt x="108203" y="0"/>
                </a:lnTo>
                <a:close/>
              </a:path>
            </a:pathLst>
          </a:custGeom>
          <a:solidFill>
            <a:srgbClr val="F579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4015232" y="5499303"/>
            <a:ext cx="175069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00455" algn="l"/>
              </a:tabLst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2023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2024</a:t>
            </a:r>
            <a:endParaRPr sz="900">
              <a:latin typeface="Calibri"/>
              <a:cs typeface="Calibri"/>
            </a:endParaRPr>
          </a:p>
          <a:p>
            <a:pPr marL="220345" marR="5080">
              <a:lnSpc>
                <a:spcPct val="133700"/>
              </a:lnSpc>
              <a:spcBef>
                <a:spcPts val="585"/>
              </a:spcBef>
            </a:pPr>
            <a:r>
              <a:rPr dirty="0" sz="1050">
                <a:solidFill>
                  <a:srgbClr val="001F5F"/>
                </a:solidFill>
                <a:latin typeface="Calibri"/>
                <a:cs typeface="Calibri"/>
              </a:rPr>
              <a:t>Combined</a:t>
            </a:r>
            <a:r>
              <a:rPr dirty="0" sz="105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001F5F"/>
                </a:solidFill>
                <a:latin typeface="Calibri"/>
                <a:cs typeface="Calibri"/>
              </a:rPr>
              <a:t>Entity’s</a:t>
            </a:r>
            <a:r>
              <a:rPr dirty="0" sz="105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001F5F"/>
                </a:solidFill>
                <a:latin typeface="Calibri"/>
                <a:cs typeface="Calibri"/>
              </a:rPr>
              <a:t>Expenses </a:t>
            </a:r>
            <a:r>
              <a:rPr dirty="0" sz="1050">
                <a:solidFill>
                  <a:srgbClr val="001F5F"/>
                </a:solidFill>
                <a:latin typeface="Calibri"/>
                <a:cs typeface="Calibri"/>
              </a:rPr>
              <a:t>Combined</a:t>
            </a:r>
            <a:r>
              <a:rPr dirty="0" sz="105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001F5F"/>
                </a:solidFill>
                <a:latin typeface="Calibri"/>
                <a:cs typeface="Calibri"/>
              </a:rPr>
              <a:t>Entity’s</a:t>
            </a:r>
            <a:r>
              <a:rPr dirty="0" sz="105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50" spc="-20">
                <a:solidFill>
                  <a:srgbClr val="001F5F"/>
                </a:solidFill>
                <a:latin typeface="Calibri"/>
                <a:cs typeface="Calibri"/>
              </a:rPr>
              <a:t>EBIT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699516" y="2438400"/>
            <a:ext cx="6163310" cy="3010535"/>
            <a:chOff x="699516" y="2438400"/>
            <a:chExt cx="6163310" cy="3010535"/>
          </a:xfrm>
        </p:grpSpPr>
        <p:sp>
          <p:nvSpPr>
            <p:cNvPr id="20" name="object 20" descr=""/>
            <p:cNvSpPr/>
            <p:nvPr/>
          </p:nvSpPr>
          <p:spPr>
            <a:xfrm>
              <a:off x="734568" y="4126992"/>
              <a:ext cx="291465" cy="1316990"/>
            </a:xfrm>
            <a:custGeom>
              <a:avLst/>
              <a:gdLst/>
              <a:ahLst/>
              <a:cxnLst/>
              <a:rect l="l" t="t" r="r" b="b"/>
              <a:pathLst>
                <a:path w="291465" h="1316989">
                  <a:moveTo>
                    <a:pt x="291084" y="0"/>
                  </a:moveTo>
                  <a:lnTo>
                    <a:pt x="0" y="0"/>
                  </a:lnTo>
                  <a:lnTo>
                    <a:pt x="0" y="1316736"/>
                  </a:lnTo>
                  <a:lnTo>
                    <a:pt x="291084" y="1316736"/>
                  </a:lnTo>
                  <a:lnTo>
                    <a:pt x="291084" y="0"/>
                  </a:lnTo>
                  <a:close/>
                </a:path>
              </a:pathLst>
            </a:custGeom>
            <a:solidFill>
              <a:srgbClr val="1E84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097280" y="4267200"/>
              <a:ext cx="291465" cy="1176655"/>
            </a:xfrm>
            <a:custGeom>
              <a:avLst/>
              <a:gdLst/>
              <a:ahLst/>
              <a:cxnLst/>
              <a:rect l="l" t="t" r="r" b="b"/>
              <a:pathLst>
                <a:path w="291465" h="1176654">
                  <a:moveTo>
                    <a:pt x="291084" y="0"/>
                  </a:moveTo>
                  <a:lnTo>
                    <a:pt x="0" y="0"/>
                  </a:lnTo>
                  <a:lnTo>
                    <a:pt x="0" y="1176528"/>
                  </a:lnTo>
                  <a:lnTo>
                    <a:pt x="291084" y="1176528"/>
                  </a:lnTo>
                  <a:lnTo>
                    <a:pt x="291084" y="0"/>
                  </a:lnTo>
                  <a:close/>
                </a:path>
              </a:pathLst>
            </a:custGeom>
            <a:solidFill>
              <a:srgbClr val="122D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822704" y="3902963"/>
              <a:ext cx="289560" cy="1541145"/>
            </a:xfrm>
            <a:custGeom>
              <a:avLst/>
              <a:gdLst/>
              <a:ahLst/>
              <a:cxnLst/>
              <a:rect l="l" t="t" r="r" b="b"/>
              <a:pathLst>
                <a:path w="289560" h="1541145">
                  <a:moveTo>
                    <a:pt x="289560" y="0"/>
                  </a:moveTo>
                  <a:lnTo>
                    <a:pt x="0" y="0"/>
                  </a:lnTo>
                  <a:lnTo>
                    <a:pt x="0" y="1540764"/>
                  </a:lnTo>
                  <a:lnTo>
                    <a:pt x="289560" y="1540764"/>
                  </a:lnTo>
                  <a:lnTo>
                    <a:pt x="289560" y="0"/>
                  </a:lnTo>
                  <a:close/>
                </a:path>
              </a:pathLst>
            </a:custGeom>
            <a:solidFill>
              <a:srgbClr val="1E84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2185416" y="3816096"/>
              <a:ext cx="289560" cy="1628139"/>
            </a:xfrm>
            <a:custGeom>
              <a:avLst/>
              <a:gdLst/>
              <a:ahLst/>
              <a:cxnLst/>
              <a:rect l="l" t="t" r="r" b="b"/>
              <a:pathLst>
                <a:path w="289560" h="1628139">
                  <a:moveTo>
                    <a:pt x="289560" y="0"/>
                  </a:moveTo>
                  <a:lnTo>
                    <a:pt x="0" y="0"/>
                  </a:lnTo>
                  <a:lnTo>
                    <a:pt x="0" y="1627631"/>
                  </a:lnTo>
                  <a:lnTo>
                    <a:pt x="289560" y="1627631"/>
                  </a:lnTo>
                  <a:lnTo>
                    <a:pt x="289560" y="0"/>
                  </a:lnTo>
                  <a:close/>
                </a:path>
              </a:pathLst>
            </a:custGeom>
            <a:solidFill>
              <a:srgbClr val="122D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2910839" y="3675888"/>
              <a:ext cx="289560" cy="1767839"/>
            </a:xfrm>
            <a:custGeom>
              <a:avLst/>
              <a:gdLst/>
              <a:ahLst/>
              <a:cxnLst/>
              <a:rect l="l" t="t" r="r" b="b"/>
              <a:pathLst>
                <a:path w="289560" h="1767839">
                  <a:moveTo>
                    <a:pt x="289560" y="0"/>
                  </a:moveTo>
                  <a:lnTo>
                    <a:pt x="0" y="0"/>
                  </a:lnTo>
                  <a:lnTo>
                    <a:pt x="0" y="1767839"/>
                  </a:lnTo>
                  <a:lnTo>
                    <a:pt x="289560" y="1767839"/>
                  </a:lnTo>
                  <a:lnTo>
                    <a:pt x="289560" y="0"/>
                  </a:lnTo>
                  <a:close/>
                </a:path>
              </a:pathLst>
            </a:custGeom>
            <a:solidFill>
              <a:srgbClr val="1E84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3273551" y="3590544"/>
              <a:ext cx="289560" cy="1853564"/>
            </a:xfrm>
            <a:custGeom>
              <a:avLst/>
              <a:gdLst/>
              <a:ahLst/>
              <a:cxnLst/>
              <a:rect l="l" t="t" r="r" b="b"/>
              <a:pathLst>
                <a:path w="289560" h="1853564">
                  <a:moveTo>
                    <a:pt x="289560" y="0"/>
                  </a:moveTo>
                  <a:lnTo>
                    <a:pt x="0" y="0"/>
                  </a:lnTo>
                  <a:lnTo>
                    <a:pt x="0" y="1853183"/>
                  </a:lnTo>
                  <a:lnTo>
                    <a:pt x="289560" y="1853183"/>
                  </a:lnTo>
                  <a:lnTo>
                    <a:pt x="289560" y="0"/>
                  </a:lnTo>
                  <a:close/>
                </a:path>
              </a:pathLst>
            </a:custGeom>
            <a:solidFill>
              <a:srgbClr val="122D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3998975" y="3369563"/>
              <a:ext cx="289560" cy="2074545"/>
            </a:xfrm>
            <a:custGeom>
              <a:avLst/>
              <a:gdLst/>
              <a:ahLst/>
              <a:cxnLst/>
              <a:rect l="l" t="t" r="r" b="b"/>
              <a:pathLst>
                <a:path w="289560" h="2074545">
                  <a:moveTo>
                    <a:pt x="289560" y="0"/>
                  </a:moveTo>
                  <a:lnTo>
                    <a:pt x="0" y="0"/>
                  </a:lnTo>
                  <a:lnTo>
                    <a:pt x="0" y="2074164"/>
                  </a:lnTo>
                  <a:lnTo>
                    <a:pt x="289560" y="2074164"/>
                  </a:lnTo>
                  <a:lnTo>
                    <a:pt x="289560" y="0"/>
                  </a:lnTo>
                  <a:close/>
                </a:path>
              </a:pathLst>
            </a:custGeom>
            <a:solidFill>
              <a:srgbClr val="1E84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4360163" y="3281172"/>
              <a:ext cx="291465" cy="2162810"/>
            </a:xfrm>
            <a:custGeom>
              <a:avLst/>
              <a:gdLst/>
              <a:ahLst/>
              <a:cxnLst/>
              <a:rect l="l" t="t" r="r" b="b"/>
              <a:pathLst>
                <a:path w="291464" h="2162810">
                  <a:moveTo>
                    <a:pt x="291084" y="0"/>
                  </a:moveTo>
                  <a:lnTo>
                    <a:pt x="0" y="0"/>
                  </a:lnTo>
                  <a:lnTo>
                    <a:pt x="0" y="2162555"/>
                  </a:lnTo>
                  <a:lnTo>
                    <a:pt x="291084" y="2162555"/>
                  </a:lnTo>
                  <a:lnTo>
                    <a:pt x="291084" y="0"/>
                  </a:lnTo>
                  <a:close/>
                </a:path>
              </a:pathLst>
            </a:custGeom>
            <a:solidFill>
              <a:srgbClr val="122D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5085587" y="3099816"/>
              <a:ext cx="291465" cy="2344420"/>
            </a:xfrm>
            <a:custGeom>
              <a:avLst/>
              <a:gdLst/>
              <a:ahLst/>
              <a:cxnLst/>
              <a:rect l="l" t="t" r="r" b="b"/>
              <a:pathLst>
                <a:path w="291464" h="2344420">
                  <a:moveTo>
                    <a:pt x="291084" y="0"/>
                  </a:moveTo>
                  <a:lnTo>
                    <a:pt x="0" y="0"/>
                  </a:lnTo>
                  <a:lnTo>
                    <a:pt x="0" y="2343912"/>
                  </a:lnTo>
                  <a:lnTo>
                    <a:pt x="291084" y="2343912"/>
                  </a:lnTo>
                  <a:lnTo>
                    <a:pt x="291084" y="0"/>
                  </a:lnTo>
                  <a:close/>
                </a:path>
              </a:pathLst>
            </a:custGeom>
            <a:solidFill>
              <a:srgbClr val="1E84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5448300" y="3006851"/>
              <a:ext cx="291465" cy="2437130"/>
            </a:xfrm>
            <a:custGeom>
              <a:avLst/>
              <a:gdLst/>
              <a:ahLst/>
              <a:cxnLst/>
              <a:rect l="l" t="t" r="r" b="b"/>
              <a:pathLst>
                <a:path w="291464" h="2437129">
                  <a:moveTo>
                    <a:pt x="291084" y="0"/>
                  </a:moveTo>
                  <a:lnTo>
                    <a:pt x="0" y="0"/>
                  </a:lnTo>
                  <a:lnTo>
                    <a:pt x="0" y="2436876"/>
                  </a:lnTo>
                  <a:lnTo>
                    <a:pt x="291084" y="2436876"/>
                  </a:lnTo>
                  <a:lnTo>
                    <a:pt x="291084" y="0"/>
                  </a:lnTo>
                  <a:close/>
                </a:path>
              </a:pathLst>
            </a:custGeom>
            <a:solidFill>
              <a:srgbClr val="122D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6173724" y="2795015"/>
              <a:ext cx="289560" cy="2649220"/>
            </a:xfrm>
            <a:custGeom>
              <a:avLst/>
              <a:gdLst/>
              <a:ahLst/>
              <a:cxnLst/>
              <a:rect l="l" t="t" r="r" b="b"/>
              <a:pathLst>
                <a:path w="289560" h="2649220">
                  <a:moveTo>
                    <a:pt x="289560" y="0"/>
                  </a:moveTo>
                  <a:lnTo>
                    <a:pt x="0" y="0"/>
                  </a:lnTo>
                  <a:lnTo>
                    <a:pt x="0" y="2648712"/>
                  </a:lnTo>
                  <a:lnTo>
                    <a:pt x="289560" y="2648712"/>
                  </a:lnTo>
                  <a:lnTo>
                    <a:pt x="289560" y="0"/>
                  </a:lnTo>
                  <a:close/>
                </a:path>
              </a:pathLst>
            </a:custGeom>
            <a:solidFill>
              <a:srgbClr val="1E84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6536436" y="2697479"/>
              <a:ext cx="289560" cy="2746375"/>
            </a:xfrm>
            <a:custGeom>
              <a:avLst/>
              <a:gdLst/>
              <a:ahLst/>
              <a:cxnLst/>
              <a:rect l="l" t="t" r="r" b="b"/>
              <a:pathLst>
                <a:path w="289559" h="2746375">
                  <a:moveTo>
                    <a:pt x="289559" y="0"/>
                  </a:moveTo>
                  <a:lnTo>
                    <a:pt x="0" y="0"/>
                  </a:lnTo>
                  <a:lnTo>
                    <a:pt x="0" y="2746248"/>
                  </a:lnTo>
                  <a:lnTo>
                    <a:pt x="289559" y="2746248"/>
                  </a:lnTo>
                  <a:lnTo>
                    <a:pt x="289559" y="0"/>
                  </a:lnTo>
                  <a:close/>
                </a:path>
              </a:pathLst>
            </a:custGeom>
            <a:solidFill>
              <a:srgbClr val="122D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097280" y="2438399"/>
              <a:ext cx="5728970" cy="1828800"/>
            </a:xfrm>
            <a:custGeom>
              <a:avLst/>
              <a:gdLst/>
              <a:ahLst/>
              <a:cxnLst/>
              <a:rect l="l" t="t" r="r" b="b"/>
              <a:pathLst>
                <a:path w="5728970" h="1828800">
                  <a:moveTo>
                    <a:pt x="291084" y="1729740"/>
                  </a:moveTo>
                  <a:lnTo>
                    <a:pt x="0" y="1729740"/>
                  </a:lnTo>
                  <a:lnTo>
                    <a:pt x="0" y="1828800"/>
                  </a:lnTo>
                  <a:lnTo>
                    <a:pt x="291084" y="1828800"/>
                  </a:lnTo>
                  <a:lnTo>
                    <a:pt x="291084" y="1729740"/>
                  </a:lnTo>
                  <a:close/>
                </a:path>
                <a:path w="5728970" h="1828800">
                  <a:moveTo>
                    <a:pt x="1377696" y="1214628"/>
                  </a:moveTo>
                  <a:lnTo>
                    <a:pt x="1088136" y="1214628"/>
                  </a:lnTo>
                  <a:lnTo>
                    <a:pt x="1088136" y="1377696"/>
                  </a:lnTo>
                  <a:lnTo>
                    <a:pt x="1377696" y="1377696"/>
                  </a:lnTo>
                  <a:lnTo>
                    <a:pt x="1377696" y="1214628"/>
                  </a:lnTo>
                  <a:close/>
                </a:path>
                <a:path w="5728970" h="1828800">
                  <a:moveTo>
                    <a:pt x="2465832" y="969276"/>
                  </a:moveTo>
                  <a:lnTo>
                    <a:pt x="2176272" y="969276"/>
                  </a:lnTo>
                  <a:lnTo>
                    <a:pt x="2176272" y="1152156"/>
                  </a:lnTo>
                  <a:lnTo>
                    <a:pt x="2465832" y="1152156"/>
                  </a:lnTo>
                  <a:lnTo>
                    <a:pt x="2465832" y="969276"/>
                  </a:lnTo>
                  <a:close/>
                </a:path>
                <a:path w="5728970" h="1828800">
                  <a:moveTo>
                    <a:pt x="3553968" y="635508"/>
                  </a:moveTo>
                  <a:lnTo>
                    <a:pt x="3262884" y="635508"/>
                  </a:lnTo>
                  <a:lnTo>
                    <a:pt x="3262884" y="842772"/>
                  </a:lnTo>
                  <a:lnTo>
                    <a:pt x="3553968" y="842772"/>
                  </a:lnTo>
                  <a:lnTo>
                    <a:pt x="3553968" y="635508"/>
                  </a:lnTo>
                  <a:close/>
                </a:path>
                <a:path w="5728970" h="1828800">
                  <a:moveTo>
                    <a:pt x="4642104" y="336804"/>
                  </a:moveTo>
                  <a:lnTo>
                    <a:pt x="4351020" y="336804"/>
                  </a:lnTo>
                  <a:lnTo>
                    <a:pt x="4351020" y="568452"/>
                  </a:lnTo>
                  <a:lnTo>
                    <a:pt x="4642104" y="568452"/>
                  </a:lnTo>
                  <a:lnTo>
                    <a:pt x="4642104" y="336804"/>
                  </a:lnTo>
                  <a:close/>
                </a:path>
                <a:path w="5728970" h="1828800">
                  <a:moveTo>
                    <a:pt x="5728703" y="0"/>
                  </a:moveTo>
                  <a:lnTo>
                    <a:pt x="5439143" y="0"/>
                  </a:lnTo>
                  <a:lnTo>
                    <a:pt x="5439143" y="259080"/>
                  </a:lnTo>
                  <a:lnTo>
                    <a:pt x="5728703" y="259080"/>
                  </a:lnTo>
                  <a:lnTo>
                    <a:pt x="5728703" y="0"/>
                  </a:lnTo>
                  <a:close/>
                </a:path>
              </a:pathLst>
            </a:custGeom>
            <a:solidFill>
              <a:srgbClr val="EC93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734568" y="2624327"/>
              <a:ext cx="5728970" cy="1503045"/>
            </a:xfrm>
            <a:custGeom>
              <a:avLst/>
              <a:gdLst/>
              <a:ahLst/>
              <a:cxnLst/>
              <a:rect l="l" t="t" r="r" b="b"/>
              <a:pathLst>
                <a:path w="5728970" h="1503045">
                  <a:moveTo>
                    <a:pt x="291084" y="1418844"/>
                  </a:moveTo>
                  <a:lnTo>
                    <a:pt x="0" y="1418844"/>
                  </a:lnTo>
                  <a:lnTo>
                    <a:pt x="0" y="1502664"/>
                  </a:lnTo>
                  <a:lnTo>
                    <a:pt x="291084" y="1502664"/>
                  </a:lnTo>
                  <a:lnTo>
                    <a:pt x="291084" y="1418844"/>
                  </a:lnTo>
                  <a:close/>
                </a:path>
                <a:path w="5728970" h="1503045">
                  <a:moveTo>
                    <a:pt x="1377696" y="1178052"/>
                  </a:moveTo>
                  <a:lnTo>
                    <a:pt x="1088136" y="1178052"/>
                  </a:lnTo>
                  <a:lnTo>
                    <a:pt x="1088136" y="1278636"/>
                  </a:lnTo>
                  <a:lnTo>
                    <a:pt x="1377696" y="1278636"/>
                  </a:lnTo>
                  <a:lnTo>
                    <a:pt x="1377696" y="1178052"/>
                  </a:lnTo>
                  <a:close/>
                </a:path>
                <a:path w="5728970" h="1503045">
                  <a:moveTo>
                    <a:pt x="2465832" y="937260"/>
                  </a:moveTo>
                  <a:lnTo>
                    <a:pt x="2176272" y="937260"/>
                  </a:lnTo>
                  <a:lnTo>
                    <a:pt x="2176272" y="1051560"/>
                  </a:lnTo>
                  <a:lnTo>
                    <a:pt x="2465832" y="1051560"/>
                  </a:lnTo>
                  <a:lnTo>
                    <a:pt x="2465832" y="937260"/>
                  </a:lnTo>
                  <a:close/>
                </a:path>
                <a:path w="5728970" h="1503045">
                  <a:moveTo>
                    <a:pt x="3553968" y="611124"/>
                  </a:moveTo>
                  <a:lnTo>
                    <a:pt x="3264408" y="611124"/>
                  </a:lnTo>
                  <a:lnTo>
                    <a:pt x="3264408" y="745236"/>
                  </a:lnTo>
                  <a:lnTo>
                    <a:pt x="3553968" y="745236"/>
                  </a:lnTo>
                  <a:lnTo>
                    <a:pt x="3553968" y="611124"/>
                  </a:lnTo>
                  <a:close/>
                </a:path>
                <a:path w="5728970" h="1503045">
                  <a:moveTo>
                    <a:pt x="4642104" y="324612"/>
                  </a:moveTo>
                  <a:lnTo>
                    <a:pt x="4351020" y="324612"/>
                  </a:lnTo>
                  <a:lnTo>
                    <a:pt x="4351020" y="475488"/>
                  </a:lnTo>
                  <a:lnTo>
                    <a:pt x="4642104" y="475488"/>
                  </a:lnTo>
                  <a:lnTo>
                    <a:pt x="4642104" y="324612"/>
                  </a:lnTo>
                  <a:close/>
                </a:path>
                <a:path w="5728970" h="1503045">
                  <a:moveTo>
                    <a:pt x="5728716" y="0"/>
                  </a:moveTo>
                  <a:lnTo>
                    <a:pt x="5439156" y="0"/>
                  </a:lnTo>
                  <a:lnTo>
                    <a:pt x="5439156" y="170688"/>
                  </a:lnTo>
                  <a:lnTo>
                    <a:pt x="5728716" y="170688"/>
                  </a:lnTo>
                  <a:lnTo>
                    <a:pt x="5728716" y="0"/>
                  </a:lnTo>
                  <a:close/>
                </a:path>
              </a:pathLst>
            </a:custGeom>
            <a:solidFill>
              <a:srgbClr val="F5791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699516" y="5443727"/>
              <a:ext cx="6163310" cy="0"/>
            </a:xfrm>
            <a:custGeom>
              <a:avLst/>
              <a:gdLst/>
              <a:ahLst/>
              <a:cxnLst/>
              <a:rect l="l" t="t" r="r" b="b"/>
              <a:pathLst>
                <a:path w="6163309" h="0">
                  <a:moveTo>
                    <a:pt x="0" y="0"/>
                  </a:moveTo>
                  <a:lnTo>
                    <a:pt x="6163056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 descr=""/>
          <p:cNvSpPr txBox="1"/>
          <p:nvPr/>
        </p:nvSpPr>
        <p:spPr>
          <a:xfrm>
            <a:off x="735888" y="4698619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314.1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098296" y="4768342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280.8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823720" y="4586096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367.8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2186177" y="4542790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388.4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2911601" y="4472685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421.9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3273933" y="4430395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442.1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3999357" y="4319778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494.9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4361815" y="4275582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516.0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5087239" y="4184650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559.2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5449951" y="4137786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581.6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6174994" y="4032250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631.9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6537706" y="3983228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655.4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754176" y="3989959"/>
            <a:ext cx="2514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 b="1">
                <a:solidFill>
                  <a:srgbClr val="FFFFFF"/>
                </a:solidFill>
                <a:latin typeface="Calibri"/>
                <a:cs typeface="Calibri"/>
              </a:rPr>
              <a:t>20.3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1116583" y="4122801"/>
            <a:ext cx="2514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 b="1">
                <a:solidFill>
                  <a:srgbClr val="FFFFFF"/>
                </a:solidFill>
                <a:latin typeface="Calibri"/>
                <a:cs typeface="Calibri"/>
              </a:rPr>
              <a:t>23.5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1842007" y="3757422"/>
            <a:ext cx="2514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 b="1">
                <a:solidFill>
                  <a:srgbClr val="FFFFFF"/>
                </a:solidFill>
                <a:latin typeface="Calibri"/>
                <a:cs typeface="Calibri"/>
              </a:rPr>
              <a:t>23.7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2204466" y="3639058"/>
            <a:ext cx="2514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 b="1">
                <a:solidFill>
                  <a:srgbClr val="FFFFFF"/>
                </a:solidFill>
                <a:latin typeface="Calibri"/>
                <a:cs typeface="Calibri"/>
              </a:rPr>
              <a:t>39.0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2929889" y="3522929"/>
            <a:ext cx="2514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 b="1">
                <a:solidFill>
                  <a:srgbClr val="FFFFFF"/>
                </a:solidFill>
                <a:latin typeface="Calibri"/>
                <a:cs typeface="Calibri"/>
              </a:rPr>
              <a:t>27.2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3292602" y="3404361"/>
            <a:ext cx="2514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 b="1">
                <a:solidFill>
                  <a:srgbClr val="FFFFFF"/>
                </a:solidFill>
                <a:latin typeface="Calibri"/>
                <a:cs typeface="Calibri"/>
              </a:rPr>
              <a:t>43.6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4017645" y="3207511"/>
            <a:ext cx="2514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 b="1">
                <a:solidFill>
                  <a:srgbClr val="FFFFFF"/>
                </a:solidFill>
                <a:latin typeface="Calibri"/>
                <a:cs typeface="Calibri"/>
              </a:rPr>
              <a:t>31.9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5105527" y="2929254"/>
            <a:ext cx="2514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 b="1">
                <a:solidFill>
                  <a:srgbClr val="FFFFFF"/>
                </a:solidFill>
                <a:latin typeface="Calibri"/>
                <a:cs typeface="Calibri"/>
              </a:rPr>
              <a:t>36.1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5468239" y="2795397"/>
            <a:ext cx="2514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 b="1">
                <a:solidFill>
                  <a:srgbClr val="FFFFFF"/>
                </a:solidFill>
                <a:latin typeface="Calibri"/>
                <a:cs typeface="Calibri"/>
              </a:rPr>
              <a:t>55.1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6193282" y="2614117"/>
            <a:ext cx="2514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 b="1">
                <a:solidFill>
                  <a:srgbClr val="FFFFFF"/>
                </a:solidFill>
                <a:latin typeface="Calibri"/>
                <a:cs typeface="Calibri"/>
              </a:rPr>
              <a:t>40.8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519480" y="5350891"/>
            <a:ext cx="6096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585858"/>
                </a:solidFill>
                <a:latin typeface="Calibri"/>
                <a:cs typeface="Calibri"/>
              </a:rPr>
              <a:t>-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380796" y="4931409"/>
            <a:ext cx="2000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100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380796" y="4512309"/>
            <a:ext cx="2000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200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380796" y="4092955"/>
            <a:ext cx="2000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300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380796" y="3673855"/>
            <a:ext cx="2000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400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380796" y="3254502"/>
            <a:ext cx="2000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500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380796" y="2835402"/>
            <a:ext cx="2000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600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380796" y="2415921"/>
            <a:ext cx="2000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700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380796" y="1996821"/>
            <a:ext cx="2000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800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751738" y="5499303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2020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1839595" y="5499303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2021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2927350" y="5499303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2022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6190869" y="5499303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2025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179323" y="3232714"/>
            <a:ext cx="165735" cy="67500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150"/>
              </a:lnSpc>
            </a:pPr>
            <a:r>
              <a:rPr dirty="0" sz="1100">
                <a:solidFill>
                  <a:srgbClr val="585858"/>
                </a:solidFill>
                <a:latin typeface="Calibri"/>
                <a:cs typeface="Calibri"/>
              </a:rPr>
              <a:t>In</a:t>
            </a:r>
            <a:r>
              <a:rPr dirty="0" sz="1100" spc="-2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585858"/>
                </a:solidFill>
                <a:latin typeface="Calibri"/>
                <a:cs typeface="Calibri"/>
              </a:rPr>
              <a:t>$</a:t>
            </a:r>
            <a:r>
              <a:rPr dirty="0" sz="1100" spc="-10">
                <a:solidFill>
                  <a:srgbClr val="585858"/>
                </a:solidFill>
                <a:latin typeface="Calibri"/>
                <a:cs typeface="Calibri"/>
              </a:rPr>
              <a:t> Billions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1795652" y="1538986"/>
            <a:ext cx="368363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Amazon</a:t>
            </a:r>
            <a:r>
              <a:rPr dirty="0" sz="1400" spc="-6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vs</a:t>
            </a:r>
            <a:r>
              <a:rPr dirty="0" sz="1400" spc="-6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Combined</a:t>
            </a:r>
            <a:r>
              <a:rPr dirty="0" sz="1400" spc="-4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Entity:</a:t>
            </a:r>
            <a:r>
              <a:rPr dirty="0" sz="1400" spc="-6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Revenue</a:t>
            </a:r>
            <a:r>
              <a:rPr dirty="0" sz="1400" spc="-6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composition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738936" y="3838702"/>
            <a:ext cx="3155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001F5F"/>
                </a:solidFill>
                <a:latin typeface="Calibri"/>
                <a:cs typeface="Calibri"/>
              </a:rPr>
              <a:t>334.4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1096467" y="3978655"/>
            <a:ext cx="3155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001F5F"/>
                </a:solidFill>
                <a:latin typeface="Calibri"/>
                <a:cs typeface="Calibri"/>
              </a:rPr>
              <a:t>304.3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1801495" y="3628390"/>
            <a:ext cx="3155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001F5F"/>
                </a:solidFill>
                <a:latin typeface="Calibri"/>
                <a:cs typeface="Calibri"/>
              </a:rPr>
              <a:t>391.5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2178557" y="3475735"/>
            <a:ext cx="3155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001F5F"/>
                </a:solidFill>
                <a:latin typeface="Calibri"/>
                <a:cs typeface="Calibri"/>
              </a:rPr>
              <a:t>427.4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2903347" y="3385820"/>
            <a:ext cx="3155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001F5F"/>
                </a:solidFill>
                <a:latin typeface="Calibri"/>
                <a:cs typeface="Calibri"/>
              </a:rPr>
              <a:t>449.1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3269996" y="3243452"/>
            <a:ext cx="3155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001F5F"/>
                </a:solidFill>
                <a:latin typeface="Calibri"/>
                <a:cs typeface="Calibri"/>
              </a:rPr>
              <a:t>485.7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3975353" y="3082543"/>
            <a:ext cx="65659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001F5F"/>
                </a:solidFill>
                <a:latin typeface="Calibri"/>
                <a:cs typeface="Calibri"/>
              </a:rPr>
              <a:t>526.8</a:t>
            </a:r>
            <a:r>
              <a:rPr dirty="0" sz="1000" spc="190" b="1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000" spc="-20" b="1">
                <a:solidFill>
                  <a:srgbClr val="FFFFFF"/>
                </a:solidFill>
                <a:latin typeface="Calibri"/>
                <a:cs typeface="Calibri"/>
              </a:rPr>
              <a:t>49.5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4337684" y="2939618"/>
            <a:ext cx="3155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001F5F"/>
                </a:solidFill>
                <a:latin typeface="Calibri"/>
                <a:cs typeface="Calibri"/>
              </a:rPr>
              <a:t>565.5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5042661" y="2809493"/>
            <a:ext cx="3155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001F5F"/>
                </a:solidFill>
                <a:latin typeface="Calibri"/>
                <a:cs typeface="Calibri"/>
              </a:rPr>
              <a:t>595.3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5419725" y="2627502"/>
            <a:ext cx="3155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001F5F"/>
                </a:solidFill>
                <a:latin typeface="Calibri"/>
                <a:cs typeface="Calibri"/>
              </a:rPr>
              <a:t>636.7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6129654" y="2476322"/>
            <a:ext cx="6775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38784" algn="l"/>
              </a:tabLst>
            </a:pPr>
            <a:r>
              <a:rPr dirty="0" sz="1000" spc="-10" b="1">
                <a:solidFill>
                  <a:srgbClr val="001F5F"/>
                </a:solidFill>
                <a:latin typeface="Calibri"/>
                <a:cs typeface="Calibri"/>
              </a:rPr>
              <a:t>672.7</a:t>
            </a:r>
            <a:r>
              <a:rPr dirty="0" sz="1000" b="1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baseline="2777" sz="1500" spc="-30" b="1">
                <a:solidFill>
                  <a:srgbClr val="FFFFFF"/>
                </a:solidFill>
                <a:latin typeface="Calibri"/>
                <a:cs typeface="Calibri"/>
              </a:rPr>
              <a:t>61.8</a:t>
            </a:r>
            <a:endParaRPr baseline="2777" sz="1500">
              <a:latin typeface="Calibri"/>
              <a:cs typeface="Calibri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6485001" y="2280030"/>
            <a:ext cx="3155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001F5F"/>
                </a:solidFill>
                <a:latin typeface="Calibri"/>
                <a:cs typeface="Calibri"/>
              </a:rPr>
              <a:t>717.2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84" name="object 84" descr=""/>
          <p:cNvGrpSpPr/>
          <p:nvPr/>
        </p:nvGrpSpPr>
        <p:grpSpPr>
          <a:xfrm>
            <a:off x="8099869" y="2174938"/>
            <a:ext cx="3573145" cy="3268979"/>
            <a:chOff x="8099869" y="2174938"/>
            <a:chExt cx="3573145" cy="3268979"/>
          </a:xfrm>
        </p:grpSpPr>
        <p:sp>
          <p:nvSpPr>
            <p:cNvPr id="85" name="object 85" descr=""/>
            <p:cNvSpPr/>
            <p:nvPr/>
          </p:nvSpPr>
          <p:spPr>
            <a:xfrm>
              <a:off x="8308848" y="2298191"/>
              <a:ext cx="3154680" cy="3141345"/>
            </a:xfrm>
            <a:custGeom>
              <a:avLst/>
              <a:gdLst/>
              <a:ahLst/>
              <a:cxnLst/>
              <a:rect l="l" t="t" r="r" b="b"/>
              <a:pathLst>
                <a:path w="3154679" h="3141345">
                  <a:moveTo>
                    <a:pt x="185928" y="1808988"/>
                  </a:moveTo>
                  <a:lnTo>
                    <a:pt x="0" y="1808988"/>
                  </a:lnTo>
                  <a:lnTo>
                    <a:pt x="0" y="3140964"/>
                  </a:lnTo>
                  <a:lnTo>
                    <a:pt x="185928" y="3140964"/>
                  </a:lnTo>
                  <a:lnTo>
                    <a:pt x="185928" y="1808988"/>
                  </a:lnTo>
                  <a:close/>
                </a:path>
                <a:path w="3154679" h="3141345">
                  <a:moveTo>
                    <a:pt x="780288" y="1269504"/>
                  </a:moveTo>
                  <a:lnTo>
                    <a:pt x="592836" y="1269504"/>
                  </a:lnTo>
                  <a:lnTo>
                    <a:pt x="592836" y="3140964"/>
                  </a:lnTo>
                  <a:lnTo>
                    <a:pt x="780288" y="3140964"/>
                  </a:lnTo>
                  <a:lnTo>
                    <a:pt x="780288" y="1269504"/>
                  </a:lnTo>
                  <a:close/>
                </a:path>
                <a:path w="3154679" h="3141345">
                  <a:moveTo>
                    <a:pt x="1373124" y="1014984"/>
                  </a:moveTo>
                  <a:lnTo>
                    <a:pt x="1187196" y="1014984"/>
                  </a:lnTo>
                  <a:lnTo>
                    <a:pt x="1187196" y="3140964"/>
                  </a:lnTo>
                  <a:lnTo>
                    <a:pt x="1373124" y="3140964"/>
                  </a:lnTo>
                  <a:lnTo>
                    <a:pt x="1373124" y="1014984"/>
                  </a:lnTo>
                  <a:close/>
                </a:path>
                <a:path w="3154679" h="3141345">
                  <a:moveTo>
                    <a:pt x="1967484" y="664464"/>
                  </a:moveTo>
                  <a:lnTo>
                    <a:pt x="1781556" y="664464"/>
                  </a:lnTo>
                  <a:lnTo>
                    <a:pt x="1781556" y="3140964"/>
                  </a:lnTo>
                  <a:lnTo>
                    <a:pt x="1967484" y="3140964"/>
                  </a:lnTo>
                  <a:lnTo>
                    <a:pt x="1967484" y="664464"/>
                  </a:lnTo>
                  <a:close/>
                </a:path>
                <a:path w="3154679" h="3141345">
                  <a:moveTo>
                    <a:pt x="2561844" y="658368"/>
                  </a:moveTo>
                  <a:lnTo>
                    <a:pt x="2375916" y="658368"/>
                  </a:lnTo>
                  <a:lnTo>
                    <a:pt x="2375916" y="3140964"/>
                  </a:lnTo>
                  <a:lnTo>
                    <a:pt x="2561844" y="3140964"/>
                  </a:lnTo>
                  <a:lnTo>
                    <a:pt x="2561844" y="658368"/>
                  </a:lnTo>
                  <a:close/>
                </a:path>
                <a:path w="3154679" h="3141345">
                  <a:moveTo>
                    <a:pt x="2561844" y="353568"/>
                  </a:moveTo>
                  <a:lnTo>
                    <a:pt x="2375916" y="353568"/>
                  </a:lnTo>
                  <a:lnTo>
                    <a:pt x="2375916" y="480060"/>
                  </a:lnTo>
                  <a:lnTo>
                    <a:pt x="2561844" y="480060"/>
                  </a:lnTo>
                  <a:lnTo>
                    <a:pt x="2561844" y="353568"/>
                  </a:lnTo>
                  <a:close/>
                </a:path>
                <a:path w="3154679" h="3141345">
                  <a:moveTo>
                    <a:pt x="3154680" y="637032"/>
                  </a:moveTo>
                  <a:lnTo>
                    <a:pt x="2968752" y="637032"/>
                  </a:lnTo>
                  <a:lnTo>
                    <a:pt x="2968752" y="3140964"/>
                  </a:lnTo>
                  <a:lnTo>
                    <a:pt x="3154680" y="3140964"/>
                  </a:lnTo>
                  <a:lnTo>
                    <a:pt x="3154680" y="637032"/>
                  </a:lnTo>
                  <a:close/>
                </a:path>
                <a:path w="3154679" h="3141345">
                  <a:moveTo>
                    <a:pt x="3154680" y="0"/>
                  </a:moveTo>
                  <a:lnTo>
                    <a:pt x="2968752" y="0"/>
                  </a:lnTo>
                  <a:lnTo>
                    <a:pt x="2968752" y="460248"/>
                  </a:lnTo>
                  <a:lnTo>
                    <a:pt x="3154680" y="460248"/>
                  </a:lnTo>
                  <a:lnTo>
                    <a:pt x="3154680" y="0"/>
                  </a:lnTo>
                  <a:close/>
                </a:path>
              </a:pathLst>
            </a:custGeom>
            <a:solidFill>
              <a:srgbClr val="122D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8104631" y="5439155"/>
              <a:ext cx="3563620" cy="0"/>
            </a:xfrm>
            <a:custGeom>
              <a:avLst/>
              <a:gdLst/>
              <a:ahLst/>
              <a:cxnLst/>
              <a:rect l="l" t="t" r="r" b="b"/>
              <a:pathLst>
                <a:path w="3563620" h="0">
                  <a:moveTo>
                    <a:pt x="0" y="0"/>
                  </a:moveTo>
                  <a:lnTo>
                    <a:pt x="3563112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8401049" y="2189226"/>
              <a:ext cx="2970530" cy="620395"/>
            </a:xfrm>
            <a:custGeom>
              <a:avLst/>
              <a:gdLst/>
              <a:ahLst/>
              <a:cxnLst/>
              <a:rect l="l" t="t" r="r" b="b"/>
              <a:pathLst>
                <a:path w="2970529" h="620394">
                  <a:moveTo>
                    <a:pt x="0" y="620268"/>
                  </a:moveTo>
                  <a:lnTo>
                    <a:pt x="594359" y="6096"/>
                  </a:lnTo>
                  <a:lnTo>
                    <a:pt x="1188720" y="0"/>
                  </a:lnTo>
                  <a:lnTo>
                    <a:pt x="1781555" y="36575"/>
                  </a:lnTo>
                  <a:lnTo>
                    <a:pt x="2375916" y="35051"/>
                  </a:lnTo>
                  <a:lnTo>
                    <a:pt x="2970276" y="9144"/>
                  </a:lnTo>
                </a:path>
              </a:pathLst>
            </a:custGeom>
            <a:ln w="28575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8401049" y="2839974"/>
              <a:ext cx="2970530" cy="495300"/>
            </a:xfrm>
            <a:custGeom>
              <a:avLst/>
              <a:gdLst/>
              <a:ahLst/>
              <a:cxnLst/>
              <a:rect l="l" t="t" r="r" b="b"/>
              <a:pathLst>
                <a:path w="2970529" h="495300">
                  <a:moveTo>
                    <a:pt x="0" y="495300"/>
                  </a:moveTo>
                  <a:lnTo>
                    <a:pt x="594359" y="4572"/>
                  </a:lnTo>
                  <a:lnTo>
                    <a:pt x="1188720" y="0"/>
                  </a:lnTo>
                  <a:lnTo>
                    <a:pt x="1781555" y="28955"/>
                  </a:lnTo>
                  <a:lnTo>
                    <a:pt x="2375916" y="27431"/>
                  </a:lnTo>
                  <a:lnTo>
                    <a:pt x="2970276" y="6096"/>
                  </a:lnTo>
                </a:path>
              </a:pathLst>
            </a:custGeom>
            <a:ln w="28575">
              <a:solidFill>
                <a:srgbClr val="EC932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8189975" y="4684776"/>
              <a:ext cx="422275" cy="177165"/>
            </a:xfrm>
            <a:custGeom>
              <a:avLst/>
              <a:gdLst/>
              <a:ahLst/>
              <a:cxnLst/>
              <a:rect l="l" t="t" r="r" b="b"/>
              <a:pathLst>
                <a:path w="422275" h="177164">
                  <a:moveTo>
                    <a:pt x="422148" y="0"/>
                  </a:moveTo>
                  <a:lnTo>
                    <a:pt x="0" y="0"/>
                  </a:lnTo>
                  <a:lnTo>
                    <a:pt x="0" y="176784"/>
                  </a:lnTo>
                  <a:lnTo>
                    <a:pt x="422148" y="176784"/>
                  </a:lnTo>
                  <a:lnTo>
                    <a:pt x="422148" y="0"/>
                  </a:lnTo>
                  <a:close/>
                </a:path>
              </a:pathLst>
            </a:custGeom>
            <a:solidFill>
              <a:srgbClr val="122D5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0" name="object 90" descr=""/>
          <p:cNvSpPr txBox="1"/>
          <p:nvPr/>
        </p:nvSpPr>
        <p:spPr>
          <a:xfrm>
            <a:off x="8243061" y="4685792"/>
            <a:ext cx="3460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304.29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1" name="object 91" descr=""/>
          <p:cNvSpPr/>
          <p:nvPr/>
        </p:nvSpPr>
        <p:spPr>
          <a:xfrm>
            <a:off x="8784335" y="4415028"/>
            <a:ext cx="422275" cy="177165"/>
          </a:xfrm>
          <a:custGeom>
            <a:avLst/>
            <a:gdLst/>
            <a:ahLst/>
            <a:cxnLst/>
            <a:rect l="l" t="t" r="r" b="b"/>
            <a:pathLst>
              <a:path w="422275" h="177164">
                <a:moveTo>
                  <a:pt x="422148" y="0"/>
                </a:moveTo>
                <a:lnTo>
                  <a:pt x="0" y="0"/>
                </a:lnTo>
                <a:lnTo>
                  <a:pt x="0" y="176784"/>
                </a:lnTo>
                <a:lnTo>
                  <a:pt x="422148" y="176784"/>
                </a:lnTo>
                <a:lnTo>
                  <a:pt x="422148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 descr=""/>
          <p:cNvSpPr txBox="1"/>
          <p:nvPr/>
        </p:nvSpPr>
        <p:spPr>
          <a:xfrm>
            <a:off x="8836914" y="4416297"/>
            <a:ext cx="3460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427.39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3" name="object 93" descr=""/>
          <p:cNvSpPr/>
          <p:nvPr/>
        </p:nvSpPr>
        <p:spPr>
          <a:xfrm>
            <a:off x="9378695" y="4287011"/>
            <a:ext cx="422275" cy="178435"/>
          </a:xfrm>
          <a:custGeom>
            <a:avLst/>
            <a:gdLst/>
            <a:ahLst/>
            <a:cxnLst/>
            <a:rect l="l" t="t" r="r" b="b"/>
            <a:pathLst>
              <a:path w="422275" h="178435">
                <a:moveTo>
                  <a:pt x="422148" y="0"/>
                </a:moveTo>
                <a:lnTo>
                  <a:pt x="0" y="0"/>
                </a:lnTo>
                <a:lnTo>
                  <a:pt x="0" y="178307"/>
                </a:lnTo>
                <a:lnTo>
                  <a:pt x="422148" y="178307"/>
                </a:lnTo>
                <a:lnTo>
                  <a:pt x="422148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 descr=""/>
          <p:cNvSpPr txBox="1"/>
          <p:nvPr/>
        </p:nvSpPr>
        <p:spPr>
          <a:xfrm>
            <a:off x="9430893" y="4287977"/>
            <a:ext cx="34544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485.72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5" name="object 95" descr=""/>
          <p:cNvSpPr/>
          <p:nvPr/>
        </p:nvSpPr>
        <p:spPr>
          <a:xfrm>
            <a:off x="9971531" y="4111752"/>
            <a:ext cx="422275" cy="178435"/>
          </a:xfrm>
          <a:custGeom>
            <a:avLst/>
            <a:gdLst/>
            <a:ahLst/>
            <a:cxnLst/>
            <a:rect l="l" t="t" r="r" b="b"/>
            <a:pathLst>
              <a:path w="422275" h="178435">
                <a:moveTo>
                  <a:pt x="422148" y="0"/>
                </a:moveTo>
                <a:lnTo>
                  <a:pt x="0" y="0"/>
                </a:lnTo>
                <a:lnTo>
                  <a:pt x="0" y="178308"/>
                </a:lnTo>
                <a:lnTo>
                  <a:pt x="422148" y="178308"/>
                </a:lnTo>
                <a:lnTo>
                  <a:pt x="422148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 descr=""/>
          <p:cNvSpPr txBox="1"/>
          <p:nvPr/>
        </p:nvSpPr>
        <p:spPr>
          <a:xfrm>
            <a:off x="10024998" y="4113657"/>
            <a:ext cx="3460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565.50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7" name="object 97" descr=""/>
          <p:cNvSpPr txBox="1"/>
          <p:nvPr/>
        </p:nvSpPr>
        <p:spPr>
          <a:xfrm>
            <a:off x="10565892" y="3956303"/>
            <a:ext cx="422275" cy="178435"/>
          </a:xfrm>
          <a:prstGeom prst="rect">
            <a:avLst/>
          </a:prstGeom>
          <a:solidFill>
            <a:srgbClr val="122D56"/>
          </a:solidFill>
        </p:spPr>
        <p:txBody>
          <a:bodyPr wrap="square" lIns="0" tIns="13970" rIns="0" bIns="0" rtlCol="0" vert="horz">
            <a:spAutoFit/>
          </a:bodyPr>
          <a:lstStyle/>
          <a:p>
            <a:pPr marL="65405">
              <a:lnSpc>
                <a:spcPct val="100000"/>
              </a:lnSpc>
              <a:spcBef>
                <a:spcPts val="11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636.74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8" name="object 98" descr=""/>
          <p:cNvSpPr txBox="1"/>
          <p:nvPr/>
        </p:nvSpPr>
        <p:spPr>
          <a:xfrm>
            <a:off x="11160252" y="3779520"/>
            <a:ext cx="422275" cy="178435"/>
          </a:xfrm>
          <a:prstGeom prst="rect">
            <a:avLst/>
          </a:prstGeom>
          <a:solidFill>
            <a:srgbClr val="122D56"/>
          </a:solidFill>
        </p:spPr>
        <p:txBody>
          <a:bodyPr wrap="square" lIns="0" tIns="14605" rIns="0" bIns="0" rtlCol="0" vert="horz">
            <a:spAutoFit/>
          </a:bodyPr>
          <a:lstStyle/>
          <a:p>
            <a:pPr marL="64769">
              <a:lnSpc>
                <a:spcPct val="100000"/>
              </a:lnSpc>
              <a:spcBef>
                <a:spcPts val="115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717.26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9" name="object 99" descr=""/>
          <p:cNvSpPr txBox="1"/>
          <p:nvPr/>
        </p:nvSpPr>
        <p:spPr>
          <a:xfrm>
            <a:off x="8246109" y="2562605"/>
            <a:ext cx="3130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404040"/>
                </a:solidFill>
                <a:latin typeface="Calibri"/>
                <a:cs typeface="Calibri"/>
              </a:rPr>
              <a:t>6.76%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0" name="object 100" descr=""/>
          <p:cNvSpPr txBox="1"/>
          <p:nvPr/>
        </p:nvSpPr>
        <p:spPr>
          <a:xfrm>
            <a:off x="8839961" y="1948941"/>
            <a:ext cx="3130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404040"/>
                </a:solidFill>
                <a:latin typeface="Calibri"/>
                <a:cs typeface="Calibri"/>
              </a:rPr>
              <a:t>8.33%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1" name="object 101" descr=""/>
          <p:cNvSpPr txBox="1"/>
          <p:nvPr/>
        </p:nvSpPr>
        <p:spPr>
          <a:xfrm>
            <a:off x="9433941" y="1943227"/>
            <a:ext cx="3130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404040"/>
                </a:solidFill>
                <a:latin typeface="Calibri"/>
                <a:cs typeface="Calibri"/>
              </a:rPr>
              <a:t>8.35%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2" name="object 102" descr=""/>
          <p:cNvSpPr txBox="1"/>
          <p:nvPr/>
        </p:nvSpPr>
        <p:spPr>
          <a:xfrm>
            <a:off x="10028046" y="1979167"/>
            <a:ext cx="3130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404040"/>
                </a:solidFill>
                <a:latin typeface="Calibri"/>
                <a:cs typeface="Calibri"/>
              </a:rPr>
              <a:t>8.26%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3" name="object 103" descr=""/>
          <p:cNvSpPr txBox="1"/>
          <p:nvPr/>
        </p:nvSpPr>
        <p:spPr>
          <a:xfrm>
            <a:off x="10622026" y="1977644"/>
            <a:ext cx="3130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404040"/>
                </a:solidFill>
                <a:latin typeface="Calibri"/>
                <a:cs typeface="Calibri"/>
              </a:rPr>
              <a:t>8.26%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4" name="object 104" descr=""/>
          <p:cNvSpPr txBox="1"/>
          <p:nvPr/>
        </p:nvSpPr>
        <p:spPr>
          <a:xfrm>
            <a:off x="11215878" y="1951735"/>
            <a:ext cx="3130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404040"/>
                </a:solidFill>
                <a:latin typeface="Calibri"/>
                <a:cs typeface="Calibri"/>
              </a:rPr>
              <a:t>8.33%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5" name="object 105" descr=""/>
          <p:cNvSpPr/>
          <p:nvPr/>
        </p:nvSpPr>
        <p:spPr>
          <a:xfrm>
            <a:off x="8389619" y="2810255"/>
            <a:ext cx="1793875" cy="647700"/>
          </a:xfrm>
          <a:custGeom>
            <a:avLst/>
            <a:gdLst/>
            <a:ahLst/>
            <a:cxnLst/>
            <a:rect l="l" t="t" r="r" b="b"/>
            <a:pathLst>
              <a:path w="1793875" h="647700">
                <a:moveTo>
                  <a:pt x="12191" y="524256"/>
                </a:moveTo>
                <a:lnTo>
                  <a:pt x="0" y="647700"/>
                </a:lnTo>
              </a:path>
              <a:path w="1793875" h="647700">
                <a:moveTo>
                  <a:pt x="606551" y="33528"/>
                </a:moveTo>
                <a:lnTo>
                  <a:pt x="594359" y="219456"/>
                </a:lnTo>
              </a:path>
              <a:path w="1793875" h="647700">
                <a:moveTo>
                  <a:pt x="1199387" y="28956"/>
                </a:moveTo>
                <a:lnTo>
                  <a:pt x="1188720" y="109728"/>
                </a:lnTo>
              </a:path>
              <a:path w="1793875" h="647700">
                <a:moveTo>
                  <a:pt x="1793748" y="57912"/>
                </a:moveTo>
                <a:lnTo>
                  <a:pt x="1783079" y="0"/>
                </a:lnTo>
              </a:path>
            </a:pathLst>
          </a:custGeom>
          <a:ln w="9525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 descr=""/>
          <p:cNvSpPr txBox="1"/>
          <p:nvPr/>
        </p:nvSpPr>
        <p:spPr>
          <a:xfrm>
            <a:off x="8265032" y="3458336"/>
            <a:ext cx="2520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404040"/>
                </a:solidFill>
                <a:latin typeface="Calibri"/>
                <a:cs typeface="Calibri"/>
              </a:rPr>
              <a:t>5.4%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7" name="object 107" descr=""/>
          <p:cNvSpPr txBox="1"/>
          <p:nvPr/>
        </p:nvSpPr>
        <p:spPr>
          <a:xfrm>
            <a:off x="8859139" y="3030982"/>
            <a:ext cx="2520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404040"/>
                </a:solidFill>
                <a:latin typeface="Calibri"/>
                <a:cs typeface="Calibri"/>
              </a:rPr>
              <a:t>6.7%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8" name="object 108" descr=""/>
          <p:cNvSpPr txBox="1"/>
          <p:nvPr/>
        </p:nvSpPr>
        <p:spPr>
          <a:xfrm>
            <a:off x="9453118" y="2921000"/>
            <a:ext cx="2520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404040"/>
                </a:solidFill>
                <a:latin typeface="Calibri"/>
                <a:cs typeface="Calibri"/>
              </a:rPr>
              <a:t>6.7%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9" name="object 109" descr=""/>
          <p:cNvSpPr txBox="1"/>
          <p:nvPr/>
        </p:nvSpPr>
        <p:spPr>
          <a:xfrm>
            <a:off x="10047223" y="2632964"/>
            <a:ext cx="2520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404040"/>
                </a:solidFill>
                <a:latin typeface="Calibri"/>
                <a:cs typeface="Calibri"/>
              </a:rPr>
              <a:t>6.6%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0" name="object 110" descr=""/>
          <p:cNvSpPr/>
          <p:nvPr/>
        </p:nvSpPr>
        <p:spPr>
          <a:xfrm>
            <a:off x="10639043" y="2778251"/>
            <a:ext cx="306705" cy="178435"/>
          </a:xfrm>
          <a:custGeom>
            <a:avLst/>
            <a:gdLst/>
            <a:ahLst/>
            <a:cxnLst/>
            <a:rect l="l" t="t" r="r" b="b"/>
            <a:pathLst>
              <a:path w="306704" h="178435">
                <a:moveTo>
                  <a:pt x="306324" y="0"/>
                </a:moveTo>
                <a:lnTo>
                  <a:pt x="0" y="0"/>
                </a:lnTo>
                <a:lnTo>
                  <a:pt x="0" y="178308"/>
                </a:lnTo>
                <a:lnTo>
                  <a:pt x="306324" y="178308"/>
                </a:lnTo>
                <a:lnTo>
                  <a:pt x="306324" y="0"/>
                </a:lnTo>
                <a:close/>
              </a:path>
            </a:pathLst>
          </a:custGeom>
          <a:solidFill>
            <a:srgbClr val="FF9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 descr=""/>
          <p:cNvSpPr txBox="1"/>
          <p:nvPr/>
        </p:nvSpPr>
        <p:spPr>
          <a:xfrm>
            <a:off x="10666221" y="2779521"/>
            <a:ext cx="2552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6.6%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2" name="object 112" descr=""/>
          <p:cNvSpPr/>
          <p:nvPr/>
        </p:nvSpPr>
        <p:spPr>
          <a:xfrm>
            <a:off x="11218164" y="2758439"/>
            <a:ext cx="306705" cy="177165"/>
          </a:xfrm>
          <a:custGeom>
            <a:avLst/>
            <a:gdLst/>
            <a:ahLst/>
            <a:cxnLst/>
            <a:rect l="l" t="t" r="r" b="b"/>
            <a:pathLst>
              <a:path w="306704" h="177164">
                <a:moveTo>
                  <a:pt x="306324" y="0"/>
                </a:moveTo>
                <a:lnTo>
                  <a:pt x="0" y="0"/>
                </a:lnTo>
                <a:lnTo>
                  <a:pt x="0" y="176784"/>
                </a:lnTo>
                <a:lnTo>
                  <a:pt x="306324" y="176784"/>
                </a:lnTo>
                <a:lnTo>
                  <a:pt x="306324" y="0"/>
                </a:lnTo>
                <a:close/>
              </a:path>
            </a:pathLst>
          </a:custGeom>
          <a:solidFill>
            <a:srgbClr val="FF9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 descr=""/>
          <p:cNvSpPr txBox="1"/>
          <p:nvPr/>
        </p:nvSpPr>
        <p:spPr>
          <a:xfrm>
            <a:off x="11244833" y="2758821"/>
            <a:ext cx="2552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6.7%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4" name="object 114" descr=""/>
          <p:cNvSpPr txBox="1"/>
          <p:nvPr/>
        </p:nvSpPr>
        <p:spPr>
          <a:xfrm>
            <a:off x="11762613" y="5345938"/>
            <a:ext cx="2520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0.0%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5" name="object 115" descr=""/>
          <p:cNvSpPr txBox="1"/>
          <p:nvPr/>
        </p:nvSpPr>
        <p:spPr>
          <a:xfrm>
            <a:off x="11762613" y="4956429"/>
            <a:ext cx="2520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1.0%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6" name="object 116" descr=""/>
          <p:cNvSpPr txBox="1"/>
          <p:nvPr/>
        </p:nvSpPr>
        <p:spPr>
          <a:xfrm>
            <a:off x="11762613" y="4567173"/>
            <a:ext cx="2520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2.0%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7" name="object 117" descr=""/>
          <p:cNvSpPr txBox="1"/>
          <p:nvPr/>
        </p:nvSpPr>
        <p:spPr>
          <a:xfrm>
            <a:off x="11762613" y="4178045"/>
            <a:ext cx="2520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3.0%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8" name="object 118" descr=""/>
          <p:cNvSpPr txBox="1"/>
          <p:nvPr/>
        </p:nvSpPr>
        <p:spPr>
          <a:xfrm>
            <a:off x="11762613" y="3788409"/>
            <a:ext cx="2520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4.0%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9" name="object 119" descr=""/>
          <p:cNvSpPr txBox="1"/>
          <p:nvPr/>
        </p:nvSpPr>
        <p:spPr>
          <a:xfrm>
            <a:off x="11762613" y="3399282"/>
            <a:ext cx="2520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5.0%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0" name="object 120" descr=""/>
          <p:cNvSpPr txBox="1"/>
          <p:nvPr/>
        </p:nvSpPr>
        <p:spPr>
          <a:xfrm>
            <a:off x="11762613" y="3009341"/>
            <a:ext cx="252729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6.0%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1" name="object 121" descr=""/>
          <p:cNvSpPr txBox="1"/>
          <p:nvPr/>
        </p:nvSpPr>
        <p:spPr>
          <a:xfrm>
            <a:off x="11762613" y="2620517"/>
            <a:ext cx="2520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7.0%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2" name="object 122" descr=""/>
          <p:cNvSpPr txBox="1"/>
          <p:nvPr/>
        </p:nvSpPr>
        <p:spPr>
          <a:xfrm>
            <a:off x="11762613" y="2231263"/>
            <a:ext cx="2520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8.0%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3" name="object 123" descr=""/>
          <p:cNvSpPr txBox="1"/>
          <p:nvPr/>
        </p:nvSpPr>
        <p:spPr>
          <a:xfrm>
            <a:off x="11762613" y="1841753"/>
            <a:ext cx="2520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9.0%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4" name="object 124" descr=""/>
          <p:cNvSpPr txBox="1"/>
          <p:nvPr/>
        </p:nvSpPr>
        <p:spPr>
          <a:xfrm>
            <a:off x="7874254" y="5345938"/>
            <a:ext cx="6096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585858"/>
                </a:solidFill>
                <a:latin typeface="Calibri"/>
                <a:cs typeface="Calibri"/>
              </a:rPr>
              <a:t>-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5" name="object 125" descr=""/>
          <p:cNvSpPr txBox="1"/>
          <p:nvPr/>
        </p:nvSpPr>
        <p:spPr>
          <a:xfrm>
            <a:off x="7642606" y="4908042"/>
            <a:ext cx="3441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100.00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6" name="object 126" descr=""/>
          <p:cNvSpPr txBox="1"/>
          <p:nvPr/>
        </p:nvSpPr>
        <p:spPr>
          <a:xfrm>
            <a:off x="7642606" y="4470019"/>
            <a:ext cx="3441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200.00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7" name="object 127" descr=""/>
          <p:cNvSpPr txBox="1"/>
          <p:nvPr/>
        </p:nvSpPr>
        <p:spPr>
          <a:xfrm>
            <a:off x="7642606" y="4031995"/>
            <a:ext cx="3441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300.00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8" name="object 128" descr=""/>
          <p:cNvSpPr txBox="1"/>
          <p:nvPr/>
        </p:nvSpPr>
        <p:spPr>
          <a:xfrm>
            <a:off x="7642606" y="3593972"/>
            <a:ext cx="3441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400.00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9" name="object 129" descr=""/>
          <p:cNvSpPr txBox="1"/>
          <p:nvPr/>
        </p:nvSpPr>
        <p:spPr>
          <a:xfrm>
            <a:off x="7642598" y="3155391"/>
            <a:ext cx="34480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500.00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0" name="object 130" descr=""/>
          <p:cNvSpPr txBox="1"/>
          <p:nvPr/>
        </p:nvSpPr>
        <p:spPr>
          <a:xfrm>
            <a:off x="7642606" y="2717672"/>
            <a:ext cx="3441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600.00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1" name="object 131" descr=""/>
          <p:cNvSpPr txBox="1"/>
          <p:nvPr/>
        </p:nvSpPr>
        <p:spPr>
          <a:xfrm>
            <a:off x="7642606" y="2279650"/>
            <a:ext cx="3441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700.00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2" name="object 132" descr=""/>
          <p:cNvSpPr txBox="1"/>
          <p:nvPr/>
        </p:nvSpPr>
        <p:spPr>
          <a:xfrm>
            <a:off x="7642606" y="1841753"/>
            <a:ext cx="3441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800.00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3" name="object 133" descr=""/>
          <p:cNvSpPr txBox="1"/>
          <p:nvPr/>
        </p:nvSpPr>
        <p:spPr>
          <a:xfrm>
            <a:off x="8273922" y="5494121"/>
            <a:ext cx="25717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2020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4" name="object 134" descr=""/>
          <p:cNvSpPr txBox="1"/>
          <p:nvPr/>
        </p:nvSpPr>
        <p:spPr>
          <a:xfrm>
            <a:off x="8867902" y="5494121"/>
            <a:ext cx="25717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2021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5" name="object 135" descr=""/>
          <p:cNvSpPr txBox="1"/>
          <p:nvPr/>
        </p:nvSpPr>
        <p:spPr>
          <a:xfrm>
            <a:off x="9462007" y="5494121"/>
            <a:ext cx="25717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2022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6" name="object 136" descr=""/>
          <p:cNvSpPr txBox="1"/>
          <p:nvPr/>
        </p:nvSpPr>
        <p:spPr>
          <a:xfrm>
            <a:off x="11243818" y="5494121"/>
            <a:ext cx="25717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2025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7" name="object 137" descr=""/>
          <p:cNvSpPr txBox="1"/>
          <p:nvPr/>
        </p:nvSpPr>
        <p:spPr>
          <a:xfrm>
            <a:off x="7456296" y="2443844"/>
            <a:ext cx="152400" cy="112331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>
                <a:solidFill>
                  <a:srgbClr val="585858"/>
                </a:solidFill>
                <a:latin typeface="Calibri"/>
                <a:cs typeface="Calibri"/>
              </a:rPr>
              <a:t>Revenue</a:t>
            </a:r>
            <a:r>
              <a:rPr dirty="0" sz="1000" spc="-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in</a:t>
            </a:r>
            <a:r>
              <a:rPr dirty="0" sz="1000" spc="-30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585858"/>
                </a:solidFill>
                <a:latin typeface="Calibri"/>
                <a:cs typeface="Calibri"/>
              </a:rPr>
              <a:t>$</a:t>
            </a:r>
            <a:r>
              <a:rPr dirty="0" sz="1000" spc="-15" i="1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585858"/>
                </a:solidFill>
                <a:latin typeface="Calibri"/>
                <a:cs typeface="Calibri"/>
              </a:rPr>
              <a:t>Billions)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8" name="object 138" descr=""/>
          <p:cNvSpPr txBox="1"/>
          <p:nvPr/>
        </p:nvSpPr>
        <p:spPr>
          <a:xfrm>
            <a:off x="9175242" y="1538986"/>
            <a:ext cx="101028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Pro</a:t>
            </a:r>
            <a:r>
              <a:rPr dirty="0" sz="1400" spc="-4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forma</a:t>
            </a:r>
            <a:r>
              <a:rPr dirty="0" sz="1400" spc="-6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585858"/>
                </a:solidFill>
                <a:latin typeface="Calibri"/>
                <a:cs typeface="Calibri"/>
              </a:rPr>
              <a:t>P/L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9" name="object 139" descr=""/>
          <p:cNvSpPr/>
          <p:nvPr/>
        </p:nvSpPr>
        <p:spPr>
          <a:xfrm>
            <a:off x="8208264" y="5809488"/>
            <a:ext cx="243840" cy="62865"/>
          </a:xfrm>
          <a:custGeom>
            <a:avLst/>
            <a:gdLst/>
            <a:ahLst/>
            <a:cxnLst/>
            <a:rect l="l" t="t" r="r" b="b"/>
            <a:pathLst>
              <a:path w="243840" h="62864">
                <a:moveTo>
                  <a:pt x="243840" y="0"/>
                </a:moveTo>
                <a:lnTo>
                  <a:pt x="0" y="0"/>
                </a:lnTo>
                <a:lnTo>
                  <a:pt x="0" y="62484"/>
                </a:lnTo>
                <a:lnTo>
                  <a:pt x="243840" y="62484"/>
                </a:lnTo>
                <a:lnTo>
                  <a:pt x="243840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 descr=""/>
          <p:cNvSpPr txBox="1"/>
          <p:nvPr/>
        </p:nvSpPr>
        <p:spPr>
          <a:xfrm>
            <a:off x="8465311" y="5747715"/>
            <a:ext cx="4298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Revenue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1" name="object 141" descr=""/>
          <p:cNvSpPr/>
          <p:nvPr/>
        </p:nvSpPr>
        <p:spPr>
          <a:xfrm>
            <a:off x="9054845" y="5840729"/>
            <a:ext cx="243840" cy="0"/>
          </a:xfrm>
          <a:custGeom>
            <a:avLst/>
            <a:gdLst/>
            <a:ahLst/>
            <a:cxnLst/>
            <a:rect l="l" t="t" r="r" b="b"/>
            <a:pathLst>
              <a:path w="243840" h="0">
                <a:moveTo>
                  <a:pt x="0" y="0"/>
                </a:moveTo>
                <a:lnTo>
                  <a:pt x="243839" y="0"/>
                </a:lnTo>
              </a:path>
            </a:pathLst>
          </a:custGeom>
          <a:ln w="28575">
            <a:solidFill>
              <a:srgbClr val="00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 descr=""/>
          <p:cNvSpPr txBox="1"/>
          <p:nvPr/>
        </p:nvSpPr>
        <p:spPr>
          <a:xfrm>
            <a:off x="9312402" y="5747715"/>
            <a:ext cx="5575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EBT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 Margin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3" name="object 143" descr=""/>
          <p:cNvSpPr/>
          <p:nvPr/>
        </p:nvSpPr>
        <p:spPr>
          <a:xfrm>
            <a:off x="10028681" y="5840729"/>
            <a:ext cx="243840" cy="0"/>
          </a:xfrm>
          <a:custGeom>
            <a:avLst/>
            <a:gdLst/>
            <a:ahLst/>
            <a:cxnLst/>
            <a:rect l="l" t="t" r="r" b="b"/>
            <a:pathLst>
              <a:path w="243840" h="0">
                <a:moveTo>
                  <a:pt x="0" y="0"/>
                </a:moveTo>
                <a:lnTo>
                  <a:pt x="243840" y="0"/>
                </a:lnTo>
              </a:path>
            </a:pathLst>
          </a:custGeom>
          <a:ln w="28575">
            <a:solidFill>
              <a:srgbClr val="EC93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 descr=""/>
          <p:cNvSpPr txBox="1"/>
          <p:nvPr/>
        </p:nvSpPr>
        <p:spPr>
          <a:xfrm>
            <a:off x="10056114" y="5494121"/>
            <a:ext cx="1154430" cy="4165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5790" algn="l"/>
              </a:tabLst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2023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2024</a:t>
            </a:r>
            <a:endParaRPr sz="900">
              <a:latin typeface="Calibri"/>
              <a:cs typeface="Calibri"/>
            </a:endParaRPr>
          </a:p>
          <a:p>
            <a:pPr marL="242570">
              <a:lnSpc>
                <a:spcPct val="100000"/>
              </a:lnSpc>
              <a:spcBef>
                <a:spcPts val="915"/>
              </a:spcBef>
            </a:pP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Net</a:t>
            </a: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Income</a:t>
            </a:r>
            <a:r>
              <a:rPr dirty="0" sz="900" spc="-1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Margin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5" name="object 145" descr=""/>
          <p:cNvSpPr txBox="1"/>
          <p:nvPr/>
        </p:nvSpPr>
        <p:spPr>
          <a:xfrm>
            <a:off x="1557527" y="976883"/>
            <a:ext cx="3843654" cy="307975"/>
          </a:xfrm>
          <a:prstGeom prst="rect">
            <a:avLst/>
          </a:prstGeom>
          <a:solidFill>
            <a:srgbClr val="DAE2F3"/>
          </a:solidFill>
          <a:ln w="9525">
            <a:solidFill>
              <a:srgbClr val="001F5F"/>
            </a:solidFill>
          </a:ln>
        </p:spPr>
        <p:txBody>
          <a:bodyPr wrap="square" lIns="0" tIns="4000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15"/>
              </a:spcBef>
            </a:pPr>
            <a:r>
              <a:rPr dirty="0" sz="1400" b="1">
                <a:solidFill>
                  <a:srgbClr val="122D56"/>
                </a:solidFill>
                <a:latin typeface="Arial"/>
                <a:cs typeface="Arial"/>
              </a:rPr>
              <a:t>Boosting</a:t>
            </a:r>
            <a:r>
              <a:rPr dirty="0" sz="1400" spc="-70" b="1">
                <a:solidFill>
                  <a:srgbClr val="122D56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122D56"/>
                </a:solidFill>
                <a:latin typeface="Arial"/>
                <a:cs typeface="Arial"/>
              </a:rPr>
              <a:t>Amazon’s</a:t>
            </a:r>
            <a:r>
              <a:rPr dirty="0" sz="1400" spc="20" b="1">
                <a:solidFill>
                  <a:srgbClr val="122D56"/>
                </a:solidFill>
                <a:latin typeface="Arial"/>
                <a:cs typeface="Arial"/>
              </a:rPr>
              <a:t> </a:t>
            </a:r>
            <a:r>
              <a:rPr dirty="0" sz="1400" spc="-35" b="1">
                <a:solidFill>
                  <a:srgbClr val="122D56"/>
                </a:solidFill>
                <a:latin typeface="Arial"/>
                <a:cs typeface="Arial"/>
              </a:rPr>
              <a:t>Top-</a:t>
            </a:r>
            <a:r>
              <a:rPr dirty="0" sz="1400" b="1">
                <a:solidFill>
                  <a:srgbClr val="122D56"/>
                </a:solidFill>
                <a:latin typeface="Arial"/>
                <a:cs typeface="Arial"/>
              </a:rPr>
              <a:t>line</a:t>
            </a:r>
            <a:r>
              <a:rPr dirty="0" sz="1400" spc="-10" b="1">
                <a:solidFill>
                  <a:srgbClr val="122D56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122D56"/>
                </a:solidFill>
                <a:latin typeface="Arial"/>
                <a:cs typeface="Arial"/>
              </a:rPr>
              <a:t>&amp;</a:t>
            </a:r>
            <a:r>
              <a:rPr dirty="0" sz="1400" spc="5" b="1">
                <a:solidFill>
                  <a:srgbClr val="122D56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122D56"/>
                </a:solidFill>
                <a:latin typeface="Arial"/>
                <a:cs typeface="Arial"/>
              </a:rPr>
              <a:t>Bottom-</a:t>
            </a:r>
            <a:r>
              <a:rPr dirty="0" sz="1400" spc="-20" b="1">
                <a:solidFill>
                  <a:srgbClr val="122D56"/>
                </a:solidFill>
                <a:latin typeface="Arial"/>
                <a:cs typeface="Arial"/>
              </a:rPr>
              <a:t>line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6" name="object 146" descr=""/>
          <p:cNvSpPr txBox="1"/>
          <p:nvPr/>
        </p:nvSpPr>
        <p:spPr>
          <a:xfrm>
            <a:off x="8285988" y="1033272"/>
            <a:ext cx="2199640" cy="306705"/>
          </a:xfrm>
          <a:prstGeom prst="rect">
            <a:avLst/>
          </a:prstGeom>
          <a:solidFill>
            <a:srgbClr val="DAE2F3"/>
          </a:solidFill>
          <a:ln w="9525">
            <a:solidFill>
              <a:srgbClr val="001F5F"/>
            </a:solidFill>
          </a:ln>
        </p:spPr>
        <p:txBody>
          <a:bodyPr wrap="square" lIns="0" tIns="39370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10"/>
              </a:spcBef>
            </a:pPr>
            <a:r>
              <a:rPr dirty="0" sz="1400" b="1">
                <a:solidFill>
                  <a:srgbClr val="122D56"/>
                </a:solidFill>
                <a:latin typeface="Arial"/>
                <a:cs typeface="Arial"/>
              </a:rPr>
              <a:t>Performance</a:t>
            </a:r>
            <a:r>
              <a:rPr dirty="0" sz="1400" spc="-75" b="1">
                <a:solidFill>
                  <a:srgbClr val="122D56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122D56"/>
                </a:solidFill>
                <a:latin typeface="Arial"/>
                <a:cs typeface="Arial"/>
              </a:rPr>
              <a:t>Statement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7" name="object 147" descr=""/>
          <p:cNvSpPr/>
          <p:nvPr/>
        </p:nvSpPr>
        <p:spPr>
          <a:xfrm>
            <a:off x="7197852" y="981455"/>
            <a:ext cx="0" cy="5010150"/>
          </a:xfrm>
          <a:custGeom>
            <a:avLst/>
            <a:gdLst/>
            <a:ahLst/>
            <a:cxnLst/>
            <a:rect l="l" t="t" r="r" b="b"/>
            <a:pathLst>
              <a:path w="0" h="5010150">
                <a:moveTo>
                  <a:pt x="0" y="0"/>
                </a:moveTo>
                <a:lnTo>
                  <a:pt x="0" y="5010150"/>
                </a:lnTo>
              </a:path>
            </a:pathLst>
          </a:custGeom>
          <a:ln w="6350">
            <a:solidFill>
              <a:srgbClr val="122D56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6916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74320" marR="267335" indent="-3175">
              <a:lnSpc>
                <a:spcPct val="100000"/>
              </a:lnSpc>
              <a:spcBef>
                <a:spcPts val="240"/>
              </a:spcBef>
            </a:pP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70276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69875" marR="268605" indent="25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 Overview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69719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310" marR="311150" indent="-635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370832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521334" marR="294005" indent="-224154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771388" y="6303264"/>
            <a:ext cx="1231900" cy="55499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0480" rIns="0" bIns="0" rtlCol="0" vert="horz">
            <a:spAutoFit/>
          </a:bodyPr>
          <a:lstStyle/>
          <a:p>
            <a:pPr marL="309880" marR="281940" indent="-26034">
              <a:lnSpc>
                <a:spcPct val="100000"/>
              </a:lnSpc>
              <a:spcBef>
                <a:spcPts val="240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Financial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7194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53365" marR="207645" indent="-4318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 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5725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14960" marR="210185" indent="-100965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 Solution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9822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146050" rIns="0" bIns="0" rtlCol="0" vert="horz">
            <a:spAutoFit/>
          </a:bodyPr>
          <a:lstStyle/>
          <a:p>
            <a:pPr marL="206375">
              <a:lnSpc>
                <a:spcPct val="100000"/>
              </a:lnSpc>
              <a:spcBef>
                <a:spcPts val="115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1551919" y="643432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2"/>
                </a:lnTo>
                <a:lnTo>
                  <a:pt x="640079" y="294132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Unleashing</a:t>
            </a:r>
            <a:r>
              <a:rPr dirty="0" spc="-65"/>
              <a:t> </a:t>
            </a:r>
            <a:r>
              <a:rPr dirty="0" spc="-10"/>
              <a:t>Value</a:t>
            </a:r>
            <a:r>
              <a:rPr dirty="0" spc="-70"/>
              <a:t> </a:t>
            </a:r>
            <a:r>
              <a:rPr dirty="0"/>
              <a:t>Creation</a:t>
            </a:r>
            <a:r>
              <a:rPr dirty="0" spc="-65"/>
              <a:t> </a:t>
            </a:r>
            <a:r>
              <a:rPr dirty="0"/>
              <a:t>upon</a:t>
            </a:r>
            <a:r>
              <a:rPr dirty="0" spc="-50"/>
              <a:t> </a:t>
            </a:r>
            <a:r>
              <a:rPr dirty="0" spc="-10"/>
              <a:t>Shareholders</a:t>
            </a:r>
          </a:p>
        </p:txBody>
      </p:sp>
      <p:sp>
        <p:nvSpPr>
          <p:cNvPr id="13" name="object 13" descr=""/>
          <p:cNvSpPr txBox="1"/>
          <p:nvPr/>
        </p:nvSpPr>
        <p:spPr>
          <a:xfrm>
            <a:off x="237402" y="1491441"/>
            <a:ext cx="78867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30" i="1">
                <a:latin typeface="Arial"/>
                <a:cs typeface="Arial"/>
              </a:rPr>
              <a:t>In</a:t>
            </a:r>
            <a:r>
              <a:rPr dirty="0" sz="1200" spc="-50" i="1">
                <a:latin typeface="Arial"/>
                <a:cs typeface="Arial"/>
              </a:rPr>
              <a:t> </a:t>
            </a:r>
            <a:r>
              <a:rPr dirty="0" sz="1200" i="1">
                <a:latin typeface="Arial"/>
                <a:cs typeface="Arial"/>
              </a:rPr>
              <a:t>$</a:t>
            </a:r>
            <a:r>
              <a:rPr dirty="0" sz="1200" spc="-50" i="1">
                <a:latin typeface="Arial"/>
                <a:cs typeface="Arial"/>
              </a:rPr>
              <a:t> </a:t>
            </a:r>
            <a:r>
              <a:rPr dirty="0" sz="1200" spc="-20" i="1">
                <a:latin typeface="Arial"/>
                <a:cs typeface="Arial"/>
              </a:rPr>
              <a:t>Millions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590860" y="1481343"/>
            <a:ext cx="2999105" cy="229870"/>
          </a:xfrm>
          <a:prstGeom prst="rect">
            <a:avLst/>
          </a:prstGeom>
          <a:solidFill>
            <a:srgbClr val="122D56"/>
          </a:solidFill>
        </p:spPr>
        <p:txBody>
          <a:bodyPr wrap="square" lIns="0" tIns="3810" rIns="0" bIns="0" rtlCol="0" vert="horz">
            <a:spAutoFit/>
          </a:bodyPr>
          <a:lstStyle/>
          <a:p>
            <a:pPr marL="224790">
              <a:lnSpc>
                <a:spcPct val="100000"/>
              </a:lnSpc>
              <a:spcBef>
                <a:spcPts val="30"/>
              </a:spcBef>
              <a:tabLst>
                <a:tab pos="822960" algn="l"/>
                <a:tab pos="1421130" algn="l"/>
                <a:tab pos="2019300" algn="l"/>
                <a:tab pos="2617470" algn="l"/>
              </a:tabLst>
            </a:pPr>
            <a:r>
              <a:rPr dirty="0" sz="1350" spc="-20" b="1">
                <a:solidFill>
                  <a:srgbClr val="FFFFFF"/>
                </a:solidFill>
                <a:latin typeface="Arial"/>
                <a:cs typeface="Arial"/>
              </a:rPr>
              <a:t>2021</a:t>
            </a:r>
            <a:r>
              <a:rPr dirty="0" sz="135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350" spc="-20" b="1">
                <a:solidFill>
                  <a:srgbClr val="FFFFFF"/>
                </a:solidFill>
                <a:latin typeface="Arial"/>
                <a:cs typeface="Arial"/>
              </a:rPr>
              <a:t>2022</a:t>
            </a:r>
            <a:r>
              <a:rPr dirty="0" sz="135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350" spc="-20" b="1">
                <a:solidFill>
                  <a:srgbClr val="FFFFFF"/>
                </a:solidFill>
                <a:latin typeface="Arial"/>
                <a:cs typeface="Arial"/>
              </a:rPr>
              <a:t>2023</a:t>
            </a:r>
            <a:r>
              <a:rPr dirty="0" sz="135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350" spc="-20" b="1">
                <a:solidFill>
                  <a:srgbClr val="FFFFFF"/>
                </a:solidFill>
                <a:latin typeface="Arial"/>
                <a:cs typeface="Arial"/>
              </a:rPr>
              <a:t>2024</a:t>
            </a:r>
            <a:r>
              <a:rPr dirty="0" sz="135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350" spc="-20" b="1">
                <a:solidFill>
                  <a:srgbClr val="FFFFFF"/>
                </a:solidFill>
                <a:latin typeface="Arial"/>
                <a:cs typeface="Arial"/>
              </a:rPr>
              <a:t>2025</a:t>
            </a:r>
            <a:endParaRPr sz="135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80866" y="1901347"/>
            <a:ext cx="5409565" cy="229870"/>
          </a:xfrm>
          <a:prstGeom prst="rect">
            <a:avLst/>
          </a:prstGeom>
          <a:solidFill>
            <a:srgbClr val="5AC9DE"/>
          </a:solidFill>
        </p:spPr>
        <p:txBody>
          <a:bodyPr wrap="square" lIns="0" tIns="7620" rIns="0" bIns="0" rtlCol="0" vert="horz">
            <a:spAutoFit/>
          </a:bodyPr>
          <a:lstStyle/>
          <a:p>
            <a:pPr marL="69215">
              <a:lnSpc>
                <a:spcPct val="100000"/>
              </a:lnSpc>
              <a:spcBef>
                <a:spcPts val="60"/>
              </a:spcBef>
            </a:pPr>
            <a:r>
              <a:rPr dirty="0" sz="1200" spc="-65" b="1">
                <a:solidFill>
                  <a:srgbClr val="FFFFFF"/>
                </a:solidFill>
                <a:latin typeface="Arial"/>
                <a:cs typeface="Arial"/>
              </a:rPr>
              <a:t>Earnings</a:t>
            </a:r>
            <a:r>
              <a:rPr dirty="0" sz="12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45" b="1">
                <a:solidFill>
                  <a:srgbClr val="FFFFFF"/>
                </a:solidFill>
                <a:latin typeface="Arial"/>
                <a:cs typeface="Arial"/>
              </a:rPr>
              <a:t>Per</a:t>
            </a:r>
            <a:r>
              <a:rPr dirty="0" sz="12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20" b="1">
                <a:solidFill>
                  <a:srgbClr val="FFFFFF"/>
                </a:solidFill>
                <a:latin typeface="Arial"/>
                <a:cs typeface="Arial"/>
              </a:rPr>
              <a:t>Share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37402" y="2102459"/>
            <a:ext cx="1558290" cy="6216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68910">
              <a:lnSpc>
                <a:spcPct val="108700"/>
              </a:lnSpc>
              <a:spcBef>
                <a:spcPts val="100"/>
              </a:spcBef>
            </a:pPr>
            <a:r>
              <a:rPr dirty="0" sz="1200" spc="-55">
                <a:latin typeface="Arial MT"/>
                <a:cs typeface="Arial MT"/>
              </a:rPr>
              <a:t>Acquirer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Net</a:t>
            </a:r>
            <a:r>
              <a:rPr dirty="0" sz="1200" spc="-55">
                <a:latin typeface="Arial MT"/>
                <a:cs typeface="Arial MT"/>
              </a:rPr>
              <a:t> </a:t>
            </a:r>
            <a:r>
              <a:rPr dirty="0" sz="1200" spc="-60">
                <a:latin typeface="Arial MT"/>
                <a:cs typeface="Arial MT"/>
              </a:rPr>
              <a:t>Earnings </a:t>
            </a:r>
            <a:r>
              <a:rPr dirty="0" sz="1200" spc="-40">
                <a:latin typeface="Arial MT"/>
                <a:cs typeface="Arial MT"/>
              </a:rPr>
              <a:t>Target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Net</a:t>
            </a:r>
            <a:r>
              <a:rPr dirty="0" sz="1200" spc="-6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Earnings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40">
                <a:latin typeface="Arial MT"/>
                <a:cs typeface="Arial MT"/>
              </a:rPr>
              <a:t>Pro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 spc="-40">
                <a:latin typeface="Arial MT"/>
                <a:cs typeface="Arial MT"/>
              </a:rPr>
              <a:t>Forma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Net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50">
                <a:latin typeface="Arial MT"/>
                <a:cs typeface="Arial MT"/>
              </a:rPr>
              <a:t>Earnings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673360" y="2102459"/>
            <a:ext cx="459105" cy="62166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200" spc="-40">
                <a:latin typeface="Arial MT"/>
                <a:cs typeface="Arial MT"/>
              </a:rPr>
              <a:t>18,554</a:t>
            </a:r>
            <a:endParaRPr sz="1200">
              <a:latin typeface="Arial MT"/>
              <a:cs typeface="Arial MT"/>
            </a:endParaRPr>
          </a:p>
          <a:p>
            <a:pPr marL="90170">
              <a:lnSpc>
                <a:spcPct val="100000"/>
              </a:lnSpc>
              <a:spcBef>
                <a:spcPts val="125"/>
              </a:spcBef>
            </a:pPr>
            <a:r>
              <a:rPr dirty="0" sz="1200" spc="-35">
                <a:latin typeface="Arial MT"/>
                <a:cs typeface="Arial MT"/>
              </a:rPr>
              <a:t>2,662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40">
                <a:latin typeface="Arial MT"/>
                <a:cs typeface="Arial MT"/>
              </a:rPr>
              <a:t>28,492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3271531" y="2102459"/>
            <a:ext cx="459105" cy="62166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200" spc="-40">
                <a:latin typeface="Arial MT"/>
                <a:cs typeface="Arial MT"/>
              </a:rPr>
              <a:t>21,402</a:t>
            </a:r>
            <a:endParaRPr sz="1200">
              <a:latin typeface="Arial MT"/>
              <a:cs typeface="Arial MT"/>
            </a:endParaRPr>
          </a:p>
          <a:p>
            <a:pPr marL="90170">
              <a:lnSpc>
                <a:spcPct val="100000"/>
              </a:lnSpc>
              <a:spcBef>
                <a:spcPts val="125"/>
              </a:spcBef>
            </a:pPr>
            <a:r>
              <a:rPr dirty="0" sz="1200" spc="-35">
                <a:latin typeface="Arial MT"/>
                <a:cs typeface="Arial MT"/>
              </a:rPr>
              <a:t>2,425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40">
                <a:latin typeface="Arial MT"/>
                <a:cs typeface="Arial MT"/>
              </a:rPr>
              <a:t>32,439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3869414" y="2102459"/>
            <a:ext cx="459740" cy="62166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200" spc="-30">
                <a:latin typeface="Arial MT"/>
                <a:cs typeface="Arial MT"/>
              </a:rPr>
              <a:t>25,242</a:t>
            </a:r>
            <a:endParaRPr sz="1200">
              <a:latin typeface="Arial MT"/>
              <a:cs typeface="Arial MT"/>
            </a:endParaRPr>
          </a:p>
          <a:p>
            <a:pPr marL="90805">
              <a:lnSpc>
                <a:spcPct val="100000"/>
              </a:lnSpc>
              <a:spcBef>
                <a:spcPts val="125"/>
              </a:spcBef>
            </a:pPr>
            <a:r>
              <a:rPr dirty="0" sz="1200" spc="-35">
                <a:latin typeface="Arial MT"/>
                <a:cs typeface="Arial MT"/>
              </a:rPr>
              <a:t>2,452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30">
                <a:latin typeface="Arial MT"/>
                <a:cs typeface="Arial MT"/>
              </a:rPr>
              <a:t>37,349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4467585" y="2102459"/>
            <a:ext cx="459105" cy="62166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200" spc="-40">
                <a:latin typeface="Arial MT"/>
                <a:cs typeface="Arial MT"/>
              </a:rPr>
              <a:t>28,629</a:t>
            </a:r>
            <a:endParaRPr sz="1200">
              <a:latin typeface="Arial MT"/>
              <a:cs typeface="Arial MT"/>
            </a:endParaRPr>
          </a:p>
          <a:p>
            <a:pPr marL="90170">
              <a:lnSpc>
                <a:spcPct val="100000"/>
              </a:lnSpc>
              <a:spcBef>
                <a:spcPts val="125"/>
              </a:spcBef>
            </a:pPr>
            <a:r>
              <a:rPr dirty="0" sz="1200" spc="-35">
                <a:latin typeface="Arial MT"/>
                <a:cs typeface="Arial MT"/>
              </a:rPr>
              <a:t>2,106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40">
                <a:latin typeface="Arial MT"/>
                <a:cs typeface="Arial MT"/>
              </a:rPr>
              <a:t>42,074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5065901" y="2102459"/>
            <a:ext cx="459105" cy="62166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200" spc="-40">
                <a:latin typeface="Arial MT"/>
                <a:cs typeface="Arial MT"/>
              </a:rPr>
              <a:t>32,506</a:t>
            </a:r>
            <a:endParaRPr sz="1200">
              <a:latin typeface="Arial MT"/>
              <a:cs typeface="Arial MT"/>
            </a:endParaRPr>
          </a:p>
          <a:p>
            <a:pPr marL="90170">
              <a:lnSpc>
                <a:spcPct val="100000"/>
              </a:lnSpc>
              <a:spcBef>
                <a:spcPts val="125"/>
              </a:spcBef>
            </a:pPr>
            <a:r>
              <a:rPr dirty="0" sz="1200" spc="-35">
                <a:latin typeface="Arial MT"/>
                <a:cs typeface="Arial MT"/>
              </a:rPr>
              <a:t>1,657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40">
                <a:latin typeface="Arial MT"/>
                <a:cs typeface="Arial MT"/>
              </a:rPr>
              <a:t>47,776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237402" y="2896871"/>
            <a:ext cx="1478280" cy="6216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68910">
              <a:lnSpc>
                <a:spcPct val="108700"/>
              </a:lnSpc>
              <a:spcBef>
                <a:spcPts val="100"/>
              </a:spcBef>
            </a:pPr>
            <a:r>
              <a:rPr dirty="0" sz="1200" spc="-55">
                <a:latin typeface="Arial MT"/>
                <a:cs typeface="Arial MT"/>
              </a:rPr>
              <a:t>Acquirer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50">
                <a:latin typeface="Arial MT"/>
                <a:cs typeface="Arial MT"/>
              </a:rPr>
              <a:t>Shares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40">
                <a:latin typeface="Arial MT"/>
                <a:cs typeface="Arial MT"/>
              </a:rPr>
              <a:t>O/S Target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 spc="-55">
                <a:latin typeface="Arial MT"/>
                <a:cs typeface="Arial MT"/>
              </a:rPr>
              <a:t>Share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O/S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40">
                <a:latin typeface="Arial MT"/>
                <a:cs typeface="Arial MT"/>
              </a:rPr>
              <a:t>Pro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40">
                <a:latin typeface="Arial MT"/>
                <a:cs typeface="Arial MT"/>
              </a:rPr>
              <a:t>Forma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50">
                <a:latin typeface="Arial MT"/>
                <a:cs typeface="Arial MT"/>
              </a:rPr>
              <a:t>Shares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O/S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2872702" y="2896871"/>
            <a:ext cx="259079" cy="62166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200" spc="-40">
                <a:latin typeface="Arial MT"/>
                <a:cs typeface="Arial MT"/>
              </a:rPr>
              <a:t>498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200" spc="-40">
                <a:latin typeface="Arial MT"/>
                <a:cs typeface="Arial MT"/>
              </a:rPr>
              <a:t>614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40">
                <a:latin typeface="Arial MT"/>
                <a:cs typeface="Arial MT"/>
              </a:rPr>
              <a:t>498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3471018" y="2896871"/>
            <a:ext cx="259079" cy="62166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200" spc="-40">
                <a:latin typeface="Arial MT"/>
                <a:cs typeface="Arial MT"/>
              </a:rPr>
              <a:t>498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200" spc="-40">
                <a:latin typeface="Arial MT"/>
                <a:cs typeface="Arial MT"/>
              </a:rPr>
              <a:t>614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40">
                <a:latin typeface="Arial MT"/>
                <a:cs typeface="Arial MT"/>
              </a:rPr>
              <a:t>498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4068756" y="2896871"/>
            <a:ext cx="259079" cy="62166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200" spc="-40">
                <a:latin typeface="Arial MT"/>
                <a:cs typeface="Arial MT"/>
              </a:rPr>
              <a:t>498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200" spc="-40">
                <a:latin typeface="Arial MT"/>
                <a:cs typeface="Arial MT"/>
              </a:rPr>
              <a:t>614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40">
                <a:latin typeface="Arial MT"/>
                <a:cs typeface="Arial MT"/>
              </a:rPr>
              <a:t>498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4667072" y="2896871"/>
            <a:ext cx="259079" cy="62166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200" spc="-40">
                <a:latin typeface="Arial MT"/>
                <a:cs typeface="Arial MT"/>
              </a:rPr>
              <a:t>498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200" spc="-40">
                <a:latin typeface="Arial MT"/>
                <a:cs typeface="Arial MT"/>
              </a:rPr>
              <a:t>614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40">
                <a:latin typeface="Arial MT"/>
                <a:cs typeface="Arial MT"/>
              </a:rPr>
              <a:t>498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5265387" y="2896871"/>
            <a:ext cx="259079" cy="62166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200" spc="-40">
                <a:latin typeface="Arial MT"/>
                <a:cs typeface="Arial MT"/>
              </a:rPr>
              <a:t>498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200" spc="-40">
                <a:latin typeface="Arial MT"/>
                <a:cs typeface="Arial MT"/>
              </a:rPr>
              <a:t>614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40">
                <a:latin typeface="Arial MT"/>
                <a:cs typeface="Arial MT"/>
              </a:rPr>
              <a:t>498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237402" y="3691283"/>
            <a:ext cx="1028700" cy="6216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68910">
              <a:lnSpc>
                <a:spcPct val="108700"/>
              </a:lnSpc>
              <a:spcBef>
                <a:spcPts val="100"/>
              </a:spcBef>
            </a:pPr>
            <a:r>
              <a:rPr dirty="0" sz="1200" spc="-55">
                <a:latin typeface="Arial MT"/>
                <a:cs typeface="Arial MT"/>
              </a:rPr>
              <a:t>Acquirer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 spc="-65">
                <a:latin typeface="Arial MT"/>
                <a:cs typeface="Arial MT"/>
              </a:rPr>
              <a:t>EPS </a:t>
            </a:r>
            <a:r>
              <a:rPr dirty="0" sz="1200" spc="-40">
                <a:latin typeface="Arial MT"/>
                <a:cs typeface="Arial MT"/>
              </a:rPr>
              <a:t>Target </a:t>
            </a:r>
            <a:r>
              <a:rPr dirty="0" sz="1200" spc="-25">
                <a:latin typeface="Arial MT"/>
                <a:cs typeface="Arial MT"/>
              </a:rPr>
              <a:t>EPS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-40">
                <a:latin typeface="Arial MT"/>
                <a:cs typeface="Arial MT"/>
              </a:rPr>
              <a:t>Pro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40">
                <a:latin typeface="Arial MT"/>
                <a:cs typeface="Arial MT"/>
              </a:rPr>
              <a:t>Forma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35">
                <a:latin typeface="Arial MT"/>
                <a:cs typeface="Arial MT"/>
              </a:rPr>
              <a:t>EPS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2751106" y="3691283"/>
            <a:ext cx="2774315" cy="62166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  <a:tabLst>
                <a:tab pos="610870" algn="l"/>
                <a:tab pos="1209040" algn="l"/>
                <a:tab pos="1806575" algn="l"/>
                <a:tab pos="2404745" algn="l"/>
              </a:tabLst>
            </a:pPr>
            <a:r>
              <a:rPr dirty="0" sz="1200" spc="-10">
                <a:latin typeface="Arial MT"/>
                <a:cs typeface="Arial MT"/>
              </a:rPr>
              <a:t>37.27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0">
                <a:latin typeface="Arial MT"/>
                <a:cs typeface="Arial MT"/>
              </a:rPr>
              <a:t>42.99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0">
                <a:latin typeface="Arial MT"/>
                <a:cs typeface="Arial MT"/>
              </a:rPr>
              <a:t>50.71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0">
                <a:latin typeface="Arial MT"/>
                <a:cs typeface="Arial MT"/>
              </a:rPr>
              <a:t>57.51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35">
                <a:latin typeface="Arial MT"/>
                <a:cs typeface="Arial MT"/>
              </a:rPr>
              <a:t>65.30</a:t>
            </a:r>
            <a:endParaRPr sz="1200">
              <a:latin typeface="Arial MT"/>
              <a:cs typeface="Arial MT"/>
            </a:endParaRPr>
          </a:p>
          <a:p>
            <a:pPr marL="90805">
              <a:lnSpc>
                <a:spcPct val="100000"/>
              </a:lnSpc>
              <a:spcBef>
                <a:spcPts val="125"/>
              </a:spcBef>
              <a:tabLst>
                <a:tab pos="688340" algn="l"/>
                <a:tab pos="1286510" algn="l"/>
                <a:tab pos="1885314" algn="l"/>
                <a:tab pos="2482850" algn="l"/>
              </a:tabLst>
            </a:pPr>
            <a:r>
              <a:rPr dirty="0" sz="1200" spc="-20">
                <a:latin typeface="Arial MT"/>
                <a:cs typeface="Arial MT"/>
              </a:rPr>
              <a:t>4.34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0">
                <a:latin typeface="Arial MT"/>
                <a:cs typeface="Arial MT"/>
              </a:rPr>
              <a:t>3.95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0">
                <a:latin typeface="Arial MT"/>
                <a:cs typeface="Arial MT"/>
              </a:rPr>
              <a:t>4.00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0">
                <a:latin typeface="Arial MT"/>
                <a:cs typeface="Arial MT"/>
              </a:rPr>
              <a:t>3.43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30">
                <a:latin typeface="Arial MT"/>
                <a:cs typeface="Arial MT"/>
              </a:rPr>
              <a:t>2.70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610870" algn="l"/>
                <a:tab pos="1209040" algn="l"/>
                <a:tab pos="1806575" algn="l"/>
                <a:tab pos="2404745" algn="l"/>
              </a:tabLst>
            </a:pPr>
            <a:r>
              <a:rPr dirty="0" sz="1200" spc="-10">
                <a:latin typeface="Arial MT"/>
                <a:cs typeface="Arial MT"/>
              </a:rPr>
              <a:t>57.23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0">
                <a:latin typeface="Arial MT"/>
                <a:cs typeface="Arial MT"/>
              </a:rPr>
              <a:t>65.16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0">
                <a:latin typeface="Arial MT"/>
                <a:cs typeface="Arial MT"/>
              </a:rPr>
              <a:t>75.03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0">
                <a:latin typeface="Arial MT"/>
                <a:cs typeface="Arial MT"/>
              </a:rPr>
              <a:t>84.52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35">
                <a:latin typeface="Arial MT"/>
                <a:cs typeface="Arial MT"/>
              </a:rPr>
              <a:t>95.97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76539" y="4510080"/>
            <a:ext cx="5409565" cy="198755"/>
          </a:xfrm>
          <a:prstGeom prst="rect">
            <a:avLst/>
          </a:prstGeom>
          <a:ln w="8654">
            <a:solidFill>
              <a:srgbClr val="000000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 marL="73025">
              <a:lnSpc>
                <a:spcPct val="100000"/>
              </a:lnSpc>
              <a:spcBef>
                <a:spcPts val="30"/>
              </a:spcBef>
              <a:tabLst>
                <a:tab pos="2700020" algn="l"/>
                <a:tab pos="3298190" algn="l"/>
                <a:tab pos="3895725" algn="l"/>
                <a:tab pos="4493895" algn="l"/>
                <a:tab pos="5092700" algn="l"/>
              </a:tabLst>
            </a:pPr>
            <a:r>
              <a:rPr dirty="0" sz="1200" spc="-10" b="1">
                <a:latin typeface="Arial"/>
                <a:cs typeface="Arial"/>
              </a:rPr>
              <a:t>Accretion/Dilution</a:t>
            </a:r>
            <a:r>
              <a:rPr dirty="0" sz="1200" b="1">
                <a:latin typeface="Arial"/>
                <a:cs typeface="Arial"/>
              </a:rPr>
              <a:t>	</a:t>
            </a:r>
            <a:r>
              <a:rPr dirty="0" sz="1200" spc="-25" b="1">
                <a:latin typeface="Arial"/>
                <a:cs typeface="Arial"/>
              </a:rPr>
              <a:t>54%</a:t>
            </a:r>
            <a:r>
              <a:rPr dirty="0" sz="1200" b="1">
                <a:latin typeface="Arial"/>
                <a:cs typeface="Arial"/>
              </a:rPr>
              <a:t>	</a:t>
            </a:r>
            <a:r>
              <a:rPr dirty="0" sz="1200" spc="-25" b="1">
                <a:latin typeface="Arial"/>
                <a:cs typeface="Arial"/>
              </a:rPr>
              <a:t>52%</a:t>
            </a:r>
            <a:r>
              <a:rPr dirty="0" sz="1200" b="1">
                <a:latin typeface="Arial"/>
                <a:cs typeface="Arial"/>
              </a:rPr>
              <a:t>	</a:t>
            </a:r>
            <a:r>
              <a:rPr dirty="0" sz="1200" spc="-25" b="1">
                <a:latin typeface="Arial"/>
                <a:cs typeface="Arial"/>
              </a:rPr>
              <a:t>48%</a:t>
            </a:r>
            <a:r>
              <a:rPr dirty="0" sz="1200" b="1">
                <a:latin typeface="Arial"/>
                <a:cs typeface="Arial"/>
              </a:rPr>
              <a:t>	</a:t>
            </a:r>
            <a:r>
              <a:rPr dirty="0" sz="1200" spc="-25" b="1">
                <a:latin typeface="Arial"/>
                <a:cs typeface="Arial"/>
              </a:rPr>
              <a:t>47%</a:t>
            </a:r>
            <a:r>
              <a:rPr dirty="0" sz="1200" b="1">
                <a:latin typeface="Arial"/>
                <a:cs typeface="Arial"/>
              </a:rPr>
              <a:t>	</a:t>
            </a:r>
            <a:r>
              <a:rPr dirty="0" sz="1200" spc="-25" b="1">
                <a:latin typeface="Arial"/>
                <a:cs typeface="Arial"/>
              </a:rPr>
              <a:t>47%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172211" y="1702966"/>
            <a:ext cx="5417820" cy="7620"/>
            <a:chOff x="172211" y="1702966"/>
            <a:chExt cx="5417820" cy="7620"/>
          </a:xfrm>
        </p:grpSpPr>
        <p:sp>
          <p:nvSpPr>
            <p:cNvPr id="32" name="object 32" descr=""/>
            <p:cNvSpPr/>
            <p:nvPr/>
          </p:nvSpPr>
          <p:spPr>
            <a:xfrm>
              <a:off x="176539" y="1706776"/>
              <a:ext cx="5409565" cy="0"/>
            </a:xfrm>
            <a:custGeom>
              <a:avLst/>
              <a:gdLst/>
              <a:ahLst/>
              <a:cxnLst/>
              <a:rect l="l" t="t" r="r" b="b"/>
              <a:pathLst>
                <a:path w="5409565" h="0">
                  <a:moveTo>
                    <a:pt x="0" y="0"/>
                  </a:moveTo>
                  <a:lnTo>
                    <a:pt x="5409072" y="0"/>
                  </a:lnTo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72211" y="1702966"/>
              <a:ext cx="5417820" cy="7620"/>
            </a:xfrm>
            <a:custGeom>
              <a:avLst/>
              <a:gdLst/>
              <a:ahLst/>
              <a:cxnLst/>
              <a:rect l="l" t="t" r="r" b="b"/>
              <a:pathLst>
                <a:path w="5417820" h="7619">
                  <a:moveTo>
                    <a:pt x="5417727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5417727" y="7620"/>
                  </a:lnTo>
                  <a:lnTo>
                    <a:pt x="54177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 descr=""/>
          <p:cNvGrpSpPr/>
          <p:nvPr/>
        </p:nvGrpSpPr>
        <p:grpSpPr>
          <a:xfrm>
            <a:off x="7630666" y="4661942"/>
            <a:ext cx="4389120" cy="199390"/>
            <a:chOff x="7630666" y="4661942"/>
            <a:chExt cx="4389120" cy="199390"/>
          </a:xfrm>
        </p:grpSpPr>
        <p:sp>
          <p:nvSpPr>
            <p:cNvPr id="35" name="object 35" descr=""/>
            <p:cNvSpPr/>
            <p:nvPr/>
          </p:nvSpPr>
          <p:spPr>
            <a:xfrm>
              <a:off x="7630666" y="4661942"/>
              <a:ext cx="4389120" cy="199390"/>
            </a:xfrm>
            <a:custGeom>
              <a:avLst/>
              <a:gdLst/>
              <a:ahLst/>
              <a:cxnLst/>
              <a:rect l="l" t="t" r="r" b="b"/>
              <a:pathLst>
                <a:path w="4389120" h="199389">
                  <a:moveTo>
                    <a:pt x="0" y="199394"/>
                  </a:moveTo>
                  <a:lnTo>
                    <a:pt x="4389041" y="199394"/>
                  </a:lnTo>
                  <a:lnTo>
                    <a:pt x="4389041" y="0"/>
                  </a:lnTo>
                  <a:lnTo>
                    <a:pt x="0" y="0"/>
                  </a:lnTo>
                  <a:lnTo>
                    <a:pt x="0" y="199394"/>
                  </a:lnTo>
                  <a:close/>
                </a:path>
              </a:pathLst>
            </a:custGeom>
            <a:solidFill>
              <a:srgbClr val="1E84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2012088" y="4661942"/>
              <a:ext cx="7620" cy="199390"/>
            </a:xfrm>
            <a:custGeom>
              <a:avLst/>
              <a:gdLst/>
              <a:ahLst/>
              <a:cxnLst/>
              <a:rect l="l" t="t" r="r" b="b"/>
              <a:pathLst>
                <a:path w="7620" h="199389">
                  <a:moveTo>
                    <a:pt x="0" y="0"/>
                  </a:moveTo>
                  <a:lnTo>
                    <a:pt x="0" y="199394"/>
                  </a:lnTo>
                  <a:lnTo>
                    <a:pt x="7619" y="199394"/>
                  </a:lnTo>
                  <a:lnTo>
                    <a:pt x="76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 descr=""/>
          <p:cNvSpPr txBox="1"/>
          <p:nvPr/>
        </p:nvSpPr>
        <p:spPr>
          <a:xfrm>
            <a:off x="7610347" y="4848319"/>
            <a:ext cx="4422140" cy="2095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729739" algn="l"/>
                <a:tab pos="2614930" algn="l"/>
                <a:tab pos="3683635" algn="l"/>
              </a:tabLst>
            </a:pPr>
            <a:r>
              <a:rPr dirty="0" u="sng" sz="12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dirty="0" u="sng" sz="1200" spc="-12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Offer</a:t>
            </a:r>
            <a:r>
              <a:rPr dirty="0" u="sng" sz="1200" spc="-4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200" spc="-2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Price</a:t>
            </a:r>
            <a:r>
              <a:rPr dirty="0" u="sng" sz="12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dirty="0" u="sng" sz="1200" spc="-12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Market</a:t>
            </a:r>
            <a:r>
              <a:rPr dirty="0" u="sng" sz="1200" spc="-5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2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Price</a:t>
            </a:r>
            <a:r>
              <a:rPr dirty="0" u="sng" sz="12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dirty="0" u="sng" sz="1200" spc="-15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DCF</a:t>
            </a:r>
            <a:r>
              <a:rPr dirty="0" u="sng" sz="1200" spc="-2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2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Model</a:t>
            </a:r>
            <a:r>
              <a:rPr dirty="0" u="sng" sz="1200" spc="5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endParaRPr sz="1200">
              <a:latin typeface="Arial"/>
              <a:cs typeface="Arial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7678926" y="5032668"/>
            <a:ext cx="1367155" cy="623570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200" spc="-125">
                <a:latin typeface="Arial MT"/>
                <a:cs typeface="Arial MT"/>
              </a:rPr>
              <a:t>Target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 spc="-114">
                <a:latin typeface="Arial MT"/>
                <a:cs typeface="Arial MT"/>
              </a:rPr>
              <a:t>Price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10">
                <a:latin typeface="Arial MT"/>
                <a:cs typeface="Arial MT"/>
              </a:rPr>
              <a:t>per</a:t>
            </a:r>
            <a:r>
              <a:rPr dirty="0" sz="1200" spc="-5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Share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200" spc="-10" b="1">
                <a:latin typeface="Arial"/>
                <a:cs typeface="Arial"/>
              </a:rPr>
              <a:t>Acquirer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200" spc="-120">
                <a:latin typeface="Arial MT"/>
                <a:cs typeface="Arial MT"/>
              </a:rPr>
              <a:t>Acquirer</a:t>
            </a:r>
            <a:r>
              <a:rPr dirty="0" sz="1200" spc="-60">
                <a:latin typeface="Arial MT"/>
                <a:cs typeface="Arial MT"/>
              </a:rPr>
              <a:t> </a:t>
            </a:r>
            <a:r>
              <a:rPr dirty="0" sz="1200" spc="-114">
                <a:latin typeface="Arial MT"/>
                <a:cs typeface="Arial MT"/>
              </a:rPr>
              <a:t>Price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110">
                <a:latin typeface="Arial MT"/>
                <a:cs typeface="Arial MT"/>
              </a:rPr>
              <a:t>per</a:t>
            </a:r>
            <a:r>
              <a:rPr dirty="0" sz="1200" spc="-55">
                <a:latin typeface="Arial MT"/>
                <a:cs typeface="Arial MT"/>
              </a:rPr>
              <a:t> </a:t>
            </a:r>
            <a:r>
              <a:rPr dirty="0" sz="1200" spc="-100">
                <a:latin typeface="Arial MT"/>
                <a:cs typeface="Arial MT"/>
              </a:rPr>
              <a:t>Share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9572208" y="5047718"/>
            <a:ext cx="2392045" cy="6083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5"/>
              </a:spcBef>
              <a:tabLst>
                <a:tab pos="991869" algn="l"/>
                <a:tab pos="1915160" algn="l"/>
              </a:tabLst>
            </a:pPr>
            <a:r>
              <a:rPr dirty="0" sz="1200" spc="-10">
                <a:latin typeface="Arial MT"/>
                <a:cs typeface="Arial MT"/>
              </a:rPr>
              <a:t>$33.22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10">
                <a:latin typeface="Arial MT"/>
                <a:cs typeface="Arial MT"/>
              </a:rPr>
              <a:t>$24.61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105">
                <a:solidFill>
                  <a:srgbClr val="00AF50"/>
                </a:solidFill>
                <a:latin typeface="Arial MT"/>
                <a:cs typeface="Arial MT"/>
              </a:rPr>
              <a:t>$124.70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endParaRPr sz="12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tabLst>
                <a:tab pos="991869" algn="l"/>
              </a:tabLst>
            </a:pPr>
            <a:r>
              <a:rPr dirty="0" sz="1200" spc="-10">
                <a:latin typeface="Arial MT"/>
                <a:cs typeface="Arial MT"/>
              </a:rPr>
              <a:t>$1,883.75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10">
                <a:solidFill>
                  <a:srgbClr val="00AF50"/>
                </a:solidFill>
                <a:latin typeface="Arial MT"/>
                <a:cs typeface="Arial MT"/>
              </a:rPr>
              <a:t>$1,682.01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7610347" y="5629910"/>
            <a:ext cx="4422140" cy="42481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  <a:tabLst>
                <a:tab pos="3783329" algn="l"/>
              </a:tabLst>
            </a:pPr>
            <a:r>
              <a:rPr dirty="0" u="sng" sz="1200" spc="21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200" spc="-13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Pro</a:t>
            </a:r>
            <a:r>
              <a:rPr dirty="0" u="sng" sz="1200" spc="-4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200" spc="-12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Forma</a:t>
            </a:r>
            <a:r>
              <a:rPr dirty="0" u="sng" sz="1200" spc="-45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200" spc="-114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Price</a:t>
            </a:r>
            <a:r>
              <a:rPr dirty="0" u="sng" sz="1200" spc="-4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200" spc="-11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per</a:t>
            </a:r>
            <a:r>
              <a:rPr dirty="0" u="sng" sz="1200" spc="-65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200" spc="-2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Share</a:t>
            </a:r>
            <a:r>
              <a:rPr dirty="0" u="sng" sz="120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	</a:t>
            </a:r>
            <a:r>
              <a:rPr dirty="0" u="sng" sz="1200" spc="-45">
                <a:solidFill>
                  <a:srgbClr val="00AF50"/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$2,654.71</a:t>
            </a:r>
            <a:r>
              <a:rPr dirty="0" u="sng" sz="1200" spc="500">
                <a:solidFill>
                  <a:srgbClr val="00AF50"/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endParaRPr sz="1200">
              <a:latin typeface="Arial MT"/>
              <a:cs typeface="Arial MT"/>
            </a:endParaRPr>
          </a:p>
          <a:p>
            <a:pPr marL="80645">
              <a:lnSpc>
                <a:spcPct val="100000"/>
              </a:lnSpc>
              <a:spcBef>
                <a:spcPts val="130"/>
              </a:spcBef>
              <a:tabLst>
                <a:tab pos="3890010" algn="l"/>
              </a:tabLst>
            </a:pPr>
            <a:r>
              <a:rPr dirty="0" sz="1200" spc="-135" b="1">
                <a:latin typeface="Arial"/>
                <a:cs typeface="Arial"/>
              </a:rPr>
              <a:t>Change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spc="-125" b="1">
                <a:latin typeface="Arial"/>
                <a:cs typeface="Arial"/>
              </a:rPr>
              <a:t>in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-135" b="1">
                <a:latin typeface="Arial"/>
                <a:cs typeface="Arial"/>
              </a:rPr>
              <a:t>Acquirer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spc="-155" b="1">
                <a:latin typeface="Arial"/>
                <a:cs typeface="Arial"/>
              </a:rPr>
              <a:t>NPV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spc="-114" b="1">
                <a:latin typeface="Arial"/>
                <a:cs typeface="Arial"/>
              </a:rPr>
              <a:t>per</a:t>
            </a:r>
            <a:r>
              <a:rPr dirty="0" sz="1200" spc="-50" b="1">
                <a:latin typeface="Arial"/>
                <a:cs typeface="Arial"/>
              </a:rPr>
              <a:t> </a:t>
            </a:r>
            <a:r>
              <a:rPr dirty="0" sz="1200" spc="-20" b="1">
                <a:latin typeface="Arial"/>
                <a:cs typeface="Arial"/>
              </a:rPr>
              <a:t>Share</a:t>
            </a:r>
            <a:r>
              <a:rPr dirty="0" sz="1200" b="1">
                <a:latin typeface="Arial"/>
                <a:cs typeface="Arial"/>
              </a:rPr>
              <a:t>	</a:t>
            </a:r>
            <a:r>
              <a:rPr dirty="0" sz="1200" spc="-30" b="1">
                <a:latin typeface="Arial"/>
                <a:cs typeface="Arial"/>
              </a:rPr>
              <a:t>$972.70</a:t>
            </a:r>
            <a:endParaRPr sz="1200">
              <a:latin typeface="Arial"/>
              <a:cs typeface="Arial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7630666" y="4649236"/>
            <a:ext cx="4381500" cy="2095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8890">
              <a:lnSpc>
                <a:spcPct val="100000"/>
              </a:lnSpc>
              <a:spcBef>
                <a:spcPts val="105"/>
              </a:spcBef>
            </a:pPr>
            <a:r>
              <a:rPr dirty="0" sz="1200" spc="-130" b="1">
                <a:solidFill>
                  <a:srgbClr val="FFFFFF"/>
                </a:solidFill>
                <a:latin typeface="Arial"/>
                <a:cs typeface="Arial"/>
              </a:rPr>
              <a:t>Share</a:t>
            </a:r>
            <a:r>
              <a:rPr dirty="0" sz="12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30" b="1">
                <a:solidFill>
                  <a:srgbClr val="FFFFFF"/>
                </a:solidFill>
                <a:latin typeface="Arial"/>
                <a:cs typeface="Arial"/>
              </a:rPr>
              <a:t>Price</a:t>
            </a:r>
            <a:r>
              <a:rPr dirty="0" sz="12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FFFFFF"/>
                </a:solidFill>
                <a:latin typeface="Arial"/>
                <a:cs typeface="Arial"/>
              </a:rPr>
              <a:t>Impact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2" name="object 42" descr=""/>
          <p:cNvGrpSpPr/>
          <p:nvPr/>
        </p:nvGrpSpPr>
        <p:grpSpPr>
          <a:xfrm>
            <a:off x="181601" y="4860011"/>
            <a:ext cx="5408930" cy="200025"/>
            <a:chOff x="181601" y="4860011"/>
            <a:chExt cx="5408930" cy="200025"/>
          </a:xfrm>
        </p:grpSpPr>
        <p:sp>
          <p:nvSpPr>
            <p:cNvPr id="43" name="object 43" descr=""/>
            <p:cNvSpPr/>
            <p:nvPr/>
          </p:nvSpPr>
          <p:spPr>
            <a:xfrm>
              <a:off x="181601" y="4860011"/>
              <a:ext cx="5408930" cy="200025"/>
            </a:xfrm>
            <a:custGeom>
              <a:avLst/>
              <a:gdLst/>
              <a:ahLst/>
              <a:cxnLst/>
              <a:rect l="l" t="t" r="r" b="b"/>
              <a:pathLst>
                <a:path w="5408930" h="200025">
                  <a:moveTo>
                    <a:pt x="0" y="199404"/>
                  </a:moveTo>
                  <a:lnTo>
                    <a:pt x="5408371" y="199404"/>
                  </a:lnTo>
                  <a:lnTo>
                    <a:pt x="5408371" y="0"/>
                  </a:lnTo>
                  <a:lnTo>
                    <a:pt x="0" y="0"/>
                  </a:lnTo>
                  <a:lnTo>
                    <a:pt x="0" y="199404"/>
                  </a:lnTo>
                  <a:close/>
                </a:path>
              </a:pathLst>
            </a:custGeom>
            <a:solidFill>
              <a:srgbClr val="EC93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5580583" y="4860011"/>
              <a:ext cx="9525" cy="200025"/>
            </a:xfrm>
            <a:custGeom>
              <a:avLst/>
              <a:gdLst/>
              <a:ahLst/>
              <a:cxnLst/>
              <a:rect l="l" t="t" r="r" b="b"/>
              <a:pathLst>
                <a:path w="9525" h="200025">
                  <a:moveTo>
                    <a:pt x="0" y="0"/>
                  </a:moveTo>
                  <a:lnTo>
                    <a:pt x="0" y="199404"/>
                  </a:lnTo>
                  <a:lnTo>
                    <a:pt x="9389" y="199404"/>
                  </a:lnTo>
                  <a:lnTo>
                    <a:pt x="93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 descr=""/>
          <p:cNvSpPr txBox="1"/>
          <p:nvPr/>
        </p:nvSpPr>
        <p:spPr>
          <a:xfrm>
            <a:off x="2501418" y="5046715"/>
            <a:ext cx="575310" cy="2095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-10" b="1">
                <a:latin typeface="Arial"/>
                <a:cs typeface="Arial"/>
              </a:rPr>
              <a:t>Current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3507976" y="5046715"/>
            <a:ext cx="788035" cy="2095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b="1">
                <a:latin typeface="Arial"/>
                <a:cs typeface="Arial"/>
              </a:rPr>
              <a:t>Pro</a:t>
            </a:r>
            <a:r>
              <a:rPr dirty="0" sz="1200" spc="2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Forma</a:t>
            </a:r>
            <a:endParaRPr sz="1200">
              <a:latin typeface="Arial"/>
              <a:cs typeface="Arial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4928299" y="5046715"/>
            <a:ext cx="591185" cy="2095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-10" b="1">
                <a:latin typeface="Arial"/>
                <a:cs typeface="Arial"/>
              </a:rPr>
              <a:t>Change</a:t>
            </a:r>
            <a:endParaRPr sz="1200">
              <a:latin typeface="Arial"/>
              <a:cs typeface="Arial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244017" y="5230755"/>
            <a:ext cx="487045" cy="6242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0"/>
              </a:spcBef>
            </a:pPr>
            <a:r>
              <a:rPr dirty="0" sz="1200" spc="-20" b="1">
                <a:latin typeface="Arial"/>
                <a:cs typeface="Arial"/>
              </a:rPr>
              <a:t>Equity </a:t>
            </a:r>
            <a:r>
              <a:rPr dirty="0" sz="1200" spc="-20">
                <a:latin typeface="Arial MT"/>
                <a:cs typeface="Arial MT"/>
              </a:rPr>
              <a:t>Cash Debt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2445080" y="5230755"/>
            <a:ext cx="628650" cy="62420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200" spc="-10" b="1">
                <a:solidFill>
                  <a:srgbClr val="00AF50"/>
                </a:solidFill>
                <a:latin typeface="Arial"/>
                <a:cs typeface="Arial"/>
              </a:rPr>
              <a:t>8,37,322</a:t>
            </a:r>
            <a:endParaRPr sz="1200">
              <a:latin typeface="Arial"/>
              <a:cs typeface="Arial"/>
            </a:endParaRPr>
          </a:p>
          <a:p>
            <a:pPr marL="144145">
              <a:lnSpc>
                <a:spcPct val="100000"/>
              </a:lnSpc>
              <a:spcBef>
                <a:spcPts val="130"/>
              </a:spcBef>
            </a:pPr>
            <a:r>
              <a:rPr dirty="0" sz="1200" spc="-10">
                <a:solidFill>
                  <a:srgbClr val="00AF50"/>
                </a:solidFill>
                <a:latin typeface="Arial MT"/>
                <a:cs typeface="Arial MT"/>
              </a:rPr>
              <a:t>58,348</a:t>
            </a:r>
            <a:endParaRPr sz="1200">
              <a:latin typeface="Arial MT"/>
              <a:cs typeface="Arial MT"/>
            </a:endParaRPr>
          </a:p>
          <a:p>
            <a:pPr marL="144145">
              <a:lnSpc>
                <a:spcPct val="100000"/>
              </a:lnSpc>
              <a:spcBef>
                <a:spcPts val="130"/>
              </a:spcBef>
            </a:pPr>
            <a:r>
              <a:rPr dirty="0" sz="1200" spc="-10">
                <a:solidFill>
                  <a:srgbClr val="00AF50"/>
                </a:solidFill>
                <a:latin typeface="Arial MT"/>
                <a:cs typeface="Arial MT"/>
              </a:rPr>
              <a:t>23,244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3583092" y="5230755"/>
            <a:ext cx="713105" cy="62420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200" spc="-10" b="1">
                <a:solidFill>
                  <a:srgbClr val="00AF50"/>
                </a:solidFill>
                <a:latin typeface="Arial"/>
                <a:cs typeface="Arial"/>
              </a:rPr>
              <a:t>13,21,543</a:t>
            </a:r>
            <a:endParaRPr sz="1200">
              <a:latin typeface="Arial"/>
              <a:cs typeface="Arial"/>
            </a:endParaRPr>
          </a:p>
          <a:p>
            <a:pPr marL="228600">
              <a:lnSpc>
                <a:spcPct val="100000"/>
              </a:lnSpc>
              <a:spcBef>
                <a:spcPts val="130"/>
              </a:spcBef>
            </a:pPr>
            <a:r>
              <a:rPr dirty="0" sz="1200" spc="-10">
                <a:solidFill>
                  <a:srgbClr val="00AF50"/>
                </a:solidFill>
                <a:latin typeface="Arial MT"/>
                <a:cs typeface="Arial MT"/>
              </a:rPr>
              <a:t>59,637</a:t>
            </a:r>
            <a:endParaRPr sz="1200">
              <a:latin typeface="Arial MT"/>
              <a:cs typeface="Arial MT"/>
            </a:endParaRPr>
          </a:p>
          <a:p>
            <a:pPr marL="228600">
              <a:lnSpc>
                <a:spcPct val="100000"/>
              </a:lnSpc>
              <a:spcBef>
                <a:spcPts val="130"/>
              </a:spcBef>
            </a:pPr>
            <a:r>
              <a:rPr dirty="0" sz="1200" spc="-10">
                <a:solidFill>
                  <a:srgbClr val="00AF50"/>
                </a:solidFill>
                <a:latin typeface="Arial MT"/>
                <a:cs typeface="Arial MT"/>
              </a:rPr>
              <a:t>62,246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5144571" y="5230755"/>
            <a:ext cx="415925" cy="62420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97155">
              <a:lnSpc>
                <a:spcPct val="100000"/>
              </a:lnSpc>
              <a:spcBef>
                <a:spcPts val="225"/>
              </a:spcBef>
            </a:pPr>
            <a:r>
              <a:rPr dirty="0" sz="1200" spc="-25" b="1">
                <a:latin typeface="Arial"/>
                <a:cs typeface="Arial"/>
              </a:rPr>
              <a:t>58%</a:t>
            </a:r>
            <a:endParaRPr sz="12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130"/>
              </a:spcBef>
            </a:pPr>
            <a:r>
              <a:rPr dirty="0" sz="1200" spc="-25">
                <a:latin typeface="Arial MT"/>
                <a:cs typeface="Arial MT"/>
              </a:rPr>
              <a:t>2%</a:t>
            </a:r>
            <a:endParaRPr sz="12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30"/>
              </a:spcBef>
            </a:pPr>
            <a:r>
              <a:rPr dirty="0" sz="1200" spc="-20">
                <a:latin typeface="Arial MT"/>
                <a:cs typeface="Arial MT"/>
              </a:rPr>
              <a:t>168%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244017" y="5844347"/>
            <a:ext cx="1143635" cy="2095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latin typeface="Arial MT"/>
                <a:cs typeface="Arial MT"/>
              </a:rPr>
              <a:t>Enterprise</a:t>
            </a:r>
            <a:r>
              <a:rPr dirty="0" sz="1200" spc="-6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Value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2445080" y="5844347"/>
            <a:ext cx="1849755" cy="2095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150620" algn="l"/>
              </a:tabLst>
            </a:pPr>
            <a:r>
              <a:rPr dirty="0" sz="1200" spc="-10">
                <a:latin typeface="Arial MT"/>
                <a:cs typeface="Arial MT"/>
              </a:rPr>
              <a:t>8,02,218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10">
                <a:latin typeface="Arial MT"/>
                <a:cs typeface="Arial MT"/>
              </a:rPr>
              <a:t>13,24,152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5229077" y="5844347"/>
            <a:ext cx="330835" cy="2095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-25">
                <a:latin typeface="Arial MT"/>
                <a:cs typeface="Arial MT"/>
              </a:rPr>
              <a:t>65%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181601" y="4847308"/>
            <a:ext cx="5399405" cy="2095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8255">
              <a:lnSpc>
                <a:spcPct val="100000"/>
              </a:lnSpc>
              <a:spcBef>
                <a:spcPts val="105"/>
              </a:spcBef>
            </a:pP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Capital</a:t>
            </a:r>
            <a:r>
              <a:rPr dirty="0" sz="120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FFFFFF"/>
                </a:solidFill>
                <a:latin typeface="Arial"/>
                <a:cs typeface="Arial"/>
              </a:rPr>
              <a:t>Structure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6" name="object 56" descr=""/>
          <p:cNvGrpSpPr/>
          <p:nvPr/>
        </p:nvGrpSpPr>
        <p:grpSpPr>
          <a:xfrm>
            <a:off x="172211" y="5251202"/>
            <a:ext cx="5417820" cy="7620"/>
            <a:chOff x="172211" y="5251202"/>
            <a:chExt cx="5417820" cy="7620"/>
          </a:xfrm>
        </p:grpSpPr>
        <p:sp>
          <p:nvSpPr>
            <p:cNvPr id="57" name="object 57" descr=""/>
            <p:cNvSpPr/>
            <p:nvPr/>
          </p:nvSpPr>
          <p:spPr>
            <a:xfrm>
              <a:off x="176906" y="5255013"/>
              <a:ext cx="5408930" cy="0"/>
            </a:xfrm>
            <a:custGeom>
              <a:avLst/>
              <a:gdLst/>
              <a:ahLst/>
              <a:cxnLst/>
              <a:rect l="l" t="t" r="r" b="b"/>
              <a:pathLst>
                <a:path w="5408930" h="0">
                  <a:moveTo>
                    <a:pt x="0" y="0"/>
                  </a:moveTo>
                  <a:lnTo>
                    <a:pt x="5408371" y="0"/>
                  </a:lnTo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172211" y="5251202"/>
              <a:ext cx="5417820" cy="7620"/>
            </a:xfrm>
            <a:custGeom>
              <a:avLst/>
              <a:gdLst/>
              <a:ahLst/>
              <a:cxnLst/>
              <a:rect l="l" t="t" r="r" b="b"/>
              <a:pathLst>
                <a:path w="5417820" h="7620">
                  <a:moveTo>
                    <a:pt x="5417760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5417760" y="7620"/>
                  </a:lnTo>
                  <a:lnTo>
                    <a:pt x="54177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9" name="object 59" descr=""/>
          <p:cNvGrpSpPr/>
          <p:nvPr/>
        </p:nvGrpSpPr>
        <p:grpSpPr>
          <a:xfrm>
            <a:off x="172211" y="5849424"/>
            <a:ext cx="5417820" cy="7620"/>
            <a:chOff x="172211" y="5849424"/>
            <a:chExt cx="5417820" cy="7620"/>
          </a:xfrm>
        </p:grpSpPr>
        <p:sp>
          <p:nvSpPr>
            <p:cNvPr id="60" name="object 60" descr=""/>
            <p:cNvSpPr/>
            <p:nvPr/>
          </p:nvSpPr>
          <p:spPr>
            <a:xfrm>
              <a:off x="176906" y="5853234"/>
              <a:ext cx="5408930" cy="0"/>
            </a:xfrm>
            <a:custGeom>
              <a:avLst/>
              <a:gdLst/>
              <a:ahLst/>
              <a:cxnLst/>
              <a:rect l="l" t="t" r="r" b="b"/>
              <a:pathLst>
                <a:path w="5408930" h="0">
                  <a:moveTo>
                    <a:pt x="0" y="0"/>
                  </a:moveTo>
                  <a:lnTo>
                    <a:pt x="5408371" y="0"/>
                  </a:lnTo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172211" y="5849424"/>
              <a:ext cx="5417820" cy="7620"/>
            </a:xfrm>
            <a:custGeom>
              <a:avLst/>
              <a:gdLst/>
              <a:ahLst/>
              <a:cxnLst/>
              <a:rect l="l" t="t" r="r" b="b"/>
              <a:pathLst>
                <a:path w="5417820" h="7620">
                  <a:moveTo>
                    <a:pt x="5417760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5417760" y="7620"/>
                  </a:lnTo>
                  <a:lnTo>
                    <a:pt x="54177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 descr=""/>
          <p:cNvSpPr txBox="1"/>
          <p:nvPr/>
        </p:nvSpPr>
        <p:spPr>
          <a:xfrm>
            <a:off x="1118616" y="1019555"/>
            <a:ext cx="2508885" cy="314325"/>
          </a:xfrm>
          <a:prstGeom prst="rect">
            <a:avLst/>
          </a:prstGeom>
          <a:solidFill>
            <a:srgbClr val="DAE2F3"/>
          </a:solidFill>
          <a:ln w="9525">
            <a:solidFill>
              <a:srgbClr val="001F5F"/>
            </a:solidFill>
          </a:ln>
        </p:spPr>
        <p:txBody>
          <a:bodyPr wrap="square" lIns="0" tIns="4000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15"/>
              </a:spcBef>
            </a:pPr>
            <a:r>
              <a:rPr dirty="0" sz="1400" spc="-10" b="1">
                <a:solidFill>
                  <a:srgbClr val="122D56"/>
                </a:solidFill>
                <a:latin typeface="Arial"/>
                <a:cs typeface="Arial"/>
              </a:rPr>
              <a:t>Accretion/Dilution</a:t>
            </a:r>
            <a:r>
              <a:rPr dirty="0" sz="1400" spc="-20" b="1">
                <a:solidFill>
                  <a:srgbClr val="122D56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122D56"/>
                </a:solidFill>
                <a:latin typeface="Arial"/>
                <a:cs typeface="Arial"/>
              </a:rPr>
              <a:t>Analysis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3" name="object 63" descr=""/>
          <p:cNvGrpSpPr/>
          <p:nvPr/>
        </p:nvGrpSpPr>
        <p:grpSpPr>
          <a:xfrm>
            <a:off x="5653849" y="1171765"/>
            <a:ext cx="1898014" cy="4842510"/>
            <a:chOff x="5653849" y="1171765"/>
            <a:chExt cx="1898014" cy="4842510"/>
          </a:xfrm>
        </p:grpSpPr>
        <p:sp>
          <p:nvSpPr>
            <p:cNvPr id="64" name="object 64" descr=""/>
            <p:cNvSpPr/>
            <p:nvPr/>
          </p:nvSpPr>
          <p:spPr>
            <a:xfrm>
              <a:off x="5658611" y="1176527"/>
              <a:ext cx="1888489" cy="4832985"/>
            </a:xfrm>
            <a:custGeom>
              <a:avLst/>
              <a:gdLst/>
              <a:ahLst/>
              <a:cxnLst/>
              <a:rect l="l" t="t" r="r" b="b"/>
              <a:pathLst>
                <a:path w="1888490" h="4832985">
                  <a:moveTo>
                    <a:pt x="1888236" y="0"/>
                  </a:moveTo>
                  <a:lnTo>
                    <a:pt x="0" y="0"/>
                  </a:lnTo>
                  <a:lnTo>
                    <a:pt x="0" y="4832604"/>
                  </a:lnTo>
                  <a:lnTo>
                    <a:pt x="1888236" y="4832604"/>
                  </a:lnTo>
                  <a:lnTo>
                    <a:pt x="1888236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5658611" y="1176527"/>
              <a:ext cx="1888489" cy="4832985"/>
            </a:xfrm>
            <a:custGeom>
              <a:avLst/>
              <a:gdLst/>
              <a:ahLst/>
              <a:cxnLst/>
              <a:rect l="l" t="t" r="r" b="b"/>
              <a:pathLst>
                <a:path w="1888490" h="4832985">
                  <a:moveTo>
                    <a:pt x="0" y="4832604"/>
                  </a:moveTo>
                  <a:lnTo>
                    <a:pt x="1888236" y="4832604"/>
                  </a:lnTo>
                  <a:lnTo>
                    <a:pt x="1888236" y="0"/>
                  </a:lnTo>
                  <a:lnTo>
                    <a:pt x="0" y="0"/>
                  </a:lnTo>
                  <a:lnTo>
                    <a:pt x="0" y="4832604"/>
                  </a:lnTo>
                  <a:close/>
                </a:path>
              </a:pathLst>
            </a:custGeom>
            <a:ln w="9525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" name="object 66" descr=""/>
          <p:cNvSpPr txBox="1"/>
          <p:nvPr/>
        </p:nvSpPr>
        <p:spPr>
          <a:xfrm>
            <a:off x="5750686" y="1203401"/>
            <a:ext cx="1720850" cy="23742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R="5080">
              <a:lnSpc>
                <a:spcPct val="100000"/>
              </a:lnSpc>
              <a:spcBef>
                <a:spcPts val="105"/>
              </a:spcBef>
              <a:tabLst>
                <a:tab pos="987425" algn="l"/>
              </a:tabLst>
            </a:pPr>
            <a:r>
              <a:rPr dirty="0" sz="1400" b="1">
                <a:solidFill>
                  <a:srgbClr val="122D56"/>
                </a:solidFill>
                <a:latin typeface="Arial"/>
                <a:cs typeface="Arial"/>
              </a:rPr>
              <a:t>The</a:t>
            </a:r>
            <a:r>
              <a:rPr dirty="0" sz="1400" spc="225" b="1">
                <a:solidFill>
                  <a:srgbClr val="122D56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122D56"/>
                </a:solidFill>
                <a:latin typeface="Arial"/>
                <a:cs typeface="Arial"/>
              </a:rPr>
              <a:t>additional</a:t>
            </a:r>
            <a:r>
              <a:rPr dirty="0" sz="1400" spc="235" b="1">
                <a:solidFill>
                  <a:srgbClr val="122D56"/>
                </a:solidFill>
                <a:latin typeface="Arial"/>
                <a:cs typeface="Arial"/>
              </a:rPr>
              <a:t> </a:t>
            </a:r>
            <a:r>
              <a:rPr dirty="0" sz="1400" spc="-20" b="1">
                <a:solidFill>
                  <a:srgbClr val="122D56"/>
                </a:solidFill>
                <a:latin typeface="Arial"/>
                <a:cs typeface="Arial"/>
              </a:rPr>
              <a:t>$848 </a:t>
            </a:r>
            <a:r>
              <a:rPr dirty="0" sz="1400" b="1">
                <a:solidFill>
                  <a:srgbClr val="122D56"/>
                </a:solidFill>
                <a:latin typeface="Arial"/>
                <a:cs typeface="Arial"/>
              </a:rPr>
              <a:t>value</a:t>
            </a:r>
            <a:r>
              <a:rPr dirty="0" sz="1400" spc="60" b="1">
                <a:solidFill>
                  <a:srgbClr val="122D56"/>
                </a:solidFill>
                <a:latin typeface="Arial"/>
                <a:cs typeface="Arial"/>
              </a:rPr>
              <a:t>  </a:t>
            </a:r>
            <a:r>
              <a:rPr dirty="0" sz="1400" b="1">
                <a:solidFill>
                  <a:srgbClr val="122D56"/>
                </a:solidFill>
                <a:latin typeface="Arial"/>
                <a:cs typeface="Arial"/>
              </a:rPr>
              <a:t>per</a:t>
            </a:r>
            <a:r>
              <a:rPr dirty="0" sz="1400" spc="60" b="1">
                <a:solidFill>
                  <a:srgbClr val="122D56"/>
                </a:solidFill>
                <a:latin typeface="Arial"/>
                <a:cs typeface="Arial"/>
              </a:rPr>
              <a:t>  </a:t>
            </a:r>
            <a:r>
              <a:rPr dirty="0" sz="1400" b="1">
                <a:solidFill>
                  <a:srgbClr val="122D56"/>
                </a:solidFill>
                <a:latin typeface="Arial"/>
                <a:cs typeface="Arial"/>
              </a:rPr>
              <a:t>share</a:t>
            </a:r>
            <a:r>
              <a:rPr dirty="0" sz="1400" spc="60" b="1">
                <a:solidFill>
                  <a:srgbClr val="122D56"/>
                </a:solidFill>
                <a:latin typeface="Arial"/>
                <a:cs typeface="Arial"/>
              </a:rPr>
              <a:t>  </a:t>
            </a:r>
            <a:r>
              <a:rPr dirty="0" sz="1400" spc="-25" b="1">
                <a:solidFill>
                  <a:srgbClr val="122D56"/>
                </a:solidFill>
                <a:latin typeface="Arial"/>
                <a:cs typeface="Arial"/>
              </a:rPr>
              <a:t>is </a:t>
            </a:r>
            <a:r>
              <a:rPr dirty="0" sz="1400" b="1">
                <a:solidFill>
                  <a:srgbClr val="122D56"/>
                </a:solidFill>
                <a:latin typeface="Arial"/>
                <a:cs typeface="Arial"/>
              </a:rPr>
              <a:t>attributable</a:t>
            </a:r>
            <a:r>
              <a:rPr dirty="0" sz="1400" spc="190" b="1">
                <a:solidFill>
                  <a:srgbClr val="122D56"/>
                </a:solidFill>
                <a:latin typeface="Arial"/>
                <a:cs typeface="Arial"/>
              </a:rPr>
              <a:t>  </a:t>
            </a:r>
            <a:r>
              <a:rPr dirty="0" sz="1400" b="1">
                <a:solidFill>
                  <a:srgbClr val="122D56"/>
                </a:solidFill>
                <a:latin typeface="Arial"/>
                <a:cs typeface="Arial"/>
              </a:rPr>
              <a:t>to</a:t>
            </a:r>
            <a:r>
              <a:rPr dirty="0" sz="1400" spc="190" b="1">
                <a:solidFill>
                  <a:srgbClr val="122D56"/>
                </a:solidFill>
                <a:latin typeface="Arial"/>
                <a:cs typeface="Arial"/>
              </a:rPr>
              <a:t>  </a:t>
            </a:r>
            <a:r>
              <a:rPr dirty="0" sz="1400" spc="-25" b="1">
                <a:solidFill>
                  <a:srgbClr val="122D56"/>
                </a:solidFill>
                <a:latin typeface="Arial"/>
                <a:cs typeface="Arial"/>
              </a:rPr>
              <a:t>the </a:t>
            </a:r>
            <a:r>
              <a:rPr dirty="0" sz="1400" b="1">
                <a:solidFill>
                  <a:srgbClr val="122D56"/>
                </a:solidFill>
                <a:latin typeface="Arial"/>
                <a:cs typeface="Arial"/>
              </a:rPr>
              <a:t>operational</a:t>
            </a:r>
            <a:r>
              <a:rPr dirty="0" sz="1400" spc="415" b="1">
                <a:solidFill>
                  <a:srgbClr val="122D56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122D56"/>
                </a:solidFill>
                <a:latin typeface="Arial"/>
                <a:cs typeface="Arial"/>
              </a:rPr>
              <a:t>as</a:t>
            </a:r>
            <a:r>
              <a:rPr dirty="0" sz="1400" spc="400" b="1">
                <a:solidFill>
                  <a:srgbClr val="122D56"/>
                </a:solidFill>
                <a:latin typeface="Arial"/>
                <a:cs typeface="Arial"/>
              </a:rPr>
              <a:t> </a:t>
            </a:r>
            <a:r>
              <a:rPr dirty="0" sz="1400" spc="-20" b="1">
                <a:solidFill>
                  <a:srgbClr val="122D56"/>
                </a:solidFill>
                <a:latin typeface="Arial"/>
                <a:cs typeface="Arial"/>
              </a:rPr>
              <a:t>well </a:t>
            </a:r>
            <a:r>
              <a:rPr dirty="0" sz="1400" spc="-25" b="1">
                <a:solidFill>
                  <a:srgbClr val="122D56"/>
                </a:solidFill>
                <a:latin typeface="Arial"/>
                <a:cs typeface="Arial"/>
              </a:rPr>
              <a:t>as</a:t>
            </a:r>
            <a:r>
              <a:rPr dirty="0" sz="1400" b="1">
                <a:solidFill>
                  <a:srgbClr val="122D56"/>
                </a:solidFill>
                <a:latin typeface="Arial"/>
                <a:cs typeface="Arial"/>
              </a:rPr>
              <a:t>	</a:t>
            </a:r>
            <a:r>
              <a:rPr dirty="0" sz="1400" spc="-10" b="1">
                <a:solidFill>
                  <a:srgbClr val="122D56"/>
                </a:solidFill>
                <a:latin typeface="Arial"/>
                <a:cs typeface="Arial"/>
              </a:rPr>
              <a:t>financial </a:t>
            </a:r>
            <a:r>
              <a:rPr dirty="0" sz="1400" b="1">
                <a:solidFill>
                  <a:srgbClr val="122D56"/>
                </a:solidFill>
                <a:latin typeface="Arial"/>
                <a:cs typeface="Arial"/>
              </a:rPr>
              <a:t>synergies.</a:t>
            </a:r>
            <a:r>
              <a:rPr dirty="0" sz="1400" spc="-70" b="1">
                <a:solidFill>
                  <a:srgbClr val="122D56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122D56"/>
                </a:solidFill>
                <a:latin typeface="Arial"/>
                <a:cs typeface="Arial"/>
              </a:rPr>
              <a:t>There’s</a:t>
            </a:r>
            <a:r>
              <a:rPr dirty="0" sz="1400" spc="-55" b="1">
                <a:solidFill>
                  <a:srgbClr val="122D56"/>
                </a:solidFill>
                <a:latin typeface="Arial"/>
                <a:cs typeface="Arial"/>
              </a:rPr>
              <a:t> </a:t>
            </a:r>
            <a:r>
              <a:rPr dirty="0" sz="1400" spc="-50" b="1">
                <a:solidFill>
                  <a:srgbClr val="122D56"/>
                </a:solidFill>
                <a:latin typeface="Arial"/>
                <a:cs typeface="Arial"/>
              </a:rPr>
              <a:t>a </a:t>
            </a:r>
            <a:r>
              <a:rPr dirty="0" sz="1400" b="1">
                <a:solidFill>
                  <a:srgbClr val="122D56"/>
                </a:solidFill>
                <a:latin typeface="Arial"/>
                <a:cs typeface="Arial"/>
              </a:rPr>
              <a:t>positive</a:t>
            </a:r>
            <a:r>
              <a:rPr dirty="0" sz="1400" spc="250" b="1">
                <a:solidFill>
                  <a:srgbClr val="122D56"/>
                </a:solidFill>
                <a:latin typeface="Arial"/>
                <a:cs typeface="Arial"/>
              </a:rPr>
              <a:t>   </a:t>
            </a:r>
            <a:r>
              <a:rPr dirty="0" sz="1400" spc="-10" b="1">
                <a:solidFill>
                  <a:srgbClr val="122D56"/>
                </a:solidFill>
                <a:latin typeface="Arial"/>
                <a:cs typeface="Arial"/>
              </a:rPr>
              <a:t>accretion </a:t>
            </a:r>
            <a:r>
              <a:rPr dirty="0" sz="1400" b="1">
                <a:solidFill>
                  <a:srgbClr val="122D56"/>
                </a:solidFill>
                <a:latin typeface="Arial"/>
                <a:cs typeface="Arial"/>
              </a:rPr>
              <a:t>in</a:t>
            </a:r>
            <a:r>
              <a:rPr dirty="0" sz="1400" spc="85" b="1">
                <a:solidFill>
                  <a:srgbClr val="122D56"/>
                </a:solidFill>
                <a:latin typeface="Arial"/>
                <a:cs typeface="Arial"/>
              </a:rPr>
              <a:t>  </a:t>
            </a:r>
            <a:r>
              <a:rPr dirty="0" sz="1400" b="1">
                <a:solidFill>
                  <a:srgbClr val="122D56"/>
                </a:solidFill>
                <a:latin typeface="Arial"/>
                <a:cs typeface="Arial"/>
              </a:rPr>
              <a:t>the</a:t>
            </a:r>
            <a:r>
              <a:rPr dirty="0" sz="1400" spc="85" b="1">
                <a:solidFill>
                  <a:srgbClr val="122D56"/>
                </a:solidFill>
                <a:latin typeface="Arial"/>
                <a:cs typeface="Arial"/>
              </a:rPr>
              <a:t>  </a:t>
            </a:r>
            <a:r>
              <a:rPr dirty="0" sz="1400" b="1">
                <a:solidFill>
                  <a:srgbClr val="122D56"/>
                </a:solidFill>
                <a:latin typeface="Arial"/>
                <a:cs typeface="Arial"/>
              </a:rPr>
              <a:t>EPS</a:t>
            </a:r>
            <a:r>
              <a:rPr dirty="0" sz="1400" spc="85" b="1">
                <a:solidFill>
                  <a:srgbClr val="122D56"/>
                </a:solidFill>
                <a:latin typeface="Arial"/>
                <a:cs typeface="Arial"/>
              </a:rPr>
              <a:t>  </a:t>
            </a:r>
            <a:r>
              <a:rPr dirty="0" sz="1400" b="1">
                <a:solidFill>
                  <a:srgbClr val="122D56"/>
                </a:solidFill>
                <a:latin typeface="Arial"/>
                <a:cs typeface="Arial"/>
              </a:rPr>
              <a:t>to</a:t>
            </a:r>
            <a:r>
              <a:rPr dirty="0" sz="1400" spc="80" b="1">
                <a:solidFill>
                  <a:srgbClr val="122D56"/>
                </a:solidFill>
                <a:latin typeface="Arial"/>
                <a:cs typeface="Arial"/>
              </a:rPr>
              <a:t>  </a:t>
            </a:r>
            <a:r>
              <a:rPr dirty="0" sz="1400" spc="-25" b="1">
                <a:solidFill>
                  <a:srgbClr val="122D56"/>
                </a:solidFill>
                <a:latin typeface="Arial"/>
                <a:cs typeface="Arial"/>
              </a:rPr>
              <a:t>the </a:t>
            </a:r>
            <a:r>
              <a:rPr dirty="0" sz="1400" b="1">
                <a:solidFill>
                  <a:srgbClr val="122D56"/>
                </a:solidFill>
                <a:latin typeface="Arial"/>
                <a:cs typeface="Arial"/>
              </a:rPr>
              <a:t>tune</a:t>
            </a:r>
            <a:r>
              <a:rPr dirty="0" sz="1400" spc="265" b="1">
                <a:solidFill>
                  <a:srgbClr val="122D56"/>
                </a:solidFill>
                <a:latin typeface="Arial"/>
                <a:cs typeface="Arial"/>
              </a:rPr>
              <a:t>   </a:t>
            </a:r>
            <a:r>
              <a:rPr dirty="0" sz="1400" b="1">
                <a:solidFill>
                  <a:srgbClr val="122D56"/>
                </a:solidFill>
                <a:latin typeface="Arial"/>
                <a:cs typeface="Arial"/>
              </a:rPr>
              <a:t>of</a:t>
            </a:r>
            <a:r>
              <a:rPr dirty="0" sz="1400" spc="265" b="1">
                <a:solidFill>
                  <a:srgbClr val="122D56"/>
                </a:solidFill>
                <a:latin typeface="Arial"/>
                <a:cs typeface="Arial"/>
              </a:rPr>
              <a:t>   </a:t>
            </a:r>
            <a:r>
              <a:rPr dirty="0" sz="1400" spc="-10" b="1">
                <a:solidFill>
                  <a:srgbClr val="122D56"/>
                </a:solidFill>
                <a:latin typeface="Arial"/>
                <a:cs typeface="Arial"/>
              </a:rPr>
              <a:t>47-</a:t>
            </a:r>
            <a:r>
              <a:rPr dirty="0" sz="1400" spc="-20" b="1">
                <a:solidFill>
                  <a:srgbClr val="122D56"/>
                </a:solidFill>
                <a:latin typeface="Arial"/>
                <a:cs typeface="Arial"/>
              </a:rPr>
              <a:t>54%, </a:t>
            </a:r>
            <a:r>
              <a:rPr dirty="0" sz="1400" b="1">
                <a:solidFill>
                  <a:srgbClr val="122D56"/>
                </a:solidFill>
                <a:latin typeface="Arial"/>
                <a:cs typeface="Arial"/>
              </a:rPr>
              <a:t>thereby</a:t>
            </a:r>
            <a:r>
              <a:rPr dirty="0" sz="1400" spc="325" b="1">
                <a:solidFill>
                  <a:srgbClr val="122D56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122D56"/>
                </a:solidFill>
                <a:latin typeface="Arial"/>
                <a:cs typeface="Arial"/>
              </a:rPr>
              <a:t>maximizing </a:t>
            </a:r>
            <a:r>
              <a:rPr dirty="0" sz="1400" b="1">
                <a:solidFill>
                  <a:srgbClr val="122D56"/>
                </a:solidFill>
                <a:latin typeface="Arial"/>
                <a:cs typeface="Arial"/>
              </a:rPr>
              <a:t>the</a:t>
            </a:r>
            <a:r>
              <a:rPr dirty="0" sz="1400" spc="350" b="1">
                <a:solidFill>
                  <a:srgbClr val="122D56"/>
                </a:solidFill>
                <a:latin typeface="Arial"/>
                <a:cs typeface="Arial"/>
              </a:rPr>
              <a:t>    </a:t>
            </a:r>
            <a:r>
              <a:rPr dirty="0" sz="1400" spc="-10" b="1">
                <a:solidFill>
                  <a:srgbClr val="122D56"/>
                </a:solidFill>
                <a:latin typeface="Arial"/>
                <a:cs typeface="Arial"/>
              </a:rPr>
              <a:t>return</a:t>
            </a:r>
            <a:endParaRPr sz="1400">
              <a:latin typeface="Arial"/>
              <a:cs typeface="Arial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7249032" y="3337940"/>
            <a:ext cx="225425" cy="4527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R="5080" indent="39370">
              <a:lnSpc>
                <a:spcPct val="100000"/>
              </a:lnSpc>
              <a:spcBef>
                <a:spcPts val="105"/>
              </a:spcBef>
            </a:pPr>
            <a:r>
              <a:rPr dirty="0" sz="1400" spc="-25" b="1">
                <a:solidFill>
                  <a:srgbClr val="122D56"/>
                </a:solidFill>
                <a:latin typeface="Arial"/>
                <a:cs typeface="Arial"/>
              </a:rPr>
              <a:t>to by</a:t>
            </a:r>
            <a:endParaRPr sz="1400">
              <a:latin typeface="Arial"/>
              <a:cs typeface="Arial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5750686" y="3551301"/>
            <a:ext cx="1481455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 spc="-10" b="1">
                <a:solidFill>
                  <a:srgbClr val="122D56"/>
                </a:solidFill>
                <a:latin typeface="Arial"/>
                <a:cs typeface="Arial"/>
              </a:rPr>
              <a:t>shareholders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dirty="0" sz="1400" b="1">
                <a:solidFill>
                  <a:srgbClr val="122D56"/>
                </a:solidFill>
                <a:latin typeface="Arial"/>
                <a:cs typeface="Arial"/>
              </a:rPr>
              <a:t>trading</a:t>
            </a:r>
            <a:r>
              <a:rPr dirty="0" sz="1400" spc="-30" b="1">
                <a:solidFill>
                  <a:srgbClr val="122D56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122D56"/>
                </a:solidFill>
                <a:latin typeface="Arial"/>
                <a:cs typeface="Arial"/>
              </a:rPr>
              <a:t>on</a:t>
            </a:r>
            <a:r>
              <a:rPr dirty="0" sz="1400" spc="-5" b="1">
                <a:solidFill>
                  <a:srgbClr val="122D56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122D56"/>
                </a:solidFill>
                <a:latin typeface="Arial"/>
                <a:cs typeface="Arial"/>
              </a:rPr>
              <a:t>equity.</a:t>
            </a:r>
            <a:endParaRPr sz="1400">
              <a:latin typeface="Arial"/>
              <a:cs typeface="Arial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5750686" y="4405121"/>
            <a:ext cx="94488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765175" algn="l"/>
              </a:tabLst>
            </a:pPr>
            <a:r>
              <a:rPr dirty="0" sz="1400" spc="-20" b="1">
                <a:solidFill>
                  <a:srgbClr val="122D56"/>
                </a:solidFill>
                <a:latin typeface="Arial"/>
                <a:cs typeface="Arial"/>
              </a:rPr>
              <a:t>cost</a:t>
            </a:r>
            <a:r>
              <a:rPr dirty="0" sz="1400" b="1">
                <a:solidFill>
                  <a:srgbClr val="122D56"/>
                </a:solidFill>
                <a:latin typeface="Arial"/>
                <a:cs typeface="Arial"/>
              </a:rPr>
              <a:t>	</a:t>
            </a:r>
            <a:r>
              <a:rPr dirty="0" sz="1400" spc="-25" b="1">
                <a:solidFill>
                  <a:srgbClr val="122D56"/>
                </a:solidFill>
                <a:latin typeface="Arial"/>
                <a:cs typeface="Arial"/>
              </a:rPr>
              <a:t>of</a:t>
            </a:r>
            <a:endParaRPr sz="1400">
              <a:latin typeface="Arial"/>
              <a:cs typeface="Arial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5750686" y="3978402"/>
            <a:ext cx="1718945" cy="666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  <a:tabLst>
                <a:tab pos="298450" algn="l"/>
                <a:tab pos="784860" algn="l"/>
                <a:tab pos="1440180" algn="l"/>
              </a:tabLst>
            </a:pPr>
            <a:r>
              <a:rPr dirty="0" sz="1400" b="1">
                <a:solidFill>
                  <a:srgbClr val="122D56"/>
                </a:solidFill>
                <a:latin typeface="Arial"/>
                <a:cs typeface="Arial"/>
              </a:rPr>
              <a:t>The</a:t>
            </a:r>
            <a:r>
              <a:rPr dirty="0" sz="1400" spc="415" b="1">
                <a:solidFill>
                  <a:srgbClr val="122D56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122D56"/>
                </a:solidFill>
                <a:latin typeface="Arial"/>
                <a:cs typeface="Arial"/>
              </a:rPr>
              <a:t>calculated</a:t>
            </a:r>
            <a:r>
              <a:rPr dirty="0" sz="1400" spc="415" b="1">
                <a:solidFill>
                  <a:srgbClr val="122D56"/>
                </a:solidFill>
                <a:latin typeface="Arial"/>
                <a:cs typeface="Arial"/>
              </a:rPr>
              <a:t> </a:t>
            </a:r>
            <a:r>
              <a:rPr dirty="0" sz="1400" spc="-25" b="1">
                <a:solidFill>
                  <a:srgbClr val="122D56"/>
                </a:solidFill>
                <a:latin typeface="Arial"/>
                <a:cs typeface="Arial"/>
              </a:rPr>
              <a:t>IRR is</a:t>
            </a:r>
            <a:r>
              <a:rPr dirty="0" sz="1400" b="1">
                <a:solidFill>
                  <a:srgbClr val="122D56"/>
                </a:solidFill>
                <a:latin typeface="Arial"/>
                <a:cs typeface="Arial"/>
              </a:rPr>
              <a:t>	</a:t>
            </a:r>
            <a:r>
              <a:rPr dirty="0" sz="1400" spc="-25" b="1">
                <a:solidFill>
                  <a:srgbClr val="122D56"/>
                </a:solidFill>
                <a:latin typeface="Arial"/>
                <a:cs typeface="Arial"/>
              </a:rPr>
              <a:t>way</a:t>
            </a:r>
            <a:r>
              <a:rPr dirty="0" sz="1400" b="1">
                <a:solidFill>
                  <a:srgbClr val="122D56"/>
                </a:solidFill>
                <a:latin typeface="Arial"/>
                <a:cs typeface="Arial"/>
              </a:rPr>
              <a:t>	</a:t>
            </a:r>
            <a:r>
              <a:rPr dirty="0" sz="1400" spc="-20" b="1">
                <a:solidFill>
                  <a:srgbClr val="122D56"/>
                </a:solidFill>
                <a:latin typeface="Arial"/>
                <a:cs typeface="Arial"/>
              </a:rPr>
              <a:t>below</a:t>
            </a:r>
            <a:r>
              <a:rPr dirty="0" sz="1400" b="1">
                <a:solidFill>
                  <a:srgbClr val="122D56"/>
                </a:solidFill>
                <a:latin typeface="Arial"/>
                <a:cs typeface="Arial"/>
              </a:rPr>
              <a:t>	</a:t>
            </a:r>
            <a:r>
              <a:rPr dirty="0" sz="1400" spc="-25" b="1">
                <a:solidFill>
                  <a:srgbClr val="122D56"/>
                </a:solidFill>
                <a:latin typeface="Arial"/>
                <a:cs typeface="Arial"/>
              </a:rPr>
              <a:t>the</a:t>
            </a:r>
            <a:endParaRPr sz="14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</a:pPr>
            <a:r>
              <a:rPr dirty="0" sz="1400" spc="-20" b="1">
                <a:solidFill>
                  <a:srgbClr val="122D56"/>
                </a:solidFill>
                <a:latin typeface="Arial"/>
                <a:cs typeface="Arial"/>
              </a:rPr>
              <a:t>debt</a:t>
            </a:r>
            <a:endParaRPr sz="1400">
              <a:latin typeface="Arial"/>
              <a:cs typeface="Arial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5750686" y="4618482"/>
            <a:ext cx="1720214" cy="880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R="508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122D56"/>
                </a:solidFill>
                <a:latin typeface="Arial"/>
                <a:cs typeface="Arial"/>
              </a:rPr>
              <a:t>allowing</a:t>
            </a:r>
            <a:r>
              <a:rPr dirty="0" sz="1400" spc="120" b="1">
                <a:solidFill>
                  <a:srgbClr val="122D56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122D56"/>
                </a:solidFill>
                <a:latin typeface="Arial"/>
                <a:cs typeface="Arial"/>
              </a:rPr>
              <a:t>Amazon</a:t>
            </a:r>
            <a:r>
              <a:rPr dirty="0" sz="1400" spc="100" b="1">
                <a:solidFill>
                  <a:srgbClr val="122D56"/>
                </a:solidFill>
                <a:latin typeface="Arial"/>
                <a:cs typeface="Arial"/>
              </a:rPr>
              <a:t> </a:t>
            </a:r>
            <a:r>
              <a:rPr dirty="0" sz="1400" spc="-35" b="1">
                <a:solidFill>
                  <a:srgbClr val="122D56"/>
                </a:solidFill>
                <a:latin typeface="Arial"/>
                <a:cs typeface="Arial"/>
              </a:rPr>
              <a:t>to </a:t>
            </a:r>
            <a:r>
              <a:rPr dirty="0" sz="1400" b="1">
                <a:solidFill>
                  <a:srgbClr val="122D56"/>
                </a:solidFill>
                <a:latin typeface="Arial"/>
                <a:cs typeface="Arial"/>
              </a:rPr>
              <a:t>acquire</a:t>
            </a:r>
            <a:r>
              <a:rPr dirty="0" sz="1400" spc="110" b="1">
                <a:solidFill>
                  <a:srgbClr val="122D56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122D56"/>
                </a:solidFill>
                <a:latin typeface="Arial"/>
                <a:cs typeface="Arial"/>
              </a:rPr>
              <a:t>ViacomCBS </a:t>
            </a:r>
            <a:r>
              <a:rPr dirty="0" sz="1400" b="1">
                <a:solidFill>
                  <a:srgbClr val="122D56"/>
                </a:solidFill>
                <a:latin typeface="Arial"/>
                <a:cs typeface="Arial"/>
              </a:rPr>
              <a:t>by</a:t>
            </a:r>
            <a:r>
              <a:rPr dirty="0" sz="1400" spc="170" b="1">
                <a:solidFill>
                  <a:srgbClr val="122D56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122D56"/>
                </a:solidFill>
                <a:latin typeface="Arial"/>
                <a:cs typeface="Arial"/>
              </a:rPr>
              <a:t>raising</a:t>
            </a:r>
            <a:r>
              <a:rPr dirty="0" sz="1400" spc="185" b="1">
                <a:solidFill>
                  <a:srgbClr val="122D56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122D56"/>
                </a:solidFill>
                <a:latin typeface="Arial"/>
                <a:cs typeface="Arial"/>
              </a:rPr>
              <a:t>debt</a:t>
            </a:r>
            <a:r>
              <a:rPr dirty="0" sz="1400" spc="195" b="1">
                <a:solidFill>
                  <a:srgbClr val="122D56"/>
                </a:solidFill>
                <a:latin typeface="Arial"/>
                <a:cs typeface="Arial"/>
              </a:rPr>
              <a:t> </a:t>
            </a:r>
            <a:r>
              <a:rPr dirty="0" sz="1400" spc="-20" b="1">
                <a:solidFill>
                  <a:srgbClr val="122D56"/>
                </a:solidFill>
                <a:latin typeface="Arial"/>
                <a:cs typeface="Arial"/>
              </a:rPr>
              <a:t>just </a:t>
            </a:r>
            <a:r>
              <a:rPr dirty="0" sz="1400" b="1">
                <a:solidFill>
                  <a:srgbClr val="122D56"/>
                </a:solidFill>
                <a:latin typeface="Arial"/>
                <a:cs typeface="Arial"/>
              </a:rPr>
              <a:t>like</a:t>
            </a:r>
            <a:r>
              <a:rPr dirty="0" sz="1400" spc="425" b="1">
                <a:solidFill>
                  <a:srgbClr val="122D56"/>
                </a:solidFill>
                <a:latin typeface="Arial"/>
                <a:cs typeface="Arial"/>
              </a:rPr>
              <a:t>  </a:t>
            </a:r>
            <a:r>
              <a:rPr dirty="0" sz="1400" spc="-20" b="1">
                <a:solidFill>
                  <a:srgbClr val="122D56"/>
                </a:solidFill>
                <a:latin typeface="Arial"/>
                <a:cs typeface="Arial"/>
              </a:rPr>
              <a:t>it’s</a:t>
            </a:r>
            <a:endParaRPr sz="1400">
              <a:latin typeface="Arial"/>
              <a:cs typeface="Arial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5750686" y="5472176"/>
            <a:ext cx="947419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solidFill>
                  <a:srgbClr val="122D56"/>
                </a:solidFill>
                <a:latin typeface="Arial"/>
                <a:cs typeface="Arial"/>
              </a:rPr>
              <a:t>acquisition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6718681" y="5258816"/>
            <a:ext cx="75057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solidFill>
                  <a:srgbClr val="122D56"/>
                </a:solidFill>
                <a:latin typeface="Arial"/>
                <a:cs typeface="Arial"/>
              </a:rPr>
              <a:t>previous</a:t>
            </a:r>
            <a:endParaRPr sz="14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</a:pPr>
            <a:r>
              <a:rPr dirty="0" sz="1400" spc="-25" b="1">
                <a:solidFill>
                  <a:srgbClr val="122D56"/>
                </a:solidFill>
                <a:latin typeface="Arial"/>
                <a:cs typeface="Arial"/>
              </a:rPr>
              <a:t>of</a:t>
            </a:r>
            <a:endParaRPr sz="1400">
              <a:latin typeface="Arial"/>
              <a:cs typeface="Arial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5750686" y="5685535"/>
            <a:ext cx="107950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solidFill>
                  <a:srgbClr val="122D56"/>
                </a:solidFill>
                <a:latin typeface="Arial"/>
                <a:cs typeface="Arial"/>
              </a:rPr>
              <a:t>Wholefoods.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75" name="object 7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4739" y="1109590"/>
            <a:ext cx="4241919" cy="3354884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4318"/>
            <a:ext cx="12204700" cy="803910"/>
            <a:chOff x="-6350" y="4318"/>
            <a:chExt cx="12204700" cy="803910"/>
          </a:xfrm>
        </p:grpSpPr>
        <p:sp>
          <p:nvSpPr>
            <p:cNvPr id="3" name="object 3" descr=""/>
            <p:cNvSpPr/>
            <p:nvPr/>
          </p:nvSpPr>
          <p:spPr>
            <a:xfrm>
              <a:off x="0" y="10668"/>
              <a:ext cx="12192000" cy="791210"/>
            </a:xfrm>
            <a:custGeom>
              <a:avLst/>
              <a:gdLst/>
              <a:ahLst/>
              <a:cxnLst/>
              <a:rect l="l" t="t" r="r" b="b"/>
              <a:pathLst>
                <a:path w="12192000" h="791210">
                  <a:moveTo>
                    <a:pt x="12192000" y="0"/>
                  </a:moveTo>
                  <a:lnTo>
                    <a:pt x="0" y="0"/>
                  </a:lnTo>
                  <a:lnTo>
                    <a:pt x="0" y="790955"/>
                  </a:lnTo>
                  <a:lnTo>
                    <a:pt x="12192000" y="79095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10668"/>
              <a:ext cx="12192000" cy="791210"/>
            </a:xfrm>
            <a:custGeom>
              <a:avLst/>
              <a:gdLst/>
              <a:ahLst/>
              <a:cxnLst/>
              <a:rect l="l" t="t" r="r" b="b"/>
              <a:pathLst>
                <a:path w="12192000" h="791210">
                  <a:moveTo>
                    <a:pt x="0" y="790955"/>
                  </a:moveTo>
                  <a:lnTo>
                    <a:pt x="12192000" y="790955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790955"/>
                  </a:lnTo>
                  <a:close/>
                </a:path>
              </a:pathLst>
            </a:custGeom>
            <a:ln w="12700">
              <a:solidFill>
                <a:srgbClr val="00134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162813" y="6307581"/>
            <a:ext cx="1244600" cy="556895"/>
            <a:chOff x="162813" y="6307581"/>
            <a:chExt cx="1244600" cy="556895"/>
          </a:xfrm>
        </p:grpSpPr>
        <p:sp>
          <p:nvSpPr>
            <p:cNvPr id="6" name="object 6" descr=""/>
            <p:cNvSpPr/>
            <p:nvPr/>
          </p:nvSpPr>
          <p:spPr>
            <a:xfrm>
              <a:off x="169163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2" y="544068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69163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544068"/>
                  </a:moveTo>
                  <a:lnTo>
                    <a:pt x="1231392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73735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200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200" y="524255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175513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64795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Executive</a:t>
            </a:r>
            <a:endParaRPr sz="1400">
              <a:latin typeface="Calibri"/>
              <a:cs typeface="Calibri"/>
            </a:endParaRPr>
          </a:p>
          <a:p>
            <a:pPr marL="267970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2963926" y="6307581"/>
            <a:ext cx="1244600" cy="556895"/>
            <a:chOff x="2963926" y="6307581"/>
            <a:chExt cx="1244600" cy="556895"/>
          </a:xfrm>
        </p:grpSpPr>
        <p:sp>
          <p:nvSpPr>
            <p:cNvPr id="11" name="object 11" descr=""/>
            <p:cNvSpPr/>
            <p:nvPr/>
          </p:nvSpPr>
          <p:spPr>
            <a:xfrm>
              <a:off x="2970276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1" y="544068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970276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544068"/>
                  </a:moveTo>
                  <a:lnTo>
                    <a:pt x="1231391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974848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200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200" y="524255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2976626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66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</a:t>
            </a:r>
            <a:endParaRPr sz="1400">
              <a:latin typeface="Calibri"/>
              <a:cs typeface="Calibri"/>
            </a:endParaRPr>
          </a:p>
          <a:p>
            <a:pPr marL="263525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Overview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1563369" y="6307581"/>
            <a:ext cx="1244600" cy="556895"/>
            <a:chOff x="1563369" y="6307581"/>
            <a:chExt cx="1244600" cy="556895"/>
          </a:xfrm>
        </p:grpSpPr>
        <p:sp>
          <p:nvSpPr>
            <p:cNvPr id="16" name="object 16" descr=""/>
            <p:cNvSpPr/>
            <p:nvPr/>
          </p:nvSpPr>
          <p:spPr>
            <a:xfrm>
              <a:off x="1569719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2" y="544068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569719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544068"/>
                  </a:moveTo>
                  <a:lnTo>
                    <a:pt x="1231392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574291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199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199" y="524255"/>
                  </a:lnTo>
                  <a:lnTo>
                    <a:pt x="1219199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1576069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0861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</a:t>
            </a:r>
            <a:endParaRPr sz="1400">
              <a:latin typeface="Calibri"/>
              <a:cs typeface="Calibri"/>
            </a:endParaRPr>
          </a:p>
          <a:p>
            <a:pPr marL="314960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4364482" y="6307581"/>
            <a:ext cx="1244600" cy="556895"/>
            <a:chOff x="4364482" y="6307581"/>
            <a:chExt cx="1244600" cy="556895"/>
          </a:xfrm>
        </p:grpSpPr>
        <p:sp>
          <p:nvSpPr>
            <p:cNvPr id="21" name="object 21" descr=""/>
            <p:cNvSpPr/>
            <p:nvPr/>
          </p:nvSpPr>
          <p:spPr>
            <a:xfrm>
              <a:off x="4370832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1" y="544068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4370832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544068"/>
                  </a:moveTo>
                  <a:lnTo>
                    <a:pt x="1231391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4375404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200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200" y="524255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4377182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5765038" y="6307581"/>
            <a:ext cx="1244600" cy="556895"/>
            <a:chOff x="5765038" y="6307581"/>
            <a:chExt cx="1244600" cy="556895"/>
          </a:xfrm>
        </p:grpSpPr>
        <p:sp>
          <p:nvSpPr>
            <p:cNvPr id="26" name="object 26" descr=""/>
            <p:cNvSpPr/>
            <p:nvPr/>
          </p:nvSpPr>
          <p:spPr>
            <a:xfrm>
              <a:off x="5771388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1" y="544068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5771388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544068"/>
                  </a:moveTo>
                  <a:lnTo>
                    <a:pt x="1231391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5775960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199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199" y="524255"/>
                  </a:lnTo>
                  <a:lnTo>
                    <a:pt x="1219199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5777738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8829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</a:t>
            </a:r>
            <a:endParaRPr sz="1400">
              <a:latin typeface="Calibri"/>
              <a:cs typeface="Calibri"/>
            </a:endParaRPr>
          </a:p>
          <a:p>
            <a:pPr marL="315595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7165593" y="6307581"/>
            <a:ext cx="1244600" cy="556895"/>
            <a:chOff x="7165593" y="6307581"/>
            <a:chExt cx="1244600" cy="556895"/>
          </a:xfrm>
        </p:grpSpPr>
        <p:sp>
          <p:nvSpPr>
            <p:cNvPr id="31" name="object 31" descr=""/>
            <p:cNvSpPr/>
            <p:nvPr/>
          </p:nvSpPr>
          <p:spPr>
            <a:xfrm>
              <a:off x="7171943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2" y="544068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7171943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544068"/>
                  </a:moveTo>
                  <a:lnTo>
                    <a:pt x="1231392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7176515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200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200" y="524255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7178293" y="5961075"/>
            <a:ext cx="1265555" cy="822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1930">
              <a:lnSpc>
                <a:spcPct val="100000"/>
              </a:lnSpc>
              <a:spcBef>
                <a:spcPts val="100"/>
              </a:spcBef>
              <a:tabLst>
                <a:tab pos="866775" algn="l"/>
              </a:tabLst>
            </a:pPr>
            <a:r>
              <a:rPr dirty="0" sz="1200" spc="-10">
                <a:solidFill>
                  <a:srgbClr val="0050F0"/>
                </a:solidFill>
                <a:latin typeface="Calibri"/>
                <a:cs typeface="Calibri"/>
              </a:rPr>
              <a:t>10000</a:t>
            </a:r>
            <a:r>
              <a:rPr dirty="0" sz="1200">
                <a:solidFill>
                  <a:srgbClr val="0050F0"/>
                </a:solidFill>
                <a:latin typeface="Calibri"/>
                <a:cs typeface="Calibri"/>
              </a:rPr>
              <a:t>	</a:t>
            </a:r>
            <a:r>
              <a:rPr dirty="0" sz="1200" spc="-20">
                <a:solidFill>
                  <a:srgbClr val="0050F0"/>
                </a:solidFill>
                <a:latin typeface="Calibri"/>
                <a:cs typeface="Calibri"/>
              </a:rPr>
              <a:t>20000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Calibri"/>
              <a:cs typeface="Calibri"/>
            </a:endParaRPr>
          </a:p>
          <a:p>
            <a:pPr marL="204470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</a:t>
            </a:r>
            <a:endParaRPr sz="1400">
              <a:latin typeface="Calibri"/>
              <a:cs typeface="Calibri"/>
            </a:endParaRPr>
          </a:p>
          <a:p>
            <a:pPr marL="247015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8572500" y="6307835"/>
            <a:ext cx="1231900" cy="550545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619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84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Alternative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Solution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9973056" y="6307581"/>
            <a:ext cx="1247140" cy="556895"/>
            <a:chOff x="9973056" y="6307581"/>
            <a:chExt cx="1247140" cy="556895"/>
          </a:xfrm>
        </p:grpSpPr>
        <p:sp>
          <p:nvSpPr>
            <p:cNvPr id="37" name="object 37" descr=""/>
            <p:cNvSpPr/>
            <p:nvPr/>
          </p:nvSpPr>
          <p:spPr>
            <a:xfrm>
              <a:off x="9982200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2" y="544068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9982200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544068"/>
                  </a:moveTo>
                  <a:lnTo>
                    <a:pt x="1231392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9973056" y="6423660"/>
              <a:ext cx="1219200" cy="307975"/>
            </a:xfrm>
            <a:custGeom>
              <a:avLst/>
              <a:gdLst/>
              <a:ahLst/>
              <a:cxnLst/>
              <a:rect l="l" t="t" r="r" b="b"/>
              <a:pathLst>
                <a:path w="1219200" h="307975">
                  <a:moveTo>
                    <a:pt x="1219200" y="0"/>
                  </a:moveTo>
                  <a:lnTo>
                    <a:pt x="0" y="0"/>
                  </a:lnTo>
                  <a:lnTo>
                    <a:pt x="0" y="307847"/>
                  </a:lnTo>
                  <a:lnTo>
                    <a:pt x="1219200" y="307847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 descr=""/>
          <p:cNvSpPr txBox="1"/>
          <p:nvPr/>
        </p:nvSpPr>
        <p:spPr>
          <a:xfrm>
            <a:off x="9988550" y="6446316"/>
            <a:ext cx="121920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0025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1" name="object 41" descr=""/>
          <p:cNvSpPr/>
          <p:nvPr/>
        </p:nvSpPr>
        <p:spPr>
          <a:xfrm>
            <a:off x="11551919" y="6443471"/>
            <a:ext cx="640080" cy="295910"/>
          </a:xfrm>
          <a:custGeom>
            <a:avLst/>
            <a:gdLst/>
            <a:ahLst/>
            <a:cxnLst/>
            <a:rect l="l" t="t" r="r" b="b"/>
            <a:pathLst>
              <a:path w="640079" h="295909">
                <a:moveTo>
                  <a:pt x="640079" y="0"/>
                </a:moveTo>
                <a:lnTo>
                  <a:pt x="0" y="0"/>
                </a:lnTo>
                <a:lnTo>
                  <a:pt x="0" y="295655"/>
                </a:lnTo>
                <a:lnTo>
                  <a:pt x="640079" y="295655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2" name="object 4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Alterantive</a:t>
            </a:r>
            <a:r>
              <a:rPr dirty="0" spc="-70"/>
              <a:t> </a:t>
            </a:r>
            <a:r>
              <a:rPr dirty="0"/>
              <a:t>Solution</a:t>
            </a:r>
            <a:r>
              <a:rPr dirty="0" spc="-70"/>
              <a:t> </a:t>
            </a:r>
            <a:r>
              <a:rPr dirty="0"/>
              <a:t>–</a:t>
            </a:r>
            <a:r>
              <a:rPr dirty="0" spc="-65"/>
              <a:t> </a:t>
            </a:r>
            <a:r>
              <a:rPr dirty="0" spc="-10"/>
              <a:t>Purchase</a:t>
            </a:r>
            <a:r>
              <a:rPr dirty="0" spc="-75"/>
              <a:t> </a:t>
            </a:r>
            <a:r>
              <a:rPr dirty="0" spc="-10"/>
              <a:t>Price</a:t>
            </a:r>
          </a:p>
        </p:txBody>
      </p:sp>
      <p:sp>
        <p:nvSpPr>
          <p:cNvPr id="44" name="object 44" descr=""/>
          <p:cNvSpPr/>
          <p:nvPr/>
        </p:nvSpPr>
        <p:spPr>
          <a:xfrm>
            <a:off x="5892546" y="910589"/>
            <a:ext cx="0" cy="5338445"/>
          </a:xfrm>
          <a:custGeom>
            <a:avLst/>
            <a:gdLst/>
            <a:ahLst/>
            <a:cxnLst/>
            <a:rect l="l" t="t" r="r" b="b"/>
            <a:pathLst>
              <a:path w="0" h="5338445">
                <a:moveTo>
                  <a:pt x="0" y="0"/>
                </a:moveTo>
                <a:lnTo>
                  <a:pt x="0" y="5338419"/>
                </a:lnTo>
              </a:path>
            </a:pathLst>
          </a:custGeom>
          <a:ln w="28575">
            <a:solidFill>
              <a:srgbClr val="4471C4"/>
            </a:solidFill>
            <a:prstDash val="sysDash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45" name="object 45" descr=""/>
          <p:cNvGrpSpPr/>
          <p:nvPr/>
        </p:nvGrpSpPr>
        <p:grpSpPr>
          <a:xfrm>
            <a:off x="10112240" y="1222755"/>
            <a:ext cx="1673225" cy="1673225"/>
            <a:chOff x="10112240" y="1222755"/>
            <a:chExt cx="1673225" cy="1673225"/>
          </a:xfrm>
        </p:grpSpPr>
        <p:sp>
          <p:nvSpPr>
            <p:cNvPr id="46" name="object 46" descr=""/>
            <p:cNvSpPr/>
            <p:nvPr/>
          </p:nvSpPr>
          <p:spPr>
            <a:xfrm>
              <a:off x="10948543" y="1222755"/>
              <a:ext cx="836930" cy="1387475"/>
            </a:xfrm>
            <a:custGeom>
              <a:avLst/>
              <a:gdLst/>
              <a:ahLst/>
              <a:cxnLst/>
              <a:rect l="l" t="t" r="r" b="b"/>
              <a:pathLst>
                <a:path w="836929" h="1387475">
                  <a:moveTo>
                    <a:pt x="0" y="0"/>
                  </a:moveTo>
                  <a:lnTo>
                    <a:pt x="0" y="836422"/>
                  </a:lnTo>
                  <a:lnTo>
                    <a:pt x="629411" y="1387348"/>
                  </a:lnTo>
                  <a:lnTo>
                    <a:pt x="661524" y="1348364"/>
                  </a:lnTo>
                  <a:lnTo>
                    <a:pt x="691092" y="1307697"/>
                  </a:lnTo>
                  <a:lnTo>
                    <a:pt x="718067" y="1265475"/>
                  </a:lnTo>
                  <a:lnTo>
                    <a:pt x="742404" y="1221824"/>
                  </a:lnTo>
                  <a:lnTo>
                    <a:pt x="764054" y="1176871"/>
                  </a:lnTo>
                  <a:lnTo>
                    <a:pt x="782970" y="1130744"/>
                  </a:lnTo>
                  <a:lnTo>
                    <a:pt x="799106" y="1083569"/>
                  </a:lnTo>
                  <a:lnTo>
                    <a:pt x="812414" y="1035473"/>
                  </a:lnTo>
                  <a:lnTo>
                    <a:pt x="822846" y="986583"/>
                  </a:lnTo>
                  <a:lnTo>
                    <a:pt x="830357" y="937027"/>
                  </a:lnTo>
                  <a:lnTo>
                    <a:pt x="834897" y="886930"/>
                  </a:lnTo>
                  <a:lnTo>
                    <a:pt x="836422" y="836422"/>
                  </a:lnTo>
                  <a:lnTo>
                    <a:pt x="835098" y="788962"/>
                  </a:lnTo>
                  <a:lnTo>
                    <a:pt x="831173" y="742197"/>
                  </a:lnTo>
                  <a:lnTo>
                    <a:pt x="824719" y="696197"/>
                  </a:lnTo>
                  <a:lnTo>
                    <a:pt x="815805" y="651031"/>
                  </a:lnTo>
                  <a:lnTo>
                    <a:pt x="804503" y="606772"/>
                  </a:lnTo>
                  <a:lnTo>
                    <a:pt x="790882" y="563489"/>
                  </a:lnTo>
                  <a:lnTo>
                    <a:pt x="775013" y="521254"/>
                  </a:lnTo>
                  <a:lnTo>
                    <a:pt x="756967" y="480136"/>
                  </a:lnTo>
                  <a:lnTo>
                    <a:pt x="736814" y="440207"/>
                  </a:lnTo>
                  <a:lnTo>
                    <a:pt x="714626" y="401537"/>
                  </a:lnTo>
                  <a:lnTo>
                    <a:pt x="690471" y="364197"/>
                  </a:lnTo>
                  <a:lnTo>
                    <a:pt x="664422" y="328257"/>
                  </a:lnTo>
                  <a:lnTo>
                    <a:pt x="636548" y="293789"/>
                  </a:lnTo>
                  <a:lnTo>
                    <a:pt x="606920" y="260862"/>
                  </a:lnTo>
                  <a:lnTo>
                    <a:pt x="575609" y="229547"/>
                  </a:lnTo>
                  <a:lnTo>
                    <a:pt x="542684" y="199915"/>
                  </a:lnTo>
                  <a:lnTo>
                    <a:pt x="508218" y="172037"/>
                  </a:lnTo>
                  <a:lnTo>
                    <a:pt x="472280" y="145984"/>
                  </a:lnTo>
                  <a:lnTo>
                    <a:pt x="434940" y="121825"/>
                  </a:lnTo>
                  <a:lnTo>
                    <a:pt x="396270" y="99632"/>
                  </a:lnTo>
                  <a:lnTo>
                    <a:pt x="356340" y="79475"/>
                  </a:lnTo>
                  <a:lnTo>
                    <a:pt x="315220" y="61425"/>
                  </a:lnTo>
                  <a:lnTo>
                    <a:pt x="272981" y="45552"/>
                  </a:lnTo>
                  <a:lnTo>
                    <a:pt x="229694" y="31928"/>
                  </a:lnTo>
                  <a:lnTo>
                    <a:pt x="185429" y="20622"/>
                  </a:lnTo>
                  <a:lnTo>
                    <a:pt x="140256" y="11706"/>
                  </a:lnTo>
                  <a:lnTo>
                    <a:pt x="94247" y="5249"/>
                  </a:lnTo>
                  <a:lnTo>
                    <a:pt x="47471" y="1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10112240" y="1222755"/>
              <a:ext cx="1466215" cy="1673225"/>
            </a:xfrm>
            <a:custGeom>
              <a:avLst/>
              <a:gdLst/>
              <a:ahLst/>
              <a:cxnLst/>
              <a:rect l="l" t="t" r="r" b="b"/>
              <a:pathLst>
                <a:path w="1466215" h="1673225">
                  <a:moveTo>
                    <a:pt x="836302" y="0"/>
                  </a:moveTo>
                  <a:lnTo>
                    <a:pt x="784849" y="1584"/>
                  </a:lnTo>
                  <a:lnTo>
                    <a:pt x="733883" y="6297"/>
                  </a:lnTo>
                  <a:lnTo>
                    <a:pt x="683532" y="14080"/>
                  </a:lnTo>
                  <a:lnTo>
                    <a:pt x="633924" y="24875"/>
                  </a:lnTo>
                  <a:lnTo>
                    <a:pt x="585188" y="38622"/>
                  </a:lnTo>
                  <a:lnTo>
                    <a:pt x="537452" y="55263"/>
                  </a:lnTo>
                  <a:lnTo>
                    <a:pt x="490846" y="74739"/>
                  </a:lnTo>
                  <a:lnTo>
                    <a:pt x="445497" y="96990"/>
                  </a:lnTo>
                  <a:lnTo>
                    <a:pt x="401535" y="121959"/>
                  </a:lnTo>
                  <a:lnTo>
                    <a:pt x="359087" y="149586"/>
                  </a:lnTo>
                  <a:lnTo>
                    <a:pt x="318283" y="179811"/>
                  </a:lnTo>
                  <a:lnTo>
                    <a:pt x="279251" y="212578"/>
                  </a:lnTo>
                  <a:lnTo>
                    <a:pt x="242119" y="247825"/>
                  </a:lnTo>
                  <a:lnTo>
                    <a:pt x="207017" y="285496"/>
                  </a:lnTo>
                  <a:lnTo>
                    <a:pt x="176748" y="322082"/>
                  </a:lnTo>
                  <a:lnTo>
                    <a:pt x="148895" y="359858"/>
                  </a:lnTo>
                  <a:lnTo>
                    <a:pt x="123450" y="398725"/>
                  </a:lnTo>
                  <a:lnTo>
                    <a:pt x="100407" y="438582"/>
                  </a:lnTo>
                  <a:lnTo>
                    <a:pt x="79759" y="479330"/>
                  </a:lnTo>
                  <a:lnTo>
                    <a:pt x="61499" y="520870"/>
                  </a:lnTo>
                  <a:lnTo>
                    <a:pt x="45622" y="563101"/>
                  </a:lnTo>
                  <a:lnTo>
                    <a:pt x="32119" y="605925"/>
                  </a:lnTo>
                  <a:lnTo>
                    <a:pt x="20985" y="649242"/>
                  </a:lnTo>
                  <a:lnTo>
                    <a:pt x="12213" y="692952"/>
                  </a:lnTo>
                  <a:lnTo>
                    <a:pt x="5796" y="736955"/>
                  </a:lnTo>
                  <a:lnTo>
                    <a:pt x="1727" y="781152"/>
                  </a:lnTo>
                  <a:lnTo>
                    <a:pt x="0" y="825444"/>
                  </a:lnTo>
                  <a:lnTo>
                    <a:pt x="607" y="869731"/>
                  </a:lnTo>
                  <a:lnTo>
                    <a:pt x="3543" y="913913"/>
                  </a:lnTo>
                  <a:lnTo>
                    <a:pt x="8801" y="957891"/>
                  </a:lnTo>
                  <a:lnTo>
                    <a:pt x="16374" y="1001564"/>
                  </a:lnTo>
                  <a:lnTo>
                    <a:pt x="26254" y="1044835"/>
                  </a:lnTo>
                  <a:lnTo>
                    <a:pt x="38437" y="1087602"/>
                  </a:lnTo>
                  <a:lnTo>
                    <a:pt x="52914" y="1129767"/>
                  </a:lnTo>
                  <a:lnTo>
                    <a:pt x="69680" y="1171230"/>
                  </a:lnTo>
                  <a:lnTo>
                    <a:pt x="88727" y="1211891"/>
                  </a:lnTo>
                  <a:lnTo>
                    <a:pt x="110048" y="1251651"/>
                  </a:lnTo>
                  <a:lnTo>
                    <a:pt x="133638" y="1290410"/>
                  </a:lnTo>
                  <a:lnTo>
                    <a:pt x="159490" y="1328068"/>
                  </a:lnTo>
                  <a:lnTo>
                    <a:pt x="187596" y="1364527"/>
                  </a:lnTo>
                  <a:lnTo>
                    <a:pt x="217950" y="1399686"/>
                  </a:lnTo>
                  <a:lnTo>
                    <a:pt x="250545" y="1433445"/>
                  </a:lnTo>
                  <a:lnTo>
                    <a:pt x="285376" y="1465707"/>
                  </a:lnTo>
                  <a:lnTo>
                    <a:pt x="321963" y="1495976"/>
                  </a:lnTo>
                  <a:lnTo>
                    <a:pt x="359740" y="1523830"/>
                  </a:lnTo>
                  <a:lnTo>
                    <a:pt x="398609" y="1549277"/>
                  </a:lnTo>
                  <a:lnTo>
                    <a:pt x="438469" y="1572323"/>
                  </a:lnTo>
                  <a:lnTo>
                    <a:pt x="479220" y="1592974"/>
                  </a:lnTo>
                  <a:lnTo>
                    <a:pt x="520764" y="1611237"/>
                  </a:lnTo>
                  <a:lnTo>
                    <a:pt x="563000" y="1627118"/>
                  </a:lnTo>
                  <a:lnTo>
                    <a:pt x="605829" y="1640625"/>
                  </a:lnTo>
                  <a:lnTo>
                    <a:pt x="649151" y="1651763"/>
                  </a:lnTo>
                  <a:lnTo>
                    <a:pt x="692867" y="1660540"/>
                  </a:lnTo>
                  <a:lnTo>
                    <a:pt x="736876" y="1666962"/>
                  </a:lnTo>
                  <a:lnTo>
                    <a:pt x="781080" y="1671035"/>
                  </a:lnTo>
                  <a:lnTo>
                    <a:pt x="825378" y="1672766"/>
                  </a:lnTo>
                  <a:lnTo>
                    <a:pt x="869671" y="1672162"/>
                  </a:lnTo>
                  <a:lnTo>
                    <a:pt x="913860" y="1669229"/>
                  </a:lnTo>
                  <a:lnTo>
                    <a:pt x="957844" y="1663974"/>
                  </a:lnTo>
                  <a:lnTo>
                    <a:pt x="1001524" y="1656404"/>
                  </a:lnTo>
                  <a:lnTo>
                    <a:pt x="1044801" y="1646524"/>
                  </a:lnTo>
                  <a:lnTo>
                    <a:pt x="1087575" y="1634343"/>
                  </a:lnTo>
                  <a:lnTo>
                    <a:pt x="1129745" y="1619865"/>
                  </a:lnTo>
                  <a:lnTo>
                    <a:pt x="1171214" y="1603099"/>
                  </a:lnTo>
                  <a:lnTo>
                    <a:pt x="1211880" y="1584050"/>
                  </a:lnTo>
                  <a:lnTo>
                    <a:pt x="1251644" y="1562724"/>
                  </a:lnTo>
                  <a:lnTo>
                    <a:pt x="1290407" y="1539130"/>
                  </a:lnTo>
                  <a:lnTo>
                    <a:pt x="1328069" y="1513273"/>
                  </a:lnTo>
                  <a:lnTo>
                    <a:pt x="1364530" y="1485159"/>
                  </a:lnTo>
                  <a:lnTo>
                    <a:pt x="1399691" y="1454796"/>
                  </a:lnTo>
                  <a:lnTo>
                    <a:pt x="1433452" y="1422190"/>
                  </a:lnTo>
                  <a:lnTo>
                    <a:pt x="1465714" y="1387348"/>
                  </a:lnTo>
                  <a:lnTo>
                    <a:pt x="836302" y="836422"/>
                  </a:lnTo>
                  <a:lnTo>
                    <a:pt x="836302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 descr=""/>
          <p:cNvSpPr/>
          <p:nvPr/>
        </p:nvSpPr>
        <p:spPr>
          <a:xfrm>
            <a:off x="9933431" y="1033272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5">
                <a:moveTo>
                  <a:pt x="62483" y="0"/>
                </a:moveTo>
                <a:lnTo>
                  <a:pt x="0" y="0"/>
                </a:lnTo>
                <a:lnTo>
                  <a:pt x="0" y="62484"/>
                </a:lnTo>
                <a:lnTo>
                  <a:pt x="62483" y="62484"/>
                </a:lnTo>
                <a:lnTo>
                  <a:pt x="6248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 descr=""/>
          <p:cNvSpPr txBox="1"/>
          <p:nvPr/>
        </p:nvSpPr>
        <p:spPr>
          <a:xfrm>
            <a:off x="10011536" y="970279"/>
            <a:ext cx="7689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0050F0"/>
                </a:solidFill>
                <a:latin typeface="Calibri"/>
                <a:cs typeface="Calibri"/>
              </a:rPr>
              <a:t>Long</a:t>
            </a:r>
            <a:r>
              <a:rPr dirty="0" sz="900" spc="-25">
                <a:solidFill>
                  <a:srgbClr val="0050F0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050F0"/>
                </a:solidFill>
                <a:latin typeface="Calibri"/>
                <a:cs typeface="Calibri"/>
              </a:rPr>
              <a:t>Term</a:t>
            </a:r>
            <a:r>
              <a:rPr dirty="0" sz="900" spc="-15">
                <a:solidFill>
                  <a:srgbClr val="0050F0"/>
                </a:solidFill>
                <a:latin typeface="Calibri"/>
                <a:cs typeface="Calibri"/>
              </a:rPr>
              <a:t> </a:t>
            </a:r>
            <a:r>
              <a:rPr dirty="0" sz="900" spc="-20">
                <a:solidFill>
                  <a:srgbClr val="0050F0"/>
                </a:solidFill>
                <a:latin typeface="Calibri"/>
                <a:cs typeface="Calibri"/>
              </a:rPr>
              <a:t>Debt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0" name="object 50" descr=""/>
          <p:cNvSpPr/>
          <p:nvPr/>
        </p:nvSpPr>
        <p:spPr>
          <a:xfrm>
            <a:off x="10933176" y="1033272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5">
                <a:moveTo>
                  <a:pt x="62483" y="0"/>
                </a:moveTo>
                <a:lnTo>
                  <a:pt x="0" y="0"/>
                </a:lnTo>
                <a:lnTo>
                  <a:pt x="0" y="62484"/>
                </a:lnTo>
                <a:lnTo>
                  <a:pt x="62483" y="62484"/>
                </a:lnTo>
                <a:lnTo>
                  <a:pt x="62483" y="0"/>
                </a:lnTo>
                <a:close/>
              </a:path>
            </a:pathLst>
          </a:custGeom>
          <a:solidFill>
            <a:srgbClr val="2E549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 descr=""/>
          <p:cNvSpPr txBox="1"/>
          <p:nvPr/>
        </p:nvSpPr>
        <p:spPr>
          <a:xfrm>
            <a:off x="11010392" y="970279"/>
            <a:ext cx="9804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050F0"/>
                </a:solidFill>
                <a:latin typeface="Calibri"/>
                <a:cs typeface="Calibri"/>
              </a:rPr>
              <a:t>Shareholder's</a:t>
            </a:r>
            <a:r>
              <a:rPr dirty="0" sz="900" spc="70">
                <a:solidFill>
                  <a:srgbClr val="0050F0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0050F0"/>
                </a:solidFill>
                <a:latin typeface="Calibri"/>
                <a:cs typeface="Calibri"/>
              </a:rPr>
              <a:t>Equity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6139688" y="1159002"/>
            <a:ext cx="3563620" cy="670560"/>
          </a:xfrm>
          <a:prstGeom prst="rect">
            <a:avLst/>
          </a:prstGeom>
        </p:spPr>
        <p:txBody>
          <a:bodyPr wrap="square" lIns="0" tIns="1250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85"/>
              </a:spcBef>
            </a:pPr>
            <a:r>
              <a:rPr dirty="0" sz="1800" b="1">
                <a:latin typeface="Calibri"/>
                <a:cs typeface="Calibri"/>
              </a:rPr>
              <a:t>Amazon</a:t>
            </a:r>
            <a:r>
              <a:rPr dirty="0" sz="1800" spc="-5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can</a:t>
            </a:r>
            <a:r>
              <a:rPr dirty="0" sz="1800" spc="-4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easily</a:t>
            </a:r>
            <a:r>
              <a:rPr dirty="0" sz="1800" spc="-5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take</a:t>
            </a:r>
            <a:r>
              <a:rPr dirty="0" sz="1800" spc="-4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on</a:t>
            </a:r>
            <a:r>
              <a:rPr dirty="0" sz="1800" spc="-3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more</a:t>
            </a:r>
            <a:r>
              <a:rPr dirty="0" sz="1800" spc="-40" b="1">
                <a:latin typeface="Calibri"/>
                <a:cs typeface="Calibri"/>
              </a:rPr>
              <a:t> </a:t>
            </a:r>
            <a:r>
              <a:rPr dirty="0" sz="1800" spc="-20" b="1">
                <a:latin typeface="Calibri"/>
                <a:cs typeface="Calibri"/>
              </a:rPr>
              <a:t>debt</a:t>
            </a:r>
            <a:endParaRPr sz="1800">
              <a:latin typeface="Calibri"/>
              <a:cs typeface="Calibri"/>
            </a:endParaRPr>
          </a:p>
          <a:p>
            <a:pPr algn="ctr" marL="1905">
              <a:lnSpc>
                <a:spcPct val="100000"/>
              </a:lnSpc>
              <a:spcBef>
                <a:spcPts val="595"/>
              </a:spcBef>
            </a:pPr>
            <a:r>
              <a:rPr dirty="0" sz="1200">
                <a:latin typeface="Calibri"/>
                <a:cs typeface="Calibri"/>
              </a:rPr>
              <a:t>It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has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</a:t>
            </a:r>
            <a:r>
              <a:rPr dirty="0" sz="1200" spc="-10">
                <a:latin typeface="Calibri"/>
                <a:cs typeface="Calibri"/>
              </a:rPr>
              <a:t> extremely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healthy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debt-</a:t>
            </a:r>
            <a:r>
              <a:rPr dirty="0" sz="1200" spc="-10">
                <a:latin typeface="Calibri"/>
                <a:cs typeface="Calibri"/>
              </a:rPr>
              <a:t>to-</a:t>
            </a:r>
            <a:r>
              <a:rPr dirty="0" sz="1200">
                <a:latin typeface="Calibri"/>
                <a:cs typeface="Calibri"/>
              </a:rPr>
              <a:t>equity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ratio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6022847" y="2217420"/>
            <a:ext cx="3977640" cy="370840"/>
          </a:xfrm>
          <a:prstGeom prst="rect">
            <a:avLst/>
          </a:prstGeom>
          <a:ln w="12700">
            <a:solidFill>
              <a:srgbClr val="001F5F"/>
            </a:solidFill>
          </a:ln>
        </p:spPr>
        <p:txBody>
          <a:bodyPr wrap="square" lIns="0" tIns="31115" rIns="0" bIns="0" rtlCol="0" vert="horz">
            <a:spAutoFit/>
          </a:bodyPr>
          <a:lstStyle/>
          <a:p>
            <a:pPr marL="156210">
              <a:lnSpc>
                <a:spcPct val="100000"/>
              </a:lnSpc>
              <a:spcBef>
                <a:spcPts val="245"/>
              </a:spcBef>
            </a:pPr>
            <a:r>
              <a:rPr dirty="0" sz="1800" b="1">
                <a:latin typeface="Calibri"/>
                <a:cs typeface="Calibri"/>
              </a:rPr>
              <a:t>We</a:t>
            </a:r>
            <a:r>
              <a:rPr dirty="0" sz="1800" spc="-4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recommend</a:t>
            </a:r>
            <a:r>
              <a:rPr dirty="0" sz="1800" spc="-8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an</a:t>
            </a:r>
            <a:r>
              <a:rPr dirty="0" sz="1800" spc="-3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all-debt</a:t>
            </a:r>
            <a:r>
              <a:rPr dirty="0" sz="1800" spc="-70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acquisition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54" name="object 54" descr=""/>
          <p:cNvGraphicFramePr>
            <a:graphicFrameLocks noGrp="1"/>
          </p:cNvGraphicFramePr>
          <p:nvPr/>
        </p:nvGraphicFramePr>
        <p:xfrm>
          <a:off x="6101207" y="3092704"/>
          <a:ext cx="6107430" cy="13855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2510"/>
                <a:gridCol w="689610"/>
                <a:gridCol w="634364"/>
                <a:gridCol w="605154"/>
                <a:gridCol w="624839"/>
                <a:gridCol w="597535"/>
                <a:gridCol w="564514"/>
              </a:tblGrid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2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Tranche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368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200" spc="-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2020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368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200" spc="-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2021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368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200" spc="-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2022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368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200" spc="-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2023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368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200" spc="-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2024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368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200" spc="-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2025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368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2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4.2% Senior</a:t>
                      </a:r>
                      <a:r>
                        <a:rPr dirty="0" sz="1200" spc="-3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Debt</a:t>
                      </a:r>
                      <a:r>
                        <a:rPr dirty="0" sz="1200" spc="-4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200" spc="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($</a:t>
                      </a:r>
                      <a:r>
                        <a:rPr dirty="0" sz="1200" spc="-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7</a:t>
                      </a:r>
                      <a:r>
                        <a:rPr dirty="0" sz="1200" spc="-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Billion)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368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200" spc="-2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20%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368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200" spc="-2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20%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368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200" spc="-2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20%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368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200" spc="-2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20%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368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200" spc="-2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20%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368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200" spc="-2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0%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368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2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4.8% Senior</a:t>
                      </a:r>
                      <a:r>
                        <a:rPr dirty="0" sz="1200" spc="-3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Debt</a:t>
                      </a:r>
                      <a:r>
                        <a:rPr dirty="0" sz="1200" spc="-3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B ($</a:t>
                      </a:r>
                      <a:r>
                        <a:rPr dirty="0" sz="1200" spc="-1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Billion)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374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200" spc="-2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0%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374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200" spc="-2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20%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374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200" spc="-2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20%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374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200" spc="-2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20%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374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200" spc="-2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20%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374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200" spc="-2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20%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374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2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5.0% Senior</a:t>
                      </a:r>
                      <a:r>
                        <a:rPr dirty="0" sz="1200" spc="-3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Debt</a:t>
                      </a:r>
                      <a:r>
                        <a:rPr dirty="0" sz="1200" spc="-4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dirty="0" sz="1200" spc="-1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($7</a:t>
                      </a:r>
                      <a:r>
                        <a:rPr dirty="0" sz="1200" spc="1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Billion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374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200" spc="-2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0%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374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200" spc="-2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0%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374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200" spc="-2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0%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374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200" spc="-2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0%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374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200" spc="-2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0%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374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200" spc="-2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100%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374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</a:tbl>
          </a:graphicData>
        </a:graphic>
      </p:graphicFrame>
      <p:sp>
        <p:nvSpPr>
          <p:cNvPr id="55" name="object 55" descr=""/>
          <p:cNvSpPr txBox="1"/>
          <p:nvPr/>
        </p:nvSpPr>
        <p:spPr>
          <a:xfrm>
            <a:off x="6102477" y="2862834"/>
            <a:ext cx="18065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Calibri"/>
                <a:cs typeface="Calibri"/>
              </a:rPr>
              <a:t>Debt</a:t>
            </a:r>
            <a:r>
              <a:rPr dirty="0" sz="1200" spc="20" b="1">
                <a:latin typeface="Calibri"/>
                <a:cs typeface="Calibri"/>
              </a:rPr>
              <a:t> </a:t>
            </a:r>
            <a:r>
              <a:rPr dirty="0" sz="1200" spc="-10" b="1">
                <a:latin typeface="Calibri"/>
                <a:cs typeface="Calibri"/>
              </a:rPr>
              <a:t>Amortization</a:t>
            </a:r>
            <a:r>
              <a:rPr dirty="0" sz="1200" spc="-5" b="1">
                <a:latin typeface="Calibri"/>
                <a:cs typeface="Calibri"/>
              </a:rPr>
              <a:t> </a:t>
            </a:r>
            <a:r>
              <a:rPr dirty="0" sz="1200" spc="-10" b="1">
                <a:latin typeface="Calibri"/>
                <a:cs typeface="Calibri"/>
              </a:rPr>
              <a:t>Schedule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6" name="object 56" descr=""/>
          <p:cNvGrpSpPr/>
          <p:nvPr/>
        </p:nvGrpSpPr>
        <p:grpSpPr>
          <a:xfrm>
            <a:off x="6903529" y="4636008"/>
            <a:ext cx="4128770" cy="1248410"/>
            <a:chOff x="6903529" y="4636008"/>
            <a:chExt cx="4128770" cy="1248410"/>
          </a:xfrm>
        </p:grpSpPr>
        <p:sp>
          <p:nvSpPr>
            <p:cNvPr id="57" name="object 57" descr=""/>
            <p:cNvSpPr/>
            <p:nvPr/>
          </p:nvSpPr>
          <p:spPr>
            <a:xfrm>
              <a:off x="7572756" y="4636008"/>
              <a:ext cx="3324225" cy="1248410"/>
            </a:xfrm>
            <a:custGeom>
              <a:avLst/>
              <a:gdLst/>
              <a:ahLst/>
              <a:cxnLst/>
              <a:rect l="l" t="t" r="r" b="b"/>
              <a:pathLst>
                <a:path w="3324225" h="1248410">
                  <a:moveTo>
                    <a:pt x="0" y="0"/>
                  </a:moveTo>
                  <a:lnTo>
                    <a:pt x="0" y="147828"/>
                  </a:lnTo>
                </a:path>
                <a:path w="3324225" h="1248410">
                  <a:moveTo>
                    <a:pt x="0" y="1098804"/>
                  </a:moveTo>
                  <a:lnTo>
                    <a:pt x="0" y="1248156"/>
                  </a:lnTo>
                </a:path>
                <a:path w="3324225" h="1248410">
                  <a:moveTo>
                    <a:pt x="0" y="475488"/>
                  </a:moveTo>
                  <a:lnTo>
                    <a:pt x="0" y="772668"/>
                  </a:lnTo>
                </a:path>
                <a:path w="3324225" h="1248410">
                  <a:moveTo>
                    <a:pt x="664464" y="0"/>
                  </a:moveTo>
                  <a:lnTo>
                    <a:pt x="664464" y="147828"/>
                  </a:lnTo>
                </a:path>
                <a:path w="3324225" h="1248410">
                  <a:moveTo>
                    <a:pt x="664464" y="475488"/>
                  </a:moveTo>
                  <a:lnTo>
                    <a:pt x="664464" y="772668"/>
                  </a:lnTo>
                </a:path>
                <a:path w="3324225" h="1248410">
                  <a:moveTo>
                    <a:pt x="664464" y="1098804"/>
                  </a:moveTo>
                  <a:lnTo>
                    <a:pt x="664464" y="1248156"/>
                  </a:lnTo>
                </a:path>
                <a:path w="3324225" h="1248410">
                  <a:moveTo>
                    <a:pt x="1328927" y="0"/>
                  </a:moveTo>
                  <a:lnTo>
                    <a:pt x="1328927" y="147828"/>
                  </a:lnTo>
                </a:path>
                <a:path w="3324225" h="1248410">
                  <a:moveTo>
                    <a:pt x="1328927" y="475488"/>
                  </a:moveTo>
                  <a:lnTo>
                    <a:pt x="1328927" y="772668"/>
                  </a:lnTo>
                </a:path>
                <a:path w="3324225" h="1248410">
                  <a:moveTo>
                    <a:pt x="1328927" y="1098804"/>
                  </a:moveTo>
                  <a:lnTo>
                    <a:pt x="1328927" y="1248156"/>
                  </a:lnTo>
                </a:path>
                <a:path w="3324225" h="1248410">
                  <a:moveTo>
                    <a:pt x="1993392" y="1098804"/>
                  </a:moveTo>
                  <a:lnTo>
                    <a:pt x="1993392" y="1248156"/>
                  </a:lnTo>
                </a:path>
                <a:path w="3324225" h="1248410">
                  <a:moveTo>
                    <a:pt x="1993392" y="0"/>
                  </a:moveTo>
                  <a:lnTo>
                    <a:pt x="1993392" y="147828"/>
                  </a:lnTo>
                </a:path>
                <a:path w="3324225" h="1248410">
                  <a:moveTo>
                    <a:pt x="1993392" y="310896"/>
                  </a:moveTo>
                  <a:lnTo>
                    <a:pt x="1993392" y="772668"/>
                  </a:lnTo>
                </a:path>
                <a:path w="3324225" h="1248410">
                  <a:moveTo>
                    <a:pt x="2657855" y="1098804"/>
                  </a:moveTo>
                  <a:lnTo>
                    <a:pt x="2657855" y="1248156"/>
                  </a:lnTo>
                </a:path>
                <a:path w="3324225" h="1248410">
                  <a:moveTo>
                    <a:pt x="2657855" y="310896"/>
                  </a:moveTo>
                  <a:lnTo>
                    <a:pt x="2657855" y="772668"/>
                  </a:lnTo>
                </a:path>
                <a:path w="3324225" h="1248410">
                  <a:moveTo>
                    <a:pt x="2657855" y="0"/>
                  </a:moveTo>
                  <a:lnTo>
                    <a:pt x="2657855" y="147828"/>
                  </a:lnTo>
                </a:path>
                <a:path w="3324225" h="1248410">
                  <a:moveTo>
                    <a:pt x="3323844" y="935736"/>
                  </a:moveTo>
                  <a:lnTo>
                    <a:pt x="3323844" y="1248156"/>
                  </a:lnTo>
                </a:path>
                <a:path w="3324225" h="1248410">
                  <a:moveTo>
                    <a:pt x="3323844" y="310896"/>
                  </a:moveTo>
                  <a:lnTo>
                    <a:pt x="3323844" y="772668"/>
                  </a:lnTo>
                </a:path>
                <a:path w="3324225" h="1248410">
                  <a:moveTo>
                    <a:pt x="3323844" y="0"/>
                  </a:moveTo>
                  <a:lnTo>
                    <a:pt x="3323844" y="147828"/>
                  </a:lnTo>
                </a:path>
              </a:pathLst>
            </a:custGeom>
            <a:ln w="9525">
              <a:solidFill>
                <a:srgbClr val="C1D5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6908292" y="4946904"/>
              <a:ext cx="3761740" cy="788035"/>
            </a:xfrm>
            <a:custGeom>
              <a:avLst/>
              <a:gdLst/>
              <a:ahLst/>
              <a:cxnLst/>
              <a:rect l="l" t="t" r="r" b="b"/>
              <a:pathLst>
                <a:path w="3761740" h="788035">
                  <a:moveTo>
                    <a:pt x="2365248" y="0"/>
                  </a:moveTo>
                  <a:lnTo>
                    <a:pt x="0" y="0"/>
                  </a:lnTo>
                  <a:lnTo>
                    <a:pt x="0" y="164592"/>
                  </a:lnTo>
                  <a:lnTo>
                    <a:pt x="2365248" y="164592"/>
                  </a:lnTo>
                  <a:lnTo>
                    <a:pt x="2365248" y="0"/>
                  </a:lnTo>
                  <a:close/>
                </a:path>
                <a:path w="3761740" h="788035">
                  <a:moveTo>
                    <a:pt x="3761232" y="624840"/>
                  </a:moveTo>
                  <a:lnTo>
                    <a:pt x="0" y="624840"/>
                  </a:lnTo>
                  <a:lnTo>
                    <a:pt x="0" y="787908"/>
                  </a:lnTo>
                  <a:lnTo>
                    <a:pt x="3761232" y="787908"/>
                  </a:lnTo>
                  <a:lnTo>
                    <a:pt x="3761232" y="62484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6908292" y="4783836"/>
              <a:ext cx="4124325" cy="788035"/>
            </a:xfrm>
            <a:custGeom>
              <a:avLst/>
              <a:gdLst/>
              <a:ahLst/>
              <a:cxnLst/>
              <a:rect l="l" t="t" r="r" b="b"/>
              <a:pathLst>
                <a:path w="4124325" h="788035">
                  <a:moveTo>
                    <a:pt x="4123944" y="624840"/>
                  </a:moveTo>
                  <a:lnTo>
                    <a:pt x="0" y="624840"/>
                  </a:lnTo>
                  <a:lnTo>
                    <a:pt x="0" y="787908"/>
                  </a:lnTo>
                  <a:lnTo>
                    <a:pt x="4123944" y="787908"/>
                  </a:lnTo>
                  <a:lnTo>
                    <a:pt x="4123944" y="624840"/>
                  </a:lnTo>
                  <a:close/>
                </a:path>
                <a:path w="4124325" h="788035">
                  <a:moveTo>
                    <a:pt x="4123944" y="0"/>
                  </a:moveTo>
                  <a:lnTo>
                    <a:pt x="0" y="0"/>
                  </a:lnTo>
                  <a:lnTo>
                    <a:pt x="0" y="163068"/>
                  </a:lnTo>
                  <a:lnTo>
                    <a:pt x="4123944" y="163068"/>
                  </a:lnTo>
                  <a:lnTo>
                    <a:pt x="4123944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6908292" y="4636008"/>
              <a:ext cx="0" cy="1248410"/>
            </a:xfrm>
            <a:custGeom>
              <a:avLst/>
              <a:gdLst/>
              <a:ahLst/>
              <a:cxnLst/>
              <a:rect l="l" t="t" r="r" b="b"/>
              <a:pathLst>
                <a:path w="0" h="1248410">
                  <a:moveTo>
                    <a:pt x="0" y="1248156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C1D5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 descr=""/>
          <p:cNvSpPr txBox="1"/>
          <p:nvPr/>
        </p:nvSpPr>
        <p:spPr>
          <a:xfrm>
            <a:off x="6857238" y="5961075"/>
            <a:ext cx="10287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solidFill>
                  <a:srgbClr val="0050F0"/>
                </a:solidFill>
                <a:latin typeface="Calibri"/>
                <a:cs typeface="Calibri"/>
              </a:rPr>
              <a:t>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8697594" y="5961075"/>
            <a:ext cx="107569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6910" algn="l"/>
              </a:tabLst>
            </a:pPr>
            <a:r>
              <a:rPr dirty="0" sz="1200" spc="-10">
                <a:solidFill>
                  <a:srgbClr val="0050F0"/>
                </a:solidFill>
                <a:latin typeface="Calibri"/>
                <a:cs typeface="Calibri"/>
              </a:rPr>
              <a:t>30000</a:t>
            </a:r>
            <a:r>
              <a:rPr dirty="0" sz="1200">
                <a:solidFill>
                  <a:srgbClr val="0050F0"/>
                </a:solidFill>
                <a:latin typeface="Calibri"/>
                <a:cs typeface="Calibri"/>
              </a:rPr>
              <a:t>	</a:t>
            </a:r>
            <a:r>
              <a:rPr dirty="0" sz="1200" spc="-20">
                <a:solidFill>
                  <a:srgbClr val="0050F0"/>
                </a:solidFill>
                <a:latin typeface="Calibri"/>
                <a:cs typeface="Calibri"/>
              </a:rPr>
              <a:t>40000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10027411" y="5961075"/>
            <a:ext cx="41084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0050F0"/>
                </a:solidFill>
                <a:latin typeface="Calibri"/>
                <a:cs typeface="Calibri"/>
              </a:rPr>
              <a:t>50000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10692130" y="5961075"/>
            <a:ext cx="41084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0050F0"/>
                </a:solidFill>
                <a:latin typeface="Calibri"/>
                <a:cs typeface="Calibri"/>
              </a:rPr>
              <a:t>60000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6093714" y="5451754"/>
            <a:ext cx="6864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0050F0"/>
                </a:solidFill>
                <a:latin typeface="Calibri"/>
                <a:cs typeface="Calibri"/>
              </a:rPr>
              <a:t>After</a:t>
            </a:r>
            <a:r>
              <a:rPr dirty="0" sz="1200" spc="-30">
                <a:solidFill>
                  <a:srgbClr val="0050F0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0050F0"/>
                </a:solidFill>
                <a:latin typeface="Calibri"/>
                <a:cs typeface="Calibri"/>
              </a:rPr>
              <a:t>Issue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6281165" y="4826965"/>
            <a:ext cx="49847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0050F0"/>
                </a:solidFill>
                <a:latin typeface="Calibri"/>
                <a:cs typeface="Calibri"/>
              </a:rPr>
              <a:t>Current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7" name="object 67" descr=""/>
          <p:cNvSpPr/>
          <p:nvPr/>
        </p:nvSpPr>
        <p:spPr>
          <a:xfrm>
            <a:off x="11498580" y="5199888"/>
            <a:ext cx="82550" cy="83820"/>
          </a:xfrm>
          <a:custGeom>
            <a:avLst/>
            <a:gdLst/>
            <a:ahLst/>
            <a:cxnLst/>
            <a:rect l="l" t="t" r="r" b="b"/>
            <a:pathLst>
              <a:path w="82550" h="83820">
                <a:moveTo>
                  <a:pt x="82296" y="0"/>
                </a:moveTo>
                <a:lnTo>
                  <a:pt x="0" y="0"/>
                </a:lnTo>
                <a:lnTo>
                  <a:pt x="0" y="83820"/>
                </a:lnTo>
                <a:lnTo>
                  <a:pt x="82296" y="83820"/>
                </a:lnTo>
                <a:lnTo>
                  <a:pt x="82296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 descr=""/>
          <p:cNvSpPr txBox="1"/>
          <p:nvPr/>
        </p:nvSpPr>
        <p:spPr>
          <a:xfrm>
            <a:off x="11607165" y="5044694"/>
            <a:ext cx="414655" cy="546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2200"/>
              </a:lnSpc>
              <a:spcBef>
                <a:spcPts val="100"/>
              </a:spcBef>
            </a:pPr>
            <a:r>
              <a:rPr dirty="0" sz="1200" spc="-10">
                <a:solidFill>
                  <a:srgbClr val="0050F0"/>
                </a:solidFill>
                <a:latin typeface="Calibri"/>
                <a:cs typeface="Calibri"/>
              </a:rPr>
              <a:t>Equity </a:t>
            </a:r>
            <a:r>
              <a:rPr dirty="0" sz="1200" spc="-20">
                <a:solidFill>
                  <a:srgbClr val="0050F0"/>
                </a:solidFill>
                <a:latin typeface="Calibri"/>
                <a:cs typeface="Calibri"/>
              </a:rPr>
              <a:t>Debt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9" name="object 69" descr=""/>
          <p:cNvSpPr/>
          <p:nvPr/>
        </p:nvSpPr>
        <p:spPr>
          <a:xfrm>
            <a:off x="11498580" y="5460491"/>
            <a:ext cx="82550" cy="83820"/>
          </a:xfrm>
          <a:custGeom>
            <a:avLst/>
            <a:gdLst/>
            <a:ahLst/>
            <a:cxnLst/>
            <a:rect l="l" t="t" r="r" b="b"/>
            <a:pathLst>
              <a:path w="82550" h="83820">
                <a:moveTo>
                  <a:pt x="82296" y="0"/>
                </a:moveTo>
                <a:lnTo>
                  <a:pt x="0" y="0"/>
                </a:lnTo>
                <a:lnTo>
                  <a:pt x="0" y="83819"/>
                </a:lnTo>
                <a:lnTo>
                  <a:pt x="82296" y="83819"/>
                </a:lnTo>
                <a:lnTo>
                  <a:pt x="822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0" name="object 70" descr=""/>
          <p:cNvGrpSpPr/>
          <p:nvPr/>
        </p:nvGrpSpPr>
        <p:grpSpPr>
          <a:xfrm>
            <a:off x="390154" y="983089"/>
            <a:ext cx="4486275" cy="3314065"/>
            <a:chOff x="390154" y="983089"/>
            <a:chExt cx="4486275" cy="3314065"/>
          </a:xfrm>
        </p:grpSpPr>
        <p:pic>
          <p:nvPicPr>
            <p:cNvPr id="71" name="object 7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0154" y="983089"/>
              <a:ext cx="4485841" cy="3313724"/>
            </a:xfrm>
            <a:prstGeom prst="rect">
              <a:avLst/>
            </a:prstGeom>
          </p:spPr>
        </p:pic>
        <p:sp>
          <p:nvSpPr>
            <p:cNvPr id="72" name="object 72" descr=""/>
            <p:cNvSpPr/>
            <p:nvPr/>
          </p:nvSpPr>
          <p:spPr>
            <a:xfrm>
              <a:off x="1339596" y="3436619"/>
              <a:ext cx="2413000" cy="791210"/>
            </a:xfrm>
            <a:custGeom>
              <a:avLst/>
              <a:gdLst/>
              <a:ahLst/>
              <a:cxnLst/>
              <a:rect l="l" t="t" r="r" b="b"/>
              <a:pathLst>
                <a:path w="2413000" h="791210">
                  <a:moveTo>
                    <a:pt x="0" y="0"/>
                  </a:moveTo>
                  <a:lnTo>
                    <a:pt x="369570" y="548512"/>
                  </a:lnTo>
                  <a:lnTo>
                    <a:pt x="369570" y="790955"/>
                  </a:lnTo>
                  <a:lnTo>
                    <a:pt x="2412491" y="790955"/>
                  </a:lnTo>
                  <a:lnTo>
                    <a:pt x="2412491" y="182498"/>
                  </a:lnTo>
                  <a:lnTo>
                    <a:pt x="369570" y="182498"/>
                  </a:lnTo>
                  <a:lnTo>
                    <a:pt x="369570" y="3505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C6E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 descr=""/>
          <p:cNvSpPr txBox="1"/>
          <p:nvPr/>
        </p:nvSpPr>
        <p:spPr>
          <a:xfrm>
            <a:off x="1872742" y="3696461"/>
            <a:ext cx="1716405" cy="4533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Source:</a:t>
            </a:r>
            <a:r>
              <a:rPr dirty="0" sz="14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xyz</a:t>
            </a:r>
            <a:r>
              <a:rPr dirty="0" sz="14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xyz</a:t>
            </a:r>
            <a:r>
              <a:rPr dirty="0" sz="14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Deloitte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Report</a:t>
            </a:r>
            <a:r>
              <a:rPr dirty="0" sz="14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001F5F"/>
                </a:solidFill>
                <a:latin typeface="Calibri"/>
                <a:cs typeface="Calibri"/>
              </a:rPr>
              <a:t>20xx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4" name="object 74" descr=""/>
          <p:cNvSpPr/>
          <p:nvPr/>
        </p:nvSpPr>
        <p:spPr>
          <a:xfrm>
            <a:off x="2662427" y="995172"/>
            <a:ext cx="2842260" cy="704215"/>
          </a:xfrm>
          <a:custGeom>
            <a:avLst/>
            <a:gdLst/>
            <a:ahLst/>
            <a:cxnLst/>
            <a:rect l="l" t="t" r="r" b="b"/>
            <a:pathLst>
              <a:path w="2842260" h="704214">
                <a:moveTo>
                  <a:pt x="2842260" y="0"/>
                </a:moveTo>
                <a:lnTo>
                  <a:pt x="798449" y="0"/>
                </a:lnTo>
                <a:lnTo>
                  <a:pt x="798449" y="168020"/>
                </a:lnTo>
                <a:lnTo>
                  <a:pt x="0" y="608329"/>
                </a:lnTo>
                <a:lnTo>
                  <a:pt x="798449" y="366267"/>
                </a:lnTo>
                <a:lnTo>
                  <a:pt x="798449" y="704088"/>
                </a:lnTo>
                <a:lnTo>
                  <a:pt x="2842260" y="704088"/>
                </a:lnTo>
                <a:lnTo>
                  <a:pt x="2842260" y="0"/>
                </a:lnTo>
                <a:close/>
              </a:path>
            </a:pathLst>
          </a:custGeom>
          <a:solidFill>
            <a:srgbClr val="B4C6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 descr=""/>
          <p:cNvSpPr txBox="1"/>
          <p:nvPr/>
        </p:nvSpPr>
        <p:spPr>
          <a:xfrm>
            <a:off x="3567810" y="1005332"/>
            <a:ext cx="1871980" cy="666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Due</a:t>
            </a:r>
            <a:r>
              <a:rPr dirty="0" sz="1400" spc="-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poor</a:t>
            </a:r>
            <a:r>
              <a:rPr dirty="0" sz="14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performance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4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4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stock</a:t>
            </a:r>
            <a:r>
              <a:rPr dirty="0" sz="14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4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negative market</a:t>
            </a:r>
            <a:r>
              <a:rPr dirty="0" sz="14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sentiment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6" name="object 76" descr=""/>
          <p:cNvGrpSpPr/>
          <p:nvPr/>
        </p:nvGrpSpPr>
        <p:grpSpPr>
          <a:xfrm>
            <a:off x="1703577" y="2373502"/>
            <a:ext cx="2053589" cy="1129030"/>
            <a:chOff x="1703577" y="2373502"/>
            <a:chExt cx="2053589" cy="1129030"/>
          </a:xfrm>
        </p:grpSpPr>
        <p:sp>
          <p:nvSpPr>
            <p:cNvPr id="77" name="object 77" descr=""/>
            <p:cNvSpPr/>
            <p:nvPr/>
          </p:nvSpPr>
          <p:spPr>
            <a:xfrm>
              <a:off x="1709927" y="2379852"/>
              <a:ext cx="2040889" cy="1116330"/>
            </a:xfrm>
            <a:custGeom>
              <a:avLst/>
              <a:gdLst/>
              <a:ahLst/>
              <a:cxnLst/>
              <a:rect l="l" t="t" r="r" b="b"/>
              <a:pathLst>
                <a:path w="2040889" h="1116329">
                  <a:moveTo>
                    <a:pt x="1668145" y="0"/>
                  </a:moveTo>
                  <a:lnTo>
                    <a:pt x="1190371" y="217043"/>
                  </a:lnTo>
                  <a:lnTo>
                    <a:pt x="0" y="217043"/>
                  </a:lnTo>
                  <a:lnTo>
                    <a:pt x="0" y="1116202"/>
                  </a:lnTo>
                  <a:lnTo>
                    <a:pt x="2040636" y="1116202"/>
                  </a:lnTo>
                  <a:lnTo>
                    <a:pt x="2040636" y="217043"/>
                  </a:lnTo>
                  <a:lnTo>
                    <a:pt x="1700530" y="217043"/>
                  </a:lnTo>
                  <a:lnTo>
                    <a:pt x="1668145" y="0"/>
                  </a:lnTo>
                  <a:close/>
                </a:path>
              </a:pathLst>
            </a:custGeom>
            <a:solidFill>
              <a:srgbClr val="B4C6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1709927" y="2379852"/>
              <a:ext cx="2040889" cy="1116330"/>
            </a:xfrm>
            <a:custGeom>
              <a:avLst/>
              <a:gdLst/>
              <a:ahLst/>
              <a:cxnLst/>
              <a:rect l="l" t="t" r="r" b="b"/>
              <a:pathLst>
                <a:path w="2040889" h="1116329">
                  <a:moveTo>
                    <a:pt x="0" y="217043"/>
                  </a:moveTo>
                  <a:lnTo>
                    <a:pt x="1190371" y="217043"/>
                  </a:lnTo>
                  <a:lnTo>
                    <a:pt x="1668145" y="0"/>
                  </a:lnTo>
                  <a:lnTo>
                    <a:pt x="1700530" y="217043"/>
                  </a:lnTo>
                  <a:lnTo>
                    <a:pt x="2040636" y="217043"/>
                  </a:lnTo>
                  <a:lnTo>
                    <a:pt x="2040636" y="366902"/>
                  </a:lnTo>
                  <a:lnTo>
                    <a:pt x="2040636" y="591693"/>
                  </a:lnTo>
                  <a:lnTo>
                    <a:pt x="2040636" y="1116202"/>
                  </a:lnTo>
                  <a:lnTo>
                    <a:pt x="1700530" y="1116202"/>
                  </a:lnTo>
                  <a:lnTo>
                    <a:pt x="1190371" y="1116202"/>
                  </a:lnTo>
                  <a:lnTo>
                    <a:pt x="0" y="1116202"/>
                  </a:lnTo>
                  <a:lnTo>
                    <a:pt x="0" y="591693"/>
                  </a:lnTo>
                  <a:lnTo>
                    <a:pt x="0" y="366902"/>
                  </a:lnTo>
                  <a:lnTo>
                    <a:pt x="0" y="217043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9" name="object 79" descr=""/>
          <p:cNvSpPr txBox="1"/>
          <p:nvPr/>
        </p:nvSpPr>
        <p:spPr>
          <a:xfrm>
            <a:off x="1764538" y="2749423"/>
            <a:ext cx="1929764" cy="666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 indent="3175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Due</a:t>
            </a:r>
            <a:r>
              <a:rPr dirty="0" sz="14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4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National Amusements</a:t>
            </a:r>
            <a:r>
              <a:rPr dirty="0" sz="14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being</a:t>
            </a:r>
            <a:r>
              <a:rPr dirty="0" sz="14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put</a:t>
            </a:r>
            <a:r>
              <a:rPr dirty="0" sz="1400" spc="-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001F5F"/>
                </a:solidFill>
                <a:latin typeface="Calibri"/>
                <a:cs typeface="Calibri"/>
              </a:rPr>
              <a:t>on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credit</a:t>
            </a:r>
            <a:r>
              <a:rPr dirty="0" sz="1400" spc="-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watch</a:t>
            </a:r>
            <a:endParaRPr sz="1400">
              <a:latin typeface="Calibri"/>
              <a:cs typeface="Calibri"/>
            </a:endParaRPr>
          </a:p>
        </p:txBody>
      </p:sp>
      <p:graphicFrame>
        <p:nvGraphicFramePr>
          <p:cNvPr id="80" name="object 80" descr=""/>
          <p:cNvGraphicFramePr>
            <a:graphicFrameLocks noGrp="1"/>
          </p:cNvGraphicFramePr>
          <p:nvPr/>
        </p:nvGraphicFramePr>
        <p:xfrm>
          <a:off x="294868" y="4330446"/>
          <a:ext cx="5545455" cy="1035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6460"/>
                <a:gridCol w="2029460"/>
              </a:tblGrid>
              <a:tr h="25907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1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Purchase</a:t>
                      </a:r>
                      <a:r>
                        <a:rPr dirty="0" sz="1100" spc="-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Price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3810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1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Target</a:t>
                      </a:r>
                      <a:r>
                        <a:rPr dirty="0" sz="1100" spc="-2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Share</a:t>
                      </a:r>
                      <a:r>
                        <a:rPr dirty="0" sz="1100" spc="-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Price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3810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100" spc="-1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$24.61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3810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1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Takeover</a:t>
                      </a:r>
                      <a:r>
                        <a:rPr dirty="0" sz="1100" spc="-2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Premium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3810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100" spc="-25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35%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3810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1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Offer </a:t>
                      </a:r>
                      <a:r>
                        <a:rPr dirty="0" sz="1100" spc="-1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Price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3810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100" spc="-1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$33.22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3810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1" name="object 81" descr=""/>
          <p:cNvGraphicFramePr>
            <a:graphicFrameLocks noGrp="1"/>
          </p:cNvGraphicFramePr>
          <p:nvPr/>
        </p:nvGraphicFramePr>
        <p:xfrm>
          <a:off x="294868" y="5452109"/>
          <a:ext cx="5545455" cy="776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6460"/>
                <a:gridCol w="2029460"/>
              </a:tblGrid>
              <a:tr h="25844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1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Target</a:t>
                      </a:r>
                      <a:r>
                        <a:rPr dirty="0" sz="1100" spc="-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Shares</a:t>
                      </a:r>
                      <a:r>
                        <a:rPr dirty="0" sz="1100" spc="-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Outstanding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3810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100" spc="-2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614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3810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10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Offer </a:t>
                      </a:r>
                      <a:r>
                        <a:rPr dirty="0" sz="1100" spc="-1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Price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3810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100" spc="-1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$33.22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3810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100" b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Purchase</a:t>
                      </a:r>
                      <a:r>
                        <a:rPr dirty="0" sz="1100" spc="-30" b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 b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Price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3810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100" b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USD</a:t>
                      </a:r>
                      <a:r>
                        <a:rPr dirty="0" sz="1100" spc="-30" b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b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20391</a:t>
                      </a:r>
                      <a:r>
                        <a:rPr dirty="0" sz="1100" spc="-25" b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 b="1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million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3810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30351" y="6378016"/>
            <a:ext cx="11167745" cy="3917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35"/>
              </a:lnSpc>
              <a:tabLst>
                <a:tab pos="1534795" algn="l"/>
                <a:tab pos="2982595" algn="l"/>
                <a:tab pos="4497705" algn="l"/>
                <a:tab pos="5985510" algn="l"/>
                <a:tab pos="7392034" algn="l"/>
                <a:tab pos="8886190" algn="l"/>
              </a:tabLst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Executive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</a:t>
            </a:r>
            <a:endParaRPr sz="1400">
              <a:latin typeface="Calibri"/>
              <a:cs typeface="Calibri"/>
            </a:endParaRPr>
          </a:p>
          <a:p>
            <a:pPr marL="2540">
              <a:lnSpc>
                <a:spcPct val="100000"/>
              </a:lnSpc>
              <a:tabLst>
                <a:tab pos="1540510" algn="l"/>
                <a:tab pos="2979420" algn="l"/>
                <a:tab pos="4721860" algn="l"/>
                <a:tab pos="6012815" algn="l"/>
                <a:tab pos="7435215" algn="l"/>
                <a:tab pos="8986520" algn="l"/>
                <a:tab pos="10377805" algn="l"/>
              </a:tabLst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Overview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Feasibility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Solution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baseline="29761" sz="2100" spc="-15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baseline="29761" sz="2100">
              <a:latin typeface="Calibri"/>
              <a:cs typeface="Calibri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233673" y="6296914"/>
            <a:ext cx="1244600" cy="567690"/>
            <a:chOff x="3233673" y="6296914"/>
            <a:chExt cx="1244600" cy="567690"/>
          </a:xfrm>
        </p:grpSpPr>
        <p:sp>
          <p:nvSpPr>
            <p:cNvPr id="4" name="object 4" descr=""/>
            <p:cNvSpPr/>
            <p:nvPr/>
          </p:nvSpPr>
          <p:spPr>
            <a:xfrm>
              <a:off x="3240023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1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1" y="554736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240023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1" y="554736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244595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1743201" y="6296914"/>
            <a:ext cx="1244600" cy="567690"/>
            <a:chOff x="1743201" y="6296914"/>
            <a:chExt cx="1244600" cy="567690"/>
          </a:xfrm>
        </p:grpSpPr>
        <p:sp>
          <p:nvSpPr>
            <p:cNvPr id="8" name="object 8" descr=""/>
            <p:cNvSpPr/>
            <p:nvPr/>
          </p:nvSpPr>
          <p:spPr>
            <a:xfrm>
              <a:off x="1749551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1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1" y="554736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749551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1" y="554736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754123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4724146" y="6296914"/>
            <a:ext cx="1244600" cy="567690"/>
            <a:chOff x="4724146" y="6296914"/>
            <a:chExt cx="1244600" cy="567690"/>
          </a:xfrm>
        </p:grpSpPr>
        <p:sp>
          <p:nvSpPr>
            <p:cNvPr id="12" name="object 12" descr=""/>
            <p:cNvSpPr/>
            <p:nvPr/>
          </p:nvSpPr>
          <p:spPr>
            <a:xfrm>
              <a:off x="4730496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1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1" y="554736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730496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1" y="554736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735068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 descr=""/>
          <p:cNvGrpSpPr/>
          <p:nvPr/>
        </p:nvGrpSpPr>
        <p:grpSpPr>
          <a:xfrm>
            <a:off x="6214617" y="6296914"/>
            <a:ext cx="1244600" cy="567690"/>
            <a:chOff x="6214617" y="6296914"/>
            <a:chExt cx="1244600" cy="567690"/>
          </a:xfrm>
        </p:grpSpPr>
        <p:sp>
          <p:nvSpPr>
            <p:cNvPr id="16" name="object 16" descr=""/>
            <p:cNvSpPr/>
            <p:nvPr/>
          </p:nvSpPr>
          <p:spPr>
            <a:xfrm>
              <a:off x="6220967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1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1" y="554736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6220967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1" y="554736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225539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 descr=""/>
          <p:cNvGrpSpPr/>
          <p:nvPr/>
        </p:nvGrpSpPr>
        <p:grpSpPr>
          <a:xfrm>
            <a:off x="7705090" y="6296914"/>
            <a:ext cx="1244600" cy="567690"/>
            <a:chOff x="7705090" y="6296914"/>
            <a:chExt cx="1244600" cy="567690"/>
          </a:xfrm>
        </p:grpSpPr>
        <p:sp>
          <p:nvSpPr>
            <p:cNvPr id="20" name="object 20" descr=""/>
            <p:cNvSpPr/>
            <p:nvPr/>
          </p:nvSpPr>
          <p:spPr>
            <a:xfrm>
              <a:off x="7711440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2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2" y="554736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7711440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2" y="554736"/>
                  </a:lnTo>
                  <a:lnTo>
                    <a:pt x="1231392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7716012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 descr=""/>
          <p:cNvGrpSpPr/>
          <p:nvPr/>
        </p:nvGrpSpPr>
        <p:grpSpPr>
          <a:xfrm>
            <a:off x="9195561" y="6296914"/>
            <a:ext cx="1244600" cy="567690"/>
            <a:chOff x="9195561" y="6296914"/>
            <a:chExt cx="1244600" cy="567690"/>
          </a:xfrm>
        </p:grpSpPr>
        <p:sp>
          <p:nvSpPr>
            <p:cNvPr id="24" name="object 24" descr=""/>
            <p:cNvSpPr/>
            <p:nvPr/>
          </p:nvSpPr>
          <p:spPr>
            <a:xfrm>
              <a:off x="9201911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2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2" y="554736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9201911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2" y="554736"/>
                  </a:lnTo>
                  <a:lnTo>
                    <a:pt x="1231392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9206483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 descr=""/>
          <p:cNvGrpSpPr/>
          <p:nvPr/>
        </p:nvGrpSpPr>
        <p:grpSpPr>
          <a:xfrm>
            <a:off x="10692383" y="6296914"/>
            <a:ext cx="1247140" cy="567690"/>
            <a:chOff x="10692383" y="6296914"/>
            <a:chExt cx="1247140" cy="567690"/>
          </a:xfrm>
        </p:grpSpPr>
        <p:sp>
          <p:nvSpPr>
            <p:cNvPr id="28" name="object 28" descr=""/>
            <p:cNvSpPr/>
            <p:nvPr/>
          </p:nvSpPr>
          <p:spPr>
            <a:xfrm>
              <a:off x="10701527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2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2" y="554736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0701527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2" y="554736"/>
                  </a:lnTo>
                  <a:lnTo>
                    <a:pt x="1231392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0692383" y="6414516"/>
              <a:ext cx="1219200" cy="306705"/>
            </a:xfrm>
            <a:custGeom>
              <a:avLst/>
              <a:gdLst/>
              <a:ahLst/>
              <a:cxnLst/>
              <a:rect l="l" t="t" r="r" b="b"/>
              <a:pathLst>
                <a:path w="1219200" h="306704">
                  <a:moveTo>
                    <a:pt x="1219200" y="0"/>
                  </a:moveTo>
                  <a:lnTo>
                    <a:pt x="0" y="0"/>
                  </a:lnTo>
                  <a:lnTo>
                    <a:pt x="0" y="306324"/>
                  </a:lnTo>
                  <a:lnTo>
                    <a:pt x="1219200" y="306324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2" name="object 3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75264" y="18288"/>
              <a:ext cx="1144524" cy="75590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</p:grpSp>
      <p:sp>
        <p:nvSpPr>
          <p:cNvPr id="34" name="object 34" descr=""/>
          <p:cNvSpPr/>
          <p:nvPr/>
        </p:nvSpPr>
        <p:spPr>
          <a:xfrm>
            <a:off x="9144" y="0"/>
            <a:ext cx="12183110" cy="6858000"/>
          </a:xfrm>
          <a:custGeom>
            <a:avLst/>
            <a:gdLst/>
            <a:ahLst/>
            <a:cxnLst/>
            <a:rect l="l" t="t" r="r" b="b"/>
            <a:pathLst>
              <a:path w="12183110" h="6858000">
                <a:moveTo>
                  <a:pt x="0" y="0"/>
                </a:moveTo>
                <a:lnTo>
                  <a:pt x="0" y="6858000"/>
                </a:lnTo>
                <a:lnTo>
                  <a:pt x="12182855" y="6858000"/>
                </a:lnTo>
                <a:lnTo>
                  <a:pt x="1218285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1F5F">
              <a:alpha val="7607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/>
          <p:nvPr/>
        </p:nvSpPr>
        <p:spPr>
          <a:xfrm>
            <a:off x="9144" y="0"/>
            <a:ext cx="12183110" cy="6858000"/>
          </a:xfrm>
          <a:custGeom>
            <a:avLst/>
            <a:gdLst/>
            <a:ahLst/>
            <a:cxnLst/>
            <a:rect l="l" t="t" r="r" b="b"/>
            <a:pathLst>
              <a:path w="12183110" h="6858000">
                <a:moveTo>
                  <a:pt x="12182856" y="0"/>
                </a:moveTo>
                <a:lnTo>
                  <a:pt x="0" y="0"/>
                </a:lnTo>
                <a:lnTo>
                  <a:pt x="0" y="6858000"/>
                </a:lnTo>
                <a:lnTo>
                  <a:pt x="12182855" y="6858000"/>
                </a:lnTo>
              </a:path>
            </a:pathLst>
          </a:custGeom>
          <a:ln w="12700">
            <a:solidFill>
              <a:srgbClr val="0013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3668014" y="2785694"/>
            <a:ext cx="4857115" cy="12458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0" spc="-1035">
                <a:latin typeface="Trebuchet MS"/>
                <a:cs typeface="Trebuchet MS"/>
              </a:rPr>
              <a:t>VIII.</a:t>
            </a:r>
            <a:r>
              <a:rPr dirty="0" sz="8000" spc="-844">
                <a:latin typeface="Trebuchet MS"/>
                <a:cs typeface="Trebuchet MS"/>
              </a:rPr>
              <a:t> </a:t>
            </a:r>
            <a:r>
              <a:rPr dirty="0" sz="8000" spc="-1125">
                <a:latin typeface="Trebuchet MS"/>
                <a:cs typeface="Trebuchet MS"/>
              </a:rPr>
              <a:t>Conclusion</a:t>
            </a:r>
            <a:endParaRPr sz="8000">
              <a:latin typeface="Trebuchet MS"/>
              <a:cs typeface="Trebuchet MS"/>
            </a:endParaRPr>
          </a:p>
        </p:txBody>
      </p:sp>
      <p:grpSp>
        <p:nvGrpSpPr>
          <p:cNvPr id="37" name="object 37" descr=""/>
          <p:cNvGrpSpPr/>
          <p:nvPr/>
        </p:nvGrpSpPr>
        <p:grpSpPr>
          <a:xfrm>
            <a:off x="147828" y="173736"/>
            <a:ext cx="11889105" cy="6551930"/>
            <a:chOff x="147828" y="173736"/>
            <a:chExt cx="11889105" cy="6551930"/>
          </a:xfrm>
        </p:grpSpPr>
        <p:sp>
          <p:nvSpPr>
            <p:cNvPr id="38" name="object 38" descr=""/>
            <p:cNvSpPr/>
            <p:nvPr/>
          </p:nvSpPr>
          <p:spPr>
            <a:xfrm>
              <a:off x="2078735" y="4090415"/>
              <a:ext cx="8100695" cy="0"/>
            </a:xfrm>
            <a:custGeom>
              <a:avLst/>
              <a:gdLst/>
              <a:ahLst/>
              <a:cxnLst/>
              <a:rect l="l" t="t" r="r" b="b"/>
              <a:pathLst>
                <a:path w="8100695" h="0">
                  <a:moveTo>
                    <a:pt x="0" y="0"/>
                  </a:moveTo>
                  <a:lnTo>
                    <a:pt x="8100313" y="0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166878" y="192786"/>
              <a:ext cx="11851005" cy="6513830"/>
            </a:xfrm>
            <a:custGeom>
              <a:avLst/>
              <a:gdLst/>
              <a:ahLst/>
              <a:cxnLst/>
              <a:rect l="l" t="t" r="r" b="b"/>
              <a:pathLst>
                <a:path w="11851005" h="6513830">
                  <a:moveTo>
                    <a:pt x="0" y="6513576"/>
                  </a:moveTo>
                  <a:lnTo>
                    <a:pt x="11850624" y="6513576"/>
                  </a:lnTo>
                  <a:lnTo>
                    <a:pt x="11850624" y="0"/>
                  </a:lnTo>
                  <a:lnTo>
                    <a:pt x="0" y="0"/>
                  </a:lnTo>
                  <a:lnTo>
                    <a:pt x="0" y="6513576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6916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74320" marR="267335" indent="-3175">
              <a:lnSpc>
                <a:spcPct val="100000"/>
              </a:lnSpc>
              <a:spcBef>
                <a:spcPts val="240"/>
              </a:spcBef>
            </a:pP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70276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69875" marR="268605" indent="25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 Overview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69719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310" marR="311150" indent="-635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370832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521334" marR="294005" indent="-224154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771388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945" marR="292100" indent="-279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7194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53365" marR="207645" indent="-4318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 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5725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14960" marR="210185" indent="-100965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 Solution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982200" y="6303264"/>
            <a:ext cx="1231900" cy="55499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146050" rIns="0" bIns="0" rtlCol="0" vert="horz">
            <a:spAutoFit/>
          </a:bodyPr>
          <a:lstStyle/>
          <a:p>
            <a:pPr marL="202565">
              <a:lnSpc>
                <a:spcPct val="100000"/>
              </a:lnSpc>
              <a:spcBef>
                <a:spcPts val="1150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1551919" y="643432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2"/>
                </a:lnTo>
                <a:lnTo>
                  <a:pt x="640079" y="294132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Summarising</a:t>
            </a:r>
            <a:r>
              <a:rPr dirty="0" spc="-40"/>
              <a:t> </a:t>
            </a:r>
            <a:r>
              <a:rPr dirty="0"/>
              <a:t>our</a:t>
            </a:r>
            <a:r>
              <a:rPr dirty="0" spc="-50"/>
              <a:t> </a:t>
            </a:r>
            <a:r>
              <a:rPr dirty="0" spc="-10"/>
              <a:t>Solution</a:t>
            </a:r>
          </a:p>
        </p:txBody>
      </p:sp>
      <p:pic>
        <p:nvPicPr>
          <p:cNvPr id="13" name="object 1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19627" y="861060"/>
            <a:ext cx="5987796" cy="5285232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3372992" y="1740865"/>
            <a:ext cx="175704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Scrutinizing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lack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of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800" spc="-10">
                <a:latin typeface="Calibri"/>
                <a:cs typeface="Calibri"/>
              </a:rPr>
              <a:t>Synergies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844030" y="4802251"/>
            <a:ext cx="18802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7653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Zeroing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in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on</a:t>
            </a:r>
            <a:r>
              <a:rPr dirty="0" sz="1800" spc="-25">
                <a:latin typeface="Calibri"/>
                <a:cs typeface="Calibri"/>
              </a:rPr>
              <a:t> an </a:t>
            </a:r>
            <a:r>
              <a:rPr dirty="0" sz="1800">
                <a:latin typeface="Calibri"/>
                <a:cs typeface="Calibri"/>
              </a:rPr>
              <a:t>Alternative</a:t>
            </a:r>
            <a:r>
              <a:rPr dirty="0" sz="1800" spc="-7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Strategy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390391" y="4587697"/>
            <a:ext cx="203644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127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Demonstrating </a:t>
            </a:r>
            <a:r>
              <a:rPr dirty="0" sz="1800">
                <a:latin typeface="Calibri"/>
                <a:cs typeface="Calibri"/>
              </a:rPr>
              <a:t>Financial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Feasibility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 spc="-50">
                <a:latin typeface="Calibri"/>
                <a:cs typeface="Calibri"/>
              </a:rPr>
              <a:t>&amp; </a:t>
            </a:r>
            <a:r>
              <a:rPr dirty="0" sz="1800">
                <a:latin typeface="Calibri"/>
                <a:cs typeface="Calibri"/>
              </a:rPr>
              <a:t>Analysing</a:t>
            </a:r>
            <a:r>
              <a:rPr dirty="0" sz="1800" spc="-70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Deal </a:t>
            </a:r>
            <a:r>
              <a:rPr dirty="0" sz="1800" spc="-10">
                <a:latin typeface="Calibri"/>
                <a:cs typeface="Calibri"/>
              </a:rPr>
              <a:t>Structure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751446" y="1824990"/>
            <a:ext cx="21475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Identification</a:t>
            </a:r>
            <a:r>
              <a:rPr dirty="0" sz="1800" spc="-95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of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800">
                <a:latin typeface="Calibri"/>
                <a:cs typeface="Calibri"/>
              </a:rPr>
              <a:t>Netflix’s</a:t>
            </a:r>
            <a:r>
              <a:rPr dirty="0" sz="1800" spc="-7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Overvaluation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5309742" y="3197097"/>
            <a:ext cx="157226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7015" marR="5080" indent="-23495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Long-</a:t>
            </a:r>
            <a:r>
              <a:rPr dirty="0" sz="1800">
                <a:latin typeface="Calibri"/>
                <a:cs typeface="Calibri"/>
              </a:rPr>
              <a:t>term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Value </a:t>
            </a:r>
            <a:r>
              <a:rPr dirty="0" sz="1800">
                <a:latin typeface="Calibri"/>
                <a:cs typeface="Calibri"/>
              </a:rPr>
              <a:t>for </a:t>
            </a:r>
            <a:r>
              <a:rPr dirty="0" sz="1800" spc="-10">
                <a:latin typeface="Calibri"/>
                <a:cs typeface="Calibri"/>
              </a:rPr>
              <a:t>Amazon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6916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74320" marR="267335" indent="-3175">
              <a:lnSpc>
                <a:spcPct val="100000"/>
              </a:lnSpc>
              <a:spcBef>
                <a:spcPts val="240"/>
              </a:spcBef>
            </a:pP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70276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69875" marR="268605" indent="25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 Overview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69719" y="6303264"/>
            <a:ext cx="1231900" cy="55499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0480" rIns="0" bIns="0" rtlCol="0" vert="horz">
            <a:spAutoFit/>
          </a:bodyPr>
          <a:lstStyle/>
          <a:p>
            <a:pPr marL="309245" marR="302260" indent="-5080">
              <a:lnSpc>
                <a:spcPct val="100000"/>
              </a:lnSpc>
              <a:spcBef>
                <a:spcPts val="240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Industry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370832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521334" marR="294005" indent="-224154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771388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945" marR="292100" indent="-279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7194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53365" marR="207645" indent="-4318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 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5725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14960" marR="210185" indent="-100965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 Solution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9822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146050" rIns="0" bIns="0" rtlCol="0" vert="horz">
            <a:spAutoFit/>
          </a:bodyPr>
          <a:lstStyle/>
          <a:p>
            <a:pPr marL="206375">
              <a:lnSpc>
                <a:spcPct val="100000"/>
              </a:lnSpc>
              <a:spcBef>
                <a:spcPts val="115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1551919" y="642670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1"/>
                </a:lnTo>
                <a:lnTo>
                  <a:pt x="640079" y="294131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51561" y="-36499"/>
            <a:ext cx="7033259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Industry</a:t>
            </a:r>
            <a:r>
              <a:rPr dirty="0" spc="-65"/>
              <a:t> </a:t>
            </a:r>
            <a:r>
              <a:rPr dirty="0"/>
              <a:t>Analysis</a:t>
            </a:r>
            <a:r>
              <a:rPr dirty="0" spc="-60"/>
              <a:t> </a:t>
            </a:r>
            <a:r>
              <a:rPr dirty="0"/>
              <a:t>–</a:t>
            </a:r>
            <a:r>
              <a:rPr dirty="0" spc="-60"/>
              <a:t> </a:t>
            </a:r>
            <a:r>
              <a:rPr dirty="0"/>
              <a:t>Segmenting</a:t>
            </a:r>
            <a:r>
              <a:rPr dirty="0" spc="-60"/>
              <a:t> </a:t>
            </a:r>
            <a:r>
              <a:rPr dirty="0"/>
              <a:t>the</a:t>
            </a:r>
            <a:r>
              <a:rPr dirty="0" spc="-65"/>
              <a:t> </a:t>
            </a:r>
            <a:r>
              <a:rPr dirty="0"/>
              <a:t>Industry</a:t>
            </a:r>
            <a:r>
              <a:rPr dirty="0" spc="-60"/>
              <a:t> </a:t>
            </a:r>
            <a:r>
              <a:rPr dirty="0" spc="-10"/>
              <a:t>(2/2)</a:t>
            </a:r>
          </a:p>
        </p:txBody>
      </p:sp>
      <p:sp>
        <p:nvSpPr>
          <p:cNvPr id="13" name="object 13" descr=""/>
          <p:cNvSpPr txBox="1"/>
          <p:nvPr/>
        </p:nvSpPr>
        <p:spPr>
          <a:xfrm>
            <a:off x="263143" y="468248"/>
            <a:ext cx="82188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Subscription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Video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Demand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(SVOD)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Market</a:t>
            </a:r>
            <a:r>
              <a:rPr dirty="0" sz="18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Key</a:t>
            </a:r>
            <a:r>
              <a:rPr dirty="0" sz="18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Portion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8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OTT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Industry…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265175" y="449580"/>
            <a:ext cx="8195945" cy="0"/>
          </a:xfrm>
          <a:custGeom>
            <a:avLst/>
            <a:gdLst/>
            <a:ahLst/>
            <a:cxnLst/>
            <a:rect l="l" t="t" r="r" b="b"/>
            <a:pathLst>
              <a:path w="8195945" h="0">
                <a:moveTo>
                  <a:pt x="0" y="0"/>
                </a:moveTo>
                <a:lnTo>
                  <a:pt x="8195818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5" name="object 15" descr=""/>
          <p:cNvGrpSpPr/>
          <p:nvPr/>
        </p:nvGrpSpPr>
        <p:grpSpPr>
          <a:xfrm>
            <a:off x="5530341" y="3261105"/>
            <a:ext cx="1104265" cy="1033780"/>
            <a:chOff x="5530341" y="3261105"/>
            <a:chExt cx="1104265" cy="1033780"/>
          </a:xfrm>
        </p:grpSpPr>
        <p:sp>
          <p:nvSpPr>
            <p:cNvPr id="16" name="object 16" descr=""/>
            <p:cNvSpPr/>
            <p:nvPr/>
          </p:nvSpPr>
          <p:spPr>
            <a:xfrm>
              <a:off x="5536691" y="3267455"/>
              <a:ext cx="1091565" cy="1021080"/>
            </a:xfrm>
            <a:custGeom>
              <a:avLst/>
              <a:gdLst/>
              <a:ahLst/>
              <a:cxnLst/>
              <a:rect l="l" t="t" r="r" b="b"/>
              <a:pathLst>
                <a:path w="1091565" h="1021079">
                  <a:moveTo>
                    <a:pt x="545592" y="0"/>
                  </a:moveTo>
                  <a:lnTo>
                    <a:pt x="495924" y="2086"/>
                  </a:lnTo>
                  <a:lnTo>
                    <a:pt x="447508" y="8226"/>
                  </a:lnTo>
                  <a:lnTo>
                    <a:pt x="400535" y="18238"/>
                  </a:lnTo>
                  <a:lnTo>
                    <a:pt x="355197" y="31943"/>
                  </a:lnTo>
                  <a:lnTo>
                    <a:pt x="311688" y="49160"/>
                  </a:lnTo>
                  <a:lnTo>
                    <a:pt x="270199" y="69708"/>
                  </a:lnTo>
                  <a:lnTo>
                    <a:pt x="230923" y="93409"/>
                  </a:lnTo>
                  <a:lnTo>
                    <a:pt x="194053" y="120080"/>
                  </a:lnTo>
                  <a:lnTo>
                    <a:pt x="159781" y="149542"/>
                  </a:lnTo>
                  <a:lnTo>
                    <a:pt x="128300" y="181615"/>
                  </a:lnTo>
                  <a:lnTo>
                    <a:pt x="99801" y="216118"/>
                  </a:lnTo>
                  <a:lnTo>
                    <a:pt x="74478" y="252871"/>
                  </a:lnTo>
                  <a:lnTo>
                    <a:pt x="52523" y="291693"/>
                  </a:lnTo>
                  <a:lnTo>
                    <a:pt x="34127" y="332405"/>
                  </a:lnTo>
                  <a:lnTo>
                    <a:pt x="19485" y="374826"/>
                  </a:lnTo>
                  <a:lnTo>
                    <a:pt x="8788" y="418775"/>
                  </a:lnTo>
                  <a:lnTo>
                    <a:pt x="2229" y="464073"/>
                  </a:lnTo>
                  <a:lnTo>
                    <a:pt x="0" y="510540"/>
                  </a:lnTo>
                  <a:lnTo>
                    <a:pt x="2229" y="557006"/>
                  </a:lnTo>
                  <a:lnTo>
                    <a:pt x="8788" y="602304"/>
                  </a:lnTo>
                  <a:lnTo>
                    <a:pt x="19485" y="646253"/>
                  </a:lnTo>
                  <a:lnTo>
                    <a:pt x="34127" y="688674"/>
                  </a:lnTo>
                  <a:lnTo>
                    <a:pt x="52523" y="729386"/>
                  </a:lnTo>
                  <a:lnTo>
                    <a:pt x="74478" y="768208"/>
                  </a:lnTo>
                  <a:lnTo>
                    <a:pt x="99801" y="804961"/>
                  </a:lnTo>
                  <a:lnTo>
                    <a:pt x="128300" y="839464"/>
                  </a:lnTo>
                  <a:lnTo>
                    <a:pt x="159781" y="871537"/>
                  </a:lnTo>
                  <a:lnTo>
                    <a:pt x="194053" y="900999"/>
                  </a:lnTo>
                  <a:lnTo>
                    <a:pt x="230923" y="927670"/>
                  </a:lnTo>
                  <a:lnTo>
                    <a:pt x="270199" y="951371"/>
                  </a:lnTo>
                  <a:lnTo>
                    <a:pt x="311688" y="971919"/>
                  </a:lnTo>
                  <a:lnTo>
                    <a:pt x="355197" y="989136"/>
                  </a:lnTo>
                  <a:lnTo>
                    <a:pt x="400535" y="1002841"/>
                  </a:lnTo>
                  <a:lnTo>
                    <a:pt x="447508" y="1012853"/>
                  </a:lnTo>
                  <a:lnTo>
                    <a:pt x="495924" y="1018993"/>
                  </a:lnTo>
                  <a:lnTo>
                    <a:pt x="545592" y="1021080"/>
                  </a:lnTo>
                  <a:lnTo>
                    <a:pt x="595259" y="1018993"/>
                  </a:lnTo>
                  <a:lnTo>
                    <a:pt x="643675" y="1012853"/>
                  </a:lnTo>
                  <a:lnTo>
                    <a:pt x="690648" y="1002841"/>
                  </a:lnTo>
                  <a:lnTo>
                    <a:pt x="735986" y="989136"/>
                  </a:lnTo>
                  <a:lnTo>
                    <a:pt x="779495" y="971919"/>
                  </a:lnTo>
                  <a:lnTo>
                    <a:pt x="820984" y="951371"/>
                  </a:lnTo>
                  <a:lnTo>
                    <a:pt x="860260" y="927670"/>
                  </a:lnTo>
                  <a:lnTo>
                    <a:pt x="897130" y="900999"/>
                  </a:lnTo>
                  <a:lnTo>
                    <a:pt x="931402" y="871537"/>
                  </a:lnTo>
                  <a:lnTo>
                    <a:pt x="962883" y="839464"/>
                  </a:lnTo>
                  <a:lnTo>
                    <a:pt x="991382" y="804961"/>
                  </a:lnTo>
                  <a:lnTo>
                    <a:pt x="1016705" y="768208"/>
                  </a:lnTo>
                  <a:lnTo>
                    <a:pt x="1038660" y="729386"/>
                  </a:lnTo>
                  <a:lnTo>
                    <a:pt x="1057056" y="688674"/>
                  </a:lnTo>
                  <a:lnTo>
                    <a:pt x="1071698" y="646253"/>
                  </a:lnTo>
                  <a:lnTo>
                    <a:pt x="1082395" y="602304"/>
                  </a:lnTo>
                  <a:lnTo>
                    <a:pt x="1088954" y="557006"/>
                  </a:lnTo>
                  <a:lnTo>
                    <a:pt x="1091184" y="510540"/>
                  </a:lnTo>
                  <a:lnTo>
                    <a:pt x="1088954" y="464073"/>
                  </a:lnTo>
                  <a:lnTo>
                    <a:pt x="1082395" y="418775"/>
                  </a:lnTo>
                  <a:lnTo>
                    <a:pt x="1071698" y="374826"/>
                  </a:lnTo>
                  <a:lnTo>
                    <a:pt x="1057056" y="332405"/>
                  </a:lnTo>
                  <a:lnTo>
                    <a:pt x="1038660" y="291693"/>
                  </a:lnTo>
                  <a:lnTo>
                    <a:pt x="1016705" y="252871"/>
                  </a:lnTo>
                  <a:lnTo>
                    <a:pt x="991382" y="216118"/>
                  </a:lnTo>
                  <a:lnTo>
                    <a:pt x="962883" y="181615"/>
                  </a:lnTo>
                  <a:lnTo>
                    <a:pt x="931402" y="149542"/>
                  </a:lnTo>
                  <a:lnTo>
                    <a:pt x="897130" y="120080"/>
                  </a:lnTo>
                  <a:lnTo>
                    <a:pt x="860260" y="93409"/>
                  </a:lnTo>
                  <a:lnTo>
                    <a:pt x="820984" y="69708"/>
                  </a:lnTo>
                  <a:lnTo>
                    <a:pt x="779495" y="49160"/>
                  </a:lnTo>
                  <a:lnTo>
                    <a:pt x="735986" y="31943"/>
                  </a:lnTo>
                  <a:lnTo>
                    <a:pt x="690648" y="18238"/>
                  </a:lnTo>
                  <a:lnTo>
                    <a:pt x="643675" y="8226"/>
                  </a:lnTo>
                  <a:lnTo>
                    <a:pt x="595259" y="2086"/>
                  </a:lnTo>
                  <a:lnTo>
                    <a:pt x="545592" y="0"/>
                  </a:lnTo>
                  <a:close/>
                </a:path>
              </a:pathLst>
            </a:custGeom>
            <a:solidFill>
              <a:srgbClr val="0451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536691" y="3267455"/>
              <a:ext cx="1091565" cy="1021080"/>
            </a:xfrm>
            <a:custGeom>
              <a:avLst/>
              <a:gdLst/>
              <a:ahLst/>
              <a:cxnLst/>
              <a:rect l="l" t="t" r="r" b="b"/>
              <a:pathLst>
                <a:path w="1091565" h="1021079">
                  <a:moveTo>
                    <a:pt x="0" y="510540"/>
                  </a:moveTo>
                  <a:lnTo>
                    <a:pt x="2229" y="464073"/>
                  </a:lnTo>
                  <a:lnTo>
                    <a:pt x="8788" y="418775"/>
                  </a:lnTo>
                  <a:lnTo>
                    <a:pt x="19485" y="374826"/>
                  </a:lnTo>
                  <a:lnTo>
                    <a:pt x="34127" y="332405"/>
                  </a:lnTo>
                  <a:lnTo>
                    <a:pt x="52523" y="291693"/>
                  </a:lnTo>
                  <a:lnTo>
                    <a:pt x="74478" y="252871"/>
                  </a:lnTo>
                  <a:lnTo>
                    <a:pt x="99801" y="216118"/>
                  </a:lnTo>
                  <a:lnTo>
                    <a:pt x="128300" y="181615"/>
                  </a:lnTo>
                  <a:lnTo>
                    <a:pt x="159781" y="149542"/>
                  </a:lnTo>
                  <a:lnTo>
                    <a:pt x="194053" y="120080"/>
                  </a:lnTo>
                  <a:lnTo>
                    <a:pt x="230923" y="93409"/>
                  </a:lnTo>
                  <a:lnTo>
                    <a:pt x="270199" y="69708"/>
                  </a:lnTo>
                  <a:lnTo>
                    <a:pt x="311688" y="49160"/>
                  </a:lnTo>
                  <a:lnTo>
                    <a:pt x="355197" y="31943"/>
                  </a:lnTo>
                  <a:lnTo>
                    <a:pt x="400535" y="18238"/>
                  </a:lnTo>
                  <a:lnTo>
                    <a:pt x="447508" y="8226"/>
                  </a:lnTo>
                  <a:lnTo>
                    <a:pt x="495924" y="2086"/>
                  </a:lnTo>
                  <a:lnTo>
                    <a:pt x="545592" y="0"/>
                  </a:lnTo>
                  <a:lnTo>
                    <a:pt x="595259" y="2086"/>
                  </a:lnTo>
                  <a:lnTo>
                    <a:pt x="643675" y="8226"/>
                  </a:lnTo>
                  <a:lnTo>
                    <a:pt x="690648" y="18238"/>
                  </a:lnTo>
                  <a:lnTo>
                    <a:pt x="735986" y="31943"/>
                  </a:lnTo>
                  <a:lnTo>
                    <a:pt x="779495" y="49160"/>
                  </a:lnTo>
                  <a:lnTo>
                    <a:pt x="820984" y="69708"/>
                  </a:lnTo>
                  <a:lnTo>
                    <a:pt x="860260" y="93409"/>
                  </a:lnTo>
                  <a:lnTo>
                    <a:pt x="897130" y="120080"/>
                  </a:lnTo>
                  <a:lnTo>
                    <a:pt x="931402" y="149542"/>
                  </a:lnTo>
                  <a:lnTo>
                    <a:pt x="962883" y="181615"/>
                  </a:lnTo>
                  <a:lnTo>
                    <a:pt x="991382" y="216118"/>
                  </a:lnTo>
                  <a:lnTo>
                    <a:pt x="1016705" y="252871"/>
                  </a:lnTo>
                  <a:lnTo>
                    <a:pt x="1038660" y="291693"/>
                  </a:lnTo>
                  <a:lnTo>
                    <a:pt x="1057056" y="332405"/>
                  </a:lnTo>
                  <a:lnTo>
                    <a:pt x="1071698" y="374826"/>
                  </a:lnTo>
                  <a:lnTo>
                    <a:pt x="1082395" y="418775"/>
                  </a:lnTo>
                  <a:lnTo>
                    <a:pt x="1088954" y="464073"/>
                  </a:lnTo>
                  <a:lnTo>
                    <a:pt x="1091184" y="510540"/>
                  </a:lnTo>
                  <a:lnTo>
                    <a:pt x="1088954" y="557006"/>
                  </a:lnTo>
                  <a:lnTo>
                    <a:pt x="1082395" y="602304"/>
                  </a:lnTo>
                  <a:lnTo>
                    <a:pt x="1071698" y="646253"/>
                  </a:lnTo>
                  <a:lnTo>
                    <a:pt x="1057056" y="688674"/>
                  </a:lnTo>
                  <a:lnTo>
                    <a:pt x="1038660" y="729386"/>
                  </a:lnTo>
                  <a:lnTo>
                    <a:pt x="1016705" y="768208"/>
                  </a:lnTo>
                  <a:lnTo>
                    <a:pt x="991382" y="804961"/>
                  </a:lnTo>
                  <a:lnTo>
                    <a:pt x="962883" y="839464"/>
                  </a:lnTo>
                  <a:lnTo>
                    <a:pt x="931402" y="871537"/>
                  </a:lnTo>
                  <a:lnTo>
                    <a:pt x="897130" y="900999"/>
                  </a:lnTo>
                  <a:lnTo>
                    <a:pt x="860260" y="927670"/>
                  </a:lnTo>
                  <a:lnTo>
                    <a:pt x="820984" y="951371"/>
                  </a:lnTo>
                  <a:lnTo>
                    <a:pt x="779495" y="971919"/>
                  </a:lnTo>
                  <a:lnTo>
                    <a:pt x="735986" y="989136"/>
                  </a:lnTo>
                  <a:lnTo>
                    <a:pt x="690648" y="1002841"/>
                  </a:lnTo>
                  <a:lnTo>
                    <a:pt x="643675" y="1012853"/>
                  </a:lnTo>
                  <a:lnTo>
                    <a:pt x="595259" y="1018993"/>
                  </a:lnTo>
                  <a:lnTo>
                    <a:pt x="545592" y="1021080"/>
                  </a:lnTo>
                  <a:lnTo>
                    <a:pt x="495924" y="1018993"/>
                  </a:lnTo>
                  <a:lnTo>
                    <a:pt x="447508" y="1012853"/>
                  </a:lnTo>
                  <a:lnTo>
                    <a:pt x="400535" y="1002841"/>
                  </a:lnTo>
                  <a:lnTo>
                    <a:pt x="355197" y="989136"/>
                  </a:lnTo>
                  <a:lnTo>
                    <a:pt x="311688" y="971919"/>
                  </a:lnTo>
                  <a:lnTo>
                    <a:pt x="270199" y="951371"/>
                  </a:lnTo>
                  <a:lnTo>
                    <a:pt x="230923" y="927670"/>
                  </a:lnTo>
                  <a:lnTo>
                    <a:pt x="194053" y="900999"/>
                  </a:lnTo>
                  <a:lnTo>
                    <a:pt x="159781" y="871537"/>
                  </a:lnTo>
                  <a:lnTo>
                    <a:pt x="128300" y="839464"/>
                  </a:lnTo>
                  <a:lnTo>
                    <a:pt x="99801" y="804961"/>
                  </a:lnTo>
                  <a:lnTo>
                    <a:pt x="74478" y="768208"/>
                  </a:lnTo>
                  <a:lnTo>
                    <a:pt x="52523" y="729386"/>
                  </a:lnTo>
                  <a:lnTo>
                    <a:pt x="34127" y="688674"/>
                  </a:lnTo>
                  <a:lnTo>
                    <a:pt x="19485" y="646253"/>
                  </a:lnTo>
                  <a:lnTo>
                    <a:pt x="8788" y="602304"/>
                  </a:lnTo>
                  <a:lnTo>
                    <a:pt x="2229" y="557006"/>
                  </a:lnTo>
                  <a:lnTo>
                    <a:pt x="0" y="510540"/>
                  </a:lnTo>
                  <a:close/>
                </a:path>
              </a:pathLst>
            </a:custGeom>
            <a:ln w="12700">
              <a:solidFill>
                <a:srgbClr val="07528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24143" y="3497579"/>
              <a:ext cx="749808" cy="630935"/>
            </a:xfrm>
            <a:prstGeom prst="rect">
              <a:avLst/>
            </a:prstGeom>
          </p:spPr>
        </p:pic>
      </p:grpSp>
      <p:sp>
        <p:nvSpPr>
          <p:cNvPr id="19" name="object 19" descr=""/>
          <p:cNvSpPr txBox="1"/>
          <p:nvPr/>
        </p:nvSpPr>
        <p:spPr>
          <a:xfrm>
            <a:off x="5633084" y="4350207"/>
            <a:ext cx="928369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solidFill>
                  <a:srgbClr val="001F5F"/>
                </a:solidFill>
                <a:latin typeface="Calibri"/>
                <a:cs typeface="Calibri"/>
              </a:rPr>
              <a:t>OTT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800" spc="-10" b="1">
                <a:solidFill>
                  <a:srgbClr val="001F5F"/>
                </a:solidFill>
                <a:latin typeface="Calibri"/>
                <a:cs typeface="Calibri"/>
              </a:rPr>
              <a:t>Industry*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1202182" y="912622"/>
            <a:ext cx="6501765" cy="4470400"/>
            <a:chOff x="1202182" y="912622"/>
            <a:chExt cx="6501765" cy="4470400"/>
          </a:xfrm>
        </p:grpSpPr>
        <p:sp>
          <p:nvSpPr>
            <p:cNvPr id="21" name="object 21" descr=""/>
            <p:cNvSpPr/>
            <p:nvPr/>
          </p:nvSpPr>
          <p:spPr>
            <a:xfrm>
              <a:off x="4370070" y="2149602"/>
              <a:ext cx="3324225" cy="3223895"/>
            </a:xfrm>
            <a:custGeom>
              <a:avLst/>
              <a:gdLst/>
              <a:ahLst/>
              <a:cxnLst/>
              <a:rect l="l" t="t" r="r" b="b"/>
              <a:pathLst>
                <a:path w="3324225" h="3223895">
                  <a:moveTo>
                    <a:pt x="0" y="3223768"/>
                  </a:moveTo>
                  <a:lnTo>
                    <a:pt x="1327403" y="1988820"/>
                  </a:lnTo>
                </a:path>
                <a:path w="3324225" h="3223895">
                  <a:moveTo>
                    <a:pt x="132587" y="0"/>
                  </a:moveTo>
                  <a:lnTo>
                    <a:pt x="1328292" y="1267968"/>
                  </a:lnTo>
                </a:path>
                <a:path w="3324225" h="3223895">
                  <a:moveTo>
                    <a:pt x="2098547" y="1988820"/>
                  </a:moveTo>
                  <a:lnTo>
                    <a:pt x="3323844" y="3223768"/>
                  </a:lnTo>
                </a:path>
                <a:path w="3324225" h="3223895">
                  <a:moveTo>
                    <a:pt x="2258568" y="1629156"/>
                  </a:moveTo>
                  <a:lnTo>
                    <a:pt x="3316097" y="1710055"/>
                  </a:lnTo>
                </a:path>
                <a:path w="3324225" h="3223895">
                  <a:moveTo>
                    <a:pt x="2098547" y="1267968"/>
                  </a:moveTo>
                  <a:lnTo>
                    <a:pt x="3179445" y="0"/>
                  </a:lnTo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208532" y="918972"/>
              <a:ext cx="2110740" cy="494030"/>
            </a:xfrm>
            <a:custGeom>
              <a:avLst/>
              <a:gdLst/>
              <a:ahLst/>
              <a:cxnLst/>
              <a:rect l="l" t="t" r="r" b="b"/>
              <a:pathLst>
                <a:path w="2110740" h="494030">
                  <a:moveTo>
                    <a:pt x="2028444" y="0"/>
                  </a:moveTo>
                  <a:lnTo>
                    <a:pt x="82296" y="0"/>
                  </a:lnTo>
                  <a:lnTo>
                    <a:pt x="50261" y="6465"/>
                  </a:lnTo>
                  <a:lnTo>
                    <a:pt x="24103" y="24098"/>
                  </a:lnTo>
                  <a:lnTo>
                    <a:pt x="6466" y="50256"/>
                  </a:lnTo>
                  <a:lnTo>
                    <a:pt x="0" y="82295"/>
                  </a:lnTo>
                  <a:lnTo>
                    <a:pt x="0" y="411479"/>
                  </a:lnTo>
                  <a:lnTo>
                    <a:pt x="6466" y="443519"/>
                  </a:lnTo>
                  <a:lnTo>
                    <a:pt x="24103" y="469677"/>
                  </a:lnTo>
                  <a:lnTo>
                    <a:pt x="50261" y="487310"/>
                  </a:lnTo>
                  <a:lnTo>
                    <a:pt x="82296" y="493775"/>
                  </a:lnTo>
                  <a:lnTo>
                    <a:pt x="2028444" y="493775"/>
                  </a:lnTo>
                  <a:lnTo>
                    <a:pt x="2060483" y="487310"/>
                  </a:lnTo>
                  <a:lnTo>
                    <a:pt x="2086641" y="469677"/>
                  </a:lnTo>
                  <a:lnTo>
                    <a:pt x="2104274" y="443519"/>
                  </a:lnTo>
                  <a:lnTo>
                    <a:pt x="2110740" y="411479"/>
                  </a:lnTo>
                  <a:lnTo>
                    <a:pt x="2110740" y="82295"/>
                  </a:lnTo>
                  <a:lnTo>
                    <a:pt x="2104274" y="50256"/>
                  </a:lnTo>
                  <a:lnTo>
                    <a:pt x="2086641" y="24098"/>
                  </a:lnTo>
                  <a:lnTo>
                    <a:pt x="2060483" y="6465"/>
                  </a:lnTo>
                  <a:lnTo>
                    <a:pt x="2028444" y="0"/>
                  </a:lnTo>
                  <a:close/>
                </a:path>
              </a:pathLst>
            </a:custGeom>
            <a:solidFill>
              <a:srgbClr val="0451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208532" y="918972"/>
              <a:ext cx="2110740" cy="494030"/>
            </a:xfrm>
            <a:custGeom>
              <a:avLst/>
              <a:gdLst/>
              <a:ahLst/>
              <a:cxnLst/>
              <a:rect l="l" t="t" r="r" b="b"/>
              <a:pathLst>
                <a:path w="2110740" h="494030">
                  <a:moveTo>
                    <a:pt x="0" y="82295"/>
                  </a:moveTo>
                  <a:lnTo>
                    <a:pt x="6466" y="50256"/>
                  </a:lnTo>
                  <a:lnTo>
                    <a:pt x="24103" y="24098"/>
                  </a:lnTo>
                  <a:lnTo>
                    <a:pt x="50261" y="6465"/>
                  </a:lnTo>
                  <a:lnTo>
                    <a:pt x="82296" y="0"/>
                  </a:lnTo>
                  <a:lnTo>
                    <a:pt x="2028444" y="0"/>
                  </a:lnTo>
                  <a:lnTo>
                    <a:pt x="2060483" y="6465"/>
                  </a:lnTo>
                  <a:lnTo>
                    <a:pt x="2086641" y="24098"/>
                  </a:lnTo>
                  <a:lnTo>
                    <a:pt x="2104274" y="50256"/>
                  </a:lnTo>
                  <a:lnTo>
                    <a:pt x="2110740" y="82295"/>
                  </a:lnTo>
                  <a:lnTo>
                    <a:pt x="2110740" y="411479"/>
                  </a:lnTo>
                  <a:lnTo>
                    <a:pt x="2104274" y="443519"/>
                  </a:lnTo>
                  <a:lnTo>
                    <a:pt x="2086641" y="469677"/>
                  </a:lnTo>
                  <a:lnTo>
                    <a:pt x="2060483" y="487310"/>
                  </a:lnTo>
                  <a:lnTo>
                    <a:pt x="2028444" y="493775"/>
                  </a:lnTo>
                  <a:lnTo>
                    <a:pt x="82296" y="493775"/>
                  </a:lnTo>
                  <a:lnTo>
                    <a:pt x="50261" y="487310"/>
                  </a:lnTo>
                  <a:lnTo>
                    <a:pt x="24103" y="469677"/>
                  </a:lnTo>
                  <a:lnTo>
                    <a:pt x="6466" y="443519"/>
                  </a:lnTo>
                  <a:lnTo>
                    <a:pt x="0" y="411479"/>
                  </a:lnTo>
                  <a:lnTo>
                    <a:pt x="0" y="8229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1307083" y="999490"/>
            <a:ext cx="191388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Streaming</a:t>
            </a:r>
            <a:r>
              <a:rPr dirty="0" sz="18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Platforms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1202182" y="5050282"/>
            <a:ext cx="2123440" cy="506730"/>
            <a:chOff x="1202182" y="5050282"/>
            <a:chExt cx="2123440" cy="506730"/>
          </a:xfrm>
        </p:grpSpPr>
        <p:sp>
          <p:nvSpPr>
            <p:cNvPr id="26" name="object 26" descr=""/>
            <p:cNvSpPr/>
            <p:nvPr/>
          </p:nvSpPr>
          <p:spPr>
            <a:xfrm>
              <a:off x="1208532" y="5056632"/>
              <a:ext cx="2110740" cy="494030"/>
            </a:xfrm>
            <a:custGeom>
              <a:avLst/>
              <a:gdLst/>
              <a:ahLst/>
              <a:cxnLst/>
              <a:rect l="l" t="t" r="r" b="b"/>
              <a:pathLst>
                <a:path w="2110740" h="494029">
                  <a:moveTo>
                    <a:pt x="2028444" y="0"/>
                  </a:moveTo>
                  <a:lnTo>
                    <a:pt x="82296" y="0"/>
                  </a:lnTo>
                  <a:lnTo>
                    <a:pt x="50261" y="6465"/>
                  </a:lnTo>
                  <a:lnTo>
                    <a:pt x="24103" y="24098"/>
                  </a:lnTo>
                  <a:lnTo>
                    <a:pt x="6466" y="50256"/>
                  </a:lnTo>
                  <a:lnTo>
                    <a:pt x="0" y="82296"/>
                  </a:lnTo>
                  <a:lnTo>
                    <a:pt x="0" y="411480"/>
                  </a:lnTo>
                  <a:lnTo>
                    <a:pt x="6466" y="443519"/>
                  </a:lnTo>
                  <a:lnTo>
                    <a:pt x="24103" y="469677"/>
                  </a:lnTo>
                  <a:lnTo>
                    <a:pt x="50261" y="487310"/>
                  </a:lnTo>
                  <a:lnTo>
                    <a:pt x="82296" y="493776"/>
                  </a:lnTo>
                  <a:lnTo>
                    <a:pt x="2028444" y="493776"/>
                  </a:lnTo>
                  <a:lnTo>
                    <a:pt x="2060483" y="487310"/>
                  </a:lnTo>
                  <a:lnTo>
                    <a:pt x="2086641" y="469677"/>
                  </a:lnTo>
                  <a:lnTo>
                    <a:pt x="2104274" y="443519"/>
                  </a:lnTo>
                  <a:lnTo>
                    <a:pt x="2110740" y="411480"/>
                  </a:lnTo>
                  <a:lnTo>
                    <a:pt x="2110740" y="82296"/>
                  </a:lnTo>
                  <a:lnTo>
                    <a:pt x="2104274" y="50256"/>
                  </a:lnTo>
                  <a:lnTo>
                    <a:pt x="2086641" y="24098"/>
                  </a:lnTo>
                  <a:lnTo>
                    <a:pt x="2060483" y="6465"/>
                  </a:lnTo>
                  <a:lnTo>
                    <a:pt x="2028444" y="0"/>
                  </a:lnTo>
                  <a:close/>
                </a:path>
              </a:pathLst>
            </a:custGeom>
            <a:solidFill>
              <a:srgbClr val="0451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208532" y="5056632"/>
              <a:ext cx="2110740" cy="494030"/>
            </a:xfrm>
            <a:custGeom>
              <a:avLst/>
              <a:gdLst/>
              <a:ahLst/>
              <a:cxnLst/>
              <a:rect l="l" t="t" r="r" b="b"/>
              <a:pathLst>
                <a:path w="2110740" h="494029">
                  <a:moveTo>
                    <a:pt x="0" y="82296"/>
                  </a:moveTo>
                  <a:lnTo>
                    <a:pt x="6466" y="50256"/>
                  </a:lnTo>
                  <a:lnTo>
                    <a:pt x="24103" y="24098"/>
                  </a:lnTo>
                  <a:lnTo>
                    <a:pt x="50261" y="6465"/>
                  </a:lnTo>
                  <a:lnTo>
                    <a:pt x="82296" y="0"/>
                  </a:lnTo>
                  <a:lnTo>
                    <a:pt x="2028444" y="0"/>
                  </a:lnTo>
                  <a:lnTo>
                    <a:pt x="2060483" y="6465"/>
                  </a:lnTo>
                  <a:lnTo>
                    <a:pt x="2086641" y="24098"/>
                  </a:lnTo>
                  <a:lnTo>
                    <a:pt x="2104274" y="50256"/>
                  </a:lnTo>
                  <a:lnTo>
                    <a:pt x="2110740" y="82296"/>
                  </a:lnTo>
                  <a:lnTo>
                    <a:pt x="2110740" y="411480"/>
                  </a:lnTo>
                  <a:lnTo>
                    <a:pt x="2104274" y="443519"/>
                  </a:lnTo>
                  <a:lnTo>
                    <a:pt x="2086641" y="469677"/>
                  </a:lnTo>
                  <a:lnTo>
                    <a:pt x="2060483" y="487310"/>
                  </a:lnTo>
                  <a:lnTo>
                    <a:pt x="2028444" y="493776"/>
                  </a:lnTo>
                  <a:lnTo>
                    <a:pt x="82296" y="493776"/>
                  </a:lnTo>
                  <a:lnTo>
                    <a:pt x="50261" y="487310"/>
                  </a:lnTo>
                  <a:lnTo>
                    <a:pt x="24103" y="469677"/>
                  </a:lnTo>
                  <a:lnTo>
                    <a:pt x="6466" y="443519"/>
                  </a:lnTo>
                  <a:lnTo>
                    <a:pt x="0" y="411480"/>
                  </a:lnTo>
                  <a:lnTo>
                    <a:pt x="0" y="8229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1288796" y="5156453"/>
            <a:ext cx="194754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Multichannel</a:t>
            </a:r>
            <a:r>
              <a:rPr dirty="0" sz="16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Networks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8575293" y="969010"/>
            <a:ext cx="2123440" cy="506730"/>
            <a:chOff x="8575293" y="969010"/>
            <a:chExt cx="2123440" cy="506730"/>
          </a:xfrm>
        </p:grpSpPr>
        <p:sp>
          <p:nvSpPr>
            <p:cNvPr id="30" name="object 30" descr=""/>
            <p:cNvSpPr/>
            <p:nvPr/>
          </p:nvSpPr>
          <p:spPr>
            <a:xfrm>
              <a:off x="8581643" y="975360"/>
              <a:ext cx="2110740" cy="494030"/>
            </a:xfrm>
            <a:custGeom>
              <a:avLst/>
              <a:gdLst/>
              <a:ahLst/>
              <a:cxnLst/>
              <a:rect l="l" t="t" r="r" b="b"/>
              <a:pathLst>
                <a:path w="2110740" h="494030">
                  <a:moveTo>
                    <a:pt x="2028444" y="0"/>
                  </a:moveTo>
                  <a:lnTo>
                    <a:pt x="82296" y="0"/>
                  </a:lnTo>
                  <a:lnTo>
                    <a:pt x="50256" y="6465"/>
                  </a:lnTo>
                  <a:lnTo>
                    <a:pt x="24098" y="24098"/>
                  </a:lnTo>
                  <a:lnTo>
                    <a:pt x="6465" y="50256"/>
                  </a:lnTo>
                  <a:lnTo>
                    <a:pt x="0" y="82295"/>
                  </a:lnTo>
                  <a:lnTo>
                    <a:pt x="0" y="411479"/>
                  </a:lnTo>
                  <a:lnTo>
                    <a:pt x="6465" y="443519"/>
                  </a:lnTo>
                  <a:lnTo>
                    <a:pt x="24098" y="469677"/>
                  </a:lnTo>
                  <a:lnTo>
                    <a:pt x="50256" y="487310"/>
                  </a:lnTo>
                  <a:lnTo>
                    <a:pt x="82296" y="493775"/>
                  </a:lnTo>
                  <a:lnTo>
                    <a:pt x="2028444" y="493775"/>
                  </a:lnTo>
                  <a:lnTo>
                    <a:pt x="2060483" y="487310"/>
                  </a:lnTo>
                  <a:lnTo>
                    <a:pt x="2086641" y="469677"/>
                  </a:lnTo>
                  <a:lnTo>
                    <a:pt x="2104274" y="443519"/>
                  </a:lnTo>
                  <a:lnTo>
                    <a:pt x="2110739" y="411479"/>
                  </a:lnTo>
                  <a:lnTo>
                    <a:pt x="2110739" y="82295"/>
                  </a:lnTo>
                  <a:lnTo>
                    <a:pt x="2104274" y="50256"/>
                  </a:lnTo>
                  <a:lnTo>
                    <a:pt x="2086641" y="24098"/>
                  </a:lnTo>
                  <a:lnTo>
                    <a:pt x="2060483" y="6465"/>
                  </a:lnTo>
                  <a:lnTo>
                    <a:pt x="2028444" y="0"/>
                  </a:lnTo>
                  <a:close/>
                </a:path>
              </a:pathLst>
            </a:custGeom>
            <a:solidFill>
              <a:srgbClr val="0451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8581643" y="975360"/>
              <a:ext cx="2110740" cy="494030"/>
            </a:xfrm>
            <a:custGeom>
              <a:avLst/>
              <a:gdLst/>
              <a:ahLst/>
              <a:cxnLst/>
              <a:rect l="l" t="t" r="r" b="b"/>
              <a:pathLst>
                <a:path w="2110740" h="494030">
                  <a:moveTo>
                    <a:pt x="0" y="82295"/>
                  </a:moveTo>
                  <a:lnTo>
                    <a:pt x="6465" y="50256"/>
                  </a:lnTo>
                  <a:lnTo>
                    <a:pt x="24098" y="24098"/>
                  </a:lnTo>
                  <a:lnTo>
                    <a:pt x="50256" y="6465"/>
                  </a:lnTo>
                  <a:lnTo>
                    <a:pt x="82296" y="0"/>
                  </a:lnTo>
                  <a:lnTo>
                    <a:pt x="2028444" y="0"/>
                  </a:lnTo>
                  <a:lnTo>
                    <a:pt x="2060483" y="6465"/>
                  </a:lnTo>
                  <a:lnTo>
                    <a:pt x="2086641" y="24098"/>
                  </a:lnTo>
                  <a:lnTo>
                    <a:pt x="2104274" y="50256"/>
                  </a:lnTo>
                  <a:lnTo>
                    <a:pt x="2110739" y="82295"/>
                  </a:lnTo>
                  <a:lnTo>
                    <a:pt x="2110739" y="411479"/>
                  </a:lnTo>
                  <a:lnTo>
                    <a:pt x="2104274" y="443519"/>
                  </a:lnTo>
                  <a:lnTo>
                    <a:pt x="2086641" y="469677"/>
                  </a:lnTo>
                  <a:lnTo>
                    <a:pt x="2060483" y="487310"/>
                  </a:lnTo>
                  <a:lnTo>
                    <a:pt x="2028444" y="493775"/>
                  </a:lnTo>
                  <a:lnTo>
                    <a:pt x="82296" y="493775"/>
                  </a:lnTo>
                  <a:lnTo>
                    <a:pt x="50256" y="487310"/>
                  </a:lnTo>
                  <a:lnTo>
                    <a:pt x="24098" y="469677"/>
                  </a:lnTo>
                  <a:lnTo>
                    <a:pt x="6465" y="443519"/>
                  </a:lnTo>
                  <a:lnTo>
                    <a:pt x="0" y="411479"/>
                  </a:lnTo>
                  <a:lnTo>
                    <a:pt x="0" y="8229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 descr=""/>
          <p:cNvSpPr txBox="1"/>
          <p:nvPr/>
        </p:nvSpPr>
        <p:spPr>
          <a:xfrm>
            <a:off x="8808846" y="1073658"/>
            <a:ext cx="165417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Video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8628633" y="3024885"/>
            <a:ext cx="2123440" cy="506730"/>
            <a:chOff x="8628633" y="3024885"/>
            <a:chExt cx="2123440" cy="506730"/>
          </a:xfrm>
        </p:grpSpPr>
        <p:sp>
          <p:nvSpPr>
            <p:cNvPr id="34" name="object 34" descr=""/>
            <p:cNvSpPr/>
            <p:nvPr/>
          </p:nvSpPr>
          <p:spPr>
            <a:xfrm>
              <a:off x="8634983" y="3031235"/>
              <a:ext cx="2110740" cy="494030"/>
            </a:xfrm>
            <a:custGeom>
              <a:avLst/>
              <a:gdLst/>
              <a:ahLst/>
              <a:cxnLst/>
              <a:rect l="l" t="t" r="r" b="b"/>
              <a:pathLst>
                <a:path w="2110740" h="494029">
                  <a:moveTo>
                    <a:pt x="2028444" y="0"/>
                  </a:moveTo>
                  <a:lnTo>
                    <a:pt x="82296" y="0"/>
                  </a:lnTo>
                  <a:lnTo>
                    <a:pt x="50256" y="6465"/>
                  </a:lnTo>
                  <a:lnTo>
                    <a:pt x="24098" y="24098"/>
                  </a:lnTo>
                  <a:lnTo>
                    <a:pt x="6465" y="50256"/>
                  </a:lnTo>
                  <a:lnTo>
                    <a:pt x="0" y="82296"/>
                  </a:lnTo>
                  <a:lnTo>
                    <a:pt x="0" y="411479"/>
                  </a:lnTo>
                  <a:lnTo>
                    <a:pt x="6465" y="443519"/>
                  </a:lnTo>
                  <a:lnTo>
                    <a:pt x="24098" y="469677"/>
                  </a:lnTo>
                  <a:lnTo>
                    <a:pt x="50256" y="487310"/>
                  </a:lnTo>
                  <a:lnTo>
                    <a:pt x="82296" y="493775"/>
                  </a:lnTo>
                  <a:lnTo>
                    <a:pt x="2028444" y="493775"/>
                  </a:lnTo>
                  <a:lnTo>
                    <a:pt x="2060483" y="487310"/>
                  </a:lnTo>
                  <a:lnTo>
                    <a:pt x="2086641" y="469677"/>
                  </a:lnTo>
                  <a:lnTo>
                    <a:pt x="2104274" y="443519"/>
                  </a:lnTo>
                  <a:lnTo>
                    <a:pt x="2110740" y="411479"/>
                  </a:lnTo>
                  <a:lnTo>
                    <a:pt x="2110740" y="82296"/>
                  </a:lnTo>
                  <a:lnTo>
                    <a:pt x="2104274" y="50256"/>
                  </a:lnTo>
                  <a:lnTo>
                    <a:pt x="2086641" y="24098"/>
                  </a:lnTo>
                  <a:lnTo>
                    <a:pt x="2060483" y="6465"/>
                  </a:lnTo>
                  <a:lnTo>
                    <a:pt x="2028444" y="0"/>
                  </a:lnTo>
                  <a:close/>
                </a:path>
              </a:pathLst>
            </a:custGeom>
            <a:solidFill>
              <a:srgbClr val="0451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8634983" y="3031235"/>
              <a:ext cx="2110740" cy="494030"/>
            </a:xfrm>
            <a:custGeom>
              <a:avLst/>
              <a:gdLst/>
              <a:ahLst/>
              <a:cxnLst/>
              <a:rect l="l" t="t" r="r" b="b"/>
              <a:pathLst>
                <a:path w="2110740" h="494029">
                  <a:moveTo>
                    <a:pt x="0" y="82296"/>
                  </a:moveTo>
                  <a:lnTo>
                    <a:pt x="6465" y="50256"/>
                  </a:lnTo>
                  <a:lnTo>
                    <a:pt x="24098" y="24098"/>
                  </a:lnTo>
                  <a:lnTo>
                    <a:pt x="50256" y="6465"/>
                  </a:lnTo>
                  <a:lnTo>
                    <a:pt x="82296" y="0"/>
                  </a:lnTo>
                  <a:lnTo>
                    <a:pt x="2028444" y="0"/>
                  </a:lnTo>
                  <a:lnTo>
                    <a:pt x="2060483" y="6465"/>
                  </a:lnTo>
                  <a:lnTo>
                    <a:pt x="2086641" y="24098"/>
                  </a:lnTo>
                  <a:lnTo>
                    <a:pt x="2104274" y="50256"/>
                  </a:lnTo>
                  <a:lnTo>
                    <a:pt x="2110740" y="82296"/>
                  </a:lnTo>
                  <a:lnTo>
                    <a:pt x="2110740" y="411479"/>
                  </a:lnTo>
                  <a:lnTo>
                    <a:pt x="2104274" y="443519"/>
                  </a:lnTo>
                  <a:lnTo>
                    <a:pt x="2086641" y="469677"/>
                  </a:lnTo>
                  <a:lnTo>
                    <a:pt x="2060483" y="487310"/>
                  </a:lnTo>
                  <a:lnTo>
                    <a:pt x="2028444" y="493775"/>
                  </a:lnTo>
                  <a:lnTo>
                    <a:pt x="82296" y="493775"/>
                  </a:lnTo>
                  <a:lnTo>
                    <a:pt x="50256" y="487310"/>
                  </a:lnTo>
                  <a:lnTo>
                    <a:pt x="24098" y="469677"/>
                  </a:lnTo>
                  <a:lnTo>
                    <a:pt x="6465" y="443519"/>
                  </a:lnTo>
                  <a:lnTo>
                    <a:pt x="0" y="411479"/>
                  </a:lnTo>
                  <a:lnTo>
                    <a:pt x="0" y="8229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 txBox="1"/>
          <p:nvPr/>
        </p:nvSpPr>
        <p:spPr>
          <a:xfrm>
            <a:off x="8926830" y="3130676"/>
            <a:ext cx="15265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Video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Distribution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7" name="object 37" descr=""/>
          <p:cNvGrpSpPr/>
          <p:nvPr/>
        </p:nvGrpSpPr>
        <p:grpSpPr>
          <a:xfrm>
            <a:off x="8683497" y="5050282"/>
            <a:ext cx="2123440" cy="506730"/>
            <a:chOff x="8683497" y="5050282"/>
            <a:chExt cx="2123440" cy="506730"/>
          </a:xfrm>
        </p:grpSpPr>
        <p:sp>
          <p:nvSpPr>
            <p:cNvPr id="38" name="object 38" descr=""/>
            <p:cNvSpPr/>
            <p:nvPr/>
          </p:nvSpPr>
          <p:spPr>
            <a:xfrm>
              <a:off x="8689847" y="5056632"/>
              <a:ext cx="2110740" cy="494030"/>
            </a:xfrm>
            <a:custGeom>
              <a:avLst/>
              <a:gdLst/>
              <a:ahLst/>
              <a:cxnLst/>
              <a:rect l="l" t="t" r="r" b="b"/>
              <a:pathLst>
                <a:path w="2110740" h="494029">
                  <a:moveTo>
                    <a:pt x="2028444" y="0"/>
                  </a:moveTo>
                  <a:lnTo>
                    <a:pt x="82296" y="0"/>
                  </a:lnTo>
                  <a:lnTo>
                    <a:pt x="50256" y="6465"/>
                  </a:lnTo>
                  <a:lnTo>
                    <a:pt x="24098" y="24098"/>
                  </a:lnTo>
                  <a:lnTo>
                    <a:pt x="6465" y="50256"/>
                  </a:lnTo>
                  <a:lnTo>
                    <a:pt x="0" y="82296"/>
                  </a:lnTo>
                  <a:lnTo>
                    <a:pt x="0" y="411480"/>
                  </a:lnTo>
                  <a:lnTo>
                    <a:pt x="6465" y="443519"/>
                  </a:lnTo>
                  <a:lnTo>
                    <a:pt x="24098" y="469677"/>
                  </a:lnTo>
                  <a:lnTo>
                    <a:pt x="50256" y="487310"/>
                  </a:lnTo>
                  <a:lnTo>
                    <a:pt x="82296" y="493776"/>
                  </a:lnTo>
                  <a:lnTo>
                    <a:pt x="2028444" y="493776"/>
                  </a:lnTo>
                  <a:lnTo>
                    <a:pt x="2060483" y="487310"/>
                  </a:lnTo>
                  <a:lnTo>
                    <a:pt x="2086641" y="469677"/>
                  </a:lnTo>
                  <a:lnTo>
                    <a:pt x="2104274" y="443519"/>
                  </a:lnTo>
                  <a:lnTo>
                    <a:pt x="2110740" y="411480"/>
                  </a:lnTo>
                  <a:lnTo>
                    <a:pt x="2110740" y="82296"/>
                  </a:lnTo>
                  <a:lnTo>
                    <a:pt x="2104274" y="50256"/>
                  </a:lnTo>
                  <a:lnTo>
                    <a:pt x="2086641" y="24098"/>
                  </a:lnTo>
                  <a:lnTo>
                    <a:pt x="2060483" y="6465"/>
                  </a:lnTo>
                  <a:lnTo>
                    <a:pt x="2028444" y="0"/>
                  </a:lnTo>
                  <a:close/>
                </a:path>
              </a:pathLst>
            </a:custGeom>
            <a:solidFill>
              <a:srgbClr val="0451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8689847" y="5056632"/>
              <a:ext cx="2110740" cy="494030"/>
            </a:xfrm>
            <a:custGeom>
              <a:avLst/>
              <a:gdLst/>
              <a:ahLst/>
              <a:cxnLst/>
              <a:rect l="l" t="t" r="r" b="b"/>
              <a:pathLst>
                <a:path w="2110740" h="494029">
                  <a:moveTo>
                    <a:pt x="0" y="82296"/>
                  </a:moveTo>
                  <a:lnTo>
                    <a:pt x="6465" y="50256"/>
                  </a:lnTo>
                  <a:lnTo>
                    <a:pt x="24098" y="24098"/>
                  </a:lnTo>
                  <a:lnTo>
                    <a:pt x="50256" y="6465"/>
                  </a:lnTo>
                  <a:lnTo>
                    <a:pt x="82296" y="0"/>
                  </a:lnTo>
                  <a:lnTo>
                    <a:pt x="2028444" y="0"/>
                  </a:lnTo>
                  <a:lnTo>
                    <a:pt x="2060483" y="6465"/>
                  </a:lnTo>
                  <a:lnTo>
                    <a:pt x="2086641" y="24098"/>
                  </a:lnTo>
                  <a:lnTo>
                    <a:pt x="2104274" y="50256"/>
                  </a:lnTo>
                  <a:lnTo>
                    <a:pt x="2110740" y="82296"/>
                  </a:lnTo>
                  <a:lnTo>
                    <a:pt x="2110740" y="411480"/>
                  </a:lnTo>
                  <a:lnTo>
                    <a:pt x="2104274" y="443519"/>
                  </a:lnTo>
                  <a:lnTo>
                    <a:pt x="2086641" y="469677"/>
                  </a:lnTo>
                  <a:lnTo>
                    <a:pt x="2060483" y="487310"/>
                  </a:lnTo>
                  <a:lnTo>
                    <a:pt x="2028444" y="493776"/>
                  </a:lnTo>
                  <a:lnTo>
                    <a:pt x="82296" y="493776"/>
                  </a:lnTo>
                  <a:lnTo>
                    <a:pt x="50256" y="487310"/>
                  </a:lnTo>
                  <a:lnTo>
                    <a:pt x="24098" y="469677"/>
                  </a:lnTo>
                  <a:lnTo>
                    <a:pt x="6465" y="443519"/>
                  </a:lnTo>
                  <a:lnTo>
                    <a:pt x="0" y="411480"/>
                  </a:lnTo>
                  <a:lnTo>
                    <a:pt x="0" y="8229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 descr=""/>
          <p:cNvSpPr txBox="1"/>
          <p:nvPr/>
        </p:nvSpPr>
        <p:spPr>
          <a:xfrm>
            <a:off x="8976106" y="5156453"/>
            <a:ext cx="15392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Streaming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Devices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41" name="object 41" descr=""/>
          <p:cNvGrpSpPr/>
          <p:nvPr/>
        </p:nvGrpSpPr>
        <p:grpSpPr>
          <a:xfrm>
            <a:off x="3596385" y="1734057"/>
            <a:ext cx="7567930" cy="4344035"/>
            <a:chOff x="3596385" y="1734057"/>
            <a:chExt cx="7567930" cy="4344035"/>
          </a:xfrm>
        </p:grpSpPr>
        <p:sp>
          <p:nvSpPr>
            <p:cNvPr id="42" name="object 42" descr=""/>
            <p:cNvSpPr/>
            <p:nvPr/>
          </p:nvSpPr>
          <p:spPr>
            <a:xfrm>
              <a:off x="3602735" y="5253227"/>
              <a:ext cx="899160" cy="818515"/>
            </a:xfrm>
            <a:custGeom>
              <a:avLst/>
              <a:gdLst/>
              <a:ahLst/>
              <a:cxnLst/>
              <a:rect l="l" t="t" r="r" b="b"/>
              <a:pathLst>
                <a:path w="899160" h="818514">
                  <a:moveTo>
                    <a:pt x="449579" y="0"/>
                  </a:moveTo>
                  <a:lnTo>
                    <a:pt x="400595" y="2401"/>
                  </a:lnTo>
                  <a:lnTo>
                    <a:pt x="353137" y="9440"/>
                  </a:lnTo>
                  <a:lnTo>
                    <a:pt x="307482" y="20866"/>
                  </a:lnTo>
                  <a:lnTo>
                    <a:pt x="263902" y="36429"/>
                  </a:lnTo>
                  <a:lnTo>
                    <a:pt x="222673" y="55880"/>
                  </a:lnTo>
                  <a:lnTo>
                    <a:pt x="184068" y="78967"/>
                  </a:lnTo>
                  <a:lnTo>
                    <a:pt x="148363" y="105442"/>
                  </a:lnTo>
                  <a:lnTo>
                    <a:pt x="115830" y="135054"/>
                  </a:lnTo>
                  <a:lnTo>
                    <a:pt x="86746" y="167554"/>
                  </a:lnTo>
                  <a:lnTo>
                    <a:pt x="61383" y="202692"/>
                  </a:lnTo>
                  <a:lnTo>
                    <a:pt x="40016" y="240216"/>
                  </a:lnTo>
                  <a:lnTo>
                    <a:pt x="22920" y="279879"/>
                  </a:lnTo>
                  <a:lnTo>
                    <a:pt x="10369" y="321429"/>
                  </a:lnTo>
                  <a:lnTo>
                    <a:pt x="2638" y="364618"/>
                  </a:lnTo>
                  <a:lnTo>
                    <a:pt x="0" y="409194"/>
                  </a:lnTo>
                  <a:lnTo>
                    <a:pt x="2638" y="453781"/>
                  </a:lnTo>
                  <a:lnTo>
                    <a:pt x="10369" y="496977"/>
                  </a:lnTo>
                  <a:lnTo>
                    <a:pt x="22920" y="538532"/>
                  </a:lnTo>
                  <a:lnTo>
                    <a:pt x="40016" y="578198"/>
                  </a:lnTo>
                  <a:lnTo>
                    <a:pt x="61383" y="615724"/>
                  </a:lnTo>
                  <a:lnTo>
                    <a:pt x="86746" y="650860"/>
                  </a:lnTo>
                  <a:lnTo>
                    <a:pt x="115830" y="683358"/>
                  </a:lnTo>
                  <a:lnTo>
                    <a:pt x="148363" y="712967"/>
                  </a:lnTo>
                  <a:lnTo>
                    <a:pt x="184068" y="739438"/>
                  </a:lnTo>
                  <a:lnTo>
                    <a:pt x="222673" y="762522"/>
                  </a:lnTo>
                  <a:lnTo>
                    <a:pt x="263902" y="781968"/>
                  </a:lnTo>
                  <a:lnTo>
                    <a:pt x="307482" y="797527"/>
                  </a:lnTo>
                  <a:lnTo>
                    <a:pt x="353137" y="808950"/>
                  </a:lnTo>
                  <a:lnTo>
                    <a:pt x="400595" y="815986"/>
                  </a:lnTo>
                  <a:lnTo>
                    <a:pt x="449579" y="818388"/>
                  </a:lnTo>
                  <a:lnTo>
                    <a:pt x="498564" y="815986"/>
                  </a:lnTo>
                  <a:lnTo>
                    <a:pt x="546022" y="808950"/>
                  </a:lnTo>
                  <a:lnTo>
                    <a:pt x="591677" y="797527"/>
                  </a:lnTo>
                  <a:lnTo>
                    <a:pt x="635257" y="781968"/>
                  </a:lnTo>
                  <a:lnTo>
                    <a:pt x="676486" y="762522"/>
                  </a:lnTo>
                  <a:lnTo>
                    <a:pt x="715091" y="739438"/>
                  </a:lnTo>
                  <a:lnTo>
                    <a:pt x="750796" y="712967"/>
                  </a:lnTo>
                  <a:lnTo>
                    <a:pt x="783329" y="683358"/>
                  </a:lnTo>
                  <a:lnTo>
                    <a:pt x="812413" y="650860"/>
                  </a:lnTo>
                  <a:lnTo>
                    <a:pt x="837776" y="615724"/>
                  </a:lnTo>
                  <a:lnTo>
                    <a:pt x="859143" y="578198"/>
                  </a:lnTo>
                  <a:lnTo>
                    <a:pt x="876239" y="538532"/>
                  </a:lnTo>
                  <a:lnTo>
                    <a:pt x="888790" y="496977"/>
                  </a:lnTo>
                  <a:lnTo>
                    <a:pt x="896521" y="453781"/>
                  </a:lnTo>
                  <a:lnTo>
                    <a:pt x="899160" y="409194"/>
                  </a:lnTo>
                  <a:lnTo>
                    <a:pt x="896521" y="364618"/>
                  </a:lnTo>
                  <a:lnTo>
                    <a:pt x="888790" y="321429"/>
                  </a:lnTo>
                  <a:lnTo>
                    <a:pt x="876239" y="279879"/>
                  </a:lnTo>
                  <a:lnTo>
                    <a:pt x="859143" y="240216"/>
                  </a:lnTo>
                  <a:lnTo>
                    <a:pt x="837776" y="202691"/>
                  </a:lnTo>
                  <a:lnTo>
                    <a:pt x="812413" y="167554"/>
                  </a:lnTo>
                  <a:lnTo>
                    <a:pt x="783329" y="135054"/>
                  </a:lnTo>
                  <a:lnTo>
                    <a:pt x="750796" y="105442"/>
                  </a:lnTo>
                  <a:lnTo>
                    <a:pt x="715091" y="78967"/>
                  </a:lnTo>
                  <a:lnTo>
                    <a:pt x="676486" y="55880"/>
                  </a:lnTo>
                  <a:lnTo>
                    <a:pt x="635257" y="36429"/>
                  </a:lnTo>
                  <a:lnTo>
                    <a:pt x="591677" y="20866"/>
                  </a:lnTo>
                  <a:lnTo>
                    <a:pt x="546022" y="9440"/>
                  </a:lnTo>
                  <a:lnTo>
                    <a:pt x="498564" y="2401"/>
                  </a:lnTo>
                  <a:lnTo>
                    <a:pt x="449579" y="0"/>
                  </a:lnTo>
                  <a:close/>
                </a:path>
              </a:pathLst>
            </a:custGeom>
            <a:solidFill>
              <a:srgbClr val="0451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3602735" y="5253227"/>
              <a:ext cx="899160" cy="818515"/>
            </a:xfrm>
            <a:custGeom>
              <a:avLst/>
              <a:gdLst/>
              <a:ahLst/>
              <a:cxnLst/>
              <a:rect l="l" t="t" r="r" b="b"/>
              <a:pathLst>
                <a:path w="899160" h="818514">
                  <a:moveTo>
                    <a:pt x="0" y="409194"/>
                  </a:moveTo>
                  <a:lnTo>
                    <a:pt x="2638" y="364618"/>
                  </a:lnTo>
                  <a:lnTo>
                    <a:pt x="10369" y="321429"/>
                  </a:lnTo>
                  <a:lnTo>
                    <a:pt x="22920" y="279879"/>
                  </a:lnTo>
                  <a:lnTo>
                    <a:pt x="40016" y="240216"/>
                  </a:lnTo>
                  <a:lnTo>
                    <a:pt x="61383" y="202692"/>
                  </a:lnTo>
                  <a:lnTo>
                    <a:pt x="86746" y="167554"/>
                  </a:lnTo>
                  <a:lnTo>
                    <a:pt x="115830" y="135054"/>
                  </a:lnTo>
                  <a:lnTo>
                    <a:pt x="148363" y="105442"/>
                  </a:lnTo>
                  <a:lnTo>
                    <a:pt x="184068" y="78967"/>
                  </a:lnTo>
                  <a:lnTo>
                    <a:pt x="222673" y="55880"/>
                  </a:lnTo>
                  <a:lnTo>
                    <a:pt x="263902" y="36429"/>
                  </a:lnTo>
                  <a:lnTo>
                    <a:pt x="307482" y="20866"/>
                  </a:lnTo>
                  <a:lnTo>
                    <a:pt x="353137" y="9440"/>
                  </a:lnTo>
                  <a:lnTo>
                    <a:pt x="400595" y="2401"/>
                  </a:lnTo>
                  <a:lnTo>
                    <a:pt x="449579" y="0"/>
                  </a:lnTo>
                  <a:lnTo>
                    <a:pt x="498564" y="2401"/>
                  </a:lnTo>
                  <a:lnTo>
                    <a:pt x="546022" y="9440"/>
                  </a:lnTo>
                  <a:lnTo>
                    <a:pt x="591677" y="20866"/>
                  </a:lnTo>
                  <a:lnTo>
                    <a:pt x="635257" y="36429"/>
                  </a:lnTo>
                  <a:lnTo>
                    <a:pt x="676486" y="55880"/>
                  </a:lnTo>
                  <a:lnTo>
                    <a:pt x="715091" y="78967"/>
                  </a:lnTo>
                  <a:lnTo>
                    <a:pt x="750796" y="105442"/>
                  </a:lnTo>
                  <a:lnTo>
                    <a:pt x="783329" y="135054"/>
                  </a:lnTo>
                  <a:lnTo>
                    <a:pt x="812413" y="167554"/>
                  </a:lnTo>
                  <a:lnTo>
                    <a:pt x="837776" y="202691"/>
                  </a:lnTo>
                  <a:lnTo>
                    <a:pt x="859143" y="240216"/>
                  </a:lnTo>
                  <a:lnTo>
                    <a:pt x="876239" y="279879"/>
                  </a:lnTo>
                  <a:lnTo>
                    <a:pt x="888790" y="321429"/>
                  </a:lnTo>
                  <a:lnTo>
                    <a:pt x="896521" y="364618"/>
                  </a:lnTo>
                  <a:lnTo>
                    <a:pt x="899160" y="409194"/>
                  </a:lnTo>
                  <a:lnTo>
                    <a:pt x="896521" y="453781"/>
                  </a:lnTo>
                  <a:lnTo>
                    <a:pt x="888790" y="496977"/>
                  </a:lnTo>
                  <a:lnTo>
                    <a:pt x="876239" y="538532"/>
                  </a:lnTo>
                  <a:lnTo>
                    <a:pt x="859143" y="578198"/>
                  </a:lnTo>
                  <a:lnTo>
                    <a:pt x="837776" y="615724"/>
                  </a:lnTo>
                  <a:lnTo>
                    <a:pt x="812413" y="650860"/>
                  </a:lnTo>
                  <a:lnTo>
                    <a:pt x="783329" y="683358"/>
                  </a:lnTo>
                  <a:lnTo>
                    <a:pt x="750796" y="712967"/>
                  </a:lnTo>
                  <a:lnTo>
                    <a:pt x="715091" y="739438"/>
                  </a:lnTo>
                  <a:lnTo>
                    <a:pt x="676486" y="762522"/>
                  </a:lnTo>
                  <a:lnTo>
                    <a:pt x="635257" y="781968"/>
                  </a:lnTo>
                  <a:lnTo>
                    <a:pt x="591677" y="797527"/>
                  </a:lnTo>
                  <a:lnTo>
                    <a:pt x="546022" y="808950"/>
                  </a:lnTo>
                  <a:lnTo>
                    <a:pt x="498564" y="815986"/>
                  </a:lnTo>
                  <a:lnTo>
                    <a:pt x="449579" y="818388"/>
                  </a:lnTo>
                  <a:lnTo>
                    <a:pt x="400595" y="815986"/>
                  </a:lnTo>
                  <a:lnTo>
                    <a:pt x="353137" y="808950"/>
                  </a:lnTo>
                  <a:lnTo>
                    <a:pt x="307482" y="797527"/>
                  </a:lnTo>
                  <a:lnTo>
                    <a:pt x="263902" y="781968"/>
                  </a:lnTo>
                  <a:lnTo>
                    <a:pt x="222673" y="762522"/>
                  </a:lnTo>
                  <a:lnTo>
                    <a:pt x="184068" y="739438"/>
                  </a:lnTo>
                  <a:lnTo>
                    <a:pt x="148363" y="712967"/>
                  </a:lnTo>
                  <a:lnTo>
                    <a:pt x="115830" y="683358"/>
                  </a:lnTo>
                  <a:lnTo>
                    <a:pt x="86746" y="650860"/>
                  </a:lnTo>
                  <a:lnTo>
                    <a:pt x="61383" y="615724"/>
                  </a:lnTo>
                  <a:lnTo>
                    <a:pt x="40016" y="578198"/>
                  </a:lnTo>
                  <a:lnTo>
                    <a:pt x="22920" y="538532"/>
                  </a:lnTo>
                  <a:lnTo>
                    <a:pt x="10369" y="496977"/>
                  </a:lnTo>
                  <a:lnTo>
                    <a:pt x="2638" y="453781"/>
                  </a:lnTo>
                  <a:lnTo>
                    <a:pt x="0" y="409194"/>
                  </a:lnTo>
                  <a:close/>
                </a:path>
              </a:pathLst>
            </a:custGeom>
            <a:ln w="12699">
              <a:solidFill>
                <a:srgbClr val="07528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42943" y="5396483"/>
              <a:ext cx="624839" cy="525780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7562088" y="5253227"/>
              <a:ext cx="899160" cy="818515"/>
            </a:xfrm>
            <a:custGeom>
              <a:avLst/>
              <a:gdLst/>
              <a:ahLst/>
              <a:cxnLst/>
              <a:rect l="l" t="t" r="r" b="b"/>
              <a:pathLst>
                <a:path w="899159" h="818514">
                  <a:moveTo>
                    <a:pt x="449579" y="0"/>
                  </a:moveTo>
                  <a:lnTo>
                    <a:pt x="400595" y="2401"/>
                  </a:lnTo>
                  <a:lnTo>
                    <a:pt x="353137" y="9440"/>
                  </a:lnTo>
                  <a:lnTo>
                    <a:pt x="307482" y="20866"/>
                  </a:lnTo>
                  <a:lnTo>
                    <a:pt x="263902" y="36429"/>
                  </a:lnTo>
                  <a:lnTo>
                    <a:pt x="222673" y="55880"/>
                  </a:lnTo>
                  <a:lnTo>
                    <a:pt x="184068" y="78967"/>
                  </a:lnTo>
                  <a:lnTo>
                    <a:pt x="148363" y="105442"/>
                  </a:lnTo>
                  <a:lnTo>
                    <a:pt x="115830" y="135054"/>
                  </a:lnTo>
                  <a:lnTo>
                    <a:pt x="86746" y="167554"/>
                  </a:lnTo>
                  <a:lnTo>
                    <a:pt x="61383" y="202692"/>
                  </a:lnTo>
                  <a:lnTo>
                    <a:pt x="40016" y="240216"/>
                  </a:lnTo>
                  <a:lnTo>
                    <a:pt x="22920" y="279879"/>
                  </a:lnTo>
                  <a:lnTo>
                    <a:pt x="10369" y="321429"/>
                  </a:lnTo>
                  <a:lnTo>
                    <a:pt x="2638" y="364618"/>
                  </a:lnTo>
                  <a:lnTo>
                    <a:pt x="0" y="409194"/>
                  </a:lnTo>
                  <a:lnTo>
                    <a:pt x="2638" y="453781"/>
                  </a:lnTo>
                  <a:lnTo>
                    <a:pt x="10369" y="496977"/>
                  </a:lnTo>
                  <a:lnTo>
                    <a:pt x="22920" y="538532"/>
                  </a:lnTo>
                  <a:lnTo>
                    <a:pt x="40016" y="578198"/>
                  </a:lnTo>
                  <a:lnTo>
                    <a:pt x="61383" y="615724"/>
                  </a:lnTo>
                  <a:lnTo>
                    <a:pt x="86746" y="650860"/>
                  </a:lnTo>
                  <a:lnTo>
                    <a:pt x="115830" y="683358"/>
                  </a:lnTo>
                  <a:lnTo>
                    <a:pt x="148363" y="712967"/>
                  </a:lnTo>
                  <a:lnTo>
                    <a:pt x="184068" y="739438"/>
                  </a:lnTo>
                  <a:lnTo>
                    <a:pt x="222673" y="762522"/>
                  </a:lnTo>
                  <a:lnTo>
                    <a:pt x="263902" y="781968"/>
                  </a:lnTo>
                  <a:lnTo>
                    <a:pt x="307482" y="797527"/>
                  </a:lnTo>
                  <a:lnTo>
                    <a:pt x="353137" y="808950"/>
                  </a:lnTo>
                  <a:lnTo>
                    <a:pt x="400595" y="815986"/>
                  </a:lnTo>
                  <a:lnTo>
                    <a:pt x="449579" y="818388"/>
                  </a:lnTo>
                  <a:lnTo>
                    <a:pt x="498564" y="815986"/>
                  </a:lnTo>
                  <a:lnTo>
                    <a:pt x="546022" y="808950"/>
                  </a:lnTo>
                  <a:lnTo>
                    <a:pt x="591677" y="797527"/>
                  </a:lnTo>
                  <a:lnTo>
                    <a:pt x="635257" y="781968"/>
                  </a:lnTo>
                  <a:lnTo>
                    <a:pt x="676486" y="762522"/>
                  </a:lnTo>
                  <a:lnTo>
                    <a:pt x="715091" y="739438"/>
                  </a:lnTo>
                  <a:lnTo>
                    <a:pt x="750796" y="712967"/>
                  </a:lnTo>
                  <a:lnTo>
                    <a:pt x="783329" y="683358"/>
                  </a:lnTo>
                  <a:lnTo>
                    <a:pt x="812413" y="650860"/>
                  </a:lnTo>
                  <a:lnTo>
                    <a:pt x="837776" y="615724"/>
                  </a:lnTo>
                  <a:lnTo>
                    <a:pt x="859143" y="578198"/>
                  </a:lnTo>
                  <a:lnTo>
                    <a:pt x="876239" y="538532"/>
                  </a:lnTo>
                  <a:lnTo>
                    <a:pt x="888790" y="496977"/>
                  </a:lnTo>
                  <a:lnTo>
                    <a:pt x="896521" y="453781"/>
                  </a:lnTo>
                  <a:lnTo>
                    <a:pt x="899159" y="409194"/>
                  </a:lnTo>
                  <a:lnTo>
                    <a:pt x="896521" y="364618"/>
                  </a:lnTo>
                  <a:lnTo>
                    <a:pt x="888790" y="321429"/>
                  </a:lnTo>
                  <a:lnTo>
                    <a:pt x="876239" y="279879"/>
                  </a:lnTo>
                  <a:lnTo>
                    <a:pt x="859143" y="240216"/>
                  </a:lnTo>
                  <a:lnTo>
                    <a:pt x="837776" y="202691"/>
                  </a:lnTo>
                  <a:lnTo>
                    <a:pt x="812413" y="167554"/>
                  </a:lnTo>
                  <a:lnTo>
                    <a:pt x="783329" y="135054"/>
                  </a:lnTo>
                  <a:lnTo>
                    <a:pt x="750796" y="105442"/>
                  </a:lnTo>
                  <a:lnTo>
                    <a:pt x="715091" y="78967"/>
                  </a:lnTo>
                  <a:lnTo>
                    <a:pt x="676486" y="55880"/>
                  </a:lnTo>
                  <a:lnTo>
                    <a:pt x="635257" y="36429"/>
                  </a:lnTo>
                  <a:lnTo>
                    <a:pt x="591677" y="20866"/>
                  </a:lnTo>
                  <a:lnTo>
                    <a:pt x="546022" y="9440"/>
                  </a:lnTo>
                  <a:lnTo>
                    <a:pt x="498564" y="2401"/>
                  </a:lnTo>
                  <a:lnTo>
                    <a:pt x="449579" y="0"/>
                  </a:lnTo>
                  <a:close/>
                </a:path>
              </a:pathLst>
            </a:custGeom>
            <a:solidFill>
              <a:srgbClr val="0451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7562088" y="5253227"/>
              <a:ext cx="899160" cy="818515"/>
            </a:xfrm>
            <a:custGeom>
              <a:avLst/>
              <a:gdLst/>
              <a:ahLst/>
              <a:cxnLst/>
              <a:rect l="l" t="t" r="r" b="b"/>
              <a:pathLst>
                <a:path w="899159" h="818514">
                  <a:moveTo>
                    <a:pt x="0" y="409194"/>
                  </a:moveTo>
                  <a:lnTo>
                    <a:pt x="2638" y="364618"/>
                  </a:lnTo>
                  <a:lnTo>
                    <a:pt x="10369" y="321429"/>
                  </a:lnTo>
                  <a:lnTo>
                    <a:pt x="22920" y="279879"/>
                  </a:lnTo>
                  <a:lnTo>
                    <a:pt x="40016" y="240216"/>
                  </a:lnTo>
                  <a:lnTo>
                    <a:pt x="61383" y="202692"/>
                  </a:lnTo>
                  <a:lnTo>
                    <a:pt x="86746" y="167554"/>
                  </a:lnTo>
                  <a:lnTo>
                    <a:pt x="115830" y="135054"/>
                  </a:lnTo>
                  <a:lnTo>
                    <a:pt x="148363" y="105442"/>
                  </a:lnTo>
                  <a:lnTo>
                    <a:pt x="184068" y="78967"/>
                  </a:lnTo>
                  <a:lnTo>
                    <a:pt x="222673" y="55880"/>
                  </a:lnTo>
                  <a:lnTo>
                    <a:pt x="263902" y="36429"/>
                  </a:lnTo>
                  <a:lnTo>
                    <a:pt x="307482" y="20866"/>
                  </a:lnTo>
                  <a:lnTo>
                    <a:pt x="353137" y="9440"/>
                  </a:lnTo>
                  <a:lnTo>
                    <a:pt x="400595" y="2401"/>
                  </a:lnTo>
                  <a:lnTo>
                    <a:pt x="449579" y="0"/>
                  </a:lnTo>
                  <a:lnTo>
                    <a:pt x="498564" y="2401"/>
                  </a:lnTo>
                  <a:lnTo>
                    <a:pt x="546022" y="9440"/>
                  </a:lnTo>
                  <a:lnTo>
                    <a:pt x="591677" y="20866"/>
                  </a:lnTo>
                  <a:lnTo>
                    <a:pt x="635257" y="36429"/>
                  </a:lnTo>
                  <a:lnTo>
                    <a:pt x="676486" y="55880"/>
                  </a:lnTo>
                  <a:lnTo>
                    <a:pt x="715091" y="78967"/>
                  </a:lnTo>
                  <a:lnTo>
                    <a:pt x="750796" y="105442"/>
                  </a:lnTo>
                  <a:lnTo>
                    <a:pt x="783329" y="135054"/>
                  </a:lnTo>
                  <a:lnTo>
                    <a:pt x="812413" y="167554"/>
                  </a:lnTo>
                  <a:lnTo>
                    <a:pt x="837776" y="202691"/>
                  </a:lnTo>
                  <a:lnTo>
                    <a:pt x="859143" y="240216"/>
                  </a:lnTo>
                  <a:lnTo>
                    <a:pt x="876239" y="279879"/>
                  </a:lnTo>
                  <a:lnTo>
                    <a:pt x="888790" y="321429"/>
                  </a:lnTo>
                  <a:lnTo>
                    <a:pt x="896521" y="364618"/>
                  </a:lnTo>
                  <a:lnTo>
                    <a:pt x="899159" y="409194"/>
                  </a:lnTo>
                  <a:lnTo>
                    <a:pt x="896521" y="453781"/>
                  </a:lnTo>
                  <a:lnTo>
                    <a:pt x="888790" y="496977"/>
                  </a:lnTo>
                  <a:lnTo>
                    <a:pt x="876239" y="538532"/>
                  </a:lnTo>
                  <a:lnTo>
                    <a:pt x="859143" y="578198"/>
                  </a:lnTo>
                  <a:lnTo>
                    <a:pt x="837776" y="615724"/>
                  </a:lnTo>
                  <a:lnTo>
                    <a:pt x="812413" y="650860"/>
                  </a:lnTo>
                  <a:lnTo>
                    <a:pt x="783329" y="683358"/>
                  </a:lnTo>
                  <a:lnTo>
                    <a:pt x="750796" y="712967"/>
                  </a:lnTo>
                  <a:lnTo>
                    <a:pt x="715091" y="739438"/>
                  </a:lnTo>
                  <a:lnTo>
                    <a:pt x="676486" y="762522"/>
                  </a:lnTo>
                  <a:lnTo>
                    <a:pt x="635257" y="781968"/>
                  </a:lnTo>
                  <a:lnTo>
                    <a:pt x="591677" y="797527"/>
                  </a:lnTo>
                  <a:lnTo>
                    <a:pt x="546022" y="808950"/>
                  </a:lnTo>
                  <a:lnTo>
                    <a:pt x="498564" y="815986"/>
                  </a:lnTo>
                  <a:lnTo>
                    <a:pt x="449579" y="818388"/>
                  </a:lnTo>
                  <a:lnTo>
                    <a:pt x="400595" y="815986"/>
                  </a:lnTo>
                  <a:lnTo>
                    <a:pt x="353137" y="808950"/>
                  </a:lnTo>
                  <a:lnTo>
                    <a:pt x="307482" y="797527"/>
                  </a:lnTo>
                  <a:lnTo>
                    <a:pt x="263902" y="781968"/>
                  </a:lnTo>
                  <a:lnTo>
                    <a:pt x="222673" y="762522"/>
                  </a:lnTo>
                  <a:lnTo>
                    <a:pt x="184068" y="739438"/>
                  </a:lnTo>
                  <a:lnTo>
                    <a:pt x="148363" y="712967"/>
                  </a:lnTo>
                  <a:lnTo>
                    <a:pt x="115830" y="683358"/>
                  </a:lnTo>
                  <a:lnTo>
                    <a:pt x="86746" y="650860"/>
                  </a:lnTo>
                  <a:lnTo>
                    <a:pt x="61383" y="615724"/>
                  </a:lnTo>
                  <a:lnTo>
                    <a:pt x="40016" y="578198"/>
                  </a:lnTo>
                  <a:lnTo>
                    <a:pt x="22920" y="538532"/>
                  </a:lnTo>
                  <a:lnTo>
                    <a:pt x="10369" y="496977"/>
                  </a:lnTo>
                  <a:lnTo>
                    <a:pt x="2638" y="453781"/>
                  </a:lnTo>
                  <a:lnTo>
                    <a:pt x="0" y="409194"/>
                  </a:lnTo>
                  <a:close/>
                </a:path>
              </a:pathLst>
            </a:custGeom>
            <a:ln w="12700">
              <a:solidFill>
                <a:srgbClr val="07528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35823" y="5384292"/>
              <a:ext cx="582168" cy="603504"/>
            </a:xfrm>
            <a:prstGeom prst="rect">
              <a:avLst/>
            </a:prstGeom>
          </p:spPr>
        </p:pic>
        <p:sp>
          <p:nvSpPr>
            <p:cNvPr id="48" name="object 48" descr=""/>
            <p:cNvSpPr/>
            <p:nvPr/>
          </p:nvSpPr>
          <p:spPr>
            <a:xfrm>
              <a:off x="3602735" y="1740407"/>
              <a:ext cx="899160" cy="817244"/>
            </a:xfrm>
            <a:custGeom>
              <a:avLst/>
              <a:gdLst/>
              <a:ahLst/>
              <a:cxnLst/>
              <a:rect l="l" t="t" r="r" b="b"/>
              <a:pathLst>
                <a:path w="899160" h="817244">
                  <a:moveTo>
                    <a:pt x="449579" y="0"/>
                  </a:moveTo>
                  <a:lnTo>
                    <a:pt x="400595" y="2396"/>
                  </a:lnTo>
                  <a:lnTo>
                    <a:pt x="353137" y="9421"/>
                  </a:lnTo>
                  <a:lnTo>
                    <a:pt x="307482" y="20823"/>
                  </a:lnTo>
                  <a:lnTo>
                    <a:pt x="263902" y="36355"/>
                  </a:lnTo>
                  <a:lnTo>
                    <a:pt x="222673" y="55767"/>
                  </a:lnTo>
                  <a:lnTo>
                    <a:pt x="184068" y="78809"/>
                  </a:lnTo>
                  <a:lnTo>
                    <a:pt x="148363" y="105232"/>
                  </a:lnTo>
                  <a:lnTo>
                    <a:pt x="115830" y="134787"/>
                  </a:lnTo>
                  <a:lnTo>
                    <a:pt x="86746" y="167225"/>
                  </a:lnTo>
                  <a:lnTo>
                    <a:pt x="61383" y="202296"/>
                  </a:lnTo>
                  <a:lnTo>
                    <a:pt x="40016" y="239752"/>
                  </a:lnTo>
                  <a:lnTo>
                    <a:pt x="22920" y="279343"/>
                  </a:lnTo>
                  <a:lnTo>
                    <a:pt x="10369" y="320819"/>
                  </a:lnTo>
                  <a:lnTo>
                    <a:pt x="2638" y="363932"/>
                  </a:lnTo>
                  <a:lnTo>
                    <a:pt x="0" y="408431"/>
                  </a:lnTo>
                  <a:lnTo>
                    <a:pt x="2638" y="452931"/>
                  </a:lnTo>
                  <a:lnTo>
                    <a:pt x="10369" y="496044"/>
                  </a:lnTo>
                  <a:lnTo>
                    <a:pt x="22920" y="537520"/>
                  </a:lnTo>
                  <a:lnTo>
                    <a:pt x="40016" y="577111"/>
                  </a:lnTo>
                  <a:lnTo>
                    <a:pt x="61383" y="614567"/>
                  </a:lnTo>
                  <a:lnTo>
                    <a:pt x="86746" y="649638"/>
                  </a:lnTo>
                  <a:lnTo>
                    <a:pt x="115830" y="682076"/>
                  </a:lnTo>
                  <a:lnTo>
                    <a:pt x="148363" y="711631"/>
                  </a:lnTo>
                  <a:lnTo>
                    <a:pt x="184068" y="738054"/>
                  </a:lnTo>
                  <a:lnTo>
                    <a:pt x="222673" y="761096"/>
                  </a:lnTo>
                  <a:lnTo>
                    <a:pt x="263902" y="780508"/>
                  </a:lnTo>
                  <a:lnTo>
                    <a:pt x="307482" y="796040"/>
                  </a:lnTo>
                  <a:lnTo>
                    <a:pt x="353137" y="807442"/>
                  </a:lnTo>
                  <a:lnTo>
                    <a:pt x="400595" y="814467"/>
                  </a:lnTo>
                  <a:lnTo>
                    <a:pt x="449579" y="816863"/>
                  </a:lnTo>
                  <a:lnTo>
                    <a:pt x="498564" y="814467"/>
                  </a:lnTo>
                  <a:lnTo>
                    <a:pt x="546022" y="807442"/>
                  </a:lnTo>
                  <a:lnTo>
                    <a:pt x="591677" y="796040"/>
                  </a:lnTo>
                  <a:lnTo>
                    <a:pt x="635257" y="780508"/>
                  </a:lnTo>
                  <a:lnTo>
                    <a:pt x="676486" y="761096"/>
                  </a:lnTo>
                  <a:lnTo>
                    <a:pt x="715091" y="738054"/>
                  </a:lnTo>
                  <a:lnTo>
                    <a:pt x="750796" y="711631"/>
                  </a:lnTo>
                  <a:lnTo>
                    <a:pt x="783329" y="682076"/>
                  </a:lnTo>
                  <a:lnTo>
                    <a:pt x="812413" y="649638"/>
                  </a:lnTo>
                  <a:lnTo>
                    <a:pt x="837776" y="614567"/>
                  </a:lnTo>
                  <a:lnTo>
                    <a:pt x="859143" y="577111"/>
                  </a:lnTo>
                  <a:lnTo>
                    <a:pt x="876239" y="537520"/>
                  </a:lnTo>
                  <a:lnTo>
                    <a:pt x="888790" y="496044"/>
                  </a:lnTo>
                  <a:lnTo>
                    <a:pt x="896521" y="452931"/>
                  </a:lnTo>
                  <a:lnTo>
                    <a:pt x="899160" y="408431"/>
                  </a:lnTo>
                  <a:lnTo>
                    <a:pt x="896521" y="363932"/>
                  </a:lnTo>
                  <a:lnTo>
                    <a:pt x="888790" y="320819"/>
                  </a:lnTo>
                  <a:lnTo>
                    <a:pt x="876239" y="279343"/>
                  </a:lnTo>
                  <a:lnTo>
                    <a:pt x="859143" y="239752"/>
                  </a:lnTo>
                  <a:lnTo>
                    <a:pt x="837776" y="202296"/>
                  </a:lnTo>
                  <a:lnTo>
                    <a:pt x="812413" y="167225"/>
                  </a:lnTo>
                  <a:lnTo>
                    <a:pt x="783329" y="134787"/>
                  </a:lnTo>
                  <a:lnTo>
                    <a:pt x="750796" y="105232"/>
                  </a:lnTo>
                  <a:lnTo>
                    <a:pt x="715091" y="78809"/>
                  </a:lnTo>
                  <a:lnTo>
                    <a:pt x="676486" y="55767"/>
                  </a:lnTo>
                  <a:lnTo>
                    <a:pt x="635257" y="36355"/>
                  </a:lnTo>
                  <a:lnTo>
                    <a:pt x="591677" y="20823"/>
                  </a:lnTo>
                  <a:lnTo>
                    <a:pt x="546022" y="9421"/>
                  </a:lnTo>
                  <a:lnTo>
                    <a:pt x="498564" y="2396"/>
                  </a:lnTo>
                  <a:lnTo>
                    <a:pt x="449579" y="0"/>
                  </a:lnTo>
                  <a:close/>
                </a:path>
              </a:pathLst>
            </a:custGeom>
            <a:solidFill>
              <a:srgbClr val="0451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3602735" y="1740407"/>
              <a:ext cx="899160" cy="817244"/>
            </a:xfrm>
            <a:custGeom>
              <a:avLst/>
              <a:gdLst/>
              <a:ahLst/>
              <a:cxnLst/>
              <a:rect l="l" t="t" r="r" b="b"/>
              <a:pathLst>
                <a:path w="899160" h="817244">
                  <a:moveTo>
                    <a:pt x="0" y="408431"/>
                  </a:moveTo>
                  <a:lnTo>
                    <a:pt x="2638" y="363932"/>
                  </a:lnTo>
                  <a:lnTo>
                    <a:pt x="10369" y="320819"/>
                  </a:lnTo>
                  <a:lnTo>
                    <a:pt x="22920" y="279343"/>
                  </a:lnTo>
                  <a:lnTo>
                    <a:pt x="40016" y="239752"/>
                  </a:lnTo>
                  <a:lnTo>
                    <a:pt x="61383" y="202296"/>
                  </a:lnTo>
                  <a:lnTo>
                    <a:pt x="86746" y="167225"/>
                  </a:lnTo>
                  <a:lnTo>
                    <a:pt x="115830" y="134787"/>
                  </a:lnTo>
                  <a:lnTo>
                    <a:pt x="148363" y="105232"/>
                  </a:lnTo>
                  <a:lnTo>
                    <a:pt x="184068" y="78809"/>
                  </a:lnTo>
                  <a:lnTo>
                    <a:pt x="222673" y="55767"/>
                  </a:lnTo>
                  <a:lnTo>
                    <a:pt x="263902" y="36355"/>
                  </a:lnTo>
                  <a:lnTo>
                    <a:pt x="307482" y="20823"/>
                  </a:lnTo>
                  <a:lnTo>
                    <a:pt x="353137" y="9421"/>
                  </a:lnTo>
                  <a:lnTo>
                    <a:pt x="400595" y="2396"/>
                  </a:lnTo>
                  <a:lnTo>
                    <a:pt x="449579" y="0"/>
                  </a:lnTo>
                  <a:lnTo>
                    <a:pt x="498564" y="2396"/>
                  </a:lnTo>
                  <a:lnTo>
                    <a:pt x="546022" y="9421"/>
                  </a:lnTo>
                  <a:lnTo>
                    <a:pt x="591677" y="20823"/>
                  </a:lnTo>
                  <a:lnTo>
                    <a:pt x="635257" y="36355"/>
                  </a:lnTo>
                  <a:lnTo>
                    <a:pt x="676486" y="55767"/>
                  </a:lnTo>
                  <a:lnTo>
                    <a:pt x="715091" y="78809"/>
                  </a:lnTo>
                  <a:lnTo>
                    <a:pt x="750796" y="105232"/>
                  </a:lnTo>
                  <a:lnTo>
                    <a:pt x="783329" y="134787"/>
                  </a:lnTo>
                  <a:lnTo>
                    <a:pt x="812413" y="167225"/>
                  </a:lnTo>
                  <a:lnTo>
                    <a:pt x="837776" y="202296"/>
                  </a:lnTo>
                  <a:lnTo>
                    <a:pt x="859143" y="239752"/>
                  </a:lnTo>
                  <a:lnTo>
                    <a:pt x="876239" y="279343"/>
                  </a:lnTo>
                  <a:lnTo>
                    <a:pt x="888790" y="320819"/>
                  </a:lnTo>
                  <a:lnTo>
                    <a:pt x="896521" y="363932"/>
                  </a:lnTo>
                  <a:lnTo>
                    <a:pt x="899160" y="408431"/>
                  </a:lnTo>
                  <a:lnTo>
                    <a:pt x="896521" y="452931"/>
                  </a:lnTo>
                  <a:lnTo>
                    <a:pt x="888790" y="496044"/>
                  </a:lnTo>
                  <a:lnTo>
                    <a:pt x="876239" y="537520"/>
                  </a:lnTo>
                  <a:lnTo>
                    <a:pt x="859143" y="577111"/>
                  </a:lnTo>
                  <a:lnTo>
                    <a:pt x="837776" y="614567"/>
                  </a:lnTo>
                  <a:lnTo>
                    <a:pt x="812413" y="649638"/>
                  </a:lnTo>
                  <a:lnTo>
                    <a:pt x="783329" y="682076"/>
                  </a:lnTo>
                  <a:lnTo>
                    <a:pt x="750796" y="711631"/>
                  </a:lnTo>
                  <a:lnTo>
                    <a:pt x="715091" y="738054"/>
                  </a:lnTo>
                  <a:lnTo>
                    <a:pt x="676486" y="761096"/>
                  </a:lnTo>
                  <a:lnTo>
                    <a:pt x="635257" y="780508"/>
                  </a:lnTo>
                  <a:lnTo>
                    <a:pt x="591677" y="796040"/>
                  </a:lnTo>
                  <a:lnTo>
                    <a:pt x="546022" y="807442"/>
                  </a:lnTo>
                  <a:lnTo>
                    <a:pt x="498564" y="814467"/>
                  </a:lnTo>
                  <a:lnTo>
                    <a:pt x="449579" y="816863"/>
                  </a:lnTo>
                  <a:lnTo>
                    <a:pt x="400595" y="814467"/>
                  </a:lnTo>
                  <a:lnTo>
                    <a:pt x="353137" y="807442"/>
                  </a:lnTo>
                  <a:lnTo>
                    <a:pt x="307482" y="796040"/>
                  </a:lnTo>
                  <a:lnTo>
                    <a:pt x="263902" y="780508"/>
                  </a:lnTo>
                  <a:lnTo>
                    <a:pt x="222673" y="761096"/>
                  </a:lnTo>
                  <a:lnTo>
                    <a:pt x="184068" y="738054"/>
                  </a:lnTo>
                  <a:lnTo>
                    <a:pt x="148363" y="711631"/>
                  </a:lnTo>
                  <a:lnTo>
                    <a:pt x="115830" y="682076"/>
                  </a:lnTo>
                  <a:lnTo>
                    <a:pt x="86746" y="649638"/>
                  </a:lnTo>
                  <a:lnTo>
                    <a:pt x="61383" y="614567"/>
                  </a:lnTo>
                  <a:lnTo>
                    <a:pt x="40016" y="577111"/>
                  </a:lnTo>
                  <a:lnTo>
                    <a:pt x="22920" y="537520"/>
                  </a:lnTo>
                  <a:lnTo>
                    <a:pt x="10369" y="496044"/>
                  </a:lnTo>
                  <a:lnTo>
                    <a:pt x="2638" y="452931"/>
                  </a:lnTo>
                  <a:lnTo>
                    <a:pt x="0" y="408431"/>
                  </a:lnTo>
                  <a:close/>
                </a:path>
              </a:pathLst>
            </a:custGeom>
            <a:ln w="12700">
              <a:solidFill>
                <a:srgbClr val="07528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53611" y="1891283"/>
              <a:ext cx="589788" cy="562356"/>
            </a:xfrm>
            <a:prstGeom prst="rect">
              <a:avLst/>
            </a:prstGeom>
          </p:spPr>
        </p:pic>
        <p:sp>
          <p:nvSpPr>
            <p:cNvPr id="51" name="object 51" descr=""/>
            <p:cNvSpPr/>
            <p:nvPr/>
          </p:nvSpPr>
          <p:spPr>
            <a:xfrm>
              <a:off x="7548371" y="1740407"/>
              <a:ext cx="901065" cy="817244"/>
            </a:xfrm>
            <a:custGeom>
              <a:avLst/>
              <a:gdLst/>
              <a:ahLst/>
              <a:cxnLst/>
              <a:rect l="l" t="t" r="r" b="b"/>
              <a:pathLst>
                <a:path w="901065" h="817244">
                  <a:moveTo>
                    <a:pt x="450342" y="0"/>
                  </a:moveTo>
                  <a:lnTo>
                    <a:pt x="401281" y="2396"/>
                  </a:lnTo>
                  <a:lnTo>
                    <a:pt x="353748" y="9421"/>
                  </a:lnTo>
                  <a:lnTo>
                    <a:pt x="308018" y="20823"/>
                  </a:lnTo>
                  <a:lnTo>
                    <a:pt x="264367" y="36355"/>
                  </a:lnTo>
                  <a:lnTo>
                    <a:pt x="223068" y="55767"/>
                  </a:lnTo>
                  <a:lnTo>
                    <a:pt x="184397" y="78809"/>
                  </a:lnTo>
                  <a:lnTo>
                    <a:pt x="148630" y="105232"/>
                  </a:lnTo>
                  <a:lnTo>
                    <a:pt x="116040" y="134787"/>
                  </a:lnTo>
                  <a:lnTo>
                    <a:pt x="86904" y="167225"/>
                  </a:lnTo>
                  <a:lnTo>
                    <a:pt x="61496" y="202296"/>
                  </a:lnTo>
                  <a:lnTo>
                    <a:pt x="40090" y="239752"/>
                  </a:lnTo>
                  <a:lnTo>
                    <a:pt x="22963" y="279343"/>
                  </a:lnTo>
                  <a:lnTo>
                    <a:pt x="10389" y="320819"/>
                  </a:lnTo>
                  <a:lnTo>
                    <a:pt x="2643" y="363932"/>
                  </a:lnTo>
                  <a:lnTo>
                    <a:pt x="0" y="408431"/>
                  </a:lnTo>
                  <a:lnTo>
                    <a:pt x="2643" y="452931"/>
                  </a:lnTo>
                  <a:lnTo>
                    <a:pt x="10389" y="496044"/>
                  </a:lnTo>
                  <a:lnTo>
                    <a:pt x="22963" y="537520"/>
                  </a:lnTo>
                  <a:lnTo>
                    <a:pt x="40090" y="577111"/>
                  </a:lnTo>
                  <a:lnTo>
                    <a:pt x="61496" y="614567"/>
                  </a:lnTo>
                  <a:lnTo>
                    <a:pt x="86904" y="649638"/>
                  </a:lnTo>
                  <a:lnTo>
                    <a:pt x="116040" y="682076"/>
                  </a:lnTo>
                  <a:lnTo>
                    <a:pt x="148630" y="711631"/>
                  </a:lnTo>
                  <a:lnTo>
                    <a:pt x="184397" y="738054"/>
                  </a:lnTo>
                  <a:lnTo>
                    <a:pt x="223068" y="761096"/>
                  </a:lnTo>
                  <a:lnTo>
                    <a:pt x="264367" y="780508"/>
                  </a:lnTo>
                  <a:lnTo>
                    <a:pt x="308018" y="796040"/>
                  </a:lnTo>
                  <a:lnTo>
                    <a:pt x="353748" y="807442"/>
                  </a:lnTo>
                  <a:lnTo>
                    <a:pt x="401281" y="814467"/>
                  </a:lnTo>
                  <a:lnTo>
                    <a:pt x="450342" y="816863"/>
                  </a:lnTo>
                  <a:lnTo>
                    <a:pt x="499402" y="814467"/>
                  </a:lnTo>
                  <a:lnTo>
                    <a:pt x="546935" y="807442"/>
                  </a:lnTo>
                  <a:lnTo>
                    <a:pt x="592665" y="796040"/>
                  </a:lnTo>
                  <a:lnTo>
                    <a:pt x="636316" y="780508"/>
                  </a:lnTo>
                  <a:lnTo>
                    <a:pt x="677615" y="761096"/>
                  </a:lnTo>
                  <a:lnTo>
                    <a:pt x="716286" y="738054"/>
                  </a:lnTo>
                  <a:lnTo>
                    <a:pt x="752053" y="711631"/>
                  </a:lnTo>
                  <a:lnTo>
                    <a:pt x="784643" y="682076"/>
                  </a:lnTo>
                  <a:lnTo>
                    <a:pt x="813779" y="649638"/>
                  </a:lnTo>
                  <a:lnTo>
                    <a:pt x="839187" y="614567"/>
                  </a:lnTo>
                  <a:lnTo>
                    <a:pt x="860593" y="577111"/>
                  </a:lnTo>
                  <a:lnTo>
                    <a:pt x="877720" y="537520"/>
                  </a:lnTo>
                  <a:lnTo>
                    <a:pt x="890294" y="496044"/>
                  </a:lnTo>
                  <a:lnTo>
                    <a:pt x="898040" y="452931"/>
                  </a:lnTo>
                  <a:lnTo>
                    <a:pt x="900683" y="408431"/>
                  </a:lnTo>
                  <a:lnTo>
                    <a:pt x="898040" y="363932"/>
                  </a:lnTo>
                  <a:lnTo>
                    <a:pt x="890294" y="320819"/>
                  </a:lnTo>
                  <a:lnTo>
                    <a:pt x="877720" y="279343"/>
                  </a:lnTo>
                  <a:lnTo>
                    <a:pt x="860593" y="239752"/>
                  </a:lnTo>
                  <a:lnTo>
                    <a:pt x="839187" y="202296"/>
                  </a:lnTo>
                  <a:lnTo>
                    <a:pt x="813779" y="167225"/>
                  </a:lnTo>
                  <a:lnTo>
                    <a:pt x="784643" y="134787"/>
                  </a:lnTo>
                  <a:lnTo>
                    <a:pt x="752053" y="105232"/>
                  </a:lnTo>
                  <a:lnTo>
                    <a:pt x="716286" y="78809"/>
                  </a:lnTo>
                  <a:lnTo>
                    <a:pt x="677615" y="55767"/>
                  </a:lnTo>
                  <a:lnTo>
                    <a:pt x="636316" y="36355"/>
                  </a:lnTo>
                  <a:lnTo>
                    <a:pt x="592665" y="20823"/>
                  </a:lnTo>
                  <a:lnTo>
                    <a:pt x="546935" y="9421"/>
                  </a:lnTo>
                  <a:lnTo>
                    <a:pt x="499402" y="2396"/>
                  </a:lnTo>
                  <a:lnTo>
                    <a:pt x="450342" y="0"/>
                  </a:lnTo>
                  <a:close/>
                </a:path>
              </a:pathLst>
            </a:custGeom>
            <a:solidFill>
              <a:srgbClr val="0451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7548371" y="1740407"/>
              <a:ext cx="901065" cy="817244"/>
            </a:xfrm>
            <a:custGeom>
              <a:avLst/>
              <a:gdLst/>
              <a:ahLst/>
              <a:cxnLst/>
              <a:rect l="l" t="t" r="r" b="b"/>
              <a:pathLst>
                <a:path w="901065" h="817244">
                  <a:moveTo>
                    <a:pt x="0" y="408431"/>
                  </a:moveTo>
                  <a:lnTo>
                    <a:pt x="2643" y="363932"/>
                  </a:lnTo>
                  <a:lnTo>
                    <a:pt x="10389" y="320819"/>
                  </a:lnTo>
                  <a:lnTo>
                    <a:pt x="22963" y="279343"/>
                  </a:lnTo>
                  <a:lnTo>
                    <a:pt x="40090" y="239752"/>
                  </a:lnTo>
                  <a:lnTo>
                    <a:pt x="61496" y="202296"/>
                  </a:lnTo>
                  <a:lnTo>
                    <a:pt x="86904" y="167225"/>
                  </a:lnTo>
                  <a:lnTo>
                    <a:pt x="116040" y="134787"/>
                  </a:lnTo>
                  <a:lnTo>
                    <a:pt x="148630" y="105232"/>
                  </a:lnTo>
                  <a:lnTo>
                    <a:pt x="184397" y="78809"/>
                  </a:lnTo>
                  <a:lnTo>
                    <a:pt x="223068" y="55767"/>
                  </a:lnTo>
                  <a:lnTo>
                    <a:pt x="264367" y="36355"/>
                  </a:lnTo>
                  <a:lnTo>
                    <a:pt x="308018" y="20823"/>
                  </a:lnTo>
                  <a:lnTo>
                    <a:pt x="353748" y="9421"/>
                  </a:lnTo>
                  <a:lnTo>
                    <a:pt x="401281" y="2396"/>
                  </a:lnTo>
                  <a:lnTo>
                    <a:pt x="450342" y="0"/>
                  </a:lnTo>
                  <a:lnTo>
                    <a:pt x="499402" y="2396"/>
                  </a:lnTo>
                  <a:lnTo>
                    <a:pt x="546935" y="9421"/>
                  </a:lnTo>
                  <a:lnTo>
                    <a:pt x="592665" y="20823"/>
                  </a:lnTo>
                  <a:lnTo>
                    <a:pt x="636316" y="36355"/>
                  </a:lnTo>
                  <a:lnTo>
                    <a:pt x="677615" y="55767"/>
                  </a:lnTo>
                  <a:lnTo>
                    <a:pt x="716286" y="78809"/>
                  </a:lnTo>
                  <a:lnTo>
                    <a:pt x="752053" y="105232"/>
                  </a:lnTo>
                  <a:lnTo>
                    <a:pt x="784643" y="134787"/>
                  </a:lnTo>
                  <a:lnTo>
                    <a:pt x="813779" y="167225"/>
                  </a:lnTo>
                  <a:lnTo>
                    <a:pt x="839187" y="202296"/>
                  </a:lnTo>
                  <a:lnTo>
                    <a:pt x="860593" y="239752"/>
                  </a:lnTo>
                  <a:lnTo>
                    <a:pt x="877720" y="279343"/>
                  </a:lnTo>
                  <a:lnTo>
                    <a:pt x="890294" y="320819"/>
                  </a:lnTo>
                  <a:lnTo>
                    <a:pt x="898040" y="363932"/>
                  </a:lnTo>
                  <a:lnTo>
                    <a:pt x="900683" y="408431"/>
                  </a:lnTo>
                  <a:lnTo>
                    <a:pt x="898040" y="452931"/>
                  </a:lnTo>
                  <a:lnTo>
                    <a:pt x="890294" y="496044"/>
                  </a:lnTo>
                  <a:lnTo>
                    <a:pt x="877720" y="537520"/>
                  </a:lnTo>
                  <a:lnTo>
                    <a:pt x="860593" y="577111"/>
                  </a:lnTo>
                  <a:lnTo>
                    <a:pt x="839187" y="614567"/>
                  </a:lnTo>
                  <a:lnTo>
                    <a:pt x="813779" y="649638"/>
                  </a:lnTo>
                  <a:lnTo>
                    <a:pt x="784643" y="682076"/>
                  </a:lnTo>
                  <a:lnTo>
                    <a:pt x="752053" y="711631"/>
                  </a:lnTo>
                  <a:lnTo>
                    <a:pt x="716286" y="738054"/>
                  </a:lnTo>
                  <a:lnTo>
                    <a:pt x="677615" y="761096"/>
                  </a:lnTo>
                  <a:lnTo>
                    <a:pt x="636316" y="780508"/>
                  </a:lnTo>
                  <a:lnTo>
                    <a:pt x="592665" y="796040"/>
                  </a:lnTo>
                  <a:lnTo>
                    <a:pt x="546935" y="807442"/>
                  </a:lnTo>
                  <a:lnTo>
                    <a:pt x="499402" y="814467"/>
                  </a:lnTo>
                  <a:lnTo>
                    <a:pt x="450342" y="816863"/>
                  </a:lnTo>
                  <a:lnTo>
                    <a:pt x="401281" y="814467"/>
                  </a:lnTo>
                  <a:lnTo>
                    <a:pt x="353748" y="807442"/>
                  </a:lnTo>
                  <a:lnTo>
                    <a:pt x="308018" y="796040"/>
                  </a:lnTo>
                  <a:lnTo>
                    <a:pt x="264367" y="780508"/>
                  </a:lnTo>
                  <a:lnTo>
                    <a:pt x="223068" y="761096"/>
                  </a:lnTo>
                  <a:lnTo>
                    <a:pt x="184397" y="738054"/>
                  </a:lnTo>
                  <a:lnTo>
                    <a:pt x="148630" y="711631"/>
                  </a:lnTo>
                  <a:lnTo>
                    <a:pt x="116040" y="682076"/>
                  </a:lnTo>
                  <a:lnTo>
                    <a:pt x="86904" y="649638"/>
                  </a:lnTo>
                  <a:lnTo>
                    <a:pt x="61496" y="614567"/>
                  </a:lnTo>
                  <a:lnTo>
                    <a:pt x="40090" y="577111"/>
                  </a:lnTo>
                  <a:lnTo>
                    <a:pt x="22963" y="537520"/>
                  </a:lnTo>
                  <a:lnTo>
                    <a:pt x="10389" y="496044"/>
                  </a:lnTo>
                  <a:lnTo>
                    <a:pt x="2643" y="452931"/>
                  </a:lnTo>
                  <a:lnTo>
                    <a:pt x="0" y="408431"/>
                  </a:lnTo>
                  <a:close/>
                </a:path>
              </a:pathLst>
            </a:custGeom>
            <a:ln w="12700">
              <a:solidFill>
                <a:srgbClr val="07528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23632" y="1863851"/>
              <a:ext cx="585216" cy="600456"/>
            </a:xfrm>
            <a:prstGeom prst="rect">
              <a:avLst/>
            </a:prstGeom>
          </p:spPr>
        </p:pic>
        <p:sp>
          <p:nvSpPr>
            <p:cNvPr id="54" name="object 54" descr=""/>
            <p:cNvSpPr/>
            <p:nvPr/>
          </p:nvSpPr>
          <p:spPr>
            <a:xfrm>
              <a:off x="7554467" y="3738372"/>
              <a:ext cx="899160" cy="818515"/>
            </a:xfrm>
            <a:custGeom>
              <a:avLst/>
              <a:gdLst/>
              <a:ahLst/>
              <a:cxnLst/>
              <a:rect l="l" t="t" r="r" b="b"/>
              <a:pathLst>
                <a:path w="899159" h="818514">
                  <a:moveTo>
                    <a:pt x="449579" y="0"/>
                  </a:moveTo>
                  <a:lnTo>
                    <a:pt x="400595" y="2401"/>
                  </a:lnTo>
                  <a:lnTo>
                    <a:pt x="353137" y="9440"/>
                  </a:lnTo>
                  <a:lnTo>
                    <a:pt x="307482" y="20866"/>
                  </a:lnTo>
                  <a:lnTo>
                    <a:pt x="263902" y="36429"/>
                  </a:lnTo>
                  <a:lnTo>
                    <a:pt x="222673" y="55879"/>
                  </a:lnTo>
                  <a:lnTo>
                    <a:pt x="184068" y="78967"/>
                  </a:lnTo>
                  <a:lnTo>
                    <a:pt x="148363" y="105442"/>
                  </a:lnTo>
                  <a:lnTo>
                    <a:pt x="115830" y="135054"/>
                  </a:lnTo>
                  <a:lnTo>
                    <a:pt x="86746" y="167554"/>
                  </a:lnTo>
                  <a:lnTo>
                    <a:pt x="61383" y="202691"/>
                  </a:lnTo>
                  <a:lnTo>
                    <a:pt x="40016" y="240216"/>
                  </a:lnTo>
                  <a:lnTo>
                    <a:pt x="22920" y="279879"/>
                  </a:lnTo>
                  <a:lnTo>
                    <a:pt x="10369" y="321429"/>
                  </a:lnTo>
                  <a:lnTo>
                    <a:pt x="2638" y="364618"/>
                  </a:lnTo>
                  <a:lnTo>
                    <a:pt x="0" y="409194"/>
                  </a:lnTo>
                  <a:lnTo>
                    <a:pt x="2638" y="453769"/>
                  </a:lnTo>
                  <a:lnTo>
                    <a:pt x="10369" y="496958"/>
                  </a:lnTo>
                  <a:lnTo>
                    <a:pt x="22920" y="538508"/>
                  </a:lnTo>
                  <a:lnTo>
                    <a:pt x="40016" y="578171"/>
                  </a:lnTo>
                  <a:lnTo>
                    <a:pt x="61383" y="615696"/>
                  </a:lnTo>
                  <a:lnTo>
                    <a:pt x="86746" y="650833"/>
                  </a:lnTo>
                  <a:lnTo>
                    <a:pt x="115830" y="683333"/>
                  </a:lnTo>
                  <a:lnTo>
                    <a:pt x="148363" y="712945"/>
                  </a:lnTo>
                  <a:lnTo>
                    <a:pt x="184068" y="739420"/>
                  </a:lnTo>
                  <a:lnTo>
                    <a:pt x="222673" y="762508"/>
                  </a:lnTo>
                  <a:lnTo>
                    <a:pt x="263902" y="781958"/>
                  </a:lnTo>
                  <a:lnTo>
                    <a:pt x="307482" y="797521"/>
                  </a:lnTo>
                  <a:lnTo>
                    <a:pt x="353137" y="808947"/>
                  </a:lnTo>
                  <a:lnTo>
                    <a:pt x="400595" y="815986"/>
                  </a:lnTo>
                  <a:lnTo>
                    <a:pt x="449579" y="818388"/>
                  </a:lnTo>
                  <a:lnTo>
                    <a:pt x="498564" y="815986"/>
                  </a:lnTo>
                  <a:lnTo>
                    <a:pt x="546022" y="808947"/>
                  </a:lnTo>
                  <a:lnTo>
                    <a:pt x="591677" y="797521"/>
                  </a:lnTo>
                  <a:lnTo>
                    <a:pt x="635257" y="781958"/>
                  </a:lnTo>
                  <a:lnTo>
                    <a:pt x="676486" y="762508"/>
                  </a:lnTo>
                  <a:lnTo>
                    <a:pt x="715091" y="739420"/>
                  </a:lnTo>
                  <a:lnTo>
                    <a:pt x="750796" y="712945"/>
                  </a:lnTo>
                  <a:lnTo>
                    <a:pt x="783329" y="683333"/>
                  </a:lnTo>
                  <a:lnTo>
                    <a:pt x="812413" y="650833"/>
                  </a:lnTo>
                  <a:lnTo>
                    <a:pt x="837776" y="615696"/>
                  </a:lnTo>
                  <a:lnTo>
                    <a:pt x="859143" y="578171"/>
                  </a:lnTo>
                  <a:lnTo>
                    <a:pt x="876239" y="538508"/>
                  </a:lnTo>
                  <a:lnTo>
                    <a:pt x="888790" y="496958"/>
                  </a:lnTo>
                  <a:lnTo>
                    <a:pt x="896521" y="453769"/>
                  </a:lnTo>
                  <a:lnTo>
                    <a:pt x="899159" y="409194"/>
                  </a:lnTo>
                  <a:lnTo>
                    <a:pt x="896521" y="364618"/>
                  </a:lnTo>
                  <a:lnTo>
                    <a:pt x="888790" y="321429"/>
                  </a:lnTo>
                  <a:lnTo>
                    <a:pt x="876239" y="279879"/>
                  </a:lnTo>
                  <a:lnTo>
                    <a:pt x="859143" y="240216"/>
                  </a:lnTo>
                  <a:lnTo>
                    <a:pt x="837776" y="202691"/>
                  </a:lnTo>
                  <a:lnTo>
                    <a:pt x="812413" y="167554"/>
                  </a:lnTo>
                  <a:lnTo>
                    <a:pt x="783329" y="135054"/>
                  </a:lnTo>
                  <a:lnTo>
                    <a:pt x="750796" y="105442"/>
                  </a:lnTo>
                  <a:lnTo>
                    <a:pt x="715091" y="78967"/>
                  </a:lnTo>
                  <a:lnTo>
                    <a:pt x="676486" y="55879"/>
                  </a:lnTo>
                  <a:lnTo>
                    <a:pt x="635257" y="36429"/>
                  </a:lnTo>
                  <a:lnTo>
                    <a:pt x="591677" y="20866"/>
                  </a:lnTo>
                  <a:lnTo>
                    <a:pt x="546022" y="9440"/>
                  </a:lnTo>
                  <a:lnTo>
                    <a:pt x="498564" y="2401"/>
                  </a:lnTo>
                  <a:lnTo>
                    <a:pt x="449579" y="0"/>
                  </a:lnTo>
                  <a:close/>
                </a:path>
              </a:pathLst>
            </a:custGeom>
            <a:solidFill>
              <a:srgbClr val="0451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7554467" y="3738372"/>
              <a:ext cx="899160" cy="818515"/>
            </a:xfrm>
            <a:custGeom>
              <a:avLst/>
              <a:gdLst/>
              <a:ahLst/>
              <a:cxnLst/>
              <a:rect l="l" t="t" r="r" b="b"/>
              <a:pathLst>
                <a:path w="899159" h="818514">
                  <a:moveTo>
                    <a:pt x="0" y="409194"/>
                  </a:moveTo>
                  <a:lnTo>
                    <a:pt x="2638" y="364618"/>
                  </a:lnTo>
                  <a:lnTo>
                    <a:pt x="10369" y="321429"/>
                  </a:lnTo>
                  <a:lnTo>
                    <a:pt x="22920" y="279879"/>
                  </a:lnTo>
                  <a:lnTo>
                    <a:pt x="40016" y="240216"/>
                  </a:lnTo>
                  <a:lnTo>
                    <a:pt x="61383" y="202691"/>
                  </a:lnTo>
                  <a:lnTo>
                    <a:pt x="86746" y="167554"/>
                  </a:lnTo>
                  <a:lnTo>
                    <a:pt x="115830" y="135054"/>
                  </a:lnTo>
                  <a:lnTo>
                    <a:pt x="148363" y="105442"/>
                  </a:lnTo>
                  <a:lnTo>
                    <a:pt x="184068" y="78967"/>
                  </a:lnTo>
                  <a:lnTo>
                    <a:pt x="222673" y="55879"/>
                  </a:lnTo>
                  <a:lnTo>
                    <a:pt x="263902" y="36429"/>
                  </a:lnTo>
                  <a:lnTo>
                    <a:pt x="307482" y="20866"/>
                  </a:lnTo>
                  <a:lnTo>
                    <a:pt x="353137" y="9440"/>
                  </a:lnTo>
                  <a:lnTo>
                    <a:pt x="400595" y="2401"/>
                  </a:lnTo>
                  <a:lnTo>
                    <a:pt x="449579" y="0"/>
                  </a:lnTo>
                  <a:lnTo>
                    <a:pt x="498564" y="2401"/>
                  </a:lnTo>
                  <a:lnTo>
                    <a:pt x="546022" y="9440"/>
                  </a:lnTo>
                  <a:lnTo>
                    <a:pt x="591677" y="20866"/>
                  </a:lnTo>
                  <a:lnTo>
                    <a:pt x="635257" y="36429"/>
                  </a:lnTo>
                  <a:lnTo>
                    <a:pt x="676486" y="55879"/>
                  </a:lnTo>
                  <a:lnTo>
                    <a:pt x="715091" y="78967"/>
                  </a:lnTo>
                  <a:lnTo>
                    <a:pt x="750796" y="105442"/>
                  </a:lnTo>
                  <a:lnTo>
                    <a:pt x="783329" y="135054"/>
                  </a:lnTo>
                  <a:lnTo>
                    <a:pt x="812413" y="167554"/>
                  </a:lnTo>
                  <a:lnTo>
                    <a:pt x="837776" y="202691"/>
                  </a:lnTo>
                  <a:lnTo>
                    <a:pt x="859143" y="240216"/>
                  </a:lnTo>
                  <a:lnTo>
                    <a:pt x="876239" y="279879"/>
                  </a:lnTo>
                  <a:lnTo>
                    <a:pt x="888790" y="321429"/>
                  </a:lnTo>
                  <a:lnTo>
                    <a:pt x="896521" y="364618"/>
                  </a:lnTo>
                  <a:lnTo>
                    <a:pt x="899159" y="409194"/>
                  </a:lnTo>
                  <a:lnTo>
                    <a:pt x="896521" y="453769"/>
                  </a:lnTo>
                  <a:lnTo>
                    <a:pt x="888790" y="496958"/>
                  </a:lnTo>
                  <a:lnTo>
                    <a:pt x="876239" y="538508"/>
                  </a:lnTo>
                  <a:lnTo>
                    <a:pt x="859143" y="578171"/>
                  </a:lnTo>
                  <a:lnTo>
                    <a:pt x="837776" y="615696"/>
                  </a:lnTo>
                  <a:lnTo>
                    <a:pt x="812413" y="650833"/>
                  </a:lnTo>
                  <a:lnTo>
                    <a:pt x="783329" y="683333"/>
                  </a:lnTo>
                  <a:lnTo>
                    <a:pt x="750796" y="712945"/>
                  </a:lnTo>
                  <a:lnTo>
                    <a:pt x="715091" y="739420"/>
                  </a:lnTo>
                  <a:lnTo>
                    <a:pt x="676486" y="762508"/>
                  </a:lnTo>
                  <a:lnTo>
                    <a:pt x="635257" y="781958"/>
                  </a:lnTo>
                  <a:lnTo>
                    <a:pt x="591677" y="797521"/>
                  </a:lnTo>
                  <a:lnTo>
                    <a:pt x="546022" y="808947"/>
                  </a:lnTo>
                  <a:lnTo>
                    <a:pt x="498564" y="815986"/>
                  </a:lnTo>
                  <a:lnTo>
                    <a:pt x="449579" y="818388"/>
                  </a:lnTo>
                  <a:lnTo>
                    <a:pt x="400595" y="815986"/>
                  </a:lnTo>
                  <a:lnTo>
                    <a:pt x="353137" y="808947"/>
                  </a:lnTo>
                  <a:lnTo>
                    <a:pt x="307482" y="797521"/>
                  </a:lnTo>
                  <a:lnTo>
                    <a:pt x="263902" y="781958"/>
                  </a:lnTo>
                  <a:lnTo>
                    <a:pt x="222673" y="762508"/>
                  </a:lnTo>
                  <a:lnTo>
                    <a:pt x="184068" y="739420"/>
                  </a:lnTo>
                  <a:lnTo>
                    <a:pt x="148363" y="712945"/>
                  </a:lnTo>
                  <a:lnTo>
                    <a:pt x="115830" y="683333"/>
                  </a:lnTo>
                  <a:lnTo>
                    <a:pt x="86746" y="650833"/>
                  </a:lnTo>
                  <a:lnTo>
                    <a:pt x="61383" y="615696"/>
                  </a:lnTo>
                  <a:lnTo>
                    <a:pt x="40016" y="578171"/>
                  </a:lnTo>
                  <a:lnTo>
                    <a:pt x="22920" y="538508"/>
                  </a:lnTo>
                  <a:lnTo>
                    <a:pt x="10369" y="496958"/>
                  </a:lnTo>
                  <a:lnTo>
                    <a:pt x="2638" y="453769"/>
                  </a:lnTo>
                  <a:lnTo>
                    <a:pt x="0" y="409194"/>
                  </a:lnTo>
                  <a:close/>
                </a:path>
              </a:pathLst>
            </a:custGeom>
            <a:ln w="12700">
              <a:solidFill>
                <a:srgbClr val="07528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28203" y="3901439"/>
              <a:ext cx="541020" cy="496824"/>
            </a:xfrm>
            <a:prstGeom prst="rect">
              <a:avLst/>
            </a:prstGeom>
          </p:spPr>
        </p:pic>
        <p:sp>
          <p:nvSpPr>
            <p:cNvPr id="57" name="object 57" descr=""/>
            <p:cNvSpPr/>
            <p:nvPr/>
          </p:nvSpPr>
          <p:spPr>
            <a:xfrm>
              <a:off x="8321801" y="3859529"/>
              <a:ext cx="2832735" cy="1803400"/>
            </a:xfrm>
            <a:custGeom>
              <a:avLst/>
              <a:gdLst/>
              <a:ahLst/>
              <a:cxnLst/>
              <a:rect l="l" t="t" r="r" b="b"/>
              <a:pathLst>
                <a:path w="2832734" h="1803400">
                  <a:moveTo>
                    <a:pt x="140207" y="1802892"/>
                  </a:moveTo>
                  <a:lnTo>
                    <a:pt x="2832480" y="1802892"/>
                  </a:lnTo>
                </a:path>
                <a:path w="2832734" h="1803400">
                  <a:moveTo>
                    <a:pt x="0" y="0"/>
                  </a:moveTo>
                  <a:lnTo>
                    <a:pt x="2831973" y="0"/>
                  </a:lnTo>
                </a:path>
                <a:path w="2832734" h="1803400">
                  <a:moveTo>
                    <a:pt x="0" y="577596"/>
                  </a:moveTo>
                  <a:lnTo>
                    <a:pt x="2831973" y="587629"/>
                  </a:lnTo>
                </a:path>
              </a:pathLst>
            </a:custGeom>
            <a:ln w="190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 descr=""/>
          <p:cNvSpPr txBox="1"/>
          <p:nvPr/>
        </p:nvSpPr>
        <p:spPr>
          <a:xfrm>
            <a:off x="8617077" y="3615690"/>
            <a:ext cx="128587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Calibri"/>
                <a:cs typeface="Calibri"/>
              </a:rPr>
              <a:t>IPTV</a:t>
            </a:r>
            <a:r>
              <a:rPr dirty="0" sz="1400" spc="-55" b="1">
                <a:latin typeface="Calibri"/>
                <a:cs typeface="Calibri"/>
              </a:rPr>
              <a:t> </a:t>
            </a:r>
            <a:r>
              <a:rPr dirty="0" sz="1400" spc="-10" b="1">
                <a:latin typeface="Calibri"/>
                <a:cs typeface="Calibri"/>
              </a:rPr>
              <a:t>Distribution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8616442" y="4205985"/>
            <a:ext cx="194500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latin typeface="Calibri"/>
                <a:cs typeface="Calibri"/>
              </a:rPr>
              <a:t>Content</a:t>
            </a:r>
            <a:r>
              <a:rPr dirty="0" sz="1400" spc="-50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Delivery</a:t>
            </a:r>
            <a:r>
              <a:rPr dirty="0" sz="1400" spc="-35" b="1">
                <a:latin typeface="Calibri"/>
                <a:cs typeface="Calibri"/>
              </a:rPr>
              <a:t> </a:t>
            </a:r>
            <a:r>
              <a:rPr dirty="0" sz="1400" spc="-10" b="1">
                <a:latin typeface="Calibri"/>
                <a:cs typeface="Calibri"/>
              </a:rPr>
              <a:t>Network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0" name="object 60" descr=""/>
          <p:cNvSpPr/>
          <p:nvPr/>
        </p:nvSpPr>
        <p:spPr>
          <a:xfrm>
            <a:off x="8317230" y="1855470"/>
            <a:ext cx="3505200" cy="582930"/>
          </a:xfrm>
          <a:custGeom>
            <a:avLst/>
            <a:gdLst/>
            <a:ahLst/>
            <a:cxnLst/>
            <a:rect l="l" t="t" r="r" b="b"/>
            <a:pathLst>
              <a:path w="3505200" h="582930">
                <a:moveTo>
                  <a:pt x="0" y="4571"/>
                </a:moveTo>
                <a:lnTo>
                  <a:pt x="3489452" y="0"/>
                </a:lnTo>
              </a:path>
              <a:path w="3505200" h="582930">
                <a:moveTo>
                  <a:pt x="0" y="582549"/>
                </a:moveTo>
                <a:lnTo>
                  <a:pt x="3504946" y="576071"/>
                </a:lnTo>
              </a:path>
            </a:pathLst>
          </a:custGeom>
          <a:ln w="19050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 descr=""/>
          <p:cNvSpPr txBox="1"/>
          <p:nvPr/>
        </p:nvSpPr>
        <p:spPr>
          <a:xfrm>
            <a:off x="8591804" y="1599945"/>
            <a:ext cx="202755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latin typeface="Calibri"/>
                <a:cs typeface="Calibri"/>
              </a:rPr>
              <a:t>Digital</a:t>
            </a:r>
            <a:r>
              <a:rPr dirty="0" sz="1400" spc="-50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Rights</a:t>
            </a:r>
            <a:r>
              <a:rPr dirty="0" sz="1400" spc="-45" b="1">
                <a:latin typeface="Calibri"/>
                <a:cs typeface="Calibri"/>
              </a:rPr>
              <a:t> </a:t>
            </a:r>
            <a:r>
              <a:rPr dirty="0" sz="1400" spc="-10" b="1">
                <a:latin typeface="Calibri"/>
                <a:cs typeface="Calibri"/>
              </a:rPr>
              <a:t>Management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8595106" y="2190369"/>
            <a:ext cx="1783714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latin typeface="Calibri"/>
                <a:cs typeface="Calibri"/>
              </a:rPr>
              <a:t>Encoding</a:t>
            </a:r>
            <a:r>
              <a:rPr dirty="0" sz="1400" spc="-40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&amp;</a:t>
            </a:r>
            <a:r>
              <a:rPr dirty="0" sz="1400" spc="-25" b="1">
                <a:latin typeface="Calibri"/>
                <a:cs typeface="Calibri"/>
              </a:rPr>
              <a:t> </a:t>
            </a:r>
            <a:r>
              <a:rPr dirty="0" sz="1400" spc="-10" b="1">
                <a:latin typeface="Calibri"/>
                <a:cs typeface="Calibri"/>
              </a:rPr>
              <a:t>Transcoding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3" name="object 63" descr=""/>
          <p:cNvSpPr/>
          <p:nvPr/>
        </p:nvSpPr>
        <p:spPr>
          <a:xfrm>
            <a:off x="441198" y="1741170"/>
            <a:ext cx="3611879" cy="3921760"/>
          </a:xfrm>
          <a:custGeom>
            <a:avLst/>
            <a:gdLst/>
            <a:ahLst/>
            <a:cxnLst/>
            <a:rect l="l" t="t" r="r" b="b"/>
            <a:pathLst>
              <a:path w="3611879" h="3921760">
                <a:moveTo>
                  <a:pt x="0" y="7492"/>
                </a:moveTo>
                <a:lnTo>
                  <a:pt x="3611879" y="0"/>
                </a:lnTo>
              </a:path>
              <a:path w="3611879" h="3921760">
                <a:moveTo>
                  <a:pt x="431292" y="3921252"/>
                </a:moveTo>
                <a:lnTo>
                  <a:pt x="3162300" y="3921252"/>
                </a:lnTo>
              </a:path>
            </a:pathLst>
          </a:custGeom>
          <a:ln w="19050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 descr=""/>
          <p:cNvSpPr txBox="1"/>
          <p:nvPr/>
        </p:nvSpPr>
        <p:spPr>
          <a:xfrm>
            <a:off x="597204" y="1485646"/>
            <a:ext cx="263652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latin typeface="Calibri"/>
                <a:cs typeface="Calibri"/>
              </a:rPr>
              <a:t>Subscription</a:t>
            </a:r>
            <a:r>
              <a:rPr dirty="0" sz="1600" spc="-1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Video</a:t>
            </a:r>
            <a:r>
              <a:rPr dirty="0" sz="1600" spc="-5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on</a:t>
            </a:r>
            <a:r>
              <a:rPr dirty="0" sz="1600" spc="-50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Demand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384302" y="3023107"/>
            <a:ext cx="300101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09905" algn="l"/>
                <a:tab pos="2987675" algn="l"/>
              </a:tabLst>
            </a:pPr>
            <a:r>
              <a:rPr dirty="0" u="heavy" sz="1400" b="1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	User</a:t>
            </a:r>
            <a:r>
              <a:rPr dirty="0" u="heavy" sz="1400" spc="-35" b="1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1400" spc="-10" b="1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Generated</a:t>
            </a:r>
            <a:r>
              <a:rPr dirty="0" u="heavy" sz="1400" spc="-60" b="1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1400" spc="-10" b="1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Content</a:t>
            </a:r>
            <a:r>
              <a:rPr dirty="0" u="heavy" sz="1400" b="1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	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393445" y="4015232"/>
            <a:ext cx="300101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7365" algn="l"/>
                <a:tab pos="2987675" algn="l"/>
              </a:tabLst>
            </a:pPr>
            <a:r>
              <a:rPr dirty="0" u="heavy" sz="1400" b="1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	</a:t>
            </a:r>
            <a:r>
              <a:rPr dirty="0" u="heavy" sz="1400" spc="-10" b="1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Internet</a:t>
            </a:r>
            <a:r>
              <a:rPr dirty="0" u="heavy" sz="1400" spc="-25" b="1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1400" spc="-10" b="1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Protocol </a:t>
            </a:r>
            <a:r>
              <a:rPr dirty="0" u="heavy" sz="1400" spc="-25" b="1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TV</a:t>
            </a:r>
            <a:r>
              <a:rPr dirty="0" u="heavy" sz="1400" b="1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	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393445" y="4512945"/>
            <a:ext cx="300101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6730" algn="l"/>
                <a:tab pos="2987675" algn="l"/>
              </a:tabLst>
            </a:pPr>
            <a:r>
              <a:rPr dirty="0" u="heavy" sz="1400" b="1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	Virtual</a:t>
            </a:r>
            <a:r>
              <a:rPr dirty="0" u="heavy" sz="1400" spc="-60" b="1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1400" spc="-20" b="1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MVPD</a:t>
            </a:r>
            <a:r>
              <a:rPr dirty="0" u="heavy" sz="1400" b="1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	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8" name="object 68" descr=""/>
          <p:cNvSpPr/>
          <p:nvPr/>
        </p:nvSpPr>
        <p:spPr>
          <a:xfrm>
            <a:off x="396240" y="2769107"/>
            <a:ext cx="2975610" cy="0"/>
          </a:xfrm>
          <a:custGeom>
            <a:avLst/>
            <a:gdLst/>
            <a:ahLst/>
            <a:cxnLst/>
            <a:rect l="l" t="t" r="r" b="b"/>
            <a:pathLst>
              <a:path w="2975610" h="0">
                <a:moveTo>
                  <a:pt x="0" y="0"/>
                </a:moveTo>
                <a:lnTo>
                  <a:pt x="2975102" y="0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 descr=""/>
          <p:cNvSpPr txBox="1"/>
          <p:nvPr/>
        </p:nvSpPr>
        <p:spPr>
          <a:xfrm>
            <a:off x="383540" y="2031873"/>
            <a:ext cx="300101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16255" algn="l"/>
                <a:tab pos="2987675" algn="l"/>
              </a:tabLst>
            </a:pPr>
            <a:r>
              <a:rPr dirty="0" u="sng" sz="1400" b="1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	</a:t>
            </a:r>
            <a:r>
              <a:rPr dirty="0" u="sng" sz="1400" spc="-10" b="1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Sports</a:t>
            </a:r>
            <a:r>
              <a:rPr dirty="0" u="sng" sz="1400" b="1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	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876706" y="2517139"/>
            <a:ext cx="59753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 b="1">
                <a:latin typeface="Calibri"/>
                <a:cs typeface="Calibri"/>
              </a:rPr>
              <a:t>Gaming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1" name="object 71" descr=""/>
          <p:cNvSpPr/>
          <p:nvPr/>
        </p:nvSpPr>
        <p:spPr>
          <a:xfrm>
            <a:off x="396240" y="3739896"/>
            <a:ext cx="2975610" cy="0"/>
          </a:xfrm>
          <a:custGeom>
            <a:avLst/>
            <a:gdLst/>
            <a:ahLst/>
            <a:cxnLst/>
            <a:rect l="l" t="t" r="r" b="b"/>
            <a:pathLst>
              <a:path w="2975610" h="0">
                <a:moveTo>
                  <a:pt x="0" y="0"/>
                </a:moveTo>
                <a:lnTo>
                  <a:pt x="2975102" y="0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 descr=""/>
          <p:cNvSpPr txBox="1"/>
          <p:nvPr/>
        </p:nvSpPr>
        <p:spPr>
          <a:xfrm>
            <a:off x="876706" y="3488182"/>
            <a:ext cx="59753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 b="1">
                <a:latin typeface="Calibri"/>
                <a:cs typeface="Calibri"/>
              </a:rPr>
              <a:t>Gaming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3" name="object 73" descr=""/>
          <p:cNvGrpSpPr/>
          <p:nvPr/>
        </p:nvGrpSpPr>
        <p:grpSpPr>
          <a:xfrm>
            <a:off x="282130" y="935736"/>
            <a:ext cx="10654030" cy="5067300"/>
            <a:chOff x="282130" y="935736"/>
            <a:chExt cx="10654030" cy="5067300"/>
          </a:xfrm>
        </p:grpSpPr>
        <p:pic>
          <p:nvPicPr>
            <p:cNvPr id="74" name="object 7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9207" y="1776983"/>
              <a:ext cx="815089" cy="198120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5107" y="1783080"/>
              <a:ext cx="784860" cy="167639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85772" y="1802891"/>
              <a:ext cx="771144" cy="182879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49879" y="1769363"/>
              <a:ext cx="566928" cy="306324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4820" y="2289047"/>
              <a:ext cx="434340" cy="147827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93292" y="2324252"/>
              <a:ext cx="1071365" cy="137007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8244" y="2804159"/>
              <a:ext cx="762000" cy="170687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89324" y="2842625"/>
              <a:ext cx="682721" cy="93878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61839" y="3296412"/>
              <a:ext cx="780118" cy="170687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08531" y="3288791"/>
              <a:ext cx="1267968" cy="207263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52628" y="3750563"/>
              <a:ext cx="679704" cy="251460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58889" y="3781114"/>
              <a:ext cx="615586" cy="179690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95300" y="4309871"/>
              <a:ext cx="714690" cy="150875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21307" y="4277868"/>
              <a:ext cx="678179" cy="205739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93383" y="4776412"/>
              <a:ext cx="578959" cy="254163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88367" y="4788545"/>
              <a:ext cx="377744" cy="377712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24850" y="5702198"/>
              <a:ext cx="812780" cy="174955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831894" y="5699759"/>
              <a:ext cx="452581" cy="303275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737091" y="5730239"/>
              <a:ext cx="646176" cy="192024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486899" y="5722620"/>
              <a:ext cx="646176" cy="210312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647316" y="3922076"/>
              <a:ext cx="680807" cy="190524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485574" y="3924369"/>
              <a:ext cx="789018" cy="185650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612124" y="4466844"/>
              <a:ext cx="800100" cy="329184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488424" y="4463795"/>
              <a:ext cx="762000" cy="327660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973245" y="2512103"/>
              <a:ext cx="962775" cy="204636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572534" y="2493416"/>
              <a:ext cx="1193205" cy="254253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580120" y="1891352"/>
              <a:ext cx="743712" cy="289469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569358" y="1889804"/>
              <a:ext cx="464496" cy="309283"/>
            </a:xfrm>
            <a:prstGeom prst="rect">
              <a:avLst/>
            </a:prstGeom>
          </p:spPr>
        </p:pic>
        <p:sp>
          <p:nvSpPr>
            <p:cNvPr id="102" name="object 102" descr=""/>
            <p:cNvSpPr/>
            <p:nvPr/>
          </p:nvSpPr>
          <p:spPr>
            <a:xfrm>
              <a:off x="296418" y="1471422"/>
              <a:ext cx="3252470" cy="1545590"/>
            </a:xfrm>
            <a:custGeom>
              <a:avLst/>
              <a:gdLst/>
              <a:ahLst/>
              <a:cxnLst/>
              <a:rect l="l" t="t" r="r" b="b"/>
              <a:pathLst>
                <a:path w="3252470" h="1545589">
                  <a:moveTo>
                    <a:pt x="0" y="1545336"/>
                  </a:moveTo>
                  <a:lnTo>
                    <a:pt x="3252216" y="1545336"/>
                  </a:lnTo>
                  <a:lnTo>
                    <a:pt x="3252216" y="0"/>
                  </a:lnTo>
                  <a:lnTo>
                    <a:pt x="0" y="0"/>
                  </a:lnTo>
                  <a:lnTo>
                    <a:pt x="0" y="1545336"/>
                  </a:lnTo>
                  <a:close/>
                </a:path>
              </a:pathLst>
            </a:custGeom>
            <a:ln w="28575">
              <a:solidFill>
                <a:srgbClr val="C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 descr=""/>
            <p:cNvSpPr/>
            <p:nvPr/>
          </p:nvSpPr>
          <p:spPr>
            <a:xfrm>
              <a:off x="3405759" y="935736"/>
              <a:ext cx="4258945" cy="742315"/>
            </a:xfrm>
            <a:custGeom>
              <a:avLst/>
              <a:gdLst/>
              <a:ahLst/>
              <a:cxnLst/>
              <a:rect l="l" t="t" r="r" b="b"/>
              <a:pathLst>
                <a:path w="4258945" h="742314">
                  <a:moveTo>
                    <a:pt x="4258437" y="0"/>
                  </a:moveTo>
                  <a:lnTo>
                    <a:pt x="646556" y="0"/>
                  </a:lnTo>
                  <a:lnTo>
                    <a:pt x="646556" y="432942"/>
                  </a:lnTo>
                  <a:lnTo>
                    <a:pt x="0" y="636015"/>
                  </a:lnTo>
                  <a:lnTo>
                    <a:pt x="646556" y="618489"/>
                  </a:lnTo>
                  <a:lnTo>
                    <a:pt x="646556" y="742188"/>
                  </a:lnTo>
                  <a:lnTo>
                    <a:pt x="4258437" y="742188"/>
                  </a:lnTo>
                  <a:lnTo>
                    <a:pt x="4258437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4" name="object 104" descr=""/>
          <p:cNvSpPr txBox="1"/>
          <p:nvPr/>
        </p:nvSpPr>
        <p:spPr>
          <a:xfrm>
            <a:off x="5651372" y="2667380"/>
            <a:ext cx="87312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7495" marR="5080" indent="-26543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001F5F"/>
                </a:solidFill>
                <a:latin typeface="Calibri"/>
                <a:cs typeface="Calibri"/>
              </a:rPr>
              <a:t>Mapping </a:t>
            </a:r>
            <a:r>
              <a:rPr dirty="0" sz="1800" spc="-25" b="1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5" name="object 105" descr=""/>
          <p:cNvSpPr txBox="1"/>
          <p:nvPr/>
        </p:nvSpPr>
        <p:spPr>
          <a:xfrm>
            <a:off x="4131055" y="962406"/>
            <a:ext cx="3453129" cy="666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Calibri"/>
                <a:cs typeface="Calibri"/>
              </a:rPr>
              <a:t>SVODs</a:t>
            </a:r>
            <a:r>
              <a:rPr dirty="0" sz="1400" spc="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form</a:t>
            </a:r>
            <a:r>
              <a:rPr dirty="0" sz="1400" spc="-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</a:t>
            </a:r>
            <a:r>
              <a:rPr dirty="0" sz="1400" spc="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major</a:t>
            </a:r>
            <a:r>
              <a:rPr dirty="0" sz="1400" spc="-1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portion</a:t>
            </a:r>
            <a:r>
              <a:rPr dirty="0" sz="1400" spc="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of the</a:t>
            </a:r>
            <a:r>
              <a:rPr dirty="0" sz="1400" spc="1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OTT</a:t>
            </a:r>
            <a:r>
              <a:rPr dirty="0" sz="1400" spc="1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market </a:t>
            </a:r>
            <a:r>
              <a:rPr dirty="0" sz="1400">
                <a:latin typeface="Calibri"/>
                <a:cs typeface="Calibri"/>
              </a:rPr>
              <a:t>and</a:t>
            </a:r>
            <a:r>
              <a:rPr dirty="0" sz="1400" spc="170">
                <a:latin typeface="Calibri"/>
                <a:cs typeface="Calibri"/>
              </a:rPr>
              <a:t>  </a:t>
            </a:r>
            <a:r>
              <a:rPr dirty="0" sz="1400">
                <a:latin typeface="Calibri"/>
                <a:cs typeface="Calibri"/>
              </a:rPr>
              <a:t>are</a:t>
            </a:r>
            <a:r>
              <a:rPr dirty="0" sz="1400" spc="170">
                <a:latin typeface="Calibri"/>
                <a:cs typeface="Calibri"/>
              </a:rPr>
              <a:t>  </a:t>
            </a:r>
            <a:r>
              <a:rPr dirty="0" sz="1400">
                <a:latin typeface="Calibri"/>
                <a:cs typeface="Calibri"/>
              </a:rPr>
              <a:t>supported</a:t>
            </a:r>
            <a:r>
              <a:rPr dirty="0" sz="1400" spc="180">
                <a:latin typeface="Calibri"/>
                <a:cs typeface="Calibri"/>
              </a:rPr>
              <a:t>  </a:t>
            </a:r>
            <a:r>
              <a:rPr dirty="0" sz="1400">
                <a:latin typeface="Calibri"/>
                <a:cs typeface="Calibri"/>
              </a:rPr>
              <a:t>by</a:t>
            </a:r>
            <a:r>
              <a:rPr dirty="0" sz="1400" spc="175">
                <a:latin typeface="Calibri"/>
                <a:cs typeface="Calibri"/>
              </a:rPr>
              <a:t>  </a:t>
            </a:r>
            <a:r>
              <a:rPr dirty="0" sz="1400">
                <a:latin typeface="Calibri"/>
                <a:cs typeface="Calibri"/>
              </a:rPr>
              <a:t>numerous</a:t>
            </a:r>
            <a:r>
              <a:rPr dirty="0" sz="1400" spc="175">
                <a:latin typeface="Calibri"/>
                <a:cs typeface="Calibri"/>
              </a:rPr>
              <a:t>  </a:t>
            </a:r>
            <a:r>
              <a:rPr dirty="0" sz="1400" spc="-10">
                <a:latin typeface="Calibri"/>
                <a:cs typeface="Calibri"/>
              </a:rPr>
              <a:t>auxiliary services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such</a:t>
            </a:r>
            <a:r>
              <a:rPr dirty="0" sz="1400" spc="-1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as</a:t>
            </a:r>
            <a:r>
              <a:rPr dirty="0" sz="1400" spc="-10">
                <a:latin typeface="Calibri"/>
                <a:cs typeface="Calibri"/>
              </a:rPr>
              <a:t> Distribution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and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Management.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6" name="object 106" descr=""/>
          <p:cNvSpPr txBox="1"/>
          <p:nvPr/>
        </p:nvSpPr>
        <p:spPr>
          <a:xfrm>
            <a:off x="5172836" y="5830925"/>
            <a:ext cx="182118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i="1">
                <a:solidFill>
                  <a:srgbClr val="001F5F"/>
                </a:solidFill>
                <a:latin typeface="Calibri"/>
                <a:cs typeface="Calibri"/>
              </a:rPr>
              <a:t>*company</a:t>
            </a:r>
            <a:r>
              <a:rPr dirty="0" sz="1100" spc="-20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i="1">
                <a:solidFill>
                  <a:srgbClr val="001F5F"/>
                </a:solidFill>
                <a:latin typeface="Calibri"/>
                <a:cs typeface="Calibri"/>
              </a:rPr>
              <a:t>list</a:t>
            </a:r>
            <a:r>
              <a:rPr dirty="0" sz="1100" spc="-20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i="1">
                <a:solidFill>
                  <a:srgbClr val="001F5F"/>
                </a:solidFill>
                <a:latin typeface="Calibri"/>
                <a:cs typeface="Calibri"/>
              </a:rPr>
              <a:t>is</a:t>
            </a:r>
            <a:r>
              <a:rPr dirty="0" sz="1100" spc="-10" i="1">
                <a:solidFill>
                  <a:srgbClr val="001F5F"/>
                </a:solidFill>
                <a:latin typeface="Calibri"/>
                <a:cs typeface="Calibri"/>
              </a:rPr>
              <a:t> non-exhaustive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30351" y="6378016"/>
            <a:ext cx="11167745" cy="3917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35"/>
              </a:lnSpc>
              <a:tabLst>
                <a:tab pos="1534795" algn="l"/>
                <a:tab pos="2982595" algn="l"/>
                <a:tab pos="4497705" algn="l"/>
                <a:tab pos="5985510" algn="l"/>
                <a:tab pos="7392034" algn="l"/>
                <a:tab pos="8886190" algn="l"/>
              </a:tabLst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Executive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</a:t>
            </a:r>
            <a:endParaRPr sz="1400">
              <a:latin typeface="Calibri"/>
              <a:cs typeface="Calibri"/>
            </a:endParaRPr>
          </a:p>
          <a:p>
            <a:pPr marL="2540">
              <a:lnSpc>
                <a:spcPct val="100000"/>
              </a:lnSpc>
              <a:tabLst>
                <a:tab pos="1540510" algn="l"/>
                <a:tab pos="2979420" algn="l"/>
                <a:tab pos="4721860" algn="l"/>
                <a:tab pos="6012815" algn="l"/>
                <a:tab pos="7435215" algn="l"/>
                <a:tab pos="8986520" algn="l"/>
                <a:tab pos="10377805" algn="l"/>
              </a:tabLst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Overview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Feasibility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Solution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baseline="29761" sz="2100" spc="-15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baseline="29761" sz="2100">
              <a:latin typeface="Calibri"/>
              <a:cs typeface="Calibri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233673" y="6296914"/>
            <a:ext cx="1244600" cy="567690"/>
            <a:chOff x="3233673" y="6296914"/>
            <a:chExt cx="1244600" cy="567690"/>
          </a:xfrm>
        </p:grpSpPr>
        <p:sp>
          <p:nvSpPr>
            <p:cNvPr id="4" name="object 4" descr=""/>
            <p:cNvSpPr/>
            <p:nvPr/>
          </p:nvSpPr>
          <p:spPr>
            <a:xfrm>
              <a:off x="3240023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1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1" y="554736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240023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1" y="554736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244595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1743201" y="6296914"/>
            <a:ext cx="1244600" cy="567690"/>
            <a:chOff x="1743201" y="6296914"/>
            <a:chExt cx="1244600" cy="567690"/>
          </a:xfrm>
        </p:grpSpPr>
        <p:sp>
          <p:nvSpPr>
            <p:cNvPr id="8" name="object 8" descr=""/>
            <p:cNvSpPr/>
            <p:nvPr/>
          </p:nvSpPr>
          <p:spPr>
            <a:xfrm>
              <a:off x="1749551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1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1" y="554736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749551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1" y="554736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754123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4724146" y="6296914"/>
            <a:ext cx="1244600" cy="567690"/>
            <a:chOff x="4724146" y="6296914"/>
            <a:chExt cx="1244600" cy="567690"/>
          </a:xfrm>
        </p:grpSpPr>
        <p:sp>
          <p:nvSpPr>
            <p:cNvPr id="12" name="object 12" descr=""/>
            <p:cNvSpPr/>
            <p:nvPr/>
          </p:nvSpPr>
          <p:spPr>
            <a:xfrm>
              <a:off x="4730496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1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1" y="554736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730496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1" y="554736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735068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 descr=""/>
          <p:cNvGrpSpPr/>
          <p:nvPr/>
        </p:nvGrpSpPr>
        <p:grpSpPr>
          <a:xfrm>
            <a:off x="6214617" y="6296914"/>
            <a:ext cx="1244600" cy="567690"/>
            <a:chOff x="6214617" y="6296914"/>
            <a:chExt cx="1244600" cy="567690"/>
          </a:xfrm>
        </p:grpSpPr>
        <p:sp>
          <p:nvSpPr>
            <p:cNvPr id="16" name="object 16" descr=""/>
            <p:cNvSpPr/>
            <p:nvPr/>
          </p:nvSpPr>
          <p:spPr>
            <a:xfrm>
              <a:off x="6220967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1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1" y="554736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6220967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1" y="554736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225539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 descr=""/>
          <p:cNvGrpSpPr/>
          <p:nvPr/>
        </p:nvGrpSpPr>
        <p:grpSpPr>
          <a:xfrm>
            <a:off x="7705090" y="6296914"/>
            <a:ext cx="1244600" cy="567690"/>
            <a:chOff x="7705090" y="6296914"/>
            <a:chExt cx="1244600" cy="567690"/>
          </a:xfrm>
        </p:grpSpPr>
        <p:sp>
          <p:nvSpPr>
            <p:cNvPr id="20" name="object 20" descr=""/>
            <p:cNvSpPr/>
            <p:nvPr/>
          </p:nvSpPr>
          <p:spPr>
            <a:xfrm>
              <a:off x="7711440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2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2" y="554736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7711440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2" y="554736"/>
                  </a:lnTo>
                  <a:lnTo>
                    <a:pt x="1231392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7716012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 descr=""/>
          <p:cNvGrpSpPr/>
          <p:nvPr/>
        </p:nvGrpSpPr>
        <p:grpSpPr>
          <a:xfrm>
            <a:off x="9195561" y="6296914"/>
            <a:ext cx="1244600" cy="567690"/>
            <a:chOff x="9195561" y="6296914"/>
            <a:chExt cx="1244600" cy="567690"/>
          </a:xfrm>
        </p:grpSpPr>
        <p:sp>
          <p:nvSpPr>
            <p:cNvPr id="24" name="object 24" descr=""/>
            <p:cNvSpPr/>
            <p:nvPr/>
          </p:nvSpPr>
          <p:spPr>
            <a:xfrm>
              <a:off x="9201911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2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2" y="554736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9201911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2" y="554736"/>
                  </a:lnTo>
                  <a:lnTo>
                    <a:pt x="1231392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9206483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 descr=""/>
          <p:cNvGrpSpPr/>
          <p:nvPr/>
        </p:nvGrpSpPr>
        <p:grpSpPr>
          <a:xfrm>
            <a:off x="10692383" y="6296914"/>
            <a:ext cx="1247140" cy="567690"/>
            <a:chOff x="10692383" y="6296914"/>
            <a:chExt cx="1247140" cy="567690"/>
          </a:xfrm>
        </p:grpSpPr>
        <p:sp>
          <p:nvSpPr>
            <p:cNvPr id="28" name="object 28" descr=""/>
            <p:cNvSpPr/>
            <p:nvPr/>
          </p:nvSpPr>
          <p:spPr>
            <a:xfrm>
              <a:off x="10701527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2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2" y="554736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0701527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2" y="554736"/>
                  </a:lnTo>
                  <a:lnTo>
                    <a:pt x="1231392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0692383" y="6414516"/>
              <a:ext cx="1219200" cy="306705"/>
            </a:xfrm>
            <a:custGeom>
              <a:avLst/>
              <a:gdLst/>
              <a:ahLst/>
              <a:cxnLst/>
              <a:rect l="l" t="t" r="r" b="b"/>
              <a:pathLst>
                <a:path w="1219200" h="306704">
                  <a:moveTo>
                    <a:pt x="1219200" y="0"/>
                  </a:moveTo>
                  <a:lnTo>
                    <a:pt x="0" y="0"/>
                  </a:lnTo>
                  <a:lnTo>
                    <a:pt x="0" y="306324"/>
                  </a:lnTo>
                  <a:lnTo>
                    <a:pt x="1219200" y="306324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2" name="object 3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75264" y="18288"/>
              <a:ext cx="1144524" cy="75590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</p:grpSp>
      <p:sp>
        <p:nvSpPr>
          <p:cNvPr id="34" name="object 34" descr=""/>
          <p:cNvSpPr/>
          <p:nvPr/>
        </p:nvSpPr>
        <p:spPr>
          <a:xfrm>
            <a:off x="9144" y="0"/>
            <a:ext cx="12183110" cy="6858000"/>
          </a:xfrm>
          <a:custGeom>
            <a:avLst/>
            <a:gdLst/>
            <a:ahLst/>
            <a:cxnLst/>
            <a:rect l="l" t="t" r="r" b="b"/>
            <a:pathLst>
              <a:path w="12183110" h="6858000">
                <a:moveTo>
                  <a:pt x="0" y="0"/>
                </a:moveTo>
                <a:lnTo>
                  <a:pt x="0" y="6858000"/>
                </a:lnTo>
                <a:lnTo>
                  <a:pt x="12182855" y="6858000"/>
                </a:lnTo>
                <a:lnTo>
                  <a:pt x="1218285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1F5F">
              <a:alpha val="7607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/>
          <p:nvPr/>
        </p:nvSpPr>
        <p:spPr>
          <a:xfrm>
            <a:off x="9144" y="0"/>
            <a:ext cx="12183110" cy="6858000"/>
          </a:xfrm>
          <a:custGeom>
            <a:avLst/>
            <a:gdLst/>
            <a:ahLst/>
            <a:cxnLst/>
            <a:rect l="l" t="t" r="r" b="b"/>
            <a:pathLst>
              <a:path w="12183110" h="6858000">
                <a:moveTo>
                  <a:pt x="12182856" y="0"/>
                </a:moveTo>
                <a:lnTo>
                  <a:pt x="0" y="0"/>
                </a:lnTo>
                <a:lnTo>
                  <a:pt x="0" y="6858000"/>
                </a:lnTo>
                <a:lnTo>
                  <a:pt x="12182855" y="6858000"/>
                </a:lnTo>
              </a:path>
            </a:pathLst>
          </a:custGeom>
          <a:ln w="12700">
            <a:solidFill>
              <a:srgbClr val="0013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4665090" y="2785694"/>
            <a:ext cx="2863215" cy="12458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0" spc="-1385">
                <a:latin typeface="Trebuchet MS"/>
                <a:cs typeface="Trebuchet MS"/>
              </a:rPr>
              <a:t>Appendix</a:t>
            </a:r>
            <a:endParaRPr sz="8000">
              <a:latin typeface="Trebuchet MS"/>
              <a:cs typeface="Trebuchet MS"/>
            </a:endParaRPr>
          </a:p>
        </p:txBody>
      </p:sp>
      <p:grpSp>
        <p:nvGrpSpPr>
          <p:cNvPr id="37" name="object 37" descr=""/>
          <p:cNvGrpSpPr/>
          <p:nvPr/>
        </p:nvGrpSpPr>
        <p:grpSpPr>
          <a:xfrm>
            <a:off x="147828" y="173736"/>
            <a:ext cx="11889105" cy="6551930"/>
            <a:chOff x="147828" y="173736"/>
            <a:chExt cx="11889105" cy="6551930"/>
          </a:xfrm>
        </p:grpSpPr>
        <p:sp>
          <p:nvSpPr>
            <p:cNvPr id="38" name="object 38" descr=""/>
            <p:cNvSpPr/>
            <p:nvPr/>
          </p:nvSpPr>
          <p:spPr>
            <a:xfrm>
              <a:off x="2078735" y="4090415"/>
              <a:ext cx="8100695" cy="0"/>
            </a:xfrm>
            <a:custGeom>
              <a:avLst/>
              <a:gdLst/>
              <a:ahLst/>
              <a:cxnLst/>
              <a:rect l="l" t="t" r="r" b="b"/>
              <a:pathLst>
                <a:path w="8100695" h="0">
                  <a:moveTo>
                    <a:pt x="0" y="0"/>
                  </a:moveTo>
                  <a:lnTo>
                    <a:pt x="8100313" y="0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166878" y="192786"/>
              <a:ext cx="11851005" cy="6513830"/>
            </a:xfrm>
            <a:custGeom>
              <a:avLst/>
              <a:gdLst/>
              <a:ahLst/>
              <a:cxnLst/>
              <a:rect l="l" t="t" r="r" b="b"/>
              <a:pathLst>
                <a:path w="11851005" h="6513830">
                  <a:moveTo>
                    <a:pt x="0" y="6513576"/>
                  </a:moveTo>
                  <a:lnTo>
                    <a:pt x="11850624" y="6513576"/>
                  </a:lnTo>
                  <a:lnTo>
                    <a:pt x="11850624" y="0"/>
                  </a:lnTo>
                  <a:lnTo>
                    <a:pt x="0" y="0"/>
                  </a:lnTo>
                  <a:lnTo>
                    <a:pt x="0" y="6513576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1551919" y="643432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2"/>
                </a:lnTo>
                <a:lnTo>
                  <a:pt x="640079" y="294132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4826508" y="6167628"/>
            <a:ext cx="1231900" cy="55372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139065" rIns="0" bIns="0" rtlCol="0" vert="horz">
            <a:spAutoFit/>
          </a:bodyPr>
          <a:lstStyle/>
          <a:p>
            <a:pPr marL="249554">
              <a:lnSpc>
                <a:spcPct val="100000"/>
              </a:lnSpc>
              <a:spcBef>
                <a:spcPts val="1095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Appendix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347459" y="6167628"/>
            <a:ext cx="1229995" cy="55372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139065" rIns="0" bIns="0" rtlCol="0" vert="horz">
            <a:spAutoFit/>
          </a:bodyPr>
          <a:lstStyle/>
          <a:p>
            <a:pPr marL="165100">
              <a:lnSpc>
                <a:spcPct val="100000"/>
              </a:lnSpc>
              <a:spcBef>
                <a:spcPts val="109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Bibliography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Strategic</a:t>
            </a:r>
            <a:r>
              <a:rPr dirty="0" spc="-45"/>
              <a:t> </a:t>
            </a:r>
            <a:r>
              <a:rPr dirty="0"/>
              <a:t>Fit:</a:t>
            </a:r>
            <a:r>
              <a:rPr dirty="0" spc="-40"/>
              <a:t> </a:t>
            </a:r>
            <a:r>
              <a:rPr dirty="0" spc="-25"/>
              <a:t>Technology</a:t>
            </a:r>
            <a:r>
              <a:rPr dirty="0" spc="-50"/>
              <a:t> </a:t>
            </a:r>
            <a:r>
              <a:rPr dirty="0"/>
              <a:t>and</a:t>
            </a:r>
            <a:r>
              <a:rPr dirty="0" spc="-60"/>
              <a:t> </a:t>
            </a:r>
            <a:r>
              <a:rPr dirty="0" spc="-10"/>
              <a:t>Development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172212" y="914400"/>
            <a:ext cx="5730240" cy="293370"/>
          </a:xfrm>
          <a:prstGeom prst="rect">
            <a:avLst/>
          </a:prstGeom>
          <a:solidFill>
            <a:srgbClr val="122D56"/>
          </a:solidFill>
        </p:spPr>
        <p:txBody>
          <a:bodyPr wrap="square" lIns="0" tIns="635" rIns="0" bIns="0" rtlCol="0" vert="horz">
            <a:spAutoFit/>
          </a:bodyPr>
          <a:lstStyle/>
          <a:p>
            <a:pPr algn="ctr" marL="2540">
              <a:lnSpc>
                <a:spcPct val="100000"/>
              </a:lnSpc>
              <a:spcBef>
                <a:spcPts val="5"/>
              </a:spcBef>
            </a:pP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Netflix’s</a:t>
            </a:r>
            <a:r>
              <a:rPr dirty="0" sz="1800" spc="-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Algorithm-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Need</a:t>
            </a:r>
            <a:r>
              <a:rPr dirty="0"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importance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172212" y="1202436"/>
            <a:ext cx="5730240" cy="3046730"/>
          </a:xfrm>
          <a:custGeom>
            <a:avLst/>
            <a:gdLst/>
            <a:ahLst/>
            <a:cxnLst/>
            <a:rect l="l" t="t" r="r" b="b"/>
            <a:pathLst>
              <a:path w="5730240" h="3046729">
                <a:moveTo>
                  <a:pt x="0" y="3046476"/>
                </a:moveTo>
                <a:lnTo>
                  <a:pt x="5730240" y="3046476"/>
                </a:lnTo>
                <a:lnTo>
                  <a:pt x="5730240" y="0"/>
                </a:lnTo>
                <a:lnTo>
                  <a:pt x="0" y="0"/>
                </a:lnTo>
                <a:lnTo>
                  <a:pt x="0" y="3046476"/>
                </a:lnTo>
                <a:close/>
              </a:path>
            </a:pathLst>
          </a:custGeom>
          <a:ln w="9524">
            <a:solidFill>
              <a:srgbClr val="122D5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176974" y="1223263"/>
            <a:ext cx="5720715" cy="29521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73380" marR="78105" indent="-2870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73380" algn="l"/>
                <a:tab pos="374650" algn="l"/>
              </a:tabLst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	According</a:t>
            </a:r>
            <a:r>
              <a:rPr dirty="0" sz="1600" spc="27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600" spc="28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Netflix,</a:t>
            </a:r>
            <a:r>
              <a:rPr dirty="0" sz="1600" spc="27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users</a:t>
            </a:r>
            <a:r>
              <a:rPr dirty="0" sz="1600" spc="28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look</a:t>
            </a:r>
            <a:r>
              <a:rPr dirty="0" sz="1600" spc="28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at</a:t>
            </a:r>
            <a:r>
              <a:rPr dirty="0" sz="1600" spc="27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between</a:t>
            </a:r>
            <a:r>
              <a:rPr dirty="0" sz="1600" spc="2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20</a:t>
            </a:r>
            <a:r>
              <a:rPr dirty="0" sz="1600" spc="28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600" spc="2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50</a:t>
            </a:r>
            <a:r>
              <a:rPr dirty="0" sz="1600" spc="28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titles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before</a:t>
            </a:r>
            <a:r>
              <a:rPr dirty="0" sz="1600" spc="1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they</a:t>
            </a:r>
            <a:r>
              <a:rPr dirty="0" sz="1600" spc="1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give</a:t>
            </a:r>
            <a:r>
              <a:rPr dirty="0" sz="1600" spc="1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up,</a:t>
            </a:r>
            <a:r>
              <a:rPr dirty="0" sz="1600" spc="1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so</a:t>
            </a:r>
            <a:r>
              <a:rPr dirty="0" sz="1600" spc="1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Netflix</a:t>
            </a:r>
            <a:r>
              <a:rPr dirty="0" sz="1600" spc="1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has</a:t>
            </a:r>
            <a:r>
              <a:rPr dirty="0" sz="1600" spc="1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1600" spc="1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60-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90</a:t>
            </a:r>
            <a:r>
              <a:rPr dirty="0" sz="1600" spc="1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second</a:t>
            </a:r>
            <a:r>
              <a:rPr dirty="0" sz="1600" spc="1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window</a:t>
            </a:r>
            <a:r>
              <a:rPr dirty="0" sz="1600" spc="1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to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recommend</a:t>
            </a:r>
            <a:r>
              <a:rPr dirty="0" sz="1600" spc="114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something</a:t>
            </a:r>
            <a:r>
              <a:rPr dirty="0" sz="1600" spc="114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before</a:t>
            </a:r>
            <a:r>
              <a:rPr dirty="0" sz="1600" spc="11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users</a:t>
            </a:r>
            <a:r>
              <a:rPr dirty="0" sz="1600" spc="114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switch</a:t>
            </a:r>
            <a:r>
              <a:rPr dirty="0" sz="1600" spc="114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600" spc="11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1600" spc="11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different platform</a:t>
            </a:r>
            <a:endParaRPr sz="1600">
              <a:latin typeface="Calibri"/>
              <a:cs typeface="Calibri"/>
            </a:endParaRPr>
          </a:p>
          <a:p>
            <a:pPr algn="just" marL="373380" marR="77470" indent="-287020">
              <a:lnSpc>
                <a:spcPct val="100000"/>
              </a:lnSpc>
              <a:buFont typeface="Arial MT"/>
              <a:buChar char="•"/>
              <a:tabLst>
                <a:tab pos="373380" algn="l"/>
                <a:tab pos="374650" algn="l"/>
              </a:tabLst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	They</a:t>
            </a:r>
            <a:r>
              <a:rPr dirty="0" sz="1600" spc="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constantly</a:t>
            </a:r>
            <a:r>
              <a:rPr dirty="0" sz="1600" spc="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offer</a:t>
            </a:r>
            <a:r>
              <a:rPr dirty="0" sz="1600" spc="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incentives</a:t>
            </a:r>
            <a:r>
              <a:rPr dirty="0" sz="1600" spc="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for</a:t>
            </a:r>
            <a:r>
              <a:rPr dirty="0" sz="1600" spc="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external</a:t>
            </a:r>
            <a:r>
              <a:rPr dirty="0" sz="1600" spc="10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teams</a:t>
            </a:r>
            <a:r>
              <a:rPr dirty="0" sz="1600" spc="9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600" spc="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come</a:t>
            </a:r>
            <a:r>
              <a:rPr dirty="0" sz="1600" spc="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in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improve</a:t>
            </a:r>
            <a:r>
              <a:rPr dirty="0" sz="1600" spc="2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or</a:t>
            </a:r>
            <a:r>
              <a:rPr dirty="0" sz="1600" spc="27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review</a:t>
            </a:r>
            <a:r>
              <a:rPr dirty="0" sz="1600" spc="2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600" spc="254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algo.</a:t>
            </a:r>
            <a:r>
              <a:rPr dirty="0" sz="1600" spc="2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Even</a:t>
            </a:r>
            <a:r>
              <a:rPr dirty="0" sz="1600" spc="27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ran</a:t>
            </a:r>
            <a:r>
              <a:rPr dirty="0" sz="1600" spc="28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Netflix</a:t>
            </a:r>
            <a:r>
              <a:rPr dirty="0" sz="1600" spc="2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Prize</a:t>
            </a:r>
            <a:r>
              <a:rPr dirty="0" sz="1600" spc="27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–</a:t>
            </a:r>
            <a:r>
              <a:rPr dirty="0" sz="1600" spc="27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Gave</a:t>
            </a:r>
            <a:r>
              <a:rPr dirty="0" sz="1600" spc="2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50">
                <a:solidFill>
                  <a:srgbClr val="001F5F"/>
                </a:solidFill>
                <a:latin typeface="Calibri"/>
                <a:cs typeface="Calibri"/>
              </a:rPr>
              <a:t>1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million</a:t>
            </a:r>
            <a:r>
              <a:rPr dirty="0" sz="1600" spc="3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600" spc="3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1600" spc="3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team</a:t>
            </a:r>
            <a:r>
              <a:rPr dirty="0" sz="1600" spc="3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that</a:t>
            </a:r>
            <a:r>
              <a:rPr dirty="0" sz="1600" spc="3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came</a:t>
            </a:r>
            <a:r>
              <a:rPr dirty="0" sz="1600" spc="3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up</a:t>
            </a:r>
            <a:r>
              <a:rPr dirty="0" sz="1600" spc="3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with</a:t>
            </a:r>
            <a:r>
              <a:rPr dirty="0" sz="1600" spc="3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an</a:t>
            </a:r>
            <a:r>
              <a:rPr dirty="0" sz="1600" spc="3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algo</a:t>
            </a:r>
            <a:r>
              <a:rPr dirty="0" sz="1600" spc="3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that</a:t>
            </a:r>
            <a:r>
              <a:rPr dirty="0" sz="1600" spc="3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was</a:t>
            </a:r>
            <a:r>
              <a:rPr dirty="0" sz="1600" spc="3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10%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better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than</a:t>
            </a:r>
            <a:r>
              <a:rPr dirty="0" sz="16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Netflix’s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old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one</a:t>
            </a:r>
            <a:endParaRPr sz="1600">
              <a:latin typeface="Calibri"/>
              <a:cs typeface="Calibri"/>
            </a:endParaRPr>
          </a:p>
          <a:p>
            <a:pPr algn="just" marL="373380" marR="76835" indent="-287020">
              <a:lnSpc>
                <a:spcPct val="100000"/>
              </a:lnSpc>
              <a:buFont typeface="Arial MT"/>
              <a:buChar char="•"/>
              <a:tabLst>
                <a:tab pos="373380" algn="l"/>
                <a:tab pos="374650" algn="l"/>
              </a:tabLst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600" spc="-75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better</a:t>
            </a:r>
            <a:r>
              <a:rPr dirty="0" sz="1600" spc="-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identify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users’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preferences,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content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is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categorized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into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tens</a:t>
            </a:r>
            <a:r>
              <a:rPr dirty="0" sz="1600" spc="204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600" spc="2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thousands</a:t>
            </a:r>
            <a:r>
              <a:rPr dirty="0" sz="1600" spc="2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600" spc="2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micro-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genres.</a:t>
            </a:r>
            <a:r>
              <a:rPr dirty="0" sz="1600" spc="2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Together,</a:t>
            </a:r>
            <a:r>
              <a:rPr dirty="0" sz="1600" spc="204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600" spc="2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data</a:t>
            </a:r>
            <a:r>
              <a:rPr dirty="0" sz="1600" spc="2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points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are</a:t>
            </a:r>
            <a:r>
              <a:rPr dirty="0" sz="1600" spc="10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combined</a:t>
            </a:r>
            <a:r>
              <a:rPr dirty="0" sz="1600" spc="10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600" spc="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create</a:t>
            </a:r>
            <a:r>
              <a:rPr dirty="0" sz="1600" spc="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clusters</a:t>
            </a:r>
            <a:r>
              <a:rPr dirty="0" sz="1600" spc="1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600" spc="9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people</a:t>
            </a:r>
            <a:r>
              <a:rPr dirty="0" sz="1600" spc="10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who</a:t>
            </a:r>
            <a:r>
              <a:rPr dirty="0" sz="1600" spc="9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have</a:t>
            </a:r>
            <a:r>
              <a:rPr dirty="0" sz="1600" spc="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600" spc="9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same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content</a:t>
            </a:r>
            <a:r>
              <a:rPr dirty="0" sz="16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preferences.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6999" y="4453843"/>
            <a:ext cx="3303059" cy="1565703"/>
          </a:xfrm>
          <a:prstGeom prst="rect">
            <a:avLst/>
          </a:prstGeom>
        </p:spPr>
      </p:pic>
      <p:sp>
        <p:nvSpPr>
          <p:cNvPr id="11" name="object 11" descr=""/>
          <p:cNvSpPr/>
          <p:nvPr/>
        </p:nvSpPr>
        <p:spPr>
          <a:xfrm>
            <a:off x="6289547" y="1202436"/>
            <a:ext cx="5547360" cy="2554605"/>
          </a:xfrm>
          <a:custGeom>
            <a:avLst/>
            <a:gdLst/>
            <a:ahLst/>
            <a:cxnLst/>
            <a:rect l="l" t="t" r="r" b="b"/>
            <a:pathLst>
              <a:path w="5547359" h="2554604">
                <a:moveTo>
                  <a:pt x="0" y="2554224"/>
                </a:moveTo>
                <a:lnTo>
                  <a:pt x="5547359" y="2554224"/>
                </a:lnTo>
                <a:lnTo>
                  <a:pt x="5547359" y="0"/>
                </a:lnTo>
                <a:lnTo>
                  <a:pt x="0" y="0"/>
                </a:lnTo>
                <a:lnTo>
                  <a:pt x="0" y="2554224"/>
                </a:lnTo>
                <a:close/>
              </a:path>
            </a:pathLst>
          </a:custGeom>
          <a:ln w="9525">
            <a:solidFill>
              <a:srgbClr val="122D5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6294310" y="1223263"/>
            <a:ext cx="5537835" cy="2463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73380" marR="79375" indent="-2870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73380" algn="l"/>
                <a:tab pos="374650" algn="l"/>
              </a:tabLst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	The</a:t>
            </a:r>
            <a:r>
              <a:rPr dirty="0" sz="1600" spc="37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amazon</a:t>
            </a:r>
            <a:r>
              <a:rPr dirty="0" sz="1600" spc="3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algorithm</a:t>
            </a:r>
            <a:r>
              <a:rPr dirty="0" sz="1600" spc="3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600" spc="3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recommendation</a:t>
            </a:r>
            <a:r>
              <a:rPr dirty="0" sz="1600" spc="3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system</a:t>
            </a:r>
            <a:r>
              <a:rPr dirty="0" sz="1600" spc="37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does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exist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but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isn’t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as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effective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as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Netflix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Algorithm.</a:t>
            </a:r>
            <a:endParaRPr sz="1600">
              <a:latin typeface="Calibri"/>
              <a:cs typeface="Calibri"/>
            </a:endParaRPr>
          </a:p>
          <a:p>
            <a:pPr algn="just" marL="373380" marR="76835" indent="-287020">
              <a:lnSpc>
                <a:spcPct val="100000"/>
              </a:lnSpc>
              <a:buFont typeface="Arial MT"/>
              <a:buChar char="•"/>
              <a:tabLst>
                <a:tab pos="373380" algn="l"/>
                <a:tab pos="374650" algn="l"/>
              </a:tabLst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	Initially,</a:t>
            </a:r>
            <a:r>
              <a:rPr dirty="0" sz="1600" spc="1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Amazon</a:t>
            </a:r>
            <a:r>
              <a:rPr dirty="0" sz="1600" spc="1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had</a:t>
            </a:r>
            <a:r>
              <a:rPr dirty="0" sz="1600" spc="1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inadvertently</a:t>
            </a:r>
            <a:r>
              <a:rPr dirty="0" sz="1600" spc="1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trained</a:t>
            </a:r>
            <a:r>
              <a:rPr dirty="0" sz="1600" spc="1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its</a:t>
            </a:r>
            <a:r>
              <a:rPr dirty="0" sz="1600" spc="1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algorithms</a:t>
            </a:r>
            <a:r>
              <a:rPr dirty="0" sz="1600" spc="1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to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recommend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safe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bets.</a:t>
            </a:r>
            <a:r>
              <a:rPr dirty="0" sz="16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In</a:t>
            </a:r>
            <a:r>
              <a:rPr dirty="0" sz="16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case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600" spc="-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Prime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Video,</a:t>
            </a:r>
            <a:r>
              <a:rPr dirty="0" sz="1600" spc="-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these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 were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classic</a:t>
            </a:r>
            <a:r>
              <a:rPr dirty="0" sz="1600" spc="8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movies</a:t>
            </a:r>
            <a:r>
              <a:rPr dirty="0" sz="1600" spc="8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that</a:t>
            </a:r>
            <a:r>
              <a:rPr dirty="0" sz="1600" spc="9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were</a:t>
            </a:r>
            <a:r>
              <a:rPr dirty="0" sz="1600" spc="8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well-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regarded.</a:t>
            </a:r>
            <a:r>
              <a:rPr dirty="0" sz="1600" spc="8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But</a:t>
            </a:r>
            <a:r>
              <a:rPr dirty="0" sz="1600" spc="9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while</a:t>
            </a:r>
            <a:r>
              <a:rPr dirty="0" sz="1600" spc="8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these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movies</a:t>
            </a:r>
            <a:r>
              <a:rPr dirty="0" sz="1600" spc="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had</a:t>
            </a:r>
            <a:r>
              <a:rPr dirty="0" sz="1600" spc="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high</a:t>
            </a:r>
            <a:r>
              <a:rPr dirty="0" sz="1600" spc="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ratings</a:t>
            </a:r>
            <a:r>
              <a:rPr dirty="0" sz="1600" spc="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with</a:t>
            </a:r>
            <a:r>
              <a:rPr dirty="0" sz="1600" spc="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audiences</a:t>
            </a:r>
            <a:r>
              <a:rPr dirty="0" sz="1600" spc="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600" spc="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critics</a:t>
            </a:r>
            <a:r>
              <a:rPr dirty="0" sz="1600" spc="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alike,</a:t>
            </a:r>
            <a:r>
              <a:rPr dirty="0" sz="1600" spc="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they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weren’t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 exactly</a:t>
            </a:r>
            <a:r>
              <a:rPr dirty="0" sz="16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what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consumers</a:t>
            </a:r>
            <a:r>
              <a:rPr dirty="0" sz="16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wanted</a:t>
            </a:r>
            <a:r>
              <a:rPr dirty="0" sz="1600" spc="-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watch.</a:t>
            </a:r>
            <a:endParaRPr sz="1600">
              <a:latin typeface="Calibri"/>
              <a:cs typeface="Calibri"/>
            </a:endParaRPr>
          </a:p>
          <a:p>
            <a:pPr algn="just" marL="373380" marR="76200" indent="-287020">
              <a:lnSpc>
                <a:spcPct val="100000"/>
              </a:lnSpc>
              <a:buFont typeface="Arial MT"/>
              <a:buChar char="•"/>
              <a:tabLst>
                <a:tab pos="373380" algn="l"/>
                <a:tab pos="374650" algn="l"/>
              </a:tabLst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	A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sign</a:t>
            </a:r>
            <a:r>
              <a:rPr dirty="0" sz="1600" spc="-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600" spc="-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discontent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 with</a:t>
            </a:r>
            <a:r>
              <a:rPr dirty="0" sz="1600" spc="-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existing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content</a:t>
            </a:r>
            <a:r>
              <a:rPr dirty="0" sz="1600" spc="-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might</a:t>
            </a:r>
            <a:r>
              <a:rPr dirty="0" sz="1600" spc="-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be</a:t>
            </a:r>
            <a:r>
              <a:rPr dirty="0" sz="16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visible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in</a:t>
            </a:r>
            <a:r>
              <a:rPr dirty="0" sz="1600" spc="1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600" spc="1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statistic</a:t>
            </a:r>
            <a:r>
              <a:rPr dirty="0" sz="1600" spc="1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that</a:t>
            </a:r>
            <a:r>
              <a:rPr dirty="0" sz="1600" spc="1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almost</a:t>
            </a:r>
            <a:r>
              <a:rPr dirty="0" sz="1600" spc="1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35%</a:t>
            </a:r>
            <a:r>
              <a:rPr dirty="0" sz="1600" spc="1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600" spc="1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Prime</a:t>
            </a:r>
            <a:r>
              <a:rPr dirty="0" sz="1600" spc="1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video</a:t>
            </a:r>
            <a:r>
              <a:rPr dirty="0" sz="1600" spc="1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users</a:t>
            </a:r>
            <a:r>
              <a:rPr dirty="0" sz="1600" spc="1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cancel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their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subscription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within</a:t>
            </a:r>
            <a:r>
              <a:rPr dirty="0" sz="16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year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as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compared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Netflix’s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9%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289547" y="914400"/>
            <a:ext cx="5547360" cy="293370"/>
          </a:xfrm>
          <a:prstGeom prst="rect">
            <a:avLst/>
          </a:prstGeom>
          <a:solidFill>
            <a:srgbClr val="122D56"/>
          </a:solidFill>
        </p:spPr>
        <p:txBody>
          <a:bodyPr wrap="square" lIns="0" tIns="6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Amazon’s</a:t>
            </a:r>
            <a:r>
              <a:rPr dirty="0" sz="18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algorithm-</a:t>
            </a:r>
            <a:r>
              <a:rPr dirty="0" sz="18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needs</a:t>
            </a:r>
            <a:r>
              <a:rPr dirty="0" sz="18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improvement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7272528" y="4002023"/>
            <a:ext cx="0" cy="1790700"/>
          </a:xfrm>
          <a:custGeom>
            <a:avLst/>
            <a:gdLst/>
            <a:ahLst/>
            <a:cxnLst/>
            <a:rect l="l" t="t" r="r" b="b"/>
            <a:pathLst>
              <a:path w="0" h="1790700">
                <a:moveTo>
                  <a:pt x="0" y="1790700"/>
                </a:moveTo>
                <a:lnTo>
                  <a:pt x="0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7272528" y="5375147"/>
            <a:ext cx="509270" cy="238125"/>
          </a:xfrm>
          <a:prstGeom prst="rect">
            <a:avLst/>
          </a:prstGeom>
          <a:solidFill>
            <a:srgbClr val="122D56"/>
          </a:solidFill>
        </p:spPr>
        <p:txBody>
          <a:bodyPr wrap="square" lIns="0" tIns="4445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350"/>
              </a:spcBef>
            </a:pPr>
            <a:r>
              <a:rPr dirty="0" sz="900" spc="-25" b="1">
                <a:solidFill>
                  <a:srgbClr val="FFFFFF"/>
                </a:solidFill>
                <a:latin typeface="Calibri"/>
                <a:cs typeface="Calibri"/>
              </a:rPr>
              <a:t>9%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272528" y="4777740"/>
            <a:ext cx="1076325" cy="239395"/>
          </a:xfrm>
          <a:prstGeom prst="rect">
            <a:avLst/>
          </a:prstGeom>
          <a:solidFill>
            <a:srgbClr val="122D56"/>
          </a:solidFill>
        </p:spPr>
        <p:txBody>
          <a:bodyPr wrap="square" lIns="0" tIns="4445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350"/>
              </a:spcBef>
            </a:pPr>
            <a:r>
              <a:rPr dirty="0" sz="900" spc="-25" b="1">
                <a:solidFill>
                  <a:srgbClr val="FFFFFF"/>
                </a:solidFill>
                <a:latin typeface="Calibri"/>
                <a:cs typeface="Calibri"/>
              </a:rPr>
              <a:t>19%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272528" y="4180332"/>
            <a:ext cx="2832100" cy="239395"/>
          </a:xfrm>
          <a:prstGeom prst="rect">
            <a:avLst/>
          </a:prstGeom>
          <a:solidFill>
            <a:srgbClr val="122D56"/>
          </a:solidFill>
        </p:spPr>
        <p:txBody>
          <a:bodyPr wrap="square" lIns="0" tIns="4445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350"/>
              </a:spcBef>
            </a:pPr>
            <a:r>
              <a:rPr dirty="0" sz="900" spc="-25" b="1">
                <a:solidFill>
                  <a:srgbClr val="FFFFFF"/>
                </a:solidFill>
                <a:latin typeface="Calibri"/>
                <a:cs typeface="Calibri"/>
              </a:rPr>
              <a:t>50%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175118" y="5862320"/>
            <a:ext cx="19494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Calibri"/>
                <a:cs typeface="Calibri"/>
              </a:rPr>
              <a:t>0%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7706106" y="5862320"/>
            <a:ext cx="2673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Calibri"/>
                <a:cs typeface="Calibri"/>
              </a:rPr>
              <a:t>10%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8272398" y="5862320"/>
            <a:ext cx="2673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Calibri"/>
                <a:cs typeface="Calibri"/>
              </a:rPr>
              <a:t>20%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8838945" y="5862320"/>
            <a:ext cx="2673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Calibri"/>
                <a:cs typeface="Calibri"/>
              </a:rPr>
              <a:t>30%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9405366" y="5862320"/>
            <a:ext cx="140017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8485" algn="l"/>
                <a:tab pos="1144905" algn="l"/>
              </a:tabLst>
            </a:pPr>
            <a:r>
              <a:rPr dirty="0" sz="1100" spc="-25">
                <a:latin typeface="Calibri"/>
                <a:cs typeface="Calibri"/>
              </a:rPr>
              <a:t>40%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-25">
                <a:latin typeface="Calibri"/>
                <a:cs typeface="Calibri"/>
              </a:rPr>
              <a:t>50%</a:t>
            </a:r>
            <a:r>
              <a:rPr dirty="0" sz="1100">
                <a:latin typeface="Calibri"/>
                <a:cs typeface="Calibri"/>
              </a:rPr>
              <a:t>	</a:t>
            </a:r>
            <a:r>
              <a:rPr dirty="0" sz="1100" spc="-25">
                <a:latin typeface="Calibri"/>
                <a:cs typeface="Calibri"/>
              </a:rPr>
              <a:t>60%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6779768" y="5386196"/>
            <a:ext cx="38227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10">
                <a:latin typeface="Calibri"/>
                <a:cs typeface="Calibri"/>
              </a:rPr>
              <a:t>Netflix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6695947" y="4789170"/>
            <a:ext cx="46672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10">
                <a:latin typeface="Calibri"/>
                <a:cs typeface="Calibri"/>
              </a:rPr>
              <a:t>Amazon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6882765" y="4191456"/>
            <a:ext cx="280670" cy="1873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0">
                <a:latin typeface="Calibri"/>
                <a:cs typeface="Calibri"/>
              </a:rPr>
              <a:t>Hulu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9467088" y="4562855"/>
            <a:ext cx="2072639" cy="1077595"/>
          </a:xfrm>
          <a:prstGeom prst="rect">
            <a:avLst/>
          </a:prstGeom>
          <a:ln w="15875">
            <a:solidFill>
              <a:srgbClr val="122D56"/>
            </a:solidFill>
          </a:ln>
        </p:spPr>
        <p:txBody>
          <a:bodyPr wrap="square" lIns="0" tIns="33655" rIns="0" bIns="0" rtlCol="0" vert="horz">
            <a:spAutoFit/>
          </a:bodyPr>
          <a:lstStyle/>
          <a:p>
            <a:pPr algn="just" marL="92710" marR="83185">
              <a:lnSpc>
                <a:spcPct val="100000"/>
              </a:lnSpc>
              <a:spcBef>
                <a:spcPts val="265"/>
              </a:spcBef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Amongst</a:t>
            </a:r>
            <a:r>
              <a:rPr dirty="0" sz="1600" spc="46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600" spc="46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three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major</a:t>
            </a:r>
            <a:r>
              <a:rPr dirty="0" sz="1600" spc="4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SVOD</a:t>
            </a:r>
            <a:r>
              <a:rPr dirty="0" sz="1600" spc="47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services,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Netflix</a:t>
            </a:r>
            <a:r>
              <a:rPr dirty="0" sz="1600" spc="254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has</a:t>
            </a:r>
            <a:r>
              <a:rPr dirty="0" sz="1600" spc="2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600" spc="2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lowest cancellation</a:t>
            </a:r>
            <a:r>
              <a:rPr dirty="0" sz="1600" spc="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rate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3759708" y="4536947"/>
            <a:ext cx="2143125" cy="1323340"/>
          </a:xfrm>
          <a:prstGeom prst="rect">
            <a:avLst/>
          </a:prstGeom>
          <a:ln w="15875">
            <a:solidFill>
              <a:srgbClr val="122D56"/>
            </a:solidFill>
          </a:ln>
        </p:spPr>
        <p:txBody>
          <a:bodyPr wrap="square" lIns="0" tIns="33655" rIns="0" bIns="0" rtlCol="0" vert="horz">
            <a:spAutoFit/>
          </a:bodyPr>
          <a:lstStyle/>
          <a:p>
            <a:pPr algn="just" marL="90805" marR="81915">
              <a:lnSpc>
                <a:spcPct val="100000"/>
              </a:lnSpc>
              <a:spcBef>
                <a:spcPts val="265"/>
              </a:spcBef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An</a:t>
            </a:r>
            <a:r>
              <a:rPr dirty="0" sz="1600" spc="14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illustration</a:t>
            </a:r>
            <a:r>
              <a:rPr dirty="0" sz="1600" spc="14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600" spc="15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the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personalisation</a:t>
            </a:r>
            <a:r>
              <a:rPr dirty="0" sz="1600" spc="19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aspect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600" spc="11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Netflix’s</a:t>
            </a:r>
            <a:r>
              <a:rPr dirty="0" sz="1600" spc="114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Algorithm,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its</a:t>
            </a:r>
            <a:r>
              <a:rPr dirty="0" sz="1600" spc="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most</a:t>
            </a:r>
            <a:r>
              <a:rPr dirty="0" sz="1600" spc="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distinguishable feature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251561" y="6377736"/>
            <a:ext cx="20237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i="1">
                <a:solidFill>
                  <a:srgbClr val="767070"/>
                </a:solidFill>
                <a:latin typeface="Calibri"/>
                <a:cs typeface="Calibri"/>
              </a:rPr>
              <a:t>Source</a:t>
            </a:r>
            <a:r>
              <a:rPr dirty="0" sz="1200" spc="-35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200" i="1">
                <a:solidFill>
                  <a:srgbClr val="767070"/>
                </a:solidFill>
                <a:latin typeface="Calibri"/>
                <a:cs typeface="Calibri"/>
              </a:rPr>
              <a:t>–</a:t>
            </a:r>
            <a:r>
              <a:rPr dirty="0" sz="1200" spc="-30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200" i="1">
                <a:solidFill>
                  <a:srgbClr val="767070"/>
                </a:solidFill>
                <a:latin typeface="Calibri"/>
                <a:cs typeface="Calibri"/>
              </a:rPr>
              <a:t>Parks</a:t>
            </a:r>
            <a:r>
              <a:rPr dirty="0" sz="1200" spc="-25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200" i="1">
                <a:solidFill>
                  <a:srgbClr val="767070"/>
                </a:solidFill>
                <a:latin typeface="Calibri"/>
                <a:cs typeface="Calibri"/>
              </a:rPr>
              <a:t>Associate</a:t>
            </a:r>
            <a:r>
              <a:rPr dirty="0" sz="1200" spc="-55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200" spc="-10" i="1">
                <a:solidFill>
                  <a:srgbClr val="767070"/>
                </a:solidFill>
                <a:latin typeface="Calibri"/>
                <a:cs typeface="Calibri"/>
              </a:rPr>
              <a:t>(graph)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1551919" y="643432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2"/>
                </a:lnTo>
                <a:lnTo>
                  <a:pt x="640079" y="294132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4826508" y="6167628"/>
            <a:ext cx="1231900" cy="55372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139065" rIns="0" bIns="0" rtlCol="0" vert="horz">
            <a:spAutoFit/>
          </a:bodyPr>
          <a:lstStyle/>
          <a:p>
            <a:pPr marL="249554">
              <a:lnSpc>
                <a:spcPct val="100000"/>
              </a:lnSpc>
              <a:spcBef>
                <a:spcPts val="1095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Appendix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347459" y="6167628"/>
            <a:ext cx="1229995" cy="55372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139065" rIns="0" bIns="0" rtlCol="0" vert="horz">
            <a:spAutoFit/>
          </a:bodyPr>
          <a:lstStyle/>
          <a:p>
            <a:pPr marL="165100">
              <a:lnSpc>
                <a:spcPct val="100000"/>
              </a:lnSpc>
              <a:spcBef>
                <a:spcPts val="109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Bibliography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201168" y="4541520"/>
            <a:ext cx="5547360" cy="1569720"/>
          </a:xfrm>
          <a:custGeom>
            <a:avLst/>
            <a:gdLst/>
            <a:ahLst/>
            <a:cxnLst/>
            <a:rect l="l" t="t" r="r" b="b"/>
            <a:pathLst>
              <a:path w="5547360" h="1569720">
                <a:moveTo>
                  <a:pt x="0" y="1569719"/>
                </a:moveTo>
                <a:lnTo>
                  <a:pt x="5547360" y="1569719"/>
                </a:lnTo>
                <a:lnTo>
                  <a:pt x="5547360" y="0"/>
                </a:lnTo>
                <a:lnTo>
                  <a:pt x="0" y="0"/>
                </a:lnTo>
                <a:lnTo>
                  <a:pt x="0" y="1569719"/>
                </a:lnTo>
                <a:close/>
              </a:path>
            </a:pathLst>
          </a:custGeom>
          <a:ln w="9525">
            <a:solidFill>
              <a:srgbClr val="122D5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205930" y="4806772"/>
            <a:ext cx="5537835" cy="12452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72110" indent="-28638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72110" algn="l"/>
              </a:tabLst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Division</a:t>
            </a:r>
            <a:r>
              <a:rPr dirty="0" sz="16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Tech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6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Development</a:t>
            </a:r>
            <a:r>
              <a:rPr dirty="0" sz="1600" spc="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Expenses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taken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from</a:t>
            </a:r>
            <a:endParaRPr sz="1600">
              <a:latin typeface="Calibri"/>
              <a:cs typeface="Calibri"/>
            </a:endParaRPr>
          </a:p>
          <a:p>
            <a:pPr marL="372110">
              <a:lnSpc>
                <a:spcPct val="100000"/>
              </a:lnSpc>
              <a:spcBef>
                <a:spcPts val="5"/>
              </a:spcBef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Netflix</a:t>
            </a:r>
            <a:r>
              <a:rPr dirty="0" sz="16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tech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blog.</a:t>
            </a:r>
            <a:endParaRPr sz="1600">
              <a:latin typeface="Calibri"/>
              <a:cs typeface="Calibri"/>
            </a:endParaRPr>
          </a:p>
          <a:p>
            <a:pPr marL="372110" indent="-286385">
              <a:lnSpc>
                <a:spcPct val="100000"/>
              </a:lnSpc>
              <a:buFont typeface="Arial MT"/>
              <a:buChar char="•"/>
              <a:tabLst>
                <a:tab pos="372110" algn="l"/>
              </a:tabLst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Division</a:t>
            </a:r>
            <a:r>
              <a:rPr dirty="0" sz="1600" spc="-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expenditure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done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according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our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own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analysis</a:t>
            </a:r>
            <a:endParaRPr sz="1600">
              <a:latin typeface="Calibri"/>
              <a:cs typeface="Calibri"/>
            </a:endParaRPr>
          </a:p>
          <a:p>
            <a:pPr marL="372110" indent="-286385">
              <a:lnSpc>
                <a:spcPct val="100000"/>
              </a:lnSpc>
              <a:buFont typeface="Arial MT"/>
              <a:buChar char="•"/>
              <a:tabLst>
                <a:tab pos="372110" algn="l"/>
              </a:tabLst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Savings</a:t>
            </a:r>
            <a:r>
              <a:rPr dirty="0" sz="16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worth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65%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6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expenditure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in</a:t>
            </a:r>
            <a:r>
              <a:rPr dirty="0" sz="1600" spc="-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2020,</a:t>
            </a:r>
            <a:r>
              <a:rPr dirty="0" sz="1600" spc="-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75%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in</a:t>
            </a:r>
            <a:r>
              <a:rPr dirty="0" sz="1600" spc="-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2021,</a:t>
            </a:r>
            <a:r>
              <a:rPr dirty="0" sz="1600" spc="-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85%</a:t>
            </a:r>
            <a:endParaRPr sz="1600">
              <a:latin typeface="Calibri"/>
              <a:cs typeface="Calibri"/>
            </a:endParaRPr>
          </a:p>
          <a:p>
            <a:pPr marL="372110">
              <a:lnSpc>
                <a:spcPct val="100000"/>
              </a:lnSpc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in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2022,</a:t>
            </a:r>
            <a:r>
              <a:rPr dirty="0" sz="1600" spc="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100%</a:t>
            </a:r>
            <a:r>
              <a:rPr dirty="0" sz="1600" spc="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after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that</a:t>
            </a:r>
            <a:r>
              <a:rPr dirty="0" sz="16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point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till</a:t>
            </a:r>
            <a:r>
              <a:rPr dirty="0" sz="1600" spc="-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2025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Strategic</a:t>
            </a:r>
            <a:r>
              <a:rPr dirty="0" spc="-45"/>
              <a:t> </a:t>
            </a:r>
            <a:r>
              <a:rPr dirty="0"/>
              <a:t>Fit:</a:t>
            </a:r>
            <a:r>
              <a:rPr dirty="0" spc="-40"/>
              <a:t> </a:t>
            </a:r>
            <a:r>
              <a:rPr dirty="0" spc="-25"/>
              <a:t>Technology</a:t>
            </a:r>
            <a:r>
              <a:rPr dirty="0" spc="-50"/>
              <a:t> </a:t>
            </a:r>
            <a:r>
              <a:rPr dirty="0"/>
              <a:t>and</a:t>
            </a:r>
            <a:r>
              <a:rPr dirty="0" spc="-60"/>
              <a:t> </a:t>
            </a:r>
            <a:r>
              <a:rPr dirty="0" spc="-10"/>
              <a:t>Development</a:t>
            </a:r>
          </a:p>
        </p:txBody>
      </p:sp>
      <p:sp>
        <p:nvSpPr>
          <p:cNvPr id="9" name="object 9" descr=""/>
          <p:cNvSpPr txBox="1"/>
          <p:nvPr/>
        </p:nvSpPr>
        <p:spPr>
          <a:xfrm>
            <a:off x="6320028" y="4498847"/>
            <a:ext cx="5547360" cy="297815"/>
          </a:xfrm>
          <a:prstGeom prst="rect">
            <a:avLst/>
          </a:prstGeom>
          <a:solidFill>
            <a:srgbClr val="122D56"/>
          </a:solidFill>
        </p:spPr>
        <p:txBody>
          <a:bodyPr wrap="square" lIns="0" tIns="0" rIns="0" bIns="0" rtlCol="0" vert="horz">
            <a:spAutoFit/>
          </a:bodyPr>
          <a:lstStyle/>
          <a:p>
            <a:pPr marL="423545">
              <a:lnSpc>
                <a:spcPts val="2120"/>
              </a:lnSpc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Amazon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Saves</a:t>
            </a:r>
            <a:r>
              <a:rPr dirty="0" sz="18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Algorithm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Content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valuation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3597" y="1520980"/>
            <a:ext cx="5453528" cy="2771341"/>
          </a:xfrm>
          <a:prstGeom prst="rect">
            <a:avLst/>
          </a:prstGeom>
        </p:spPr>
      </p:pic>
      <p:grpSp>
        <p:nvGrpSpPr>
          <p:cNvPr id="11" name="object 11" descr=""/>
          <p:cNvGrpSpPr/>
          <p:nvPr/>
        </p:nvGrpSpPr>
        <p:grpSpPr>
          <a:xfrm>
            <a:off x="6867143" y="1955292"/>
            <a:ext cx="4860290" cy="1983105"/>
            <a:chOff x="6867143" y="1955292"/>
            <a:chExt cx="4860290" cy="1983105"/>
          </a:xfrm>
        </p:grpSpPr>
        <p:sp>
          <p:nvSpPr>
            <p:cNvPr id="12" name="object 12" descr=""/>
            <p:cNvSpPr/>
            <p:nvPr/>
          </p:nvSpPr>
          <p:spPr>
            <a:xfrm>
              <a:off x="7065263" y="2971799"/>
              <a:ext cx="4465320" cy="962025"/>
            </a:xfrm>
            <a:custGeom>
              <a:avLst/>
              <a:gdLst/>
              <a:ahLst/>
              <a:cxnLst/>
              <a:rect l="l" t="t" r="r" b="b"/>
              <a:pathLst>
                <a:path w="4465320" h="962025">
                  <a:moveTo>
                    <a:pt x="414528" y="86868"/>
                  </a:moveTo>
                  <a:lnTo>
                    <a:pt x="0" y="86868"/>
                  </a:lnTo>
                  <a:lnTo>
                    <a:pt x="0" y="961644"/>
                  </a:lnTo>
                  <a:lnTo>
                    <a:pt x="414528" y="961644"/>
                  </a:lnTo>
                  <a:lnTo>
                    <a:pt x="414528" y="86868"/>
                  </a:lnTo>
                  <a:close/>
                </a:path>
                <a:path w="4465320" h="962025">
                  <a:moveTo>
                    <a:pt x="1225296" y="0"/>
                  </a:moveTo>
                  <a:lnTo>
                    <a:pt x="809244" y="0"/>
                  </a:lnTo>
                  <a:lnTo>
                    <a:pt x="809244" y="961644"/>
                  </a:lnTo>
                  <a:lnTo>
                    <a:pt x="1225296" y="961644"/>
                  </a:lnTo>
                  <a:lnTo>
                    <a:pt x="1225296" y="0"/>
                  </a:lnTo>
                  <a:close/>
                </a:path>
                <a:path w="4465320" h="962025">
                  <a:moveTo>
                    <a:pt x="2034540" y="30480"/>
                  </a:moveTo>
                  <a:lnTo>
                    <a:pt x="1620012" y="30480"/>
                  </a:lnTo>
                  <a:lnTo>
                    <a:pt x="1620012" y="961644"/>
                  </a:lnTo>
                  <a:lnTo>
                    <a:pt x="2034540" y="961644"/>
                  </a:lnTo>
                  <a:lnTo>
                    <a:pt x="2034540" y="30480"/>
                  </a:lnTo>
                  <a:close/>
                </a:path>
                <a:path w="4465320" h="962025">
                  <a:moveTo>
                    <a:pt x="2845308" y="44196"/>
                  </a:moveTo>
                  <a:lnTo>
                    <a:pt x="2429256" y="44196"/>
                  </a:lnTo>
                  <a:lnTo>
                    <a:pt x="2429256" y="961644"/>
                  </a:lnTo>
                  <a:lnTo>
                    <a:pt x="2845308" y="961644"/>
                  </a:lnTo>
                  <a:lnTo>
                    <a:pt x="2845308" y="44196"/>
                  </a:lnTo>
                  <a:close/>
                </a:path>
                <a:path w="4465320" h="962025">
                  <a:moveTo>
                    <a:pt x="3654552" y="91440"/>
                  </a:moveTo>
                  <a:lnTo>
                    <a:pt x="3240024" y="91440"/>
                  </a:lnTo>
                  <a:lnTo>
                    <a:pt x="3240024" y="961644"/>
                  </a:lnTo>
                  <a:lnTo>
                    <a:pt x="3654552" y="961644"/>
                  </a:lnTo>
                  <a:lnTo>
                    <a:pt x="3654552" y="91440"/>
                  </a:lnTo>
                  <a:close/>
                </a:path>
                <a:path w="4465320" h="962025">
                  <a:moveTo>
                    <a:pt x="4465320" y="45720"/>
                  </a:moveTo>
                  <a:lnTo>
                    <a:pt x="4049268" y="45720"/>
                  </a:lnTo>
                  <a:lnTo>
                    <a:pt x="4049268" y="961644"/>
                  </a:lnTo>
                  <a:lnTo>
                    <a:pt x="4465320" y="961644"/>
                  </a:lnTo>
                  <a:lnTo>
                    <a:pt x="4465320" y="45720"/>
                  </a:lnTo>
                  <a:close/>
                </a:path>
              </a:pathLst>
            </a:custGeom>
            <a:solidFill>
              <a:srgbClr val="122D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7065263" y="1955291"/>
              <a:ext cx="4465320" cy="1108075"/>
            </a:xfrm>
            <a:custGeom>
              <a:avLst/>
              <a:gdLst/>
              <a:ahLst/>
              <a:cxnLst/>
              <a:rect l="l" t="t" r="r" b="b"/>
              <a:pathLst>
                <a:path w="4465320" h="1108075">
                  <a:moveTo>
                    <a:pt x="414528" y="199644"/>
                  </a:moveTo>
                  <a:lnTo>
                    <a:pt x="0" y="199644"/>
                  </a:lnTo>
                  <a:lnTo>
                    <a:pt x="0" y="1103376"/>
                  </a:lnTo>
                  <a:lnTo>
                    <a:pt x="414528" y="1103376"/>
                  </a:lnTo>
                  <a:lnTo>
                    <a:pt x="414528" y="199644"/>
                  </a:lnTo>
                  <a:close/>
                </a:path>
                <a:path w="4465320" h="1108075">
                  <a:moveTo>
                    <a:pt x="1225296" y="62484"/>
                  </a:moveTo>
                  <a:lnTo>
                    <a:pt x="809244" y="62484"/>
                  </a:lnTo>
                  <a:lnTo>
                    <a:pt x="809244" y="1016508"/>
                  </a:lnTo>
                  <a:lnTo>
                    <a:pt x="1225296" y="1016508"/>
                  </a:lnTo>
                  <a:lnTo>
                    <a:pt x="1225296" y="62484"/>
                  </a:lnTo>
                  <a:close/>
                </a:path>
                <a:path w="4465320" h="1108075">
                  <a:moveTo>
                    <a:pt x="2034540" y="0"/>
                  </a:moveTo>
                  <a:lnTo>
                    <a:pt x="1620012" y="0"/>
                  </a:lnTo>
                  <a:lnTo>
                    <a:pt x="1620012" y="1046988"/>
                  </a:lnTo>
                  <a:lnTo>
                    <a:pt x="2034540" y="1046988"/>
                  </a:lnTo>
                  <a:lnTo>
                    <a:pt x="2034540" y="0"/>
                  </a:lnTo>
                  <a:close/>
                </a:path>
                <a:path w="4465320" h="1108075">
                  <a:moveTo>
                    <a:pt x="2845308" y="76200"/>
                  </a:moveTo>
                  <a:lnTo>
                    <a:pt x="2429256" y="76200"/>
                  </a:lnTo>
                  <a:lnTo>
                    <a:pt x="2429256" y="1060704"/>
                  </a:lnTo>
                  <a:lnTo>
                    <a:pt x="2845308" y="1060704"/>
                  </a:lnTo>
                  <a:lnTo>
                    <a:pt x="2845308" y="76200"/>
                  </a:lnTo>
                  <a:close/>
                </a:path>
                <a:path w="4465320" h="1108075">
                  <a:moveTo>
                    <a:pt x="3654552" y="181356"/>
                  </a:moveTo>
                  <a:lnTo>
                    <a:pt x="3240024" y="181356"/>
                  </a:lnTo>
                  <a:lnTo>
                    <a:pt x="3240024" y="1107948"/>
                  </a:lnTo>
                  <a:lnTo>
                    <a:pt x="3654552" y="1107948"/>
                  </a:lnTo>
                  <a:lnTo>
                    <a:pt x="3654552" y="181356"/>
                  </a:lnTo>
                  <a:close/>
                </a:path>
                <a:path w="4465320" h="1108075">
                  <a:moveTo>
                    <a:pt x="4465320" y="204216"/>
                  </a:moveTo>
                  <a:lnTo>
                    <a:pt x="4049268" y="204216"/>
                  </a:lnTo>
                  <a:lnTo>
                    <a:pt x="4049268" y="1062228"/>
                  </a:lnTo>
                  <a:lnTo>
                    <a:pt x="4465320" y="1062228"/>
                  </a:lnTo>
                  <a:lnTo>
                    <a:pt x="4465320" y="204216"/>
                  </a:lnTo>
                  <a:close/>
                </a:path>
              </a:pathLst>
            </a:custGeom>
            <a:solidFill>
              <a:srgbClr val="FF9E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867143" y="3933444"/>
              <a:ext cx="4860290" cy="0"/>
            </a:xfrm>
            <a:custGeom>
              <a:avLst/>
              <a:gdLst/>
              <a:ahLst/>
              <a:cxnLst/>
              <a:rect l="l" t="t" r="r" b="b"/>
              <a:pathLst>
                <a:path w="4860290" h="0">
                  <a:moveTo>
                    <a:pt x="0" y="0"/>
                  </a:moveTo>
                  <a:lnTo>
                    <a:pt x="4860035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7129653" y="3408679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340.9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939531" y="3365119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374.9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8749665" y="3379978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363.1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9559797" y="3387344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357.5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0369677" y="3410839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339.2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1179809" y="3387978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357.1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7129653" y="2519298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352.2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7939531" y="2406522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371.9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8749665" y="2390902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407.6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9559797" y="2436367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383.6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0369677" y="2512009"/>
            <a:ext cx="28765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360.8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1179809" y="2500376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334.3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7129653" y="1908428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404040"/>
                </a:solidFill>
                <a:latin typeface="Calibri"/>
                <a:cs typeface="Calibri"/>
              </a:rPr>
              <a:t>693.0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7939531" y="1770634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404040"/>
                </a:solidFill>
                <a:latin typeface="Calibri"/>
                <a:cs typeface="Calibri"/>
              </a:rPr>
              <a:t>746.8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8749665" y="1709165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404040"/>
                </a:solidFill>
                <a:latin typeface="Calibri"/>
                <a:cs typeface="Calibri"/>
              </a:rPr>
              <a:t>770.7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9559797" y="1785365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404040"/>
                </a:solidFill>
                <a:latin typeface="Calibri"/>
                <a:cs typeface="Calibri"/>
              </a:rPr>
              <a:t>741.0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0369677" y="1890521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404040"/>
                </a:solidFill>
                <a:latin typeface="Calibri"/>
                <a:cs typeface="Calibri"/>
              </a:rPr>
              <a:t>700.0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1179809" y="1912061"/>
            <a:ext cx="28765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404040"/>
                </a:solidFill>
                <a:latin typeface="Calibri"/>
                <a:cs typeface="Calibri"/>
              </a:rPr>
              <a:t>691.5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6575806" y="3583304"/>
            <a:ext cx="199390" cy="4197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100</a:t>
            </a:r>
            <a:endParaRPr sz="9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940"/>
              </a:spcBef>
            </a:pPr>
            <a:r>
              <a:rPr dirty="0" sz="900" spc="-50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6575806" y="3326638"/>
            <a:ext cx="1993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200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6575806" y="2813050"/>
            <a:ext cx="199390" cy="4197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400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300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6575806" y="2556509"/>
            <a:ext cx="1993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500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6575806" y="2299842"/>
            <a:ext cx="1993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600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6575806" y="2043176"/>
            <a:ext cx="1993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700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6575806" y="1785950"/>
            <a:ext cx="19939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800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6575806" y="1529588"/>
            <a:ext cx="1993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900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7131811" y="3996690"/>
            <a:ext cx="2832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585858"/>
                </a:solidFill>
                <a:latin typeface="Calibri"/>
                <a:cs typeface="Calibri"/>
              </a:rPr>
              <a:t>2020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7941944" y="3996690"/>
            <a:ext cx="2832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585858"/>
                </a:solidFill>
                <a:latin typeface="Calibri"/>
                <a:cs typeface="Calibri"/>
              </a:rPr>
              <a:t>2021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8751823" y="3996690"/>
            <a:ext cx="2832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585858"/>
                </a:solidFill>
                <a:latin typeface="Calibri"/>
                <a:cs typeface="Calibri"/>
              </a:rPr>
              <a:t>2022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9561956" y="3996690"/>
            <a:ext cx="2832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585858"/>
                </a:solidFill>
                <a:latin typeface="Calibri"/>
                <a:cs typeface="Calibri"/>
              </a:rPr>
              <a:t>2023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10372090" y="3996690"/>
            <a:ext cx="2832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585858"/>
                </a:solidFill>
                <a:latin typeface="Calibri"/>
                <a:cs typeface="Calibri"/>
              </a:rPr>
              <a:t>2024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11181968" y="3996690"/>
            <a:ext cx="2832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585858"/>
                </a:solidFill>
                <a:latin typeface="Calibri"/>
                <a:cs typeface="Calibri"/>
              </a:rPr>
              <a:t>2025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6400927" y="1649042"/>
            <a:ext cx="160020" cy="68643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100"/>
              </a:lnSpc>
            </a:pPr>
            <a:r>
              <a:rPr dirty="0" sz="1050">
                <a:solidFill>
                  <a:srgbClr val="585858"/>
                </a:solidFill>
                <a:latin typeface="Calibri"/>
                <a:cs typeface="Calibri"/>
              </a:rPr>
              <a:t>In</a:t>
            </a:r>
            <a:r>
              <a:rPr dirty="0" sz="1050" spc="-1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585858"/>
                </a:solidFill>
                <a:latin typeface="Calibri"/>
                <a:cs typeface="Calibri"/>
              </a:rPr>
              <a:t>$</a:t>
            </a:r>
            <a:r>
              <a:rPr dirty="0" sz="1050" spc="-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585858"/>
                </a:solidFill>
                <a:latin typeface="Calibri"/>
                <a:cs typeface="Calibri"/>
              </a:rPr>
              <a:t>Millions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8" name="object 48" descr=""/>
          <p:cNvSpPr/>
          <p:nvPr/>
        </p:nvSpPr>
        <p:spPr>
          <a:xfrm>
            <a:off x="8362188" y="4331208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103" y="0"/>
                </a:moveTo>
                <a:lnTo>
                  <a:pt x="0" y="0"/>
                </a:lnTo>
                <a:lnTo>
                  <a:pt x="0" y="70104"/>
                </a:lnTo>
                <a:lnTo>
                  <a:pt x="70103" y="70104"/>
                </a:lnTo>
                <a:lnTo>
                  <a:pt x="70103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 descr=""/>
          <p:cNvSpPr/>
          <p:nvPr/>
        </p:nvSpPr>
        <p:spPr>
          <a:xfrm>
            <a:off x="8798052" y="4331208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103" y="0"/>
                </a:moveTo>
                <a:lnTo>
                  <a:pt x="0" y="0"/>
                </a:lnTo>
                <a:lnTo>
                  <a:pt x="0" y="70104"/>
                </a:lnTo>
                <a:lnTo>
                  <a:pt x="70103" y="70104"/>
                </a:lnTo>
                <a:lnTo>
                  <a:pt x="70103" y="0"/>
                </a:lnTo>
                <a:close/>
              </a:path>
            </a:pathLst>
          </a:custGeom>
          <a:solidFill>
            <a:srgbClr val="FF9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 descr=""/>
          <p:cNvSpPr txBox="1"/>
          <p:nvPr/>
        </p:nvSpPr>
        <p:spPr>
          <a:xfrm>
            <a:off x="8450960" y="4264533"/>
            <a:ext cx="13436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47040" algn="l"/>
                <a:tab pos="1069975" algn="l"/>
              </a:tabLst>
            </a:pPr>
            <a:r>
              <a:rPr dirty="0" sz="1000" spc="-20">
                <a:solidFill>
                  <a:srgbClr val="585858"/>
                </a:solidFill>
                <a:latin typeface="Calibri"/>
                <a:cs typeface="Calibri"/>
              </a:rPr>
              <a:t>Algo</a:t>
            </a:r>
            <a:r>
              <a:rPr dirty="0" sz="100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dirty="0" sz="1000" spc="-10">
                <a:solidFill>
                  <a:srgbClr val="585858"/>
                </a:solidFill>
                <a:latin typeface="Calibri"/>
                <a:cs typeface="Calibri"/>
              </a:rPr>
              <a:t>Content</a:t>
            </a:r>
            <a:r>
              <a:rPr dirty="0" sz="100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dirty="0" sz="1000" spc="-20">
                <a:solidFill>
                  <a:srgbClr val="585858"/>
                </a:solidFill>
                <a:latin typeface="Calibri"/>
                <a:cs typeface="Calibri"/>
              </a:rPr>
              <a:t>Total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1" name="object 51" descr=""/>
          <p:cNvSpPr/>
          <p:nvPr/>
        </p:nvSpPr>
        <p:spPr>
          <a:xfrm>
            <a:off x="6320028" y="4791455"/>
            <a:ext cx="5547360" cy="1323340"/>
          </a:xfrm>
          <a:custGeom>
            <a:avLst/>
            <a:gdLst/>
            <a:ahLst/>
            <a:cxnLst/>
            <a:rect l="l" t="t" r="r" b="b"/>
            <a:pathLst>
              <a:path w="5547359" h="1323339">
                <a:moveTo>
                  <a:pt x="0" y="1322832"/>
                </a:moveTo>
                <a:lnTo>
                  <a:pt x="5547360" y="1322832"/>
                </a:lnTo>
                <a:lnTo>
                  <a:pt x="5547360" y="0"/>
                </a:lnTo>
                <a:lnTo>
                  <a:pt x="0" y="0"/>
                </a:lnTo>
                <a:lnTo>
                  <a:pt x="0" y="1322832"/>
                </a:lnTo>
                <a:close/>
              </a:path>
            </a:pathLst>
          </a:custGeom>
          <a:ln w="9525">
            <a:solidFill>
              <a:srgbClr val="122D5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 descr=""/>
          <p:cNvSpPr txBox="1"/>
          <p:nvPr/>
        </p:nvSpPr>
        <p:spPr>
          <a:xfrm>
            <a:off x="6324790" y="4813172"/>
            <a:ext cx="5537835" cy="1244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73380" marR="227965" indent="-2870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73380" algn="l"/>
              </a:tabLst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Savings</a:t>
            </a:r>
            <a:r>
              <a:rPr dirty="0" sz="1600" spc="-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on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algorithm</a:t>
            </a:r>
            <a:r>
              <a:rPr dirty="0" sz="1600" spc="-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are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worth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75%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expenditure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in</a:t>
            </a:r>
            <a:r>
              <a:rPr dirty="0" sz="1600" spc="-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2020,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85%</a:t>
            </a:r>
            <a:r>
              <a:rPr dirty="0" sz="16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in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2021,</a:t>
            </a:r>
            <a:r>
              <a:rPr dirty="0" sz="1600" spc="-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100% after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that</a:t>
            </a:r>
            <a:r>
              <a:rPr dirty="0" sz="16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point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till</a:t>
            </a:r>
            <a:r>
              <a:rPr dirty="0" sz="1600" spc="-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2025</a:t>
            </a:r>
            <a:endParaRPr sz="1600">
              <a:latin typeface="Calibri"/>
              <a:cs typeface="Calibri"/>
            </a:endParaRPr>
          </a:p>
          <a:p>
            <a:pPr marL="373380" marR="205740" indent="-287020">
              <a:lnSpc>
                <a:spcPct val="100000"/>
              </a:lnSpc>
              <a:buFont typeface="Arial MT"/>
              <a:buChar char="•"/>
              <a:tabLst>
                <a:tab pos="373380" algn="l"/>
              </a:tabLst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Savings</a:t>
            </a:r>
            <a:r>
              <a:rPr dirty="0" sz="16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on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content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valuation</a:t>
            </a:r>
            <a:r>
              <a:rPr dirty="0" sz="1600" spc="-7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600" spc="-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market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research</a:t>
            </a:r>
            <a:r>
              <a:rPr dirty="0" sz="16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are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worth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15%</a:t>
            </a:r>
            <a:r>
              <a:rPr dirty="0" sz="16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expenditure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in</a:t>
            </a:r>
            <a:r>
              <a:rPr dirty="0" sz="16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2020,</a:t>
            </a:r>
            <a:r>
              <a:rPr dirty="0" sz="1600" spc="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25%</a:t>
            </a:r>
            <a:r>
              <a:rPr dirty="0" sz="16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in</a:t>
            </a:r>
            <a:r>
              <a:rPr dirty="0" sz="16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2021, 30%</a:t>
            </a:r>
            <a:r>
              <a:rPr dirty="0" sz="16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in</a:t>
            </a:r>
            <a:r>
              <a:rPr dirty="0" sz="16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2022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endParaRPr sz="1600">
              <a:latin typeface="Calibri"/>
              <a:cs typeface="Calibri"/>
            </a:endParaRPr>
          </a:p>
          <a:p>
            <a:pPr marL="373380">
              <a:lnSpc>
                <a:spcPct val="100000"/>
              </a:lnSpc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35%</a:t>
            </a:r>
            <a:r>
              <a:rPr dirty="0" sz="16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after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that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point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till</a:t>
            </a:r>
            <a:r>
              <a:rPr dirty="0" sz="16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2025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201168" y="4494276"/>
            <a:ext cx="5547360" cy="297180"/>
          </a:xfrm>
          <a:prstGeom prst="rect">
            <a:avLst/>
          </a:prstGeom>
          <a:solidFill>
            <a:srgbClr val="122D56"/>
          </a:solidFill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2135"/>
              </a:lnSpc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Netflix’s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Infrastructure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Research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Savings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6810756" y="964691"/>
            <a:ext cx="4893945" cy="307975"/>
          </a:xfrm>
          <a:prstGeom prst="rect">
            <a:avLst/>
          </a:prstGeom>
          <a:ln w="15875">
            <a:solidFill>
              <a:srgbClr val="122D56"/>
            </a:solidFill>
          </a:ln>
        </p:spPr>
        <p:txBody>
          <a:bodyPr wrap="square" lIns="0" tIns="40640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320"/>
              </a:spcBef>
            </a:pPr>
            <a:r>
              <a:rPr dirty="0" sz="1400">
                <a:solidFill>
                  <a:srgbClr val="001F5F"/>
                </a:solidFill>
                <a:latin typeface="Arial MT"/>
                <a:cs typeface="Arial MT"/>
              </a:rPr>
              <a:t>Amazon’s</a:t>
            </a:r>
            <a:r>
              <a:rPr dirty="0" sz="1400" spc="-65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001F5F"/>
                </a:solidFill>
                <a:latin typeface="Arial MT"/>
                <a:cs typeface="Arial MT"/>
              </a:rPr>
              <a:t>Savings</a:t>
            </a:r>
            <a:r>
              <a:rPr dirty="0" sz="1400" spc="-35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001F5F"/>
                </a:solidFill>
                <a:latin typeface="Arial MT"/>
                <a:cs typeface="Arial MT"/>
              </a:rPr>
              <a:t>on</a:t>
            </a:r>
            <a:r>
              <a:rPr dirty="0" sz="1400" spc="-35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001F5F"/>
                </a:solidFill>
                <a:latin typeface="Arial MT"/>
                <a:cs typeface="Arial MT"/>
              </a:rPr>
              <a:t>R&amp;D</a:t>
            </a:r>
            <a:r>
              <a:rPr dirty="0" sz="1400" spc="-25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001F5F"/>
                </a:solidFill>
                <a:latin typeface="Arial MT"/>
                <a:cs typeface="Arial MT"/>
              </a:rPr>
              <a:t>Spending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487680" y="885444"/>
            <a:ext cx="5260975" cy="523240"/>
          </a:xfrm>
          <a:prstGeom prst="rect">
            <a:avLst/>
          </a:prstGeom>
          <a:ln w="15875">
            <a:solidFill>
              <a:srgbClr val="122D56"/>
            </a:solidFill>
          </a:ln>
        </p:spPr>
        <p:txBody>
          <a:bodyPr wrap="square" lIns="0" tIns="40005" rIns="0" bIns="0" rtlCol="0" vert="horz">
            <a:spAutoFit/>
          </a:bodyPr>
          <a:lstStyle/>
          <a:p>
            <a:pPr marL="141605" marR="128905" indent="-9525">
              <a:lnSpc>
                <a:spcPct val="100000"/>
              </a:lnSpc>
              <a:spcBef>
                <a:spcPts val="315"/>
              </a:spcBef>
            </a:pPr>
            <a:r>
              <a:rPr dirty="0" sz="1400" spc="-25">
                <a:solidFill>
                  <a:srgbClr val="001F5F"/>
                </a:solidFill>
                <a:latin typeface="Arial MT"/>
                <a:cs typeface="Arial MT"/>
              </a:rPr>
              <a:t>Total</a:t>
            </a:r>
            <a:r>
              <a:rPr dirty="0" sz="1400" spc="-55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001F5F"/>
                </a:solidFill>
                <a:latin typeface="Arial MT"/>
                <a:cs typeface="Arial MT"/>
              </a:rPr>
              <a:t>technology</a:t>
            </a:r>
            <a:r>
              <a:rPr dirty="0" sz="1400" spc="-75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001F5F"/>
                </a:solidFill>
                <a:latin typeface="Arial MT"/>
                <a:cs typeface="Arial MT"/>
              </a:rPr>
              <a:t>and</a:t>
            </a:r>
            <a:r>
              <a:rPr dirty="0" sz="1400" spc="-3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001F5F"/>
                </a:solidFill>
                <a:latin typeface="Arial MT"/>
                <a:cs typeface="Arial MT"/>
              </a:rPr>
              <a:t>development</a:t>
            </a:r>
            <a:r>
              <a:rPr dirty="0" sz="1400" spc="-65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001F5F"/>
                </a:solidFill>
                <a:latin typeface="Arial MT"/>
                <a:cs typeface="Arial MT"/>
              </a:rPr>
              <a:t>numbers</a:t>
            </a:r>
            <a:r>
              <a:rPr dirty="0" sz="1400" spc="-5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001F5F"/>
                </a:solidFill>
                <a:latin typeface="Arial MT"/>
                <a:cs typeface="Arial MT"/>
              </a:rPr>
              <a:t>forecasted</a:t>
            </a:r>
            <a:r>
              <a:rPr dirty="0" sz="1400" spc="-7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001F5F"/>
                </a:solidFill>
                <a:latin typeface="Arial MT"/>
                <a:cs typeface="Arial MT"/>
              </a:rPr>
              <a:t>on</a:t>
            </a:r>
            <a:r>
              <a:rPr dirty="0" sz="1400" spc="-4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400" spc="-20">
                <a:solidFill>
                  <a:srgbClr val="001F5F"/>
                </a:solidFill>
                <a:latin typeface="Arial MT"/>
                <a:cs typeface="Arial MT"/>
              </a:rPr>
              <a:t>DCF. </a:t>
            </a:r>
            <a:r>
              <a:rPr dirty="0" sz="1400">
                <a:solidFill>
                  <a:srgbClr val="001F5F"/>
                </a:solidFill>
                <a:latin typeface="Arial MT"/>
                <a:cs typeface="Arial MT"/>
              </a:rPr>
              <a:t>Savings</a:t>
            </a:r>
            <a:r>
              <a:rPr dirty="0" sz="1400" spc="-45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001F5F"/>
                </a:solidFill>
                <a:latin typeface="Arial MT"/>
                <a:cs typeface="Arial MT"/>
              </a:rPr>
              <a:t>on</a:t>
            </a:r>
            <a:r>
              <a:rPr dirty="0" sz="1400" spc="-45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001F5F"/>
                </a:solidFill>
                <a:latin typeface="Arial MT"/>
                <a:cs typeface="Arial MT"/>
              </a:rPr>
              <a:t>infrastructure</a:t>
            </a:r>
            <a:r>
              <a:rPr dirty="0" sz="1400" spc="-7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001F5F"/>
                </a:solidFill>
                <a:latin typeface="Arial MT"/>
                <a:cs typeface="Arial MT"/>
              </a:rPr>
              <a:t>division</a:t>
            </a:r>
            <a:r>
              <a:rPr dirty="0" sz="1400" spc="-35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001F5F"/>
                </a:solidFill>
                <a:latin typeface="Arial MT"/>
                <a:cs typeface="Arial MT"/>
              </a:rPr>
              <a:t>of</a:t>
            </a:r>
            <a:r>
              <a:rPr dirty="0" sz="1400" spc="-4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001F5F"/>
                </a:solidFill>
                <a:latin typeface="Arial MT"/>
                <a:cs typeface="Arial MT"/>
              </a:rPr>
              <a:t>tech.</a:t>
            </a:r>
            <a:r>
              <a:rPr dirty="0" sz="1400" spc="-65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001F5F"/>
                </a:solidFill>
                <a:latin typeface="Arial MT"/>
                <a:cs typeface="Arial MT"/>
              </a:rPr>
              <a:t>and</a:t>
            </a:r>
            <a:r>
              <a:rPr dirty="0" sz="1400" spc="-45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001F5F"/>
                </a:solidFill>
                <a:latin typeface="Arial MT"/>
                <a:cs typeface="Arial MT"/>
              </a:rPr>
              <a:t>dev.</a:t>
            </a:r>
            <a:r>
              <a:rPr dirty="0" sz="1400" spc="-2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001F5F"/>
                </a:solidFill>
                <a:latin typeface="Arial MT"/>
                <a:cs typeface="Arial MT"/>
              </a:rPr>
              <a:t>given</a:t>
            </a:r>
            <a:r>
              <a:rPr dirty="0" sz="1400" spc="-35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001F5F"/>
                </a:solidFill>
                <a:latin typeface="Arial MT"/>
                <a:cs typeface="Arial MT"/>
              </a:rPr>
              <a:t>below.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6" name="object 56" descr=""/>
          <p:cNvSpPr/>
          <p:nvPr/>
        </p:nvSpPr>
        <p:spPr>
          <a:xfrm>
            <a:off x="6096000" y="1048511"/>
            <a:ext cx="0" cy="4869180"/>
          </a:xfrm>
          <a:custGeom>
            <a:avLst/>
            <a:gdLst/>
            <a:ahLst/>
            <a:cxnLst/>
            <a:rect l="l" t="t" r="r" b="b"/>
            <a:pathLst>
              <a:path w="0" h="4869180">
                <a:moveTo>
                  <a:pt x="0" y="0"/>
                </a:moveTo>
                <a:lnTo>
                  <a:pt x="0" y="3226054"/>
                </a:lnTo>
              </a:path>
              <a:path w="0" h="4869180">
                <a:moveTo>
                  <a:pt x="0" y="1642872"/>
                </a:moveTo>
                <a:lnTo>
                  <a:pt x="0" y="4868951"/>
                </a:lnTo>
              </a:path>
            </a:pathLst>
          </a:custGeom>
          <a:ln w="6350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1551919" y="643432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2"/>
                </a:lnTo>
                <a:lnTo>
                  <a:pt x="640079" y="294132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4826508" y="6167628"/>
            <a:ext cx="1231900" cy="55372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139065" rIns="0" bIns="0" rtlCol="0" vert="horz">
            <a:spAutoFit/>
          </a:bodyPr>
          <a:lstStyle/>
          <a:p>
            <a:pPr marL="249554">
              <a:lnSpc>
                <a:spcPct val="100000"/>
              </a:lnSpc>
              <a:spcBef>
                <a:spcPts val="1095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Appendix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347459" y="6167628"/>
            <a:ext cx="1229995" cy="55372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139065" rIns="0" bIns="0" rtlCol="0" vert="horz">
            <a:spAutoFit/>
          </a:bodyPr>
          <a:lstStyle/>
          <a:p>
            <a:pPr marL="165100">
              <a:lnSpc>
                <a:spcPct val="100000"/>
              </a:lnSpc>
              <a:spcBef>
                <a:spcPts val="109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Bibliography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566927" y="1065275"/>
            <a:ext cx="4041775" cy="5262880"/>
          </a:xfrm>
          <a:custGeom>
            <a:avLst/>
            <a:gdLst/>
            <a:ahLst/>
            <a:cxnLst/>
            <a:rect l="l" t="t" r="r" b="b"/>
            <a:pathLst>
              <a:path w="4041775" h="5262880">
                <a:moveTo>
                  <a:pt x="0" y="5262372"/>
                </a:moveTo>
                <a:lnTo>
                  <a:pt x="4041648" y="5262372"/>
                </a:lnTo>
                <a:lnTo>
                  <a:pt x="4041648" y="0"/>
                </a:lnTo>
                <a:lnTo>
                  <a:pt x="0" y="0"/>
                </a:lnTo>
                <a:lnTo>
                  <a:pt x="0" y="5262372"/>
                </a:lnTo>
                <a:close/>
              </a:path>
            </a:pathLst>
          </a:custGeom>
          <a:ln w="9524">
            <a:solidFill>
              <a:srgbClr val="122D5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571690" y="1329893"/>
            <a:ext cx="4032250" cy="49034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73380" marR="77470" indent="-2870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73380" algn="l"/>
                <a:tab pos="374650" algn="l"/>
              </a:tabLst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	Since</a:t>
            </a:r>
            <a:r>
              <a:rPr dirty="0" sz="1600" spc="254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2006,</a:t>
            </a:r>
            <a:r>
              <a:rPr dirty="0" sz="1600" spc="2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Amazon</a:t>
            </a:r>
            <a:r>
              <a:rPr dirty="0" sz="1600" spc="2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has</a:t>
            </a:r>
            <a:r>
              <a:rPr dirty="0" sz="1600" spc="2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been</a:t>
            </a:r>
            <a:r>
              <a:rPr dirty="0" sz="1600" spc="27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offering</a:t>
            </a:r>
            <a:r>
              <a:rPr dirty="0" sz="1600" spc="2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IT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infrastructure</a:t>
            </a:r>
            <a:r>
              <a:rPr dirty="0" sz="1600" spc="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services</a:t>
            </a:r>
            <a:r>
              <a:rPr dirty="0" sz="1600" spc="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600" spc="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business</a:t>
            </a:r>
            <a:r>
              <a:rPr dirty="0" sz="1600" spc="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through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Amazon</a:t>
            </a:r>
            <a:r>
              <a:rPr dirty="0" sz="1600" spc="3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Web</a:t>
            </a:r>
            <a:r>
              <a:rPr dirty="0" sz="1600" spc="3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Services,</a:t>
            </a:r>
            <a:r>
              <a:rPr dirty="0" sz="1600" spc="3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600" spc="3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600" spc="3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company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has</a:t>
            </a:r>
            <a:r>
              <a:rPr dirty="0" sz="1600" spc="2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now</a:t>
            </a:r>
            <a:r>
              <a:rPr dirty="0" sz="1600" spc="2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transitioned</a:t>
            </a:r>
            <a:r>
              <a:rPr dirty="0" sz="1600" spc="27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600" spc="27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offering</a:t>
            </a:r>
            <a:r>
              <a:rPr dirty="0" sz="1600" spc="28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most</a:t>
            </a:r>
            <a:r>
              <a:rPr dirty="0" sz="1600" spc="27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of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their</a:t>
            </a:r>
            <a:r>
              <a:rPr dirty="0" sz="1600" spc="4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solutions</a:t>
            </a:r>
            <a:r>
              <a:rPr dirty="0" sz="1600" spc="4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through</a:t>
            </a:r>
            <a:r>
              <a:rPr dirty="0" sz="1600" spc="4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cloud</a:t>
            </a:r>
            <a:r>
              <a:rPr dirty="0" sz="1600" spc="4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computing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under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same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brand.</a:t>
            </a:r>
            <a:endParaRPr sz="1600">
              <a:latin typeface="Calibri"/>
              <a:cs typeface="Calibri"/>
            </a:endParaRPr>
          </a:p>
          <a:p>
            <a:pPr algn="just" marL="373380" marR="77470" indent="-287020">
              <a:lnSpc>
                <a:spcPct val="100000"/>
              </a:lnSpc>
              <a:spcBef>
                <a:spcPts val="1925"/>
              </a:spcBef>
              <a:buFont typeface="Arial MT"/>
              <a:buChar char="•"/>
              <a:tabLst>
                <a:tab pos="373380" algn="l"/>
                <a:tab pos="374650" algn="l"/>
              </a:tabLst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	In</a:t>
            </a:r>
            <a:r>
              <a:rPr dirty="0" sz="1600" spc="3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2018,</a:t>
            </a:r>
            <a:r>
              <a:rPr dirty="0" sz="1600" spc="3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AWS</a:t>
            </a:r>
            <a:r>
              <a:rPr dirty="0" sz="1600" spc="3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brought</a:t>
            </a:r>
            <a:r>
              <a:rPr dirty="0" sz="1600" spc="3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in</a:t>
            </a:r>
            <a:r>
              <a:rPr dirty="0" sz="1600" spc="3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$25.7</a:t>
            </a:r>
            <a:r>
              <a:rPr dirty="0" sz="1600" spc="3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billion</a:t>
            </a:r>
            <a:r>
              <a:rPr dirty="0" sz="1600" spc="3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in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revenue,</a:t>
            </a:r>
            <a:r>
              <a:rPr dirty="0" sz="1600" spc="7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1600" spc="7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near</a:t>
            </a:r>
            <a:r>
              <a:rPr dirty="0" sz="1600" spc="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50%</a:t>
            </a:r>
            <a:r>
              <a:rPr dirty="0" sz="1600" spc="7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jump</a:t>
            </a:r>
            <a:r>
              <a:rPr dirty="0" sz="1600" spc="7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from</a:t>
            </a:r>
            <a:r>
              <a:rPr dirty="0" sz="1600" spc="9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2017,</a:t>
            </a:r>
            <a:r>
              <a:rPr dirty="0" sz="1600" spc="7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and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in</a:t>
            </a:r>
            <a:r>
              <a:rPr dirty="0" sz="1600" spc="19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fact</a:t>
            </a:r>
            <a:r>
              <a:rPr dirty="0" sz="1600" spc="19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contributed</a:t>
            </a:r>
            <a:r>
              <a:rPr dirty="0" sz="1600" spc="19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more</a:t>
            </a:r>
            <a:r>
              <a:rPr dirty="0" sz="1600" spc="19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600" spc="20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Amazon’s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operating</a:t>
            </a:r>
            <a:r>
              <a:rPr dirty="0" sz="1600" spc="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income</a:t>
            </a:r>
            <a:r>
              <a:rPr dirty="0" sz="1600" spc="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in</a:t>
            </a:r>
            <a:r>
              <a:rPr dirty="0" sz="1600" spc="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2018</a:t>
            </a:r>
            <a:r>
              <a:rPr dirty="0" sz="1600" spc="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than</a:t>
            </a:r>
            <a:r>
              <a:rPr dirty="0" sz="1600" spc="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any</a:t>
            </a:r>
            <a:r>
              <a:rPr dirty="0" sz="1600" spc="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600" spc="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their e-commerce</a:t>
            </a:r>
            <a:r>
              <a:rPr dirty="0" sz="1600" spc="-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division.</a:t>
            </a:r>
            <a:endParaRPr sz="1600">
              <a:latin typeface="Calibri"/>
              <a:cs typeface="Calibri"/>
            </a:endParaRPr>
          </a:p>
          <a:p>
            <a:pPr algn="just" marL="373380" marR="76200" indent="-287020">
              <a:lnSpc>
                <a:spcPct val="100000"/>
              </a:lnSpc>
              <a:spcBef>
                <a:spcPts val="1925"/>
              </a:spcBef>
              <a:buFont typeface="Arial MT"/>
              <a:buChar char="•"/>
              <a:tabLst>
                <a:tab pos="373380" algn="l"/>
                <a:tab pos="374650" algn="l"/>
              </a:tabLst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	Amazon</a:t>
            </a:r>
            <a:r>
              <a:rPr dirty="0" sz="1600" spc="1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Web</a:t>
            </a:r>
            <a:r>
              <a:rPr dirty="0" sz="1600" spc="1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Services</a:t>
            </a:r>
            <a:r>
              <a:rPr dirty="0" sz="1600" spc="1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offers</a:t>
            </a:r>
            <a:r>
              <a:rPr dirty="0" sz="1600" spc="1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1600" spc="1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wide</a:t>
            </a:r>
            <a:r>
              <a:rPr dirty="0" sz="1600" spc="1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range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600" spc="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different</a:t>
            </a:r>
            <a:r>
              <a:rPr dirty="0" sz="1600" spc="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business</a:t>
            </a:r>
            <a:r>
              <a:rPr dirty="0" sz="1600" spc="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purpose</a:t>
            </a:r>
            <a:r>
              <a:rPr dirty="0" sz="1600" spc="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global</a:t>
            </a:r>
            <a:r>
              <a:rPr dirty="0" sz="1600" spc="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cloud-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based</a:t>
            </a:r>
            <a:r>
              <a:rPr dirty="0" sz="1600" spc="26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products.</a:t>
            </a:r>
            <a:r>
              <a:rPr dirty="0" sz="1600" spc="27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600" spc="26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products</a:t>
            </a:r>
            <a:r>
              <a:rPr dirty="0" sz="1600" spc="28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include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storage,</a:t>
            </a:r>
            <a:r>
              <a:rPr dirty="0" sz="1600" spc="254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databases,</a:t>
            </a:r>
            <a:r>
              <a:rPr dirty="0" sz="1600" spc="2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analytics,</a:t>
            </a:r>
            <a:r>
              <a:rPr dirty="0" sz="1600" spc="2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networking,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mobile,</a:t>
            </a:r>
            <a:r>
              <a:rPr dirty="0" sz="1600" spc="31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development</a:t>
            </a:r>
            <a:r>
              <a:rPr dirty="0" sz="1600" spc="32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tools,</a:t>
            </a:r>
            <a:r>
              <a:rPr dirty="0" sz="1600" spc="31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enterprise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applications,</a:t>
            </a:r>
            <a:r>
              <a:rPr dirty="0" sz="1600" spc="30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with</a:t>
            </a:r>
            <a:r>
              <a:rPr dirty="0" sz="1600" spc="30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1600" spc="3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pay-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as-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you-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go</a:t>
            </a:r>
            <a:r>
              <a:rPr dirty="0" sz="1600" spc="3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pricing model.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Strategic</a:t>
            </a:r>
            <a:r>
              <a:rPr dirty="0" spc="-50"/>
              <a:t> </a:t>
            </a:r>
            <a:r>
              <a:rPr dirty="0"/>
              <a:t>Fit:</a:t>
            </a:r>
            <a:r>
              <a:rPr dirty="0" spc="-45"/>
              <a:t> </a:t>
            </a:r>
            <a:r>
              <a:rPr dirty="0" spc="-25"/>
              <a:t>CDN</a:t>
            </a:r>
          </a:p>
        </p:txBody>
      </p:sp>
      <p:sp>
        <p:nvSpPr>
          <p:cNvPr id="9" name="object 9" descr=""/>
          <p:cNvSpPr txBox="1"/>
          <p:nvPr/>
        </p:nvSpPr>
        <p:spPr>
          <a:xfrm>
            <a:off x="566927" y="914400"/>
            <a:ext cx="4041775" cy="268605"/>
          </a:xfrm>
          <a:prstGeom prst="rect">
            <a:avLst/>
          </a:prstGeom>
          <a:solidFill>
            <a:srgbClr val="122D56"/>
          </a:solidFill>
        </p:spPr>
        <p:txBody>
          <a:bodyPr wrap="square" lIns="0" tIns="0" rIns="0" bIns="0" rtlCol="0" vert="horz">
            <a:spAutoFit/>
          </a:bodyPr>
          <a:lstStyle/>
          <a:p>
            <a:pPr marL="916940">
              <a:lnSpc>
                <a:spcPts val="2014"/>
              </a:lnSpc>
            </a:pP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Amazon’s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infrastructure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4895088" y="1182624"/>
            <a:ext cx="7002780" cy="2062480"/>
          </a:xfrm>
          <a:custGeom>
            <a:avLst/>
            <a:gdLst/>
            <a:ahLst/>
            <a:cxnLst/>
            <a:rect l="l" t="t" r="r" b="b"/>
            <a:pathLst>
              <a:path w="7002780" h="2062480">
                <a:moveTo>
                  <a:pt x="0" y="2061972"/>
                </a:moveTo>
                <a:lnTo>
                  <a:pt x="7002779" y="2061972"/>
                </a:lnTo>
                <a:lnTo>
                  <a:pt x="7002779" y="0"/>
                </a:lnTo>
                <a:lnTo>
                  <a:pt x="0" y="0"/>
                </a:lnTo>
                <a:lnTo>
                  <a:pt x="0" y="2061972"/>
                </a:lnTo>
                <a:close/>
              </a:path>
            </a:pathLst>
          </a:custGeom>
          <a:ln w="9525">
            <a:solidFill>
              <a:srgbClr val="122D5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4895088" y="914400"/>
            <a:ext cx="7002780" cy="273050"/>
          </a:xfrm>
          <a:prstGeom prst="rect">
            <a:avLst/>
          </a:prstGeom>
          <a:solidFill>
            <a:srgbClr val="122D56"/>
          </a:solidFill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2014"/>
              </a:lnSpc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Netflix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Already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Uses</a:t>
            </a:r>
            <a:r>
              <a:rPr dirty="0" sz="18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AWS’s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services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0259568" y="3846576"/>
            <a:ext cx="1638300" cy="1569720"/>
          </a:xfrm>
          <a:prstGeom prst="rect">
            <a:avLst/>
          </a:prstGeom>
          <a:ln w="15875">
            <a:solidFill>
              <a:srgbClr val="122D56"/>
            </a:solidFill>
          </a:ln>
        </p:spPr>
        <p:txBody>
          <a:bodyPr wrap="square" lIns="0" tIns="33655" rIns="0" bIns="0" rtlCol="0" vert="horz">
            <a:spAutoFit/>
          </a:bodyPr>
          <a:lstStyle/>
          <a:p>
            <a:pPr algn="just" marL="92710" marR="83185">
              <a:lnSpc>
                <a:spcPct val="100000"/>
              </a:lnSpc>
              <a:spcBef>
                <a:spcPts val="265"/>
              </a:spcBef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1600" spc="2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comprehensive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list</a:t>
            </a:r>
            <a:r>
              <a:rPr dirty="0" sz="1600" spc="285">
                <a:solidFill>
                  <a:srgbClr val="001F5F"/>
                </a:solidFill>
                <a:latin typeface="Calibri"/>
                <a:cs typeface="Calibri"/>
              </a:rPr>
              <a:t>  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600" spc="290">
                <a:solidFill>
                  <a:srgbClr val="001F5F"/>
                </a:solidFill>
                <a:latin typeface="Calibri"/>
                <a:cs typeface="Calibri"/>
              </a:rPr>
              <a:t>    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AWS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services</a:t>
            </a:r>
            <a:r>
              <a:rPr dirty="0" sz="1600" spc="39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used</a:t>
            </a:r>
            <a:r>
              <a:rPr dirty="0" sz="1600" spc="40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by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Netflix</a:t>
            </a:r>
            <a:r>
              <a:rPr dirty="0" sz="1600" spc="26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600" spc="27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the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function</a:t>
            </a:r>
            <a:r>
              <a:rPr dirty="0" sz="1600" spc="409">
                <a:solidFill>
                  <a:srgbClr val="001F5F"/>
                </a:solidFill>
                <a:latin typeface="Calibri"/>
                <a:cs typeface="Calibri"/>
              </a:rPr>
              <a:t>    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they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serve.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4870450" y="3369309"/>
            <a:ext cx="850900" cy="955040"/>
            <a:chOff x="4870450" y="3369309"/>
            <a:chExt cx="850900" cy="955040"/>
          </a:xfrm>
        </p:grpSpPr>
        <p:sp>
          <p:nvSpPr>
            <p:cNvPr id="14" name="object 14" descr=""/>
            <p:cNvSpPr/>
            <p:nvPr/>
          </p:nvSpPr>
          <p:spPr>
            <a:xfrm>
              <a:off x="4876800" y="3375659"/>
              <a:ext cx="838200" cy="419100"/>
            </a:xfrm>
            <a:custGeom>
              <a:avLst/>
              <a:gdLst/>
              <a:ahLst/>
              <a:cxnLst/>
              <a:rect l="l" t="t" r="r" b="b"/>
              <a:pathLst>
                <a:path w="838200" h="419100">
                  <a:moveTo>
                    <a:pt x="796289" y="0"/>
                  </a:moveTo>
                  <a:lnTo>
                    <a:pt x="41910" y="0"/>
                  </a:lnTo>
                  <a:lnTo>
                    <a:pt x="25610" y="3298"/>
                  </a:lnTo>
                  <a:lnTo>
                    <a:pt x="12287" y="12287"/>
                  </a:lnTo>
                  <a:lnTo>
                    <a:pt x="3298" y="25610"/>
                  </a:lnTo>
                  <a:lnTo>
                    <a:pt x="0" y="41910"/>
                  </a:lnTo>
                  <a:lnTo>
                    <a:pt x="0" y="377189"/>
                  </a:lnTo>
                  <a:lnTo>
                    <a:pt x="3298" y="393489"/>
                  </a:lnTo>
                  <a:lnTo>
                    <a:pt x="12287" y="406812"/>
                  </a:lnTo>
                  <a:lnTo>
                    <a:pt x="25610" y="415801"/>
                  </a:lnTo>
                  <a:lnTo>
                    <a:pt x="41910" y="419100"/>
                  </a:lnTo>
                  <a:lnTo>
                    <a:pt x="796289" y="419100"/>
                  </a:lnTo>
                  <a:lnTo>
                    <a:pt x="812589" y="415801"/>
                  </a:lnTo>
                  <a:lnTo>
                    <a:pt x="825912" y="406812"/>
                  </a:lnTo>
                  <a:lnTo>
                    <a:pt x="834901" y="393489"/>
                  </a:lnTo>
                  <a:lnTo>
                    <a:pt x="838200" y="377189"/>
                  </a:lnTo>
                  <a:lnTo>
                    <a:pt x="838200" y="41910"/>
                  </a:lnTo>
                  <a:lnTo>
                    <a:pt x="834901" y="25610"/>
                  </a:lnTo>
                  <a:lnTo>
                    <a:pt x="825912" y="12287"/>
                  </a:lnTo>
                  <a:lnTo>
                    <a:pt x="812589" y="3298"/>
                  </a:lnTo>
                  <a:lnTo>
                    <a:pt x="796289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876800" y="3375659"/>
              <a:ext cx="838200" cy="419100"/>
            </a:xfrm>
            <a:custGeom>
              <a:avLst/>
              <a:gdLst/>
              <a:ahLst/>
              <a:cxnLst/>
              <a:rect l="l" t="t" r="r" b="b"/>
              <a:pathLst>
                <a:path w="838200" h="419100">
                  <a:moveTo>
                    <a:pt x="0" y="41910"/>
                  </a:moveTo>
                  <a:lnTo>
                    <a:pt x="3298" y="25610"/>
                  </a:lnTo>
                  <a:lnTo>
                    <a:pt x="12287" y="12287"/>
                  </a:lnTo>
                  <a:lnTo>
                    <a:pt x="25610" y="3298"/>
                  </a:lnTo>
                  <a:lnTo>
                    <a:pt x="41910" y="0"/>
                  </a:lnTo>
                  <a:lnTo>
                    <a:pt x="796289" y="0"/>
                  </a:lnTo>
                  <a:lnTo>
                    <a:pt x="812589" y="3298"/>
                  </a:lnTo>
                  <a:lnTo>
                    <a:pt x="825912" y="12287"/>
                  </a:lnTo>
                  <a:lnTo>
                    <a:pt x="834901" y="25610"/>
                  </a:lnTo>
                  <a:lnTo>
                    <a:pt x="838200" y="41910"/>
                  </a:lnTo>
                  <a:lnTo>
                    <a:pt x="838200" y="377189"/>
                  </a:lnTo>
                  <a:lnTo>
                    <a:pt x="834901" y="393489"/>
                  </a:lnTo>
                  <a:lnTo>
                    <a:pt x="825912" y="406812"/>
                  </a:lnTo>
                  <a:lnTo>
                    <a:pt x="812589" y="415801"/>
                  </a:lnTo>
                  <a:lnTo>
                    <a:pt x="796289" y="419100"/>
                  </a:lnTo>
                  <a:lnTo>
                    <a:pt x="41910" y="419100"/>
                  </a:lnTo>
                  <a:lnTo>
                    <a:pt x="25610" y="415801"/>
                  </a:lnTo>
                  <a:lnTo>
                    <a:pt x="12287" y="406812"/>
                  </a:lnTo>
                  <a:lnTo>
                    <a:pt x="3298" y="393489"/>
                  </a:lnTo>
                  <a:lnTo>
                    <a:pt x="0" y="377189"/>
                  </a:lnTo>
                  <a:lnTo>
                    <a:pt x="0" y="41910"/>
                  </a:lnTo>
                  <a:close/>
                </a:path>
              </a:pathLst>
            </a:custGeom>
            <a:ln w="127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4960619" y="3794759"/>
              <a:ext cx="83820" cy="314325"/>
            </a:xfrm>
            <a:custGeom>
              <a:avLst/>
              <a:gdLst/>
              <a:ahLst/>
              <a:cxnLst/>
              <a:rect l="l" t="t" r="r" b="b"/>
              <a:pathLst>
                <a:path w="83820" h="314325">
                  <a:moveTo>
                    <a:pt x="0" y="0"/>
                  </a:moveTo>
                  <a:lnTo>
                    <a:pt x="0" y="314325"/>
                  </a:lnTo>
                  <a:lnTo>
                    <a:pt x="83819" y="314325"/>
                  </a:lnTo>
                </a:path>
              </a:pathLst>
            </a:custGeom>
            <a:ln w="12700">
              <a:solidFill>
                <a:srgbClr val="34415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044439" y="3898391"/>
              <a:ext cx="670560" cy="419100"/>
            </a:xfrm>
            <a:custGeom>
              <a:avLst/>
              <a:gdLst/>
              <a:ahLst/>
              <a:cxnLst/>
              <a:rect l="l" t="t" r="r" b="b"/>
              <a:pathLst>
                <a:path w="670560" h="419100">
                  <a:moveTo>
                    <a:pt x="628650" y="0"/>
                  </a:moveTo>
                  <a:lnTo>
                    <a:pt x="41910" y="0"/>
                  </a:lnTo>
                  <a:lnTo>
                    <a:pt x="25610" y="3298"/>
                  </a:lnTo>
                  <a:lnTo>
                    <a:pt x="12287" y="12287"/>
                  </a:lnTo>
                  <a:lnTo>
                    <a:pt x="3298" y="25610"/>
                  </a:lnTo>
                  <a:lnTo>
                    <a:pt x="0" y="41909"/>
                  </a:lnTo>
                  <a:lnTo>
                    <a:pt x="0" y="377189"/>
                  </a:lnTo>
                  <a:lnTo>
                    <a:pt x="3298" y="393489"/>
                  </a:lnTo>
                  <a:lnTo>
                    <a:pt x="12287" y="406812"/>
                  </a:lnTo>
                  <a:lnTo>
                    <a:pt x="25610" y="415801"/>
                  </a:lnTo>
                  <a:lnTo>
                    <a:pt x="41910" y="419099"/>
                  </a:lnTo>
                  <a:lnTo>
                    <a:pt x="628650" y="419099"/>
                  </a:lnTo>
                  <a:lnTo>
                    <a:pt x="644949" y="415801"/>
                  </a:lnTo>
                  <a:lnTo>
                    <a:pt x="658272" y="406812"/>
                  </a:lnTo>
                  <a:lnTo>
                    <a:pt x="667261" y="393489"/>
                  </a:lnTo>
                  <a:lnTo>
                    <a:pt x="670560" y="377189"/>
                  </a:lnTo>
                  <a:lnTo>
                    <a:pt x="670560" y="41909"/>
                  </a:lnTo>
                  <a:lnTo>
                    <a:pt x="667261" y="25610"/>
                  </a:lnTo>
                  <a:lnTo>
                    <a:pt x="658272" y="12287"/>
                  </a:lnTo>
                  <a:lnTo>
                    <a:pt x="644949" y="3298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E7E6E6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5044439" y="3898391"/>
              <a:ext cx="670560" cy="419100"/>
            </a:xfrm>
            <a:custGeom>
              <a:avLst/>
              <a:gdLst/>
              <a:ahLst/>
              <a:cxnLst/>
              <a:rect l="l" t="t" r="r" b="b"/>
              <a:pathLst>
                <a:path w="670560" h="419100">
                  <a:moveTo>
                    <a:pt x="0" y="41909"/>
                  </a:moveTo>
                  <a:lnTo>
                    <a:pt x="3298" y="25610"/>
                  </a:lnTo>
                  <a:lnTo>
                    <a:pt x="12287" y="12287"/>
                  </a:lnTo>
                  <a:lnTo>
                    <a:pt x="25610" y="3298"/>
                  </a:lnTo>
                  <a:lnTo>
                    <a:pt x="41910" y="0"/>
                  </a:lnTo>
                  <a:lnTo>
                    <a:pt x="628650" y="0"/>
                  </a:lnTo>
                  <a:lnTo>
                    <a:pt x="644949" y="3298"/>
                  </a:lnTo>
                  <a:lnTo>
                    <a:pt x="658272" y="12287"/>
                  </a:lnTo>
                  <a:lnTo>
                    <a:pt x="667261" y="25610"/>
                  </a:lnTo>
                  <a:lnTo>
                    <a:pt x="670560" y="41909"/>
                  </a:lnTo>
                  <a:lnTo>
                    <a:pt x="670560" y="377189"/>
                  </a:lnTo>
                  <a:lnTo>
                    <a:pt x="667261" y="393489"/>
                  </a:lnTo>
                  <a:lnTo>
                    <a:pt x="658272" y="406812"/>
                  </a:lnTo>
                  <a:lnTo>
                    <a:pt x="644949" y="415801"/>
                  </a:lnTo>
                  <a:lnTo>
                    <a:pt x="628650" y="419099"/>
                  </a:lnTo>
                  <a:lnTo>
                    <a:pt x="41910" y="419099"/>
                  </a:lnTo>
                  <a:lnTo>
                    <a:pt x="25610" y="415801"/>
                  </a:lnTo>
                  <a:lnTo>
                    <a:pt x="12287" y="406812"/>
                  </a:lnTo>
                  <a:lnTo>
                    <a:pt x="3298" y="393489"/>
                  </a:lnTo>
                  <a:lnTo>
                    <a:pt x="0" y="377189"/>
                  </a:lnTo>
                  <a:lnTo>
                    <a:pt x="0" y="41909"/>
                  </a:lnTo>
                  <a:close/>
                </a:path>
              </a:pathLst>
            </a:custGeom>
            <a:ln w="127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5159755" y="3935984"/>
            <a:ext cx="442595" cy="31750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 indent="59055">
              <a:lnSpc>
                <a:spcPts val="1100"/>
              </a:lnSpc>
              <a:spcBef>
                <a:spcPts val="215"/>
              </a:spcBef>
            </a:pPr>
            <a:r>
              <a:rPr dirty="0" sz="1000" spc="-10">
                <a:solidFill>
                  <a:srgbClr val="001F5F"/>
                </a:solidFill>
                <a:latin typeface="Calibri"/>
                <a:cs typeface="Calibri"/>
              </a:rPr>
              <a:t>Video Masters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4954270" y="3788409"/>
            <a:ext cx="767080" cy="1059815"/>
            <a:chOff x="4954270" y="3788409"/>
            <a:chExt cx="767080" cy="1059815"/>
          </a:xfrm>
        </p:grpSpPr>
        <p:sp>
          <p:nvSpPr>
            <p:cNvPr id="21" name="object 21" descr=""/>
            <p:cNvSpPr/>
            <p:nvPr/>
          </p:nvSpPr>
          <p:spPr>
            <a:xfrm>
              <a:off x="4960620" y="3794759"/>
              <a:ext cx="83820" cy="838200"/>
            </a:xfrm>
            <a:custGeom>
              <a:avLst/>
              <a:gdLst/>
              <a:ahLst/>
              <a:cxnLst/>
              <a:rect l="l" t="t" r="r" b="b"/>
              <a:pathLst>
                <a:path w="83820" h="838200">
                  <a:moveTo>
                    <a:pt x="0" y="0"/>
                  </a:moveTo>
                  <a:lnTo>
                    <a:pt x="0" y="838200"/>
                  </a:lnTo>
                  <a:lnTo>
                    <a:pt x="83819" y="838200"/>
                  </a:lnTo>
                </a:path>
              </a:pathLst>
            </a:custGeom>
            <a:ln w="12700">
              <a:solidFill>
                <a:srgbClr val="34415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5044440" y="4422647"/>
              <a:ext cx="670560" cy="419100"/>
            </a:xfrm>
            <a:custGeom>
              <a:avLst/>
              <a:gdLst/>
              <a:ahLst/>
              <a:cxnLst/>
              <a:rect l="l" t="t" r="r" b="b"/>
              <a:pathLst>
                <a:path w="670560" h="419100">
                  <a:moveTo>
                    <a:pt x="628650" y="0"/>
                  </a:moveTo>
                  <a:lnTo>
                    <a:pt x="41910" y="0"/>
                  </a:lnTo>
                  <a:lnTo>
                    <a:pt x="25610" y="3298"/>
                  </a:lnTo>
                  <a:lnTo>
                    <a:pt x="12287" y="12287"/>
                  </a:lnTo>
                  <a:lnTo>
                    <a:pt x="3298" y="25610"/>
                  </a:lnTo>
                  <a:lnTo>
                    <a:pt x="0" y="41909"/>
                  </a:lnTo>
                  <a:lnTo>
                    <a:pt x="0" y="377189"/>
                  </a:lnTo>
                  <a:lnTo>
                    <a:pt x="3298" y="393489"/>
                  </a:lnTo>
                  <a:lnTo>
                    <a:pt x="12287" y="406812"/>
                  </a:lnTo>
                  <a:lnTo>
                    <a:pt x="25610" y="415801"/>
                  </a:lnTo>
                  <a:lnTo>
                    <a:pt x="41910" y="419100"/>
                  </a:lnTo>
                  <a:lnTo>
                    <a:pt x="628650" y="419100"/>
                  </a:lnTo>
                  <a:lnTo>
                    <a:pt x="644949" y="415801"/>
                  </a:lnTo>
                  <a:lnTo>
                    <a:pt x="658272" y="406812"/>
                  </a:lnTo>
                  <a:lnTo>
                    <a:pt x="667261" y="393489"/>
                  </a:lnTo>
                  <a:lnTo>
                    <a:pt x="670560" y="377189"/>
                  </a:lnTo>
                  <a:lnTo>
                    <a:pt x="670560" y="41909"/>
                  </a:lnTo>
                  <a:lnTo>
                    <a:pt x="667261" y="25610"/>
                  </a:lnTo>
                  <a:lnTo>
                    <a:pt x="658272" y="12287"/>
                  </a:lnTo>
                  <a:lnTo>
                    <a:pt x="644949" y="3298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E7E6E6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5044440" y="4422647"/>
              <a:ext cx="670560" cy="419100"/>
            </a:xfrm>
            <a:custGeom>
              <a:avLst/>
              <a:gdLst/>
              <a:ahLst/>
              <a:cxnLst/>
              <a:rect l="l" t="t" r="r" b="b"/>
              <a:pathLst>
                <a:path w="670560" h="419100">
                  <a:moveTo>
                    <a:pt x="0" y="41909"/>
                  </a:moveTo>
                  <a:lnTo>
                    <a:pt x="3298" y="25610"/>
                  </a:lnTo>
                  <a:lnTo>
                    <a:pt x="12287" y="12287"/>
                  </a:lnTo>
                  <a:lnTo>
                    <a:pt x="25610" y="3298"/>
                  </a:lnTo>
                  <a:lnTo>
                    <a:pt x="41910" y="0"/>
                  </a:lnTo>
                  <a:lnTo>
                    <a:pt x="628650" y="0"/>
                  </a:lnTo>
                  <a:lnTo>
                    <a:pt x="644949" y="3298"/>
                  </a:lnTo>
                  <a:lnTo>
                    <a:pt x="658272" y="12287"/>
                  </a:lnTo>
                  <a:lnTo>
                    <a:pt x="667261" y="25610"/>
                  </a:lnTo>
                  <a:lnTo>
                    <a:pt x="670560" y="41909"/>
                  </a:lnTo>
                  <a:lnTo>
                    <a:pt x="670560" y="377189"/>
                  </a:lnTo>
                  <a:lnTo>
                    <a:pt x="667261" y="393489"/>
                  </a:lnTo>
                  <a:lnTo>
                    <a:pt x="658272" y="406812"/>
                  </a:lnTo>
                  <a:lnTo>
                    <a:pt x="644949" y="415801"/>
                  </a:lnTo>
                  <a:lnTo>
                    <a:pt x="628650" y="419100"/>
                  </a:lnTo>
                  <a:lnTo>
                    <a:pt x="41910" y="419100"/>
                  </a:lnTo>
                  <a:lnTo>
                    <a:pt x="25610" y="415801"/>
                  </a:lnTo>
                  <a:lnTo>
                    <a:pt x="12287" y="406812"/>
                  </a:lnTo>
                  <a:lnTo>
                    <a:pt x="3298" y="393489"/>
                  </a:lnTo>
                  <a:lnTo>
                    <a:pt x="0" y="377189"/>
                  </a:lnTo>
                  <a:lnTo>
                    <a:pt x="0" y="41909"/>
                  </a:lnTo>
                  <a:close/>
                </a:path>
              </a:pathLst>
            </a:custGeom>
            <a:ln w="127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5271008" y="4529709"/>
            <a:ext cx="2197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001F5F"/>
                </a:solidFill>
                <a:latin typeface="Calibri"/>
                <a:cs typeface="Calibri"/>
              </a:rPr>
              <a:t>EC2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4954270" y="3788409"/>
            <a:ext cx="767080" cy="1584325"/>
            <a:chOff x="4954270" y="3788409"/>
            <a:chExt cx="767080" cy="1584325"/>
          </a:xfrm>
        </p:grpSpPr>
        <p:sp>
          <p:nvSpPr>
            <p:cNvPr id="26" name="object 26" descr=""/>
            <p:cNvSpPr/>
            <p:nvPr/>
          </p:nvSpPr>
          <p:spPr>
            <a:xfrm>
              <a:off x="4960620" y="3794759"/>
              <a:ext cx="83820" cy="1362075"/>
            </a:xfrm>
            <a:custGeom>
              <a:avLst/>
              <a:gdLst/>
              <a:ahLst/>
              <a:cxnLst/>
              <a:rect l="l" t="t" r="r" b="b"/>
              <a:pathLst>
                <a:path w="83820" h="1362075">
                  <a:moveTo>
                    <a:pt x="0" y="0"/>
                  </a:moveTo>
                  <a:lnTo>
                    <a:pt x="0" y="1361947"/>
                  </a:lnTo>
                  <a:lnTo>
                    <a:pt x="83819" y="1361947"/>
                  </a:lnTo>
                </a:path>
              </a:pathLst>
            </a:custGeom>
            <a:ln w="12700">
              <a:solidFill>
                <a:srgbClr val="34415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5044440" y="4946903"/>
              <a:ext cx="670560" cy="419100"/>
            </a:xfrm>
            <a:custGeom>
              <a:avLst/>
              <a:gdLst/>
              <a:ahLst/>
              <a:cxnLst/>
              <a:rect l="l" t="t" r="r" b="b"/>
              <a:pathLst>
                <a:path w="670560" h="419100">
                  <a:moveTo>
                    <a:pt x="628650" y="0"/>
                  </a:moveTo>
                  <a:lnTo>
                    <a:pt x="41910" y="0"/>
                  </a:lnTo>
                  <a:lnTo>
                    <a:pt x="25610" y="3298"/>
                  </a:lnTo>
                  <a:lnTo>
                    <a:pt x="12287" y="12287"/>
                  </a:lnTo>
                  <a:lnTo>
                    <a:pt x="3298" y="25610"/>
                  </a:lnTo>
                  <a:lnTo>
                    <a:pt x="0" y="41910"/>
                  </a:lnTo>
                  <a:lnTo>
                    <a:pt x="0" y="377190"/>
                  </a:lnTo>
                  <a:lnTo>
                    <a:pt x="3298" y="393489"/>
                  </a:lnTo>
                  <a:lnTo>
                    <a:pt x="12287" y="406812"/>
                  </a:lnTo>
                  <a:lnTo>
                    <a:pt x="25610" y="415801"/>
                  </a:lnTo>
                  <a:lnTo>
                    <a:pt x="41910" y="419100"/>
                  </a:lnTo>
                  <a:lnTo>
                    <a:pt x="628650" y="419100"/>
                  </a:lnTo>
                  <a:lnTo>
                    <a:pt x="644949" y="415801"/>
                  </a:lnTo>
                  <a:lnTo>
                    <a:pt x="658272" y="406812"/>
                  </a:lnTo>
                  <a:lnTo>
                    <a:pt x="667261" y="393489"/>
                  </a:lnTo>
                  <a:lnTo>
                    <a:pt x="670560" y="377190"/>
                  </a:lnTo>
                  <a:lnTo>
                    <a:pt x="670560" y="41910"/>
                  </a:lnTo>
                  <a:lnTo>
                    <a:pt x="667261" y="25610"/>
                  </a:lnTo>
                  <a:lnTo>
                    <a:pt x="658272" y="12287"/>
                  </a:lnTo>
                  <a:lnTo>
                    <a:pt x="644949" y="3298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E7E6E6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5044440" y="4946903"/>
              <a:ext cx="670560" cy="419100"/>
            </a:xfrm>
            <a:custGeom>
              <a:avLst/>
              <a:gdLst/>
              <a:ahLst/>
              <a:cxnLst/>
              <a:rect l="l" t="t" r="r" b="b"/>
              <a:pathLst>
                <a:path w="670560" h="419100">
                  <a:moveTo>
                    <a:pt x="0" y="41910"/>
                  </a:moveTo>
                  <a:lnTo>
                    <a:pt x="3298" y="25610"/>
                  </a:lnTo>
                  <a:lnTo>
                    <a:pt x="12287" y="12287"/>
                  </a:lnTo>
                  <a:lnTo>
                    <a:pt x="25610" y="3298"/>
                  </a:lnTo>
                  <a:lnTo>
                    <a:pt x="41910" y="0"/>
                  </a:lnTo>
                  <a:lnTo>
                    <a:pt x="628650" y="0"/>
                  </a:lnTo>
                  <a:lnTo>
                    <a:pt x="644949" y="3298"/>
                  </a:lnTo>
                  <a:lnTo>
                    <a:pt x="658272" y="12287"/>
                  </a:lnTo>
                  <a:lnTo>
                    <a:pt x="667261" y="25610"/>
                  </a:lnTo>
                  <a:lnTo>
                    <a:pt x="670560" y="41910"/>
                  </a:lnTo>
                  <a:lnTo>
                    <a:pt x="670560" y="377190"/>
                  </a:lnTo>
                  <a:lnTo>
                    <a:pt x="667261" y="393489"/>
                  </a:lnTo>
                  <a:lnTo>
                    <a:pt x="658272" y="406812"/>
                  </a:lnTo>
                  <a:lnTo>
                    <a:pt x="644949" y="415801"/>
                  </a:lnTo>
                  <a:lnTo>
                    <a:pt x="628650" y="419100"/>
                  </a:lnTo>
                  <a:lnTo>
                    <a:pt x="41910" y="419100"/>
                  </a:lnTo>
                  <a:lnTo>
                    <a:pt x="25610" y="415801"/>
                  </a:lnTo>
                  <a:lnTo>
                    <a:pt x="12287" y="406812"/>
                  </a:lnTo>
                  <a:lnTo>
                    <a:pt x="3298" y="393489"/>
                  </a:lnTo>
                  <a:lnTo>
                    <a:pt x="0" y="377190"/>
                  </a:lnTo>
                  <a:lnTo>
                    <a:pt x="0" y="41910"/>
                  </a:lnTo>
                  <a:close/>
                </a:path>
              </a:pathLst>
            </a:custGeom>
            <a:ln w="127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5306059" y="5053710"/>
            <a:ext cx="1479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001F5F"/>
                </a:solidFill>
                <a:latin typeface="Calibri"/>
                <a:cs typeface="Calibri"/>
              </a:rPr>
              <a:t>S3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4954270" y="3788409"/>
            <a:ext cx="767080" cy="2108200"/>
            <a:chOff x="4954270" y="3788409"/>
            <a:chExt cx="767080" cy="2108200"/>
          </a:xfrm>
        </p:grpSpPr>
        <p:sp>
          <p:nvSpPr>
            <p:cNvPr id="31" name="object 31" descr=""/>
            <p:cNvSpPr/>
            <p:nvPr/>
          </p:nvSpPr>
          <p:spPr>
            <a:xfrm>
              <a:off x="4960620" y="3794759"/>
              <a:ext cx="83820" cy="1885950"/>
            </a:xfrm>
            <a:custGeom>
              <a:avLst/>
              <a:gdLst/>
              <a:ahLst/>
              <a:cxnLst/>
              <a:rect l="l" t="t" r="r" b="b"/>
              <a:pathLst>
                <a:path w="83820" h="1885950">
                  <a:moveTo>
                    <a:pt x="0" y="0"/>
                  </a:moveTo>
                  <a:lnTo>
                    <a:pt x="0" y="1885835"/>
                  </a:lnTo>
                  <a:lnTo>
                    <a:pt x="83819" y="1885835"/>
                  </a:lnTo>
                </a:path>
              </a:pathLst>
            </a:custGeom>
            <a:ln w="12699">
              <a:solidFill>
                <a:srgbClr val="34415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5044440" y="5471159"/>
              <a:ext cx="670560" cy="419100"/>
            </a:xfrm>
            <a:custGeom>
              <a:avLst/>
              <a:gdLst/>
              <a:ahLst/>
              <a:cxnLst/>
              <a:rect l="l" t="t" r="r" b="b"/>
              <a:pathLst>
                <a:path w="670560" h="419100">
                  <a:moveTo>
                    <a:pt x="628650" y="0"/>
                  </a:moveTo>
                  <a:lnTo>
                    <a:pt x="41910" y="0"/>
                  </a:lnTo>
                  <a:lnTo>
                    <a:pt x="25610" y="3298"/>
                  </a:lnTo>
                  <a:lnTo>
                    <a:pt x="12287" y="12287"/>
                  </a:lnTo>
                  <a:lnTo>
                    <a:pt x="3298" y="25610"/>
                  </a:lnTo>
                  <a:lnTo>
                    <a:pt x="0" y="41909"/>
                  </a:lnTo>
                  <a:lnTo>
                    <a:pt x="0" y="377189"/>
                  </a:lnTo>
                  <a:lnTo>
                    <a:pt x="3298" y="393505"/>
                  </a:lnTo>
                  <a:lnTo>
                    <a:pt x="12287" y="406827"/>
                  </a:lnTo>
                  <a:lnTo>
                    <a:pt x="25610" y="415807"/>
                  </a:lnTo>
                  <a:lnTo>
                    <a:pt x="41910" y="419099"/>
                  </a:lnTo>
                  <a:lnTo>
                    <a:pt x="628650" y="419099"/>
                  </a:lnTo>
                  <a:lnTo>
                    <a:pt x="644949" y="415807"/>
                  </a:lnTo>
                  <a:lnTo>
                    <a:pt x="658272" y="406827"/>
                  </a:lnTo>
                  <a:lnTo>
                    <a:pt x="667261" y="393505"/>
                  </a:lnTo>
                  <a:lnTo>
                    <a:pt x="670560" y="377189"/>
                  </a:lnTo>
                  <a:lnTo>
                    <a:pt x="670560" y="41909"/>
                  </a:lnTo>
                  <a:lnTo>
                    <a:pt x="667261" y="25610"/>
                  </a:lnTo>
                  <a:lnTo>
                    <a:pt x="658272" y="12287"/>
                  </a:lnTo>
                  <a:lnTo>
                    <a:pt x="644949" y="3298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E7E6E6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5044440" y="5471159"/>
              <a:ext cx="670560" cy="419100"/>
            </a:xfrm>
            <a:custGeom>
              <a:avLst/>
              <a:gdLst/>
              <a:ahLst/>
              <a:cxnLst/>
              <a:rect l="l" t="t" r="r" b="b"/>
              <a:pathLst>
                <a:path w="670560" h="419100">
                  <a:moveTo>
                    <a:pt x="0" y="41909"/>
                  </a:moveTo>
                  <a:lnTo>
                    <a:pt x="3298" y="25610"/>
                  </a:lnTo>
                  <a:lnTo>
                    <a:pt x="12287" y="12287"/>
                  </a:lnTo>
                  <a:lnTo>
                    <a:pt x="25610" y="3298"/>
                  </a:lnTo>
                  <a:lnTo>
                    <a:pt x="41910" y="0"/>
                  </a:lnTo>
                  <a:lnTo>
                    <a:pt x="628650" y="0"/>
                  </a:lnTo>
                  <a:lnTo>
                    <a:pt x="644949" y="3298"/>
                  </a:lnTo>
                  <a:lnTo>
                    <a:pt x="658272" y="12287"/>
                  </a:lnTo>
                  <a:lnTo>
                    <a:pt x="667261" y="25610"/>
                  </a:lnTo>
                  <a:lnTo>
                    <a:pt x="670560" y="41909"/>
                  </a:lnTo>
                  <a:lnTo>
                    <a:pt x="670560" y="377189"/>
                  </a:lnTo>
                  <a:lnTo>
                    <a:pt x="667261" y="393505"/>
                  </a:lnTo>
                  <a:lnTo>
                    <a:pt x="658272" y="406827"/>
                  </a:lnTo>
                  <a:lnTo>
                    <a:pt x="644949" y="415807"/>
                  </a:lnTo>
                  <a:lnTo>
                    <a:pt x="628650" y="419099"/>
                  </a:lnTo>
                  <a:lnTo>
                    <a:pt x="41910" y="419099"/>
                  </a:lnTo>
                  <a:lnTo>
                    <a:pt x="25610" y="415807"/>
                  </a:lnTo>
                  <a:lnTo>
                    <a:pt x="12287" y="406827"/>
                  </a:lnTo>
                  <a:lnTo>
                    <a:pt x="3298" y="393505"/>
                  </a:lnTo>
                  <a:lnTo>
                    <a:pt x="0" y="377189"/>
                  </a:lnTo>
                  <a:lnTo>
                    <a:pt x="0" y="41909"/>
                  </a:lnTo>
                  <a:close/>
                </a:path>
              </a:pathLst>
            </a:custGeom>
            <a:ln w="127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5254244" y="5577636"/>
            <a:ext cx="2520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001F5F"/>
                </a:solidFill>
                <a:latin typeface="Calibri"/>
                <a:cs typeface="Calibri"/>
              </a:rPr>
              <a:t>CDN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35" name="object 35" descr=""/>
          <p:cNvGrpSpPr/>
          <p:nvPr/>
        </p:nvGrpSpPr>
        <p:grpSpPr>
          <a:xfrm>
            <a:off x="5918961" y="3369309"/>
            <a:ext cx="849630" cy="955040"/>
            <a:chOff x="5918961" y="3369309"/>
            <a:chExt cx="849630" cy="955040"/>
          </a:xfrm>
        </p:grpSpPr>
        <p:sp>
          <p:nvSpPr>
            <p:cNvPr id="36" name="object 36" descr=""/>
            <p:cNvSpPr/>
            <p:nvPr/>
          </p:nvSpPr>
          <p:spPr>
            <a:xfrm>
              <a:off x="5925311" y="3375659"/>
              <a:ext cx="836930" cy="419100"/>
            </a:xfrm>
            <a:custGeom>
              <a:avLst/>
              <a:gdLst/>
              <a:ahLst/>
              <a:cxnLst/>
              <a:rect l="l" t="t" r="r" b="b"/>
              <a:pathLst>
                <a:path w="836929" h="419100">
                  <a:moveTo>
                    <a:pt x="794765" y="0"/>
                  </a:moveTo>
                  <a:lnTo>
                    <a:pt x="41910" y="0"/>
                  </a:lnTo>
                  <a:lnTo>
                    <a:pt x="25610" y="3298"/>
                  </a:lnTo>
                  <a:lnTo>
                    <a:pt x="12287" y="12287"/>
                  </a:lnTo>
                  <a:lnTo>
                    <a:pt x="3298" y="25610"/>
                  </a:lnTo>
                  <a:lnTo>
                    <a:pt x="0" y="41910"/>
                  </a:lnTo>
                  <a:lnTo>
                    <a:pt x="0" y="377189"/>
                  </a:lnTo>
                  <a:lnTo>
                    <a:pt x="3298" y="393489"/>
                  </a:lnTo>
                  <a:lnTo>
                    <a:pt x="12287" y="406812"/>
                  </a:lnTo>
                  <a:lnTo>
                    <a:pt x="25610" y="415801"/>
                  </a:lnTo>
                  <a:lnTo>
                    <a:pt x="41910" y="419100"/>
                  </a:lnTo>
                  <a:lnTo>
                    <a:pt x="794765" y="419100"/>
                  </a:lnTo>
                  <a:lnTo>
                    <a:pt x="811065" y="415801"/>
                  </a:lnTo>
                  <a:lnTo>
                    <a:pt x="824388" y="406812"/>
                  </a:lnTo>
                  <a:lnTo>
                    <a:pt x="833377" y="393489"/>
                  </a:lnTo>
                  <a:lnTo>
                    <a:pt x="836676" y="377189"/>
                  </a:lnTo>
                  <a:lnTo>
                    <a:pt x="836676" y="41910"/>
                  </a:lnTo>
                  <a:lnTo>
                    <a:pt x="833377" y="25610"/>
                  </a:lnTo>
                  <a:lnTo>
                    <a:pt x="824388" y="12287"/>
                  </a:lnTo>
                  <a:lnTo>
                    <a:pt x="811065" y="3298"/>
                  </a:lnTo>
                  <a:lnTo>
                    <a:pt x="794765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5925311" y="3375659"/>
              <a:ext cx="836930" cy="419100"/>
            </a:xfrm>
            <a:custGeom>
              <a:avLst/>
              <a:gdLst/>
              <a:ahLst/>
              <a:cxnLst/>
              <a:rect l="l" t="t" r="r" b="b"/>
              <a:pathLst>
                <a:path w="836929" h="419100">
                  <a:moveTo>
                    <a:pt x="0" y="41910"/>
                  </a:moveTo>
                  <a:lnTo>
                    <a:pt x="3298" y="25610"/>
                  </a:lnTo>
                  <a:lnTo>
                    <a:pt x="12287" y="12287"/>
                  </a:lnTo>
                  <a:lnTo>
                    <a:pt x="25610" y="3298"/>
                  </a:lnTo>
                  <a:lnTo>
                    <a:pt x="41910" y="0"/>
                  </a:lnTo>
                  <a:lnTo>
                    <a:pt x="794765" y="0"/>
                  </a:lnTo>
                  <a:lnTo>
                    <a:pt x="811065" y="3298"/>
                  </a:lnTo>
                  <a:lnTo>
                    <a:pt x="824388" y="12287"/>
                  </a:lnTo>
                  <a:lnTo>
                    <a:pt x="833377" y="25610"/>
                  </a:lnTo>
                  <a:lnTo>
                    <a:pt x="836676" y="41910"/>
                  </a:lnTo>
                  <a:lnTo>
                    <a:pt x="836676" y="377189"/>
                  </a:lnTo>
                  <a:lnTo>
                    <a:pt x="833377" y="393489"/>
                  </a:lnTo>
                  <a:lnTo>
                    <a:pt x="824388" y="406812"/>
                  </a:lnTo>
                  <a:lnTo>
                    <a:pt x="811065" y="415801"/>
                  </a:lnTo>
                  <a:lnTo>
                    <a:pt x="794765" y="419100"/>
                  </a:lnTo>
                  <a:lnTo>
                    <a:pt x="41910" y="419100"/>
                  </a:lnTo>
                  <a:lnTo>
                    <a:pt x="25610" y="415801"/>
                  </a:lnTo>
                  <a:lnTo>
                    <a:pt x="12287" y="406812"/>
                  </a:lnTo>
                  <a:lnTo>
                    <a:pt x="3298" y="393489"/>
                  </a:lnTo>
                  <a:lnTo>
                    <a:pt x="0" y="377189"/>
                  </a:lnTo>
                  <a:lnTo>
                    <a:pt x="0" y="41910"/>
                  </a:lnTo>
                  <a:close/>
                </a:path>
              </a:pathLst>
            </a:custGeom>
            <a:ln w="127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6009131" y="3794759"/>
              <a:ext cx="83820" cy="314325"/>
            </a:xfrm>
            <a:custGeom>
              <a:avLst/>
              <a:gdLst/>
              <a:ahLst/>
              <a:cxnLst/>
              <a:rect l="l" t="t" r="r" b="b"/>
              <a:pathLst>
                <a:path w="83820" h="314325">
                  <a:moveTo>
                    <a:pt x="0" y="0"/>
                  </a:moveTo>
                  <a:lnTo>
                    <a:pt x="0" y="314325"/>
                  </a:lnTo>
                  <a:lnTo>
                    <a:pt x="83819" y="314325"/>
                  </a:lnTo>
                </a:path>
              </a:pathLst>
            </a:custGeom>
            <a:ln w="12700">
              <a:solidFill>
                <a:srgbClr val="34415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6092951" y="3898391"/>
              <a:ext cx="669290" cy="419100"/>
            </a:xfrm>
            <a:custGeom>
              <a:avLst/>
              <a:gdLst/>
              <a:ahLst/>
              <a:cxnLst/>
              <a:rect l="l" t="t" r="r" b="b"/>
              <a:pathLst>
                <a:path w="669290" h="419100">
                  <a:moveTo>
                    <a:pt x="627126" y="0"/>
                  </a:moveTo>
                  <a:lnTo>
                    <a:pt x="41910" y="0"/>
                  </a:lnTo>
                  <a:lnTo>
                    <a:pt x="25610" y="3298"/>
                  </a:lnTo>
                  <a:lnTo>
                    <a:pt x="12287" y="12287"/>
                  </a:lnTo>
                  <a:lnTo>
                    <a:pt x="3298" y="25610"/>
                  </a:lnTo>
                  <a:lnTo>
                    <a:pt x="0" y="41909"/>
                  </a:lnTo>
                  <a:lnTo>
                    <a:pt x="0" y="377189"/>
                  </a:lnTo>
                  <a:lnTo>
                    <a:pt x="3298" y="393489"/>
                  </a:lnTo>
                  <a:lnTo>
                    <a:pt x="12287" y="406812"/>
                  </a:lnTo>
                  <a:lnTo>
                    <a:pt x="25610" y="415801"/>
                  </a:lnTo>
                  <a:lnTo>
                    <a:pt x="41910" y="419099"/>
                  </a:lnTo>
                  <a:lnTo>
                    <a:pt x="627126" y="419099"/>
                  </a:lnTo>
                  <a:lnTo>
                    <a:pt x="643425" y="415801"/>
                  </a:lnTo>
                  <a:lnTo>
                    <a:pt x="656748" y="406812"/>
                  </a:lnTo>
                  <a:lnTo>
                    <a:pt x="665737" y="393489"/>
                  </a:lnTo>
                  <a:lnTo>
                    <a:pt x="669036" y="377189"/>
                  </a:lnTo>
                  <a:lnTo>
                    <a:pt x="669036" y="41909"/>
                  </a:lnTo>
                  <a:lnTo>
                    <a:pt x="665737" y="25610"/>
                  </a:lnTo>
                  <a:lnTo>
                    <a:pt x="656748" y="12287"/>
                  </a:lnTo>
                  <a:lnTo>
                    <a:pt x="643425" y="3298"/>
                  </a:lnTo>
                  <a:lnTo>
                    <a:pt x="627126" y="0"/>
                  </a:lnTo>
                  <a:close/>
                </a:path>
              </a:pathLst>
            </a:custGeom>
            <a:solidFill>
              <a:srgbClr val="E7E6E6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6092951" y="3898391"/>
              <a:ext cx="669290" cy="419100"/>
            </a:xfrm>
            <a:custGeom>
              <a:avLst/>
              <a:gdLst/>
              <a:ahLst/>
              <a:cxnLst/>
              <a:rect l="l" t="t" r="r" b="b"/>
              <a:pathLst>
                <a:path w="669290" h="419100">
                  <a:moveTo>
                    <a:pt x="0" y="41909"/>
                  </a:moveTo>
                  <a:lnTo>
                    <a:pt x="3298" y="25610"/>
                  </a:lnTo>
                  <a:lnTo>
                    <a:pt x="12287" y="12287"/>
                  </a:lnTo>
                  <a:lnTo>
                    <a:pt x="25610" y="3298"/>
                  </a:lnTo>
                  <a:lnTo>
                    <a:pt x="41910" y="0"/>
                  </a:lnTo>
                  <a:lnTo>
                    <a:pt x="627126" y="0"/>
                  </a:lnTo>
                  <a:lnTo>
                    <a:pt x="643425" y="3298"/>
                  </a:lnTo>
                  <a:lnTo>
                    <a:pt x="656748" y="12287"/>
                  </a:lnTo>
                  <a:lnTo>
                    <a:pt x="665737" y="25610"/>
                  </a:lnTo>
                  <a:lnTo>
                    <a:pt x="669036" y="41909"/>
                  </a:lnTo>
                  <a:lnTo>
                    <a:pt x="669036" y="377189"/>
                  </a:lnTo>
                  <a:lnTo>
                    <a:pt x="665737" y="393489"/>
                  </a:lnTo>
                  <a:lnTo>
                    <a:pt x="656748" y="406812"/>
                  </a:lnTo>
                  <a:lnTo>
                    <a:pt x="643425" y="415801"/>
                  </a:lnTo>
                  <a:lnTo>
                    <a:pt x="627126" y="419099"/>
                  </a:lnTo>
                  <a:lnTo>
                    <a:pt x="41910" y="419099"/>
                  </a:lnTo>
                  <a:lnTo>
                    <a:pt x="25610" y="415801"/>
                  </a:lnTo>
                  <a:lnTo>
                    <a:pt x="12287" y="406812"/>
                  </a:lnTo>
                  <a:lnTo>
                    <a:pt x="3298" y="393489"/>
                  </a:lnTo>
                  <a:lnTo>
                    <a:pt x="0" y="377189"/>
                  </a:lnTo>
                  <a:lnTo>
                    <a:pt x="0" y="41909"/>
                  </a:lnTo>
                  <a:close/>
                </a:path>
              </a:pathLst>
            </a:custGeom>
            <a:ln w="127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 descr=""/>
          <p:cNvSpPr txBox="1"/>
          <p:nvPr/>
        </p:nvSpPr>
        <p:spPr>
          <a:xfrm>
            <a:off x="6353936" y="4005834"/>
            <a:ext cx="1479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001F5F"/>
                </a:solidFill>
                <a:latin typeface="Calibri"/>
                <a:cs typeface="Calibri"/>
              </a:rPr>
              <a:t>S3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42" name="object 42" descr=""/>
          <p:cNvGrpSpPr/>
          <p:nvPr/>
        </p:nvGrpSpPr>
        <p:grpSpPr>
          <a:xfrm>
            <a:off x="6002782" y="3788409"/>
            <a:ext cx="765810" cy="1059815"/>
            <a:chOff x="6002782" y="3788409"/>
            <a:chExt cx="765810" cy="1059815"/>
          </a:xfrm>
        </p:grpSpPr>
        <p:sp>
          <p:nvSpPr>
            <p:cNvPr id="43" name="object 43" descr=""/>
            <p:cNvSpPr/>
            <p:nvPr/>
          </p:nvSpPr>
          <p:spPr>
            <a:xfrm>
              <a:off x="6009132" y="3794759"/>
              <a:ext cx="83820" cy="838200"/>
            </a:xfrm>
            <a:custGeom>
              <a:avLst/>
              <a:gdLst/>
              <a:ahLst/>
              <a:cxnLst/>
              <a:rect l="l" t="t" r="r" b="b"/>
              <a:pathLst>
                <a:path w="83820" h="838200">
                  <a:moveTo>
                    <a:pt x="0" y="0"/>
                  </a:moveTo>
                  <a:lnTo>
                    <a:pt x="0" y="838200"/>
                  </a:lnTo>
                  <a:lnTo>
                    <a:pt x="83819" y="838200"/>
                  </a:lnTo>
                </a:path>
              </a:pathLst>
            </a:custGeom>
            <a:ln w="12700">
              <a:solidFill>
                <a:srgbClr val="34415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6092952" y="4422647"/>
              <a:ext cx="669290" cy="419100"/>
            </a:xfrm>
            <a:custGeom>
              <a:avLst/>
              <a:gdLst/>
              <a:ahLst/>
              <a:cxnLst/>
              <a:rect l="l" t="t" r="r" b="b"/>
              <a:pathLst>
                <a:path w="669290" h="419100">
                  <a:moveTo>
                    <a:pt x="627126" y="0"/>
                  </a:moveTo>
                  <a:lnTo>
                    <a:pt x="41910" y="0"/>
                  </a:lnTo>
                  <a:lnTo>
                    <a:pt x="25610" y="3298"/>
                  </a:lnTo>
                  <a:lnTo>
                    <a:pt x="12287" y="12287"/>
                  </a:lnTo>
                  <a:lnTo>
                    <a:pt x="3298" y="25610"/>
                  </a:lnTo>
                  <a:lnTo>
                    <a:pt x="0" y="41909"/>
                  </a:lnTo>
                  <a:lnTo>
                    <a:pt x="0" y="377189"/>
                  </a:lnTo>
                  <a:lnTo>
                    <a:pt x="3298" y="393489"/>
                  </a:lnTo>
                  <a:lnTo>
                    <a:pt x="12287" y="406812"/>
                  </a:lnTo>
                  <a:lnTo>
                    <a:pt x="25610" y="415801"/>
                  </a:lnTo>
                  <a:lnTo>
                    <a:pt x="41910" y="419100"/>
                  </a:lnTo>
                  <a:lnTo>
                    <a:pt x="627126" y="419100"/>
                  </a:lnTo>
                  <a:lnTo>
                    <a:pt x="643425" y="415801"/>
                  </a:lnTo>
                  <a:lnTo>
                    <a:pt x="656748" y="406812"/>
                  </a:lnTo>
                  <a:lnTo>
                    <a:pt x="665737" y="393489"/>
                  </a:lnTo>
                  <a:lnTo>
                    <a:pt x="669036" y="377189"/>
                  </a:lnTo>
                  <a:lnTo>
                    <a:pt x="669036" y="41909"/>
                  </a:lnTo>
                  <a:lnTo>
                    <a:pt x="665737" y="25610"/>
                  </a:lnTo>
                  <a:lnTo>
                    <a:pt x="656748" y="12287"/>
                  </a:lnTo>
                  <a:lnTo>
                    <a:pt x="643425" y="3298"/>
                  </a:lnTo>
                  <a:lnTo>
                    <a:pt x="627126" y="0"/>
                  </a:lnTo>
                  <a:close/>
                </a:path>
              </a:pathLst>
            </a:custGeom>
            <a:solidFill>
              <a:srgbClr val="E7E6E6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6092952" y="4422647"/>
              <a:ext cx="669290" cy="419100"/>
            </a:xfrm>
            <a:custGeom>
              <a:avLst/>
              <a:gdLst/>
              <a:ahLst/>
              <a:cxnLst/>
              <a:rect l="l" t="t" r="r" b="b"/>
              <a:pathLst>
                <a:path w="669290" h="419100">
                  <a:moveTo>
                    <a:pt x="0" y="41909"/>
                  </a:moveTo>
                  <a:lnTo>
                    <a:pt x="3298" y="25610"/>
                  </a:lnTo>
                  <a:lnTo>
                    <a:pt x="12287" y="12287"/>
                  </a:lnTo>
                  <a:lnTo>
                    <a:pt x="25610" y="3298"/>
                  </a:lnTo>
                  <a:lnTo>
                    <a:pt x="41910" y="0"/>
                  </a:lnTo>
                  <a:lnTo>
                    <a:pt x="627126" y="0"/>
                  </a:lnTo>
                  <a:lnTo>
                    <a:pt x="643425" y="3298"/>
                  </a:lnTo>
                  <a:lnTo>
                    <a:pt x="656748" y="12287"/>
                  </a:lnTo>
                  <a:lnTo>
                    <a:pt x="665737" y="25610"/>
                  </a:lnTo>
                  <a:lnTo>
                    <a:pt x="669036" y="41909"/>
                  </a:lnTo>
                  <a:lnTo>
                    <a:pt x="669036" y="377189"/>
                  </a:lnTo>
                  <a:lnTo>
                    <a:pt x="665737" y="393489"/>
                  </a:lnTo>
                  <a:lnTo>
                    <a:pt x="656748" y="406812"/>
                  </a:lnTo>
                  <a:lnTo>
                    <a:pt x="643425" y="415801"/>
                  </a:lnTo>
                  <a:lnTo>
                    <a:pt x="627126" y="419100"/>
                  </a:lnTo>
                  <a:lnTo>
                    <a:pt x="41910" y="419100"/>
                  </a:lnTo>
                  <a:lnTo>
                    <a:pt x="25610" y="415801"/>
                  </a:lnTo>
                  <a:lnTo>
                    <a:pt x="12287" y="406812"/>
                  </a:lnTo>
                  <a:lnTo>
                    <a:pt x="3298" y="393489"/>
                  </a:lnTo>
                  <a:lnTo>
                    <a:pt x="0" y="377189"/>
                  </a:lnTo>
                  <a:lnTo>
                    <a:pt x="0" y="41909"/>
                  </a:lnTo>
                  <a:close/>
                </a:path>
              </a:pathLst>
            </a:custGeom>
            <a:ln w="127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 descr=""/>
          <p:cNvSpPr txBox="1"/>
          <p:nvPr/>
        </p:nvSpPr>
        <p:spPr>
          <a:xfrm>
            <a:off x="6210680" y="4459985"/>
            <a:ext cx="433070" cy="3175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2540">
              <a:lnSpc>
                <a:spcPts val="1150"/>
              </a:lnSpc>
              <a:spcBef>
                <a:spcPts val="95"/>
              </a:spcBef>
            </a:pPr>
            <a:r>
              <a:rPr dirty="0" sz="1000" spc="-25">
                <a:solidFill>
                  <a:srgbClr val="001F5F"/>
                </a:solidFill>
                <a:latin typeface="Calibri"/>
                <a:cs typeface="Calibri"/>
              </a:rPr>
              <a:t>EMR</a:t>
            </a:r>
            <a:endParaRPr sz="1000">
              <a:latin typeface="Calibri"/>
              <a:cs typeface="Calibri"/>
            </a:endParaRPr>
          </a:p>
          <a:p>
            <a:pPr algn="ctr">
              <a:lnSpc>
                <a:spcPts val="1150"/>
              </a:lnSpc>
            </a:pPr>
            <a:r>
              <a:rPr dirty="0" sz="1000" spc="-10">
                <a:solidFill>
                  <a:srgbClr val="001F5F"/>
                </a:solidFill>
                <a:latin typeface="Calibri"/>
                <a:cs typeface="Calibri"/>
              </a:rPr>
              <a:t>Hadoop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47" name="object 47" descr=""/>
          <p:cNvGrpSpPr/>
          <p:nvPr/>
        </p:nvGrpSpPr>
        <p:grpSpPr>
          <a:xfrm>
            <a:off x="6002782" y="3788409"/>
            <a:ext cx="765810" cy="1584325"/>
            <a:chOff x="6002782" y="3788409"/>
            <a:chExt cx="765810" cy="1584325"/>
          </a:xfrm>
        </p:grpSpPr>
        <p:sp>
          <p:nvSpPr>
            <p:cNvPr id="48" name="object 48" descr=""/>
            <p:cNvSpPr/>
            <p:nvPr/>
          </p:nvSpPr>
          <p:spPr>
            <a:xfrm>
              <a:off x="6009132" y="3794759"/>
              <a:ext cx="83820" cy="1362075"/>
            </a:xfrm>
            <a:custGeom>
              <a:avLst/>
              <a:gdLst/>
              <a:ahLst/>
              <a:cxnLst/>
              <a:rect l="l" t="t" r="r" b="b"/>
              <a:pathLst>
                <a:path w="83820" h="1362075">
                  <a:moveTo>
                    <a:pt x="0" y="0"/>
                  </a:moveTo>
                  <a:lnTo>
                    <a:pt x="0" y="1361947"/>
                  </a:lnTo>
                  <a:lnTo>
                    <a:pt x="83819" y="1361947"/>
                  </a:lnTo>
                </a:path>
              </a:pathLst>
            </a:custGeom>
            <a:ln w="12700">
              <a:solidFill>
                <a:srgbClr val="34415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6092952" y="4946903"/>
              <a:ext cx="669290" cy="419100"/>
            </a:xfrm>
            <a:custGeom>
              <a:avLst/>
              <a:gdLst/>
              <a:ahLst/>
              <a:cxnLst/>
              <a:rect l="l" t="t" r="r" b="b"/>
              <a:pathLst>
                <a:path w="669290" h="419100">
                  <a:moveTo>
                    <a:pt x="627126" y="0"/>
                  </a:moveTo>
                  <a:lnTo>
                    <a:pt x="41910" y="0"/>
                  </a:lnTo>
                  <a:lnTo>
                    <a:pt x="25610" y="3298"/>
                  </a:lnTo>
                  <a:lnTo>
                    <a:pt x="12287" y="12287"/>
                  </a:lnTo>
                  <a:lnTo>
                    <a:pt x="3298" y="25610"/>
                  </a:lnTo>
                  <a:lnTo>
                    <a:pt x="0" y="41910"/>
                  </a:lnTo>
                  <a:lnTo>
                    <a:pt x="0" y="377190"/>
                  </a:lnTo>
                  <a:lnTo>
                    <a:pt x="3298" y="393489"/>
                  </a:lnTo>
                  <a:lnTo>
                    <a:pt x="12287" y="406812"/>
                  </a:lnTo>
                  <a:lnTo>
                    <a:pt x="25610" y="415801"/>
                  </a:lnTo>
                  <a:lnTo>
                    <a:pt x="41910" y="419100"/>
                  </a:lnTo>
                  <a:lnTo>
                    <a:pt x="627126" y="419100"/>
                  </a:lnTo>
                  <a:lnTo>
                    <a:pt x="643425" y="415801"/>
                  </a:lnTo>
                  <a:lnTo>
                    <a:pt x="656748" y="406812"/>
                  </a:lnTo>
                  <a:lnTo>
                    <a:pt x="665737" y="393489"/>
                  </a:lnTo>
                  <a:lnTo>
                    <a:pt x="669036" y="377190"/>
                  </a:lnTo>
                  <a:lnTo>
                    <a:pt x="669036" y="41910"/>
                  </a:lnTo>
                  <a:lnTo>
                    <a:pt x="665737" y="25610"/>
                  </a:lnTo>
                  <a:lnTo>
                    <a:pt x="656748" y="12287"/>
                  </a:lnTo>
                  <a:lnTo>
                    <a:pt x="643425" y="3298"/>
                  </a:lnTo>
                  <a:lnTo>
                    <a:pt x="627126" y="0"/>
                  </a:lnTo>
                  <a:close/>
                </a:path>
              </a:pathLst>
            </a:custGeom>
            <a:solidFill>
              <a:srgbClr val="E7E6E6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6092952" y="4946903"/>
              <a:ext cx="669290" cy="419100"/>
            </a:xfrm>
            <a:custGeom>
              <a:avLst/>
              <a:gdLst/>
              <a:ahLst/>
              <a:cxnLst/>
              <a:rect l="l" t="t" r="r" b="b"/>
              <a:pathLst>
                <a:path w="669290" h="419100">
                  <a:moveTo>
                    <a:pt x="0" y="41910"/>
                  </a:moveTo>
                  <a:lnTo>
                    <a:pt x="3298" y="25610"/>
                  </a:lnTo>
                  <a:lnTo>
                    <a:pt x="12287" y="12287"/>
                  </a:lnTo>
                  <a:lnTo>
                    <a:pt x="25610" y="3298"/>
                  </a:lnTo>
                  <a:lnTo>
                    <a:pt x="41910" y="0"/>
                  </a:lnTo>
                  <a:lnTo>
                    <a:pt x="627126" y="0"/>
                  </a:lnTo>
                  <a:lnTo>
                    <a:pt x="643425" y="3298"/>
                  </a:lnTo>
                  <a:lnTo>
                    <a:pt x="656748" y="12287"/>
                  </a:lnTo>
                  <a:lnTo>
                    <a:pt x="665737" y="25610"/>
                  </a:lnTo>
                  <a:lnTo>
                    <a:pt x="669036" y="41910"/>
                  </a:lnTo>
                  <a:lnTo>
                    <a:pt x="669036" y="377190"/>
                  </a:lnTo>
                  <a:lnTo>
                    <a:pt x="665737" y="393489"/>
                  </a:lnTo>
                  <a:lnTo>
                    <a:pt x="656748" y="406812"/>
                  </a:lnTo>
                  <a:lnTo>
                    <a:pt x="643425" y="415801"/>
                  </a:lnTo>
                  <a:lnTo>
                    <a:pt x="627126" y="419100"/>
                  </a:lnTo>
                  <a:lnTo>
                    <a:pt x="41910" y="419100"/>
                  </a:lnTo>
                  <a:lnTo>
                    <a:pt x="25610" y="415801"/>
                  </a:lnTo>
                  <a:lnTo>
                    <a:pt x="12287" y="406812"/>
                  </a:lnTo>
                  <a:lnTo>
                    <a:pt x="3298" y="393489"/>
                  </a:lnTo>
                  <a:lnTo>
                    <a:pt x="0" y="377190"/>
                  </a:lnTo>
                  <a:lnTo>
                    <a:pt x="0" y="41910"/>
                  </a:lnTo>
                  <a:close/>
                </a:path>
              </a:pathLst>
            </a:custGeom>
            <a:ln w="127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 descr=""/>
          <p:cNvSpPr txBox="1"/>
          <p:nvPr/>
        </p:nvSpPr>
        <p:spPr>
          <a:xfrm>
            <a:off x="6302121" y="5053710"/>
            <a:ext cx="25336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001F5F"/>
                </a:solidFill>
                <a:latin typeface="Calibri"/>
                <a:cs typeface="Calibri"/>
              </a:rPr>
              <a:t>Hive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2" name="object 52" descr=""/>
          <p:cNvGrpSpPr/>
          <p:nvPr/>
        </p:nvGrpSpPr>
        <p:grpSpPr>
          <a:xfrm>
            <a:off x="6002782" y="3788409"/>
            <a:ext cx="765810" cy="2108200"/>
            <a:chOff x="6002782" y="3788409"/>
            <a:chExt cx="765810" cy="2108200"/>
          </a:xfrm>
        </p:grpSpPr>
        <p:sp>
          <p:nvSpPr>
            <p:cNvPr id="53" name="object 53" descr=""/>
            <p:cNvSpPr/>
            <p:nvPr/>
          </p:nvSpPr>
          <p:spPr>
            <a:xfrm>
              <a:off x="6009132" y="3794759"/>
              <a:ext cx="83820" cy="1885950"/>
            </a:xfrm>
            <a:custGeom>
              <a:avLst/>
              <a:gdLst/>
              <a:ahLst/>
              <a:cxnLst/>
              <a:rect l="l" t="t" r="r" b="b"/>
              <a:pathLst>
                <a:path w="83820" h="1885950">
                  <a:moveTo>
                    <a:pt x="0" y="0"/>
                  </a:moveTo>
                  <a:lnTo>
                    <a:pt x="0" y="1885835"/>
                  </a:lnTo>
                  <a:lnTo>
                    <a:pt x="83819" y="1885835"/>
                  </a:lnTo>
                </a:path>
              </a:pathLst>
            </a:custGeom>
            <a:ln w="12699">
              <a:solidFill>
                <a:srgbClr val="34415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6092952" y="5471159"/>
              <a:ext cx="669290" cy="419100"/>
            </a:xfrm>
            <a:custGeom>
              <a:avLst/>
              <a:gdLst/>
              <a:ahLst/>
              <a:cxnLst/>
              <a:rect l="l" t="t" r="r" b="b"/>
              <a:pathLst>
                <a:path w="669290" h="419100">
                  <a:moveTo>
                    <a:pt x="627126" y="0"/>
                  </a:moveTo>
                  <a:lnTo>
                    <a:pt x="41910" y="0"/>
                  </a:lnTo>
                  <a:lnTo>
                    <a:pt x="25610" y="3298"/>
                  </a:lnTo>
                  <a:lnTo>
                    <a:pt x="12287" y="12287"/>
                  </a:lnTo>
                  <a:lnTo>
                    <a:pt x="3298" y="25610"/>
                  </a:lnTo>
                  <a:lnTo>
                    <a:pt x="0" y="41909"/>
                  </a:lnTo>
                  <a:lnTo>
                    <a:pt x="0" y="377189"/>
                  </a:lnTo>
                  <a:lnTo>
                    <a:pt x="3298" y="393505"/>
                  </a:lnTo>
                  <a:lnTo>
                    <a:pt x="12287" y="406827"/>
                  </a:lnTo>
                  <a:lnTo>
                    <a:pt x="25610" y="415807"/>
                  </a:lnTo>
                  <a:lnTo>
                    <a:pt x="41910" y="419099"/>
                  </a:lnTo>
                  <a:lnTo>
                    <a:pt x="627126" y="419099"/>
                  </a:lnTo>
                  <a:lnTo>
                    <a:pt x="643425" y="415807"/>
                  </a:lnTo>
                  <a:lnTo>
                    <a:pt x="656748" y="406827"/>
                  </a:lnTo>
                  <a:lnTo>
                    <a:pt x="665737" y="393505"/>
                  </a:lnTo>
                  <a:lnTo>
                    <a:pt x="669036" y="377189"/>
                  </a:lnTo>
                  <a:lnTo>
                    <a:pt x="669036" y="41909"/>
                  </a:lnTo>
                  <a:lnTo>
                    <a:pt x="665737" y="25610"/>
                  </a:lnTo>
                  <a:lnTo>
                    <a:pt x="656748" y="12287"/>
                  </a:lnTo>
                  <a:lnTo>
                    <a:pt x="643425" y="3298"/>
                  </a:lnTo>
                  <a:lnTo>
                    <a:pt x="627126" y="0"/>
                  </a:lnTo>
                  <a:close/>
                </a:path>
              </a:pathLst>
            </a:custGeom>
            <a:solidFill>
              <a:srgbClr val="E7E6E6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6092952" y="5471159"/>
              <a:ext cx="669290" cy="419100"/>
            </a:xfrm>
            <a:custGeom>
              <a:avLst/>
              <a:gdLst/>
              <a:ahLst/>
              <a:cxnLst/>
              <a:rect l="l" t="t" r="r" b="b"/>
              <a:pathLst>
                <a:path w="669290" h="419100">
                  <a:moveTo>
                    <a:pt x="0" y="41909"/>
                  </a:moveTo>
                  <a:lnTo>
                    <a:pt x="3298" y="25610"/>
                  </a:lnTo>
                  <a:lnTo>
                    <a:pt x="12287" y="12287"/>
                  </a:lnTo>
                  <a:lnTo>
                    <a:pt x="25610" y="3298"/>
                  </a:lnTo>
                  <a:lnTo>
                    <a:pt x="41910" y="0"/>
                  </a:lnTo>
                  <a:lnTo>
                    <a:pt x="627126" y="0"/>
                  </a:lnTo>
                  <a:lnTo>
                    <a:pt x="643425" y="3298"/>
                  </a:lnTo>
                  <a:lnTo>
                    <a:pt x="656748" y="12287"/>
                  </a:lnTo>
                  <a:lnTo>
                    <a:pt x="665737" y="25610"/>
                  </a:lnTo>
                  <a:lnTo>
                    <a:pt x="669036" y="41909"/>
                  </a:lnTo>
                  <a:lnTo>
                    <a:pt x="669036" y="377189"/>
                  </a:lnTo>
                  <a:lnTo>
                    <a:pt x="665737" y="393505"/>
                  </a:lnTo>
                  <a:lnTo>
                    <a:pt x="656748" y="406827"/>
                  </a:lnTo>
                  <a:lnTo>
                    <a:pt x="643425" y="415807"/>
                  </a:lnTo>
                  <a:lnTo>
                    <a:pt x="627126" y="419099"/>
                  </a:lnTo>
                  <a:lnTo>
                    <a:pt x="41910" y="419099"/>
                  </a:lnTo>
                  <a:lnTo>
                    <a:pt x="25610" y="415807"/>
                  </a:lnTo>
                  <a:lnTo>
                    <a:pt x="12287" y="406827"/>
                  </a:lnTo>
                  <a:lnTo>
                    <a:pt x="3298" y="393505"/>
                  </a:lnTo>
                  <a:lnTo>
                    <a:pt x="0" y="377189"/>
                  </a:lnTo>
                  <a:lnTo>
                    <a:pt x="0" y="41909"/>
                  </a:lnTo>
                  <a:close/>
                </a:path>
              </a:pathLst>
            </a:custGeom>
            <a:ln w="127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 descr=""/>
          <p:cNvSpPr txBox="1"/>
          <p:nvPr/>
        </p:nvSpPr>
        <p:spPr>
          <a:xfrm>
            <a:off x="6117716" y="5507837"/>
            <a:ext cx="622300" cy="31750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 indent="77470">
              <a:lnSpc>
                <a:spcPts val="1100"/>
              </a:lnSpc>
              <a:spcBef>
                <a:spcPts val="215"/>
              </a:spcBef>
            </a:pPr>
            <a:r>
              <a:rPr dirty="0" sz="1000" spc="-10">
                <a:solidFill>
                  <a:srgbClr val="001F5F"/>
                </a:solidFill>
                <a:latin typeface="Calibri"/>
                <a:cs typeface="Calibri"/>
              </a:rPr>
              <a:t>Business Intelligence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7" name="object 57" descr=""/>
          <p:cNvGrpSpPr/>
          <p:nvPr/>
        </p:nvGrpSpPr>
        <p:grpSpPr>
          <a:xfrm>
            <a:off x="8049514" y="3358641"/>
            <a:ext cx="848360" cy="953135"/>
            <a:chOff x="8049514" y="3358641"/>
            <a:chExt cx="848360" cy="953135"/>
          </a:xfrm>
        </p:grpSpPr>
        <p:sp>
          <p:nvSpPr>
            <p:cNvPr id="58" name="object 58" descr=""/>
            <p:cNvSpPr/>
            <p:nvPr/>
          </p:nvSpPr>
          <p:spPr>
            <a:xfrm>
              <a:off x="8055864" y="3364991"/>
              <a:ext cx="835660" cy="417830"/>
            </a:xfrm>
            <a:custGeom>
              <a:avLst/>
              <a:gdLst/>
              <a:ahLst/>
              <a:cxnLst/>
              <a:rect l="l" t="t" r="r" b="b"/>
              <a:pathLst>
                <a:path w="835659" h="417829">
                  <a:moveTo>
                    <a:pt x="793368" y="0"/>
                  </a:moveTo>
                  <a:lnTo>
                    <a:pt x="41782" y="0"/>
                  </a:lnTo>
                  <a:lnTo>
                    <a:pt x="25503" y="3278"/>
                  </a:lnTo>
                  <a:lnTo>
                    <a:pt x="12223" y="12223"/>
                  </a:lnTo>
                  <a:lnTo>
                    <a:pt x="3278" y="25503"/>
                  </a:lnTo>
                  <a:lnTo>
                    <a:pt x="0" y="41783"/>
                  </a:lnTo>
                  <a:lnTo>
                    <a:pt x="0" y="375793"/>
                  </a:lnTo>
                  <a:lnTo>
                    <a:pt x="3278" y="392072"/>
                  </a:lnTo>
                  <a:lnTo>
                    <a:pt x="12223" y="405352"/>
                  </a:lnTo>
                  <a:lnTo>
                    <a:pt x="25503" y="414297"/>
                  </a:lnTo>
                  <a:lnTo>
                    <a:pt x="41782" y="417576"/>
                  </a:lnTo>
                  <a:lnTo>
                    <a:pt x="793368" y="417576"/>
                  </a:lnTo>
                  <a:lnTo>
                    <a:pt x="809648" y="414297"/>
                  </a:lnTo>
                  <a:lnTo>
                    <a:pt x="822928" y="405352"/>
                  </a:lnTo>
                  <a:lnTo>
                    <a:pt x="831873" y="392072"/>
                  </a:lnTo>
                  <a:lnTo>
                    <a:pt x="835151" y="375793"/>
                  </a:lnTo>
                  <a:lnTo>
                    <a:pt x="835151" y="41783"/>
                  </a:lnTo>
                  <a:lnTo>
                    <a:pt x="831873" y="25503"/>
                  </a:lnTo>
                  <a:lnTo>
                    <a:pt x="822928" y="12223"/>
                  </a:lnTo>
                  <a:lnTo>
                    <a:pt x="809648" y="3278"/>
                  </a:lnTo>
                  <a:lnTo>
                    <a:pt x="79336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8055864" y="3364991"/>
              <a:ext cx="835660" cy="417830"/>
            </a:xfrm>
            <a:custGeom>
              <a:avLst/>
              <a:gdLst/>
              <a:ahLst/>
              <a:cxnLst/>
              <a:rect l="l" t="t" r="r" b="b"/>
              <a:pathLst>
                <a:path w="835659" h="417829">
                  <a:moveTo>
                    <a:pt x="0" y="41783"/>
                  </a:moveTo>
                  <a:lnTo>
                    <a:pt x="3278" y="25503"/>
                  </a:lnTo>
                  <a:lnTo>
                    <a:pt x="12223" y="12223"/>
                  </a:lnTo>
                  <a:lnTo>
                    <a:pt x="25503" y="3278"/>
                  </a:lnTo>
                  <a:lnTo>
                    <a:pt x="41782" y="0"/>
                  </a:lnTo>
                  <a:lnTo>
                    <a:pt x="793368" y="0"/>
                  </a:lnTo>
                  <a:lnTo>
                    <a:pt x="809648" y="3278"/>
                  </a:lnTo>
                  <a:lnTo>
                    <a:pt x="822928" y="12223"/>
                  </a:lnTo>
                  <a:lnTo>
                    <a:pt x="831873" y="25503"/>
                  </a:lnTo>
                  <a:lnTo>
                    <a:pt x="835151" y="41783"/>
                  </a:lnTo>
                  <a:lnTo>
                    <a:pt x="835151" y="375793"/>
                  </a:lnTo>
                  <a:lnTo>
                    <a:pt x="831873" y="392072"/>
                  </a:lnTo>
                  <a:lnTo>
                    <a:pt x="822928" y="405352"/>
                  </a:lnTo>
                  <a:lnTo>
                    <a:pt x="809648" y="414297"/>
                  </a:lnTo>
                  <a:lnTo>
                    <a:pt x="793368" y="417576"/>
                  </a:lnTo>
                  <a:lnTo>
                    <a:pt x="41782" y="417576"/>
                  </a:lnTo>
                  <a:lnTo>
                    <a:pt x="25503" y="414297"/>
                  </a:lnTo>
                  <a:lnTo>
                    <a:pt x="12223" y="405352"/>
                  </a:lnTo>
                  <a:lnTo>
                    <a:pt x="3278" y="392072"/>
                  </a:lnTo>
                  <a:lnTo>
                    <a:pt x="0" y="375793"/>
                  </a:lnTo>
                  <a:lnTo>
                    <a:pt x="0" y="41783"/>
                  </a:lnTo>
                  <a:close/>
                </a:path>
              </a:pathLst>
            </a:custGeom>
            <a:ln w="127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8139684" y="3782567"/>
              <a:ext cx="83820" cy="313690"/>
            </a:xfrm>
            <a:custGeom>
              <a:avLst/>
              <a:gdLst/>
              <a:ahLst/>
              <a:cxnLst/>
              <a:rect l="l" t="t" r="r" b="b"/>
              <a:pathLst>
                <a:path w="83820" h="313689">
                  <a:moveTo>
                    <a:pt x="0" y="0"/>
                  </a:moveTo>
                  <a:lnTo>
                    <a:pt x="0" y="313308"/>
                  </a:lnTo>
                  <a:lnTo>
                    <a:pt x="83566" y="313308"/>
                  </a:lnTo>
                </a:path>
              </a:pathLst>
            </a:custGeom>
            <a:ln w="12700">
              <a:solidFill>
                <a:srgbClr val="34415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8223504" y="3886199"/>
              <a:ext cx="668020" cy="419100"/>
            </a:xfrm>
            <a:custGeom>
              <a:avLst/>
              <a:gdLst/>
              <a:ahLst/>
              <a:cxnLst/>
              <a:rect l="l" t="t" r="r" b="b"/>
              <a:pathLst>
                <a:path w="668020" h="419100">
                  <a:moveTo>
                    <a:pt x="625601" y="0"/>
                  </a:moveTo>
                  <a:lnTo>
                    <a:pt x="41910" y="0"/>
                  </a:lnTo>
                  <a:lnTo>
                    <a:pt x="25610" y="3298"/>
                  </a:lnTo>
                  <a:lnTo>
                    <a:pt x="12287" y="12287"/>
                  </a:lnTo>
                  <a:lnTo>
                    <a:pt x="3298" y="25610"/>
                  </a:lnTo>
                  <a:lnTo>
                    <a:pt x="0" y="41910"/>
                  </a:lnTo>
                  <a:lnTo>
                    <a:pt x="0" y="377189"/>
                  </a:lnTo>
                  <a:lnTo>
                    <a:pt x="3298" y="393489"/>
                  </a:lnTo>
                  <a:lnTo>
                    <a:pt x="12287" y="406812"/>
                  </a:lnTo>
                  <a:lnTo>
                    <a:pt x="25610" y="415801"/>
                  </a:lnTo>
                  <a:lnTo>
                    <a:pt x="41910" y="419100"/>
                  </a:lnTo>
                  <a:lnTo>
                    <a:pt x="625601" y="419100"/>
                  </a:lnTo>
                  <a:lnTo>
                    <a:pt x="641901" y="415801"/>
                  </a:lnTo>
                  <a:lnTo>
                    <a:pt x="655224" y="406812"/>
                  </a:lnTo>
                  <a:lnTo>
                    <a:pt x="664213" y="393489"/>
                  </a:lnTo>
                  <a:lnTo>
                    <a:pt x="667512" y="377189"/>
                  </a:lnTo>
                  <a:lnTo>
                    <a:pt x="667512" y="41910"/>
                  </a:lnTo>
                  <a:lnTo>
                    <a:pt x="664213" y="25610"/>
                  </a:lnTo>
                  <a:lnTo>
                    <a:pt x="655224" y="12287"/>
                  </a:lnTo>
                  <a:lnTo>
                    <a:pt x="641901" y="3298"/>
                  </a:lnTo>
                  <a:lnTo>
                    <a:pt x="625601" y="0"/>
                  </a:lnTo>
                  <a:close/>
                </a:path>
              </a:pathLst>
            </a:custGeom>
            <a:solidFill>
              <a:srgbClr val="E7E6E6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8223504" y="3886199"/>
              <a:ext cx="668020" cy="419100"/>
            </a:xfrm>
            <a:custGeom>
              <a:avLst/>
              <a:gdLst/>
              <a:ahLst/>
              <a:cxnLst/>
              <a:rect l="l" t="t" r="r" b="b"/>
              <a:pathLst>
                <a:path w="668020" h="419100">
                  <a:moveTo>
                    <a:pt x="0" y="41910"/>
                  </a:moveTo>
                  <a:lnTo>
                    <a:pt x="3298" y="25610"/>
                  </a:lnTo>
                  <a:lnTo>
                    <a:pt x="12287" y="12287"/>
                  </a:lnTo>
                  <a:lnTo>
                    <a:pt x="25610" y="3298"/>
                  </a:lnTo>
                  <a:lnTo>
                    <a:pt x="41910" y="0"/>
                  </a:lnTo>
                  <a:lnTo>
                    <a:pt x="625601" y="0"/>
                  </a:lnTo>
                  <a:lnTo>
                    <a:pt x="641901" y="3298"/>
                  </a:lnTo>
                  <a:lnTo>
                    <a:pt x="655224" y="12287"/>
                  </a:lnTo>
                  <a:lnTo>
                    <a:pt x="664213" y="25610"/>
                  </a:lnTo>
                  <a:lnTo>
                    <a:pt x="667512" y="41910"/>
                  </a:lnTo>
                  <a:lnTo>
                    <a:pt x="667512" y="377189"/>
                  </a:lnTo>
                  <a:lnTo>
                    <a:pt x="664213" y="393489"/>
                  </a:lnTo>
                  <a:lnTo>
                    <a:pt x="655224" y="406812"/>
                  </a:lnTo>
                  <a:lnTo>
                    <a:pt x="641901" y="415801"/>
                  </a:lnTo>
                  <a:lnTo>
                    <a:pt x="625601" y="419100"/>
                  </a:lnTo>
                  <a:lnTo>
                    <a:pt x="41910" y="419100"/>
                  </a:lnTo>
                  <a:lnTo>
                    <a:pt x="25610" y="415801"/>
                  </a:lnTo>
                  <a:lnTo>
                    <a:pt x="12287" y="406812"/>
                  </a:lnTo>
                  <a:lnTo>
                    <a:pt x="3298" y="393489"/>
                  </a:lnTo>
                  <a:lnTo>
                    <a:pt x="0" y="377189"/>
                  </a:lnTo>
                  <a:lnTo>
                    <a:pt x="0" y="41910"/>
                  </a:lnTo>
                  <a:close/>
                </a:path>
              </a:pathLst>
            </a:custGeom>
            <a:ln w="127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 descr=""/>
          <p:cNvSpPr txBox="1"/>
          <p:nvPr/>
        </p:nvSpPr>
        <p:spPr>
          <a:xfrm>
            <a:off x="8372347" y="3993007"/>
            <a:ext cx="3708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solidFill>
                  <a:srgbClr val="001F5F"/>
                </a:solidFill>
                <a:latin typeface="Calibri"/>
                <a:cs typeface="Calibri"/>
              </a:rPr>
              <a:t>Search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64" name="object 64" descr=""/>
          <p:cNvGrpSpPr/>
          <p:nvPr/>
        </p:nvGrpSpPr>
        <p:grpSpPr>
          <a:xfrm>
            <a:off x="8133333" y="3776217"/>
            <a:ext cx="764540" cy="1056640"/>
            <a:chOff x="8133333" y="3776217"/>
            <a:chExt cx="764540" cy="1056640"/>
          </a:xfrm>
        </p:grpSpPr>
        <p:sp>
          <p:nvSpPr>
            <p:cNvPr id="65" name="object 65" descr=""/>
            <p:cNvSpPr/>
            <p:nvPr/>
          </p:nvSpPr>
          <p:spPr>
            <a:xfrm>
              <a:off x="8139683" y="3782567"/>
              <a:ext cx="83820" cy="835660"/>
            </a:xfrm>
            <a:custGeom>
              <a:avLst/>
              <a:gdLst/>
              <a:ahLst/>
              <a:cxnLst/>
              <a:rect l="l" t="t" r="r" b="b"/>
              <a:pathLst>
                <a:path w="83820" h="835660">
                  <a:moveTo>
                    <a:pt x="0" y="0"/>
                  </a:moveTo>
                  <a:lnTo>
                    <a:pt x="0" y="835659"/>
                  </a:lnTo>
                  <a:lnTo>
                    <a:pt x="83566" y="835659"/>
                  </a:lnTo>
                </a:path>
              </a:pathLst>
            </a:custGeom>
            <a:ln w="12700">
              <a:solidFill>
                <a:srgbClr val="34415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8223503" y="4408931"/>
              <a:ext cx="668020" cy="417830"/>
            </a:xfrm>
            <a:custGeom>
              <a:avLst/>
              <a:gdLst/>
              <a:ahLst/>
              <a:cxnLst/>
              <a:rect l="l" t="t" r="r" b="b"/>
              <a:pathLst>
                <a:path w="668020" h="417829">
                  <a:moveTo>
                    <a:pt x="625728" y="0"/>
                  </a:moveTo>
                  <a:lnTo>
                    <a:pt x="41782" y="0"/>
                  </a:lnTo>
                  <a:lnTo>
                    <a:pt x="25503" y="3278"/>
                  </a:lnTo>
                  <a:lnTo>
                    <a:pt x="12223" y="12223"/>
                  </a:lnTo>
                  <a:lnTo>
                    <a:pt x="3278" y="25503"/>
                  </a:lnTo>
                  <a:lnTo>
                    <a:pt x="0" y="41783"/>
                  </a:lnTo>
                  <a:lnTo>
                    <a:pt x="0" y="375793"/>
                  </a:lnTo>
                  <a:lnTo>
                    <a:pt x="3278" y="392072"/>
                  </a:lnTo>
                  <a:lnTo>
                    <a:pt x="12223" y="405352"/>
                  </a:lnTo>
                  <a:lnTo>
                    <a:pt x="25503" y="414297"/>
                  </a:lnTo>
                  <a:lnTo>
                    <a:pt x="41782" y="417576"/>
                  </a:lnTo>
                  <a:lnTo>
                    <a:pt x="625728" y="417576"/>
                  </a:lnTo>
                  <a:lnTo>
                    <a:pt x="642008" y="414297"/>
                  </a:lnTo>
                  <a:lnTo>
                    <a:pt x="655288" y="405352"/>
                  </a:lnTo>
                  <a:lnTo>
                    <a:pt x="664233" y="392072"/>
                  </a:lnTo>
                  <a:lnTo>
                    <a:pt x="667512" y="375793"/>
                  </a:lnTo>
                  <a:lnTo>
                    <a:pt x="667512" y="41783"/>
                  </a:lnTo>
                  <a:lnTo>
                    <a:pt x="664233" y="25503"/>
                  </a:lnTo>
                  <a:lnTo>
                    <a:pt x="655288" y="12223"/>
                  </a:lnTo>
                  <a:lnTo>
                    <a:pt x="642008" y="3278"/>
                  </a:lnTo>
                  <a:lnTo>
                    <a:pt x="625728" y="0"/>
                  </a:lnTo>
                  <a:close/>
                </a:path>
              </a:pathLst>
            </a:custGeom>
            <a:solidFill>
              <a:srgbClr val="E7E6E6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8223503" y="4408931"/>
              <a:ext cx="668020" cy="417830"/>
            </a:xfrm>
            <a:custGeom>
              <a:avLst/>
              <a:gdLst/>
              <a:ahLst/>
              <a:cxnLst/>
              <a:rect l="l" t="t" r="r" b="b"/>
              <a:pathLst>
                <a:path w="668020" h="417829">
                  <a:moveTo>
                    <a:pt x="0" y="41783"/>
                  </a:moveTo>
                  <a:lnTo>
                    <a:pt x="3278" y="25503"/>
                  </a:lnTo>
                  <a:lnTo>
                    <a:pt x="12223" y="12223"/>
                  </a:lnTo>
                  <a:lnTo>
                    <a:pt x="25503" y="3278"/>
                  </a:lnTo>
                  <a:lnTo>
                    <a:pt x="41782" y="0"/>
                  </a:lnTo>
                  <a:lnTo>
                    <a:pt x="625728" y="0"/>
                  </a:lnTo>
                  <a:lnTo>
                    <a:pt x="642008" y="3278"/>
                  </a:lnTo>
                  <a:lnTo>
                    <a:pt x="655288" y="12223"/>
                  </a:lnTo>
                  <a:lnTo>
                    <a:pt x="664233" y="25503"/>
                  </a:lnTo>
                  <a:lnTo>
                    <a:pt x="667512" y="41783"/>
                  </a:lnTo>
                  <a:lnTo>
                    <a:pt x="667512" y="375793"/>
                  </a:lnTo>
                  <a:lnTo>
                    <a:pt x="664233" y="392072"/>
                  </a:lnTo>
                  <a:lnTo>
                    <a:pt x="655288" y="405352"/>
                  </a:lnTo>
                  <a:lnTo>
                    <a:pt x="642008" y="414297"/>
                  </a:lnTo>
                  <a:lnTo>
                    <a:pt x="625728" y="417576"/>
                  </a:lnTo>
                  <a:lnTo>
                    <a:pt x="41782" y="417576"/>
                  </a:lnTo>
                  <a:lnTo>
                    <a:pt x="25503" y="414297"/>
                  </a:lnTo>
                  <a:lnTo>
                    <a:pt x="12223" y="405352"/>
                  </a:lnTo>
                  <a:lnTo>
                    <a:pt x="3278" y="392072"/>
                  </a:lnTo>
                  <a:lnTo>
                    <a:pt x="0" y="375793"/>
                  </a:lnTo>
                  <a:lnTo>
                    <a:pt x="0" y="41783"/>
                  </a:lnTo>
                  <a:close/>
                </a:path>
              </a:pathLst>
            </a:custGeom>
            <a:ln w="127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 descr=""/>
          <p:cNvSpPr txBox="1"/>
          <p:nvPr/>
        </p:nvSpPr>
        <p:spPr>
          <a:xfrm>
            <a:off x="8309864" y="4445634"/>
            <a:ext cx="497840" cy="31750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 indent="74295">
              <a:lnSpc>
                <a:spcPts val="1100"/>
              </a:lnSpc>
              <a:spcBef>
                <a:spcPts val="215"/>
              </a:spcBef>
            </a:pPr>
            <a:r>
              <a:rPr dirty="0" sz="1000" spc="-10">
                <a:solidFill>
                  <a:srgbClr val="001F5F"/>
                </a:solidFill>
                <a:latin typeface="Calibri"/>
                <a:cs typeface="Calibri"/>
              </a:rPr>
              <a:t>Movie Choosing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69" name="object 69" descr=""/>
          <p:cNvGrpSpPr/>
          <p:nvPr/>
        </p:nvGrpSpPr>
        <p:grpSpPr>
          <a:xfrm>
            <a:off x="8133333" y="3776217"/>
            <a:ext cx="764540" cy="1579880"/>
            <a:chOff x="8133333" y="3776217"/>
            <a:chExt cx="764540" cy="1579880"/>
          </a:xfrm>
        </p:grpSpPr>
        <p:sp>
          <p:nvSpPr>
            <p:cNvPr id="70" name="object 70" descr=""/>
            <p:cNvSpPr/>
            <p:nvPr/>
          </p:nvSpPr>
          <p:spPr>
            <a:xfrm>
              <a:off x="8139683" y="3782567"/>
              <a:ext cx="83820" cy="1358265"/>
            </a:xfrm>
            <a:custGeom>
              <a:avLst/>
              <a:gdLst/>
              <a:ahLst/>
              <a:cxnLst/>
              <a:rect l="l" t="t" r="r" b="b"/>
              <a:pathLst>
                <a:path w="83820" h="1358264">
                  <a:moveTo>
                    <a:pt x="0" y="0"/>
                  </a:moveTo>
                  <a:lnTo>
                    <a:pt x="0" y="1357883"/>
                  </a:lnTo>
                  <a:lnTo>
                    <a:pt x="83566" y="1357883"/>
                  </a:lnTo>
                </a:path>
              </a:pathLst>
            </a:custGeom>
            <a:ln w="12700">
              <a:solidFill>
                <a:srgbClr val="34415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8223503" y="4931663"/>
              <a:ext cx="668020" cy="417830"/>
            </a:xfrm>
            <a:custGeom>
              <a:avLst/>
              <a:gdLst/>
              <a:ahLst/>
              <a:cxnLst/>
              <a:rect l="l" t="t" r="r" b="b"/>
              <a:pathLst>
                <a:path w="668020" h="417829">
                  <a:moveTo>
                    <a:pt x="625728" y="0"/>
                  </a:moveTo>
                  <a:lnTo>
                    <a:pt x="41782" y="0"/>
                  </a:lnTo>
                  <a:lnTo>
                    <a:pt x="25503" y="3278"/>
                  </a:lnTo>
                  <a:lnTo>
                    <a:pt x="12223" y="12223"/>
                  </a:lnTo>
                  <a:lnTo>
                    <a:pt x="3278" y="25503"/>
                  </a:lnTo>
                  <a:lnTo>
                    <a:pt x="0" y="41783"/>
                  </a:lnTo>
                  <a:lnTo>
                    <a:pt x="0" y="375793"/>
                  </a:lnTo>
                  <a:lnTo>
                    <a:pt x="3278" y="392072"/>
                  </a:lnTo>
                  <a:lnTo>
                    <a:pt x="12223" y="405352"/>
                  </a:lnTo>
                  <a:lnTo>
                    <a:pt x="25503" y="414297"/>
                  </a:lnTo>
                  <a:lnTo>
                    <a:pt x="41782" y="417576"/>
                  </a:lnTo>
                  <a:lnTo>
                    <a:pt x="625728" y="417576"/>
                  </a:lnTo>
                  <a:lnTo>
                    <a:pt x="642008" y="414297"/>
                  </a:lnTo>
                  <a:lnTo>
                    <a:pt x="655288" y="405352"/>
                  </a:lnTo>
                  <a:lnTo>
                    <a:pt x="664233" y="392072"/>
                  </a:lnTo>
                  <a:lnTo>
                    <a:pt x="667512" y="375793"/>
                  </a:lnTo>
                  <a:lnTo>
                    <a:pt x="667512" y="41783"/>
                  </a:lnTo>
                  <a:lnTo>
                    <a:pt x="664233" y="25503"/>
                  </a:lnTo>
                  <a:lnTo>
                    <a:pt x="655288" y="12223"/>
                  </a:lnTo>
                  <a:lnTo>
                    <a:pt x="642008" y="3278"/>
                  </a:lnTo>
                  <a:lnTo>
                    <a:pt x="625728" y="0"/>
                  </a:lnTo>
                  <a:close/>
                </a:path>
              </a:pathLst>
            </a:custGeom>
            <a:solidFill>
              <a:srgbClr val="E7E6E6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8223503" y="4931663"/>
              <a:ext cx="668020" cy="417830"/>
            </a:xfrm>
            <a:custGeom>
              <a:avLst/>
              <a:gdLst/>
              <a:ahLst/>
              <a:cxnLst/>
              <a:rect l="l" t="t" r="r" b="b"/>
              <a:pathLst>
                <a:path w="668020" h="417829">
                  <a:moveTo>
                    <a:pt x="0" y="41783"/>
                  </a:moveTo>
                  <a:lnTo>
                    <a:pt x="3278" y="25503"/>
                  </a:lnTo>
                  <a:lnTo>
                    <a:pt x="12223" y="12223"/>
                  </a:lnTo>
                  <a:lnTo>
                    <a:pt x="25503" y="3278"/>
                  </a:lnTo>
                  <a:lnTo>
                    <a:pt x="41782" y="0"/>
                  </a:lnTo>
                  <a:lnTo>
                    <a:pt x="625728" y="0"/>
                  </a:lnTo>
                  <a:lnTo>
                    <a:pt x="642008" y="3278"/>
                  </a:lnTo>
                  <a:lnTo>
                    <a:pt x="655288" y="12223"/>
                  </a:lnTo>
                  <a:lnTo>
                    <a:pt x="664233" y="25503"/>
                  </a:lnTo>
                  <a:lnTo>
                    <a:pt x="667512" y="41783"/>
                  </a:lnTo>
                  <a:lnTo>
                    <a:pt x="667512" y="375793"/>
                  </a:lnTo>
                  <a:lnTo>
                    <a:pt x="664233" y="392072"/>
                  </a:lnTo>
                  <a:lnTo>
                    <a:pt x="655288" y="405352"/>
                  </a:lnTo>
                  <a:lnTo>
                    <a:pt x="642008" y="414297"/>
                  </a:lnTo>
                  <a:lnTo>
                    <a:pt x="625728" y="417576"/>
                  </a:lnTo>
                  <a:lnTo>
                    <a:pt x="41782" y="417576"/>
                  </a:lnTo>
                  <a:lnTo>
                    <a:pt x="25503" y="414297"/>
                  </a:lnTo>
                  <a:lnTo>
                    <a:pt x="12223" y="405352"/>
                  </a:lnTo>
                  <a:lnTo>
                    <a:pt x="3278" y="392072"/>
                  </a:lnTo>
                  <a:lnTo>
                    <a:pt x="0" y="375793"/>
                  </a:lnTo>
                  <a:lnTo>
                    <a:pt x="0" y="41783"/>
                  </a:lnTo>
                  <a:close/>
                </a:path>
              </a:pathLst>
            </a:custGeom>
            <a:ln w="127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 descr=""/>
          <p:cNvSpPr txBox="1"/>
          <p:nvPr/>
        </p:nvSpPr>
        <p:spPr>
          <a:xfrm>
            <a:off x="8357107" y="5037835"/>
            <a:ext cx="40259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solidFill>
                  <a:srgbClr val="001F5F"/>
                </a:solidFill>
                <a:latin typeface="Calibri"/>
                <a:cs typeface="Calibri"/>
              </a:rPr>
              <a:t>Ratings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74" name="object 74" descr=""/>
          <p:cNvGrpSpPr/>
          <p:nvPr/>
        </p:nvGrpSpPr>
        <p:grpSpPr>
          <a:xfrm>
            <a:off x="8133333" y="3776217"/>
            <a:ext cx="764540" cy="2102485"/>
            <a:chOff x="8133333" y="3776217"/>
            <a:chExt cx="764540" cy="2102485"/>
          </a:xfrm>
        </p:grpSpPr>
        <p:sp>
          <p:nvSpPr>
            <p:cNvPr id="75" name="object 75" descr=""/>
            <p:cNvSpPr/>
            <p:nvPr/>
          </p:nvSpPr>
          <p:spPr>
            <a:xfrm>
              <a:off x="8139683" y="3782567"/>
              <a:ext cx="83820" cy="1880235"/>
            </a:xfrm>
            <a:custGeom>
              <a:avLst/>
              <a:gdLst/>
              <a:ahLst/>
              <a:cxnLst/>
              <a:rect l="l" t="t" r="r" b="b"/>
              <a:pathLst>
                <a:path w="83820" h="1880235">
                  <a:moveTo>
                    <a:pt x="0" y="0"/>
                  </a:moveTo>
                  <a:lnTo>
                    <a:pt x="0" y="1880222"/>
                  </a:lnTo>
                  <a:lnTo>
                    <a:pt x="83566" y="1880222"/>
                  </a:lnTo>
                </a:path>
              </a:pathLst>
            </a:custGeom>
            <a:ln w="12700">
              <a:solidFill>
                <a:srgbClr val="34415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8223503" y="5454395"/>
              <a:ext cx="668020" cy="417830"/>
            </a:xfrm>
            <a:custGeom>
              <a:avLst/>
              <a:gdLst/>
              <a:ahLst/>
              <a:cxnLst/>
              <a:rect l="l" t="t" r="r" b="b"/>
              <a:pathLst>
                <a:path w="668020" h="417829">
                  <a:moveTo>
                    <a:pt x="625728" y="0"/>
                  </a:moveTo>
                  <a:lnTo>
                    <a:pt x="41782" y="0"/>
                  </a:lnTo>
                  <a:lnTo>
                    <a:pt x="25503" y="3278"/>
                  </a:lnTo>
                  <a:lnTo>
                    <a:pt x="12223" y="12223"/>
                  </a:lnTo>
                  <a:lnTo>
                    <a:pt x="3278" y="25503"/>
                  </a:lnTo>
                  <a:lnTo>
                    <a:pt x="0" y="41782"/>
                  </a:lnTo>
                  <a:lnTo>
                    <a:pt x="0" y="375818"/>
                  </a:lnTo>
                  <a:lnTo>
                    <a:pt x="3278" y="392072"/>
                  </a:lnTo>
                  <a:lnTo>
                    <a:pt x="12223" y="405345"/>
                  </a:lnTo>
                  <a:lnTo>
                    <a:pt x="25503" y="414294"/>
                  </a:lnTo>
                  <a:lnTo>
                    <a:pt x="41782" y="417575"/>
                  </a:lnTo>
                  <a:lnTo>
                    <a:pt x="625728" y="417575"/>
                  </a:lnTo>
                  <a:lnTo>
                    <a:pt x="642008" y="414294"/>
                  </a:lnTo>
                  <a:lnTo>
                    <a:pt x="655288" y="405345"/>
                  </a:lnTo>
                  <a:lnTo>
                    <a:pt x="664233" y="392072"/>
                  </a:lnTo>
                  <a:lnTo>
                    <a:pt x="667512" y="375818"/>
                  </a:lnTo>
                  <a:lnTo>
                    <a:pt x="667512" y="41782"/>
                  </a:lnTo>
                  <a:lnTo>
                    <a:pt x="664233" y="25503"/>
                  </a:lnTo>
                  <a:lnTo>
                    <a:pt x="655288" y="12223"/>
                  </a:lnTo>
                  <a:lnTo>
                    <a:pt x="642008" y="3278"/>
                  </a:lnTo>
                  <a:lnTo>
                    <a:pt x="625728" y="0"/>
                  </a:lnTo>
                  <a:close/>
                </a:path>
              </a:pathLst>
            </a:custGeom>
            <a:solidFill>
              <a:srgbClr val="E7E6E6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8223503" y="5454395"/>
              <a:ext cx="668020" cy="417830"/>
            </a:xfrm>
            <a:custGeom>
              <a:avLst/>
              <a:gdLst/>
              <a:ahLst/>
              <a:cxnLst/>
              <a:rect l="l" t="t" r="r" b="b"/>
              <a:pathLst>
                <a:path w="668020" h="417829">
                  <a:moveTo>
                    <a:pt x="0" y="41782"/>
                  </a:moveTo>
                  <a:lnTo>
                    <a:pt x="3278" y="25503"/>
                  </a:lnTo>
                  <a:lnTo>
                    <a:pt x="12223" y="12223"/>
                  </a:lnTo>
                  <a:lnTo>
                    <a:pt x="25503" y="3278"/>
                  </a:lnTo>
                  <a:lnTo>
                    <a:pt x="41782" y="0"/>
                  </a:lnTo>
                  <a:lnTo>
                    <a:pt x="625728" y="0"/>
                  </a:lnTo>
                  <a:lnTo>
                    <a:pt x="642008" y="3278"/>
                  </a:lnTo>
                  <a:lnTo>
                    <a:pt x="655288" y="12223"/>
                  </a:lnTo>
                  <a:lnTo>
                    <a:pt x="664233" y="25503"/>
                  </a:lnTo>
                  <a:lnTo>
                    <a:pt x="667512" y="41782"/>
                  </a:lnTo>
                  <a:lnTo>
                    <a:pt x="667512" y="375818"/>
                  </a:lnTo>
                  <a:lnTo>
                    <a:pt x="664233" y="392072"/>
                  </a:lnTo>
                  <a:lnTo>
                    <a:pt x="655288" y="405345"/>
                  </a:lnTo>
                  <a:lnTo>
                    <a:pt x="642008" y="414294"/>
                  </a:lnTo>
                  <a:lnTo>
                    <a:pt x="625728" y="417575"/>
                  </a:lnTo>
                  <a:lnTo>
                    <a:pt x="41782" y="417575"/>
                  </a:lnTo>
                  <a:lnTo>
                    <a:pt x="25503" y="414294"/>
                  </a:lnTo>
                  <a:lnTo>
                    <a:pt x="12223" y="405345"/>
                  </a:lnTo>
                  <a:lnTo>
                    <a:pt x="3278" y="392072"/>
                  </a:lnTo>
                  <a:lnTo>
                    <a:pt x="0" y="375818"/>
                  </a:lnTo>
                  <a:lnTo>
                    <a:pt x="0" y="41782"/>
                  </a:lnTo>
                  <a:close/>
                </a:path>
              </a:pathLst>
            </a:custGeom>
            <a:ln w="127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8" name="object 78" descr=""/>
          <p:cNvSpPr txBox="1"/>
          <p:nvPr/>
        </p:nvSpPr>
        <p:spPr>
          <a:xfrm>
            <a:off x="8346440" y="5560263"/>
            <a:ext cx="42545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solidFill>
                  <a:srgbClr val="001F5F"/>
                </a:solidFill>
                <a:latin typeface="Calibri"/>
                <a:cs typeface="Calibri"/>
              </a:rPr>
              <a:t>Similars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79" name="object 79" descr=""/>
          <p:cNvGrpSpPr/>
          <p:nvPr/>
        </p:nvGrpSpPr>
        <p:grpSpPr>
          <a:xfrm>
            <a:off x="9094978" y="3358641"/>
            <a:ext cx="848360" cy="953135"/>
            <a:chOff x="9094978" y="3358641"/>
            <a:chExt cx="848360" cy="953135"/>
          </a:xfrm>
        </p:grpSpPr>
        <p:sp>
          <p:nvSpPr>
            <p:cNvPr id="80" name="object 80" descr=""/>
            <p:cNvSpPr/>
            <p:nvPr/>
          </p:nvSpPr>
          <p:spPr>
            <a:xfrm>
              <a:off x="9101328" y="3364991"/>
              <a:ext cx="835660" cy="417830"/>
            </a:xfrm>
            <a:custGeom>
              <a:avLst/>
              <a:gdLst/>
              <a:ahLst/>
              <a:cxnLst/>
              <a:rect l="l" t="t" r="r" b="b"/>
              <a:pathLst>
                <a:path w="835659" h="417829">
                  <a:moveTo>
                    <a:pt x="793369" y="0"/>
                  </a:moveTo>
                  <a:lnTo>
                    <a:pt x="41782" y="0"/>
                  </a:lnTo>
                  <a:lnTo>
                    <a:pt x="25503" y="3278"/>
                  </a:lnTo>
                  <a:lnTo>
                    <a:pt x="12223" y="12223"/>
                  </a:lnTo>
                  <a:lnTo>
                    <a:pt x="3278" y="25503"/>
                  </a:lnTo>
                  <a:lnTo>
                    <a:pt x="0" y="41783"/>
                  </a:lnTo>
                  <a:lnTo>
                    <a:pt x="0" y="375793"/>
                  </a:lnTo>
                  <a:lnTo>
                    <a:pt x="3278" y="392072"/>
                  </a:lnTo>
                  <a:lnTo>
                    <a:pt x="12223" y="405352"/>
                  </a:lnTo>
                  <a:lnTo>
                    <a:pt x="25503" y="414297"/>
                  </a:lnTo>
                  <a:lnTo>
                    <a:pt x="41782" y="417576"/>
                  </a:lnTo>
                  <a:lnTo>
                    <a:pt x="793369" y="417576"/>
                  </a:lnTo>
                  <a:lnTo>
                    <a:pt x="809648" y="414297"/>
                  </a:lnTo>
                  <a:lnTo>
                    <a:pt x="822928" y="405352"/>
                  </a:lnTo>
                  <a:lnTo>
                    <a:pt x="831873" y="392072"/>
                  </a:lnTo>
                  <a:lnTo>
                    <a:pt x="835151" y="375793"/>
                  </a:lnTo>
                  <a:lnTo>
                    <a:pt x="835151" y="41783"/>
                  </a:lnTo>
                  <a:lnTo>
                    <a:pt x="831873" y="25503"/>
                  </a:lnTo>
                  <a:lnTo>
                    <a:pt x="822928" y="12223"/>
                  </a:lnTo>
                  <a:lnTo>
                    <a:pt x="809648" y="3278"/>
                  </a:lnTo>
                  <a:lnTo>
                    <a:pt x="793369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9101328" y="3364991"/>
              <a:ext cx="835660" cy="417830"/>
            </a:xfrm>
            <a:custGeom>
              <a:avLst/>
              <a:gdLst/>
              <a:ahLst/>
              <a:cxnLst/>
              <a:rect l="l" t="t" r="r" b="b"/>
              <a:pathLst>
                <a:path w="835659" h="417829">
                  <a:moveTo>
                    <a:pt x="0" y="41783"/>
                  </a:moveTo>
                  <a:lnTo>
                    <a:pt x="3278" y="25503"/>
                  </a:lnTo>
                  <a:lnTo>
                    <a:pt x="12223" y="12223"/>
                  </a:lnTo>
                  <a:lnTo>
                    <a:pt x="25503" y="3278"/>
                  </a:lnTo>
                  <a:lnTo>
                    <a:pt x="41782" y="0"/>
                  </a:lnTo>
                  <a:lnTo>
                    <a:pt x="793369" y="0"/>
                  </a:lnTo>
                  <a:lnTo>
                    <a:pt x="809648" y="3278"/>
                  </a:lnTo>
                  <a:lnTo>
                    <a:pt x="822928" y="12223"/>
                  </a:lnTo>
                  <a:lnTo>
                    <a:pt x="831873" y="25503"/>
                  </a:lnTo>
                  <a:lnTo>
                    <a:pt x="835151" y="41783"/>
                  </a:lnTo>
                  <a:lnTo>
                    <a:pt x="835151" y="375793"/>
                  </a:lnTo>
                  <a:lnTo>
                    <a:pt x="831873" y="392072"/>
                  </a:lnTo>
                  <a:lnTo>
                    <a:pt x="822928" y="405352"/>
                  </a:lnTo>
                  <a:lnTo>
                    <a:pt x="809648" y="414297"/>
                  </a:lnTo>
                  <a:lnTo>
                    <a:pt x="793369" y="417576"/>
                  </a:lnTo>
                  <a:lnTo>
                    <a:pt x="41782" y="417576"/>
                  </a:lnTo>
                  <a:lnTo>
                    <a:pt x="25503" y="414297"/>
                  </a:lnTo>
                  <a:lnTo>
                    <a:pt x="12223" y="405352"/>
                  </a:lnTo>
                  <a:lnTo>
                    <a:pt x="3278" y="392072"/>
                  </a:lnTo>
                  <a:lnTo>
                    <a:pt x="0" y="375793"/>
                  </a:lnTo>
                  <a:lnTo>
                    <a:pt x="0" y="41783"/>
                  </a:lnTo>
                  <a:close/>
                </a:path>
              </a:pathLst>
            </a:custGeom>
            <a:ln w="127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9183624" y="3782567"/>
              <a:ext cx="83820" cy="313690"/>
            </a:xfrm>
            <a:custGeom>
              <a:avLst/>
              <a:gdLst/>
              <a:ahLst/>
              <a:cxnLst/>
              <a:rect l="l" t="t" r="r" b="b"/>
              <a:pathLst>
                <a:path w="83820" h="313689">
                  <a:moveTo>
                    <a:pt x="0" y="0"/>
                  </a:moveTo>
                  <a:lnTo>
                    <a:pt x="0" y="313308"/>
                  </a:lnTo>
                  <a:lnTo>
                    <a:pt x="83566" y="313308"/>
                  </a:lnTo>
                </a:path>
              </a:pathLst>
            </a:custGeom>
            <a:ln w="12700">
              <a:solidFill>
                <a:srgbClr val="34415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9267444" y="3886199"/>
              <a:ext cx="669290" cy="419100"/>
            </a:xfrm>
            <a:custGeom>
              <a:avLst/>
              <a:gdLst/>
              <a:ahLst/>
              <a:cxnLst/>
              <a:rect l="l" t="t" r="r" b="b"/>
              <a:pathLst>
                <a:path w="669290" h="419100">
                  <a:moveTo>
                    <a:pt x="627126" y="0"/>
                  </a:moveTo>
                  <a:lnTo>
                    <a:pt x="41909" y="0"/>
                  </a:lnTo>
                  <a:lnTo>
                    <a:pt x="25610" y="3298"/>
                  </a:lnTo>
                  <a:lnTo>
                    <a:pt x="12287" y="12287"/>
                  </a:lnTo>
                  <a:lnTo>
                    <a:pt x="3298" y="25610"/>
                  </a:lnTo>
                  <a:lnTo>
                    <a:pt x="0" y="41910"/>
                  </a:lnTo>
                  <a:lnTo>
                    <a:pt x="0" y="377189"/>
                  </a:lnTo>
                  <a:lnTo>
                    <a:pt x="3298" y="393489"/>
                  </a:lnTo>
                  <a:lnTo>
                    <a:pt x="12287" y="406812"/>
                  </a:lnTo>
                  <a:lnTo>
                    <a:pt x="25610" y="415801"/>
                  </a:lnTo>
                  <a:lnTo>
                    <a:pt x="41909" y="419100"/>
                  </a:lnTo>
                  <a:lnTo>
                    <a:pt x="627126" y="419100"/>
                  </a:lnTo>
                  <a:lnTo>
                    <a:pt x="643425" y="415801"/>
                  </a:lnTo>
                  <a:lnTo>
                    <a:pt x="656748" y="406812"/>
                  </a:lnTo>
                  <a:lnTo>
                    <a:pt x="665737" y="393489"/>
                  </a:lnTo>
                  <a:lnTo>
                    <a:pt x="669035" y="377189"/>
                  </a:lnTo>
                  <a:lnTo>
                    <a:pt x="669035" y="41910"/>
                  </a:lnTo>
                  <a:lnTo>
                    <a:pt x="665737" y="25610"/>
                  </a:lnTo>
                  <a:lnTo>
                    <a:pt x="656748" y="12287"/>
                  </a:lnTo>
                  <a:lnTo>
                    <a:pt x="643425" y="3298"/>
                  </a:lnTo>
                  <a:lnTo>
                    <a:pt x="627126" y="0"/>
                  </a:lnTo>
                  <a:close/>
                </a:path>
              </a:pathLst>
            </a:custGeom>
            <a:solidFill>
              <a:srgbClr val="E7E6E6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9267444" y="3886199"/>
              <a:ext cx="669290" cy="419100"/>
            </a:xfrm>
            <a:custGeom>
              <a:avLst/>
              <a:gdLst/>
              <a:ahLst/>
              <a:cxnLst/>
              <a:rect l="l" t="t" r="r" b="b"/>
              <a:pathLst>
                <a:path w="669290" h="419100">
                  <a:moveTo>
                    <a:pt x="0" y="41910"/>
                  </a:moveTo>
                  <a:lnTo>
                    <a:pt x="3298" y="25610"/>
                  </a:lnTo>
                  <a:lnTo>
                    <a:pt x="12287" y="12287"/>
                  </a:lnTo>
                  <a:lnTo>
                    <a:pt x="25610" y="3298"/>
                  </a:lnTo>
                  <a:lnTo>
                    <a:pt x="41909" y="0"/>
                  </a:lnTo>
                  <a:lnTo>
                    <a:pt x="627126" y="0"/>
                  </a:lnTo>
                  <a:lnTo>
                    <a:pt x="643425" y="3298"/>
                  </a:lnTo>
                  <a:lnTo>
                    <a:pt x="656748" y="12287"/>
                  </a:lnTo>
                  <a:lnTo>
                    <a:pt x="665737" y="25610"/>
                  </a:lnTo>
                  <a:lnTo>
                    <a:pt x="669035" y="41910"/>
                  </a:lnTo>
                  <a:lnTo>
                    <a:pt x="669035" y="377189"/>
                  </a:lnTo>
                  <a:lnTo>
                    <a:pt x="665737" y="393489"/>
                  </a:lnTo>
                  <a:lnTo>
                    <a:pt x="656748" y="406812"/>
                  </a:lnTo>
                  <a:lnTo>
                    <a:pt x="643425" y="415801"/>
                  </a:lnTo>
                  <a:lnTo>
                    <a:pt x="627126" y="419100"/>
                  </a:lnTo>
                  <a:lnTo>
                    <a:pt x="41909" y="419100"/>
                  </a:lnTo>
                  <a:lnTo>
                    <a:pt x="25610" y="415801"/>
                  </a:lnTo>
                  <a:lnTo>
                    <a:pt x="12287" y="406812"/>
                  </a:lnTo>
                  <a:lnTo>
                    <a:pt x="3298" y="393489"/>
                  </a:lnTo>
                  <a:lnTo>
                    <a:pt x="0" y="377189"/>
                  </a:lnTo>
                  <a:lnTo>
                    <a:pt x="0" y="41910"/>
                  </a:lnTo>
                  <a:close/>
                </a:path>
              </a:pathLst>
            </a:custGeom>
            <a:ln w="127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5" name="object 85" descr=""/>
          <p:cNvSpPr txBox="1"/>
          <p:nvPr/>
        </p:nvSpPr>
        <p:spPr>
          <a:xfrm>
            <a:off x="9337675" y="3993007"/>
            <a:ext cx="5308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solidFill>
                  <a:srgbClr val="001F5F"/>
                </a:solidFill>
                <a:latin typeface="Calibri"/>
                <a:cs typeface="Calibri"/>
              </a:rPr>
              <a:t>Metadata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86" name="object 86" descr=""/>
          <p:cNvGrpSpPr/>
          <p:nvPr/>
        </p:nvGrpSpPr>
        <p:grpSpPr>
          <a:xfrm>
            <a:off x="9177273" y="3776217"/>
            <a:ext cx="765810" cy="1056640"/>
            <a:chOff x="9177273" y="3776217"/>
            <a:chExt cx="765810" cy="1056640"/>
          </a:xfrm>
        </p:grpSpPr>
        <p:sp>
          <p:nvSpPr>
            <p:cNvPr id="87" name="object 87" descr=""/>
            <p:cNvSpPr/>
            <p:nvPr/>
          </p:nvSpPr>
          <p:spPr>
            <a:xfrm>
              <a:off x="9183623" y="3782567"/>
              <a:ext cx="83820" cy="835660"/>
            </a:xfrm>
            <a:custGeom>
              <a:avLst/>
              <a:gdLst/>
              <a:ahLst/>
              <a:cxnLst/>
              <a:rect l="l" t="t" r="r" b="b"/>
              <a:pathLst>
                <a:path w="83820" h="835660">
                  <a:moveTo>
                    <a:pt x="0" y="0"/>
                  </a:moveTo>
                  <a:lnTo>
                    <a:pt x="0" y="835659"/>
                  </a:lnTo>
                  <a:lnTo>
                    <a:pt x="83566" y="835659"/>
                  </a:lnTo>
                </a:path>
              </a:pathLst>
            </a:custGeom>
            <a:ln w="12700">
              <a:solidFill>
                <a:srgbClr val="34415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9267443" y="4408931"/>
              <a:ext cx="669290" cy="417830"/>
            </a:xfrm>
            <a:custGeom>
              <a:avLst/>
              <a:gdLst/>
              <a:ahLst/>
              <a:cxnLst/>
              <a:rect l="l" t="t" r="r" b="b"/>
              <a:pathLst>
                <a:path w="669290" h="417829">
                  <a:moveTo>
                    <a:pt x="627252" y="0"/>
                  </a:moveTo>
                  <a:lnTo>
                    <a:pt x="41782" y="0"/>
                  </a:lnTo>
                  <a:lnTo>
                    <a:pt x="25503" y="3278"/>
                  </a:lnTo>
                  <a:lnTo>
                    <a:pt x="12223" y="12223"/>
                  </a:lnTo>
                  <a:lnTo>
                    <a:pt x="3278" y="25503"/>
                  </a:lnTo>
                  <a:lnTo>
                    <a:pt x="0" y="41783"/>
                  </a:lnTo>
                  <a:lnTo>
                    <a:pt x="0" y="375793"/>
                  </a:lnTo>
                  <a:lnTo>
                    <a:pt x="3278" y="392072"/>
                  </a:lnTo>
                  <a:lnTo>
                    <a:pt x="12223" y="405352"/>
                  </a:lnTo>
                  <a:lnTo>
                    <a:pt x="25503" y="414297"/>
                  </a:lnTo>
                  <a:lnTo>
                    <a:pt x="41782" y="417576"/>
                  </a:lnTo>
                  <a:lnTo>
                    <a:pt x="627252" y="417576"/>
                  </a:lnTo>
                  <a:lnTo>
                    <a:pt x="643532" y="414297"/>
                  </a:lnTo>
                  <a:lnTo>
                    <a:pt x="656812" y="405352"/>
                  </a:lnTo>
                  <a:lnTo>
                    <a:pt x="665757" y="392072"/>
                  </a:lnTo>
                  <a:lnTo>
                    <a:pt x="669035" y="375793"/>
                  </a:lnTo>
                  <a:lnTo>
                    <a:pt x="669035" y="41783"/>
                  </a:lnTo>
                  <a:lnTo>
                    <a:pt x="665757" y="25503"/>
                  </a:lnTo>
                  <a:lnTo>
                    <a:pt x="656812" y="12223"/>
                  </a:lnTo>
                  <a:lnTo>
                    <a:pt x="643532" y="3278"/>
                  </a:lnTo>
                  <a:lnTo>
                    <a:pt x="627252" y="0"/>
                  </a:lnTo>
                  <a:close/>
                </a:path>
              </a:pathLst>
            </a:custGeom>
            <a:solidFill>
              <a:srgbClr val="E7E6E6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9267443" y="4408931"/>
              <a:ext cx="669290" cy="417830"/>
            </a:xfrm>
            <a:custGeom>
              <a:avLst/>
              <a:gdLst/>
              <a:ahLst/>
              <a:cxnLst/>
              <a:rect l="l" t="t" r="r" b="b"/>
              <a:pathLst>
                <a:path w="669290" h="417829">
                  <a:moveTo>
                    <a:pt x="0" y="41783"/>
                  </a:moveTo>
                  <a:lnTo>
                    <a:pt x="3278" y="25503"/>
                  </a:lnTo>
                  <a:lnTo>
                    <a:pt x="12223" y="12223"/>
                  </a:lnTo>
                  <a:lnTo>
                    <a:pt x="25503" y="3278"/>
                  </a:lnTo>
                  <a:lnTo>
                    <a:pt x="41782" y="0"/>
                  </a:lnTo>
                  <a:lnTo>
                    <a:pt x="627252" y="0"/>
                  </a:lnTo>
                  <a:lnTo>
                    <a:pt x="643532" y="3278"/>
                  </a:lnTo>
                  <a:lnTo>
                    <a:pt x="656812" y="12223"/>
                  </a:lnTo>
                  <a:lnTo>
                    <a:pt x="665757" y="25503"/>
                  </a:lnTo>
                  <a:lnTo>
                    <a:pt x="669035" y="41783"/>
                  </a:lnTo>
                  <a:lnTo>
                    <a:pt x="669035" y="375793"/>
                  </a:lnTo>
                  <a:lnTo>
                    <a:pt x="665757" y="392072"/>
                  </a:lnTo>
                  <a:lnTo>
                    <a:pt x="656812" y="405352"/>
                  </a:lnTo>
                  <a:lnTo>
                    <a:pt x="643532" y="414297"/>
                  </a:lnTo>
                  <a:lnTo>
                    <a:pt x="627252" y="417576"/>
                  </a:lnTo>
                  <a:lnTo>
                    <a:pt x="41782" y="417576"/>
                  </a:lnTo>
                  <a:lnTo>
                    <a:pt x="25503" y="414297"/>
                  </a:lnTo>
                  <a:lnTo>
                    <a:pt x="12223" y="405352"/>
                  </a:lnTo>
                  <a:lnTo>
                    <a:pt x="3278" y="392072"/>
                  </a:lnTo>
                  <a:lnTo>
                    <a:pt x="0" y="375793"/>
                  </a:lnTo>
                  <a:lnTo>
                    <a:pt x="0" y="41783"/>
                  </a:lnTo>
                  <a:close/>
                </a:path>
              </a:pathLst>
            </a:custGeom>
            <a:ln w="127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0" name="object 90" descr=""/>
          <p:cNvSpPr txBox="1"/>
          <p:nvPr/>
        </p:nvSpPr>
        <p:spPr>
          <a:xfrm>
            <a:off x="9304146" y="4375784"/>
            <a:ext cx="596900" cy="456565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algn="ctr" marL="12700" marR="5080" indent="2540">
              <a:lnSpc>
                <a:spcPct val="91500"/>
              </a:lnSpc>
              <a:spcBef>
                <a:spcPts val="195"/>
              </a:spcBef>
            </a:pPr>
            <a:r>
              <a:rPr dirty="0" sz="1000" spc="-10">
                <a:solidFill>
                  <a:srgbClr val="001F5F"/>
                </a:solidFill>
                <a:latin typeface="Calibri"/>
                <a:cs typeface="Calibri"/>
              </a:rPr>
              <a:t>Device Configurati </a:t>
            </a:r>
            <a:r>
              <a:rPr dirty="0" sz="1000" spc="-25">
                <a:solidFill>
                  <a:srgbClr val="001F5F"/>
                </a:solidFill>
                <a:latin typeface="Calibri"/>
                <a:cs typeface="Calibri"/>
              </a:rPr>
              <a:t>on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91" name="object 91" descr=""/>
          <p:cNvGrpSpPr/>
          <p:nvPr/>
        </p:nvGrpSpPr>
        <p:grpSpPr>
          <a:xfrm>
            <a:off x="9177273" y="3776217"/>
            <a:ext cx="765810" cy="1579880"/>
            <a:chOff x="9177273" y="3776217"/>
            <a:chExt cx="765810" cy="1579880"/>
          </a:xfrm>
        </p:grpSpPr>
        <p:sp>
          <p:nvSpPr>
            <p:cNvPr id="92" name="object 92" descr=""/>
            <p:cNvSpPr/>
            <p:nvPr/>
          </p:nvSpPr>
          <p:spPr>
            <a:xfrm>
              <a:off x="9183623" y="3782567"/>
              <a:ext cx="83820" cy="1358265"/>
            </a:xfrm>
            <a:custGeom>
              <a:avLst/>
              <a:gdLst/>
              <a:ahLst/>
              <a:cxnLst/>
              <a:rect l="l" t="t" r="r" b="b"/>
              <a:pathLst>
                <a:path w="83820" h="1358264">
                  <a:moveTo>
                    <a:pt x="0" y="0"/>
                  </a:moveTo>
                  <a:lnTo>
                    <a:pt x="0" y="1357883"/>
                  </a:lnTo>
                  <a:lnTo>
                    <a:pt x="83566" y="1357883"/>
                  </a:lnTo>
                </a:path>
              </a:pathLst>
            </a:custGeom>
            <a:ln w="12700">
              <a:solidFill>
                <a:srgbClr val="34415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9267443" y="4931663"/>
              <a:ext cx="669290" cy="417830"/>
            </a:xfrm>
            <a:custGeom>
              <a:avLst/>
              <a:gdLst/>
              <a:ahLst/>
              <a:cxnLst/>
              <a:rect l="l" t="t" r="r" b="b"/>
              <a:pathLst>
                <a:path w="669290" h="417829">
                  <a:moveTo>
                    <a:pt x="627252" y="0"/>
                  </a:moveTo>
                  <a:lnTo>
                    <a:pt x="41782" y="0"/>
                  </a:lnTo>
                  <a:lnTo>
                    <a:pt x="25503" y="3278"/>
                  </a:lnTo>
                  <a:lnTo>
                    <a:pt x="12223" y="12223"/>
                  </a:lnTo>
                  <a:lnTo>
                    <a:pt x="3278" y="25503"/>
                  </a:lnTo>
                  <a:lnTo>
                    <a:pt x="0" y="41783"/>
                  </a:lnTo>
                  <a:lnTo>
                    <a:pt x="0" y="375793"/>
                  </a:lnTo>
                  <a:lnTo>
                    <a:pt x="3278" y="392072"/>
                  </a:lnTo>
                  <a:lnTo>
                    <a:pt x="12223" y="405352"/>
                  </a:lnTo>
                  <a:lnTo>
                    <a:pt x="25503" y="414297"/>
                  </a:lnTo>
                  <a:lnTo>
                    <a:pt x="41782" y="417576"/>
                  </a:lnTo>
                  <a:lnTo>
                    <a:pt x="627252" y="417576"/>
                  </a:lnTo>
                  <a:lnTo>
                    <a:pt x="643532" y="414297"/>
                  </a:lnTo>
                  <a:lnTo>
                    <a:pt x="656812" y="405352"/>
                  </a:lnTo>
                  <a:lnTo>
                    <a:pt x="665757" y="392072"/>
                  </a:lnTo>
                  <a:lnTo>
                    <a:pt x="669035" y="375793"/>
                  </a:lnTo>
                  <a:lnTo>
                    <a:pt x="669035" y="41783"/>
                  </a:lnTo>
                  <a:lnTo>
                    <a:pt x="665757" y="25503"/>
                  </a:lnTo>
                  <a:lnTo>
                    <a:pt x="656812" y="12223"/>
                  </a:lnTo>
                  <a:lnTo>
                    <a:pt x="643532" y="3278"/>
                  </a:lnTo>
                  <a:lnTo>
                    <a:pt x="627252" y="0"/>
                  </a:lnTo>
                  <a:close/>
                </a:path>
              </a:pathLst>
            </a:custGeom>
            <a:solidFill>
              <a:srgbClr val="E7E6E6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9267443" y="4931663"/>
              <a:ext cx="669290" cy="417830"/>
            </a:xfrm>
            <a:custGeom>
              <a:avLst/>
              <a:gdLst/>
              <a:ahLst/>
              <a:cxnLst/>
              <a:rect l="l" t="t" r="r" b="b"/>
              <a:pathLst>
                <a:path w="669290" h="417829">
                  <a:moveTo>
                    <a:pt x="0" y="41783"/>
                  </a:moveTo>
                  <a:lnTo>
                    <a:pt x="3278" y="25503"/>
                  </a:lnTo>
                  <a:lnTo>
                    <a:pt x="12223" y="12223"/>
                  </a:lnTo>
                  <a:lnTo>
                    <a:pt x="25503" y="3278"/>
                  </a:lnTo>
                  <a:lnTo>
                    <a:pt x="41782" y="0"/>
                  </a:lnTo>
                  <a:lnTo>
                    <a:pt x="627252" y="0"/>
                  </a:lnTo>
                  <a:lnTo>
                    <a:pt x="643532" y="3278"/>
                  </a:lnTo>
                  <a:lnTo>
                    <a:pt x="656812" y="12223"/>
                  </a:lnTo>
                  <a:lnTo>
                    <a:pt x="665757" y="25503"/>
                  </a:lnTo>
                  <a:lnTo>
                    <a:pt x="669035" y="41783"/>
                  </a:lnTo>
                  <a:lnTo>
                    <a:pt x="669035" y="375793"/>
                  </a:lnTo>
                  <a:lnTo>
                    <a:pt x="665757" y="392072"/>
                  </a:lnTo>
                  <a:lnTo>
                    <a:pt x="656812" y="405352"/>
                  </a:lnTo>
                  <a:lnTo>
                    <a:pt x="643532" y="414297"/>
                  </a:lnTo>
                  <a:lnTo>
                    <a:pt x="627252" y="417576"/>
                  </a:lnTo>
                  <a:lnTo>
                    <a:pt x="41782" y="417576"/>
                  </a:lnTo>
                  <a:lnTo>
                    <a:pt x="25503" y="414297"/>
                  </a:lnTo>
                  <a:lnTo>
                    <a:pt x="12223" y="405352"/>
                  </a:lnTo>
                  <a:lnTo>
                    <a:pt x="3278" y="392072"/>
                  </a:lnTo>
                  <a:lnTo>
                    <a:pt x="0" y="375793"/>
                  </a:lnTo>
                  <a:lnTo>
                    <a:pt x="0" y="41783"/>
                  </a:lnTo>
                  <a:close/>
                </a:path>
              </a:pathLst>
            </a:custGeom>
            <a:ln w="127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5" name="object 95" descr=""/>
          <p:cNvSpPr txBox="1"/>
          <p:nvPr/>
        </p:nvSpPr>
        <p:spPr>
          <a:xfrm>
            <a:off x="9327006" y="4967985"/>
            <a:ext cx="551815" cy="31750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40005" marR="5080" indent="-27940">
              <a:lnSpc>
                <a:spcPts val="1100"/>
              </a:lnSpc>
              <a:spcBef>
                <a:spcPts val="215"/>
              </a:spcBef>
            </a:pPr>
            <a:r>
              <a:rPr dirty="0" sz="1000">
                <a:solidFill>
                  <a:srgbClr val="001F5F"/>
                </a:solidFill>
                <a:latin typeface="Calibri"/>
                <a:cs typeface="Calibri"/>
              </a:rPr>
              <a:t>TV</a:t>
            </a:r>
            <a:r>
              <a:rPr dirty="0" sz="1000" spc="-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001F5F"/>
                </a:solidFill>
                <a:latin typeface="Calibri"/>
                <a:cs typeface="Calibri"/>
              </a:rPr>
              <a:t>Mobile Choosing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96" name="object 96" descr=""/>
          <p:cNvGrpSpPr/>
          <p:nvPr/>
        </p:nvGrpSpPr>
        <p:grpSpPr>
          <a:xfrm>
            <a:off x="9177273" y="3776217"/>
            <a:ext cx="765810" cy="2102485"/>
            <a:chOff x="9177273" y="3776217"/>
            <a:chExt cx="765810" cy="2102485"/>
          </a:xfrm>
        </p:grpSpPr>
        <p:sp>
          <p:nvSpPr>
            <p:cNvPr id="97" name="object 97" descr=""/>
            <p:cNvSpPr/>
            <p:nvPr/>
          </p:nvSpPr>
          <p:spPr>
            <a:xfrm>
              <a:off x="9183623" y="3782567"/>
              <a:ext cx="83820" cy="1880235"/>
            </a:xfrm>
            <a:custGeom>
              <a:avLst/>
              <a:gdLst/>
              <a:ahLst/>
              <a:cxnLst/>
              <a:rect l="l" t="t" r="r" b="b"/>
              <a:pathLst>
                <a:path w="83820" h="1880235">
                  <a:moveTo>
                    <a:pt x="0" y="0"/>
                  </a:moveTo>
                  <a:lnTo>
                    <a:pt x="0" y="1880222"/>
                  </a:lnTo>
                  <a:lnTo>
                    <a:pt x="83566" y="1880222"/>
                  </a:lnTo>
                </a:path>
              </a:pathLst>
            </a:custGeom>
            <a:ln w="12700">
              <a:solidFill>
                <a:srgbClr val="34415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9267443" y="5454395"/>
              <a:ext cx="669290" cy="417830"/>
            </a:xfrm>
            <a:custGeom>
              <a:avLst/>
              <a:gdLst/>
              <a:ahLst/>
              <a:cxnLst/>
              <a:rect l="l" t="t" r="r" b="b"/>
              <a:pathLst>
                <a:path w="669290" h="417829">
                  <a:moveTo>
                    <a:pt x="627252" y="0"/>
                  </a:moveTo>
                  <a:lnTo>
                    <a:pt x="41782" y="0"/>
                  </a:lnTo>
                  <a:lnTo>
                    <a:pt x="25503" y="3278"/>
                  </a:lnTo>
                  <a:lnTo>
                    <a:pt x="12223" y="12223"/>
                  </a:lnTo>
                  <a:lnTo>
                    <a:pt x="3278" y="25503"/>
                  </a:lnTo>
                  <a:lnTo>
                    <a:pt x="0" y="41782"/>
                  </a:lnTo>
                  <a:lnTo>
                    <a:pt x="0" y="375818"/>
                  </a:lnTo>
                  <a:lnTo>
                    <a:pt x="3278" y="392072"/>
                  </a:lnTo>
                  <a:lnTo>
                    <a:pt x="12223" y="405345"/>
                  </a:lnTo>
                  <a:lnTo>
                    <a:pt x="25503" y="414294"/>
                  </a:lnTo>
                  <a:lnTo>
                    <a:pt x="41782" y="417575"/>
                  </a:lnTo>
                  <a:lnTo>
                    <a:pt x="627252" y="417575"/>
                  </a:lnTo>
                  <a:lnTo>
                    <a:pt x="643532" y="414294"/>
                  </a:lnTo>
                  <a:lnTo>
                    <a:pt x="656812" y="405345"/>
                  </a:lnTo>
                  <a:lnTo>
                    <a:pt x="665757" y="392072"/>
                  </a:lnTo>
                  <a:lnTo>
                    <a:pt x="669035" y="375818"/>
                  </a:lnTo>
                  <a:lnTo>
                    <a:pt x="669035" y="41782"/>
                  </a:lnTo>
                  <a:lnTo>
                    <a:pt x="665757" y="25503"/>
                  </a:lnTo>
                  <a:lnTo>
                    <a:pt x="656812" y="12223"/>
                  </a:lnTo>
                  <a:lnTo>
                    <a:pt x="643532" y="3278"/>
                  </a:lnTo>
                  <a:lnTo>
                    <a:pt x="627252" y="0"/>
                  </a:lnTo>
                  <a:close/>
                </a:path>
              </a:pathLst>
            </a:custGeom>
            <a:solidFill>
              <a:srgbClr val="E7E6E6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 descr=""/>
            <p:cNvSpPr/>
            <p:nvPr/>
          </p:nvSpPr>
          <p:spPr>
            <a:xfrm>
              <a:off x="9267443" y="5454395"/>
              <a:ext cx="669290" cy="417830"/>
            </a:xfrm>
            <a:custGeom>
              <a:avLst/>
              <a:gdLst/>
              <a:ahLst/>
              <a:cxnLst/>
              <a:rect l="l" t="t" r="r" b="b"/>
              <a:pathLst>
                <a:path w="669290" h="417829">
                  <a:moveTo>
                    <a:pt x="0" y="41782"/>
                  </a:moveTo>
                  <a:lnTo>
                    <a:pt x="3278" y="25503"/>
                  </a:lnTo>
                  <a:lnTo>
                    <a:pt x="12223" y="12223"/>
                  </a:lnTo>
                  <a:lnTo>
                    <a:pt x="25503" y="3278"/>
                  </a:lnTo>
                  <a:lnTo>
                    <a:pt x="41782" y="0"/>
                  </a:lnTo>
                  <a:lnTo>
                    <a:pt x="627252" y="0"/>
                  </a:lnTo>
                  <a:lnTo>
                    <a:pt x="643532" y="3278"/>
                  </a:lnTo>
                  <a:lnTo>
                    <a:pt x="656812" y="12223"/>
                  </a:lnTo>
                  <a:lnTo>
                    <a:pt x="665757" y="25503"/>
                  </a:lnTo>
                  <a:lnTo>
                    <a:pt x="669035" y="41782"/>
                  </a:lnTo>
                  <a:lnTo>
                    <a:pt x="669035" y="375818"/>
                  </a:lnTo>
                  <a:lnTo>
                    <a:pt x="665757" y="392072"/>
                  </a:lnTo>
                  <a:lnTo>
                    <a:pt x="656812" y="405345"/>
                  </a:lnTo>
                  <a:lnTo>
                    <a:pt x="643532" y="414294"/>
                  </a:lnTo>
                  <a:lnTo>
                    <a:pt x="627252" y="417575"/>
                  </a:lnTo>
                  <a:lnTo>
                    <a:pt x="41782" y="417575"/>
                  </a:lnTo>
                  <a:lnTo>
                    <a:pt x="25503" y="414294"/>
                  </a:lnTo>
                  <a:lnTo>
                    <a:pt x="12223" y="405345"/>
                  </a:lnTo>
                  <a:lnTo>
                    <a:pt x="3278" y="392072"/>
                  </a:lnTo>
                  <a:lnTo>
                    <a:pt x="0" y="375818"/>
                  </a:lnTo>
                  <a:lnTo>
                    <a:pt x="0" y="41782"/>
                  </a:lnTo>
                  <a:close/>
                </a:path>
              </a:pathLst>
            </a:custGeom>
            <a:ln w="127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0" name="object 100" descr=""/>
          <p:cNvSpPr txBox="1"/>
          <p:nvPr/>
        </p:nvSpPr>
        <p:spPr>
          <a:xfrm>
            <a:off x="9409303" y="5490464"/>
            <a:ext cx="388620" cy="31750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3970" marR="5080" indent="-1905">
              <a:lnSpc>
                <a:spcPts val="1100"/>
              </a:lnSpc>
              <a:spcBef>
                <a:spcPts val="215"/>
              </a:spcBef>
            </a:pPr>
            <a:r>
              <a:rPr dirty="0" sz="1000" spc="-10">
                <a:solidFill>
                  <a:srgbClr val="001F5F"/>
                </a:solidFill>
                <a:latin typeface="Calibri"/>
                <a:cs typeface="Calibri"/>
              </a:rPr>
              <a:t>Mobile iPhone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01" name="object 101" descr=""/>
          <p:cNvGrpSpPr/>
          <p:nvPr/>
        </p:nvGrpSpPr>
        <p:grpSpPr>
          <a:xfrm>
            <a:off x="6972045" y="3367785"/>
            <a:ext cx="850900" cy="431800"/>
            <a:chOff x="6972045" y="3367785"/>
            <a:chExt cx="850900" cy="431800"/>
          </a:xfrm>
        </p:grpSpPr>
        <p:sp>
          <p:nvSpPr>
            <p:cNvPr id="102" name="object 102" descr=""/>
            <p:cNvSpPr/>
            <p:nvPr/>
          </p:nvSpPr>
          <p:spPr>
            <a:xfrm>
              <a:off x="6978395" y="3374135"/>
              <a:ext cx="838200" cy="419100"/>
            </a:xfrm>
            <a:custGeom>
              <a:avLst/>
              <a:gdLst/>
              <a:ahLst/>
              <a:cxnLst/>
              <a:rect l="l" t="t" r="r" b="b"/>
              <a:pathLst>
                <a:path w="838200" h="419100">
                  <a:moveTo>
                    <a:pt x="796289" y="0"/>
                  </a:moveTo>
                  <a:lnTo>
                    <a:pt x="41909" y="0"/>
                  </a:lnTo>
                  <a:lnTo>
                    <a:pt x="25610" y="3298"/>
                  </a:lnTo>
                  <a:lnTo>
                    <a:pt x="12287" y="12287"/>
                  </a:lnTo>
                  <a:lnTo>
                    <a:pt x="3298" y="25610"/>
                  </a:lnTo>
                  <a:lnTo>
                    <a:pt x="0" y="41910"/>
                  </a:lnTo>
                  <a:lnTo>
                    <a:pt x="0" y="377189"/>
                  </a:lnTo>
                  <a:lnTo>
                    <a:pt x="3298" y="393489"/>
                  </a:lnTo>
                  <a:lnTo>
                    <a:pt x="12287" y="406812"/>
                  </a:lnTo>
                  <a:lnTo>
                    <a:pt x="25610" y="415801"/>
                  </a:lnTo>
                  <a:lnTo>
                    <a:pt x="41909" y="419100"/>
                  </a:lnTo>
                  <a:lnTo>
                    <a:pt x="796289" y="419100"/>
                  </a:lnTo>
                  <a:lnTo>
                    <a:pt x="812589" y="415801"/>
                  </a:lnTo>
                  <a:lnTo>
                    <a:pt x="825912" y="406812"/>
                  </a:lnTo>
                  <a:lnTo>
                    <a:pt x="834901" y="393489"/>
                  </a:lnTo>
                  <a:lnTo>
                    <a:pt x="838200" y="377189"/>
                  </a:lnTo>
                  <a:lnTo>
                    <a:pt x="838200" y="41910"/>
                  </a:lnTo>
                  <a:lnTo>
                    <a:pt x="834901" y="25610"/>
                  </a:lnTo>
                  <a:lnTo>
                    <a:pt x="825912" y="12287"/>
                  </a:lnTo>
                  <a:lnTo>
                    <a:pt x="812589" y="3298"/>
                  </a:lnTo>
                  <a:lnTo>
                    <a:pt x="796289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 descr=""/>
            <p:cNvSpPr/>
            <p:nvPr/>
          </p:nvSpPr>
          <p:spPr>
            <a:xfrm>
              <a:off x="6978395" y="3374135"/>
              <a:ext cx="838200" cy="419100"/>
            </a:xfrm>
            <a:custGeom>
              <a:avLst/>
              <a:gdLst/>
              <a:ahLst/>
              <a:cxnLst/>
              <a:rect l="l" t="t" r="r" b="b"/>
              <a:pathLst>
                <a:path w="838200" h="419100">
                  <a:moveTo>
                    <a:pt x="0" y="41910"/>
                  </a:moveTo>
                  <a:lnTo>
                    <a:pt x="3298" y="25610"/>
                  </a:lnTo>
                  <a:lnTo>
                    <a:pt x="12287" y="12287"/>
                  </a:lnTo>
                  <a:lnTo>
                    <a:pt x="25610" y="3298"/>
                  </a:lnTo>
                  <a:lnTo>
                    <a:pt x="41909" y="0"/>
                  </a:lnTo>
                  <a:lnTo>
                    <a:pt x="796289" y="0"/>
                  </a:lnTo>
                  <a:lnTo>
                    <a:pt x="812589" y="3298"/>
                  </a:lnTo>
                  <a:lnTo>
                    <a:pt x="825912" y="12287"/>
                  </a:lnTo>
                  <a:lnTo>
                    <a:pt x="834901" y="25610"/>
                  </a:lnTo>
                  <a:lnTo>
                    <a:pt x="838200" y="41910"/>
                  </a:lnTo>
                  <a:lnTo>
                    <a:pt x="838200" y="377189"/>
                  </a:lnTo>
                  <a:lnTo>
                    <a:pt x="834901" y="393489"/>
                  </a:lnTo>
                  <a:lnTo>
                    <a:pt x="825912" y="406812"/>
                  </a:lnTo>
                  <a:lnTo>
                    <a:pt x="812589" y="415801"/>
                  </a:lnTo>
                  <a:lnTo>
                    <a:pt x="796289" y="419100"/>
                  </a:lnTo>
                  <a:lnTo>
                    <a:pt x="41909" y="419100"/>
                  </a:lnTo>
                  <a:lnTo>
                    <a:pt x="25610" y="415801"/>
                  </a:lnTo>
                  <a:lnTo>
                    <a:pt x="12287" y="406812"/>
                  </a:lnTo>
                  <a:lnTo>
                    <a:pt x="3298" y="393489"/>
                  </a:lnTo>
                  <a:lnTo>
                    <a:pt x="0" y="377189"/>
                  </a:lnTo>
                  <a:lnTo>
                    <a:pt x="0" y="41910"/>
                  </a:lnTo>
                  <a:close/>
                </a:path>
              </a:pathLst>
            </a:custGeom>
            <a:ln w="127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4" name="object 104" descr=""/>
          <p:cNvSpPr txBox="1"/>
          <p:nvPr/>
        </p:nvSpPr>
        <p:spPr>
          <a:xfrm>
            <a:off x="4899850" y="1203452"/>
            <a:ext cx="6993255" cy="25057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74015" marR="78740" indent="-2870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74015" algn="l"/>
                <a:tab pos="375285" algn="l"/>
              </a:tabLst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	Netflix</a:t>
            </a:r>
            <a:r>
              <a:rPr dirty="0" sz="1600" spc="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stopped using their</a:t>
            </a:r>
            <a:r>
              <a:rPr dirty="0" sz="1600" spc="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own data</a:t>
            </a:r>
            <a:r>
              <a:rPr dirty="0" sz="1600" spc="-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centers</a:t>
            </a:r>
            <a:r>
              <a:rPr dirty="0" sz="1600" spc="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in 2008,</a:t>
            </a:r>
            <a:r>
              <a:rPr dirty="0" sz="1600" spc="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as they</a:t>
            </a:r>
            <a:r>
              <a:rPr dirty="0" sz="1600" spc="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realized they</a:t>
            </a:r>
            <a:r>
              <a:rPr dirty="0" sz="1600" spc="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had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such</a:t>
            </a:r>
            <a:r>
              <a:rPr dirty="0" sz="1600" spc="7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1600" spc="8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huge</a:t>
            </a:r>
            <a:r>
              <a:rPr dirty="0" sz="1600" spc="7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requirement</a:t>
            </a:r>
            <a:r>
              <a:rPr dirty="0" sz="1600" spc="8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for</a:t>
            </a:r>
            <a:r>
              <a:rPr dirty="0" sz="1600" spc="8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them</a:t>
            </a:r>
            <a:r>
              <a:rPr dirty="0" sz="1600" spc="8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that</a:t>
            </a:r>
            <a:r>
              <a:rPr dirty="0" sz="1600" spc="8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they</a:t>
            </a:r>
            <a:r>
              <a:rPr dirty="0" sz="1600" spc="8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would</a:t>
            </a:r>
            <a:r>
              <a:rPr dirty="0" sz="1600" spc="8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essentially</a:t>
            </a:r>
            <a:r>
              <a:rPr dirty="0" sz="1600" spc="8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have</a:t>
            </a:r>
            <a:r>
              <a:rPr dirty="0" sz="1600" spc="8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to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transform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into</a:t>
            </a:r>
            <a:r>
              <a:rPr dirty="0" sz="16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data</a:t>
            </a:r>
            <a:r>
              <a:rPr dirty="0" sz="16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center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company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if</a:t>
            </a:r>
            <a:r>
              <a:rPr dirty="0" sz="16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they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didn’t</a:t>
            </a:r>
            <a:r>
              <a:rPr dirty="0" sz="16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switch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16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public</a:t>
            </a:r>
            <a:r>
              <a:rPr dirty="0" sz="16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cloud</a:t>
            </a:r>
            <a:endParaRPr sz="1600">
              <a:latin typeface="Calibri"/>
              <a:cs typeface="Calibri"/>
            </a:endParaRPr>
          </a:p>
          <a:p>
            <a:pPr algn="just" marL="374015" marR="77470" indent="-287020">
              <a:lnSpc>
                <a:spcPct val="100000"/>
              </a:lnSpc>
              <a:buFont typeface="Arial MT"/>
              <a:buChar char="•"/>
              <a:tabLst>
                <a:tab pos="374015" algn="l"/>
                <a:tab pos="375285" algn="l"/>
              </a:tabLst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	Switching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Amazon’s</a:t>
            </a:r>
            <a:r>
              <a:rPr dirty="0" sz="16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cloud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allowed</a:t>
            </a:r>
            <a:r>
              <a:rPr dirty="0" sz="16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them</a:t>
            </a:r>
            <a:r>
              <a:rPr dirty="0" sz="16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focus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on</a:t>
            </a:r>
            <a:r>
              <a:rPr dirty="0" sz="1600" spc="-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their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core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business,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and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means</a:t>
            </a:r>
            <a:r>
              <a:rPr dirty="0" sz="1600" spc="1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they</a:t>
            </a:r>
            <a:r>
              <a:rPr dirty="0" sz="1600" spc="1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don’t</a:t>
            </a:r>
            <a:r>
              <a:rPr dirty="0" sz="1600" spc="20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have</a:t>
            </a:r>
            <a:r>
              <a:rPr dirty="0" sz="1600" spc="1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1600" spc="19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huge</a:t>
            </a:r>
            <a:r>
              <a:rPr dirty="0" sz="1600" spc="18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amount</a:t>
            </a:r>
            <a:r>
              <a:rPr dirty="0" sz="1600" spc="19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600" spc="1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their</a:t>
            </a:r>
            <a:r>
              <a:rPr dirty="0" sz="1600" spc="204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capital</a:t>
            </a:r>
            <a:r>
              <a:rPr dirty="0" sz="1600" spc="19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tied</a:t>
            </a:r>
            <a:r>
              <a:rPr dirty="0" sz="1600" spc="1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up</a:t>
            </a:r>
            <a:r>
              <a:rPr dirty="0" sz="1600" spc="1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in</a:t>
            </a:r>
            <a:r>
              <a:rPr dirty="0" sz="1600" spc="1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computing assets.</a:t>
            </a:r>
            <a:endParaRPr sz="1600">
              <a:latin typeface="Calibri"/>
              <a:cs typeface="Calibri"/>
            </a:endParaRPr>
          </a:p>
          <a:p>
            <a:pPr algn="just" marL="375285" indent="-288290">
              <a:lnSpc>
                <a:spcPct val="100000"/>
              </a:lnSpc>
              <a:buFont typeface="Arial MT"/>
              <a:buChar char="•"/>
              <a:tabLst>
                <a:tab pos="375285" algn="l"/>
              </a:tabLst>
            </a:pP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Today,</a:t>
            </a:r>
            <a:r>
              <a:rPr dirty="0" sz="1600" spc="27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all</a:t>
            </a:r>
            <a:r>
              <a:rPr dirty="0" sz="1600" spc="28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600" spc="28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Netflix’s</a:t>
            </a:r>
            <a:r>
              <a:rPr dirty="0" sz="1600" spc="27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computing</a:t>
            </a:r>
            <a:r>
              <a:rPr dirty="0" sz="1600" spc="27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infrastructure,</a:t>
            </a:r>
            <a:r>
              <a:rPr dirty="0" sz="1600" spc="2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with</a:t>
            </a:r>
            <a:r>
              <a:rPr dirty="0" sz="1600" spc="27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600" spc="27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exception</a:t>
            </a:r>
            <a:r>
              <a:rPr dirty="0" sz="1600" spc="27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600" spc="2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their</a:t>
            </a:r>
            <a:endParaRPr sz="1600">
              <a:latin typeface="Calibri"/>
              <a:cs typeface="Calibri"/>
            </a:endParaRPr>
          </a:p>
          <a:p>
            <a:pPr algn="just" marL="374015">
              <a:lnSpc>
                <a:spcPct val="100000"/>
              </a:lnSpc>
              <a:spcBef>
                <a:spcPts val="5"/>
              </a:spcBef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CDN,</a:t>
            </a:r>
            <a:r>
              <a:rPr dirty="0" sz="1600" spc="-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runs</a:t>
            </a:r>
            <a:r>
              <a:rPr dirty="0" sz="16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through</a:t>
            </a:r>
            <a:r>
              <a:rPr dirty="0" sz="1600" spc="-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various</a:t>
            </a:r>
            <a:r>
              <a:rPr dirty="0" sz="16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AWS</a:t>
            </a:r>
            <a:r>
              <a:rPr dirty="0" sz="16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products.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00">
              <a:latin typeface="Calibri"/>
              <a:cs typeface="Calibri"/>
            </a:endParaRPr>
          </a:p>
          <a:p>
            <a:pPr marL="24130">
              <a:lnSpc>
                <a:spcPct val="100000"/>
              </a:lnSpc>
              <a:tabLst>
                <a:tab pos="1236345" algn="l"/>
                <a:tab pos="2308860" algn="l"/>
                <a:tab pos="3270250" algn="l"/>
                <a:tab pos="4464685" algn="l"/>
              </a:tabLst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Content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Logs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Play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baseline="3086" sz="2700" spc="-37">
                <a:solidFill>
                  <a:srgbClr val="FFFFFF"/>
                </a:solidFill>
                <a:latin typeface="Calibri"/>
                <a:cs typeface="Calibri"/>
              </a:rPr>
              <a:t>WWW</a:t>
            </a:r>
            <a:r>
              <a:rPr dirty="0" baseline="3086" sz="27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baseline="3086" sz="2700" spc="-37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endParaRPr baseline="3086" sz="2700">
              <a:latin typeface="Calibri"/>
              <a:cs typeface="Calibri"/>
            </a:endParaRPr>
          </a:p>
        </p:txBody>
      </p:sp>
      <p:grpSp>
        <p:nvGrpSpPr>
          <p:cNvPr id="105" name="object 105" descr=""/>
          <p:cNvGrpSpPr/>
          <p:nvPr/>
        </p:nvGrpSpPr>
        <p:grpSpPr>
          <a:xfrm>
            <a:off x="7055866" y="3786885"/>
            <a:ext cx="767080" cy="537210"/>
            <a:chOff x="7055866" y="3786885"/>
            <a:chExt cx="767080" cy="537210"/>
          </a:xfrm>
        </p:grpSpPr>
        <p:sp>
          <p:nvSpPr>
            <p:cNvPr id="106" name="object 106" descr=""/>
            <p:cNvSpPr/>
            <p:nvPr/>
          </p:nvSpPr>
          <p:spPr>
            <a:xfrm>
              <a:off x="7062216" y="3793235"/>
              <a:ext cx="83820" cy="314325"/>
            </a:xfrm>
            <a:custGeom>
              <a:avLst/>
              <a:gdLst/>
              <a:ahLst/>
              <a:cxnLst/>
              <a:rect l="l" t="t" r="r" b="b"/>
              <a:pathLst>
                <a:path w="83820" h="314325">
                  <a:moveTo>
                    <a:pt x="0" y="0"/>
                  </a:moveTo>
                  <a:lnTo>
                    <a:pt x="0" y="314070"/>
                  </a:lnTo>
                  <a:lnTo>
                    <a:pt x="83692" y="314070"/>
                  </a:lnTo>
                </a:path>
              </a:pathLst>
            </a:custGeom>
            <a:ln w="12699">
              <a:solidFill>
                <a:srgbClr val="34415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7146036" y="3898391"/>
              <a:ext cx="670560" cy="419100"/>
            </a:xfrm>
            <a:custGeom>
              <a:avLst/>
              <a:gdLst/>
              <a:ahLst/>
              <a:cxnLst/>
              <a:rect l="l" t="t" r="r" b="b"/>
              <a:pathLst>
                <a:path w="670559" h="419100">
                  <a:moveTo>
                    <a:pt x="628650" y="0"/>
                  </a:moveTo>
                  <a:lnTo>
                    <a:pt x="41910" y="0"/>
                  </a:lnTo>
                  <a:lnTo>
                    <a:pt x="25610" y="3298"/>
                  </a:lnTo>
                  <a:lnTo>
                    <a:pt x="12287" y="12287"/>
                  </a:lnTo>
                  <a:lnTo>
                    <a:pt x="3298" y="25610"/>
                  </a:lnTo>
                  <a:lnTo>
                    <a:pt x="0" y="41909"/>
                  </a:lnTo>
                  <a:lnTo>
                    <a:pt x="0" y="377189"/>
                  </a:lnTo>
                  <a:lnTo>
                    <a:pt x="3298" y="393489"/>
                  </a:lnTo>
                  <a:lnTo>
                    <a:pt x="12287" y="406812"/>
                  </a:lnTo>
                  <a:lnTo>
                    <a:pt x="25610" y="415801"/>
                  </a:lnTo>
                  <a:lnTo>
                    <a:pt x="41910" y="419099"/>
                  </a:lnTo>
                  <a:lnTo>
                    <a:pt x="628650" y="419099"/>
                  </a:lnTo>
                  <a:lnTo>
                    <a:pt x="644949" y="415801"/>
                  </a:lnTo>
                  <a:lnTo>
                    <a:pt x="658272" y="406812"/>
                  </a:lnTo>
                  <a:lnTo>
                    <a:pt x="667261" y="393489"/>
                  </a:lnTo>
                  <a:lnTo>
                    <a:pt x="670560" y="377189"/>
                  </a:lnTo>
                  <a:lnTo>
                    <a:pt x="670560" y="41909"/>
                  </a:lnTo>
                  <a:lnTo>
                    <a:pt x="667261" y="25610"/>
                  </a:lnTo>
                  <a:lnTo>
                    <a:pt x="658272" y="12287"/>
                  </a:lnTo>
                  <a:lnTo>
                    <a:pt x="644949" y="3298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E7E6E6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 descr=""/>
            <p:cNvSpPr/>
            <p:nvPr/>
          </p:nvSpPr>
          <p:spPr>
            <a:xfrm>
              <a:off x="7146036" y="3898391"/>
              <a:ext cx="670560" cy="419100"/>
            </a:xfrm>
            <a:custGeom>
              <a:avLst/>
              <a:gdLst/>
              <a:ahLst/>
              <a:cxnLst/>
              <a:rect l="l" t="t" r="r" b="b"/>
              <a:pathLst>
                <a:path w="670559" h="419100">
                  <a:moveTo>
                    <a:pt x="0" y="41909"/>
                  </a:moveTo>
                  <a:lnTo>
                    <a:pt x="3298" y="25610"/>
                  </a:lnTo>
                  <a:lnTo>
                    <a:pt x="12287" y="12287"/>
                  </a:lnTo>
                  <a:lnTo>
                    <a:pt x="25610" y="3298"/>
                  </a:lnTo>
                  <a:lnTo>
                    <a:pt x="41910" y="0"/>
                  </a:lnTo>
                  <a:lnTo>
                    <a:pt x="628650" y="0"/>
                  </a:lnTo>
                  <a:lnTo>
                    <a:pt x="644949" y="3298"/>
                  </a:lnTo>
                  <a:lnTo>
                    <a:pt x="658272" y="12287"/>
                  </a:lnTo>
                  <a:lnTo>
                    <a:pt x="667261" y="25610"/>
                  </a:lnTo>
                  <a:lnTo>
                    <a:pt x="670560" y="41909"/>
                  </a:lnTo>
                  <a:lnTo>
                    <a:pt x="670560" y="377189"/>
                  </a:lnTo>
                  <a:lnTo>
                    <a:pt x="667261" y="393489"/>
                  </a:lnTo>
                  <a:lnTo>
                    <a:pt x="658272" y="406812"/>
                  </a:lnTo>
                  <a:lnTo>
                    <a:pt x="644949" y="415801"/>
                  </a:lnTo>
                  <a:lnTo>
                    <a:pt x="628650" y="419099"/>
                  </a:lnTo>
                  <a:lnTo>
                    <a:pt x="41910" y="419099"/>
                  </a:lnTo>
                  <a:lnTo>
                    <a:pt x="25610" y="415801"/>
                  </a:lnTo>
                  <a:lnTo>
                    <a:pt x="12287" y="406812"/>
                  </a:lnTo>
                  <a:lnTo>
                    <a:pt x="3298" y="393489"/>
                  </a:lnTo>
                  <a:lnTo>
                    <a:pt x="0" y="377189"/>
                  </a:lnTo>
                  <a:lnTo>
                    <a:pt x="0" y="41909"/>
                  </a:lnTo>
                  <a:close/>
                </a:path>
              </a:pathLst>
            </a:custGeom>
            <a:ln w="127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9" name="object 109" descr=""/>
          <p:cNvSpPr txBox="1"/>
          <p:nvPr/>
        </p:nvSpPr>
        <p:spPr>
          <a:xfrm>
            <a:off x="7342378" y="4004817"/>
            <a:ext cx="2800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001F5F"/>
                </a:solidFill>
                <a:latin typeface="Calibri"/>
                <a:cs typeface="Calibri"/>
              </a:rPr>
              <a:t>DRM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10" name="object 110" descr=""/>
          <p:cNvGrpSpPr/>
          <p:nvPr/>
        </p:nvGrpSpPr>
        <p:grpSpPr>
          <a:xfrm>
            <a:off x="7055866" y="3786885"/>
            <a:ext cx="767080" cy="1059815"/>
            <a:chOff x="7055866" y="3786885"/>
            <a:chExt cx="767080" cy="1059815"/>
          </a:xfrm>
        </p:grpSpPr>
        <p:sp>
          <p:nvSpPr>
            <p:cNvPr id="111" name="object 111" descr=""/>
            <p:cNvSpPr/>
            <p:nvPr/>
          </p:nvSpPr>
          <p:spPr>
            <a:xfrm>
              <a:off x="7062216" y="3793235"/>
              <a:ext cx="83820" cy="837565"/>
            </a:xfrm>
            <a:custGeom>
              <a:avLst/>
              <a:gdLst/>
              <a:ahLst/>
              <a:cxnLst/>
              <a:rect l="l" t="t" r="r" b="b"/>
              <a:pathLst>
                <a:path w="83820" h="837564">
                  <a:moveTo>
                    <a:pt x="0" y="0"/>
                  </a:moveTo>
                  <a:lnTo>
                    <a:pt x="0" y="837438"/>
                  </a:lnTo>
                  <a:lnTo>
                    <a:pt x="83692" y="837438"/>
                  </a:lnTo>
                </a:path>
              </a:pathLst>
            </a:custGeom>
            <a:ln w="12699">
              <a:solidFill>
                <a:srgbClr val="34415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 descr=""/>
            <p:cNvSpPr/>
            <p:nvPr/>
          </p:nvSpPr>
          <p:spPr>
            <a:xfrm>
              <a:off x="7146036" y="4421123"/>
              <a:ext cx="670560" cy="419100"/>
            </a:xfrm>
            <a:custGeom>
              <a:avLst/>
              <a:gdLst/>
              <a:ahLst/>
              <a:cxnLst/>
              <a:rect l="l" t="t" r="r" b="b"/>
              <a:pathLst>
                <a:path w="670559" h="419100">
                  <a:moveTo>
                    <a:pt x="628650" y="0"/>
                  </a:moveTo>
                  <a:lnTo>
                    <a:pt x="41910" y="0"/>
                  </a:lnTo>
                  <a:lnTo>
                    <a:pt x="25610" y="3298"/>
                  </a:lnTo>
                  <a:lnTo>
                    <a:pt x="12287" y="12287"/>
                  </a:lnTo>
                  <a:lnTo>
                    <a:pt x="3298" y="25610"/>
                  </a:lnTo>
                  <a:lnTo>
                    <a:pt x="0" y="41909"/>
                  </a:lnTo>
                  <a:lnTo>
                    <a:pt x="0" y="377189"/>
                  </a:lnTo>
                  <a:lnTo>
                    <a:pt x="3298" y="393489"/>
                  </a:lnTo>
                  <a:lnTo>
                    <a:pt x="12287" y="406812"/>
                  </a:lnTo>
                  <a:lnTo>
                    <a:pt x="25610" y="415801"/>
                  </a:lnTo>
                  <a:lnTo>
                    <a:pt x="41910" y="419100"/>
                  </a:lnTo>
                  <a:lnTo>
                    <a:pt x="628650" y="419100"/>
                  </a:lnTo>
                  <a:lnTo>
                    <a:pt x="644949" y="415801"/>
                  </a:lnTo>
                  <a:lnTo>
                    <a:pt x="658272" y="406812"/>
                  </a:lnTo>
                  <a:lnTo>
                    <a:pt x="667261" y="393489"/>
                  </a:lnTo>
                  <a:lnTo>
                    <a:pt x="670560" y="377189"/>
                  </a:lnTo>
                  <a:lnTo>
                    <a:pt x="670560" y="41909"/>
                  </a:lnTo>
                  <a:lnTo>
                    <a:pt x="667261" y="25610"/>
                  </a:lnTo>
                  <a:lnTo>
                    <a:pt x="658272" y="12287"/>
                  </a:lnTo>
                  <a:lnTo>
                    <a:pt x="644949" y="3298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E7E6E6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 descr=""/>
            <p:cNvSpPr/>
            <p:nvPr/>
          </p:nvSpPr>
          <p:spPr>
            <a:xfrm>
              <a:off x="7146036" y="4421123"/>
              <a:ext cx="670560" cy="419100"/>
            </a:xfrm>
            <a:custGeom>
              <a:avLst/>
              <a:gdLst/>
              <a:ahLst/>
              <a:cxnLst/>
              <a:rect l="l" t="t" r="r" b="b"/>
              <a:pathLst>
                <a:path w="670559" h="419100">
                  <a:moveTo>
                    <a:pt x="0" y="41909"/>
                  </a:moveTo>
                  <a:lnTo>
                    <a:pt x="3298" y="25610"/>
                  </a:lnTo>
                  <a:lnTo>
                    <a:pt x="12287" y="12287"/>
                  </a:lnTo>
                  <a:lnTo>
                    <a:pt x="25610" y="3298"/>
                  </a:lnTo>
                  <a:lnTo>
                    <a:pt x="41910" y="0"/>
                  </a:lnTo>
                  <a:lnTo>
                    <a:pt x="628650" y="0"/>
                  </a:lnTo>
                  <a:lnTo>
                    <a:pt x="644949" y="3298"/>
                  </a:lnTo>
                  <a:lnTo>
                    <a:pt x="658272" y="12287"/>
                  </a:lnTo>
                  <a:lnTo>
                    <a:pt x="667261" y="25610"/>
                  </a:lnTo>
                  <a:lnTo>
                    <a:pt x="670560" y="41909"/>
                  </a:lnTo>
                  <a:lnTo>
                    <a:pt x="670560" y="377189"/>
                  </a:lnTo>
                  <a:lnTo>
                    <a:pt x="667261" y="393489"/>
                  </a:lnTo>
                  <a:lnTo>
                    <a:pt x="658272" y="406812"/>
                  </a:lnTo>
                  <a:lnTo>
                    <a:pt x="644949" y="415801"/>
                  </a:lnTo>
                  <a:lnTo>
                    <a:pt x="628650" y="419100"/>
                  </a:lnTo>
                  <a:lnTo>
                    <a:pt x="41910" y="419100"/>
                  </a:lnTo>
                  <a:lnTo>
                    <a:pt x="25610" y="415801"/>
                  </a:lnTo>
                  <a:lnTo>
                    <a:pt x="12287" y="406812"/>
                  </a:lnTo>
                  <a:lnTo>
                    <a:pt x="3298" y="393489"/>
                  </a:lnTo>
                  <a:lnTo>
                    <a:pt x="0" y="377189"/>
                  </a:lnTo>
                  <a:lnTo>
                    <a:pt x="0" y="41909"/>
                  </a:lnTo>
                  <a:close/>
                </a:path>
              </a:pathLst>
            </a:custGeom>
            <a:ln w="127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4" name="object 114" descr=""/>
          <p:cNvSpPr txBox="1"/>
          <p:nvPr/>
        </p:nvSpPr>
        <p:spPr>
          <a:xfrm>
            <a:off x="7269606" y="4458461"/>
            <a:ext cx="426084" cy="3175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ts val="1150"/>
              </a:lnSpc>
              <a:spcBef>
                <a:spcPts val="95"/>
              </a:spcBef>
            </a:pPr>
            <a:r>
              <a:rPr dirty="0" sz="1000" spc="-25">
                <a:solidFill>
                  <a:srgbClr val="001F5F"/>
                </a:solidFill>
                <a:latin typeface="Calibri"/>
                <a:cs typeface="Calibri"/>
              </a:rPr>
              <a:t>CDN</a:t>
            </a:r>
            <a:endParaRPr sz="1000">
              <a:latin typeface="Calibri"/>
              <a:cs typeface="Calibri"/>
            </a:endParaRPr>
          </a:p>
          <a:p>
            <a:pPr algn="ctr">
              <a:lnSpc>
                <a:spcPts val="1150"/>
              </a:lnSpc>
            </a:pPr>
            <a:r>
              <a:rPr dirty="0" sz="1000" spc="-10">
                <a:solidFill>
                  <a:srgbClr val="001F5F"/>
                </a:solidFill>
                <a:latin typeface="Calibri"/>
                <a:cs typeface="Calibri"/>
              </a:rPr>
              <a:t>Routing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15" name="object 115" descr=""/>
          <p:cNvGrpSpPr/>
          <p:nvPr/>
        </p:nvGrpSpPr>
        <p:grpSpPr>
          <a:xfrm>
            <a:off x="7055866" y="3786885"/>
            <a:ext cx="767080" cy="1582420"/>
            <a:chOff x="7055866" y="3786885"/>
            <a:chExt cx="767080" cy="1582420"/>
          </a:xfrm>
        </p:grpSpPr>
        <p:sp>
          <p:nvSpPr>
            <p:cNvPr id="116" name="object 116" descr=""/>
            <p:cNvSpPr/>
            <p:nvPr/>
          </p:nvSpPr>
          <p:spPr>
            <a:xfrm>
              <a:off x="7062216" y="3793235"/>
              <a:ext cx="83820" cy="1360805"/>
            </a:xfrm>
            <a:custGeom>
              <a:avLst/>
              <a:gdLst/>
              <a:ahLst/>
              <a:cxnLst/>
              <a:rect l="l" t="t" r="r" b="b"/>
              <a:pathLst>
                <a:path w="83820" h="1360804">
                  <a:moveTo>
                    <a:pt x="0" y="0"/>
                  </a:moveTo>
                  <a:lnTo>
                    <a:pt x="0" y="1360805"/>
                  </a:lnTo>
                  <a:lnTo>
                    <a:pt x="83692" y="1360805"/>
                  </a:lnTo>
                </a:path>
              </a:pathLst>
            </a:custGeom>
            <a:ln w="12700">
              <a:solidFill>
                <a:srgbClr val="34415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 descr=""/>
            <p:cNvSpPr/>
            <p:nvPr/>
          </p:nvSpPr>
          <p:spPr>
            <a:xfrm>
              <a:off x="7146036" y="4945379"/>
              <a:ext cx="670560" cy="417830"/>
            </a:xfrm>
            <a:custGeom>
              <a:avLst/>
              <a:gdLst/>
              <a:ahLst/>
              <a:cxnLst/>
              <a:rect l="l" t="t" r="r" b="b"/>
              <a:pathLst>
                <a:path w="670559" h="417829">
                  <a:moveTo>
                    <a:pt x="628777" y="0"/>
                  </a:moveTo>
                  <a:lnTo>
                    <a:pt x="41783" y="0"/>
                  </a:lnTo>
                  <a:lnTo>
                    <a:pt x="25503" y="3278"/>
                  </a:lnTo>
                  <a:lnTo>
                    <a:pt x="12223" y="12223"/>
                  </a:lnTo>
                  <a:lnTo>
                    <a:pt x="3278" y="25503"/>
                  </a:lnTo>
                  <a:lnTo>
                    <a:pt x="0" y="41783"/>
                  </a:lnTo>
                  <a:lnTo>
                    <a:pt x="0" y="375793"/>
                  </a:lnTo>
                  <a:lnTo>
                    <a:pt x="3278" y="392072"/>
                  </a:lnTo>
                  <a:lnTo>
                    <a:pt x="12223" y="405352"/>
                  </a:lnTo>
                  <a:lnTo>
                    <a:pt x="25503" y="414297"/>
                  </a:lnTo>
                  <a:lnTo>
                    <a:pt x="41783" y="417576"/>
                  </a:lnTo>
                  <a:lnTo>
                    <a:pt x="628777" y="417576"/>
                  </a:lnTo>
                  <a:lnTo>
                    <a:pt x="645056" y="414297"/>
                  </a:lnTo>
                  <a:lnTo>
                    <a:pt x="658336" y="405352"/>
                  </a:lnTo>
                  <a:lnTo>
                    <a:pt x="667281" y="392072"/>
                  </a:lnTo>
                  <a:lnTo>
                    <a:pt x="670560" y="375793"/>
                  </a:lnTo>
                  <a:lnTo>
                    <a:pt x="670560" y="41783"/>
                  </a:lnTo>
                  <a:lnTo>
                    <a:pt x="667281" y="25503"/>
                  </a:lnTo>
                  <a:lnTo>
                    <a:pt x="658336" y="12223"/>
                  </a:lnTo>
                  <a:lnTo>
                    <a:pt x="645056" y="3278"/>
                  </a:lnTo>
                  <a:lnTo>
                    <a:pt x="628777" y="0"/>
                  </a:lnTo>
                  <a:close/>
                </a:path>
              </a:pathLst>
            </a:custGeom>
            <a:solidFill>
              <a:srgbClr val="E7E6E6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 descr=""/>
            <p:cNvSpPr/>
            <p:nvPr/>
          </p:nvSpPr>
          <p:spPr>
            <a:xfrm>
              <a:off x="7146036" y="4945379"/>
              <a:ext cx="670560" cy="417830"/>
            </a:xfrm>
            <a:custGeom>
              <a:avLst/>
              <a:gdLst/>
              <a:ahLst/>
              <a:cxnLst/>
              <a:rect l="l" t="t" r="r" b="b"/>
              <a:pathLst>
                <a:path w="670559" h="417829">
                  <a:moveTo>
                    <a:pt x="0" y="41783"/>
                  </a:moveTo>
                  <a:lnTo>
                    <a:pt x="3278" y="25503"/>
                  </a:lnTo>
                  <a:lnTo>
                    <a:pt x="12223" y="12223"/>
                  </a:lnTo>
                  <a:lnTo>
                    <a:pt x="25503" y="3278"/>
                  </a:lnTo>
                  <a:lnTo>
                    <a:pt x="41783" y="0"/>
                  </a:lnTo>
                  <a:lnTo>
                    <a:pt x="628777" y="0"/>
                  </a:lnTo>
                  <a:lnTo>
                    <a:pt x="645056" y="3278"/>
                  </a:lnTo>
                  <a:lnTo>
                    <a:pt x="658336" y="12223"/>
                  </a:lnTo>
                  <a:lnTo>
                    <a:pt x="667281" y="25503"/>
                  </a:lnTo>
                  <a:lnTo>
                    <a:pt x="670560" y="41783"/>
                  </a:lnTo>
                  <a:lnTo>
                    <a:pt x="670560" y="375793"/>
                  </a:lnTo>
                  <a:lnTo>
                    <a:pt x="667281" y="392072"/>
                  </a:lnTo>
                  <a:lnTo>
                    <a:pt x="658336" y="405352"/>
                  </a:lnTo>
                  <a:lnTo>
                    <a:pt x="645056" y="414297"/>
                  </a:lnTo>
                  <a:lnTo>
                    <a:pt x="628777" y="417576"/>
                  </a:lnTo>
                  <a:lnTo>
                    <a:pt x="41783" y="417576"/>
                  </a:lnTo>
                  <a:lnTo>
                    <a:pt x="25503" y="414297"/>
                  </a:lnTo>
                  <a:lnTo>
                    <a:pt x="12223" y="405352"/>
                  </a:lnTo>
                  <a:lnTo>
                    <a:pt x="3278" y="392072"/>
                  </a:lnTo>
                  <a:lnTo>
                    <a:pt x="0" y="375793"/>
                  </a:lnTo>
                  <a:lnTo>
                    <a:pt x="0" y="41783"/>
                  </a:lnTo>
                  <a:close/>
                </a:path>
              </a:pathLst>
            </a:custGeom>
            <a:ln w="127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9" name="object 119" descr=""/>
          <p:cNvSpPr txBox="1"/>
          <p:nvPr/>
        </p:nvSpPr>
        <p:spPr>
          <a:xfrm>
            <a:off x="7182357" y="5051805"/>
            <a:ext cx="59880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solidFill>
                  <a:srgbClr val="001F5F"/>
                </a:solidFill>
                <a:latin typeface="Calibri"/>
                <a:cs typeface="Calibri"/>
              </a:rPr>
              <a:t>Bookmarks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20" name="object 120" descr=""/>
          <p:cNvGrpSpPr/>
          <p:nvPr/>
        </p:nvGrpSpPr>
        <p:grpSpPr>
          <a:xfrm>
            <a:off x="7055866" y="3786885"/>
            <a:ext cx="767080" cy="2106930"/>
            <a:chOff x="7055866" y="3786885"/>
            <a:chExt cx="767080" cy="2106930"/>
          </a:xfrm>
        </p:grpSpPr>
        <p:sp>
          <p:nvSpPr>
            <p:cNvPr id="121" name="object 121" descr=""/>
            <p:cNvSpPr/>
            <p:nvPr/>
          </p:nvSpPr>
          <p:spPr>
            <a:xfrm>
              <a:off x="7062216" y="3793235"/>
              <a:ext cx="83820" cy="1884680"/>
            </a:xfrm>
            <a:custGeom>
              <a:avLst/>
              <a:gdLst/>
              <a:ahLst/>
              <a:cxnLst/>
              <a:rect l="l" t="t" r="r" b="b"/>
              <a:pathLst>
                <a:path w="83820" h="1884679">
                  <a:moveTo>
                    <a:pt x="0" y="0"/>
                  </a:moveTo>
                  <a:lnTo>
                    <a:pt x="0" y="1884159"/>
                  </a:lnTo>
                  <a:lnTo>
                    <a:pt x="83692" y="1884159"/>
                  </a:lnTo>
                </a:path>
              </a:pathLst>
            </a:custGeom>
            <a:ln w="12700">
              <a:solidFill>
                <a:srgbClr val="34415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 descr=""/>
            <p:cNvSpPr/>
            <p:nvPr/>
          </p:nvSpPr>
          <p:spPr>
            <a:xfrm>
              <a:off x="7146036" y="5468111"/>
              <a:ext cx="670560" cy="419100"/>
            </a:xfrm>
            <a:custGeom>
              <a:avLst/>
              <a:gdLst/>
              <a:ahLst/>
              <a:cxnLst/>
              <a:rect l="l" t="t" r="r" b="b"/>
              <a:pathLst>
                <a:path w="670559" h="419100">
                  <a:moveTo>
                    <a:pt x="628650" y="0"/>
                  </a:moveTo>
                  <a:lnTo>
                    <a:pt x="41910" y="0"/>
                  </a:lnTo>
                  <a:lnTo>
                    <a:pt x="25610" y="3298"/>
                  </a:lnTo>
                  <a:lnTo>
                    <a:pt x="12287" y="12287"/>
                  </a:lnTo>
                  <a:lnTo>
                    <a:pt x="3298" y="25610"/>
                  </a:lnTo>
                  <a:lnTo>
                    <a:pt x="0" y="41909"/>
                  </a:lnTo>
                  <a:lnTo>
                    <a:pt x="0" y="377190"/>
                  </a:lnTo>
                  <a:lnTo>
                    <a:pt x="3298" y="393505"/>
                  </a:lnTo>
                  <a:lnTo>
                    <a:pt x="12287" y="406827"/>
                  </a:lnTo>
                  <a:lnTo>
                    <a:pt x="25610" y="415807"/>
                  </a:lnTo>
                  <a:lnTo>
                    <a:pt x="41910" y="419100"/>
                  </a:lnTo>
                  <a:lnTo>
                    <a:pt x="628650" y="419100"/>
                  </a:lnTo>
                  <a:lnTo>
                    <a:pt x="644949" y="415807"/>
                  </a:lnTo>
                  <a:lnTo>
                    <a:pt x="658272" y="406827"/>
                  </a:lnTo>
                  <a:lnTo>
                    <a:pt x="667261" y="393505"/>
                  </a:lnTo>
                  <a:lnTo>
                    <a:pt x="670560" y="377190"/>
                  </a:lnTo>
                  <a:lnTo>
                    <a:pt x="670560" y="41909"/>
                  </a:lnTo>
                  <a:lnTo>
                    <a:pt x="667261" y="25610"/>
                  </a:lnTo>
                  <a:lnTo>
                    <a:pt x="658272" y="12287"/>
                  </a:lnTo>
                  <a:lnTo>
                    <a:pt x="644949" y="3298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E7E6E6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 descr=""/>
            <p:cNvSpPr/>
            <p:nvPr/>
          </p:nvSpPr>
          <p:spPr>
            <a:xfrm>
              <a:off x="7146036" y="5468111"/>
              <a:ext cx="670560" cy="419100"/>
            </a:xfrm>
            <a:custGeom>
              <a:avLst/>
              <a:gdLst/>
              <a:ahLst/>
              <a:cxnLst/>
              <a:rect l="l" t="t" r="r" b="b"/>
              <a:pathLst>
                <a:path w="670559" h="419100">
                  <a:moveTo>
                    <a:pt x="0" y="41909"/>
                  </a:moveTo>
                  <a:lnTo>
                    <a:pt x="3298" y="25610"/>
                  </a:lnTo>
                  <a:lnTo>
                    <a:pt x="12287" y="12287"/>
                  </a:lnTo>
                  <a:lnTo>
                    <a:pt x="25610" y="3298"/>
                  </a:lnTo>
                  <a:lnTo>
                    <a:pt x="41910" y="0"/>
                  </a:lnTo>
                  <a:lnTo>
                    <a:pt x="628650" y="0"/>
                  </a:lnTo>
                  <a:lnTo>
                    <a:pt x="644949" y="3298"/>
                  </a:lnTo>
                  <a:lnTo>
                    <a:pt x="658272" y="12287"/>
                  </a:lnTo>
                  <a:lnTo>
                    <a:pt x="667261" y="25610"/>
                  </a:lnTo>
                  <a:lnTo>
                    <a:pt x="670560" y="41909"/>
                  </a:lnTo>
                  <a:lnTo>
                    <a:pt x="670560" y="377190"/>
                  </a:lnTo>
                  <a:lnTo>
                    <a:pt x="667261" y="393505"/>
                  </a:lnTo>
                  <a:lnTo>
                    <a:pt x="658272" y="406827"/>
                  </a:lnTo>
                  <a:lnTo>
                    <a:pt x="644949" y="415807"/>
                  </a:lnTo>
                  <a:lnTo>
                    <a:pt x="628650" y="419100"/>
                  </a:lnTo>
                  <a:lnTo>
                    <a:pt x="41910" y="419100"/>
                  </a:lnTo>
                  <a:lnTo>
                    <a:pt x="25610" y="415807"/>
                  </a:lnTo>
                  <a:lnTo>
                    <a:pt x="12287" y="406827"/>
                  </a:lnTo>
                  <a:lnTo>
                    <a:pt x="3298" y="393505"/>
                  </a:lnTo>
                  <a:lnTo>
                    <a:pt x="0" y="377190"/>
                  </a:lnTo>
                  <a:lnTo>
                    <a:pt x="0" y="41909"/>
                  </a:lnTo>
                  <a:close/>
                </a:path>
              </a:pathLst>
            </a:custGeom>
            <a:ln w="1270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4" name="object 124" descr=""/>
          <p:cNvSpPr txBox="1"/>
          <p:nvPr/>
        </p:nvSpPr>
        <p:spPr>
          <a:xfrm>
            <a:off x="7272655" y="5575198"/>
            <a:ext cx="4203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solidFill>
                  <a:srgbClr val="001F5F"/>
                </a:solidFill>
                <a:latin typeface="Calibri"/>
                <a:cs typeface="Calibri"/>
              </a:rPr>
              <a:t>Logging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826508" y="6167628"/>
            <a:ext cx="1231900" cy="55372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139065" rIns="0" bIns="0" rtlCol="0" vert="horz">
            <a:spAutoFit/>
          </a:bodyPr>
          <a:lstStyle/>
          <a:p>
            <a:pPr marL="249554">
              <a:lnSpc>
                <a:spcPct val="100000"/>
              </a:lnSpc>
              <a:spcBef>
                <a:spcPts val="1095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Appendix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6341109" y="6161278"/>
            <a:ext cx="1242695" cy="566420"/>
            <a:chOff x="6341109" y="6161278"/>
            <a:chExt cx="1242695" cy="566420"/>
          </a:xfrm>
        </p:grpSpPr>
        <p:sp>
          <p:nvSpPr>
            <p:cNvPr id="4" name="object 4" descr=""/>
            <p:cNvSpPr/>
            <p:nvPr/>
          </p:nvSpPr>
          <p:spPr>
            <a:xfrm>
              <a:off x="6347459" y="6167628"/>
              <a:ext cx="1229995" cy="553720"/>
            </a:xfrm>
            <a:custGeom>
              <a:avLst/>
              <a:gdLst/>
              <a:ahLst/>
              <a:cxnLst/>
              <a:rect l="l" t="t" r="r" b="b"/>
              <a:pathLst>
                <a:path w="1229995" h="553720">
                  <a:moveTo>
                    <a:pt x="1229867" y="0"/>
                  </a:moveTo>
                  <a:lnTo>
                    <a:pt x="0" y="0"/>
                  </a:lnTo>
                  <a:lnTo>
                    <a:pt x="0" y="553212"/>
                  </a:lnTo>
                  <a:lnTo>
                    <a:pt x="1229867" y="553212"/>
                  </a:lnTo>
                  <a:lnTo>
                    <a:pt x="1229867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347459" y="6167628"/>
              <a:ext cx="1229995" cy="553720"/>
            </a:xfrm>
            <a:custGeom>
              <a:avLst/>
              <a:gdLst/>
              <a:ahLst/>
              <a:cxnLst/>
              <a:rect l="l" t="t" r="r" b="b"/>
              <a:pathLst>
                <a:path w="1229995" h="553720">
                  <a:moveTo>
                    <a:pt x="0" y="553212"/>
                  </a:moveTo>
                  <a:lnTo>
                    <a:pt x="1229867" y="553212"/>
                  </a:lnTo>
                  <a:lnTo>
                    <a:pt x="1229867" y="0"/>
                  </a:lnTo>
                  <a:lnTo>
                    <a:pt x="0" y="0"/>
                  </a:lnTo>
                  <a:lnTo>
                    <a:pt x="0" y="55321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6499986" y="6293916"/>
            <a:ext cx="92646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Bibliography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167449" y="1031557"/>
            <a:ext cx="5933440" cy="5083175"/>
            <a:chOff x="167449" y="1031557"/>
            <a:chExt cx="5933440" cy="5083175"/>
          </a:xfrm>
        </p:grpSpPr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3622" y="2285200"/>
              <a:ext cx="4751651" cy="1250302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72212" y="1036319"/>
              <a:ext cx="5923915" cy="5073650"/>
            </a:xfrm>
            <a:custGeom>
              <a:avLst/>
              <a:gdLst/>
              <a:ahLst/>
              <a:cxnLst/>
              <a:rect l="l" t="t" r="r" b="b"/>
              <a:pathLst>
                <a:path w="5923915" h="5073650">
                  <a:moveTo>
                    <a:pt x="0" y="5073396"/>
                  </a:moveTo>
                  <a:lnTo>
                    <a:pt x="5923788" y="5073396"/>
                  </a:lnTo>
                  <a:lnTo>
                    <a:pt x="5923788" y="0"/>
                  </a:lnTo>
                  <a:lnTo>
                    <a:pt x="0" y="0"/>
                  </a:lnTo>
                  <a:lnTo>
                    <a:pt x="0" y="5073396"/>
                  </a:lnTo>
                  <a:close/>
                </a:path>
              </a:pathLst>
            </a:custGeom>
            <a:ln w="9525">
              <a:solidFill>
                <a:srgbClr val="122D5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Strategic</a:t>
            </a:r>
            <a:r>
              <a:rPr dirty="0" spc="-50"/>
              <a:t> </a:t>
            </a:r>
            <a:r>
              <a:rPr dirty="0"/>
              <a:t>Fit:</a:t>
            </a:r>
            <a:r>
              <a:rPr dirty="0" spc="-45"/>
              <a:t> </a:t>
            </a:r>
            <a:r>
              <a:rPr dirty="0" spc="-25"/>
              <a:t>CDN</a:t>
            </a:r>
          </a:p>
        </p:txBody>
      </p:sp>
      <p:sp>
        <p:nvSpPr>
          <p:cNvPr id="11" name="object 11" descr=""/>
          <p:cNvSpPr txBox="1"/>
          <p:nvPr/>
        </p:nvSpPr>
        <p:spPr>
          <a:xfrm>
            <a:off x="264261" y="1034922"/>
            <a:ext cx="5755005" cy="1077595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just" marL="339725" marR="5080" indent="-339725">
              <a:lnSpc>
                <a:spcPct val="90000"/>
              </a:lnSpc>
              <a:spcBef>
                <a:spcPts val="280"/>
              </a:spcBef>
              <a:buFont typeface="Arial MT"/>
              <a:buChar char="•"/>
              <a:tabLst>
                <a:tab pos="342900" algn="l"/>
              </a:tabLst>
            </a:pP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Netflix</a:t>
            </a:r>
            <a:r>
              <a:rPr dirty="0" sz="1500" spc="1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installs</a:t>
            </a:r>
            <a:r>
              <a:rPr dirty="0" sz="1500" spc="1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OCAs</a:t>
            </a:r>
            <a:r>
              <a:rPr dirty="0" sz="1500" spc="1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within</a:t>
            </a:r>
            <a:r>
              <a:rPr dirty="0" sz="1500" spc="1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internet</a:t>
            </a:r>
            <a:r>
              <a:rPr dirty="0" sz="1500" spc="1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exchange</a:t>
            </a:r>
            <a:r>
              <a:rPr dirty="0" sz="1500" spc="1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points</a:t>
            </a:r>
            <a:r>
              <a:rPr dirty="0" sz="1500" spc="1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(referred</a:t>
            </a:r>
            <a:r>
              <a:rPr dirty="0" sz="1500" spc="1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500" spc="114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001F5F"/>
                </a:solidFill>
                <a:latin typeface="Calibri"/>
                <a:cs typeface="Calibri"/>
              </a:rPr>
              <a:t>as </a:t>
            </a:r>
            <a:r>
              <a:rPr dirty="0" sz="1500" spc="-25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IXs</a:t>
            </a:r>
            <a:r>
              <a:rPr dirty="0" sz="15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or</a:t>
            </a:r>
            <a:r>
              <a:rPr dirty="0" sz="1500" spc="-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IXPs)</a:t>
            </a:r>
            <a:r>
              <a:rPr dirty="0" sz="1500" spc="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in</a:t>
            </a:r>
            <a:r>
              <a:rPr dirty="0" sz="1500" spc="-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significant</a:t>
            </a:r>
            <a:r>
              <a:rPr dirty="0" sz="15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Netflix</a:t>
            </a:r>
            <a:r>
              <a:rPr dirty="0" sz="1500" spc="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markets throughout</a:t>
            </a:r>
            <a:r>
              <a:rPr dirty="0" sz="1500" spc="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the world.</a:t>
            </a:r>
            <a:r>
              <a:rPr dirty="0" sz="1500" spc="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01F5F"/>
                </a:solidFill>
                <a:latin typeface="Calibri"/>
                <a:cs typeface="Calibri"/>
              </a:rPr>
              <a:t>These </a:t>
            </a:r>
            <a:r>
              <a:rPr dirty="0" sz="1500" spc="-1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OCAs</a:t>
            </a:r>
            <a:r>
              <a:rPr dirty="0" sz="1500" spc="1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are</a:t>
            </a:r>
            <a:r>
              <a:rPr dirty="0" sz="1500" spc="1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interconnected</a:t>
            </a:r>
            <a:r>
              <a:rPr dirty="0" sz="1500" spc="1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with</a:t>
            </a:r>
            <a:r>
              <a:rPr dirty="0" sz="1500" spc="1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01F5F"/>
                </a:solidFill>
                <a:latin typeface="Calibri"/>
                <a:cs typeface="Calibri"/>
              </a:rPr>
              <a:t>mutually-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present</a:t>
            </a:r>
            <a:r>
              <a:rPr dirty="0" sz="1500" spc="1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ISPs</a:t>
            </a:r>
            <a:r>
              <a:rPr dirty="0" sz="1500" spc="1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via</a:t>
            </a:r>
            <a:r>
              <a:rPr dirty="0" sz="1500" spc="1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01F5F"/>
                </a:solidFill>
                <a:latin typeface="Calibri"/>
                <a:cs typeface="Calibri"/>
              </a:rPr>
              <a:t>settlement- </a:t>
            </a:r>
            <a:r>
              <a:rPr dirty="0" sz="1500" spc="-1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free</a:t>
            </a:r>
            <a:r>
              <a:rPr dirty="0" sz="1500" spc="8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public</a:t>
            </a:r>
            <a:r>
              <a:rPr dirty="0" sz="1500" spc="8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or</a:t>
            </a:r>
            <a:r>
              <a:rPr dirty="0" sz="1500" spc="8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private</a:t>
            </a:r>
            <a:r>
              <a:rPr dirty="0" sz="1500" spc="8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peering</a:t>
            </a:r>
            <a:r>
              <a:rPr dirty="0" sz="1500" spc="8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(SFI).</a:t>
            </a:r>
            <a:r>
              <a:rPr dirty="0" sz="1500" spc="8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Peering</a:t>
            </a:r>
            <a:r>
              <a:rPr dirty="0" sz="1500" spc="8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alone</a:t>
            </a:r>
            <a:r>
              <a:rPr dirty="0" sz="1500" spc="8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can</a:t>
            </a:r>
            <a:r>
              <a:rPr dirty="0" sz="1500" spc="8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be</a:t>
            </a:r>
            <a:r>
              <a:rPr dirty="0" sz="1500" spc="8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500" spc="-20">
                <a:solidFill>
                  <a:srgbClr val="001F5F"/>
                </a:solidFill>
                <a:latin typeface="Calibri"/>
                <a:cs typeface="Calibri"/>
              </a:rPr>
              <a:t>very </a:t>
            </a:r>
            <a:r>
              <a:rPr dirty="0" sz="1500" spc="-2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beneficial</a:t>
            </a:r>
            <a:r>
              <a:rPr dirty="0" sz="15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5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our</a:t>
            </a:r>
            <a:r>
              <a:rPr dirty="0" sz="15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ISP</a:t>
            </a:r>
            <a:r>
              <a:rPr dirty="0" sz="15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01F5F"/>
                </a:solidFill>
                <a:latin typeface="Calibri"/>
                <a:cs typeface="Calibri"/>
              </a:rPr>
              <a:t>partners.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6952297" y="1516380"/>
            <a:ext cx="4820920" cy="2181225"/>
            <a:chOff x="6952297" y="1516380"/>
            <a:chExt cx="4820920" cy="2181225"/>
          </a:xfrm>
        </p:grpSpPr>
        <p:sp>
          <p:nvSpPr>
            <p:cNvPr id="13" name="object 13" descr=""/>
            <p:cNvSpPr/>
            <p:nvPr/>
          </p:nvSpPr>
          <p:spPr>
            <a:xfrm>
              <a:off x="9723120" y="1537715"/>
              <a:ext cx="1684020" cy="131445"/>
            </a:xfrm>
            <a:custGeom>
              <a:avLst/>
              <a:gdLst/>
              <a:ahLst/>
              <a:cxnLst/>
              <a:rect l="l" t="t" r="r" b="b"/>
              <a:pathLst>
                <a:path w="1684020" h="131444">
                  <a:moveTo>
                    <a:pt x="481584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481584" y="22860"/>
                  </a:lnTo>
                  <a:lnTo>
                    <a:pt x="481584" y="0"/>
                  </a:lnTo>
                  <a:close/>
                </a:path>
                <a:path w="1684020" h="131444">
                  <a:moveTo>
                    <a:pt x="1684020" y="44196"/>
                  </a:moveTo>
                  <a:lnTo>
                    <a:pt x="1202436" y="44196"/>
                  </a:lnTo>
                  <a:lnTo>
                    <a:pt x="1202436" y="131064"/>
                  </a:lnTo>
                  <a:lnTo>
                    <a:pt x="1684020" y="131064"/>
                  </a:lnTo>
                  <a:lnTo>
                    <a:pt x="1684020" y="44196"/>
                  </a:lnTo>
                  <a:close/>
                </a:path>
              </a:pathLst>
            </a:custGeom>
            <a:solidFill>
              <a:srgbClr val="2F7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8520684" y="1516379"/>
              <a:ext cx="2886710" cy="66040"/>
            </a:xfrm>
            <a:custGeom>
              <a:avLst/>
              <a:gdLst/>
              <a:ahLst/>
              <a:cxnLst/>
              <a:rect l="l" t="t" r="r" b="b"/>
              <a:pathLst>
                <a:path w="2886709" h="66040">
                  <a:moveTo>
                    <a:pt x="480060" y="0"/>
                  </a:moveTo>
                  <a:lnTo>
                    <a:pt x="0" y="0"/>
                  </a:lnTo>
                  <a:lnTo>
                    <a:pt x="0" y="44196"/>
                  </a:lnTo>
                  <a:lnTo>
                    <a:pt x="480060" y="44196"/>
                  </a:lnTo>
                  <a:lnTo>
                    <a:pt x="480060" y="0"/>
                  </a:lnTo>
                  <a:close/>
                </a:path>
                <a:path w="2886709" h="66040">
                  <a:moveTo>
                    <a:pt x="1684020" y="0"/>
                  </a:moveTo>
                  <a:lnTo>
                    <a:pt x="1202436" y="0"/>
                  </a:lnTo>
                  <a:lnTo>
                    <a:pt x="1202436" y="21336"/>
                  </a:lnTo>
                  <a:lnTo>
                    <a:pt x="1684020" y="21336"/>
                  </a:lnTo>
                  <a:lnTo>
                    <a:pt x="1684020" y="0"/>
                  </a:lnTo>
                  <a:close/>
                </a:path>
                <a:path w="2886709" h="66040">
                  <a:moveTo>
                    <a:pt x="2886456" y="0"/>
                  </a:moveTo>
                  <a:lnTo>
                    <a:pt x="2404872" y="0"/>
                  </a:lnTo>
                  <a:lnTo>
                    <a:pt x="2404872" y="65532"/>
                  </a:lnTo>
                  <a:lnTo>
                    <a:pt x="2886456" y="65532"/>
                  </a:lnTo>
                  <a:lnTo>
                    <a:pt x="2886456" y="0"/>
                  </a:lnTo>
                  <a:close/>
                </a:path>
              </a:pathLst>
            </a:custGeom>
            <a:solidFill>
              <a:srgbClr val="96B9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957059" y="3692652"/>
              <a:ext cx="4811395" cy="0"/>
            </a:xfrm>
            <a:custGeom>
              <a:avLst/>
              <a:gdLst/>
              <a:ahLst/>
              <a:cxnLst/>
              <a:rect l="l" t="t" r="r" b="b"/>
              <a:pathLst>
                <a:path w="4811395" h="0">
                  <a:moveTo>
                    <a:pt x="0" y="0"/>
                  </a:moveTo>
                  <a:lnTo>
                    <a:pt x="4811268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7316723" y="2257044"/>
            <a:ext cx="481965" cy="1435735"/>
          </a:xfrm>
          <a:prstGeom prst="rect">
            <a:avLst/>
          </a:prstGeom>
          <a:solidFill>
            <a:srgbClr val="002D88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15"/>
              </a:spcBef>
            </a:pPr>
            <a:endParaRPr sz="900">
              <a:latin typeface="Times New Roman"/>
              <a:cs typeface="Times New Roman"/>
            </a:endParaRPr>
          </a:p>
          <a:p>
            <a:pPr marL="140970">
              <a:lnSpc>
                <a:spcPct val="100000"/>
              </a:lnSpc>
            </a:pPr>
            <a:r>
              <a:rPr dirty="0" sz="900" spc="-25" b="1">
                <a:solidFill>
                  <a:srgbClr val="FFFFFF"/>
                </a:solidFill>
                <a:latin typeface="Calibri"/>
                <a:cs typeface="Calibri"/>
              </a:rPr>
              <a:t>66%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8520683" y="2125979"/>
            <a:ext cx="480059" cy="1567180"/>
          </a:xfrm>
          <a:prstGeom prst="rect">
            <a:avLst/>
          </a:prstGeom>
          <a:solidFill>
            <a:srgbClr val="002D88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sz="900">
              <a:latin typeface="Times New Roman"/>
              <a:cs typeface="Times New Roman"/>
            </a:endParaRPr>
          </a:p>
          <a:p>
            <a:pPr marL="140335">
              <a:lnSpc>
                <a:spcPct val="100000"/>
              </a:lnSpc>
            </a:pPr>
            <a:r>
              <a:rPr dirty="0" sz="900" spc="-25" b="1">
                <a:solidFill>
                  <a:srgbClr val="FFFFFF"/>
                </a:solidFill>
                <a:latin typeface="Calibri"/>
                <a:cs typeface="Calibri"/>
              </a:rPr>
              <a:t>72%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9723119" y="1886711"/>
            <a:ext cx="481965" cy="1805939"/>
          </a:xfrm>
          <a:prstGeom prst="rect">
            <a:avLst/>
          </a:prstGeom>
          <a:solidFill>
            <a:srgbClr val="002D88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5"/>
              </a:spcBef>
            </a:pPr>
            <a:endParaRPr sz="900">
              <a:latin typeface="Times New Roman"/>
              <a:cs typeface="Times New Roman"/>
            </a:endParaRPr>
          </a:p>
          <a:p>
            <a:pPr marL="140970">
              <a:lnSpc>
                <a:spcPct val="100000"/>
              </a:lnSpc>
            </a:pPr>
            <a:r>
              <a:rPr dirty="0" sz="900" spc="-25" b="1">
                <a:solidFill>
                  <a:srgbClr val="FFFFFF"/>
                </a:solidFill>
                <a:latin typeface="Calibri"/>
                <a:cs typeface="Calibri"/>
              </a:rPr>
              <a:t>83%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0925556" y="2191511"/>
            <a:ext cx="481965" cy="1501140"/>
          </a:xfrm>
          <a:prstGeom prst="rect">
            <a:avLst/>
          </a:prstGeom>
          <a:solidFill>
            <a:srgbClr val="002D88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sz="900">
              <a:latin typeface="Times New Roman"/>
              <a:cs typeface="Times New Roman"/>
            </a:endParaRPr>
          </a:p>
          <a:p>
            <a:pPr marL="140970">
              <a:lnSpc>
                <a:spcPct val="100000"/>
              </a:lnSpc>
            </a:pPr>
            <a:r>
              <a:rPr dirty="0" sz="900" spc="-25" b="1">
                <a:solidFill>
                  <a:srgbClr val="FFFFFF"/>
                </a:solidFill>
                <a:latin typeface="Calibri"/>
                <a:cs typeface="Calibri"/>
              </a:rPr>
              <a:t>69%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7316723" y="1755648"/>
            <a:ext cx="481965" cy="501650"/>
          </a:xfrm>
          <a:prstGeom prst="rect">
            <a:avLst/>
          </a:prstGeom>
          <a:solidFill>
            <a:srgbClr val="0042C7"/>
          </a:solidFill>
        </p:spPr>
        <p:txBody>
          <a:bodyPr wrap="square" lIns="0" tIns="438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45"/>
              </a:spcBef>
            </a:pPr>
            <a:endParaRPr sz="900">
              <a:latin typeface="Times New Roman"/>
              <a:cs typeface="Times New Roman"/>
            </a:endParaRPr>
          </a:p>
          <a:p>
            <a:pPr marL="140970">
              <a:lnSpc>
                <a:spcPct val="100000"/>
              </a:lnSpc>
            </a:pPr>
            <a:r>
              <a:rPr dirty="0" sz="900" spc="-25" b="1">
                <a:solidFill>
                  <a:srgbClr val="FFFFFF"/>
                </a:solidFill>
                <a:latin typeface="Calibri"/>
                <a:cs typeface="Calibri"/>
              </a:rPr>
              <a:t>23%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8520683" y="1636776"/>
            <a:ext cx="480059" cy="489584"/>
          </a:xfrm>
          <a:prstGeom prst="rect">
            <a:avLst/>
          </a:prstGeom>
          <a:solidFill>
            <a:srgbClr val="0042C7"/>
          </a:solidFill>
        </p:spPr>
        <p:txBody>
          <a:bodyPr wrap="square" lIns="0" tIns="317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0"/>
              </a:spcBef>
            </a:pPr>
            <a:endParaRPr sz="900">
              <a:latin typeface="Times New Roman"/>
              <a:cs typeface="Times New Roman"/>
            </a:endParaRPr>
          </a:p>
          <a:p>
            <a:pPr marL="140335">
              <a:lnSpc>
                <a:spcPct val="100000"/>
              </a:lnSpc>
            </a:pPr>
            <a:r>
              <a:rPr dirty="0" sz="900" spc="-25" b="1">
                <a:solidFill>
                  <a:srgbClr val="FFFFFF"/>
                </a:solidFill>
                <a:latin typeface="Calibri"/>
                <a:cs typeface="Calibri"/>
              </a:rPr>
              <a:t>23%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9723119" y="1560575"/>
            <a:ext cx="481965" cy="326390"/>
          </a:xfrm>
          <a:prstGeom prst="rect">
            <a:avLst/>
          </a:prstGeom>
          <a:solidFill>
            <a:srgbClr val="0042C7"/>
          </a:solidFill>
        </p:spPr>
        <p:txBody>
          <a:bodyPr wrap="square" lIns="0" tIns="86995" rIns="0" bIns="0" rtlCol="0" vert="horz">
            <a:spAutoFit/>
          </a:bodyPr>
          <a:lstStyle/>
          <a:p>
            <a:pPr marL="140970">
              <a:lnSpc>
                <a:spcPct val="100000"/>
              </a:lnSpc>
              <a:spcBef>
                <a:spcPts val="685"/>
              </a:spcBef>
            </a:pPr>
            <a:r>
              <a:rPr dirty="0" sz="900" spc="-25" b="1">
                <a:solidFill>
                  <a:srgbClr val="FFFFFF"/>
                </a:solidFill>
                <a:latin typeface="Calibri"/>
                <a:cs typeface="Calibri"/>
              </a:rPr>
              <a:t>15%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0925556" y="1652777"/>
            <a:ext cx="481965" cy="539115"/>
          </a:xfrm>
          <a:prstGeom prst="rect">
            <a:avLst/>
          </a:prstGeom>
          <a:solidFill>
            <a:srgbClr val="0042C7"/>
          </a:solidFill>
        </p:spPr>
        <p:txBody>
          <a:bodyPr wrap="square" lIns="0" tIns="7048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55"/>
              </a:spcBef>
            </a:pPr>
            <a:endParaRPr sz="900">
              <a:latin typeface="Times New Roman"/>
              <a:cs typeface="Times New Roman"/>
            </a:endParaRPr>
          </a:p>
          <a:p>
            <a:pPr marL="140970">
              <a:lnSpc>
                <a:spcPct val="100000"/>
              </a:lnSpc>
            </a:pPr>
            <a:r>
              <a:rPr dirty="0" sz="900" spc="-25" b="1">
                <a:solidFill>
                  <a:srgbClr val="FFFFFF"/>
                </a:solidFill>
                <a:latin typeface="Calibri"/>
                <a:cs typeface="Calibri"/>
              </a:rPr>
              <a:t>24%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7316723" y="1652777"/>
            <a:ext cx="481965" cy="102870"/>
          </a:xfrm>
          <a:prstGeom prst="rect">
            <a:avLst/>
          </a:prstGeom>
          <a:solidFill>
            <a:srgbClr val="2F75FF"/>
          </a:solidFill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810"/>
              </a:lnSpc>
            </a:pPr>
            <a:r>
              <a:rPr dirty="0" sz="900" spc="-25" b="1">
                <a:solidFill>
                  <a:srgbClr val="FFFFFF"/>
                </a:solidFill>
                <a:latin typeface="Calibri"/>
                <a:cs typeface="Calibri"/>
              </a:rPr>
              <a:t>5%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8520683" y="1560575"/>
            <a:ext cx="480059" cy="66040"/>
          </a:xfrm>
          <a:prstGeom prst="rect">
            <a:avLst/>
          </a:prstGeom>
          <a:solidFill>
            <a:srgbClr val="2F75FF"/>
          </a:solidFill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515"/>
              </a:lnSpc>
            </a:pPr>
            <a:r>
              <a:rPr dirty="0" sz="900" spc="-25" b="1">
                <a:solidFill>
                  <a:srgbClr val="FFFFFF"/>
                </a:solidFill>
                <a:latin typeface="Calibri"/>
                <a:cs typeface="Calibri"/>
              </a:rPr>
              <a:t>3%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9487916" y="1470786"/>
            <a:ext cx="1670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2F75FF"/>
                </a:solidFill>
                <a:latin typeface="Calibri"/>
                <a:cs typeface="Calibri"/>
              </a:rPr>
              <a:t>1%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1095990" y="1537208"/>
            <a:ext cx="1543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FFFFFF"/>
                </a:solidFill>
                <a:latin typeface="Calibri"/>
                <a:cs typeface="Calibri"/>
              </a:rPr>
              <a:t>4%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7316723" y="1532953"/>
            <a:ext cx="481965" cy="120014"/>
          </a:xfrm>
          <a:prstGeom prst="rect">
            <a:avLst/>
          </a:prstGeom>
          <a:solidFill>
            <a:srgbClr val="96B9FF"/>
          </a:solidFill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869"/>
              </a:lnSpc>
            </a:pPr>
            <a:r>
              <a:rPr dirty="0" sz="900" spc="-25" b="1">
                <a:solidFill>
                  <a:srgbClr val="FFFFFF"/>
                </a:solidFill>
                <a:latin typeface="Calibri"/>
                <a:cs typeface="Calibri"/>
              </a:rPr>
              <a:t>6%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8677402" y="1383538"/>
            <a:ext cx="13696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15390" algn="l"/>
              </a:tabLst>
            </a:pPr>
            <a:r>
              <a:rPr dirty="0" sz="900" spc="-25" b="1">
                <a:solidFill>
                  <a:srgbClr val="2F75FF"/>
                </a:solidFill>
                <a:latin typeface="Calibri"/>
                <a:cs typeface="Calibri"/>
              </a:rPr>
              <a:t>2%</a:t>
            </a:r>
            <a:r>
              <a:rPr dirty="0" sz="900" b="1">
                <a:solidFill>
                  <a:srgbClr val="2F75FF"/>
                </a:solidFill>
                <a:latin typeface="Calibri"/>
                <a:cs typeface="Calibri"/>
              </a:rPr>
              <a:t>	</a:t>
            </a:r>
            <a:r>
              <a:rPr dirty="0" sz="900" spc="-25" b="1">
                <a:solidFill>
                  <a:srgbClr val="0042C7"/>
                </a:solidFill>
                <a:latin typeface="Calibri"/>
                <a:cs typeface="Calibri"/>
              </a:rPr>
              <a:t>1%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1095990" y="1461008"/>
            <a:ext cx="1543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FFFFFF"/>
                </a:solidFill>
                <a:latin typeface="Calibri"/>
                <a:cs typeface="Calibri"/>
              </a:rPr>
              <a:t>3%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6698995" y="3598291"/>
            <a:ext cx="1651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6641083" y="2864866"/>
            <a:ext cx="223520" cy="678815"/>
          </a:xfrm>
          <a:prstGeom prst="rect">
            <a:avLst/>
          </a:prstGeom>
        </p:spPr>
        <p:txBody>
          <a:bodyPr wrap="square" lIns="0" tIns="927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30%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20%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10%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6641083" y="2727705"/>
            <a:ext cx="2235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40%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6641083" y="2510154"/>
            <a:ext cx="2235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50%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6641083" y="2292477"/>
            <a:ext cx="2235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60%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6641083" y="2074621"/>
            <a:ext cx="22352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70%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6641083" y="1857502"/>
            <a:ext cx="2235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80%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6583171" y="1341754"/>
            <a:ext cx="281305" cy="461009"/>
          </a:xfrm>
          <a:prstGeom prst="rect">
            <a:avLst/>
          </a:prstGeom>
        </p:spPr>
        <p:txBody>
          <a:bodyPr wrap="square" lIns="0" tIns="933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100%</a:t>
            </a:r>
            <a:endParaRPr sz="900">
              <a:latin typeface="Calibri"/>
              <a:cs typeface="Calibri"/>
            </a:endParaRPr>
          </a:p>
          <a:p>
            <a:pPr marL="70485">
              <a:lnSpc>
                <a:spcPct val="100000"/>
              </a:lnSpc>
              <a:spcBef>
                <a:spcPts val="63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90%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7373493" y="3747007"/>
            <a:ext cx="3702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Akamai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11020806" y="3747007"/>
            <a:ext cx="2940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Fastly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7791068" y="1105915"/>
            <a:ext cx="319786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585858"/>
                </a:solidFill>
                <a:latin typeface="Arial MT"/>
                <a:cs typeface="Arial MT"/>
              </a:rPr>
              <a:t>Customer</a:t>
            </a:r>
            <a:r>
              <a:rPr dirty="0" sz="1400" spc="-45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85858"/>
                </a:solidFill>
                <a:latin typeface="Arial MT"/>
                <a:cs typeface="Arial MT"/>
              </a:rPr>
              <a:t>Distribution</a:t>
            </a:r>
            <a:r>
              <a:rPr dirty="0" sz="1400" spc="-45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85858"/>
                </a:solidFill>
                <a:latin typeface="Arial MT"/>
                <a:cs typeface="Arial MT"/>
              </a:rPr>
              <a:t>By</a:t>
            </a:r>
            <a:r>
              <a:rPr dirty="0" sz="1400" spc="-2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85858"/>
                </a:solidFill>
                <a:latin typeface="Arial MT"/>
                <a:cs typeface="Arial MT"/>
              </a:rPr>
              <a:t>Company</a:t>
            </a:r>
            <a:r>
              <a:rPr dirty="0" sz="1400" spc="-3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dirty="0" sz="1400" spc="-20">
                <a:solidFill>
                  <a:srgbClr val="585858"/>
                </a:solidFill>
                <a:latin typeface="Arial MT"/>
                <a:cs typeface="Arial MT"/>
              </a:rPr>
              <a:t>Size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2" name="object 42" descr=""/>
          <p:cNvGrpSpPr/>
          <p:nvPr/>
        </p:nvGrpSpPr>
        <p:grpSpPr>
          <a:xfrm>
            <a:off x="8161019" y="4062984"/>
            <a:ext cx="1638300" cy="62865"/>
            <a:chOff x="8161019" y="4062984"/>
            <a:chExt cx="1638300" cy="62865"/>
          </a:xfrm>
        </p:grpSpPr>
        <p:sp>
          <p:nvSpPr>
            <p:cNvPr id="43" name="object 43" descr=""/>
            <p:cNvSpPr/>
            <p:nvPr/>
          </p:nvSpPr>
          <p:spPr>
            <a:xfrm>
              <a:off x="8161019" y="4062984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62483" y="0"/>
                  </a:moveTo>
                  <a:lnTo>
                    <a:pt x="0" y="0"/>
                  </a:lnTo>
                  <a:lnTo>
                    <a:pt x="0" y="62483"/>
                  </a:lnTo>
                  <a:lnTo>
                    <a:pt x="62483" y="62483"/>
                  </a:lnTo>
                  <a:lnTo>
                    <a:pt x="62483" y="0"/>
                  </a:lnTo>
                  <a:close/>
                </a:path>
              </a:pathLst>
            </a:custGeom>
            <a:solidFill>
              <a:srgbClr val="002D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8558783" y="4062984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62483" y="0"/>
                  </a:moveTo>
                  <a:lnTo>
                    <a:pt x="0" y="0"/>
                  </a:lnTo>
                  <a:lnTo>
                    <a:pt x="0" y="62483"/>
                  </a:lnTo>
                  <a:lnTo>
                    <a:pt x="62483" y="62483"/>
                  </a:lnTo>
                  <a:lnTo>
                    <a:pt x="62483" y="0"/>
                  </a:lnTo>
                  <a:close/>
                </a:path>
              </a:pathLst>
            </a:custGeom>
            <a:solidFill>
              <a:srgbClr val="0042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8974835" y="4062984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62483" y="0"/>
                  </a:moveTo>
                  <a:lnTo>
                    <a:pt x="0" y="0"/>
                  </a:lnTo>
                  <a:lnTo>
                    <a:pt x="0" y="62483"/>
                  </a:lnTo>
                  <a:lnTo>
                    <a:pt x="62483" y="62483"/>
                  </a:lnTo>
                  <a:lnTo>
                    <a:pt x="62483" y="0"/>
                  </a:lnTo>
                  <a:close/>
                </a:path>
              </a:pathLst>
            </a:custGeom>
            <a:solidFill>
              <a:srgbClr val="2F7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9736835" y="4062984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62483" y="0"/>
                  </a:moveTo>
                  <a:lnTo>
                    <a:pt x="0" y="0"/>
                  </a:lnTo>
                  <a:lnTo>
                    <a:pt x="0" y="62483"/>
                  </a:lnTo>
                  <a:lnTo>
                    <a:pt x="62483" y="62483"/>
                  </a:lnTo>
                  <a:lnTo>
                    <a:pt x="62483" y="0"/>
                  </a:lnTo>
                  <a:close/>
                </a:path>
              </a:pathLst>
            </a:custGeom>
            <a:solidFill>
              <a:srgbClr val="96B9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 descr=""/>
          <p:cNvSpPr txBox="1"/>
          <p:nvPr/>
        </p:nvSpPr>
        <p:spPr>
          <a:xfrm>
            <a:off x="8236457" y="3747007"/>
            <a:ext cx="2082164" cy="415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01140" algn="l"/>
              </a:tabLst>
            </a:pP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Amazon</a:t>
            </a: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Web</a:t>
            </a: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Services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Cloudfare</a:t>
            </a:r>
            <a:endParaRPr sz="900">
              <a:latin typeface="Calibri"/>
              <a:cs typeface="Calibri"/>
            </a:endParaRPr>
          </a:p>
          <a:p>
            <a:pPr marL="15240">
              <a:lnSpc>
                <a:spcPct val="100000"/>
              </a:lnSpc>
              <a:spcBef>
                <a:spcPts val="915"/>
              </a:spcBef>
              <a:tabLst>
                <a:tab pos="412115" algn="l"/>
                <a:tab pos="828040" algn="l"/>
                <a:tab pos="1590040" algn="l"/>
              </a:tabLst>
            </a:pP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Tiny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SMB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Mid-Market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Enterprise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6606920" y="4299330"/>
            <a:ext cx="4944745" cy="17322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299085" marR="5080" indent="-2870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  <a:tab pos="300355" algn="l"/>
              </a:tabLst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	Although</a:t>
            </a:r>
            <a:r>
              <a:rPr dirty="0" sz="1600" spc="13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Amazon</a:t>
            </a:r>
            <a:r>
              <a:rPr dirty="0" sz="1600" spc="13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CloudFront</a:t>
            </a:r>
            <a:r>
              <a:rPr dirty="0" sz="1600" spc="13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has</a:t>
            </a:r>
            <a:r>
              <a:rPr dirty="0" sz="1600" spc="13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more</a:t>
            </a:r>
            <a:r>
              <a:rPr dirty="0" sz="1600" spc="13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customers,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Amazon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serves</a:t>
            </a:r>
            <a:r>
              <a:rPr dirty="0" sz="16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only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2%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Enterprise</a:t>
            </a:r>
            <a:r>
              <a:rPr dirty="0" sz="16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level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customers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as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compared</a:t>
            </a:r>
            <a:r>
              <a:rPr dirty="0" sz="1600" spc="1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600" spc="1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600" spc="20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industry</a:t>
            </a:r>
            <a:r>
              <a:rPr dirty="0" sz="1600" spc="19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leading</a:t>
            </a:r>
            <a:r>
              <a:rPr dirty="0" sz="1600" spc="19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Akamai</a:t>
            </a:r>
            <a:r>
              <a:rPr dirty="0" sz="1600" spc="20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that</a:t>
            </a:r>
            <a:r>
              <a:rPr dirty="0" sz="1600" spc="1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serves 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6%</a:t>
            </a:r>
            <a:endParaRPr sz="1600">
              <a:latin typeface="Calibri"/>
              <a:cs typeface="Calibri"/>
            </a:endParaRPr>
          </a:p>
          <a:p>
            <a:pPr algn="just" marL="299085" marR="69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300355" algn="l"/>
              </a:tabLst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	While</a:t>
            </a:r>
            <a:r>
              <a:rPr dirty="0" sz="1600" spc="2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Amazon’s</a:t>
            </a:r>
            <a:r>
              <a:rPr dirty="0" sz="1600" spc="2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CDN</a:t>
            </a:r>
            <a:r>
              <a:rPr dirty="0" sz="1600" spc="2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strategy</a:t>
            </a:r>
            <a:r>
              <a:rPr dirty="0" sz="1600" spc="2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is</a:t>
            </a:r>
            <a:r>
              <a:rPr dirty="0" sz="1600" spc="2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focused</a:t>
            </a:r>
            <a:r>
              <a:rPr dirty="0" sz="1600" spc="2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on</a:t>
            </a:r>
            <a:r>
              <a:rPr dirty="0" sz="1600" spc="2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customer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adoption,</a:t>
            </a:r>
            <a:r>
              <a:rPr dirty="0" sz="1600" spc="16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Akamai</a:t>
            </a:r>
            <a:r>
              <a:rPr dirty="0" sz="1600" spc="17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has</a:t>
            </a:r>
            <a:r>
              <a:rPr dirty="0" sz="1600" spc="16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been</a:t>
            </a:r>
            <a:r>
              <a:rPr dirty="0" sz="1600" spc="16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far</a:t>
            </a:r>
            <a:r>
              <a:rPr dirty="0" sz="1600" spc="17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more</a:t>
            </a:r>
            <a:r>
              <a:rPr dirty="0" sz="1600" spc="17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effective</a:t>
            </a:r>
            <a:r>
              <a:rPr dirty="0" sz="1600" spc="16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at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targeting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higher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profit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CDN</a:t>
            </a:r>
            <a:r>
              <a:rPr dirty="0" sz="16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use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cases.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9" name="object 4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3504" y="4776215"/>
            <a:ext cx="5173980" cy="1368552"/>
          </a:xfrm>
          <a:prstGeom prst="rect">
            <a:avLst/>
          </a:prstGeom>
        </p:spPr>
      </p:pic>
      <p:sp>
        <p:nvSpPr>
          <p:cNvPr id="50" name="object 50" descr=""/>
          <p:cNvSpPr/>
          <p:nvPr/>
        </p:nvSpPr>
        <p:spPr>
          <a:xfrm>
            <a:off x="6257544" y="1036319"/>
            <a:ext cx="5762625" cy="5107305"/>
          </a:xfrm>
          <a:custGeom>
            <a:avLst/>
            <a:gdLst/>
            <a:ahLst/>
            <a:cxnLst/>
            <a:rect l="l" t="t" r="r" b="b"/>
            <a:pathLst>
              <a:path w="5762625" h="5107305">
                <a:moveTo>
                  <a:pt x="0" y="5106924"/>
                </a:moveTo>
                <a:lnTo>
                  <a:pt x="5762244" y="5106924"/>
                </a:lnTo>
                <a:lnTo>
                  <a:pt x="5762244" y="0"/>
                </a:lnTo>
                <a:lnTo>
                  <a:pt x="0" y="0"/>
                </a:lnTo>
                <a:lnTo>
                  <a:pt x="0" y="5106924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 descr=""/>
          <p:cNvSpPr txBox="1"/>
          <p:nvPr/>
        </p:nvSpPr>
        <p:spPr>
          <a:xfrm>
            <a:off x="342595" y="3722623"/>
            <a:ext cx="5558790" cy="11690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83210" marR="5080" indent="-28384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86385" algn="l"/>
              </a:tabLst>
            </a:pP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Provide</a:t>
            </a:r>
            <a:r>
              <a:rPr dirty="0" sz="15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OCAs</a:t>
            </a:r>
            <a:r>
              <a:rPr dirty="0" sz="15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free</a:t>
            </a:r>
            <a:r>
              <a:rPr dirty="0" sz="15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5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charge</a:t>
            </a:r>
            <a:r>
              <a:rPr dirty="0" sz="15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5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qualifying</a:t>
            </a:r>
            <a:r>
              <a:rPr dirty="0" sz="15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ISPs.</a:t>
            </a:r>
            <a:r>
              <a:rPr dirty="0" sz="15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These</a:t>
            </a:r>
            <a:r>
              <a:rPr dirty="0" sz="15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OCAs,</a:t>
            </a:r>
            <a:r>
              <a:rPr dirty="0" sz="15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with</a:t>
            </a:r>
            <a:r>
              <a:rPr dirty="0" sz="15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001F5F"/>
                </a:solidFill>
                <a:latin typeface="Calibri"/>
                <a:cs typeface="Calibri"/>
              </a:rPr>
              <a:t>the </a:t>
            </a:r>
            <a:r>
              <a:rPr dirty="0" sz="1500" spc="-25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same</a:t>
            </a:r>
            <a:r>
              <a:rPr dirty="0" sz="1500" spc="2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capabilities</a:t>
            </a:r>
            <a:r>
              <a:rPr dirty="0" sz="1500" spc="2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as</a:t>
            </a:r>
            <a:r>
              <a:rPr dirty="0" sz="1500" spc="2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500" spc="229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OCAs</a:t>
            </a:r>
            <a:r>
              <a:rPr dirty="0" sz="1500" spc="2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that</a:t>
            </a:r>
            <a:r>
              <a:rPr dirty="0" sz="1500" spc="2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are</a:t>
            </a:r>
            <a:r>
              <a:rPr dirty="0" sz="1500" spc="2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in</a:t>
            </a:r>
            <a:r>
              <a:rPr dirty="0" sz="1500" spc="2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500" spc="229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IXPs,</a:t>
            </a:r>
            <a:r>
              <a:rPr dirty="0" sz="1500" spc="2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are</a:t>
            </a:r>
            <a:r>
              <a:rPr dirty="0" sz="1500" spc="2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01F5F"/>
                </a:solidFill>
                <a:latin typeface="Calibri"/>
                <a:cs typeface="Calibri"/>
              </a:rPr>
              <a:t>deployed </a:t>
            </a:r>
            <a:r>
              <a:rPr dirty="0" sz="1500" spc="-1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directly</a:t>
            </a:r>
            <a:r>
              <a:rPr dirty="0" sz="1500" spc="1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inside</a:t>
            </a:r>
            <a:r>
              <a:rPr dirty="0" sz="1500" spc="1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ISP</a:t>
            </a:r>
            <a:r>
              <a:rPr dirty="0" sz="1500" spc="1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networks.</a:t>
            </a:r>
            <a:r>
              <a:rPr dirty="0" sz="1500" spc="1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We</a:t>
            </a:r>
            <a:r>
              <a:rPr dirty="0" sz="1500" spc="1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provide</a:t>
            </a:r>
            <a:r>
              <a:rPr dirty="0" sz="1500" spc="1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500" spc="1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server</a:t>
            </a:r>
            <a:r>
              <a:rPr dirty="0" sz="1500" spc="1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hardware</a:t>
            </a:r>
            <a:r>
              <a:rPr dirty="0" sz="1500" spc="1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001F5F"/>
                </a:solidFill>
                <a:latin typeface="Calibri"/>
                <a:cs typeface="Calibri"/>
              </a:rPr>
              <a:t>and </a:t>
            </a:r>
            <a:r>
              <a:rPr dirty="0" sz="1500" spc="-25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5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ISPs</a:t>
            </a:r>
            <a:r>
              <a:rPr dirty="0" sz="15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provide</a:t>
            </a:r>
            <a:r>
              <a:rPr dirty="0" sz="15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 spc="-25">
                <a:solidFill>
                  <a:srgbClr val="001F5F"/>
                </a:solidFill>
                <a:latin typeface="Calibri"/>
                <a:cs typeface="Calibri"/>
              </a:rPr>
              <a:t>power,</a:t>
            </a:r>
            <a:r>
              <a:rPr dirty="0" sz="15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space,</a:t>
            </a:r>
            <a:r>
              <a:rPr dirty="0" sz="15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5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01F5F"/>
                </a:solidFill>
                <a:latin typeface="Calibri"/>
                <a:cs typeface="Calibri"/>
              </a:rPr>
              <a:t>connectivity.</a:t>
            </a:r>
            <a:r>
              <a:rPr dirty="0" sz="15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ISPs</a:t>
            </a:r>
            <a:r>
              <a:rPr dirty="0" sz="15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directly</a:t>
            </a:r>
            <a:r>
              <a:rPr dirty="0" sz="15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01F5F"/>
                </a:solidFill>
                <a:latin typeface="Calibri"/>
                <a:cs typeface="Calibri"/>
              </a:rPr>
              <a:t>control </a:t>
            </a:r>
            <a:r>
              <a:rPr dirty="0" sz="1500" spc="-1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which</a:t>
            </a:r>
            <a:r>
              <a:rPr dirty="0" sz="15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5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their</a:t>
            </a:r>
            <a:r>
              <a:rPr dirty="0" sz="15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 spc="-10">
                <a:solidFill>
                  <a:srgbClr val="001F5F"/>
                </a:solidFill>
                <a:latin typeface="Calibri"/>
                <a:cs typeface="Calibri"/>
              </a:rPr>
              <a:t>customers</a:t>
            </a:r>
            <a:r>
              <a:rPr dirty="0" sz="15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are</a:t>
            </a:r>
            <a:r>
              <a:rPr dirty="0" sz="15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routed</a:t>
            </a:r>
            <a:r>
              <a:rPr dirty="0" sz="15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5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their</a:t>
            </a:r>
            <a:r>
              <a:rPr dirty="0" sz="15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001F5F"/>
                </a:solidFill>
                <a:latin typeface="Calibri"/>
                <a:cs typeface="Calibri"/>
              </a:rPr>
              <a:t>embedded</a:t>
            </a:r>
            <a:r>
              <a:rPr dirty="0" sz="15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500" spc="-20">
                <a:solidFill>
                  <a:srgbClr val="001F5F"/>
                </a:solidFill>
                <a:latin typeface="Calibri"/>
                <a:cs typeface="Calibri"/>
              </a:rPr>
              <a:t>OCAs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329895" y="740791"/>
            <a:ext cx="317563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latin typeface="Calibri"/>
                <a:cs typeface="Calibri"/>
              </a:rPr>
              <a:t>Netflix</a:t>
            </a:r>
            <a:r>
              <a:rPr dirty="0" sz="1600" spc="-4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OpenConnect</a:t>
            </a:r>
            <a:r>
              <a:rPr dirty="0" sz="1600" spc="-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works</a:t>
            </a:r>
            <a:r>
              <a:rPr dirty="0" sz="1600" spc="-3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In</a:t>
            </a:r>
            <a:r>
              <a:rPr dirty="0" sz="1600" spc="-2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2</a:t>
            </a:r>
            <a:r>
              <a:rPr dirty="0" sz="1600" spc="-50" b="1">
                <a:latin typeface="Calibri"/>
                <a:cs typeface="Calibri"/>
              </a:rPr>
              <a:t> </a:t>
            </a:r>
            <a:r>
              <a:rPr dirty="0" sz="1600" spc="-20" b="1">
                <a:latin typeface="Calibri"/>
                <a:cs typeface="Calibri"/>
              </a:rPr>
              <a:t>ways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6409182" y="765505"/>
            <a:ext cx="328612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latin typeface="Calibri"/>
                <a:cs typeface="Calibri"/>
              </a:rPr>
              <a:t>Amazon</a:t>
            </a:r>
            <a:r>
              <a:rPr dirty="0" sz="1600" spc="-8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CloudFront</a:t>
            </a:r>
            <a:r>
              <a:rPr dirty="0" sz="1600" spc="-4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customer</a:t>
            </a:r>
            <a:r>
              <a:rPr dirty="0" sz="1600" spc="-65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breakup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251561" y="6390538"/>
            <a:ext cx="31381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i="1">
                <a:solidFill>
                  <a:srgbClr val="767070"/>
                </a:solidFill>
                <a:latin typeface="Calibri"/>
                <a:cs typeface="Calibri"/>
              </a:rPr>
              <a:t>Source:</a:t>
            </a:r>
            <a:r>
              <a:rPr dirty="0" sz="1200" spc="-25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200" i="1">
                <a:solidFill>
                  <a:srgbClr val="767070"/>
                </a:solidFill>
                <a:latin typeface="Calibri"/>
                <a:cs typeface="Calibri"/>
              </a:rPr>
              <a:t>Netflix</a:t>
            </a:r>
            <a:r>
              <a:rPr dirty="0" sz="1200" spc="-30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200" i="1">
                <a:solidFill>
                  <a:srgbClr val="767070"/>
                </a:solidFill>
                <a:latin typeface="Calibri"/>
                <a:cs typeface="Calibri"/>
              </a:rPr>
              <a:t>tech.</a:t>
            </a:r>
            <a:r>
              <a:rPr dirty="0" sz="1200" spc="-40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200" i="1">
                <a:solidFill>
                  <a:srgbClr val="767070"/>
                </a:solidFill>
                <a:latin typeface="Calibri"/>
                <a:cs typeface="Calibri"/>
              </a:rPr>
              <a:t>blog,</a:t>
            </a:r>
            <a:r>
              <a:rPr dirty="0" sz="1200" spc="-30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200" spc="-10" i="1">
                <a:solidFill>
                  <a:srgbClr val="767070"/>
                </a:solidFill>
                <a:latin typeface="Calibri"/>
                <a:cs typeface="Calibri"/>
              </a:rPr>
              <a:t>Intricately</a:t>
            </a:r>
            <a:r>
              <a:rPr dirty="0" sz="1200" spc="-30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200" spc="-10" i="1">
                <a:solidFill>
                  <a:srgbClr val="767070"/>
                </a:solidFill>
                <a:latin typeface="Calibri"/>
                <a:cs typeface="Calibri"/>
              </a:rPr>
              <a:t>market</a:t>
            </a:r>
            <a:r>
              <a:rPr dirty="0" sz="1200" spc="-20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200" spc="-10" i="1">
                <a:solidFill>
                  <a:srgbClr val="767070"/>
                </a:solidFill>
                <a:latin typeface="Calibri"/>
                <a:cs typeface="Calibri"/>
              </a:rPr>
              <a:t>report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1551919" y="643432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2"/>
                </a:lnTo>
                <a:lnTo>
                  <a:pt x="640079" y="294132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4826508" y="6167628"/>
            <a:ext cx="1231900" cy="55372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139065" rIns="0" bIns="0" rtlCol="0" vert="horz">
            <a:spAutoFit/>
          </a:bodyPr>
          <a:lstStyle/>
          <a:p>
            <a:pPr marL="249554">
              <a:lnSpc>
                <a:spcPct val="100000"/>
              </a:lnSpc>
              <a:spcBef>
                <a:spcPts val="1095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Appendix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347459" y="6167628"/>
            <a:ext cx="1229995" cy="55372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139065" rIns="0" bIns="0" rtlCol="0" vert="horz">
            <a:spAutoFit/>
          </a:bodyPr>
          <a:lstStyle/>
          <a:p>
            <a:pPr marL="165100">
              <a:lnSpc>
                <a:spcPct val="100000"/>
              </a:lnSpc>
              <a:spcBef>
                <a:spcPts val="109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Bibliography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Strategic</a:t>
            </a:r>
            <a:r>
              <a:rPr dirty="0" spc="-50"/>
              <a:t> </a:t>
            </a:r>
            <a:r>
              <a:rPr dirty="0"/>
              <a:t>Fit:</a:t>
            </a:r>
            <a:r>
              <a:rPr dirty="0" spc="-45"/>
              <a:t> </a:t>
            </a:r>
            <a:r>
              <a:rPr dirty="0" spc="-10"/>
              <a:t>Leasing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172212" y="914400"/>
            <a:ext cx="5923915" cy="293370"/>
          </a:xfrm>
          <a:prstGeom prst="rect">
            <a:avLst/>
          </a:prstGeom>
          <a:solidFill>
            <a:srgbClr val="122D56"/>
          </a:solidFill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2095"/>
              </a:lnSpc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Need</a:t>
            </a:r>
            <a:r>
              <a:rPr dirty="0" sz="18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licensing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content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172212" y="1202436"/>
            <a:ext cx="5923915" cy="2062480"/>
          </a:xfrm>
          <a:custGeom>
            <a:avLst/>
            <a:gdLst/>
            <a:ahLst/>
            <a:cxnLst/>
            <a:rect l="l" t="t" r="r" b="b"/>
            <a:pathLst>
              <a:path w="5923915" h="2062479">
                <a:moveTo>
                  <a:pt x="0" y="2061972"/>
                </a:moveTo>
                <a:lnTo>
                  <a:pt x="5923788" y="2061972"/>
                </a:lnTo>
                <a:lnTo>
                  <a:pt x="5923788" y="0"/>
                </a:lnTo>
                <a:lnTo>
                  <a:pt x="0" y="0"/>
                </a:lnTo>
                <a:lnTo>
                  <a:pt x="0" y="2061972"/>
                </a:lnTo>
                <a:close/>
              </a:path>
            </a:pathLst>
          </a:custGeom>
          <a:ln w="9525">
            <a:solidFill>
              <a:srgbClr val="122D5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176974" y="1223263"/>
            <a:ext cx="5914390" cy="1976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73380" marR="208279" indent="-2870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73380" algn="l"/>
              </a:tabLst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Netflix</a:t>
            </a:r>
            <a:r>
              <a:rPr dirty="0" sz="16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has</a:t>
            </a:r>
            <a:r>
              <a:rPr dirty="0" sz="16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been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trying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end</a:t>
            </a:r>
            <a:r>
              <a:rPr dirty="0" sz="16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it’s</a:t>
            </a:r>
            <a:r>
              <a:rPr dirty="0" sz="16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reliance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on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licensed</a:t>
            </a:r>
            <a:r>
              <a:rPr dirty="0" sz="16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content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by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investing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heavily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in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original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content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trying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6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come</a:t>
            </a:r>
            <a:r>
              <a:rPr dirty="0" sz="1600" spc="-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up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with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new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originals</a:t>
            </a:r>
            <a:endParaRPr sz="1600">
              <a:latin typeface="Calibri"/>
              <a:cs typeface="Calibri"/>
            </a:endParaRPr>
          </a:p>
          <a:p>
            <a:pPr marL="373380" indent="-286385">
              <a:lnSpc>
                <a:spcPct val="100000"/>
              </a:lnSpc>
              <a:buFont typeface="Arial MT"/>
              <a:buChar char="•"/>
              <a:tabLst>
                <a:tab pos="373380" algn="l"/>
              </a:tabLst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Licensed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TV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shows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accounted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for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3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6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top</a:t>
            </a:r>
            <a:r>
              <a:rPr dirty="0" sz="16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4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streaming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series</a:t>
            </a:r>
            <a:endParaRPr sz="1600">
              <a:latin typeface="Calibri"/>
              <a:cs typeface="Calibri"/>
            </a:endParaRPr>
          </a:p>
          <a:p>
            <a:pPr marL="373380">
              <a:lnSpc>
                <a:spcPct val="100000"/>
              </a:lnSpc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on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Netflix</a:t>
            </a:r>
            <a:r>
              <a:rPr dirty="0" sz="16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for</a:t>
            </a:r>
            <a:r>
              <a:rPr dirty="0" sz="16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2018.</a:t>
            </a:r>
            <a:endParaRPr sz="1600">
              <a:latin typeface="Calibri"/>
              <a:cs typeface="Calibri"/>
            </a:endParaRPr>
          </a:p>
          <a:p>
            <a:pPr marL="373380" marR="101600" indent="-287020">
              <a:lnSpc>
                <a:spcPct val="100000"/>
              </a:lnSpc>
              <a:buFont typeface="Arial MT"/>
              <a:buChar char="•"/>
              <a:tabLst>
                <a:tab pos="373380" algn="l"/>
              </a:tabLst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Netflix</a:t>
            </a:r>
            <a:r>
              <a:rPr dirty="0" sz="16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reportedly</a:t>
            </a:r>
            <a:r>
              <a:rPr dirty="0" sz="1600" spc="-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paid</a:t>
            </a:r>
            <a:r>
              <a:rPr dirty="0" sz="1600" spc="-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$100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million</a:t>
            </a:r>
            <a:r>
              <a:rPr dirty="0" sz="1600" spc="-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keep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Friends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on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its</a:t>
            </a:r>
            <a:r>
              <a:rPr dirty="0" sz="16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service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for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2019,</a:t>
            </a:r>
            <a:r>
              <a:rPr dirty="0" sz="16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more</a:t>
            </a:r>
            <a:r>
              <a:rPr dirty="0" sz="16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than</a:t>
            </a:r>
            <a:r>
              <a:rPr dirty="0" sz="1600" spc="-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triple</a:t>
            </a:r>
            <a:r>
              <a:rPr dirty="0" sz="16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its</a:t>
            </a:r>
            <a:r>
              <a:rPr dirty="0" sz="1600" spc="-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previous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licensing</a:t>
            </a:r>
            <a:r>
              <a:rPr dirty="0" sz="1600" spc="-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fee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6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$30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million,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which</a:t>
            </a:r>
            <a:r>
              <a:rPr dirty="0" sz="1600" spc="-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shows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how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important</a:t>
            </a:r>
            <a:r>
              <a:rPr dirty="0" sz="16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licensed</a:t>
            </a:r>
            <a:r>
              <a:rPr dirty="0" sz="1600" spc="-7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shows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are</a:t>
            </a:r>
            <a:r>
              <a:rPr dirty="0" sz="16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6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Netflix.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521957" y="1437589"/>
            <a:ext cx="5094605" cy="15811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299085" marR="5080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</a:tabLst>
            </a:pP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HBO</a:t>
            </a:r>
            <a:r>
              <a:rPr dirty="0" sz="1700" spc="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directors</a:t>
            </a:r>
            <a:r>
              <a:rPr dirty="0" sz="1700" spc="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Benioff</a:t>
            </a:r>
            <a:r>
              <a:rPr dirty="0" sz="1700" spc="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700" spc="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Weiss</a:t>
            </a:r>
            <a:r>
              <a:rPr dirty="0" sz="1700" spc="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made</a:t>
            </a:r>
            <a:r>
              <a:rPr dirty="0" sz="1700" spc="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1700" spc="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deal</a:t>
            </a:r>
            <a:r>
              <a:rPr dirty="0" sz="1700" spc="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700" spc="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 spc="-10">
                <a:solidFill>
                  <a:srgbClr val="001F5F"/>
                </a:solidFill>
                <a:latin typeface="Calibri"/>
                <a:cs typeface="Calibri"/>
              </a:rPr>
              <a:t>leave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700" spc="17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studio.</a:t>
            </a:r>
            <a:r>
              <a:rPr dirty="0" sz="1700" spc="19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All</a:t>
            </a:r>
            <a:r>
              <a:rPr dirty="0" sz="1700" spc="1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major</a:t>
            </a:r>
            <a:r>
              <a:rPr dirty="0" sz="1700" spc="1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studios</a:t>
            </a:r>
            <a:r>
              <a:rPr dirty="0" sz="1700" spc="1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pursued</a:t>
            </a:r>
            <a:r>
              <a:rPr dirty="0" sz="1700" spc="20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them</a:t>
            </a:r>
            <a:r>
              <a:rPr dirty="0" sz="1700" spc="1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700" spc="1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 spc="-20">
                <a:solidFill>
                  <a:srgbClr val="001F5F"/>
                </a:solidFill>
                <a:latin typeface="Calibri"/>
                <a:cs typeface="Calibri"/>
              </a:rPr>
              <a:t>they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selected</a:t>
            </a:r>
            <a:r>
              <a:rPr dirty="0" sz="1700" spc="3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Netflix.</a:t>
            </a:r>
            <a:r>
              <a:rPr dirty="0" sz="1700" spc="3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700" spc="3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deal,</a:t>
            </a:r>
            <a:r>
              <a:rPr dirty="0" sz="1700" spc="3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700" spc="3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will</a:t>
            </a:r>
            <a:r>
              <a:rPr dirty="0" sz="1700" spc="3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see</a:t>
            </a:r>
            <a:r>
              <a:rPr dirty="0" sz="1700" spc="3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Benioff</a:t>
            </a:r>
            <a:r>
              <a:rPr dirty="0" sz="1700" spc="3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 spc="-25">
                <a:solidFill>
                  <a:srgbClr val="001F5F"/>
                </a:solidFill>
                <a:latin typeface="Calibri"/>
                <a:cs typeface="Calibri"/>
              </a:rPr>
              <a:t>and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Weiss</a:t>
            </a:r>
            <a:r>
              <a:rPr dirty="0" sz="17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leaving</a:t>
            </a:r>
            <a:r>
              <a:rPr dirty="0" sz="17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HBO</a:t>
            </a:r>
            <a:r>
              <a:rPr dirty="0" sz="17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7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create</a:t>
            </a:r>
            <a:r>
              <a:rPr dirty="0" sz="17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7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develop</a:t>
            </a:r>
            <a:r>
              <a:rPr dirty="0" sz="17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new</a:t>
            </a:r>
            <a:r>
              <a:rPr dirty="0" sz="17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film</a:t>
            </a:r>
            <a:r>
              <a:rPr dirty="0" sz="17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 spc="-25">
                <a:solidFill>
                  <a:srgbClr val="001F5F"/>
                </a:solidFill>
                <a:latin typeface="Calibri"/>
                <a:cs typeface="Calibri"/>
              </a:rPr>
              <a:t>and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TV</a:t>
            </a:r>
            <a:r>
              <a:rPr dirty="0" sz="1700" spc="27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projects</a:t>
            </a:r>
            <a:r>
              <a:rPr dirty="0" sz="1700" spc="2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exclusively</a:t>
            </a:r>
            <a:r>
              <a:rPr dirty="0" sz="1700" spc="2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for</a:t>
            </a:r>
            <a:r>
              <a:rPr dirty="0" sz="1700" spc="2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Netflix.</a:t>
            </a:r>
            <a:r>
              <a:rPr dirty="0" sz="1700" spc="2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According</a:t>
            </a:r>
            <a:r>
              <a:rPr dirty="0" sz="1700" spc="28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700" spc="2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 spc="-25">
                <a:solidFill>
                  <a:srgbClr val="001F5F"/>
                </a:solidFill>
                <a:latin typeface="Calibri"/>
                <a:cs typeface="Calibri"/>
              </a:rPr>
              <a:t>The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Hollywood</a:t>
            </a:r>
            <a:r>
              <a:rPr dirty="0" sz="17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 spc="-25">
                <a:solidFill>
                  <a:srgbClr val="001F5F"/>
                </a:solidFill>
                <a:latin typeface="Calibri"/>
                <a:cs typeface="Calibri"/>
              </a:rPr>
              <a:t>Reporter,</a:t>
            </a:r>
            <a:r>
              <a:rPr dirty="0" sz="17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7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deal</a:t>
            </a:r>
            <a:r>
              <a:rPr dirty="0" sz="17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was</a:t>
            </a:r>
            <a:r>
              <a:rPr dirty="0" sz="17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worth</a:t>
            </a:r>
            <a:r>
              <a:rPr dirty="0" sz="17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$200</a:t>
            </a:r>
            <a:r>
              <a:rPr dirty="0" sz="1700" spc="-10">
                <a:solidFill>
                  <a:srgbClr val="001F5F"/>
                </a:solidFill>
                <a:latin typeface="Calibri"/>
                <a:cs typeface="Calibri"/>
              </a:rPr>
              <a:t> million.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521957" y="3251961"/>
            <a:ext cx="5095240" cy="2358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299085" marR="5715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</a:tabLst>
            </a:pP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In</a:t>
            </a:r>
            <a:r>
              <a:rPr dirty="0" sz="1700" spc="2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Nov</a:t>
            </a:r>
            <a:r>
              <a:rPr dirty="0" sz="1700" spc="2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2018</a:t>
            </a:r>
            <a:r>
              <a:rPr dirty="0" sz="1700" spc="2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Netflix</a:t>
            </a:r>
            <a:r>
              <a:rPr dirty="0" sz="1700" spc="254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700" spc="2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amazon</a:t>
            </a:r>
            <a:r>
              <a:rPr dirty="0" sz="1700" spc="2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engaged</a:t>
            </a:r>
            <a:r>
              <a:rPr dirty="0" sz="1700" spc="2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in</a:t>
            </a:r>
            <a:r>
              <a:rPr dirty="0" sz="1700" spc="2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 spc="-10">
                <a:solidFill>
                  <a:srgbClr val="001F5F"/>
                </a:solidFill>
                <a:latin typeface="Calibri"/>
                <a:cs typeface="Calibri"/>
              </a:rPr>
              <a:t>bidding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wars</a:t>
            </a:r>
            <a:r>
              <a:rPr dirty="0" sz="1700" spc="409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again</a:t>
            </a:r>
            <a:r>
              <a:rPr dirty="0" sz="1700" spc="40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700" spc="39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acquire</a:t>
            </a:r>
            <a:r>
              <a:rPr dirty="0" sz="1700" spc="39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rights</a:t>
            </a:r>
            <a:r>
              <a:rPr dirty="0" sz="1700" spc="4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700" spc="3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Lord</a:t>
            </a:r>
            <a:r>
              <a:rPr dirty="0" sz="1700" spc="40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700" spc="40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700" spc="40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 spc="-10">
                <a:solidFill>
                  <a:srgbClr val="001F5F"/>
                </a:solidFill>
                <a:latin typeface="Calibri"/>
                <a:cs typeface="Calibri"/>
              </a:rPr>
              <a:t>Rings,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which</a:t>
            </a:r>
            <a:r>
              <a:rPr dirty="0" sz="1700" spc="4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became</a:t>
            </a:r>
            <a:r>
              <a:rPr dirty="0" sz="1700" spc="47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700" spc="4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most</a:t>
            </a:r>
            <a:r>
              <a:rPr dirty="0" sz="1700" spc="47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expensive</a:t>
            </a:r>
            <a:r>
              <a:rPr dirty="0" sz="1700" spc="47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acquired</a:t>
            </a:r>
            <a:r>
              <a:rPr dirty="0" sz="1700" spc="47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 spc="-10">
                <a:solidFill>
                  <a:srgbClr val="001F5F"/>
                </a:solidFill>
                <a:latin typeface="Calibri"/>
                <a:cs typeface="Calibri"/>
              </a:rPr>
              <a:t>series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when</a:t>
            </a:r>
            <a:r>
              <a:rPr dirty="0" sz="17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it</a:t>
            </a:r>
            <a:r>
              <a:rPr dirty="0" sz="17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finally</a:t>
            </a:r>
            <a:r>
              <a:rPr dirty="0" sz="17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got</a:t>
            </a:r>
            <a:r>
              <a:rPr dirty="0" sz="17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acquired</a:t>
            </a:r>
            <a:r>
              <a:rPr dirty="0" sz="1700" spc="-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by</a:t>
            </a:r>
            <a:r>
              <a:rPr dirty="0" sz="17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Amazon</a:t>
            </a:r>
            <a:r>
              <a:rPr dirty="0" sz="17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 spc="-10">
                <a:solidFill>
                  <a:srgbClr val="001F5F"/>
                </a:solidFill>
                <a:latin typeface="Calibri"/>
                <a:cs typeface="Calibri"/>
              </a:rPr>
              <a:t>prime</a:t>
            </a:r>
            <a:endParaRPr sz="1700">
              <a:latin typeface="Calibri"/>
              <a:cs typeface="Calibri"/>
            </a:endParaRPr>
          </a:p>
          <a:p>
            <a:pPr algn="just" marL="299085" marR="5080" indent="-287020">
              <a:lnSpc>
                <a:spcPct val="100000"/>
              </a:lnSpc>
              <a:spcBef>
                <a:spcPts val="2039"/>
              </a:spcBef>
              <a:buFont typeface="Arial MT"/>
              <a:buChar char="•"/>
              <a:tabLst>
                <a:tab pos="299085" algn="l"/>
              </a:tabLst>
            </a:pP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For</a:t>
            </a:r>
            <a:r>
              <a:rPr dirty="0" sz="1700" spc="3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Netflix,</a:t>
            </a:r>
            <a:r>
              <a:rPr dirty="0" sz="1700" spc="3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it</a:t>
            </a:r>
            <a:r>
              <a:rPr dirty="0" sz="1700" spc="37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is</a:t>
            </a:r>
            <a:r>
              <a:rPr dirty="0" sz="1700" spc="3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imperative</a:t>
            </a:r>
            <a:r>
              <a:rPr dirty="0" sz="1700" spc="3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700" spc="3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invest</a:t>
            </a:r>
            <a:r>
              <a:rPr dirty="0" sz="1700" spc="37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700" spc="3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money</a:t>
            </a:r>
            <a:r>
              <a:rPr dirty="0" sz="1700" spc="3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 spc="-25">
                <a:solidFill>
                  <a:srgbClr val="001F5F"/>
                </a:solidFill>
                <a:latin typeface="Calibri"/>
                <a:cs typeface="Calibri"/>
              </a:rPr>
              <a:t>in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licensed</a:t>
            </a:r>
            <a:r>
              <a:rPr dirty="0" sz="1700" spc="3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shows</a:t>
            </a:r>
            <a:r>
              <a:rPr dirty="0" sz="1700" spc="3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that</a:t>
            </a:r>
            <a:r>
              <a:rPr dirty="0" sz="1700" spc="3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are</a:t>
            </a:r>
            <a:r>
              <a:rPr dirty="0" sz="1700" spc="30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popular</a:t>
            </a:r>
            <a:r>
              <a:rPr dirty="0" sz="1700" spc="3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with</a:t>
            </a:r>
            <a:r>
              <a:rPr dirty="0" sz="1700" spc="3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700" spc="3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 spc="-10">
                <a:solidFill>
                  <a:srgbClr val="001F5F"/>
                </a:solidFill>
                <a:latin typeface="Calibri"/>
                <a:cs typeface="Calibri"/>
              </a:rPr>
              <a:t>audience,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because</a:t>
            </a:r>
            <a:r>
              <a:rPr dirty="0" sz="17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Netflix’s</a:t>
            </a:r>
            <a:r>
              <a:rPr dirty="0" sz="17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revenue</a:t>
            </a:r>
            <a:r>
              <a:rPr dirty="0" sz="17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growth</a:t>
            </a:r>
            <a:r>
              <a:rPr dirty="0" sz="17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has</a:t>
            </a:r>
            <a:r>
              <a:rPr dirty="0" sz="17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been</a:t>
            </a:r>
            <a:r>
              <a:rPr dirty="0" sz="17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lower</a:t>
            </a:r>
            <a:r>
              <a:rPr dirty="0" sz="17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 spc="-20">
                <a:solidFill>
                  <a:srgbClr val="001F5F"/>
                </a:solidFill>
                <a:latin typeface="Calibri"/>
                <a:cs typeface="Calibri"/>
              </a:rPr>
              <a:t>than </a:t>
            </a:r>
            <a:r>
              <a:rPr dirty="0" sz="1700">
                <a:solidFill>
                  <a:srgbClr val="001F5F"/>
                </a:solidFill>
                <a:latin typeface="Calibri"/>
                <a:cs typeface="Calibri"/>
              </a:rPr>
              <a:t>its</a:t>
            </a:r>
            <a:r>
              <a:rPr dirty="0" sz="1700" spc="-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 spc="-10">
                <a:solidFill>
                  <a:srgbClr val="001F5F"/>
                </a:solidFill>
                <a:latin typeface="Calibri"/>
                <a:cs typeface="Calibri"/>
              </a:rPr>
              <a:t>expenditure</a:t>
            </a:r>
            <a:r>
              <a:rPr dirty="0" sz="17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700" spc="-10">
                <a:solidFill>
                  <a:srgbClr val="001F5F"/>
                </a:solidFill>
                <a:latin typeface="Calibri"/>
                <a:cs typeface="Calibri"/>
              </a:rPr>
              <a:t>growth.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6261861" y="903732"/>
            <a:ext cx="5768975" cy="5209540"/>
            <a:chOff x="6261861" y="903732"/>
            <a:chExt cx="5768975" cy="5209540"/>
          </a:xfrm>
        </p:grpSpPr>
        <p:sp>
          <p:nvSpPr>
            <p:cNvPr id="13" name="object 13" descr=""/>
            <p:cNvSpPr/>
            <p:nvPr/>
          </p:nvSpPr>
          <p:spPr>
            <a:xfrm>
              <a:off x="6268211" y="1202436"/>
              <a:ext cx="5751830" cy="4904740"/>
            </a:xfrm>
            <a:custGeom>
              <a:avLst/>
              <a:gdLst/>
              <a:ahLst/>
              <a:cxnLst/>
              <a:rect l="l" t="t" r="r" b="b"/>
              <a:pathLst>
                <a:path w="5751830" h="4904740">
                  <a:moveTo>
                    <a:pt x="0" y="4904232"/>
                  </a:moveTo>
                  <a:lnTo>
                    <a:pt x="5751576" y="4904232"/>
                  </a:lnTo>
                  <a:lnTo>
                    <a:pt x="5751576" y="0"/>
                  </a:lnTo>
                  <a:lnTo>
                    <a:pt x="0" y="0"/>
                  </a:lnTo>
                  <a:lnTo>
                    <a:pt x="0" y="490423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278879" y="903732"/>
              <a:ext cx="5751830" cy="370840"/>
            </a:xfrm>
            <a:custGeom>
              <a:avLst/>
              <a:gdLst/>
              <a:ahLst/>
              <a:cxnLst/>
              <a:rect l="l" t="t" r="r" b="b"/>
              <a:pathLst>
                <a:path w="5751830" h="370840">
                  <a:moveTo>
                    <a:pt x="5751576" y="0"/>
                  </a:moveTo>
                  <a:lnTo>
                    <a:pt x="0" y="0"/>
                  </a:lnTo>
                  <a:lnTo>
                    <a:pt x="0" y="370332"/>
                  </a:lnTo>
                  <a:lnTo>
                    <a:pt x="5751576" y="370332"/>
                  </a:lnTo>
                  <a:lnTo>
                    <a:pt x="5751576" y="0"/>
                  </a:lnTo>
                  <a:close/>
                </a:path>
              </a:pathLst>
            </a:custGeom>
            <a:solidFill>
              <a:srgbClr val="122D5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8069071" y="923620"/>
            <a:ext cx="217297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Effects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bidding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 wars.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16" name="object 16" descr=""/>
          <p:cNvGraphicFramePr>
            <a:graphicFrameLocks noGrp="1"/>
          </p:cNvGraphicFramePr>
          <p:nvPr/>
        </p:nvGraphicFramePr>
        <p:xfrm>
          <a:off x="319227" y="3768725"/>
          <a:ext cx="5706745" cy="21672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3915"/>
                <a:gridCol w="4002404"/>
                <a:gridCol w="770889"/>
              </a:tblGrid>
              <a:tr h="3511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400" spc="-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RANK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64769">
                    <a:lnL w="12700">
                      <a:solidFill>
                        <a:srgbClr val="001F5F"/>
                      </a:solidFill>
                      <a:prstDash val="solid"/>
                    </a:lnL>
                    <a:lnR w="12700">
                      <a:solidFill>
                        <a:srgbClr val="001F5F"/>
                      </a:solidFill>
                      <a:prstDash val="solid"/>
                    </a:lnR>
                    <a:lnT w="12700">
                      <a:solidFill>
                        <a:srgbClr val="001F5F"/>
                      </a:solidFill>
                      <a:prstDash val="solid"/>
                    </a:lnT>
                    <a:lnB w="12700">
                      <a:solidFill>
                        <a:srgbClr val="001F5F"/>
                      </a:solidFill>
                      <a:prstDash val="solid"/>
                    </a:lnB>
                    <a:solidFill>
                      <a:srgbClr val="122D56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4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TITLE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64769">
                    <a:lnL w="12700">
                      <a:solidFill>
                        <a:srgbClr val="001F5F"/>
                      </a:solidFill>
                      <a:prstDash val="solid"/>
                    </a:lnL>
                    <a:lnR w="12700">
                      <a:solidFill>
                        <a:srgbClr val="001F5F"/>
                      </a:solidFill>
                      <a:prstDash val="solid"/>
                    </a:lnR>
                    <a:lnT w="12700">
                      <a:solidFill>
                        <a:srgbClr val="001F5F"/>
                      </a:solidFill>
                      <a:prstDash val="solid"/>
                    </a:lnT>
                    <a:lnB w="12700">
                      <a:solidFill>
                        <a:srgbClr val="001F5F"/>
                      </a:solidFill>
                      <a:prstDash val="solid"/>
                    </a:lnB>
                    <a:solidFill>
                      <a:srgbClr val="122D56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4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STUDIO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64769">
                    <a:lnL w="12700">
                      <a:solidFill>
                        <a:srgbClr val="001F5F"/>
                      </a:solidFill>
                      <a:prstDash val="solid"/>
                    </a:lnL>
                    <a:lnR w="12700">
                      <a:solidFill>
                        <a:srgbClr val="001F5F"/>
                      </a:solidFill>
                      <a:prstDash val="solid"/>
                    </a:lnR>
                    <a:lnT w="12700">
                      <a:solidFill>
                        <a:srgbClr val="001F5F"/>
                      </a:solidFill>
                      <a:prstDash val="solid"/>
                    </a:lnT>
                    <a:lnB w="12700">
                      <a:solidFill>
                        <a:srgbClr val="001F5F"/>
                      </a:solidFill>
                      <a:prstDash val="solid"/>
                    </a:lnB>
                    <a:solidFill>
                      <a:srgbClr val="122D56"/>
                    </a:solidFill>
                  </a:tcPr>
                </a:tc>
              </a:tr>
              <a:tr h="3632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dirty="0" sz="1600" spc="-50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50165">
                    <a:lnL w="12700">
                      <a:solidFill>
                        <a:srgbClr val="001F5F"/>
                      </a:solidFill>
                      <a:prstDash val="solid"/>
                    </a:lnL>
                    <a:lnR w="12700">
                      <a:solidFill>
                        <a:srgbClr val="001F5F"/>
                      </a:solidFill>
                      <a:prstDash val="solid"/>
                    </a:lnR>
                    <a:lnT w="12700">
                      <a:solidFill>
                        <a:srgbClr val="001F5F"/>
                      </a:solidFill>
                      <a:prstDash val="solid"/>
                    </a:lnT>
                    <a:lnB w="12700">
                      <a:solidFill>
                        <a:srgbClr val="001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16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OFFICE</a:t>
                      </a:r>
                      <a:r>
                        <a:rPr dirty="0" sz="160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(U.S.)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50165">
                    <a:lnL w="12700">
                      <a:solidFill>
                        <a:srgbClr val="001F5F"/>
                      </a:solidFill>
                      <a:prstDash val="solid"/>
                    </a:lnL>
                    <a:lnR w="12700">
                      <a:solidFill>
                        <a:srgbClr val="001F5F"/>
                      </a:solidFill>
                      <a:prstDash val="solid"/>
                    </a:lnR>
                    <a:lnT w="12700">
                      <a:solidFill>
                        <a:srgbClr val="001F5F"/>
                      </a:solidFill>
                      <a:prstDash val="solid"/>
                    </a:lnT>
                    <a:lnB w="12700">
                      <a:solidFill>
                        <a:srgbClr val="001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dirty="0" sz="1600" spc="-25">
                          <a:latin typeface="Calibri"/>
                          <a:cs typeface="Calibri"/>
                        </a:rPr>
                        <a:t>NBC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50165">
                    <a:lnL w="12700">
                      <a:solidFill>
                        <a:srgbClr val="001F5F"/>
                      </a:solidFill>
                      <a:prstDash val="solid"/>
                    </a:lnL>
                    <a:lnR w="12700">
                      <a:solidFill>
                        <a:srgbClr val="001F5F"/>
                      </a:solidFill>
                      <a:prstDash val="solid"/>
                    </a:lnR>
                    <a:lnT w="12700">
                      <a:solidFill>
                        <a:srgbClr val="001F5F"/>
                      </a:solidFill>
                      <a:prstDash val="solid"/>
                    </a:lnT>
                    <a:lnB w="12700">
                      <a:solidFill>
                        <a:srgbClr val="001F5F"/>
                      </a:solidFill>
                      <a:prstDash val="solid"/>
                    </a:lnB>
                  </a:tcPr>
                </a:tc>
              </a:tr>
              <a:tr h="3632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dirty="0" sz="1600" spc="-50">
                          <a:latin typeface="Calibri"/>
                          <a:cs typeface="Calibri"/>
                        </a:rPr>
                        <a:t>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50165">
                    <a:lnL w="12700">
                      <a:solidFill>
                        <a:srgbClr val="001F5F"/>
                      </a:solidFill>
                      <a:prstDash val="solid"/>
                    </a:lnL>
                    <a:lnR w="12700">
                      <a:solidFill>
                        <a:srgbClr val="001F5F"/>
                      </a:solidFill>
                      <a:prstDash val="solid"/>
                    </a:lnR>
                    <a:lnT w="12700">
                      <a:solidFill>
                        <a:srgbClr val="001F5F"/>
                      </a:solidFill>
                      <a:prstDash val="solid"/>
                    </a:lnT>
                    <a:lnB w="12700">
                      <a:solidFill>
                        <a:srgbClr val="001F5F"/>
                      </a:solidFill>
                      <a:prstDash val="solid"/>
                    </a:lnB>
                    <a:solidFill>
                      <a:srgbClr val="FFB3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CHILLING</a:t>
                      </a:r>
                      <a:r>
                        <a:rPr dirty="0" sz="1600" spc="-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ADVENTURES</a:t>
                      </a:r>
                      <a:r>
                        <a:rPr dirty="0" sz="16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16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SABRINA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50165">
                    <a:lnL w="12700">
                      <a:solidFill>
                        <a:srgbClr val="001F5F"/>
                      </a:solidFill>
                      <a:prstDash val="solid"/>
                    </a:lnL>
                    <a:lnR w="12700">
                      <a:solidFill>
                        <a:srgbClr val="001F5F"/>
                      </a:solidFill>
                      <a:prstDash val="solid"/>
                    </a:lnR>
                    <a:lnT w="12700">
                      <a:solidFill>
                        <a:srgbClr val="001F5F"/>
                      </a:solidFill>
                      <a:prstDash val="solid"/>
                    </a:lnT>
                    <a:lnB w="12700">
                      <a:solidFill>
                        <a:srgbClr val="001F5F"/>
                      </a:solidFill>
                      <a:prstDash val="solid"/>
                    </a:lnB>
                    <a:solidFill>
                      <a:srgbClr val="FFB3B3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NETFLIX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50165">
                    <a:lnL w="12700">
                      <a:solidFill>
                        <a:srgbClr val="001F5F"/>
                      </a:solidFill>
                      <a:prstDash val="solid"/>
                    </a:lnL>
                    <a:lnR w="12700">
                      <a:solidFill>
                        <a:srgbClr val="001F5F"/>
                      </a:solidFill>
                      <a:prstDash val="solid"/>
                    </a:lnR>
                    <a:lnT w="12700">
                      <a:solidFill>
                        <a:srgbClr val="001F5F"/>
                      </a:solidFill>
                      <a:prstDash val="solid"/>
                    </a:lnT>
                    <a:lnB w="12700">
                      <a:solidFill>
                        <a:srgbClr val="001F5F"/>
                      </a:solidFill>
                      <a:prstDash val="solid"/>
                    </a:lnB>
                    <a:solidFill>
                      <a:srgbClr val="FFB3B3"/>
                    </a:solidFill>
                  </a:tcPr>
                </a:tc>
              </a:tr>
              <a:tr h="3632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dirty="0" sz="1600" spc="-50">
                          <a:latin typeface="Calibri"/>
                          <a:cs typeface="Calibri"/>
                        </a:rPr>
                        <a:t>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50165">
                    <a:lnL w="12700">
                      <a:solidFill>
                        <a:srgbClr val="001F5F"/>
                      </a:solidFill>
                      <a:prstDash val="solid"/>
                    </a:lnL>
                    <a:lnR w="12700">
                      <a:solidFill>
                        <a:srgbClr val="001F5F"/>
                      </a:solidFill>
                      <a:prstDash val="solid"/>
                    </a:lnR>
                    <a:lnT w="12700">
                      <a:solidFill>
                        <a:srgbClr val="001F5F"/>
                      </a:solidFill>
                      <a:prstDash val="solid"/>
                    </a:lnT>
                    <a:lnB w="12700">
                      <a:solidFill>
                        <a:srgbClr val="001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FRIENDS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50165">
                    <a:lnL w="12700">
                      <a:solidFill>
                        <a:srgbClr val="001F5F"/>
                      </a:solidFill>
                      <a:prstDash val="solid"/>
                    </a:lnL>
                    <a:lnR w="12700">
                      <a:solidFill>
                        <a:srgbClr val="001F5F"/>
                      </a:solidFill>
                      <a:prstDash val="solid"/>
                    </a:lnR>
                    <a:lnT w="12700">
                      <a:solidFill>
                        <a:srgbClr val="001F5F"/>
                      </a:solidFill>
                      <a:prstDash val="solid"/>
                    </a:lnT>
                    <a:lnB w="12700">
                      <a:solidFill>
                        <a:srgbClr val="001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WARNER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50165">
                    <a:lnL w="12700">
                      <a:solidFill>
                        <a:srgbClr val="001F5F"/>
                      </a:solidFill>
                      <a:prstDash val="solid"/>
                    </a:lnL>
                    <a:lnR w="12700">
                      <a:solidFill>
                        <a:srgbClr val="001F5F"/>
                      </a:solidFill>
                      <a:prstDash val="solid"/>
                    </a:lnR>
                    <a:lnT w="12700">
                      <a:solidFill>
                        <a:srgbClr val="001F5F"/>
                      </a:solidFill>
                      <a:prstDash val="solid"/>
                    </a:lnT>
                    <a:lnB w="12700">
                      <a:solidFill>
                        <a:srgbClr val="001F5F"/>
                      </a:solidFill>
                      <a:prstDash val="solid"/>
                    </a:lnB>
                  </a:tcPr>
                </a:tc>
              </a:tr>
              <a:tr h="3632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dirty="0" sz="1600" spc="-50">
                          <a:latin typeface="Calibri"/>
                          <a:cs typeface="Calibri"/>
                        </a:rPr>
                        <a:t>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50165">
                    <a:lnL w="12700">
                      <a:solidFill>
                        <a:srgbClr val="001F5F"/>
                      </a:solidFill>
                      <a:prstDash val="solid"/>
                    </a:lnL>
                    <a:lnR w="12700">
                      <a:solidFill>
                        <a:srgbClr val="001F5F"/>
                      </a:solidFill>
                      <a:prstDash val="solid"/>
                    </a:lnR>
                    <a:lnT w="12700">
                      <a:solidFill>
                        <a:srgbClr val="001F5F"/>
                      </a:solidFill>
                      <a:prstDash val="solid"/>
                    </a:lnT>
                    <a:lnB w="12700">
                      <a:solidFill>
                        <a:srgbClr val="001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GREY'S</a:t>
                      </a:r>
                      <a:r>
                        <a:rPr dirty="0" sz="1600" spc="-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ANATOMY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50165">
                    <a:lnL w="12700">
                      <a:solidFill>
                        <a:srgbClr val="001F5F"/>
                      </a:solidFill>
                      <a:prstDash val="solid"/>
                    </a:lnL>
                    <a:lnR w="12700">
                      <a:solidFill>
                        <a:srgbClr val="001F5F"/>
                      </a:solidFill>
                      <a:prstDash val="solid"/>
                    </a:lnR>
                    <a:lnT w="12700">
                      <a:solidFill>
                        <a:srgbClr val="001F5F"/>
                      </a:solidFill>
                      <a:prstDash val="solid"/>
                    </a:lnT>
                    <a:lnB w="12700">
                      <a:solidFill>
                        <a:srgbClr val="001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dirty="0" sz="1600" spc="-25">
                          <a:latin typeface="Calibri"/>
                          <a:cs typeface="Calibri"/>
                        </a:rPr>
                        <a:t>ABC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50165">
                    <a:lnL w="12700">
                      <a:solidFill>
                        <a:srgbClr val="001F5F"/>
                      </a:solidFill>
                      <a:prstDash val="solid"/>
                    </a:lnL>
                    <a:lnR w="12700">
                      <a:solidFill>
                        <a:srgbClr val="001F5F"/>
                      </a:solidFill>
                      <a:prstDash val="solid"/>
                    </a:lnR>
                    <a:lnT w="12700">
                      <a:solidFill>
                        <a:srgbClr val="001F5F"/>
                      </a:solidFill>
                      <a:prstDash val="solid"/>
                    </a:lnT>
                    <a:lnB w="12700">
                      <a:solidFill>
                        <a:srgbClr val="001F5F"/>
                      </a:solidFill>
                      <a:prstDash val="solid"/>
                    </a:lnB>
                  </a:tcPr>
                </a:tc>
              </a:tr>
              <a:tr h="3632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dirty="0" sz="1600" spc="-50">
                          <a:latin typeface="Calibri"/>
                          <a:cs typeface="Calibri"/>
                        </a:rPr>
                        <a:t>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50165">
                    <a:lnL w="12700">
                      <a:solidFill>
                        <a:srgbClr val="001F5F"/>
                      </a:solidFill>
                      <a:prstDash val="solid"/>
                    </a:lnL>
                    <a:lnR w="12700">
                      <a:solidFill>
                        <a:srgbClr val="001F5F"/>
                      </a:solidFill>
                      <a:prstDash val="solid"/>
                    </a:lnR>
                    <a:lnT w="12700">
                      <a:solidFill>
                        <a:srgbClr val="001F5F"/>
                      </a:solidFill>
                      <a:prstDash val="solid"/>
                    </a:lnT>
                    <a:lnB w="12700">
                      <a:solidFill>
                        <a:srgbClr val="001F5F"/>
                      </a:solidFill>
                      <a:prstDash val="solid"/>
                    </a:lnB>
                    <a:solidFill>
                      <a:srgbClr val="FFB3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HOUSE</a:t>
                      </a:r>
                      <a:r>
                        <a:rPr dirty="0" sz="16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16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CARDS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50165">
                    <a:lnL w="12700">
                      <a:solidFill>
                        <a:srgbClr val="001F5F"/>
                      </a:solidFill>
                      <a:prstDash val="solid"/>
                    </a:lnL>
                    <a:lnR w="12700">
                      <a:solidFill>
                        <a:srgbClr val="001F5F"/>
                      </a:solidFill>
                      <a:prstDash val="solid"/>
                    </a:lnR>
                    <a:lnT w="12700">
                      <a:solidFill>
                        <a:srgbClr val="001F5F"/>
                      </a:solidFill>
                      <a:prstDash val="solid"/>
                    </a:lnT>
                    <a:lnB w="12700">
                      <a:solidFill>
                        <a:srgbClr val="001F5F"/>
                      </a:solidFill>
                      <a:prstDash val="solid"/>
                    </a:lnB>
                    <a:solidFill>
                      <a:srgbClr val="FFB3B3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NETFLIX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50165">
                    <a:lnL w="12700">
                      <a:solidFill>
                        <a:srgbClr val="001F5F"/>
                      </a:solidFill>
                      <a:prstDash val="solid"/>
                    </a:lnL>
                    <a:lnR w="12700">
                      <a:solidFill>
                        <a:srgbClr val="001F5F"/>
                      </a:solidFill>
                      <a:prstDash val="solid"/>
                    </a:lnR>
                    <a:lnT w="12700">
                      <a:solidFill>
                        <a:srgbClr val="001F5F"/>
                      </a:solidFill>
                      <a:prstDash val="solid"/>
                    </a:lnT>
                    <a:lnB w="12700">
                      <a:solidFill>
                        <a:srgbClr val="001F5F"/>
                      </a:solidFill>
                      <a:prstDash val="solid"/>
                    </a:lnB>
                    <a:solidFill>
                      <a:srgbClr val="FFB3B3"/>
                    </a:solidFill>
                  </a:tcPr>
                </a:tc>
              </a:tr>
            </a:tbl>
          </a:graphicData>
        </a:graphic>
      </p:graphicFrame>
      <p:sp>
        <p:nvSpPr>
          <p:cNvPr id="17" name="object 17" descr=""/>
          <p:cNvSpPr txBox="1"/>
          <p:nvPr/>
        </p:nvSpPr>
        <p:spPr>
          <a:xfrm>
            <a:off x="362813" y="6295440"/>
            <a:ext cx="9207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i="1">
                <a:solidFill>
                  <a:srgbClr val="767070"/>
                </a:solidFill>
                <a:latin typeface="Calibri"/>
                <a:cs typeface="Calibri"/>
              </a:rPr>
              <a:t>Source:</a:t>
            </a:r>
            <a:r>
              <a:rPr dirty="0" sz="1200" spc="-50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200" spc="-10" i="1">
                <a:solidFill>
                  <a:srgbClr val="767070"/>
                </a:solidFill>
                <a:latin typeface="Calibri"/>
                <a:cs typeface="Calibri"/>
              </a:rPr>
              <a:t>Forbes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6916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74320" marR="267335" indent="-3175">
              <a:lnSpc>
                <a:spcPct val="100000"/>
              </a:lnSpc>
              <a:spcBef>
                <a:spcPts val="240"/>
              </a:spcBef>
            </a:pP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70276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69875" marR="268605" indent="25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 Overview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69719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310" marR="311150" indent="-635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370832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521334" marR="294005" indent="-224154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771388" y="6303264"/>
            <a:ext cx="1231900" cy="55499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0480" rIns="0" bIns="0" rtlCol="0" vert="horz">
            <a:spAutoFit/>
          </a:bodyPr>
          <a:lstStyle/>
          <a:p>
            <a:pPr marL="309880" marR="281940" indent="-26034">
              <a:lnSpc>
                <a:spcPct val="100000"/>
              </a:lnSpc>
              <a:spcBef>
                <a:spcPts val="240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Financial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7194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53365" marR="207645" indent="-4318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 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5725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14960" marR="210185" indent="-100965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 Solution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9822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146050" rIns="0" bIns="0" rtlCol="0" vert="horz">
            <a:spAutoFit/>
          </a:bodyPr>
          <a:lstStyle/>
          <a:p>
            <a:pPr marL="206375">
              <a:lnSpc>
                <a:spcPct val="100000"/>
              </a:lnSpc>
              <a:spcBef>
                <a:spcPts val="115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1551919" y="643432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2"/>
                </a:lnTo>
                <a:lnTo>
                  <a:pt x="640079" y="294132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Financial</a:t>
            </a:r>
            <a:r>
              <a:rPr dirty="0" spc="-105"/>
              <a:t> </a:t>
            </a:r>
            <a:r>
              <a:rPr dirty="0"/>
              <a:t>Analysis:</a:t>
            </a:r>
            <a:r>
              <a:rPr dirty="0" spc="-75"/>
              <a:t> </a:t>
            </a:r>
            <a:r>
              <a:rPr dirty="0" spc="-10"/>
              <a:t>Precedents</a:t>
            </a:r>
            <a:r>
              <a:rPr dirty="0" spc="-65"/>
              <a:t> </a:t>
            </a:r>
            <a:r>
              <a:rPr dirty="0" spc="-10"/>
              <a:t>Overview</a:t>
            </a:r>
          </a:p>
        </p:txBody>
      </p:sp>
      <p:sp>
        <p:nvSpPr>
          <p:cNvPr id="13" name="object 13" descr=""/>
          <p:cNvSpPr/>
          <p:nvPr/>
        </p:nvSpPr>
        <p:spPr>
          <a:xfrm>
            <a:off x="266700" y="1386839"/>
            <a:ext cx="11478895" cy="0"/>
          </a:xfrm>
          <a:custGeom>
            <a:avLst/>
            <a:gdLst/>
            <a:ahLst/>
            <a:cxnLst/>
            <a:rect l="l" t="t" r="r" b="b"/>
            <a:pathLst>
              <a:path w="11478895" h="0">
                <a:moveTo>
                  <a:pt x="0" y="0"/>
                </a:moveTo>
                <a:lnTo>
                  <a:pt x="11478768" y="0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251561" y="823086"/>
            <a:ext cx="11539220" cy="8801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By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virtue</a:t>
            </a:r>
            <a:r>
              <a:rPr dirty="0" sz="16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 precedent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transactions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in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media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entertainment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 industry,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we</a:t>
            </a:r>
            <a:r>
              <a:rPr dirty="0" sz="1600" spc="-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arrive</a:t>
            </a:r>
            <a:r>
              <a:rPr dirty="0" sz="16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at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an</a:t>
            </a:r>
            <a:r>
              <a:rPr dirty="0" sz="16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EV/Revenue</a:t>
            </a:r>
            <a:r>
              <a:rPr dirty="0" sz="1600" spc="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multiple</a:t>
            </a:r>
            <a:r>
              <a:rPr dirty="0" sz="16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3.4x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600" spc="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an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EV/EBITDA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multiple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600" spc="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12.4x.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Precedent</a:t>
            </a:r>
            <a:r>
              <a:rPr dirty="0" sz="1600" spc="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M&amp;A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transactions,</a:t>
            </a: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001F5F"/>
                </a:solidFill>
                <a:latin typeface="Calibri"/>
                <a:cs typeface="Calibri"/>
              </a:rPr>
              <a:t>2009-</a:t>
            </a:r>
            <a:r>
              <a:rPr dirty="0" sz="1600" spc="-25">
                <a:solidFill>
                  <a:srgbClr val="001F5F"/>
                </a:solidFill>
                <a:latin typeface="Calibri"/>
                <a:cs typeface="Calibri"/>
              </a:rPr>
              <a:t>19.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69240" y="5879084"/>
            <a:ext cx="8811260" cy="346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solidFill>
                  <a:srgbClr val="001F5F"/>
                </a:solidFill>
                <a:latin typeface="Calibri"/>
                <a:cs typeface="Calibri"/>
              </a:rPr>
              <a:t>Note:</a:t>
            </a:r>
            <a:r>
              <a:rPr dirty="0" sz="105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001F5F"/>
                </a:solidFill>
                <a:latin typeface="Calibri"/>
                <a:cs typeface="Calibri"/>
              </a:rPr>
              <a:t>AT&amp;T's</a:t>
            </a:r>
            <a:r>
              <a:rPr dirty="0" sz="105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001F5F"/>
                </a:solidFill>
                <a:latin typeface="Calibri"/>
                <a:cs typeface="Calibri"/>
              </a:rPr>
              <a:t>deal</a:t>
            </a:r>
            <a:r>
              <a:rPr dirty="0" sz="105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05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001F5F"/>
                </a:solidFill>
                <a:latin typeface="Calibri"/>
                <a:cs typeface="Calibri"/>
              </a:rPr>
              <a:t>acquire</a:t>
            </a:r>
            <a:r>
              <a:rPr dirty="0" sz="105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001F5F"/>
                </a:solidFill>
                <a:latin typeface="Calibri"/>
                <a:cs typeface="Calibri"/>
              </a:rPr>
              <a:t>Time</a:t>
            </a:r>
            <a:r>
              <a:rPr dirty="0" sz="105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001F5F"/>
                </a:solidFill>
                <a:latin typeface="Calibri"/>
                <a:cs typeface="Calibri"/>
              </a:rPr>
              <a:t>Warner</a:t>
            </a:r>
            <a:r>
              <a:rPr dirty="0" sz="105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001F5F"/>
                </a:solidFill>
                <a:latin typeface="Calibri"/>
                <a:cs typeface="Calibri"/>
              </a:rPr>
              <a:t>Inc.</a:t>
            </a:r>
            <a:r>
              <a:rPr dirty="0" sz="105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001F5F"/>
                </a:solidFill>
                <a:latin typeface="Calibri"/>
                <a:cs typeface="Calibri"/>
              </a:rPr>
              <a:t>was</a:t>
            </a:r>
            <a:r>
              <a:rPr dirty="0" sz="105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001F5F"/>
                </a:solidFill>
                <a:latin typeface="Calibri"/>
                <a:cs typeface="Calibri"/>
              </a:rPr>
              <a:t>announced</a:t>
            </a:r>
            <a:r>
              <a:rPr dirty="0" sz="105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001F5F"/>
                </a:solidFill>
                <a:latin typeface="Calibri"/>
                <a:cs typeface="Calibri"/>
              </a:rPr>
              <a:t>in</a:t>
            </a:r>
            <a:r>
              <a:rPr dirty="0" sz="105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001F5F"/>
                </a:solidFill>
                <a:latin typeface="Calibri"/>
                <a:cs typeface="Calibri"/>
              </a:rPr>
              <a:t>2016,</a:t>
            </a:r>
            <a:r>
              <a:rPr dirty="0" sz="105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001F5F"/>
                </a:solidFill>
                <a:latin typeface="Calibri"/>
                <a:cs typeface="Calibri"/>
              </a:rPr>
              <a:t>but</a:t>
            </a:r>
            <a:r>
              <a:rPr dirty="0" sz="105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001F5F"/>
                </a:solidFill>
                <a:latin typeface="Calibri"/>
                <a:cs typeface="Calibri"/>
              </a:rPr>
              <a:t>was</a:t>
            </a:r>
            <a:r>
              <a:rPr dirty="0" sz="105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001F5F"/>
                </a:solidFill>
                <a:latin typeface="Calibri"/>
                <a:cs typeface="Calibri"/>
              </a:rPr>
              <a:t>delayed</a:t>
            </a:r>
            <a:r>
              <a:rPr dirty="0" sz="105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001F5F"/>
                </a:solidFill>
                <a:latin typeface="Calibri"/>
                <a:cs typeface="Calibri"/>
              </a:rPr>
              <a:t>till</a:t>
            </a:r>
            <a:r>
              <a:rPr dirty="0" sz="105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001F5F"/>
                </a:solidFill>
                <a:latin typeface="Calibri"/>
                <a:cs typeface="Calibri"/>
              </a:rPr>
              <a:t>2018</a:t>
            </a:r>
            <a:r>
              <a:rPr dirty="0" sz="105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001F5F"/>
                </a:solidFill>
                <a:latin typeface="Calibri"/>
                <a:cs typeface="Calibri"/>
              </a:rPr>
              <a:t>(the</a:t>
            </a:r>
            <a:r>
              <a:rPr dirty="0" sz="105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001F5F"/>
                </a:solidFill>
                <a:latin typeface="Calibri"/>
                <a:cs typeface="Calibri"/>
              </a:rPr>
              <a:t>Justice</a:t>
            </a:r>
            <a:r>
              <a:rPr dirty="0" sz="1050" spc="-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001F5F"/>
                </a:solidFill>
                <a:latin typeface="Calibri"/>
                <a:cs typeface="Calibri"/>
              </a:rPr>
              <a:t>Department</a:t>
            </a:r>
            <a:r>
              <a:rPr dirty="0" sz="105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001F5F"/>
                </a:solidFill>
                <a:latin typeface="Calibri"/>
                <a:cs typeface="Calibri"/>
              </a:rPr>
              <a:t>did</a:t>
            </a:r>
            <a:r>
              <a:rPr dirty="0" sz="1050" spc="-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001F5F"/>
                </a:solidFill>
                <a:latin typeface="Calibri"/>
                <a:cs typeface="Calibri"/>
              </a:rPr>
              <a:t>an</a:t>
            </a:r>
            <a:r>
              <a:rPr dirty="0" sz="1050" spc="-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001F5F"/>
                </a:solidFill>
                <a:latin typeface="Calibri"/>
                <a:cs typeface="Calibri"/>
              </a:rPr>
              <a:t>18</a:t>
            </a:r>
            <a:r>
              <a:rPr dirty="0" sz="105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001F5F"/>
                </a:solidFill>
                <a:latin typeface="Calibri"/>
                <a:cs typeface="Calibri"/>
              </a:rPr>
              <a:t>month</a:t>
            </a:r>
            <a:r>
              <a:rPr dirty="0" sz="1050" spc="-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001F5F"/>
                </a:solidFill>
                <a:latin typeface="Calibri"/>
                <a:cs typeface="Calibri"/>
              </a:rPr>
              <a:t>evaluation</a:t>
            </a:r>
            <a:r>
              <a:rPr dirty="0" sz="105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050" spc="-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050" spc="-10">
                <a:solidFill>
                  <a:srgbClr val="001F5F"/>
                </a:solidFill>
                <a:latin typeface="Calibri"/>
                <a:cs typeface="Calibri"/>
              </a:rPr>
              <a:t> deal).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001F5F"/>
                </a:solidFill>
                <a:latin typeface="Calibri"/>
                <a:cs typeface="Calibri"/>
              </a:rPr>
              <a:t>*:</a:t>
            </a:r>
            <a:r>
              <a:rPr dirty="0" sz="105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001F5F"/>
                </a:solidFill>
                <a:latin typeface="Calibri"/>
                <a:cs typeface="Calibri"/>
              </a:rPr>
              <a:t>Converted</a:t>
            </a:r>
            <a:r>
              <a:rPr dirty="0" sz="105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05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001F5F"/>
                </a:solidFill>
                <a:latin typeface="Calibri"/>
                <a:cs typeface="Calibri"/>
              </a:rPr>
              <a:t>USD</a:t>
            </a:r>
            <a:r>
              <a:rPr dirty="0" sz="1050" spc="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001F5F"/>
                </a:solidFill>
                <a:latin typeface="Calibri"/>
                <a:cs typeface="Calibri"/>
              </a:rPr>
              <a:t>from</a:t>
            </a:r>
            <a:r>
              <a:rPr dirty="0" sz="105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001F5F"/>
                </a:solidFill>
                <a:latin typeface="Calibri"/>
                <a:cs typeface="Calibri"/>
              </a:rPr>
              <a:t>GBP.</a:t>
            </a:r>
            <a:r>
              <a:rPr dirty="0" sz="1050" spc="21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050">
                <a:solidFill>
                  <a:srgbClr val="001F5F"/>
                </a:solidFill>
                <a:latin typeface="Calibri"/>
                <a:cs typeface="Calibri"/>
              </a:rPr>
              <a:t>xx:</a:t>
            </a:r>
            <a:r>
              <a:rPr dirty="0" sz="105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001F5F"/>
                </a:solidFill>
                <a:latin typeface="Calibri"/>
                <a:cs typeface="Calibri"/>
              </a:rPr>
              <a:t>Data</a:t>
            </a:r>
            <a:r>
              <a:rPr dirty="0" sz="1050" spc="-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001F5F"/>
                </a:solidFill>
                <a:latin typeface="Calibri"/>
                <a:cs typeface="Calibri"/>
              </a:rPr>
              <a:t>for</a:t>
            </a:r>
            <a:r>
              <a:rPr dirty="0" sz="105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050" spc="-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001F5F"/>
                </a:solidFill>
                <a:latin typeface="Calibri"/>
                <a:cs typeface="Calibri"/>
              </a:rPr>
              <a:t>particular</a:t>
            </a:r>
            <a:r>
              <a:rPr dirty="0" sz="105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001F5F"/>
                </a:solidFill>
                <a:latin typeface="Calibri"/>
                <a:cs typeface="Calibri"/>
              </a:rPr>
              <a:t>transaction</a:t>
            </a:r>
            <a:r>
              <a:rPr dirty="0" sz="105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001F5F"/>
                </a:solidFill>
                <a:latin typeface="Calibri"/>
                <a:cs typeface="Calibri"/>
              </a:rPr>
              <a:t>not</a:t>
            </a:r>
            <a:r>
              <a:rPr dirty="0" sz="1050" spc="-10">
                <a:solidFill>
                  <a:srgbClr val="001F5F"/>
                </a:solidFill>
                <a:latin typeface="Calibri"/>
                <a:cs typeface="Calibri"/>
              </a:rPr>
              <a:t> available</a:t>
            </a:r>
            <a:endParaRPr sz="1050">
              <a:latin typeface="Calibri"/>
              <a:cs typeface="Calibri"/>
            </a:endParaRPr>
          </a:p>
        </p:txBody>
      </p:sp>
      <p:graphicFrame>
        <p:nvGraphicFramePr>
          <p:cNvPr id="16" name="object 16" descr=""/>
          <p:cNvGraphicFramePr>
            <a:graphicFrameLocks noGrp="1"/>
          </p:cNvGraphicFramePr>
          <p:nvPr/>
        </p:nvGraphicFramePr>
        <p:xfrm>
          <a:off x="281940" y="4610480"/>
          <a:ext cx="11795760" cy="12871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86350"/>
                <a:gridCol w="2379345"/>
                <a:gridCol w="4254500"/>
              </a:tblGrid>
              <a:tr h="262255">
                <a:tc>
                  <a:txBody>
                    <a:bodyPr/>
                    <a:lstStyle/>
                    <a:p>
                      <a:pPr marL="8255">
                        <a:lnSpc>
                          <a:spcPts val="1550"/>
                        </a:lnSpc>
                      </a:pPr>
                      <a:r>
                        <a:rPr dirty="0" sz="1400" spc="-10">
                          <a:latin typeface="Arial MT"/>
                          <a:cs typeface="Arial MT"/>
                        </a:rPr>
                        <a:t>Average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0520">
                        <a:lnSpc>
                          <a:spcPts val="1550"/>
                        </a:lnSpc>
                      </a:pPr>
                      <a:r>
                        <a:rPr dirty="0" sz="1400" spc="-20">
                          <a:latin typeface="Arial MT"/>
                          <a:cs typeface="Arial MT"/>
                        </a:rPr>
                        <a:t>3.5x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8140">
                        <a:lnSpc>
                          <a:spcPts val="1550"/>
                        </a:lnSpc>
                      </a:pPr>
                      <a:r>
                        <a:rPr dirty="0" sz="1400" spc="-10">
                          <a:latin typeface="Arial MT"/>
                          <a:cs typeface="Arial MT"/>
                        </a:rPr>
                        <a:t>12.4x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0825"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1400" spc="-10">
                          <a:latin typeface="Arial MT"/>
                          <a:cs typeface="Arial MT"/>
                        </a:rPr>
                        <a:t>Median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2065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052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1400" spc="-20">
                          <a:latin typeface="Arial MT"/>
                          <a:cs typeface="Arial MT"/>
                        </a:rPr>
                        <a:t>2.8x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2065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814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1400" spc="-10">
                          <a:latin typeface="Arial MT"/>
                          <a:cs typeface="Arial MT"/>
                        </a:rPr>
                        <a:t>12.9x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2065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0825"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1400" spc="-25">
                          <a:latin typeface="Arial MT"/>
                          <a:cs typeface="Arial MT"/>
                        </a:rPr>
                        <a:t>Min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2065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5052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1400" spc="-20">
                          <a:latin typeface="Arial MT"/>
                          <a:cs typeface="Arial MT"/>
                        </a:rPr>
                        <a:t>1.5x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2065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7034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1400" spc="-20">
                          <a:latin typeface="Arial MT"/>
                          <a:cs typeface="Arial MT"/>
                        </a:rPr>
                        <a:t>6.6x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2065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23240"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1400" spc="-25">
                          <a:latin typeface="Arial MT"/>
                          <a:cs typeface="Arial MT"/>
                        </a:rPr>
                        <a:t>Max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ts val="1215"/>
                        </a:lnSpc>
                        <a:spcBef>
                          <a:spcPts val="1030"/>
                        </a:spcBef>
                      </a:pPr>
                      <a:r>
                        <a:rPr dirty="0" sz="105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Source:</a:t>
                      </a:r>
                      <a:r>
                        <a:rPr dirty="0" sz="1050" spc="-4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CapitalIQ,</a:t>
                      </a:r>
                      <a:r>
                        <a:rPr dirty="0" sz="1050" spc="-3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Bloomberg,</a:t>
                      </a:r>
                      <a:r>
                        <a:rPr dirty="0" sz="1050" spc="-4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MergerMarkets,</a:t>
                      </a:r>
                      <a:r>
                        <a:rPr dirty="0" sz="1050" spc="-5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Google</a:t>
                      </a:r>
                      <a:r>
                        <a:rPr dirty="0" sz="1050" spc="-3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 spc="-1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Finance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B="0" marT="12065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35052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1400" spc="-20">
                          <a:latin typeface="Arial MT"/>
                          <a:cs typeface="Arial MT"/>
                        </a:rPr>
                        <a:t>7.1x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2065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5814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1400" spc="-10">
                          <a:latin typeface="Arial MT"/>
                          <a:cs typeface="Arial MT"/>
                        </a:rPr>
                        <a:t>17.7x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2065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graphicFrame>
        <p:nvGraphicFramePr>
          <p:cNvPr id="17" name="object 17" descr=""/>
          <p:cNvGraphicFramePr>
            <a:graphicFrameLocks noGrp="1"/>
          </p:cNvGraphicFramePr>
          <p:nvPr/>
        </p:nvGraphicFramePr>
        <p:xfrm>
          <a:off x="282790" y="1800479"/>
          <a:ext cx="11798300" cy="273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1640"/>
                <a:gridCol w="681990"/>
                <a:gridCol w="1725295"/>
                <a:gridCol w="1594485"/>
                <a:gridCol w="781685"/>
                <a:gridCol w="1193800"/>
                <a:gridCol w="1061720"/>
                <a:gridCol w="1144904"/>
                <a:gridCol w="3106420"/>
              </a:tblGrid>
              <a:tr h="3092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S.No.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F3763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000" spc="-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Date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F376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Target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F376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Acquirer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F3763"/>
                    </a:solidFill>
                  </a:tcPr>
                </a:tc>
                <a:tc>
                  <a:txBody>
                    <a:bodyPr/>
                    <a:lstStyle/>
                    <a:p>
                      <a:pPr marL="234950" marR="63500" indent="-163195">
                        <a:lnSpc>
                          <a:spcPts val="1200"/>
                        </a:lnSpc>
                      </a:pPr>
                      <a:r>
                        <a:rPr dirty="0" sz="10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Deal</a:t>
                      </a:r>
                      <a:r>
                        <a:rPr dirty="0" sz="10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Value ($bn)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F3763"/>
                    </a:solidFil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0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Implied</a:t>
                      </a:r>
                      <a:r>
                        <a:rPr dirty="0" sz="1000" spc="-2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EV</a:t>
                      </a:r>
                      <a:r>
                        <a:rPr dirty="0" sz="1000" spc="-2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($bn)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F3763"/>
                    </a:solidFill>
                  </a:tcPr>
                </a:tc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0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EV/LTM</a:t>
                      </a:r>
                      <a:r>
                        <a:rPr dirty="0" sz="1000" spc="-2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Revenue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F3763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0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EV/LTM</a:t>
                      </a:r>
                      <a:r>
                        <a:rPr dirty="0" sz="1000" spc="-2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EBITDA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F3763"/>
                    </a:solidFill>
                  </a:tcPr>
                </a:tc>
                <a:tc>
                  <a:txBody>
                    <a:bodyPr/>
                    <a:lstStyle/>
                    <a:p>
                      <a:pPr marL="65024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Rationale/Relevance</a:t>
                      </a:r>
                      <a:r>
                        <a:rPr dirty="0" sz="1000" spc="1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000" spc="5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Netflix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F3763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800" spc="-50">
                          <a:latin typeface="Arial MT"/>
                          <a:cs typeface="Arial MT"/>
                        </a:rPr>
                        <a:t>1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596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13-08-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2019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596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Viacom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596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CBS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596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351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11.70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596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68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19931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596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668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1.5x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596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732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6.6x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596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8590" marR="250825">
                        <a:lnSpc>
                          <a:spcPts val="960"/>
                        </a:lnSpc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Target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is</a:t>
                      </a:r>
                      <a:r>
                        <a:rPr dirty="0" sz="8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engaged</a:t>
                      </a:r>
                      <a:r>
                        <a:rPr dirty="0" sz="80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in</a:t>
                      </a:r>
                      <a:r>
                        <a:rPr dirty="0" sz="8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8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motion</a:t>
                      </a:r>
                      <a:r>
                        <a:rPr dirty="0" sz="8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pictures</a:t>
                      </a:r>
                      <a:r>
                        <a:rPr dirty="0" sz="8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8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video</a:t>
                      </a:r>
                      <a:r>
                        <a:rPr dirty="0" sz="8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services business.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47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50">
                          <a:latin typeface="Arial MT"/>
                          <a:cs typeface="Arial MT"/>
                        </a:rPr>
                        <a:t>2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31-07-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2019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FUNimation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Entertainment</a:t>
                      </a:r>
                      <a:r>
                        <a:rPr dirty="0" sz="800" spc="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25">
                          <a:latin typeface="Arial MT"/>
                          <a:cs typeface="Arial MT"/>
                        </a:rPr>
                        <a:t>Ltd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Sony</a:t>
                      </a:r>
                      <a:r>
                        <a:rPr dirty="0" sz="8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Pictures</a:t>
                      </a:r>
                      <a:r>
                        <a:rPr dirty="0" sz="8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Television</a:t>
                      </a:r>
                      <a:r>
                        <a:rPr dirty="0" sz="8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25">
                          <a:latin typeface="Arial MT"/>
                          <a:cs typeface="Arial MT"/>
                        </a:rPr>
                        <a:t>Inc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287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0.13095*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2759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137.84*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668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7.1x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7399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xx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859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Target</a:t>
                      </a:r>
                      <a:r>
                        <a:rPr dirty="0" sz="8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is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into</a:t>
                      </a:r>
                      <a:r>
                        <a:rPr dirty="0" sz="8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content</a:t>
                      </a:r>
                      <a:r>
                        <a:rPr dirty="0" sz="800" spc="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distribution</a:t>
                      </a:r>
                      <a:r>
                        <a:rPr dirty="0" sz="8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and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streaming.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47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50">
                          <a:latin typeface="Arial MT"/>
                          <a:cs typeface="Arial MT"/>
                        </a:rPr>
                        <a:t>3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20-03-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2019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21st</a:t>
                      </a:r>
                      <a:r>
                        <a:rPr dirty="0" sz="8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Century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25">
                          <a:latin typeface="Arial MT"/>
                          <a:cs typeface="Arial MT"/>
                        </a:rPr>
                        <a:t>Fox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Disney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478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90.575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68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83203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668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2.8x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70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12.9x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859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Target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is</a:t>
                      </a:r>
                      <a:r>
                        <a:rPr dirty="0" sz="8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traditional content</a:t>
                      </a:r>
                      <a:r>
                        <a:rPr dirty="0" sz="8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800" spc="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distribution</a:t>
                      </a:r>
                      <a:r>
                        <a:rPr dirty="0" sz="8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company.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47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50">
                          <a:latin typeface="Arial MT"/>
                          <a:cs typeface="Arial MT"/>
                        </a:rPr>
                        <a:t>4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04-10-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2018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Sky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Comcast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478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49.687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68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47566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668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2.7x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70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17.7x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859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Target</a:t>
                      </a:r>
                      <a:r>
                        <a:rPr dirty="0" sz="8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is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traditional</a:t>
                      </a:r>
                      <a:r>
                        <a:rPr dirty="0" sz="8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media</a:t>
                      </a:r>
                      <a:r>
                        <a:rPr dirty="0" sz="8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company.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47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50">
                          <a:latin typeface="Arial MT"/>
                          <a:cs typeface="Arial MT"/>
                        </a:rPr>
                        <a:t>5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31-07-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2017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Scripps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Discovery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68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11515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668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3.3x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73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7.2x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859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Target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is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traditional</a:t>
                      </a:r>
                      <a:r>
                        <a:rPr dirty="0" sz="80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content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&amp;</a:t>
                      </a:r>
                      <a:r>
                        <a:rPr dirty="0" sz="8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distribution</a:t>
                      </a:r>
                      <a:r>
                        <a:rPr dirty="0" sz="8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company.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47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50">
                          <a:latin typeface="Arial MT"/>
                          <a:cs typeface="Arial MT"/>
                        </a:rPr>
                        <a:t>6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30-06-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2016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Starz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 Inc.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Lionsgate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224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3815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668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2.3x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73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9.7x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859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Target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produces</a:t>
                      </a:r>
                      <a:r>
                        <a:rPr dirty="0" sz="800" spc="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800" spc="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distributes</a:t>
                      </a:r>
                      <a:r>
                        <a:rPr dirty="0" sz="8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modern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 content.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54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50">
                          <a:latin typeface="Arial MT"/>
                          <a:cs typeface="Arial MT"/>
                        </a:rPr>
                        <a:t>7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22-10-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2016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Time</a:t>
                      </a:r>
                      <a:r>
                        <a:rPr dirty="0" sz="8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Warner</a:t>
                      </a:r>
                      <a:r>
                        <a:rPr dirty="0" sz="8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Inc.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AT&amp;T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 Inc.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478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85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68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84036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668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2.9x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70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12.6x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859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Target is</a:t>
                      </a:r>
                      <a:r>
                        <a:rPr dirty="0" sz="8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a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full-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service</a:t>
                      </a:r>
                      <a:r>
                        <a:rPr dirty="0" sz="8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content</a:t>
                      </a:r>
                      <a:r>
                        <a:rPr dirty="0" sz="80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800" spc="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distribution</a:t>
                      </a:r>
                      <a:r>
                        <a:rPr dirty="0" sz="8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company.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47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50">
                          <a:latin typeface="Arial MT"/>
                          <a:cs typeface="Arial MT"/>
                        </a:rPr>
                        <a:t>8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28-04-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2016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DreamWorks</a:t>
                      </a:r>
                      <a:r>
                        <a:rPr dirty="0" sz="8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Animation</a:t>
                      </a:r>
                      <a:r>
                        <a:rPr dirty="0" sz="8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SKG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 Inc.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NBCUniversal</a:t>
                      </a:r>
                      <a:r>
                        <a:rPr dirty="0" sz="800" spc="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Media,</a:t>
                      </a:r>
                      <a:r>
                        <a:rPr dirty="0" sz="800" spc="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25">
                          <a:latin typeface="Arial MT"/>
                          <a:cs typeface="Arial MT"/>
                        </a:rPr>
                        <a:t>LLC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351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4.239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224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4147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668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4.4x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70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34.3x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859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Target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is</a:t>
                      </a:r>
                      <a:r>
                        <a:rPr dirty="0" sz="8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an</a:t>
                      </a:r>
                      <a:r>
                        <a:rPr dirty="0" sz="8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animated</a:t>
                      </a:r>
                      <a:r>
                        <a:rPr dirty="0" sz="8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content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creator</a:t>
                      </a:r>
                      <a:r>
                        <a:rPr dirty="0" sz="8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8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television</a:t>
                      </a:r>
                      <a:r>
                        <a:rPr dirty="0" sz="8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company.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47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50">
                          <a:latin typeface="Arial MT"/>
                          <a:cs typeface="Arial MT"/>
                        </a:rPr>
                        <a:t>9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28-09-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2015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Media</a:t>
                      </a:r>
                      <a:r>
                        <a:rPr dirty="0" sz="8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General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Nexstar</a:t>
                      </a:r>
                      <a:r>
                        <a:rPr dirty="0" sz="8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Group,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 Inc.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224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3651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668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2.8x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70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11.0x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859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Target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is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traditional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programmer</a:t>
                      </a:r>
                      <a:r>
                        <a:rPr dirty="0" sz="8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8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distributor.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47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10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18-05-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2014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DirecTV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AT&amp;T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 Inc.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68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62979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668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2.0x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73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7.7x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859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Target is</a:t>
                      </a:r>
                      <a:r>
                        <a:rPr dirty="0" sz="8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8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traditional</a:t>
                      </a:r>
                      <a:r>
                        <a:rPr dirty="0" sz="800" spc="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distribution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company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47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11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31-03-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2014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LIN</a:t>
                      </a:r>
                      <a:r>
                        <a:rPr dirty="0" sz="8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Media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Media</a:t>
                      </a:r>
                      <a:r>
                        <a:rPr dirty="0" sz="8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General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224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1487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668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2.1x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73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8.5x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859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Target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is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traditional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programmer</a:t>
                      </a:r>
                      <a:r>
                        <a:rPr dirty="0" sz="8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8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distributor.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54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12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13-06-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2013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Belo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Corp.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Gannett</a:t>
                      </a:r>
                      <a:r>
                        <a:rPr dirty="0" sz="8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25">
                          <a:latin typeface="Arial MT"/>
                          <a:cs typeface="Arial MT"/>
                        </a:rPr>
                        <a:t>Co.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224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2170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668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3.0x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73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8.3x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859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Target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is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traditional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programmer</a:t>
                      </a:r>
                      <a:r>
                        <a:rPr dirty="0" sz="8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8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distributor.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47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13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12-02-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2013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NBCUniversal</a:t>
                      </a:r>
                      <a:r>
                        <a:rPr dirty="0" sz="800" spc="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Media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Comcast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68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39300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668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1.7x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73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9.2x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859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Target</a:t>
                      </a:r>
                      <a:r>
                        <a:rPr dirty="0" sz="8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is</a:t>
                      </a:r>
                      <a:r>
                        <a:rPr dirty="0" sz="8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traditional</a:t>
                      </a:r>
                      <a:r>
                        <a:rPr dirty="0" sz="8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content</a:t>
                      </a:r>
                      <a:r>
                        <a:rPr dirty="0" sz="8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company.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47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14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95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08-08-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2012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95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Starz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 Inc.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95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Liberty</a:t>
                      </a:r>
                      <a:r>
                        <a:rPr dirty="0" sz="8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Media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95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68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10830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95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668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6.6x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95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70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24.7x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95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859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Both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target and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acquirer</a:t>
                      </a:r>
                      <a:r>
                        <a:rPr dirty="0" sz="8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are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content and</a:t>
                      </a:r>
                      <a:r>
                        <a:rPr dirty="0" sz="8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distribution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companies.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95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54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15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27-06-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2012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Twenty-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First</a:t>
                      </a:r>
                      <a:r>
                        <a:rPr dirty="0" sz="8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Century</a:t>
                      </a:r>
                      <a:r>
                        <a:rPr dirty="0" sz="80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25">
                          <a:latin typeface="Arial MT"/>
                          <a:cs typeface="Arial MT"/>
                        </a:rPr>
                        <a:t>Fox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New</a:t>
                      </a:r>
                      <a:r>
                        <a:rPr dirty="0" sz="8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News</a:t>
                      </a:r>
                      <a:r>
                        <a:rPr dirty="0" sz="8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Corporation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68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51301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668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5.9x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70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57.7x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859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Target</a:t>
                      </a:r>
                      <a:r>
                        <a:rPr dirty="0" sz="8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is</a:t>
                      </a:r>
                      <a:r>
                        <a:rPr dirty="0" sz="8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into</a:t>
                      </a:r>
                      <a:r>
                        <a:rPr dirty="0" sz="8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content</a:t>
                      </a:r>
                      <a:r>
                        <a:rPr dirty="0" sz="8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production</a:t>
                      </a:r>
                      <a:r>
                        <a:rPr dirty="0" sz="8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distribution.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47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16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31-08-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2009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Marvel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Entertainment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Walt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Disney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224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3709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73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5.2x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70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11.6x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859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Target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is</a:t>
                      </a:r>
                      <a:r>
                        <a:rPr dirty="0" sz="8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8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original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content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producer</a:t>
                      </a:r>
                      <a:r>
                        <a:rPr dirty="0" sz="8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8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owner</a:t>
                      </a:r>
                      <a:r>
                        <a:rPr dirty="0" sz="8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franchises.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6916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74320" marR="267335" indent="-3175">
              <a:lnSpc>
                <a:spcPct val="100000"/>
              </a:lnSpc>
              <a:spcBef>
                <a:spcPts val="240"/>
              </a:spcBef>
            </a:pP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70276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69875" marR="268605" indent="25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 Overview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69719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310" marR="311150" indent="-635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370832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521334" marR="294005" indent="-224154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771388" y="6303264"/>
            <a:ext cx="1231900" cy="55499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0480" rIns="0" bIns="0" rtlCol="0" vert="horz">
            <a:spAutoFit/>
          </a:bodyPr>
          <a:lstStyle/>
          <a:p>
            <a:pPr marL="309880" marR="281940" indent="-26034">
              <a:lnSpc>
                <a:spcPct val="100000"/>
              </a:lnSpc>
              <a:spcBef>
                <a:spcPts val="240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Financial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7194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53365" marR="207645" indent="-4318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 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5725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14960" marR="210185" indent="-100965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 Solution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9822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146050" rIns="0" bIns="0" rtlCol="0" vert="horz">
            <a:spAutoFit/>
          </a:bodyPr>
          <a:lstStyle/>
          <a:p>
            <a:pPr marL="206375">
              <a:lnSpc>
                <a:spcPct val="100000"/>
              </a:lnSpc>
              <a:spcBef>
                <a:spcPts val="115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1551919" y="643432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2"/>
                </a:lnTo>
                <a:lnTo>
                  <a:pt x="640079" y="294132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 descr=""/>
          <p:cNvGrpSpPr/>
          <p:nvPr/>
        </p:nvGrpSpPr>
        <p:grpSpPr>
          <a:xfrm>
            <a:off x="646176" y="2161222"/>
            <a:ext cx="5186680" cy="2196465"/>
            <a:chOff x="646176" y="2161222"/>
            <a:chExt cx="5186680" cy="2196465"/>
          </a:xfrm>
        </p:grpSpPr>
        <p:sp>
          <p:nvSpPr>
            <p:cNvPr id="13" name="object 13" descr=""/>
            <p:cNvSpPr/>
            <p:nvPr/>
          </p:nvSpPr>
          <p:spPr>
            <a:xfrm>
              <a:off x="646176" y="4352544"/>
              <a:ext cx="5186680" cy="0"/>
            </a:xfrm>
            <a:custGeom>
              <a:avLst/>
              <a:gdLst/>
              <a:ahLst/>
              <a:cxnLst/>
              <a:rect l="l" t="t" r="r" b="b"/>
              <a:pathLst>
                <a:path w="5186680" h="0">
                  <a:moveTo>
                    <a:pt x="0" y="0"/>
                  </a:moveTo>
                  <a:lnTo>
                    <a:pt x="5186172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819150" y="2216658"/>
              <a:ext cx="4840605" cy="2052955"/>
            </a:xfrm>
            <a:custGeom>
              <a:avLst/>
              <a:gdLst/>
              <a:ahLst/>
              <a:cxnLst/>
              <a:rect l="l" t="t" r="r" b="b"/>
              <a:pathLst>
                <a:path w="4840605" h="2052954">
                  <a:moveTo>
                    <a:pt x="0" y="82295"/>
                  </a:moveTo>
                  <a:lnTo>
                    <a:pt x="345947" y="164591"/>
                  </a:lnTo>
                  <a:lnTo>
                    <a:pt x="691896" y="0"/>
                  </a:lnTo>
                  <a:lnTo>
                    <a:pt x="1037844" y="245363"/>
                  </a:lnTo>
                  <a:lnTo>
                    <a:pt x="1383792" y="876300"/>
                  </a:lnTo>
                  <a:lnTo>
                    <a:pt x="1728216" y="1107947"/>
                  </a:lnTo>
                  <a:lnTo>
                    <a:pt x="2074164" y="1278636"/>
                  </a:lnTo>
                  <a:lnTo>
                    <a:pt x="2420112" y="1415795"/>
                  </a:lnTo>
                  <a:lnTo>
                    <a:pt x="2766060" y="1554479"/>
                  </a:lnTo>
                  <a:lnTo>
                    <a:pt x="3112008" y="1667255"/>
                  </a:lnTo>
                  <a:lnTo>
                    <a:pt x="3457955" y="1725167"/>
                  </a:lnTo>
                  <a:lnTo>
                    <a:pt x="3803904" y="1807464"/>
                  </a:lnTo>
                  <a:lnTo>
                    <a:pt x="4149852" y="1889759"/>
                  </a:lnTo>
                  <a:lnTo>
                    <a:pt x="4494276" y="1972055"/>
                  </a:lnTo>
                  <a:lnTo>
                    <a:pt x="4840224" y="2052827"/>
                  </a:lnTo>
                </a:path>
              </a:pathLst>
            </a:custGeom>
            <a:ln w="28575">
              <a:solidFill>
                <a:srgbClr val="122D5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4717" y="2243518"/>
              <a:ext cx="111633" cy="111633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9141" y="2325814"/>
              <a:ext cx="111632" cy="111633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5102" y="2161222"/>
              <a:ext cx="111632" cy="111632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01050" y="2408110"/>
              <a:ext cx="111632" cy="111632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46998" y="3037522"/>
              <a:ext cx="111632" cy="111632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92946" y="3270694"/>
              <a:ext cx="111633" cy="111632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38894" y="3441382"/>
              <a:ext cx="111632" cy="111632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4842" y="3577018"/>
              <a:ext cx="111632" cy="111633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30790" y="3715702"/>
              <a:ext cx="111633" cy="111633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75214" y="3830002"/>
              <a:ext cx="111633" cy="111633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21162" y="3886390"/>
              <a:ext cx="111633" cy="111633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67110" y="3968686"/>
              <a:ext cx="111632" cy="111632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13058" y="4050982"/>
              <a:ext cx="111632" cy="111632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59006" y="4133278"/>
              <a:ext cx="111632" cy="111632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04954" y="4215574"/>
              <a:ext cx="111633" cy="111632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819150" y="3530346"/>
              <a:ext cx="4840605" cy="739140"/>
            </a:xfrm>
            <a:custGeom>
              <a:avLst/>
              <a:gdLst/>
              <a:ahLst/>
              <a:cxnLst/>
              <a:rect l="l" t="t" r="r" b="b"/>
              <a:pathLst>
                <a:path w="4840605" h="739139">
                  <a:moveTo>
                    <a:pt x="0" y="329183"/>
                  </a:moveTo>
                  <a:lnTo>
                    <a:pt x="345947" y="0"/>
                  </a:lnTo>
                  <a:lnTo>
                    <a:pt x="691896" y="82295"/>
                  </a:lnTo>
                  <a:lnTo>
                    <a:pt x="1037844" y="411479"/>
                  </a:lnTo>
                  <a:lnTo>
                    <a:pt x="1383792" y="460247"/>
                  </a:lnTo>
                  <a:lnTo>
                    <a:pt x="1728216" y="452627"/>
                  </a:lnTo>
                  <a:lnTo>
                    <a:pt x="2074164" y="452627"/>
                  </a:lnTo>
                  <a:lnTo>
                    <a:pt x="2420112" y="443483"/>
                  </a:lnTo>
                  <a:lnTo>
                    <a:pt x="2766060" y="443483"/>
                  </a:lnTo>
                  <a:lnTo>
                    <a:pt x="3112008" y="443483"/>
                  </a:lnTo>
                  <a:lnTo>
                    <a:pt x="3457955" y="493775"/>
                  </a:lnTo>
                  <a:lnTo>
                    <a:pt x="3803904" y="576071"/>
                  </a:lnTo>
                  <a:lnTo>
                    <a:pt x="4149852" y="658367"/>
                  </a:lnTo>
                  <a:lnTo>
                    <a:pt x="4494276" y="658367"/>
                  </a:lnTo>
                  <a:lnTo>
                    <a:pt x="4840224" y="739139"/>
                  </a:lnTo>
                </a:path>
              </a:pathLst>
            </a:custGeom>
            <a:ln w="28575">
              <a:solidFill>
                <a:srgbClr val="FF9B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4717" y="3804094"/>
              <a:ext cx="111633" cy="111632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9141" y="3476434"/>
              <a:ext cx="111632" cy="111632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5102" y="3558730"/>
              <a:ext cx="111632" cy="111633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01050" y="3886390"/>
              <a:ext cx="111632" cy="111633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46998" y="3936682"/>
              <a:ext cx="111632" cy="111632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92946" y="3927538"/>
              <a:ext cx="111633" cy="111632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38894" y="3927538"/>
              <a:ext cx="111632" cy="111632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84842" y="3919918"/>
              <a:ext cx="111632" cy="111632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30790" y="3919918"/>
              <a:ext cx="111633" cy="111632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75214" y="3919918"/>
              <a:ext cx="111633" cy="111632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21162" y="3968686"/>
              <a:ext cx="111633" cy="111632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67110" y="4050982"/>
              <a:ext cx="111632" cy="111632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13058" y="4133278"/>
              <a:ext cx="111632" cy="111632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59006" y="4133278"/>
              <a:ext cx="111632" cy="111632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4954" y="4215574"/>
              <a:ext cx="111633" cy="111632"/>
            </a:xfrm>
            <a:prstGeom prst="rect">
              <a:avLst/>
            </a:prstGeom>
          </p:spPr>
        </p:pic>
        <p:sp>
          <p:nvSpPr>
            <p:cNvPr id="46" name="object 46" descr=""/>
            <p:cNvSpPr/>
            <p:nvPr/>
          </p:nvSpPr>
          <p:spPr>
            <a:xfrm>
              <a:off x="2202179" y="3017520"/>
              <a:ext cx="196850" cy="74930"/>
            </a:xfrm>
            <a:custGeom>
              <a:avLst/>
              <a:gdLst/>
              <a:ahLst/>
              <a:cxnLst/>
              <a:rect l="l" t="t" r="r" b="b"/>
              <a:pathLst>
                <a:path w="196850" h="74930">
                  <a:moveTo>
                    <a:pt x="0" y="74675"/>
                  </a:moveTo>
                  <a:lnTo>
                    <a:pt x="196595" y="0"/>
                  </a:lnTo>
                </a:path>
              </a:pathLst>
            </a:custGeom>
            <a:ln w="952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 descr=""/>
          <p:cNvSpPr txBox="1"/>
          <p:nvPr/>
        </p:nvSpPr>
        <p:spPr>
          <a:xfrm>
            <a:off x="662736" y="2032508"/>
            <a:ext cx="659130" cy="245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865"/>
              </a:lnSpc>
              <a:spcBef>
                <a:spcPts val="100"/>
              </a:spcBef>
            </a:pPr>
            <a:r>
              <a:rPr dirty="0" sz="900" spc="-10" b="1">
                <a:solidFill>
                  <a:srgbClr val="404040"/>
                </a:solidFill>
                <a:latin typeface="Calibri"/>
                <a:cs typeface="Calibri"/>
              </a:rPr>
              <a:t>25.0%</a:t>
            </a:r>
            <a:endParaRPr sz="900">
              <a:latin typeface="Calibri"/>
              <a:cs typeface="Calibri"/>
            </a:endParaRPr>
          </a:p>
          <a:p>
            <a:pPr marL="358140">
              <a:lnSpc>
                <a:spcPts val="865"/>
              </a:lnSpc>
            </a:pPr>
            <a:r>
              <a:rPr dirty="0" sz="900" spc="-10" b="1">
                <a:solidFill>
                  <a:srgbClr val="404040"/>
                </a:solidFill>
                <a:latin typeface="Calibri"/>
                <a:cs typeface="Calibri"/>
              </a:rPr>
              <a:t>24.0%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1354327" y="1950465"/>
            <a:ext cx="3130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404040"/>
                </a:solidFill>
                <a:latin typeface="Calibri"/>
                <a:cs typeface="Calibri"/>
              </a:rPr>
              <a:t>26.0%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1700276" y="2197100"/>
            <a:ext cx="3130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404040"/>
                </a:solidFill>
                <a:latin typeface="Calibri"/>
                <a:cs typeface="Calibri"/>
              </a:rPr>
              <a:t>23.0%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2242820" y="2840863"/>
            <a:ext cx="3130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404040"/>
                </a:solidFill>
                <a:latin typeface="Calibri"/>
                <a:cs typeface="Calibri"/>
              </a:rPr>
              <a:t>15.3%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2391917" y="3059938"/>
            <a:ext cx="3130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404040"/>
                </a:solidFill>
                <a:latin typeface="Calibri"/>
                <a:cs typeface="Calibri"/>
              </a:rPr>
              <a:t>12.5%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2737485" y="3230117"/>
            <a:ext cx="3130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404040"/>
                </a:solidFill>
                <a:latin typeface="Calibri"/>
                <a:cs typeface="Calibri"/>
              </a:rPr>
              <a:t>10.4%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3112135" y="3366261"/>
            <a:ext cx="2552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404040"/>
                </a:solidFill>
                <a:latin typeface="Calibri"/>
                <a:cs typeface="Calibri"/>
              </a:rPr>
              <a:t>8.8%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3458083" y="3505327"/>
            <a:ext cx="2552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404040"/>
                </a:solidFill>
                <a:latin typeface="Calibri"/>
                <a:cs typeface="Calibri"/>
              </a:rPr>
              <a:t>7.1%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3803650" y="3618738"/>
            <a:ext cx="2552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404040"/>
                </a:solidFill>
                <a:latin typeface="Calibri"/>
                <a:cs typeface="Calibri"/>
              </a:rPr>
              <a:t>5.7%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4149597" y="3676269"/>
            <a:ext cx="2552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404040"/>
                </a:solidFill>
                <a:latin typeface="Calibri"/>
                <a:cs typeface="Calibri"/>
              </a:rPr>
              <a:t>5.0%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4495291" y="3758310"/>
            <a:ext cx="2552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404040"/>
                </a:solidFill>
                <a:latin typeface="Calibri"/>
                <a:cs typeface="Calibri"/>
              </a:rPr>
              <a:t>4.0%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4841240" y="3840607"/>
            <a:ext cx="2552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404040"/>
                </a:solidFill>
                <a:latin typeface="Calibri"/>
                <a:cs typeface="Calibri"/>
              </a:rPr>
              <a:t>3.0%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5186934" y="3922903"/>
            <a:ext cx="2552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404040"/>
                </a:solidFill>
                <a:latin typeface="Calibri"/>
                <a:cs typeface="Calibri"/>
              </a:rPr>
              <a:t>2.0%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5532882" y="4004817"/>
            <a:ext cx="2552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404040"/>
                </a:solidFill>
                <a:latin typeface="Calibri"/>
                <a:cs typeface="Calibri"/>
              </a:rPr>
              <a:t>1.0%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691692" y="3949141"/>
            <a:ext cx="25527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404040"/>
                </a:solidFill>
                <a:latin typeface="Calibri"/>
                <a:cs typeface="Calibri"/>
              </a:rPr>
              <a:t>6.0%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1008684" y="3620770"/>
            <a:ext cx="629920" cy="245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865"/>
              </a:lnSpc>
              <a:spcBef>
                <a:spcPts val="100"/>
              </a:spcBef>
            </a:pPr>
            <a:r>
              <a:rPr dirty="0" sz="900" spc="-10" b="1">
                <a:solidFill>
                  <a:srgbClr val="404040"/>
                </a:solidFill>
                <a:latin typeface="Calibri"/>
                <a:cs typeface="Calibri"/>
              </a:rPr>
              <a:t>10.0%</a:t>
            </a:r>
            <a:endParaRPr sz="900">
              <a:latin typeface="Calibri"/>
              <a:cs typeface="Calibri"/>
            </a:endParaRPr>
          </a:p>
          <a:p>
            <a:pPr marL="386715">
              <a:lnSpc>
                <a:spcPts val="865"/>
              </a:lnSpc>
            </a:pPr>
            <a:r>
              <a:rPr dirty="0" sz="900" spc="-20" b="1">
                <a:solidFill>
                  <a:srgbClr val="404040"/>
                </a:solidFill>
                <a:latin typeface="Calibri"/>
                <a:cs typeface="Calibri"/>
              </a:rPr>
              <a:t>9.0%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1729232" y="4031742"/>
            <a:ext cx="2552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404040"/>
                </a:solidFill>
                <a:latin typeface="Calibri"/>
                <a:cs typeface="Calibri"/>
              </a:rPr>
              <a:t>5.0%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2074926" y="4081017"/>
            <a:ext cx="946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404040"/>
                </a:solidFill>
                <a:latin typeface="Calibri"/>
                <a:cs typeface="Calibri"/>
              </a:rPr>
              <a:t>4.4%</a:t>
            </a:r>
            <a:r>
              <a:rPr dirty="0" sz="900" spc="245" b="1">
                <a:solidFill>
                  <a:srgbClr val="404040"/>
                </a:solidFill>
                <a:latin typeface="Calibri"/>
                <a:cs typeface="Calibri"/>
              </a:rPr>
              <a:t>  </a:t>
            </a:r>
            <a:r>
              <a:rPr dirty="0" baseline="3086" sz="1350" b="1">
                <a:solidFill>
                  <a:srgbClr val="404040"/>
                </a:solidFill>
                <a:latin typeface="Calibri"/>
                <a:cs typeface="Calibri"/>
              </a:rPr>
              <a:t>4.5%</a:t>
            </a:r>
            <a:r>
              <a:rPr dirty="0" baseline="3086" sz="1350" spc="375" b="1">
                <a:solidFill>
                  <a:srgbClr val="404040"/>
                </a:solidFill>
                <a:latin typeface="Calibri"/>
                <a:cs typeface="Calibri"/>
              </a:rPr>
              <a:t>  </a:t>
            </a:r>
            <a:r>
              <a:rPr dirty="0" baseline="3086" sz="1350" spc="-30" b="1">
                <a:solidFill>
                  <a:srgbClr val="404040"/>
                </a:solidFill>
                <a:latin typeface="Calibri"/>
                <a:cs typeface="Calibri"/>
              </a:rPr>
              <a:t>4.5%</a:t>
            </a:r>
            <a:endParaRPr baseline="3086" sz="1350">
              <a:latin typeface="Calibri"/>
              <a:cs typeface="Calibri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3112135" y="4064634"/>
            <a:ext cx="2552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404040"/>
                </a:solidFill>
                <a:latin typeface="Calibri"/>
                <a:cs typeface="Calibri"/>
              </a:rPr>
              <a:t>4.6%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3458083" y="4064634"/>
            <a:ext cx="2552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404040"/>
                </a:solidFill>
                <a:latin typeface="Calibri"/>
                <a:cs typeface="Calibri"/>
              </a:rPr>
              <a:t>4.6%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3803650" y="4064634"/>
            <a:ext cx="2552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404040"/>
                </a:solidFill>
                <a:latin typeface="Calibri"/>
                <a:cs typeface="Calibri"/>
              </a:rPr>
              <a:t>4.6%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4149597" y="4114038"/>
            <a:ext cx="2552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404040"/>
                </a:solidFill>
                <a:latin typeface="Calibri"/>
                <a:cs typeface="Calibri"/>
              </a:rPr>
              <a:t>4.0%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4495291" y="4195953"/>
            <a:ext cx="2552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404040"/>
                </a:solidFill>
                <a:latin typeface="Calibri"/>
                <a:cs typeface="Calibri"/>
              </a:rPr>
              <a:t>3.0%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4864353" y="4237482"/>
            <a:ext cx="2552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404040"/>
                </a:solidFill>
                <a:latin typeface="Calibri"/>
                <a:cs typeface="Calibri"/>
              </a:rPr>
              <a:t>2.0%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5210302" y="4237482"/>
            <a:ext cx="2552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404040"/>
                </a:solidFill>
                <a:latin typeface="Calibri"/>
                <a:cs typeface="Calibri"/>
              </a:rPr>
              <a:t>2.0%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5649214" y="4271517"/>
            <a:ext cx="2552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404040"/>
                </a:solidFill>
                <a:latin typeface="Calibri"/>
                <a:cs typeface="Calibri"/>
              </a:rPr>
              <a:t>1.0%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243636" y="4258436"/>
            <a:ext cx="30988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0.00%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243636" y="3847592"/>
            <a:ext cx="30988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5.00%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185420" y="3436746"/>
            <a:ext cx="3683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10.00%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185420" y="3025902"/>
            <a:ext cx="3683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15.00%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185420" y="2614929"/>
            <a:ext cx="3683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20.00%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185420" y="2204084"/>
            <a:ext cx="3683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25.00%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185420" y="1793240"/>
            <a:ext cx="3683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30.00%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674319" y="4399279"/>
            <a:ext cx="512699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Calibri"/>
                <a:cs typeface="Calibri"/>
              </a:rPr>
              <a:t>2016A</a:t>
            </a:r>
            <a:r>
              <a:rPr dirty="0" sz="800" spc="44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2017A</a:t>
            </a:r>
            <a:r>
              <a:rPr dirty="0" sz="800" spc="434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2018A</a:t>
            </a:r>
            <a:r>
              <a:rPr dirty="0" sz="800" spc="434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2019A</a:t>
            </a:r>
            <a:r>
              <a:rPr dirty="0" sz="800" spc="48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2020E</a:t>
            </a:r>
            <a:r>
              <a:rPr dirty="0" sz="800" spc="165">
                <a:latin typeface="Calibri"/>
                <a:cs typeface="Calibri"/>
              </a:rPr>
              <a:t>  </a:t>
            </a:r>
            <a:r>
              <a:rPr dirty="0" sz="800">
                <a:latin typeface="Calibri"/>
                <a:cs typeface="Calibri"/>
              </a:rPr>
              <a:t>2021E</a:t>
            </a:r>
            <a:r>
              <a:rPr dirty="0" sz="800" spc="170">
                <a:latin typeface="Calibri"/>
                <a:cs typeface="Calibri"/>
              </a:rPr>
              <a:t>  </a:t>
            </a:r>
            <a:r>
              <a:rPr dirty="0" sz="800">
                <a:latin typeface="Calibri"/>
                <a:cs typeface="Calibri"/>
              </a:rPr>
              <a:t>2022E</a:t>
            </a:r>
            <a:r>
              <a:rPr dirty="0" sz="800" spc="170">
                <a:latin typeface="Calibri"/>
                <a:cs typeface="Calibri"/>
              </a:rPr>
              <a:t>  </a:t>
            </a:r>
            <a:r>
              <a:rPr dirty="0" sz="800">
                <a:latin typeface="Calibri"/>
                <a:cs typeface="Calibri"/>
              </a:rPr>
              <a:t>2023E</a:t>
            </a:r>
            <a:r>
              <a:rPr dirty="0" sz="800" spc="165">
                <a:latin typeface="Calibri"/>
                <a:cs typeface="Calibri"/>
              </a:rPr>
              <a:t>  </a:t>
            </a:r>
            <a:r>
              <a:rPr dirty="0" sz="800">
                <a:latin typeface="Calibri"/>
                <a:cs typeface="Calibri"/>
              </a:rPr>
              <a:t>2024E</a:t>
            </a:r>
            <a:r>
              <a:rPr dirty="0" sz="800" spc="170">
                <a:latin typeface="Calibri"/>
                <a:cs typeface="Calibri"/>
              </a:rPr>
              <a:t>  </a:t>
            </a:r>
            <a:r>
              <a:rPr dirty="0" sz="800">
                <a:latin typeface="Calibri"/>
                <a:cs typeface="Calibri"/>
              </a:rPr>
              <a:t>2025E</a:t>
            </a:r>
            <a:r>
              <a:rPr dirty="0" sz="800" spc="170">
                <a:latin typeface="Calibri"/>
                <a:cs typeface="Calibri"/>
              </a:rPr>
              <a:t>  </a:t>
            </a:r>
            <a:r>
              <a:rPr dirty="0" sz="800">
                <a:latin typeface="Calibri"/>
                <a:cs typeface="Calibri"/>
              </a:rPr>
              <a:t>2026E</a:t>
            </a:r>
            <a:r>
              <a:rPr dirty="0" sz="800" spc="165">
                <a:latin typeface="Calibri"/>
                <a:cs typeface="Calibri"/>
              </a:rPr>
              <a:t>  </a:t>
            </a:r>
            <a:r>
              <a:rPr dirty="0" sz="800">
                <a:latin typeface="Calibri"/>
                <a:cs typeface="Calibri"/>
              </a:rPr>
              <a:t>2027E</a:t>
            </a:r>
            <a:r>
              <a:rPr dirty="0" sz="800" spc="170">
                <a:latin typeface="Calibri"/>
                <a:cs typeface="Calibri"/>
              </a:rPr>
              <a:t>  </a:t>
            </a:r>
            <a:r>
              <a:rPr dirty="0" sz="800">
                <a:latin typeface="Calibri"/>
                <a:cs typeface="Calibri"/>
              </a:rPr>
              <a:t>2028E</a:t>
            </a:r>
            <a:r>
              <a:rPr dirty="0" sz="800" spc="165">
                <a:latin typeface="Calibri"/>
                <a:cs typeface="Calibri"/>
              </a:rPr>
              <a:t>  </a:t>
            </a:r>
            <a:r>
              <a:rPr dirty="0" sz="800">
                <a:latin typeface="Calibri"/>
                <a:cs typeface="Calibri"/>
              </a:rPr>
              <a:t>2029E</a:t>
            </a:r>
            <a:r>
              <a:rPr dirty="0" sz="800" spc="170">
                <a:latin typeface="Calibri"/>
                <a:cs typeface="Calibri"/>
              </a:rPr>
              <a:t>  </a:t>
            </a:r>
            <a:r>
              <a:rPr dirty="0" sz="800" spc="-10">
                <a:latin typeface="Calibri"/>
                <a:cs typeface="Calibri"/>
              </a:rPr>
              <a:t>2030E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2423541" y="1061720"/>
            <a:ext cx="119824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latin typeface="Calibri"/>
                <a:cs typeface="Calibri"/>
              </a:rPr>
              <a:t>Revenue</a:t>
            </a:r>
            <a:r>
              <a:rPr dirty="0" sz="1400" spc="-6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Drivers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82" name="object 8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249673" y="1680781"/>
            <a:ext cx="243839" cy="73532"/>
          </a:xfrm>
          <a:prstGeom prst="rect">
            <a:avLst/>
          </a:prstGeom>
        </p:spPr>
      </p:pic>
      <p:sp>
        <p:nvSpPr>
          <p:cNvPr id="83" name="object 83" descr=""/>
          <p:cNvSpPr txBox="1"/>
          <p:nvPr/>
        </p:nvSpPr>
        <p:spPr>
          <a:xfrm>
            <a:off x="4533315" y="1546987"/>
            <a:ext cx="1263015" cy="4540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6200"/>
              </a:lnSpc>
              <a:spcBef>
                <a:spcPts val="100"/>
              </a:spcBef>
            </a:pPr>
            <a:r>
              <a:rPr dirty="0" sz="900">
                <a:latin typeface="Calibri"/>
                <a:cs typeface="Calibri"/>
              </a:rPr>
              <a:t>Subscriber</a:t>
            </a:r>
            <a:r>
              <a:rPr dirty="0" sz="900" spc="-3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Growth</a:t>
            </a:r>
            <a:r>
              <a:rPr dirty="0" sz="900" spc="-2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(Net)</a:t>
            </a:r>
            <a:r>
              <a:rPr dirty="0" sz="900" spc="-35">
                <a:latin typeface="Calibri"/>
                <a:cs typeface="Calibri"/>
              </a:rPr>
              <a:t> </a:t>
            </a:r>
            <a:r>
              <a:rPr dirty="0" sz="900" spc="-50">
                <a:latin typeface="Calibri"/>
                <a:cs typeface="Calibri"/>
              </a:rPr>
              <a:t>%</a:t>
            </a:r>
            <a:r>
              <a:rPr dirty="0" sz="900" spc="50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ARPU</a:t>
            </a:r>
            <a:r>
              <a:rPr dirty="0" sz="900" spc="-2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Growth</a:t>
            </a:r>
            <a:r>
              <a:rPr dirty="0" sz="900" spc="-25">
                <a:latin typeface="Calibri"/>
                <a:cs typeface="Calibri"/>
              </a:rPr>
              <a:t> </a:t>
            </a:r>
            <a:r>
              <a:rPr dirty="0" sz="900" spc="-50">
                <a:latin typeface="Calibri"/>
                <a:cs typeface="Calibri"/>
              </a:rPr>
              <a:t>%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84" name="object 84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249673" y="1895665"/>
            <a:ext cx="243839" cy="73533"/>
          </a:xfrm>
          <a:prstGeom prst="rect">
            <a:avLst/>
          </a:prstGeom>
        </p:spPr>
      </p:pic>
      <p:sp>
        <p:nvSpPr>
          <p:cNvPr id="85" name="object 85" descr=""/>
          <p:cNvSpPr/>
          <p:nvPr/>
        </p:nvSpPr>
        <p:spPr>
          <a:xfrm>
            <a:off x="6096000" y="981455"/>
            <a:ext cx="0" cy="5010150"/>
          </a:xfrm>
          <a:custGeom>
            <a:avLst/>
            <a:gdLst/>
            <a:ahLst/>
            <a:cxnLst/>
            <a:rect l="l" t="t" r="r" b="b"/>
            <a:pathLst>
              <a:path w="0" h="5010150">
                <a:moveTo>
                  <a:pt x="0" y="0"/>
                </a:moveTo>
                <a:lnTo>
                  <a:pt x="0" y="5010150"/>
                </a:lnTo>
              </a:path>
            </a:pathLst>
          </a:custGeom>
          <a:ln w="6350">
            <a:solidFill>
              <a:srgbClr val="122D5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 descr=""/>
          <p:cNvSpPr/>
          <p:nvPr/>
        </p:nvSpPr>
        <p:spPr>
          <a:xfrm>
            <a:off x="2610611" y="4696967"/>
            <a:ext cx="822960" cy="281940"/>
          </a:xfrm>
          <a:custGeom>
            <a:avLst/>
            <a:gdLst/>
            <a:ahLst/>
            <a:cxnLst/>
            <a:rect l="l" t="t" r="r" b="b"/>
            <a:pathLst>
              <a:path w="822960" h="281939">
                <a:moveTo>
                  <a:pt x="822960" y="0"/>
                </a:moveTo>
                <a:lnTo>
                  <a:pt x="0" y="0"/>
                </a:lnTo>
                <a:lnTo>
                  <a:pt x="411480" y="281939"/>
                </a:lnTo>
                <a:lnTo>
                  <a:pt x="822960" y="0"/>
                </a:lnTo>
                <a:close/>
              </a:path>
            </a:pathLst>
          </a:custGeom>
          <a:solidFill>
            <a:srgbClr val="FF9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 descr=""/>
          <p:cNvSpPr txBox="1"/>
          <p:nvPr/>
        </p:nvSpPr>
        <p:spPr>
          <a:xfrm>
            <a:off x="166115" y="5114544"/>
            <a:ext cx="1224280" cy="283845"/>
          </a:xfrm>
          <a:prstGeom prst="rect">
            <a:avLst/>
          </a:prstGeom>
          <a:solidFill>
            <a:srgbClr val="122D56"/>
          </a:solidFill>
        </p:spPr>
        <p:txBody>
          <a:bodyPr wrap="square" lIns="0" tIns="37465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295"/>
              </a:spcBef>
            </a:pPr>
            <a:r>
              <a:rPr dirty="0" sz="1200" i="1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dirty="0" sz="1200" spc="-2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i="1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200" spc="-1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10" i="1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8" name="object 88" descr=""/>
          <p:cNvSpPr/>
          <p:nvPr/>
        </p:nvSpPr>
        <p:spPr>
          <a:xfrm>
            <a:off x="179831" y="5391911"/>
            <a:ext cx="1207135" cy="478790"/>
          </a:xfrm>
          <a:custGeom>
            <a:avLst/>
            <a:gdLst/>
            <a:ahLst/>
            <a:cxnLst/>
            <a:rect l="l" t="t" r="r" b="b"/>
            <a:pathLst>
              <a:path w="1207135" h="478789">
                <a:moveTo>
                  <a:pt x="0" y="478535"/>
                </a:moveTo>
                <a:lnTo>
                  <a:pt x="1207008" y="478535"/>
                </a:lnTo>
                <a:lnTo>
                  <a:pt x="1207008" y="0"/>
                </a:lnTo>
                <a:lnTo>
                  <a:pt x="0" y="0"/>
                </a:lnTo>
                <a:lnTo>
                  <a:pt x="0" y="478535"/>
                </a:lnTo>
                <a:close/>
              </a:path>
            </a:pathLst>
          </a:custGeom>
          <a:ln w="12700">
            <a:solidFill>
              <a:srgbClr val="122D5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 descr=""/>
          <p:cNvSpPr txBox="1"/>
          <p:nvPr/>
        </p:nvSpPr>
        <p:spPr>
          <a:xfrm>
            <a:off x="186181" y="5506618"/>
            <a:ext cx="119443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9405">
              <a:lnSpc>
                <a:spcPct val="100000"/>
              </a:lnSpc>
              <a:spcBef>
                <a:spcPts val="100"/>
              </a:spcBef>
            </a:pPr>
            <a:r>
              <a:rPr dirty="0" sz="1200" spc="-10" i="1">
                <a:solidFill>
                  <a:srgbClr val="001F5F"/>
                </a:solidFill>
                <a:latin typeface="Calibri"/>
                <a:cs typeface="Calibri"/>
              </a:rPr>
              <a:t>1-15.33%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0" name="object 90" descr=""/>
          <p:cNvSpPr txBox="1"/>
          <p:nvPr/>
        </p:nvSpPr>
        <p:spPr>
          <a:xfrm>
            <a:off x="1516380" y="5114544"/>
            <a:ext cx="2447925" cy="282575"/>
          </a:xfrm>
          <a:prstGeom prst="rect">
            <a:avLst/>
          </a:prstGeom>
          <a:solidFill>
            <a:srgbClr val="122D56"/>
          </a:solidFill>
        </p:spPr>
        <p:txBody>
          <a:bodyPr wrap="square" lIns="0" tIns="37465" rIns="0" bIns="0" rtlCol="0" vert="horz">
            <a:spAutoFit/>
          </a:bodyPr>
          <a:lstStyle/>
          <a:p>
            <a:pPr marL="545465">
              <a:lnSpc>
                <a:spcPct val="100000"/>
              </a:lnSpc>
              <a:spcBef>
                <a:spcPts val="295"/>
              </a:spcBef>
            </a:pPr>
            <a:r>
              <a:rPr dirty="0" sz="1200" i="1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r>
              <a:rPr dirty="0" sz="1200" spc="-2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i="1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200" spc="-3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10" i="1">
                <a:solidFill>
                  <a:srgbClr val="FFFFFF"/>
                </a:solidFill>
                <a:latin typeface="Calibri"/>
                <a:cs typeface="Calibri"/>
              </a:rPr>
              <a:t>assumptions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1" name="object 91" descr=""/>
          <p:cNvSpPr/>
          <p:nvPr/>
        </p:nvSpPr>
        <p:spPr>
          <a:xfrm>
            <a:off x="1516380" y="5390388"/>
            <a:ext cx="2443480" cy="478790"/>
          </a:xfrm>
          <a:custGeom>
            <a:avLst/>
            <a:gdLst/>
            <a:ahLst/>
            <a:cxnLst/>
            <a:rect l="l" t="t" r="r" b="b"/>
            <a:pathLst>
              <a:path w="2443479" h="478789">
                <a:moveTo>
                  <a:pt x="0" y="478536"/>
                </a:moveTo>
                <a:lnTo>
                  <a:pt x="2442972" y="478536"/>
                </a:lnTo>
                <a:lnTo>
                  <a:pt x="2442972" y="0"/>
                </a:lnTo>
                <a:lnTo>
                  <a:pt x="0" y="0"/>
                </a:lnTo>
                <a:lnTo>
                  <a:pt x="0" y="478536"/>
                </a:lnTo>
                <a:close/>
              </a:path>
            </a:pathLst>
          </a:custGeom>
          <a:ln w="12699">
            <a:solidFill>
              <a:srgbClr val="122D5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 descr=""/>
          <p:cNvSpPr txBox="1"/>
          <p:nvPr/>
        </p:nvSpPr>
        <p:spPr>
          <a:xfrm>
            <a:off x="1522730" y="5506618"/>
            <a:ext cx="243078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3355">
              <a:lnSpc>
                <a:spcPct val="100000"/>
              </a:lnSpc>
              <a:spcBef>
                <a:spcPts val="100"/>
              </a:spcBef>
            </a:pPr>
            <a:r>
              <a:rPr dirty="0" sz="1200" b="1" i="1">
                <a:solidFill>
                  <a:srgbClr val="001F5F"/>
                </a:solidFill>
                <a:latin typeface="Calibri"/>
                <a:cs typeface="Calibri"/>
              </a:rPr>
              <a:t>Deutsche Bank</a:t>
            </a:r>
            <a:r>
              <a:rPr dirty="0" sz="1200" spc="10" b="1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spc="-10" i="1">
                <a:solidFill>
                  <a:srgbClr val="001F5F"/>
                </a:solidFill>
                <a:latin typeface="Calibri"/>
                <a:cs typeface="Calibri"/>
              </a:rPr>
              <a:t>Estimates</a:t>
            </a:r>
            <a:r>
              <a:rPr dirty="0" sz="1200" spc="-35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spc="-10" i="1">
                <a:solidFill>
                  <a:srgbClr val="001F5F"/>
                </a:solidFill>
                <a:latin typeface="Calibri"/>
                <a:cs typeface="Calibri"/>
              </a:rPr>
              <a:t>2020-</a:t>
            </a:r>
            <a:r>
              <a:rPr dirty="0" sz="1200" spc="-25" i="1">
                <a:solidFill>
                  <a:srgbClr val="001F5F"/>
                </a:solidFill>
                <a:latin typeface="Calibri"/>
                <a:cs typeface="Calibri"/>
              </a:rPr>
              <a:t>25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3" name="object 93" descr=""/>
          <p:cNvSpPr txBox="1"/>
          <p:nvPr/>
        </p:nvSpPr>
        <p:spPr>
          <a:xfrm>
            <a:off x="4094988" y="5114544"/>
            <a:ext cx="1800225" cy="283845"/>
          </a:xfrm>
          <a:prstGeom prst="rect">
            <a:avLst/>
          </a:prstGeom>
          <a:solidFill>
            <a:srgbClr val="122D56"/>
          </a:solidFill>
        </p:spPr>
        <p:txBody>
          <a:bodyPr wrap="square" lIns="0" tIns="37465" rIns="0" bIns="0" rtlCol="0" vert="horz">
            <a:spAutoFit/>
          </a:bodyPr>
          <a:lstStyle/>
          <a:p>
            <a:pPr marL="405130">
              <a:lnSpc>
                <a:spcPct val="100000"/>
              </a:lnSpc>
              <a:spcBef>
                <a:spcPts val="295"/>
              </a:spcBef>
            </a:pPr>
            <a:r>
              <a:rPr dirty="0" sz="1200" i="1">
                <a:solidFill>
                  <a:srgbClr val="FFFFFF"/>
                </a:solidFill>
                <a:latin typeface="Calibri"/>
                <a:cs typeface="Calibri"/>
              </a:rPr>
              <a:t>Key</a:t>
            </a:r>
            <a:r>
              <a:rPr dirty="0" sz="1200" spc="-5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10" i="1">
                <a:solidFill>
                  <a:srgbClr val="FFFFFF"/>
                </a:solidFill>
                <a:latin typeface="Calibri"/>
                <a:cs typeface="Calibri"/>
              </a:rPr>
              <a:t>Assumptions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4" name="object 94" descr=""/>
          <p:cNvSpPr/>
          <p:nvPr/>
        </p:nvSpPr>
        <p:spPr>
          <a:xfrm>
            <a:off x="4099559" y="5391911"/>
            <a:ext cx="1795780" cy="477520"/>
          </a:xfrm>
          <a:custGeom>
            <a:avLst/>
            <a:gdLst/>
            <a:ahLst/>
            <a:cxnLst/>
            <a:rect l="l" t="t" r="r" b="b"/>
            <a:pathLst>
              <a:path w="1795779" h="477520">
                <a:moveTo>
                  <a:pt x="0" y="477012"/>
                </a:moveTo>
                <a:lnTo>
                  <a:pt x="1795272" y="477012"/>
                </a:lnTo>
                <a:lnTo>
                  <a:pt x="1795272" y="0"/>
                </a:lnTo>
                <a:lnTo>
                  <a:pt x="0" y="0"/>
                </a:lnTo>
                <a:lnTo>
                  <a:pt x="0" y="477012"/>
                </a:lnTo>
                <a:close/>
              </a:path>
            </a:pathLst>
          </a:custGeom>
          <a:ln w="12700">
            <a:solidFill>
              <a:srgbClr val="122D5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 descr=""/>
          <p:cNvSpPr txBox="1"/>
          <p:nvPr/>
        </p:nvSpPr>
        <p:spPr>
          <a:xfrm>
            <a:off x="4105909" y="5414213"/>
            <a:ext cx="1783080" cy="392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3175">
              <a:lnSpc>
                <a:spcPct val="100000"/>
              </a:lnSpc>
              <a:spcBef>
                <a:spcPts val="100"/>
              </a:spcBef>
            </a:pPr>
            <a:r>
              <a:rPr dirty="0" sz="1200" i="1">
                <a:solidFill>
                  <a:srgbClr val="001F5F"/>
                </a:solidFill>
                <a:latin typeface="Calibri"/>
                <a:cs typeface="Calibri"/>
              </a:rPr>
              <a:t>Assumed</a:t>
            </a:r>
            <a:r>
              <a:rPr dirty="0" sz="1200" spc="-55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i="1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200" spc="-25" i="1">
                <a:solidFill>
                  <a:srgbClr val="001F5F"/>
                </a:solidFill>
                <a:latin typeface="Calibri"/>
                <a:cs typeface="Calibri"/>
              </a:rPr>
              <a:t> be</a:t>
            </a:r>
            <a:endParaRPr sz="1200">
              <a:latin typeface="Calibri"/>
              <a:cs typeface="Calibri"/>
            </a:endParaRPr>
          </a:p>
          <a:p>
            <a:pPr algn="ctr" marL="3175">
              <a:lnSpc>
                <a:spcPct val="100000"/>
              </a:lnSpc>
              <a:spcBef>
                <a:spcPts val="5"/>
              </a:spcBef>
            </a:pPr>
            <a:r>
              <a:rPr dirty="0" sz="1200" spc="-10" i="1">
                <a:solidFill>
                  <a:srgbClr val="001F5F"/>
                </a:solidFill>
                <a:latin typeface="Calibri"/>
                <a:cs typeface="Calibri"/>
              </a:rPr>
              <a:t>diminishing</a:t>
            </a:r>
            <a:r>
              <a:rPr dirty="0" sz="1200" spc="40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spc="-10" i="1">
                <a:solidFill>
                  <a:srgbClr val="001F5F"/>
                </a:solidFill>
                <a:latin typeface="Calibri"/>
                <a:cs typeface="Calibri"/>
              </a:rPr>
              <a:t>thereafter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6" name="object 96" descr=""/>
          <p:cNvSpPr/>
          <p:nvPr/>
        </p:nvSpPr>
        <p:spPr>
          <a:xfrm>
            <a:off x="8741664" y="4696967"/>
            <a:ext cx="824865" cy="281940"/>
          </a:xfrm>
          <a:custGeom>
            <a:avLst/>
            <a:gdLst/>
            <a:ahLst/>
            <a:cxnLst/>
            <a:rect l="l" t="t" r="r" b="b"/>
            <a:pathLst>
              <a:path w="824865" h="281939">
                <a:moveTo>
                  <a:pt x="824483" y="0"/>
                </a:moveTo>
                <a:lnTo>
                  <a:pt x="0" y="0"/>
                </a:lnTo>
                <a:lnTo>
                  <a:pt x="412241" y="281939"/>
                </a:lnTo>
                <a:lnTo>
                  <a:pt x="824483" y="0"/>
                </a:lnTo>
                <a:close/>
              </a:path>
            </a:pathLst>
          </a:custGeom>
          <a:solidFill>
            <a:srgbClr val="FF9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 descr=""/>
          <p:cNvSpPr txBox="1"/>
          <p:nvPr/>
        </p:nvSpPr>
        <p:spPr>
          <a:xfrm>
            <a:off x="6297167" y="5114544"/>
            <a:ext cx="1224280" cy="283845"/>
          </a:xfrm>
          <a:prstGeom prst="rect">
            <a:avLst/>
          </a:prstGeom>
          <a:solidFill>
            <a:srgbClr val="122D56"/>
          </a:solidFill>
        </p:spPr>
        <p:txBody>
          <a:bodyPr wrap="square" lIns="0" tIns="3746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dirty="0" sz="1200" i="1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dirty="0" sz="1200" spc="-2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i="1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200" spc="-1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10" i="1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8" name="object 98" descr=""/>
          <p:cNvSpPr/>
          <p:nvPr/>
        </p:nvSpPr>
        <p:spPr>
          <a:xfrm>
            <a:off x="6312408" y="5391911"/>
            <a:ext cx="1205865" cy="478790"/>
          </a:xfrm>
          <a:custGeom>
            <a:avLst/>
            <a:gdLst/>
            <a:ahLst/>
            <a:cxnLst/>
            <a:rect l="l" t="t" r="r" b="b"/>
            <a:pathLst>
              <a:path w="1205865" h="478789">
                <a:moveTo>
                  <a:pt x="0" y="478535"/>
                </a:moveTo>
                <a:lnTo>
                  <a:pt x="1205484" y="478535"/>
                </a:lnTo>
                <a:lnTo>
                  <a:pt x="1205484" y="0"/>
                </a:lnTo>
                <a:lnTo>
                  <a:pt x="0" y="0"/>
                </a:lnTo>
                <a:lnTo>
                  <a:pt x="0" y="478535"/>
                </a:lnTo>
                <a:close/>
              </a:path>
            </a:pathLst>
          </a:custGeom>
          <a:ln w="12700">
            <a:solidFill>
              <a:srgbClr val="122D5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 descr=""/>
          <p:cNvSpPr txBox="1"/>
          <p:nvPr/>
        </p:nvSpPr>
        <p:spPr>
          <a:xfrm>
            <a:off x="6318758" y="5506618"/>
            <a:ext cx="119316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8770">
              <a:lnSpc>
                <a:spcPct val="100000"/>
              </a:lnSpc>
              <a:spcBef>
                <a:spcPts val="100"/>
              </a:spcBef>
            </a:pPr>
            <a:r>
              <a:rPr dirty="0" sz="1200" spc="-10" i="1">
                <a:solidFill>
                  <a:srgbClr val="001F5F"/>
                </a:solidFill>
                <a:latin typeface="Calibri"/>
                <a:cs typeface="Calibri"/>
              </a:rPr>
              <a:t>2-20.40%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0" name="object 100" descr=""/>
          <p:cNvSpPr txBox="1"/>
          <p:nvPr/>
        </p:nvSpPr>
        <p:spPr>
          <a:xfrm>
            <a:off x="7647431" y="5114544"/>
            <a:ext cx="2449195" cy="282575"/>
          </a:xfrm>
          <a:prstGeom prst="rect">
            <a:avLst/>
          </a:prstGeom>
          <a:solidFill>
            <a:srgbClr val="122D56"/>
          </a:solidFill>
        </p:spPr>
        <p:txBody>
          <a:bodyPr wrap="square" lIns="0" tIns="37465" rIns="0" bIns="0" rtlCol="0" vert="horz">
            <a:spAutoFit/>
          </a:bodyPr>
          <a:lstStyle/>
          <a:p>
            <a:pPr marL="546735">
              <a:lnSpc>
                <a:spcPct val="100000"/>
              </a:lnSpc>
              <a:spcBef>
                <a:spcPts val="295"/>
              </a:spcBef>
            </a:pPr>
            <a:r>
              <a:rPr dirty="0" sz="1200" i="1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r>
              <a:rPr dirty="0" sz="1200" spc="-2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i="1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200" spc="-3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10" i="1">
                <a:solidFill>
                  <a:srgbClr val="FFFFFF"/>
                </a:solidFill>
                <a:latin typeface="Calibri"/>
                <a:cs typeface="Calibri"/>
              </a:rPr>
              <a:t>assumptions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1" name="object 101" descr=""/>
          <p:cNvSpPr/>
          <p:nvPr/>
        </p:nvSpPr>
        <p:spPr>
          <a:xfrm>
            <a:off x="7647431" y="5390388"/>
            <a:ext cx="2443480" cy="478790"/>
          </a:xfrm>
          <a:custGeom>
            <a:avLst/>
            <a:gdLst/>
            <a:ahLst/>
            <a:cxnLst/>
            <a:rect l="l" t="t" r="r" b="b"/>
            <a:pathLst>
              <a:path w="2443479" h="478789">
                <a:moveTo>
                  <a:pt x="0" y="478536"/>
                </a:moveTo>
                <a:lnTo>
                  <a:pt x="2442972" y="478536"/>
                </a:lnTo>
                <a:lnTo>
                  <a:pt x="2442972" y="0"/>
                </a:lnTo>
                <a:lnTo>
                  <a:pt x="0" y="0"/>
                </a:lnTo>
                <a:lnTo>
                  <a:pt x="0" y="478536"/>
                </a:lnTo>
                <a:close/>
              </a:path>
            </a:pathLst>
          </a:custGeom>
          <a:ln w="12699">
            <a:solidFill>
              <a:srgbClr val="122D5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 descr=""/>
          <p:cNvSpPr txBox="1"/>
          <p:nvPr/>
        </p:nvSpPr>
        <p:spPr>
          <a:xfrm>
            <a:off x="7653781" y="5506618"/>
            <a:ext cx="243078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3990">
              <a:lnSpc>
                <a:spcPct val="100000"/>
              </a:lnSpc>
              <a:spcBef>
                <a:spcPts val="100"/>
              </a:spcBef>
            </a:pPr>
            <a:r>
              <a:rPr dirty="0" sz="1200" b="1" i="1">
                <a:solidFill>
                  <a:srgbClr val="001F5F"/>
                </a:solidFill>
                <a:latin typeface="Calibri"/>
                <a:cs typeface="Calibri"/>
              </a:rPr>
              <a:t>Deutsche Bank</a:t>
            </a:r>
            <a:r>
              <a:rPr dirty="0" sz="1200" spc="10" b="1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spc="-10" i="1">
                <a:solidFill>
                  <a:srgbClr val="001F5F"/>
                </a:solidFill>
                <a:latin typeface="Calibri"/>
                <a:cs typeface="Calibri"/>
              </a:rPr>
              <a:t>Estimates</a:t>
            </a:r>
            <a:r>
              <a:rPr dirty="0" sz="1200" spc="-35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spc="-10" i="1">
                <a:solidFill>
                  <a:srgbClr val="001F5F"/>
                </a:solidFill>
                <a:latin typeface="Calibri"/>
                <a:cs typeface="Calibri"/>
              </a:rPr>
              <a:t>2020-</a:t>
            </a:r>
            <a:r>
              <a:rPr dirty="0" sz="1200" spc="-25" i="1">
                <a:solidFill>
                  <a:srgbClr val="001F5F"/>
                </a:solidFill>
                <a:latin typeface="Calibri"/>
                <a:cs typeface="Calibri"/>
              </a:rPr>
              <a:t>25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3" name="object 103" descr=""/>
          <p:cNvSpPr txBox="1"/>
          <p:nvPr/>
        </p:nvSpPr>
        <p:spPr>
          <a:xfrm>
            <a:off x="10226040" y="5114544"/>
            <a:ext cx="1800225" cy="283845"/>
          </a:xfrm>
          <a:prstGeom prst="rect">
            <a:avLst/>
          </a:prstGeom>
          <a:solidFill>
            <a:srgbClr val="122D56"/>
          </a:solidFill>
        </p:spPr>
        <p:txBody>
          <a:bodyPr wrap="square" lIns="0" tIns="37465" rIns="0" bIns="0" rtlCol="0" vert="horz">
            <a:spAutoFit/>
          </a:bodyPr>
          <a:lstStyle/>
          <a:p>
            <a:pPr marL="406400">
              <a:lnSpc>
                <a:spcPct val="100000"/>
              </a:lnSpc>
              <a:spcBef>
                <a:spcPts val="295"/>
              </a:spcBef>
            </a:pPr>
            <a:r>
              <a:rPr dirty="0" sz="1200" i="1">
                <a:solidFill>
                  <a:srgbClr val="FFFFFF"/>
                </a:solidFill>
                <a:latin typeface="Calibri"/>
                <a:cs typeface="Calibri"/>
              </a:rPr>
              <a:t>Key</a:t>
            </a:r>
            <a:r>
              <a:rPr dirty="0" sz="1200" spc="-5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10" i="1">
                <a:solidFill>
                  <a:srgbClr val="FFFFFF"/>
                </a:solidFill>
                <a:latin typeface="Calibri"/>
                <a:cs typeface="Calibri"/>
              </a:rPr>
              <a:t>Assumptions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4" name="object 104" descr=""/>
          <p:cNvSpPr/>
          <p:nvPr/>
        </p:nvSpPr>
        <p:spPr>
          <a:xfrm>
            <a:off x="10230611" y="5391911"/>
            <a:ext cx="1795780" cy="477520"/>
          </a:xfrm>
          <a:custGeom>
            <a:avLst/>
            <a:gdLst/>
            <a:ahLst/>
            <a:cxnLst/>
            <a:rect l="l" t="t" r="r" b="b"/>
            <a:pathLst>
              <a:path w="1795779" h="477520">
                <a:moveTo>
                  <a:pt x="0" y="477012"/>
                </a:moveTo>
                <a:lnTo>
                  <a:pt x="1795272" y="477012"/>
                </a:lnTo>
                <a:lnTo>
                  <a:pt x="1795272" y="0"/>
                </a:lnTo>
                <a:lnTo>
                  <a:pt x="0" y="0"/>
                </a:lnTo>
                <a:lnTo>
                  <a:pt x="0" y="477012"/>
                </a:lnTo>
                <a:close/>
              </a:path>
            </a:pathLst>
          </a:custGeom>
          <a:ln w="12700">
            <a:solidFill>
              <a:srgbClr val="122D5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 descr=""/>
          <p:cNvSpPr txBox="1"/>
          <p:nvPr/>
        </p:nvSpPr>
        <p:spPr>
          <a:xfrm>
            <a:off x="10236961" y="5414213"/>
            <a:ext cx="1783080" cy="392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5080">
              <a:lnSpc>
                <a:spcPct val="100000"/>
              </a:lnSpc>
              <a:spcBef>
                <a:spcPts val="100"/>
              </a:spcBef>
            </a:pPr>
            <a:r>
              <a:rPr dirty="0" sz="1200" i="1">
                <a:solidFill>
                  <a:srgbClr val="001F5F"/>
                </a:solidFill>
                <a:latin typeface="Calibri"/>
                <a:cs typeface="Calibri"/>
              </a:rPr>
              <a:t>Assumed</a:t>
            </a:r>
            <a:r>
              <a:rPr dirty="0" sz="1200" spc="-55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i="1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200" spc="-25" i="1">
                <a:solidFill>
                  <a:srgbClr val="001F5F"/>
                </a:solidFill>
                <a:latin typeface="Calibri"/>
                <a:cs typeface="Calibri"/>
              </a:rPr>
              <a:t> be</a:t>
            </a:r>
            <a:endParaRPr sz="1200">
              <a:latin typeface="Calibri"/>
              <a:cs typeface="Calibri"/>
            </a:endParaRPr>
          </a:p>
          <a:p>
            <a:pPr algn="ctr" marL="4445">
              <a:lnSpc>
                <a:spcPct val="100000"/>
              </a:lnSpc>
              <a:spcBef>
                <a:spcPts val="5"/>
              </a:spcBef>
            </a:pPr>
            <a:r>
              <a:rPr dirty="0" sz="1200" spc="-10" i="1">
                <a:solidFill>
                  <a:srgbClr val="001F5F"/>
                </a:solidFill>
                <a:latin typeface="Calibri"/>
                <a:cs typeface="Calibri"/>
              </a:rPr>
              <a:t>diminishing</a:t>
            </a:r>
            <a:r>
              <a:rPr dirty="0" sz="1200" spc="40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200" spc="-10" i="1">
                <a:solidFill>
                  <a:srgbClr val="001F5F"/>
                </a:solidFill>
                <a:latin typeface="Calibri"/>
                <a:cs typeface="Calibri"/>
              </a:rPr>
              <a:t>thereafter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06" name="object 106" descr=""/>
          <p:cNvGrpSpPr/>
          <p:nvPr/>
        </p:nvGrpSpPr>
        <p:grpSpPr>
          <a:xfrm>
            <a:off x="6972871" y="2251773"/>
            <a:ext cx="4958080" cy="1995805"/>
            <a:chOff x="6972871" y="2251773"/>
            <a:chExt cx="4958080" cy="1995805"/>
          </a:xfrm>
        </p:grpSpPr>
        <p:sp>
          <p:nvSpPr>
            <p:cNvPr id="107" name="object 107" descr=""/>
            <p:cNvSpPr/>
            <p:nvPr/>
          </p:nvSpPr>
          <p:spPr>
            <a:xfrm>
              <a:off x="7029449" y="2509265"/>
              <a:ext cx="4846320" cy="1682750"/>
            </a:xfrm>
            <a:custGeom>
              <a:avLst/>
              <a:gdLst/>
              <a:ahLst/>
              <a:cxnLst/>
              <a:rect l="l" t="t" r="r" b="b"/>
              <a:pathLst>
                <a:path w="4846320" h="1682750">
                  <a:moveTo>
                    <a:pt x="0" y="0"/>
                  </a:moveTo>
                  <a:lnTo>
                    <a:pt x="371855" y="484632"/>
                  </a:lnTo>
                  <a:lnTo>
                    <a:pt x="745235" y="432816"/>
                  </a:lnTo>
                  <a:lnTo>
                    <a:pt x="1117092" y="993648"/>
                  </a:lnTo>
                  <a:lnTo>
                    <a:pt x="1490472" y="894588"/>
                  </a:lnTo>
                  <a:lnTo>
                    <a:pt x="1863852" y="1365504"/>
                  </a:lnTo>
                  <a:lnTo>
                    <a:pt x="2235707" y="1318260"/>
                  </a:lnTo>
                  <a:lnTo>
                    <a:pt x="2609088" y="1254252"/>
                  </a:lnTo>
                  <a:lnTo>
                    <a:pt x="2982468" y="1533144"/>
                  </a:lnTo>
                  <a:lnTo>
                    <a:pt x="3354324" y="1437132"/>
                  </a:lnTo>
                  <a:lnTo>
                    <a:pt x="3727704" y="1566672"/>
                  </a:lnTo>
                  <a:lnTo>
                    <a:pt x="4101083" y="1495044"/>
                  </a:lnTo>
                  <a:lnTo>
                    <a:pt x="4472940" y="1557528"/>
                  </a:lnTo>
                  <a:lnTo>
                    <a:pt x="4846320" y="1682496"/>
                  </a:lnTo>
                </a:path>
              </a:pathLst>
            </a:custGeom>
            <a:ln w="28575">
              <a:solidFill>
                <a:srgbClr val="FF9B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8" name="object 10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72871" y="2452941"/>
              <a:ext cx="111633" cy="111633"/>
            </a:xfrm>
            <a:prstGeom prst="rect">
              <a:avLst/>
            </a:prstGeom>
          </p:spPr>
        </p:pic>
        <p:pic>
          <p:nvPicPr>
            <p:cNvPr id="109" name="object 10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46251" y="2937573"/>
              <a:ext cx="111632" cy="111633"/>
            </a:xfrm>
            <a:prstGeom prst="rect">
              <a:avLst/>
            </a:prstGeom>
          </p:spPr>
        </p:pic>
        <p:pic>
          <p:nvPicPr>
            <p:cNvPr id="110" name="object 1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18107" y="2887281"/>
              <a:ext cx="111632" cy="111632"/>
            </a:xfrm>
            <a:prstGeom prst="rect">
              <a:avLst/>
            </a:prstGeom>
          </p:spPr>
        </p:pic>
        <p:pic>
          <p:nvPicPr>
            <p:cNvPr id="111" name="object 1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91487" y="3446589"/>
              <a:ext cx="111632" cy="111633"/>
            </a:xfrm>
            <a:prstGeom prst="rect">
              <a:avLst/>
            </a:prstGeom>
          </p:spPr>
        </p:pic>
        <p:pic>
          <p:nvPicPr>
            <p:cNvPr id="112" name="object 11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64867" y="3349053"/>
              <a:ext cx="111633" cy="111633"/>
            </a:xfrm>
            <a:prstGeom prst="rect">
              <a:avLst/>
            </a:prstGeom>
          </p:spPr>
        </p:pic>
        <p:pic>
          <p:nvPicPr>
            <p:cNvPr id="113" name="object 1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36723" y="3819969"/>
              <a:ext cx="111633" cy="111632"/>
            </a:xfrm>
            <a:prstGeom prst="rect">
              <a:avLst/>
            </a:prstGeom>
          </p:spPr>
        </p:pic>
        <p:pic>
          <p:nvPicPr>
            <p:cNvPr id="114" name="object 11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10103" y="3771201"/>
              <a:ext cx="111632" cy="111633"/>
            </a:xfrm>
            <a:prstGeom prst="rect">
              <a:avLst/>
            </a:prstGeom>
          </p:spPr>
        </p:pic>
        <p:pic>
          <p:nvPicPr>
            <p:cNvPr id="115" name="object 11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83483" y="3707193"/>
              <a:ext cx="111632" cy="111632"/>
            </a:xfrm>
            <a:prstGeom prst="rect">
              <a:avLst/>
            </a:prstGeom>
          </p:spPr>
        </p:pic>
        <p:pic>
          <p:nvPicPr>
            <p:cNvPr id="116" name="object 11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55339" y="3987609"/>
              <a:ext cx="111632" cy="111632"/>
            </a:xfrm>
            <a:prstGeom prst="rect">
              <a:avLst/>
            </a:prstGeom>
          </p:spPr>
        </p:pic>
        <p:pic>
          <p:nvPicPr>
            <p:cNvPr id="117" name="object 11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28719" y="3891597"/>
              <a:ext cx="111633" cy="111632"/>
            </a:xfrm>
            <a:prstGeom prst="rect">
              <a:avLst/>
            </a:prstGeom>
          </p:spPr>
        </p:pic>
        <p:pic>
          <p:nvPicPr>
            <p:cNvPr id="118" name="object 11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00575" y="4021137"/>
              <a:ext cx="111632" cy="111632"/>
            </a:xfrm>
            <a:prstGeom prst="rect">
              <a:avLst/>
            </a:prstGeom>
          </p:spPr>
        </p:pic>
        <p:pic>
          <p:nvPicPr>
            <p:cNvPr id="119" name="object 11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73955" y="3947985"/>
              <a:ext cx="111632" cy="111632"/>
            </a:xfrm>
            <a:prstGeom prst="rect">
              <a:avLst/>
            </a:prstGeom>
          </p:spPr>
        </p:pic>
        <p:pic>
          <p:nvPicPr>
            <p:cNvPr id="120" name="object 12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47335" y="4010469"/>
              <a:ext cx="111632" cy="111632"/>
            </a:xfrm>
            <a:prstGeom prst="rect">
              <a:avLst/>
            </a:prstGeom>
          </p:spPr>
        </p:pic>
        <p:pic>
          <p:nvPicPr>
            <p:cNvPr id="121" name="object 12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19191" y="4135437"/>
              <a:ext cx="111632" cy="111632"/>
            </a:xfrm>
            <a:prstGeom prst="rect">
              <a:avLst/>
            </a:prstGeom>
          </p:spPr>
        </p:pic>
        <p:sp>
          <p:nvSpPr>
            <p:cNvPr id="122" name="object 122" descr=""/>
            <p:cNvSpPr/>
            <p:nvPr/>
          </p:nvSpPr>
          <p:spPr>
            <a:xfrm>
              <a:off x="7029449" y="2308097"/>
              <a:ext cx="4846320" cy="1884045"/>
            </a:xfrm>
            <a:custGeom>
              <a:avLst/>
              <a:gdLst/>
              <a:ahLst/>
              <a:cxnLst/>
              <a:rect l="l" t="t" r="r" b="b"/>
              <a:pathLst>
                <a:path w="4846320" h="1884045">
                  <a:moveTo>
                    <a:pt x="0" y="477012"/>
                  </a:moveTo>
                  <a:lnTo>
                    <a:pt x="371855" y="0"/>
                  </a:lnTo>
                  <a:lnTo>
                    <a:pt x="745235" y="19812"/>
                  </a:lnTo>
                  <a:lnTo>
                    <a:pt x="1117092" y="754379"/>
                  </a:lnTo>
                  <a:lnTo>
                    <a:pt x="1490472" y="928115"/>
                  </a:lnTo>
                  <a:lnTo>
                    <a:pt x="1863852" y="1060703"/>
                  </a:lnTo>
                  <a:lnTo>
                    <a:pt x="2235707" y="1161288"/>
                  </a:lnTo>
                  <a:lnTo>
                    <a:pt x="2609088" y="1269491"/>
                  </a:lnTo>
                  <a:lnTo>
                    <a:pt x="2982468" y="1357883"/>
                  </a:lnTo>
                  <a:lnTo>
                    <a:pt x="3354324" y="1441703"/>
                  </a:lnTo>
                  <a:lnTo>
                    <a:pt x="3727704" y="1569720"/>
                  </a:lnTo>
                  <a:lnTo>
                    <a:pt x="4101083" y="1696212"/>
                  </a:lnTo>
                  <a:lnTo>
                    <a:pt x="4472940" y="1758695"/>
                  </a:lnTo>
                  <a:lnTo>
                    <a:pt x="4846320" y="1883664"/>
                  </a:lnTo>
                </a:path>
              </a:pathLst>
            </a:custGeom>
            <a:ln w="28575">
              <a:solidFill>
                <a:srgbClr val="122D5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3" name="object 12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72871" y="2728785"/>
              <a:ext cx="111633" cy="111632"/>
            </a:xfrm>
            <a:prstGeom prst="rect">
              <a:avLst/>
            </a:prstGeom>
          </p:spPr>
        </p:pic>
        <p:pic>
          <p:nvPicPr>
            <p:cNvPr id="124" name="object 12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46251" y="2251773"/>
              <a:ext cx="111632" cy="111633"/>
            </a:xfrm>
            <a:prstGeom prst="rect">
              <a:avLst/>
            </a:prstGeom>
          </p:spPr>
        </p:pic>
        <p:pic>
          <p:nvPicPr>
            <p:cNvPr id="125" name="object 12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8107" y="2273109"/>
              <a:ext cx="111632" cy="111632"/>
            </a:xfrm>
            <a:prstGeom prst="rect">
              <a:avLst/>
            </a:prstGeom>
          </p:spPr>
        </p:pic>
        <p:sp>
          <p:nvSpPr>
            <p:cNvPr id="126" name="object 126" descr=""/>
            <p:cNvSpPr/>
            <p:nvPr/>
          </p:nvSpPr>
          <p:spPr>
            <a:xfrm>
              <a:off x="8096249" y="3012439"/>
              <a:ext cx="102235" cy="102235"/>
            </a:xfrm>
            <a:custGeom>
              <a:avLst/>
              <a:gdLst/>
              <a:ahLst/>
              <a:cxnLst/>
              <a:rect l="l" t="t" r="r" b="b"/>
              <a:pathLst>
                <a:path w="102234" h="102235">
                  <a:moveTo>
                    <a:pt x="51053" y="0"/>
                  </a:moveTo>
                  <a:lnTo>
                    <a:pt x="31182" y="4012"/>
                  </a:lnTo>
                  <a:lnTo>
                    <a:pt x="14954" y="14954"/>
                  </a:lnTo>
                  <a:lnTo>
                    <a:pt x="4012" y="31182"/>
                  </a:lnTo>
                  <a:lnTo>
                    <a:pt x="0" y="51054"/>
                  </a:lnTo>
                  <a:lnTo>
                    <a:pt x="4012" y="70925"/>
                  </a:lnTo>
                  <a:lnTo>
                    <a:pt x="14954" y="87153"/>
                  </a:lnTo>
                  <a:lnTo>
                    <a:pt x="31182" y="98095"/>
                  </a:lnTo>
                  <a:lnTo>
                    <a:pt x="51053" y="102108"/>
                  </a:lnTo>
                  <a:lnTo>
                    <a:pt x="70925" y="98095"/>
                  </a:lnTo>
                  <a:lnTo>
                    <a:pt x="87153" y="87153"/>
                  </a:lnTo>
                  <a:lnTo>
                    <a:pt x="98095" y="70925"/>
                  </a:lnTo>
                  <a:lnTo>
                    <a:pt x="102107" y="51054"/>
                  </a:lnTo>
                  <a:lnTo>
                    <a:pt x="98095" y="31182"/>
                  </a:lnTo>
                  <a:lnTo>
                    <a:pt x="87153" y="14954"/>
                  </a:lnTo>
                  <a:lnTo>
                    <a:pt x="70925" y="4012"/>
                  </a:lnTo>
                  <a:lnTo>
                    <a:pt x="510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 descr=""/>
            <p:cNvSpPr/>
            <p:nvPr/>
          </p:nvSpPr>
          <p:spPr>
            <a:xfrm>
              <a:off x="8096249" y="3012439"/>
              <a:ext cx="102235" cy="102235"/>
            </a:xfrm>
            <a:custGeom>
              <a:avLst/>
              <a:gdLst/>
              <a:ahLst/>
              <a:cxnLst/>
              <a:rect l="l" t="t" r="r" b="b"/>
              <a:pathLst>
                <a:path w="102234" h="102235">
                  <a:moveTo>
                    <a:pt x="102107" y="51054"/>
                  </a:moveTo>
                  <a:lnTo>
                    <a:pt x="98095" y="70925"/>
                  </a:lnTo>
                  <a:lnTo>
                    <a:pt x="87153" y="87153"/>
                  </a:lnTo>
                  <a:lnTo>
                    <a:pt x="70925" y="98095"/>
                  </a:lnTo>
                  <a:lnTo>
                    <a:pt x="51053" y="102108"/>
                  </a:lnTo>
                  <a:lnTo>
                    <a:pt x="31182" y="98095"/>
                  </a:lnTo>
                  <a:lnTo>
                    <a:pt x="14954" y="87153"/>
                  </a:lnTo>
                  <a:lnTo>
                    <a:pt x="4012" y="70925"/>
                  </a:lnTo>
                  <a:lnTo>
                    <a:pt x="0" y="51054"/>
                  </a:lnTo>
                  <a:lnTo>
                    <a:pt x="4012" y="31182"/>
                  </a:lnTo>
                  <a:lnTo>
                    <a:pt x="14954" y="14954"/>
                  </a:lnTo>
                  <a:lnTo>
                    <a:pt x="31182" y="4012"/>
                  </a:lnTo>
                  <a:lnTo>
                    <a:pt x="51053" y="0"/>
                  </a:lnTo>
                  <a:lnTo>
                    <a:pt x="70925" y="4012"/>
                  </a:lnTo>
                  <a:lnTo>
                    <a:pt x="87153" y="14954"/>
                  </a:lnTo>
                  <a:lnTo>
                    <a:pt x="98095" y="31182"/>
                  </a:lnTo>
                  <a:lnTo>
                    <a:pt x="102107" y="51054"/>
                  </a:lnTo>
                  <a:close/>
                </a:path>
              </a:pathLst>
            </a:custGeom>
            <a:ln w="9525">
              <a:solidFill>
                <a:srgbClr val="122D5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8" name="object 12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64867" y="3181413"/>
              <a:ext cx="111633" cy="111633"/>
            </a:xfrm>
            <a:prstGeom prst="rect">
              <a:avLst/>
            </a:prstGeom>
          </p:spPr>
        </p:pic>
        <p:pic>
          <p:nvPicPr>
            <p:cNvPr id="129" name="object 12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36723" y="3314001"/>
              <a:ext cx="111633" cy="111633"/>
            </a:xfrm>
            <a:prstGeom prst="rect">
              <a:avLst/>
            </a:prstGeom>
          </p:spPr>
        </p:pic>
        <p:pic>
          <p:nvPicPr>
            <p:cNvPr id="130" name="object 13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10103" y="3413061"/>
              <a:ext cx="111632" cy="111633"/>
            </a:xfrm>
            <a:prstGeom prst="rect">
              <a:avLst/>
            </a:prstGeom>
          </p:spPr>
        </p:pic>
        <p:pic>
          <p:nvPicPr>
            <p:cNvPr id="131" name="object 13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83483" y="3522789"/>
              <a:ext cx="111632" cy="111633"/>
            </a:xfrm>
            <a:prstGeom prst="rect">
              <a:avLst/>
            </a:prstGeom>
          </p:spPr>
        </p:pic>
        <p:pic>
          <p:nvPicPr>
            <p:cNvPr id="132" name="object 13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55339" y="3611181"/>
              <a:ext cx="111632" cy="111632"/>
            </a:xfrm>
            <a:prstGeom prst="rect">
              <a:avLst/>
            </a:prstGeom>
          </p:spPr>
        </p:pic>
        <p:pic>
          <p:nvPicPr>
            <p:cNvPr id="133" name="object 13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28719" y="3693477"/>
              <a:ext cx="111633" cy="111633"/>
            </a:xfrm>
            <a:prstGeom prst="rect">
              <a:avLst/>
            </a:prstGeom>
          </p:spPr>
        </p:pic>
        <p:pic>
          <p:nvPicPr>
            <p:cNvPr id="134" name="object 13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00575" y="3821493"/>
              <a:ext cx="111632" cy="111632"/>
            </a:xfrm>
            <a:prstGeom prst="rect">
              <a:avLst/>
            </a:prstGeom>
          </p:spPr>
        </p:pic>
        <p:pic>
          <p:nvPicPr>
            <p:cNvPr id="135" name="object 13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73955" y="3947985"/>
              <a:ext cx="111632" cy="111632"/>
            </a:xfrm>
            <a:prstGeom prst="rect">
              <a:avLst/>
            </a:prstGeom>
          </p:spPr>
        </p:pic>
        <p:pic>
          <p:nvPicPr>
            <p:cNvPr id="136" name="object 13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47335" y="4010469"/>
              <a:ext cx="111632" cy="111632"/>
            </a:xfrm>
            <a:prstGeom prst="rect">
              <a:avLst/>
            </a:prstGeom>
          </p:spPr>
        </p:pic>
        <p:pic>
          <p:nvPicPr>
            <p:cNvPr id="137" name="object 13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19191" y="4135437"/>
              <a:ext cx="111632" cy="111632"/>
            </a:xfrm>
            <a:prstGeom prst="rect">
              <a:avLst/>
            </a:prstGeom>
          </p:spPr>
        </p:pic>
        <p:sp>
          <p:nvSpPr>
            <p:cNvPr id="138" name="object 138" descr=""/>
            <p:cNvSpPr/>
            <p:nvPr/>
          </p:nvSpPr>
          <p:spPr>
            <a:xfrm>
              <a:off x="7773923" y="2942843"/>
              <a:ext cx="1865630" cy="890269"/>
            </a:xfrm>
            <a:custGeom>
              <a:avLst/>
              <a:gdLst/>
              <a:ahLst/>
              <a:cxnLst/>
              <a:rect l="l" t="t" r="r" b="b"/>
              <a:pathLst>
                <a:path w="1865629" h="890270">
                  <a:moveTo>
                    <a:pt x="0" y="0"/>
                  </a:moveTo>
                  <a:lnTo>
                    <a:pt x="24383" y="86867"/>
                  </a:lnTo>
                </a:path>
                <a:path w="1865629" h="890270">
                  <a:moveTo>
                    <a:pt x="746759" y="461771"/>
                  </a:moveTo>
                  <a:lnTo>
                    <a:pt x="754379" y="539495"/>
                  </a:lnTo>
                </a:path>
                <a:path w="1865629" h="890270">
                  <a:moveTo>
                    <a:pt x="1865376" y="819911"/>
                  </a:moveTo>
                  <a:lnTo>
                    <a:pt x="1860803" y="890015"/>
                  </a:lnTo>
                </a:path>
              </a:pathLst>
            </a:custGeom>
            <a:ln w="9525">
              <a:solidFill>
                <a:srgbClr val="6D9E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9" name="object 139" descr=""/>
          <p:cNvSpPr txBox="1"/>
          <p:nvPr/>
        </p:nvSpPr>
        <p:spPr>
          <a:xfrm>
            <a:off x="6872985" y="2243454"/>
            <a:ext cx="3130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042C7"/>
                </a:solidFill>
                <a:latin typeface="Calibri"/>
                <a:cs typeface="Calibri"/>
              </a:rPr>
              <a:t>29.4%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0" name="object 140" descr=""/>
          <p:cNvSpPr txBox="1"/>
          <p:nvPr/>
        </p:nvSpPr>
        <p:spPr>
          <a:xfrm>
            <a:off x="7245857" y="3083814"/>
            <a:ext cx="3130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042C7"/>
                </a:solidFill>
                <a:latin typeface="Calibri"/>
                <a:cs typeface="Calibri"/>
              </a:rPr>
              <a:t>21.5%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1" name="object 141" descr=""/>
          <p:cNvSpPr txBox="1"/>
          <p:nvPr/>
        </p:nvSpPr>
        <p:spPr>
          <a:xfrm>
            <a:off x="7642352" y="3031363"/>
            <a:ext cx="3130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042C7"/>
                </a:solidFill>
                <a:latin typeface="Calibri"/>
                <a:cs typeface="Calibri"/>
              </a:rPr>
              <a:t>22.4%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2" name="object 142" descr=""/>
          <p:cNvSpPr txBox="1"/>
          <p:nvPr/>
        </p:nvSpPr>
        <p:spPr>
          <a:xfrm>
            <a:off x="7991602" y="3592448"/>
            <a:ext cx="3130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042C7"/>
                </a:solidFill>
                <a:latin typeface="Calibri"/>
                <a:cs typeface="Calibri"/>
              </a:rPr>
              <a:t>13.2%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3" name="object 143" descr=""/>
          <p:cNvSpPr txBox="1"/>
          <p:nvPr/>
        </p:nvSpPr>
        <p:spPr>
          <a:xfrm>
            <a:off x="8372982" y="3483991"/>
            <a:ext cx="3130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042C7"/>
                </a:solidFill>
                <a:latin typeface="Calibri"/>
                <a:cs typeface="Calibri"/>
              </a:rPr>
              <a:t>14.8%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4" name="object 144" descr=""/>
          <p:cNvSpPr txBox="1"/>
          <p:nvPr/>
        </p:nvSpPr>
        <p:spPr>
          <a:xfrm>
            <a:off x="8766175" y="3965194"/>
            <a:ext cx="2552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0042C7"/>
                </a:solidFill>
                <a:latin typeface="Calibri"/>
                <a:cs typeface="Calibri"/>
              </a:rPr>
              <a:t>7.2%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5" name="object 145" descr=""/>
          <p:cNvSpPr txBox="1"/>
          <p:nvPr/>
        </p:nvSpPr>
        <p:spPr>
          <a:xfrm>
            <a:off x="9508617" y="3833621"/>
            <a:ext cx="2552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0042C7"/>
                </a:solidFill>
                <a:latin typeface="Calibri"/>
                <a:cs typeface="Calibri"/>
              </a:rPr>
              <a:t>9.0%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6" name="object 146" descr=""/>
          <p:cNvSpPr txBox="1"/>
          <p:nvPr/>
        </p:nvSpPr>
        <p:spPr>
          <a:xfrm>
            <a:off x="9884791" y="4133215"/>
            <a:ext cx="2552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0042C7"/>
                </a:solidFill>
                <a:latin typeface="Calibri"/>
                <a:cs typeface="Calibri"/>
              </a:rPr>
              <a:t>4.4%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7" name="object 147" descr=""/>
          <p:cNvSpPr txBox="1"/>
          <p:nvPr/>
        </p:nvSpPr>
        <p:spPr>
          <a:xfrm>
            <a:off x="10257535" y="4036821"/>
            <a:ext cx="2552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0042C7"/>
                </a:solidFill>
                <a:latin typeface="Calibri"/>
                <a:cs typeface="Calibri"/>
              </a:rPr>
              <a:t>6.0%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8" name="object 148" descr=""/>
          <p:cNvSpPr txBox="1"/>
          <p:nvPr/>
        </p:nvSpPr>
        <p:spPr>
          <a:xfrm>
            <a:off x="11003406" y="4093845"/>
            <a:ext cx="2552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0042C7"/>
                </a:solidFill>
                <a:latin typeface="Calibri"/>
                <a:cs typeface="Calibri"/>
              </a:rPr>
              <a:t>5.1%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9" name="object 149" descr=""/>
          <p:cNvSpPr/>
          <p:nvPr/>
        </p:nvSpPr>
        <p:spPr>
          <a:xfrm>
            <a:off x="8147304" y="2950464"/>
            <a:ext cx="81280" cy="113030"/>
          </a:xfrm>
          <a:custGeom>
            <a:avLst/>
            <a:gdLst/>
            <a:ahLst/>
            <a:cxnLst/>
            <a:rect l="l" t="t" r="r" b="b"/>
            <a:pathLst>
              <a:path w="81279" h="113030">
                <a:moveTo>
                  <a:pt x="0" y="112775"/>
                </a:moveTo>
                <a:lnTo>
                  <a:pt x="24384" y="0"/>
                </a:lnTo>
                <a:lnTo>
                  <a:pt x="80772" y="0"/>
                </a:lnTo>
              </a:path>
            </a:pathLst>
          </a:custGeom>
          <a:ln w="9525">
            <a:solidFill>
              <a:srgbClr val="6D9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 descr=""/>
          <p:cNvSpPr txBox="1"/>
          <p:nvPr/>
        </p:nvSpPr>
        <p:spPr>
          <a:xfrm>
            <a:off x="6872985" y="2875026"/>
            <a:ext cx="3130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042C7"/>
                </a:solidFill>
                <a:latin typeface="Calibri"/>
                <a:cs typeface="Calibri"/>
              </a:rPr>
              <a:t>24.9%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51" name="object 151" descr=""/>
          <p:cNvSpPr txBox="1"/>
          <p:nvPr/>
        </p:nvSpPr>
        <p:spPr>
          <a:xfrm>
            <a:off x="7220457" y="2042286"/>
            <a:ext cx="7366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0042C7"/>
                </a:solidFill>
                <a:latin typeface="Calibri"/>
                <a:cs typeface="Calibri"/>
              </a:rPr>
              <a:t>32.7%</a:t>
            </a:r>
            <a:r>
              <a:rPr dirty="0" sz="900" spc="459" b="1">
                <a:solidFill>
                  <a:srgbClr val="0042C7"/>
                </a:solidFill>
                <a:latin typeface="Calibri"/>
                <a:cs typeface="Calibri"/>
              </a:rPr>
              <a:t> </a:t>
            </a:r>
            <a:r>
              <a:rPr dirty="0" baseline="-9259" sz="1350" spc="-15" b="1">
                <a:solidFill>
                  <a:srgbClr val="0042C7"/>
                </a:solidFill>
                <a:latin typeface="Calibri"/>
                <a:cs typeface="Calibri"/>
              </a:rPr>
              <a:t>32.4%</a:t>
            </a:r>
            <a:endParaRPr baseline="-9259" sz="1350">
              <a:latin typeface="Calibri"/>
              <a:cs typeface="Calibri"/>
            </a:endParaRPr>
          </a:p>
        </p:txBody>
      </p:sp>
      <p:sp>
        <p:nvSpPr>
          <p:cNvPr id="152" name="object 152" descr=""/>
          <p:cNvSpPr txBox="1"/>
          <p:nvPr/>
        </p:nvSpPr>
        <p:spPr>
          <a:xfrm>
            <a:off x="8254745" y="2863341"/>
            <a:ext cx="422909" cy="2705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965"/>
              </a:lnSpc>
              <a:spcBef>
                <a:spcPts val="100"/>
              </a:spcBef>
            </a:pPr>
            <a:r>
              <a:rPr dirty="0" sz="900" spc="-10" b="1">
                <a:solidFill>
                  <a:srgbClr val="0042C7"/>
                </a:solidFill>
                <a:latin typeface="Calibri"/>
                <a:cs typeface="Calibri"/>
              </a:rPr>
              <a:t>20.4%</a:t>
            </a:r>
            <a:endParaRPr sz="900">
              <a:latin typeface="Calibri"/>
              <a:cs typeface="Calibri"/>
            </a:endParaRPr>
          </a:p>
          <a:p>
            <a:pPr marL="121920">
              <a:lnSpc>
                <a:spcPts val="965"/>
              </a:lnSpc>
            </a:pPr>
            <a:r>
              <a:rPr dirty="0" sz="900" spc="-10" b="1">
                <a:solidFill>
                  <a:srgbClr val="0042C7"/>
                </a:solidFill>
                <a:latin typeface="Calibri"/>
                <a:cs typeface="Calibri"/>
              </a:rPr>
              <a:t>17.6%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53" name="object 153" descr=""/>
          <p:cNvSpPr txBox="1"/>
          <p:nvPr/>
        </p:nvSpPr>
        <p:spPr>
          <a:xfrm>
            <a:off x="8737218" y="3104134"/>
            <a:ext cx="3130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042C7"/>
                </a:solidFill>
                <a:latin typeface="Calibri"/>
                <a:cs typeface="Calibri"/>
              </a:rPr>
              <a:t>15.4%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54" name="object 154" descr=""/>
          <p:cNvSpPr txBox="1"/>
          <p:nvPr/>
        </p:nvSpPr>
        <p:spPr>
          <a:xfrm>
            <a:off x="9109964" y="3203828"/>
            <a:ext cx="3130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042C7"/>
                </a:solidFill>
                <a:latin typeface="Calibri"/>
                <a:cs typeface="Calibri"/>
              </a:rPr>
              <a:t>13.8%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55" name="object 155" descr=""/>
          <p:cNvSpPr txBox="1"/>
          <p:nvPr/>
        </p:nvSpPr>
        <p:spPr>
          <a:xfrm>
            <a:off x="9483090" y="3312414"/>
            <a:ext cx="685800" cy="251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89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042C7"/>
                </a:solidFill>
                <a:latin typeface="Calibri"/>
                <a:cs typeface="Calibri"/>
              </a:rPr>
              <a:t>12.0%</a:t>
            </a:r>
            <a:endParaRPr sz="900">
              <a:latin typeface="Calibri"/>
              <a:cs typeface="Calibri"/>
            </a:endParaRPr>
          </a:p>
          <a:p>
            <a:pPr marL="384810">
              <a:lnSpc>
                <a:spcPts val="890"/>
              </a:lnSpc>
            </a:pPr>
            <a:r>
              <a:rPr dirty="0" sz="900" spc="-10" b="1">
                <a:solidFill>
                  <a:srgbClr val="0042C7"/>
                </a:solidFill>
                <a:latin typeface="Calibri"/>
                <a:cs typeface="Calibri"/>
              </a:rPr>
              <a:t>10.6%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56" name="object 156" descr=""/>
          <p:cNvSpPr txBox="1"/>
          <p:nvPr/>
        </p:nvSpPr>
        <p:spPr>
          <a:xfrm>
            <a:off x="10257535" y="3484245"/>
            <a:ext cx="2552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0042C7"/>
                </a:solidFill>
                <a:latin typeface="Calibri"/>
                <a:cs typeface="Calibri"/>
              </a:rPr>
              <a:t>9.2%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57" name="object 157" descr=""/>
          <p:cNvSpPr txBox="1"/>
          <p:nvPr/>
        </p:nvSpPr>
        <p:spPr>
          <a:xfrm>
            <a:off x="10630661" y="3612007"/>
            <a:ext cx="2552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0042C7"/>
                </a:solidFill>
                <a:latin typeface="Calibri"/>
                <a:cs typeface="Calibri"/>
              </a:rPr>
              <a:t>7.1%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58" name="object 158" descr=""/>
          <p:cNvSpPr txBox="1"/>
          <p:nvPr/>
        </p:nvSpPr>
        <p:spPr>
          <a:xfrm>
            <a:off x="11003406" y="3737813"/>
            <a:ext cx="25527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0042C7"/>
                </a:solidFill>
                <a:latin typeface="Calibri"/>
                <a:cs typeface="Calibri"/>
              </a:rPr>
              <a:t>5.1%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59" name="object 159" descr=""/>
          <p:cNvSpPr txBox="1"/>
          <p:nvPr/>
        </p:nvSpPr>
        <p:spPr>
          <a:xfrm>
            <a:off x="11376152" y="3800982"/>
            <a:ext cx="2552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0042C7"/>
                </a:solidFill>
                <a:latin typeface="Calibri"/>
                <a:cs typeface="Calibri"/>
              </a:rPr>
              <a:t>4.0%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0" name="object 160" descr=""/>
          <p:cNvSpPr txBox="1"/>
          <p:nvPr/>
        </p:nvSpPr>
        <p:spPr>
          <a:xfrm>
            <a:off x="9139173" y="3925646"/>
            <a:ext cx="286512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22550" algn="l"/>
              </a:tabLst>
            </a:pPr>
            <a:r>
              <a:rPr dirty="0" baseline="3086" sz="1350" spc="-30" b="1">
                <a:solidFill>
                  <a:srgbClr val="0042C7"/>
                </a:solidFill>
                <a:latin typeface="Calibri"/>
                <a:cs typeface="Calibri"/>
              </a:rPr>
              <a:t>7.9%</a:t>
            </a:r>
            <a:r>
              <a:rPr dirty="0" baseline="3086" sz="1350" b="1">
                <a:solidFill>
                  <a:srgbClr val="0042C7"/>
                </a:solidFill>
                <a:latin typeface="Calibri"/>
                <a:cs typeface="Calibri"/>
              </a:rPr>
              <a:t>	</a:t>
            </a:r>
            <a:r>
              <a:rPr dirty="0" sz="900" spc="-20" b="1">
                <a:solidFill>
                  <a:srgbClr val="0042C7"/>
                </a:solidFill>
                <a:latin typeface="Calibri"/>
                <a:cs typeface="Calibri"/>
              </a:rPr>
              <a:t>2.0%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1" name="object 161" descr=""/>
          <p:cNvSpPr txBox="1"/>
          <p:nvPr/>
        </p:nvSpPr>
        <p:spPr>
          <a:xfrm>
            <a:off x="6830059" y="4166742"/>
            <a:ext cx="5245100" cy="3651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994"/>
              </a:lnSpc>
              <a:spcBef>
                <a:spcPts val="100"/>
              </a:spcBef>
              <a:tabLst>
                <a:tab pos="3813175" algn="l"/>
                <a:tab pos="4558665" algn="l"/>
                <a:tab pos="5231765" algn="l"/>
              </a:tabLst>
            </a:pPr>
            <a:r>
              <a:rPr dirty="0" u="sng" sz="900" b="1">
                <a:solidFill>
                  <a:srgbClr val="0042C7"/>
                </a:solidFill>
                <a:uFill>
                  <a:solidFill>
                    <a:srgbClr val="C1D5FF"/>
                  </a:solidFill>
                </a:uFill>
                <a:latin typeface="Calibri"/>
                <a:cs typeface="Calibri"/>
              </a:rPr>
              <a:t>	</a:t>
            </a:r>
            <a:r>
              <a:rPr dirty="0" u="sng" sz="900" spc="-20" b="1">
                <a:solidFill>
                  <a:srgbClr val="0042C7"/>
                </a:solidFill>
                <a:uFill>
                  <a:solidFill>
                    <a:srgbClr val="C1D5FF"/>
                  </a:solidFill>
                </a:uFill>
                <a:latin typeface="Calibri"/>
                <a:cs typeface="Calibri"/>
              </a:rPr>
              <a:t>3.9%</a:t>
            </a:r>
            <a:r>
              <a:rPr dirty="0" u="sng" sz="900" b="1">
                <a:solidFill>
                  <a:srgbClr val="0042C7"/>
                </a:solidFill>
                <a:uFill>
                  <a:solidFill>
                    <a:srgbClr val="C1D5FF"/>
                  </a:solidFill>
                </a:uFill>
                <a:latin typeface="Calibri"/>
                <a:cs typeface="Calibri"/>
              </a:rPr>
              <a:t>	</a:t>
            </a:r>
            <a:r>
              <a:rPr dirty="0" u="sng" baseline="6172" sz="1350" spc="-30" b="1">
                <a:solidFill>
                  <a:srgbClr val="0042C7"/>
                </a:solidFill>
                <a:uFill>
                  <a:solidFill>
                    <a:srgbClr val="C1D5FF"/>
                  </a:solidFill>
                </a:uFill>
                <a:latin typeface="Calibri"/>
                <a:cs typeface="Calibri"/>
              </a:rPr>
              <a:t>4.0%</a:t>
            </a:r>
            <a:r>
              <a:rPr dirty="0" u="sng" baseline="6172" sz="1350" b="1">
                <a:solidFill>
                  <a:srgbClr val="0042C7"/>
                </a:solidFill>
                <a:uFill>
                  <a:solidFill>
                    <a:srgbClr val="C1D5FF"/>
                  </a:solidFill>
                </a:uFill>
                <a:latin typeface="Calibri"/>
                <a:cs typeface="Calibri"/>
              </a:rPr>
              <a:t>	</a:t>
            </a:r>
            <a:endParaRPr baseline="6172" sz="1350">
              <a:latin typeface="Calibri"/>
              <a:cs typeface="Calibri"/>
            </a:endParaRPr>
          </a:p>
          <a:p>
            <a:pPr algn="r" marR="75565">
              <a:lnSpc>
                <a:spcPts val="795"/>
              </a:lnSpc>
            </a:pPr>
            <a:r>
              <a:rPr dirty="0" sz="900" spc="-20" b="1">
                <a:solidFill>
                  <a:srgbClr val="0042C7"/>
                </a:solidFill>
                <a:latin typeface="Calibri"/>
                <a:cs typeface="Calibri"/>
              </a:rPr>
              <a:t>2.0%</a:t>
            </a:r>
            <a:endParaRPr sz="900">
              <a:latin typeface="Calibri"/>
              <a:cs typeface="Calibri"/>
            </a:endParaRPr>
          </a:p>
          <a:p>
            <a:pPr algn="r" marR="46990">
              <a:lnSpc>
                <a:spcPts val="885"/>
              </a:lnSpc>
            </a:pPr>
            <a:r>
              <a:rPr dirty="0" sz="900">
                <a:solidFill>
                  <a:srgbClr val="001F5F"/>
                </a:solidFill>
                <a:latin typeface="Calibri"/>
                <a:cs typeface="Calibri"/>
              </a:rPr>
              <a:t>2017A</a:t>
            </a:r>
            <a:r>
              <a:rPr dirty="0" sz="900" spc="37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01F5F"/>
                </a:solidFill>
                <a:latin typeface="Calibri"/>
                <a:cs typeface="Calibri"/>
              </a:rPr>
              <a:t>2018A</a:t>
            </a:r>
            <a:r>
              <a:rPr dirty="0" sz="900" spc="37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01F5F"/>
                </a:solidFill>
                <a:latin typeface="Calibri"/>
                <a:cs typeface="Calibri"/>
              </a:rPr>
              <a:t>2019A</a:t>
            </a:r>
            <a:r>
              <a:rPr dirty="0" sz="900" spc="4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01F5F"/>
                </a:solidFill>
                <a:latin typeface="Calibri"/>
                <a:cs typeface="Calibri"/>
              </a:rPr>
              <a:t>2020E</a:t>
            </a:r>
            <a:r>
              <a:rPr dirty="0" sz="900" spc="4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01F5F"/>
                </a:solidFill>
                <a:latin typeface="Calibri"/>
                <a:cs typeface="Calibri"/>
              </a:rPr>
              <a:t>2021E</a:t>
            </a:r>
            <a:r>
              <a:rPr dirty="0" sz="900" spc="459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01F5F"/>
                </a:solidFill>
                <a:latin typeface="Calibri"/>
                <a:cs typeface="Calibri"/>
              </a:rPr>
              <a:t>2022E</a:t>
            </a:r>
            <a:r>
              <a:rPr dirty="0" sz="900" spc="4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01F5F"/>
                </a:solidFill>
                <a:latin typeface="Calibri"/>
                <a:cs typeface="Calibri"/>
              </a:rPr>
              <a:t>2023E</a:t>
            </a:r>
            <a:r>
              <a:rPr dirty="0" sz="900" spc="4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01F5F"/>
                </a:solidFill>
                <a:latin typeface="Calibri"/>
                <a:cs typeface="Calibri"/>
              </a:rPr>
              <a:t>2024E</a:t>
            </a:r>
            <a:r>
              <a:rPr dirty="0" sz="900" spc="459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01F5F"/>
                </a:solidFill>
                <a:latin typeface="Calibri"/>
                <a:cs typeface="Calibri"/>
              </a:rPr>
              <a:t>2025E</a:t>
            </a:r>
            <a:r>
              <a:rPr dirty="0" sz="900" spc="4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01F5F"/>
                </a:solidFill>
                <a:latin typeface="Calibri"/>
                <a:cs typeface="Calibri"/>
              </a:rPr>
              <a:t>2026E</a:t>
            </a:r>
            <a:r>
              <a:rPr dirty="0" sz="900" spc="459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01F5F"/>
                </a:solidFill>
                <a:latin typeface="Calibri"/>
                <a:cs typeface="Calibri"/>
              </a:rPr>
              <a:t>2027E</a:t>
            </a:r>
            <a:r>
              <a:rPr dirty="0" sz="900" spc="4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01F5F"/>
                </a:solidFill>
                <a:latin typeface="Calibri"/>
                <a:cs typeface="Calibri"/>
              </a:rPr>
              <a:t>2028E</a:t>
            </a:r>
            <a:r>
              <a:rPr dirty="0" sz="900" spc="459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01F5F"/>
                </a:solidFill>
                <a:latin typeface="Calibri"/>
                <a:cs typeface="Calibri"/>
              </a:rPr>
              <a:t>2029E</a:t>
            </a:r>
            <a:r>
              <a:rPr dirty="0" sz="900" spc="459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001F5F"/>
                </a:solidFill>
                <a:latin typeface="Calibri"/>
                <a:cs typeface="Calibri"/>
              </a:rPr>
              <a:t>2030E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2" name="object 162" descr=""/>
          <p:cNvSpPr txBox="1"/>
          <p:nvPr/>
        </p:nvSpPr>
        <p:spPr>
          <a:xfrm>
            <a:off x="6440170" y="4220082"/>
            <a:ext cx="30988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01F5F"/>
                </a:solidFill>
                <a:latin typeface="Calibri"/>
                <a:cs typeface="Calibri"/>
              </a:rPr>
              <a:t>0.00%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3" name="object 163" descr=""/>
          <p:cNvSpPr txBox="1"/>
          <p:nvPr/>
        </p:nvSpPr>
        <p:spPr>
          <a:xfrm>
            <a:off x="6440170" y="3913378"/>
            <a:ext cx="30988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01F5F"/>
                </a:solidFill>
                <a:latin typeface="Calibri"/>
                <a:cs typeface="Calibri"/>
              </a:rPr>
              <a:t>5.00%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4" name="object 164" descr=""/>
          <p:cNvSpPr txBox="1"/>
          <p:nvPr/>
        </p:nvSpPr>
        <p:spPr>
          <a:xfrm>
            <a:off x="6382258" y="3606800"/>
            <a:ext cx="3683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01F5F"/>
                </a:solidFill>
                <a:latin typeface="Calibri"/>
                <a:cs typeface="Calibri"/>
              </a:rPr>
              <a:t>10.00%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5" name="object 165" descr=""/>
          <p:cNvSpPr txBox="1"/>
          <p:nvPr/>
        </p:nvSpPr>
        <p:spPr>
          <a:xfrm>
            <a:off x="6382258" y="3300221"/>
            <a:ext cx="3683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01F5F"/>
                </a:solidFill>
                <a:latin typeface="Calibri"/>
                <a:cs typeface="Calibri"/>
              </a:rPr>
              <a:t>15.00%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6" name="object 166" descr=""/>
          <p:cNvSpPr txBox="1"/>
          <p:nvPr/>
        </p:nvSpPr>
        <p:spPr>
          <a:xfrm>
            <a:off x="6382258" y="2993263"/>
            <a:ext cx="3683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01F5F"/>
                </a:solidFill>
                <a:latin typeface="Calibri"/>
                <a:cs typeface="Calibri"/>
              </a:rPr>
              <a:t>20.00%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7" name="object 167" descr=""/>
          <p:cNvSpPr txBox="1"/>
          <p:nvPr/>
        </p:nvSpPr>
        <p:spPr>
          <a:xfrm>
            <a:off x="6382258" y="2686558"/>
            <a:ext cx="3683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01F5F"/>
                </a:solidFill>
                <a:latin typeface="Calibri"/>
                <a:cs typeface="Calibri"/>
              </a:rPr>
              <a:t>25.00%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8" name="object 168" descr=""/>
          <p:cNvSpPr txBox="1"/>
          <p:nvPr/>
        </p:nvSpPr>
        <p:spPr>
          <a:xfrm>
            <a:off x="6382258" y="2379979"/>
            <a:ext cx="3683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01F5F"/>
                </a:solidFill>
                <a:latin typeface="Calibri"/>
                <a:cs typeface="Calibri"/>
              </a:rPr>
              <a:t>30.00%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9" name="object 169" descr=""/>
          <p:cNvSpPr txBox="1"/>
          <p:nvPr/>
        </p:nvSpPr>
        <p:spPr>
          <a:xfrm>
            <a:off x="6382258" y="2073402"/>
            <a:ext cx="3683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01F5F"/>
                </a:solidFill>
                <a:latin typeface="Calibri"/>
                <a:cs typeface="Calibri"/>
              </a:rPr>
              <a:t>35.00%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70" name="object 170" descr=""/>
          <p:cNvSpPr txBox="1"/>
          <p:nvPr/>
        </p:nvSpPr>
        <p:spPr>
          <a:xfrm>
            <a:off x="8772525" y="1065402"/>
            <a:ext cx="89281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Cost</a:t>
            </a:r>
            <a:r>
              <a:rPr dirty="0" sz="14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Drivers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71" name="object 171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159745" y="1900237"/>
            <a:ext cx="243839" cy="73533"/>
          </a:xfrm>
          <a:prstGeom prst="rect">
            <a:avLst/>
          </a:prstGeom>
        </p:spPr>
      </p:pic>
      <p:sp>
        <p:nvSpPr>
          <p:cNvPr id="172" name="object 172" descr=""/>
          <p:cNvSpPr txBox="1"/>
          <p:nvPr/>
        </p:nvSpPr>
        <p:spPr>
          <a:xfrm>
            <a:off x="10444022" y="1843785"/>
            <a:ext cx="12954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001F5F"/>
                </a:solidFill>
                <a:latin typeface="Calibri"/>
                <a:cs typeface="Calibri"/>
              </a:rPr>
              <a:t>Content</a:t>
            </a:r>
            <a:r>
              <a:rPr dirty="0" sz="9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01F5F"/>
                </a:solidFill>
                <a:latin typeface="Calibri"/>
                <a:cs typeface="Calibri"/>
              </a:rPr>
              <a:t>Expense</a:t>
            </a:r>
            <a:r>
              <a:rPr dirty="0" sz="9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01F5F"/>
                </a:solidFill>
                <a:latin typeface="Calibri"/>
                <a:cs typeface="Calibri"/>
              </a:rPr>
              <a:t>Growth</a:t>
            </a:r>
            <a:r>
              <a:rPr dirty="0" sz="9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900" spc="-50">
                <a:solidFill>
                  <a:srgbClr val="001F5F"/>
                </a:solidFill>
                <a:latin typeface="Calibri"/>
                <a:cs typeface="Calibri"/>
              </a:rPr>
              <a:t>%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173" name="object 173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159745" y="2253805"/>
            <a:ext cx="243839" cy="73533"/>
          </a:xfrm>
          <a:prstGeom prst="rect">
            <a:avLst/>
          </a:prstGeom>
        </p:spPr>
      </p:pic>
      <p:sp>
        <p:nvSpPr>
          <p:cNvPr id="174" name="object 174" descr=""/>
          <p:cNvSpPr txBox="1"/>
          <p:nvPr/>
        </p:nvSpPr>
        <p:spPr>
          <a:xfrm>
            <a:off x="10418191" y="2196210"/>
            <a:ext cx="1575435" cy="30226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 indent="25400">
              <a:lnSpc>
                <a:spcPct val="101800"/>
              </a:lnSpc>
              <a:spcBef>
                <a:spcPts val="80"/>
              </a:spcBef>
            </a:pPr>
            <a:r>
              <a:rPr dirty="0" sz="900" spc="-10">
                <a:solidFill>
                  <a:srgbClr val="001F5F"/>
                </a:solidFill>
                <a:latin typeface="Calibri"/>
                <a:cs typeface="Calibri"/>
              </a:rPr>
              <a:t>Delivering </a:t>
            </a:r>
            <a:r>
              <a:rPr dirty="0" sz="900">
                <a:solidFill>
                  <a:srgbClr val="001F5F"/>
                </a:solidFill>
                <a:latin typeface="Calibri"/>
                <a:cs typeface="Calibri"/>
              </a:rPr>
              <a:t>Expense</a:t>
            </a:r>
            <a:r>
              <a:rPr dirty="0" sz="900" spc="-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01F5F"/>
                </a:solidFill>
                <a:latin typeface="Calibri"/>
                <a:cs typeface="Calibri"/>
              </a:rPr>
              <a:t>&amp;</a:t>
            </a:r>
            <a:r>
              <a:rPr dirty="0" sz="900" spc="-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01F5F"/>
                </a:solidFill>
                <a:latin typeface="Calibri"/>
                <a:cs typeface="Calibri"/>
              </a:rPr>
              <a:t>other </a:t>
            </a:r>
            <a:r>
              <a:rPr dirty="0" sz="900" spc="-20">
                <a:solidFill>
                  <a:srgbClr val="001F5F"/>
                </a:solidFill>
                <a:latin typeface="Calibri"/>
                <a:cs typeface="Calibri"/>
              </a:rPr>
              <a:t>costs</a:t>
            </a:r>
            <a:r>
              <a:rPr dirty="0" sz="900" spc="50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01F5F"/>
                </a:solidFill>
                <a:latin typeface="Calibri"/>
                <a:cs typeface="Calibri"/>
              </a:rPr>
              <a:t>Growth</a:t>
            </a:r>
            <a:r>
              <a:rPr dirty="0" sz="9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900" spc="-50">
                <a:solidFill>
                  <a:srgbClr val="001F5F"/>
                </a:solidFill>
                <a:latin typeface="Calibri"/>
                <a:cs typeface="Calibri"/>
              </a:rPr>
              <a:t>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75" name="object 17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Financial</a:t>
            </a:r>
            <a:r>
              <a:rPr dirty="0" spc="-40"/>
              <a:t> </a:t>
            </a:r>
            <a:r>
              <a:rPr dirty="0" spc="-10"/>
              <a:t>Analysis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6916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74320" marR="267335" indent="-3175">
              <a:lnSpc>
                <a:spcPct val="100000"/>
              </a:lnSpc>
              <a:spcBef>
                <a:spcPts val="240"/>
              </a:spcBef>
            </a:pP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70276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69875" marR="268605" indent="25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 Overview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69719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310" marR="311150" indent="-635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370832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521334" marR="294005" indent="-224154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771388" y="6303264"/>
            <a:ext cx="1231900" cy="55499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0480" rIns="0" bIns="0" rtlCol="0" vert="horz">
            <a:spAutoFit/>
          </a:bodyPr>
          <a:lstStyle/>
          <a:p>
            <a:pPr marL="309880" marR="281940" indent="-26034">
              <a:lnSpc>
                <a:spcPct val="100000"/>
              </a:lnSpc>
              <a:spcBef>
                <a:spcPts val="240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Financial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7194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53365" marR="207645" indent="-4318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 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5725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14960" marR="210185" indent="-100965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 Solution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9822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146050" rIns="0" bIns="0" rtlCol="0" vert="horz">
            <a:spAutoFit/>
          </a:bodyPr>
          <a:lstStyle/>
          <a:p>
            <a:pPr marL="206375">
              <a:lnSpc>
                <a:spcPct val="100000"/>
              </a:lnSpc>
              <a:spcBef>
                <a:spcPts val="115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1551919" y="643432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2"/>
                </a:lnTo>
                <a:lnTo>
                  <a:pt x="640079" y="294132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Financial</a:t>
            </a:r>
            <a:r>
              <a:rPr dirty="0" spc="-40"/>
              <a:t> </a:t>
            </a:r>
            <a:r>
              <a:rPr dirty="0" spc="-10"/>
              <a:t>Analysis</a:t>
            </a:r>
          </a:p>
        </p:txBody>
      </p:sp>
      <p:grpSp>
        <p:nvGrpSpPr>
          <p:cNvPr id="13" name="object 13" descr=""/>
          <p:cNvGrpSpPr/>
          <p:nvPr/>
        </p:nvGrpSpPr>
        <p:grpSpPr>
          <a:xfrm>
            <a:off x="617029" y="2404681"/>
            <a:ext cx="7315834" cy="3426460"/>
            <a:chOff x="617029" y="2404681"/>
            <a:chExt cx="7315834" cy="3426460"/>
          </a:xfrm>
        </p:grpSpPr>
        <p:sp>
          <p:nvSpPr>
            <p:cNvPr id="14" name="object 14" descr=""/>
            <p:cNvSpPr/>
            <p:nvPr/>
          </p:nvSpPr>
          <p:spPr>
            <a:xfrm>
              <a:off x="684276" y="3304031"/>
              <a:ext cx="6981825" cy="2522220"/>
            </a:xfrm>
            <a:custGeom>
              <a:avLst/>
              <a:gdLst/>
              <a:ahLst/>
              <a:cxnLst/>
              <a:rect l="l" t="t" r="r" b="b"/>
              <a:pathLst>
                <a:path w="6981825" h="2522220">
                  <a:moveTo>
                    <a:pt x="163068" y="681228"/>
                  </a:moveTo>
                  <a:lnTo>
                    <a:pt x="0" y="681228"/>
                  </a:lnTo>
                  <a:lnTo>
                    <a:pt x="0" y="2522220"/>
                  </a:lnTo>
                  <a:lnTo>
                    <a:pt x="163068" y="2522220"/>
                  </a:lnTo>
                  <a:lnTo>
                    <a:pt x="163068" y="681228"/>
                  </a:lnTo>
                  <a:close/>
                </a:path>
                <a:path w="6981825" h="2522220">
                  <a:moveTo>
                    <a:pt x="649224" y="406908"/>
                  </a:moveTo>
                  <a:lnTo>
                    <a:pt x="487680" y="406908"/>
                  </a:lnTo>
                  <a:lnTo>
                    <a:pt x="487680" y="2522220"/>
                  </a:lnTo>
                  <a:lnTo>
                    <a:pt x="649224" y="2522220"/>
                  </a:lnTo>
                  <a:lnTo>
                    <a:pt x="649224" y="406908"/>
                  </a:lnTo>
                  <a:close/>
                </a:path>
                <a:path w="6981825" h="2522220">
                  <a:moveTo>
                    <a:pt x="1136904" y="149352"/>
                  </a:moveTo>
                  <a:lnTo>
                    <a:pt x="973836" y="149352"/>
                  </a:lnTo>
                  <a:lnTo>
                    <a:pt x="973836" y="2522220"/>
                  </a:lnTo>
                  <a:lnTo>
                    <a:pt x="1136904" y="2522220"/>
                  </a:lnTo>
                  <a:lnTo>
                    <a:pt x="1136904" y="149352"/>
                  </a:lnTo>
                  <a:close/>
                </a:path>
                <a:path w="6981825" h="2522220">
                  <a:moveTo>
                    <a:pt x="1624584" y="285000"/>
                  </a:moveTo>
                  <a:lnTo>
                    <a:pt x="1461516" y="285000"/>
                  </a:lnTo>
                  <a:lnTo>
                    <a:pt x="1461516" y="2522220"/>
                  </a:lnTo>
                  <a:lnTo>
                    <a:pt x="1624584" y="2522220"/>
                  </a:lnTo>
                  <a:lnTo>
                    <a:pt x="1624584" y="285000"/>
                  </a:lnTo>
                  <a:close/>
                </a:path>
                <a:path w="6981825" h="2522220">
                  <a:moveTo>
                    <a:pt x="2110740" y="169164"/>
                  </a:moveTo>
                  <a:lnTo>
                    <a:pt x="1947672" y="169164"/>
                  </a:lnTo>
                  <a:lnTo>
                    <a:pt x="1947672" y="2522220"/>
                  </a:lnTo>
                  <a:lnTo>
                    <a:pt x="2110740" y="2522220"/>
                  </a:lnTo>
                  <a:lnTo>
                    <a:pt x="2110740" y="169164"/>
                  </a:lnTo>
                  <a:close/>
                </a:path>
                <a:path w="6981825" h="2522220">
                  <a:moveTo>
                    <a:pt x="2598420" y="85344"/>
                  </a:moveTo>
                  <a:lnTo>
                    <a:pt x="2435352" y="85344"/>
                  </a:lnTo>
                  <a:lnTo>
                    <a:pt x="2435352" y="2522220"/>
                  </a:lnTo>
                  <a:lnTo>
                    <a:pt x="2598420" y="2522220"/>
                  </a:lnTo>
                  <a:lnTo>
                    <a:pt x="2598420" y="85344"/>
                  </a:lnTo>
                  <a:close/>
                </a:path>
                <a:path w="6981825" h="2522220">
                  <a:moveTo>
                    <a:pt x="3086100" y="56388"/>
                  </a:moveTo>
                  <a:lnTo>
                    <a:pt x="2923032" y="56388"/>
                  </a:lnTo>
                  <a:lnTo>
                    <a:pt x="2923032" y="2522220"/>
                  </a:lnTo>
                  <a:lnTo>
                    <a:pt x="3086100" y="2522220"/>
                  </a:lnTo>
                  <a:lnTo>
                    <a:pt x="3086100" y="56388"/>
                  </a:lnTo>
                  <a:close/>
                </a:path>
                <a:path w="6981825" h="2522220">
                  <a:moveTo>
                    <a:pt x="3572256" y="28956"/>
                  </a:moveTo>
                  <a:lnTo>
                    <a:pt x="3409188" y="28956"/>
                  </a:lnTo>
                  <a:lnTo>
                    <a:pt x="3409188" y="2522220"/>
                  </a:lnTo>
                  <a:lnTo>
                    <a:pt x="3572256" y="2522220"/>
                  </a:lnTo>
                  <a:lnTo>
                    <a:pt x="3572256" y="28956"/>
                  </a:lnTo>
                  <a:close/>
                </a:path>
                <a:path w="6981825" h="2522220">
                  <a:moveTo>
                    <a:pt x="4059936" y="0"/>
                  </a:moveTo>
                  <a:lnTo>
                    <a:pt x="3896868" y="0"/>
                  </a:lnTo>
                  <a:lnTo>
                    <a:pt x="3896868" y="2522220"/>
                  </a:lnTo>
                  <a:lnTo>
                    <a:pt x="4059936" y="2522220"/>
                  </a:lnTo>
                  <a:lnTo>
                    <a:pt x="4059936" y="0"/>
                  </a:lnTo>
                  <a:close/>
                </a:path>
                <a:path w="6981825" h="2522220">
                  <a:moveTo>
                    <a:pt x="4546092" y="56388"/>
                  </a:moveTo>
                  <a:lnTo>
                    <a:pt x="4383024" y="56388"/>
                  </a:lnTo>
                  <a:lnTo>
                    <a:pt x="4383024" y="2522220"/>
                  </a:lnTo>
                  <a:lnTo>
                    <a:pt x="4546092" y="2522220"/>
                  </a:lnTo>
                  <a:lnTo>
                    <a:pt x="4546092" y="56388"/>
                  </a:lnTo>
                  <a:close/>
                </a:path>
                <a:path w="6981825" h="2522220">
                  <a:moveTo>
                    <a:pt x="5033772" y="112776"/>
                  </a:moveTo>
                  <a:lnTo>
                    <a:pt x="4870704" y="112776"/>
                  </a:lnTo>
                  <a:lnTo>
                    <a:pt x="4870704" y="2522220"/>
                  </a:lnTo>
                  <a:lnTo>
                    <a:pt x="5033772" y="2522220"/>
                  </a:lnTo>
                  <a:lnTo>
                    <a:pt x="5033772" y="112776"/>
                  </a:lnTo>
                  <a:close/>
                </a:path>
                <a:path w="6981825" h="2522220">
                  <a:moveTo>
                    <a:pt x="5521452" y="169164"/>
                  </a:moveTo>
                  <a:lnTo>
                    <a:pt x="5358384" y="169164"/>
                  </a:lnTo>
                  <a:lnTo>
                    <a:pt x="5358384" y="2522220"/>
                  </a:lnTo>
                  <a:lnTo>
                    <a:pt x="5521452" y="2522220"/>
                  </a:lnTo>
                  <a:lnTo>
                    <a:pt x="5521452" y="169164"/>
                  </a:lnTo>
                  <a:close/>
                </a:path>
                <a:path w="6981825" h="2522220">
                  <a:moveTo>
                    <a:pt x="6007608" y="225564"/>
                  </a:moveTo>
                  <a:lnTo>
                    <a:pt x="5844540" y="225564"/>
                  </a:lnTo>
                  <a:lnTo>
                    <a:pt x="5844540" y="2522220"/>
                  </a:lnTo>
                  <a:lnTo>
                    <a:pt x="6007608" y="2522220"/>
                  </a:lnTo>
                  <a:lnTo>
                    <a:pt x="6007608" y="225564"/>
                  </a:lnTo>
                  <a:close/>
                </a:path>
                <a:path w="6981825" h="2522220">
                  <a:moveTo>
                    <a:pt x="6495288" y="281940"/>
                  </a:moveTo>
                  <a:lnTo>
                    <a:pt x="6332220" y="281940"/>
                  </a:lnTo>
                  <a:lnTo>
                    <a:pt x="6332220" y="2522220"/>
                  </a:lnTo>
                  <a:lnTo>
                    <a:pt x="6495288" y="2522220"/>
                  </a:lnTo>
                  <a:lnTo>
                    <a:pt x="6495288" y="281940"/>
                  </a:lnTo>
                  <a:close/>
                </a:path>
                <a:path w="6981825" h="2522220">
                  <a:moveTo>
                    <a:pt x="6981444" y="338328"/>
                  </a:moveTo>
                  <a:lnTo>
                    <a:pt x="6819900" y="338328"/>
                  </a:lnTo>
                  <a:lnTo>
                    <a:pt x="6819900" y="2522220"/>
                  </a:lnTo>
                  <a:lnTo>
                    <a:pt x="6981444" y="2522220"/>
                  </a:lnTo>
                  <a:lnTo>
                    <a:pt x="6981444" y="338328"/>
                  </a:lnTo>
                  <a:close/>
                </a:path>
              </a:pathLst>
            </a:custGeom>
            <a:solidFill>
              <a:srgbClr val="122D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882396" y="3895343"/>
              <a:ext cx="6983095" cy="1931035"/>
            </a:xfrm>
            <a:custGeom>
              <a:avLst/>
              <a:gdLst/>
              <a:ahLst/>
              <a:cxnLst/>
              <a:rect l="l" t="t" r="r" b="b"/>
              <a:pathLst>
                <a:path w="6983095" h="1931035">
                  <a:moveTo>
                    <a:pt x="163068" y="463296"/>
                  </a:moveTo>
                  <a:lnTo>
                    <a:pt x="0" y="463296"/>
                  </a:lnTo>
                  <a:lnTo>
                    <a:pt x="0" y="1930908"/>
                  </a:lnTo>
                  <a:lnTo>
                    <a:pt x="163068" y="1930908"/>
                  </a:lnTo>
                  <a:lnTo>
                    <a:pt x="163068" y="463296"/>
                  </a:lnTo>
                  <a:close/>
                </a:path>
                <a:path w="6983095" h="1931035">
                  <a:moveTo>
                    <a:pt x="650748" y="243840"/>
                  </a:moveTo>
                  <a:lnTo>
                    <a:pt x="487680" y="243840"/>
                  </a:lnTo>
                  <a:lnTo>
                    <a:pt x="487680" y="1930908"/>
                  </a:lnTo>
                  <a:lnTo>
                    <a:pt x="650748" y="1930920"/>
                  </a:lnTo>
                  <a:lnTo>
                    <a:pt x="650748" y="243840"/>
                  </a:lnTo>
                  <a:close/>
                </a:path>
                <a:path w="6983095" h="1931035">
                  <a:moveTo>
                    <a:pt x="1136904" y="25908"/>
                  </a:moveTo>
                  <a:lnTo>
                    <a:pt x="975360" y="25908"/>
                  </a:lnTo>
                  <a:lnTo>
                    <a:pt x="975360" y="1930908"/>
                  </a:lnTo>
                  <a:lnTo>
                    <a:pt x="1136904" y="1930908"/>
                  </a:lnTo>
                  <a:lnTo>
                    <a:pt x="1136904" y="25908"/>
                  </a:lnTo>
                  <a:close/>
                </a:path>
                <a:path w="6983095" h="1931035">
                  <a:moveTo>
                    <a:pt x="1624584" y="240792"/>
                  </a:moveTo>
                  <a:lnTo>
                    <a:pt x="1461516" y="240792"/>
                  </a:lnTo>
                  <a:lnTo>
                    <a:pt x="1461516" y="1930908"/>
                  </a:lnTo>
                  <a:lnTo>
                    <a:pt x="1624584" y="1930908"/>
                  </a:lnTo>
                  <a:lnTo>
                    <a:pt x="1624584" y="240792"/>
                  </a:lnTo>
                  <a:close/>
                </a:path>
                <a:path w="6983095" h="1931035">
                  <a:moveTo>
                    <a:pt x="2112264" y="108204"/>
                  </a:moveTo>
                  <a:lnTo>
                    <a:pt x="1949196" y="108204"/>
                  </a:lnTo>
                  <a:lnTo>
                    <a:pt x="1949196" y="1930908"/>
                  </a:lnTo>
                  <a:lnTo>
                    <a:pt x="2112264" y="1930908"/>
                  </a:lnTo>
                  <a:lnTo>
                    <a:pt x="2112264" y="108204"/>
                  </a:lnTo>
                  <a:close/>
                </a:path>
                <a:path w="6983095" h="1931035">
                  <a:moveTo>
                    <a:pt x="2598420" y="54864"/>
                  </a:moveTo>
                  <a:lnTo>
                    <a:pt x="2435352" y="54864"/>
                  </a:lnTo>
                  <a:lnTo>
                    <a:pt x="2435352" y="1930908"/>
                  </a:lnTo>
                  <a:lnTo>
                    <a:pt x="2598420" y="1930920"/>
                  </a:lnTo>
                  <a:lnTo>
                    <a:pt x="2598420" y="54864"/>
                  </a:lnTo>
                  <a:close/>
                </a:path>
                <a:path w="6983095" h="1931035">
                  <a:moveTo>
                    <a:pt x="3086100" y="36576"/>
                  </a:moveTo>
                  <a:lnTo>
                    <a:pt x="2923032" y="36576"/>
                  </a:lnTo>
                  <a:lnTo>
                    <a:pt x="2923032" y="1930908"/>
                  </a:lnTo>
                  <a:lnTo>
                    <a:pt x="3086100" y="1930920"/>
                  </a:lnTo>
                  <a:lnTo>
                    <a:pt x="3086100" y="36576"/>
                  </a:lnTo>
                  <a:close/>
                </a:path>
                <a:path w="6983095" h="1931035">
                  <a:moveTo>
                    <a:pt x="3573780" y="18288"/>
                  </a:moveTo>
                  <a:lnTo>
                    <a:pt x="3410712" y="18288"/>
                  </a:lnTo>
                  <a:lnTo>
                    <a:pt x="3410712" y="1930908"/>
                  </a:lnTo>
                  <a:lnTo>
                    <a:pt x="3573780" y="1930920"/>
                  </a:lnTo>
                  <a:lnTo>
                    <a:pt x="3573780" y="18288"/>
                  </a:lnTo>
                  <a:close/>
                </a:path>
                <a:path w="6983095" h="1931035">
                  <a:moveTo>
                    <a:pt x="4059936" y="0"/>
                  </a:moveTo>
                  <a:lnTo>
                    <a:pt x="3896868" y="0"/>
                  </a:lnTo>
                  <a:lnTo>
                    <a:pt x="3896868" y="1930908"/>
                  </a:lnTo>
                  <a:lnTo>
                    <a:pt x="4059936" y="1930920"/>
                  </a:lnTo>
                  <a:lnTo>
                    <a:pt x="4059936" y="0"/>
                  </a:lnTo>
                  <a:close/>
                </a:path>
                <a:path w="6983095" h="1931035">
                  <a:moveTo>
                    <a:pt x="4547616" y="36576"/>
                  </a:moveTo>
                  <a:lnTo>
                    <a:pt x="4384548" y="36576"/>
                  </a:lnTo>
                  <a:lnTo>
                    <a:pt x="4384548" y="1930908"/>
                  </a:lnTo>
                  <a:lnTo>
                    <a:pt x="4547616" y="1930920"/>
                  </a:lnTo>
                  <a:lnTo>
                    <a:pt x="4547616" y="36576"/>
                  </a:lnTo>
                  <a:close/>
                </a:path>
                <a:path w="6983095" h="1931035">
                  <a:moveTo>
                    <a:pt x="5033772" y="71628"/>
                  </a:moveTo>
                  <a:lnTo>
                    <a:pt x="4872228" y="71628"/>
                  </a:lnTo>
                  <a:lnTo>
                    <a:pt x="4872228" y="1930908"/>
                  </a:lnTo>
                  <a:lnTo>
                    <a:pt x="5033772" y="1930908"/>
                  </a:lnTo>
                  <a:lnTo>
                    <a:pt x="5033772" y="71628"/>
                  </a:lnTo>
                  <a:close/>
                </a:path>
                <a:path w="6983095" h="1931035">
                  <a:moveTo>
                    <a:pt x="5521452" y="108204"/>
                  </a:moveTo>
                  <a:lnTo>
                    <a:pt x="5358384" y="108204"/>
                  </a:lnTo>
                  <a:lnTo>
                    <a:pt x="5358384" y="1930908"/>
                  </a:lnTo>
                  <a:lnTo>
                    <a:pt x="5521452" y="1930908"/>
                  </a:lnTo>
                  <a:lnTo>
                    <a:pt x="5521452" y="108204"/>
                  </a:lnTo>
                  <a:close/>
                </a:path>
                <a:path w="6983095" h="1931035">
                  <a:moveTo>
                    <a:pt x="6009132" y="144780"/>
                  </a:moveTo>
                  <a:lnTo>
                    <a:pt x="5846064" y="144780"/>
                  </a:lnTo>
                  <a:lnTo>
                    <a:pt x="5846064" y="1930908"/>
                  </a:lnTo>
                  <a:lnTo>
                    <a:pt x="6009132" y="1930908"/>
                  </a:lnTo>
                  <a:lnTo>
                    <a:pt x="6009132" y="144780"/>
                  </a:lnTo>
                  <a:close/>
                </a:path>
                <a:path w="6983095" h="1931035">
                  <a:moveTo>
                    <a:pt x="6495288" y="179832"/>
                  </a:moveTo>
                  <a:lnTo>
                    <a:pt x="6332220" y="179832"/>
                  </a:lnTo>
                  <a:lnTo>
                    <a:pt x="6332220" y="1930908"/>
                  </a:lnTo>
                  <a:lnTo>
                    <a:pt x="6495288" y="1930908"/>
                  </a:lnTo>
                  <a:lnTo>
                    <a:pt x="6495288" y="179832"/>
                  </a:lnTo>
                  <a:close/>
                </a:path>
                <a:path w="6983095" h="1931035">
                  <a:moveTo>
                    <a:pt x="6982968" y="216408"/>
                  </a:moveTo>
                  <a:lnTo>
                    <a:pt x="6819900" y="216408"/>
                  </a:lnTo>
                  <a:lnTo>
                    <a:pt x="6819900" y="1930908"/>
                  </a:lnTo>
                  <a:lnTo>
                    <a:pt x="6982968" y="1930908"/>
                  </a:lnTo>
                  <a:lnTo>
                    <a:pt x="6982968" y="216408"/>
                  </a:lnTo>
                  <a:close/>
                </a:path>
              </a:pathLst>
            </a:custGeom>
            <a:solidFill>
              <a:srgbClr val="F19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21791" y="5826252"/>
              <a:ext cx="7306309" cy="0"/>
            </a:xfrm>
            <a:custGeom>
              <a:avLst/>
              <a:gdLst/>
              <a:ahLst/>
              <a:cxnLst/>
              <a:rect l="l" t="t" r="r" b="b"/>
              <a:pathLst>
                <a:path w="7306309" h="0">
                  <a:moveTo>
                    <a:pt x="0" y="0"/>
                  </a:moveTo>
                  <a:lnTo>
                    <a:pt x="7306056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864869" y="2448306"/>
              <a:ext cx="6819900" cy="1485900"/>
            </a:xfrm>
            <a:custGeom>
              <a:avLst/>
              <a:gdLst/>
              <a:ahLst/>
              <a:cxnLst/>
              <a:rect l="l" t="t" r="r" b="b"/>
              <a:pathLst>
                <a:path w="6819900" h="1485900">
                  <a:moveTo>
                    <a:pt x="0" y="1485900"/>
                  </a:moveTo>
                  <a:lnTo>
                    <a:pt x="487680" y="1080516"/>
                  </a:lnTo>
                  <a:lnTo>
                    <a:pt x="973836" y="675132"/>
                  </a:lnTo>
                  <a:lnTo>
                    <a:pt x="1461516" y="405384"/>
                  </a:lnTo>
                  <a:lnTo>
                    <a:pt x="1949196" y="405384"/>
                  </a:lnTo>
                  <a:lnTo>
                    <a:pt x="2435352" y="202692"/>
                  </a:lnTo>
                  <a:lnTo>
                    <a:pt x="2923032" y="135636"/>
                  </a:lnTo>
                  <a:lnTo>
                    <a:pt x="3409188" y="67056"/>
                  </a:lnTo>
                  <a:lnTo>
                    <a:pt x="3896868" y="0"/>
                  </a:lnTo>
                  <a:lnTo>
                    <a:pt x="4384548" y="135636"/>
                  </a:lnTo>
                  <a:lnTo>
                    <a:pt x="4870704" y="269748"/>
                  </a:lnTo>
                  <a:lnTo>
                    <a:pt x="5358383" y="405384"/>
                  </a:lnTo>
                  <a:lnTo>
                    <a:pt x="5846063" y="541020"/>
                  </a:lnTo>
                  <a:lnTo>
                    <a:pt x="6332220" y="675132"/>
                  </a:lnTo>
                  <a:lnTo>
                    <a:pt x="6819900" y="810768"/>
                  </a:lnTo>
                </a:path>
              </a:pathLst>
            </a:custGeom>
            <a:ln w="28575">
              <a:solidFill>
                <a:srgbClr val="1E8495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2769" y="3892105"/>
              <a:ext cx="85725" cy="85725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8925" y="3486721"/>
              <a:ext cx="85725" cy="85725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6605" y="3081337"/>
              <a:ext cx="85725" cy="85725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2761" y="2810065"/>
              <a:ext cx="85725" cy="85725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70441" y="2810065"/>
              <a:ext cx="85725" cy="85725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58121" y="2607373"/>
              <a:ext cx="85725" cy="85725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44277" y="2540317"/>
              <a:ext cx="85725" cy="85725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1957" y="2473261"/>
              <a:ext cx="85725" cy="85725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19637" y="2404681"/>
              <a:ext cx="85725" cy="85725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05793" y="2540317"/>
              <a:ext cx="85725" cy="85725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93473" y="2675953"/>
              <a:ext cx="85725" cy="85725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79629" y="2810065"/>
              <a:ext cx="85725" cy="85725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7309" y="2945701"/>
              <a:ext cx="85725" cy="85725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54989" y="3081337"/>
              <a:ext cx="85725" cy="85725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41145" y="3215449"/>
              <a:ext cx="85725" cy="85725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624839" y="4023360"/>
              <a:ext cx="280670" cy="178435"/>
            </a:xfrm>
            <a:custGeom>
              <a:avLst/>
              <a:gdLst/>
              <a:ahLst/>
              <a:cxnLst/>
              <a:rect l="l" t="t" r="r" b="b"/>
              <a:pathLst>
                <a:path w="280669" h="178435">
                  <a:moveTo>
                    <a:pt x="280416" y="0"/>
                  </a:moveTo>
                  <a:lnTo>
                    <a:pt x="0" y="0"/>
                  </a:lnTo>
                  <a:lnTo>
                    <a:pt x="0" y="178307"/>
                  </a:lnTo>
                  <a:lnTo>
                    <a:pt x="280416" y="178307"/>
                  </a:lnTo>
                  <a:lnTo>
                    <a:pt x="280416" y="0"/>
                  </a:lnTo>
                  <a:close/>
                </a:path>
              </a:pathLst>
            </a:custGeom>
            <a:solidFill>
              <a:srgbClr val="122D5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650240" y="4024629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3.63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5" name="object 35" descr=""/>
          <p:cNvSpPr/>
          <p:nvPr/>
        </p:nvSpPr>
        <p:spPr>
          <a:xfrm>
            <a:off x="1112519" y="3749040"/>
            <a:ext cx="280670" cy="178435"/>
          </a:xfrm>
          <a:custGeom>
            <a:avLst/>
            <a:gdLst/>
            <a:ahLst/>
            <a:cxnLst/>
            <a:rect l="l" t="t" r="r" b="b"/>
            <a:pathLst>
              <a:path w="280669" h="178435">
                <a:moveTo>
                  <a:pt x="280416" y="0"/>
                </a:moveTo>
                <a:lnTo>
                  <a:pt x="0" y="0"/>
                </a:lnTo>
                <a:lnTo>
                  <a:pt x="0" y="178307"/>
                </a:lnTo>
                <a:lnTo>
                  <a:pt x="280416" y="178307"/>
                </a:lnTo>
                <a:lnTo>
                  <a:pt x="280416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 txBox="1"/>
          <p:nvPr/>
        </p:nvSpPr>
        <p:spPr>
          <a:xfrm>
            <a:off x="1137310" y="3750945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4.17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7" name="object 37" descr=""/>
          <p:cNvSpPr/>
          <p:nvPr/>
        </p:nvSpPr>
        <p:spPr>
          <a:xfrm>
            <a:off x="1600200" y="3491484"/>
            <a:ext cx="280670" cy="178435"/>
          </a:xfrm>
          <a:custGeom>
            <a:avLst/>
            <a:gdLst/>
            <a:ahLst/>
            <a:cxnLst/>
            <a:rect l="l" t="t" r="r" b="b"/>
            <a:pathLst>
              <a:path w="280669" h="178435">
                <a:moveTo>
                  <a:pt x="280415" y="0"/>
                </a:moveTo>
                <a:lnTo>
                  <a:pt x="0" y="0"/>
                </a:lnTo>
                <a:lnTo>
                  <a:pt x="0" y="178307"/>
                </a:lnTo>
                <a:lnTo>
                  <a:pt x="280415" y="178307"/>
                </a:lnTo>
                <a:lnTo>
                  <a:pt x="280415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 txBox="1"/>
          <p:nvPr/>
        </p:nvSpPr>
        <p:spPr>
          <a:xfrm>
            <a:off x="1624330" y="3493134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4.68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9" name="object 39" descr=""/>
          <p:cNvSpPr/>
          <p:nvPr/>
        </p:nvSpPr>
        <p:spPr>
          <a:xfrm>
            <a:off x="2086355" y="3627120"/>
            <a:ext cx="280670" cy="178435"/>
          </a:xfrm>
          <a:custGeom>
            <a:avLst/>
            <a:gdLst/>
            <a:ahLst/>
            <a:cxnLst/>
            <a:rect l="l" t="t" r="r" b="b"/>
            <a:pathLst>
              <a:path w="280669" h="178435">
                <a:moveTo>
                  <a:pt x="280416" y="0"/>
                </a:moveTo>
                <a:lnTo>
                  <a:pt x="0" y="0"/>
                </a:lnTo>
                <a:lnTo>
                  <a:pt x="0" y="178307"/>
                </a:lnTo>
                <a:lnTo>
                  <a:pt x="280416" y="178307"/>
                </a:lnTo>
                <a:lnTo>
                  <a:pt x="280416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 txBox="1"/>
          <p:nvPr/>
        </p:nvSpPr>
        <p:spPr>
          <a:xfrm>
            <a:off x="2111755" y="3629025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4.41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1" name="object 41" descr=""/>
          <p:cNvSpPr/>
          <p:nvPr/>
        </p:nvSpPr>
        <p:spPr>
          <a:xfrm>
            <a:off x="2574035" y="3511296"/>
            <a:ext cx="280670" cy="178435"/>
          </a:xfrm>
          <a:custGeom>
            <a:avLst/>
            <a:gdLst/>
            <a:ahLst/>
            <a:cxnLst/>
            <a:rect l="l" t="t" r="r" b="b"/>
            <a:pathLst>
              <a:path w="280669" h="178435">
                <a:moveTo>
                  <a:pt x="280415" y="0"/>
                </a:moveTo>
                <a:lnTo>
                  <a:pt x="0" y="0"/>
                </a:lnTo>
                <a:lnTo>
                  <a:pt x="0" y="178307"/>
                </a:lnTo>
                <a:lnTo>
                  <a:pt x="280415" y="178307"/>
                </a:lnTo>
                <a:lnTo>
                  <a:pt x="280415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 txBox="1"/>
          <p:nvPr/>
        </p:nvSpPr>
        <p:spPr>
          <a:xfrm>
            <a:off x="2598801" y="3512642"/>
            <a:ext cx="22987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4.64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3" name="object 43" descr=""/>
          <p:cNvSpPr/>
          <p:nvPr/>
        </p:nvSpPr>
        <p:spPr>
          <a:xfrm>
            <a:off x="3060192" y="3427476"/>
            <a:ext cx="280670" cy="177165"/>
          </a:xfrm>
          <a:custGeom>
            <a:avLst/>
            <a:gdLst/>
            <a:ahLst/>
            <a:cxnLst/>
            <a:rect l="l" t="t" r="r" b="b"/>
            <a:pathLst>
              <a:path w="280670" h="177164">
                <a:moveTo>
                  <a:pt x="280416" y="0"/>
                </a:moveTo>
                <a:lnTo>
                  <a:pt x="0" y="0"/>
                </a:lnTo>
                <a:lnTo>
                  <a:pt x="0" y="176784"/>
                </a:lnTo>
                <a:lnTo>
                  <a:pt x="280416" y="176784"/>
                </a:lnTo>
                <a:lnTo>
                  <a:pt x="280416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 txBox="1"/>
          <p:nvPr/>
        </p:nvSpPr>
        <p:spPr>
          <a:xfrm>
            <a:off x="3085845" y="3428491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4.81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5" name="object 45" descr=""/>
          <p:cNvSpPr/>
          <p:nvPr/>
        </p:nvSpPr>
        <p:spPr>
          <a:xfrm>
            <a:off x="3547871" y="3398520"/>
            <a:ext cx="280670" cy="178435"/>
          </a:xfrm>
          <a:custGeom>
            <a:avLst/>
            <a:gdLst/>
            <a:ahLst/>
            <a:cxnLst/>
            <a:rect l="l" t="t" r="r" b="b"/>
            <a:pathLst>
              <a:path w="280670" h="178435">
                <a:moveTo>
                  <a:pt x="280415" y="0"/>
                </a:moveTo>
                <a:lnTo>
                  <a:pt x="0" y="0"/>
                </a:lnTo>
                <a:lnTo>
                  <a:pt x="0" y="178308"/>
                </a:lnTo>
                <a:lnTo>
                  <a:pt x="280415" y="178308"/>
                </a:lnTo>
                <a:lnTo>
                  <a:pt x="280415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 descr=""/>
          <p:cNvSpPr txBox="1"/>
          <p:nvPr/>
        </p:nvSpPr>
        <p:spPr>
          <a:xfrm>
            <a:off x="3573017" y="3400425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4.86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7" name="object 47" descr=""/>
          <p:cNvSpPr/>
          <p:nvPr/>
        </p:nvSpPr>
        <p:spPr>
          <a:xfrm>
            <a:off x="4035552" y="3371088"/>
            <a:ext cx="280670" cy="177165"/>
          </a:xfrm>
          <a:custGeom>
            <a:avLst/>
            <a:gdLst/>
            <a:ahLst/>
            <a:cxnLst/>
            <a:rect l="l" t="t" r="r" b="b"/>
            <a:pathLst>
              <a:path w="280670" h="177164">
                <a:moveTo>
                  <a:pt x="280415" y="0"/>
                </a:moveTo>
                <a:lnTo>
                  <a:pt x="0" y="0"/>
                </a:lnTo>
                <a:lnTo>
                  <a:pt x="0" y="176784"/>
                </a:lnTo>
                <a:lnTo>
                  <a:pt x="280415" y="176784"/>
                </a:lnTo>
                <a:lnTo>
                  <a:pt x="280415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 descr=""/>
          <p:cNvSpPr txBox="1"/>
          <p:nvPr/>
        </p:nvSpPr>
        <p:spPr>
          <a:xfrm>
            <a:off x="4060316" y="3372103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4.92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9" name="object 49" descr=""/>
          <p:cNvSpPr/>
          <p:nvPr/>
        </p:nvSpPr>
        <p:spPr>
          <a:xfrm>
            <a:off x="4521708" y="3342132"/>
            <a:ext cx="280670" cy="178435"/>
          </a:xfrm>
          <a:custGeom>
            <a:avLst/>
            <a:gdLst/>
            <a:ahLst/>
            <a:cxnLst/>
            <a:rect l="l" t="t" r="r" b="b"/>
            <a:pathLst>
              <a:path w="280670" h="178435">
                <a:moveTo>
                  <a:pt x="280415" y="0"/>
                </a:moveTo>
                <a:lnTo>
                  <a:pt x="0" y="0"/>
                </a:lnTo>
                <a:lnTo>
                  <a:pt x="0" y="178308"/>
                </a:lnTo>
                <a:lnTo>
                  <a:pt x="280415" y="178308"/>
                </a:lnTo>
                <a:lnTo>
                  <a:pt x="280415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 descr=""/>
          <p:cNvSpPr txBox="1"/>
          <p:nvPr/>
        </p:nvSpPr>
        <p:spPr>
          <a:xfrm>
            <a:off x="4547361" y="3344036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4.98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1" name="object 51" descr=""/>
          <p:cNvSpPr/>
          <p:nvPr/>
        </p:nvSpPr>
        <p:spPr>
          <a:xfrm>
            <a:off x="5009388" y="3398520"/>
            <a:ext cx="280670" cy="178435"/>
          </a:xfrm>
          <a:custGeom>
            <a:avLst/>
            <a:gdLst/>
            <a:ahLst/>
            <a:cxnLst/>
            <a:rect l="l" t="t" r="r" b="b"/>
            <a:pathLst>
              <a:path w="280670" h="178435">
                <a:moveTo>
                  <a:pt x="280415" y="0"/>
                </a:moveTo>
                <a:lnTo>
                  <a:pt x="0" y="0"/>
                </a:lnTo>
                <a:lnTo>
                  <a:pt x="0" y="178308"/>
                </a:lnTo>
                <a:lnTo>
                  <a:pt x="280415" y="178308"/>
                </a:lnTo>
                <a:lnTo>
                  <a:pt x="280415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 descr=""/>
          <p:cNvSpPr txBox="1"/>
          <p:nvPr/>
        </p:nvSpPr>
        <p:spPr>
          <a:xfrm>
            <a:off x="5034534" y="3400425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4.86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3" name="object 53" descr=""/>
          <p:cNvSpPr/>
          <p:nvPr/>
        </p:nvSpPr>
        <p:spPr>
          <a:xfrm>
            <a:off x="5497067" y="3454908"/>
            <a:ext cx="280670" cy="178435"/>
          </a:xfrm>
          <a:custGeom>
            <a:avLst/>
            <a:gdLst/>
            <a:ahLst/>
            <a:cxnLst/>
            <a:rect l="l" t="t" r="r" b="b"/>
            <a:pathLst>
              <a:path w="280670" h="178435">
                <a:moveTo>
                  <a:pt x="280415" y="0"/>
                </a:moveTo>
                <a:lnTo>
                  <a:pt x="0" y="0"/>
                </a:lnTo>
                <a:lnTo>
                  <a:pt x="0" y="178307"/>
                </a:lnTo>
                <a:lnTo>
                  <a:pt x="280415" y="178307"/>
                </a:lnTo>
                <a:lnTo>
                  <a:pt x="280415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 descr=""/>
          <p:cNvSpPr txBox="1"/>
          <p:nvPr/>
        </p:nvSpPr>
        <p:spPr>
          <a:xfrm>
            <a:off x="5521833" y="3456813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4.75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5" name="object 55" descr=""/>
          <p:cNvSpPr/>
          <p:nvPr/>
        </p:nvSpPr>
        <p:spPr>
          <a:xfrm>
            <a:off x="5983223" y="3511296"/>
            <a:ext cx="280670" cy="178435"/>
          </a:xfrm>
          <a:custGeom>
            <a:avLst/>
            <a:gdLst/>
            <a:ahLst/>
            <a:cxnLst/>
            <a:rect l="l" t="t" r="r" b="b"/>
            <a:pathLst>
              <a:path w="280670" h="178435">
                <a:moveTo>
                  <a:pt x="280415" y="0"/>
                </a:moveTo>
                <a:lnTo>
                  <a:pt x="0" y="0"/>
                </a:lnTo>
                <a:lnTo>
                  <a:pt x="0" y="178307"/>
                </a:lnTo>
                <a:lnTo>
                  <a:pt x="280415" y="178307"/>
                </a:lnTo>
                <a:lnTo>
                  <a:pt x="280415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 descr=""/>
          <p:cNvSpPr txBox="1"/>
          <p:nvPr/>
        </p:nvSpPr>
        <p:spPr>
          <a:xfrm>
            <a:off x="6008878" y="3512642"/>
            <a:ext cx="22987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4.64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7" name="object 57" descr=""/>
          <p:cNvSpPr/>
          <p:nvPr/>
        </p:nvSpPr>
        <p:spPr>
          <a:xfrm>
            <a:off x="6470903" y="3567684"/>
            <a:ext cx="280670" cy="178435"/>
          </a:xfrm>
          <a:custGeom>
            <a:avLst/>
            <a:gdLst/>
            <a:ahLst/>
            <a:cxnLst/>
            <a:rect l="l" t="t" r="r" b="b"/>
            <a:pathLst>
              <a:path w="280670" h="178435">
                <a:moveTo>
                  <a:pt x="280416" y="0"/>
                </a:moveTo>
                <a:lnTo>
                  <a:pt x="0" y="0"/>
                </a:lnTo>
                <a:lnTo>
                  <a:pt x="0" y="178307"/>
                </a:lnTo>
                <a:lnTo>
                  <a:pt x="280416" y="178307"/>
                </a:lnTo>
                <a:lnTo>
                  <a:pt x="280416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 descr=""/>
          <p:cNvSpPr txBox="1"/>
          <p:nvPr/>
        </p:nvSpPr>
        <p:spPr>
          <a:xfrm>
            <a:off x="6496050" y="3569334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4.53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9" name="object 59" descr=""/>
          <p:cNvSpPr/>
          <p:nvPr/>
        </p:nvSpPr>
        <p:spPr>
          <a:xfrm>
            <a:off x="6957059" y="3624071"/>
            <a:ext cx="280670" cy="178435"/>
          </a:xfrm>
          <a:custGeom>
            <a:avLst/>
            <a:gdLst/>
            <a:ahLst/>
            <a:cxnLst/>
            <a:rect l="l" t="t" r="r" b="b"/>
            <a:pathLst>
              <a:path w="280670" h="178435">
                <a:moveTo>
                  <a:pt x="280416" y="0"/>
                </a:moveTo>
                <a:lnTo>
                  <a:pt x="0" y="0"/>
                </a:lnTo>
                <a:lnTo>
                  <a:pt x="0" y="178307"/>
                </a:lnTo>
                <a:lnTo>
                  <a:pt x="280416" y="178307"/>
                </a:lnTo>
                <a:lnTo>
                  <a:pt x="280416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 descr=""/>
          <p:cNvSpPr txBox="1"/>
          <p:nvPr/>
        </p:nvSpPr>
        <p:spPr>
          <a:xfrm>
            <a:off x="6983094" y="3625722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4.42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1" name="object 61" descr=""/>
          <p:cNvSpPr/>
          <p:nvPr/>
        </p:nvSpPr>
        <p:spPr>
          <a:xfrm>
            <a:off x="7444740" y="3680459"/>
            <a:ext cx="280670" cy="178435"/>
          </a:xfrm>
          <a:custGeom>
            <a:avLst/>
            <a:gdLst/>
            <a:ahLst/>
            <a:cxnLst/>
            <a:rect l="l" t="t" r="r" b="b"/>
            <a:pathLst>
              <a:path w="280670" h="178435">
                <a:moveTo>
                  <a:pt x="280416" y="0"/>
                </a:moveTo>
                <a:lnTo>
                  <a:pt x="0" y="0"/>
                </a:lnTo>
                <a:lnTo>
                  <a:pt x="0" y="178307"/>
                </a:lnTo>
                <a:lnTo>
                  <a:pt x="280416" y="178307"/>
                </a:lnTo>
                <a:lnTo>
                  <a:pt x="280416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 descr=""/>
          <p:cNvSpPr txBox="1"/>
          <p:nvPr/>
        </p:nvSpPr>
        <p:spPr>
          <a:xfrm>
            <a:off x="7470393" y="3682110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4.31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3" name="object 63" descr=""/>
          <p:cNvSpPr/>
          <p:nvPr/>
        </p:nvSpPr>
        <p:spPr>
          <a:xfrm>
            <a:off x="824483" y="4396740"/>
            <a:ext cx="280670" cy="178435"/>
          </a:xfrm>
          <a:custGeom>
            <a:avLst/>
            <a:gdLst/>
            <a:ahLst/>
            <a:cxnLst/>
            <a:rect l="l" t="t" r="r" b="b"/>
            <a:pathLst>
              <a:path w="280669" h="178435">
                <a:moveTo>
                  <a:pt x="280416" y="0"/>
                </a:moveTo>
                <a:lnTo>
                  <a:pt x="0" y="0"/>
                </a:lnTo>
                <a:lnTo>
                  <a:pt x="0" y="178307"/>
                </a:lnTo>
                <a:lnTo>
                  <a:pt x="280416" y="178307"/>
                </a:lnTo>
                <a:lnTo>
                  <a:pt x="280416" y="0"/>
                </a:lnTo>
                <a:close/>
              </a:path>
            </a:pathLst>
          </a:custGeom>
          <a:solidFill>
            <a:srgbClr val="F19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 descr=""/>
          <p:cNvSpPr txBox="1"/>
          <p:nvPr/>
        </p:nvSpPr>
        <p:spPr>
          <a:xfrm>
            <a:off x="848969" y="4398645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2.89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5" name="object 65" descr=""/>
          <p:cNvSpPr/>
          <p:nvPr/>
        </p:nvSpPr>
        <p:spPr>
          <a:xfrm>
            <a:off x="1310639" y="4177284"/>
            <a:ext cx="280670" cy="177165"/>
          </a:xfrm>
          <a:custGeom>
            <a:avLst/>
            <a:gdLst/>
            <a:ahLst/>
            <a:cxnLst/>
            <a:rect l="l" t="t" r="r" b="b"/>
            <a:pathLst>
              <a:path w="280669" h="177164">
                <a:moveTo>
                  <a:pt x="280416" y="0"/>
                </a:moveTo>
                <a:lnTo>
                  <a:pt x="0" y="0"/>
                </a:lnTo>
                <a:lnTo>
                  <a:pt x="0" y="176783"/>
                </a:lnTo>
                <a:lnTo>
                  <a:pt x="280416" y="176783"/>
                </a:lnTo>
                <a:lnTo>
                  <a:pt x="280416" y="0"/>
                </a:lnTo>
                <a:close/>
              </a:path>
            </a:pathLst>
          </a:custGeom>
          <a:solidFill>
            <a:srgbClr val="F19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 descr=""/>
          <p:cNvSpPr txBox="1"/>
          <p:nvPr/>
        </p:nvSpPr>
        <p:spPr>
          <a:xfrm>
            <a:off x="1336039" y="4178300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3.33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7" name="object 67" descr=""/>
          <p:cNvSpPr/>
          <p:nvPr/>
        </p:nvSpPr>
        <p:spPr>
          <a:xfrm>
            <a:off x="1798320" y="3959352"/>
            <a:ext cx="280670" cy="178435"/>
          </a:xfrm>
          <a:custGeom>
            <a:avLst/>
            <a:gdLst/>
            <a:ahLst/>
            <a:cxnLst/>
            <a:rect l="l" t="t" r="r" b="b"/>
            <a:pathLst>
              <a:path w="280669" h="178435">
                <a:moveTo>
                  <a:pt x="280416" y="0"/>
                </a:moveTo>
                <a:lnTo>
                  <a:pt x="0" y="0"/>
                </a:lnTo>
                <a:lnTo>
                  <a:pt x="0" y="178308"/>
                </a:lnTo>
                <a:lnTo>
                  <a:pt x="280416" y="178308"/>
                </a:lnTo>
                <a:lnTo>
                  <a:pt x="280416" y="0"/>
                </a:lnTo>
                <a:close/>
              </a:path>
            </a:pathLst>
          </a:custGeom>
          <a:solidFill>
            <a:srgbClr val="F19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 descr=""/>
          <p:cNvSpPr txBox="1"/>
          <p:nvPr/>
        </p:nvSpPr>
        <p:spPr>
          <a:xfrm>
            <a:off x="1823085" y="3960621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3.76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9" name="object 69" descr=""/>
          <p:cNvSpPr/>
          <p:nvPr/>
        </p:nvSpPr>
        <p:spPr>
          <a:xfrm>
            <a:off x="2286000" y="4174235"/>
            <a:ext cx="280670" cy="178435"/>
          </a:xfrm>
          <a:custGeom>
            <a:avLst/>
            <a:gdLst/>
            <a:ahLst/>
            <a:cxnLst/>
            <a:rect l="l" t="t" r="r" b="b"/>
            <a:pathLst>
              <a:path w="280669" h="178435">
                <a:moveTo>
                  <a:pt x="280415" y="0"/>
                </a:moveTo>
                <a:lnTo>
                  <a:pt x="0" y="0"/>
                </a:lnTo>
                <a:lnTo>
                  <a:pt x="0" y="178307"/>
                </a:lnTo>
                <a:lnTo>
                  <a:pt x="280415" y="178307"/>
                </a:lnTo>
                <a:lnTo>
                  <a:pt x="280415" y="0"/>
                </a:lnTo>
                <a:close/>
              </a:path>
            </a:pathLst>
          </a:custGeom>
          <a:solidFill>
            <a:srgbClr val="F19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 descr=""/>
          <p:cNvSpPr txBox="1"/>
          <p:nvPr/>
        </p:nvSpPr>
        <p:spPr>
          <a:xfrm>
            <a:off x="2310510" y="4175886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3.33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1" name="object 71" descr=""/>
          <p:cNvSpPr/>
          <p:nvPr/>
        </p:nvSpPr>
        <p:spPr>
          <a:xfrm>
            <a:off x="2772155" y="4041647"/>
            <a:ext cx="280670" cy="178435"/>
          </a:xfrm>
          <a:custGeom>
            <a:avLst/>
            <a:gdLst/>
            <a:ahLst/>
            <a:cxnLst/>
            <a:rect l="l" t="t" r="r" b="b"/>
            <a:pathLst>
              <a:path w="280669" h="178435">
                <a:moveTo>
                  <a:pt x="280416" y="0"/>
                </a:moveTo>
                <a:lnTo>
                  <a:pt x="0" y="0"/>
                </a:lnTo>
                <a:lnTo>
                  <a:pt x="0" y="178307"/>
                </a:lnTo>
                <a:lnTo>
                  <a:pt x="280416" y="178307"/>
                </a:lnTo>
                <a:lnTo>
                  <a:pt x="280416" y="0"/>
                </a:lnTo>
                <a:close/>
              </a:path>
            </a:pathLst>
          </a:custGeom>
          <a:solidFill>
            <a:srgbClr val="F19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 descr=""/>
          <p:cNvSpPr txBox="1"/>
          <p:nvPr/>
        </p:nvSpPr>
        <p:spPr>
          <a:xfrm>
            <a:off x="2797555" y="4042917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3.60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3" name="object 73" descr=""/>
          <p:cNvSpPr/>
          <p:nvPr/>
        </p:nvSpPr>
        <p:spPr>
          <a:xfrm>
            <a:off x="3259835" y="3988308"/>
            <a:ext cx="280670" cy="177165"/>
          </a:xfrm>
          <a:custGeom>
            <a:avLst/>
            <a:gdLst/>
            <a:ahLst/>
            <a:cxnLst/>
            <a:rect l="l" t="t" r="r" b="b"/>
            <a:pathLst>
              <a:path w="280670" h="177164">
                <a:moveTo>
                  <a:pt x="280415" y="0"/>
                </a:moveTo>
                <a:lnTo>
                  <a:pt x="0" y="0"/>
                </a:lnTo>
                <a:lnTo>
                  <a:pt x="0" y="176783"/>
                </a:lnTo>
                <a:lnTo>
                  <a:pt x="280415" y="176783"/>
                </a:lnTo>
                <a:lnTo>
                  <a:pt x="280415" y="0"/>
                </a:lnTo>
                <a:close/>
              </a:path>
            </a:pathLst>
          </a:custGeom>
          <a:solidFill>
            <a:srgbClr val="F19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 descr=""/>
          <p:cNvSpPr txBox="1"/>
          <p:nvPr/>
        </p:nvSpPr>
        <p:spPr>
          <a:xfrm>
            <a:off x="3284601" y="3989070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3.70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5" name="object 75" descr=""/>
          <p:cNvSpPr/>
          <p:nvPr/>
        </p:nvSpPr>
        <p:spPr>
          <a:xfrm>
            <a:off x="3745991" y="3970020"/>
            <a:ext cx="281940" cy="177165"/>
          </a:xfrm>
          <a:custGeom>
            <a:avLst/>
            <a:gdLst/>
            <a:ahLst/>
            <a:cxnLst/>
            <a:rect l="l" t="t" r="r" b="b"/>
            <a:pathLst>
              <a:path w="281939" h="177164">
                <a:moveTo>
                  <a:pt x="281939" y="0"/>
                </a:moveTo>
                <a:lnTo>
                  <a:pt x="0" y="0"/>
                </a:lnTo>
                <a:lnTo>
                  <a:pt x="0" y="176783"/>
                </a:lnTo>
                <a:lnTo>
                  <a:pt x="281939" y="176783"/>
                </a:lnTo>
                <a:lnTo>
                  <a:pt x="281939" y="0"/>
                </a:lnTo>
                <a:close/>
              </a:path>
            </a:pathLst>
          </a:custGeom>
          <a:solidFill>
            <a:srgbClr val="F19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 descr=""/>
          <p:cNvSpPr txBox="1"/>
          <p:nvPr/>
        </p:nvSpPr>
        <p:spPr>
          <a:xfrm>
            <a:off x="3772027" y="3970782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3.74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7" name="object 77" descr=""/>
          <p:cNvSpPr/>
          <p:nvPr/>
        </p:nvSpPr>
        <p:spPr>
          <a:xfrm>
            <a:off x="4233671" y="3951732"/>
            <a:ext cx="280670" cy="177165"/>
          </a:xfrm>
          <a:custGeom>
            <a:avLst/>
            <a:gdLst/>
            <a:ahLst/>
            <a:cxnLst/>
            <a:rect l="l" t="t" r="r" b="b"/>
            <a:pathLst>
              <a:path w="280670" h="177164">
                <a:moveTo>
                  <a:pt x="280415" y="0"/>
                </a:moveTo>
                <a:lnTo>
                  <a:pt x="0" y="0"/>
                </a:lnTo>
                <a:lnTo>
                  <a:pt x="0" y="176783"/>
                </a:lnTo>
                <a:lnTo>
                  <a:pt x="280415" y="176783"/>
                </a:lnTo>
                <a:lnTo>
                  <a:pt x="280415" y="0"/>
                </a:lnTo>
                <a:close/>
              </a:path>
            </a:pathLst>
          </a:custGeom>
          <a:solidFill>
            <a:srgbClr val="F19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 descr=""/>
          <p:cNvSpPr txBox="1"/>
          <p:nvPr/>
        </p:nvSpPr>
        <p:spPr>
          <a:xfrm>
            <a:off x="4259071" y="3952747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3.77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9" name="object 79" descr=""/>
          <p:cNvSpPr/>
          <p:nvPr/>
        </p:nvSpPr>
        <p:spPr>
          <a:xfrm>
            <a:off x="4721352" y="3933444"/>
            <a:ext cx="280670" cy="178435"/>
          </a:xfrm>
          <a:custGeom>
            <a:avLst/>
            <a:gdLst/>
            <a:ahLst/>
            <a:cxnLst/>
            <a:rect l="l" t="t" r="r" b="b"/>
            <a:pathLst>
              <a:path w="280670" h="178435">
                <a:moveTo>
                  <a:pt x="280415" y="0"/>
                </a:moveTo>
                <a:lnTo>
                  <a:pt x="0" y="0"/>
                </a:lnTo>
                <a:lnTo>
                  <a:pt x="0" y="178307"/>
                </a:lnTo>
                <a:lnTo>
                  <a:pt x="280415" y="178307"/>
                </a:lnTo>
                <a:lnTo>
                  <a:pt x="280415" y="0"/>
                </a:lnTo>
                <a:close/>
              </a:path>
            </a:pathLst>
          </a:custGeom>
          <a:solidFill>
            <a:srgbClr val="F19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 descr=""/>
          <p:cNvSpPr txBox="1"/>
          <p:nvPr/>
        </p:nvSpPr>
        <p:spPr>
          <a:xfrm>
            <a:off x="4746116" y="3934714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3.81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1" name="object 81" descr=""/>
          <p:cNvSpPr/>
          <p:nvPr/>
        </p:nvSpPr>
        <p:spPr>
          <a:xfrm>
            <a:off x="5207508" y="3970020"/>
            <a:ext cx="280670" cy="177165"/>
          </a:xfrm>
          <a:custGeom>
            <a:avLst/>
            <a:gdLst/>
            <a:ahLst/>
            <a:cxnLst/>
            <a:rect l="l" t="t" r="r" b="b"/>
            <a:pathLst>
              <a:path w="280670" h="177164">
                <a:moveTo>
                  <a:pt x="280415" y="0"/>
                </a:moveTo>
                <a:lnTo>
                  <a:pt x="0" y="0"/>
                </a:lnTo>
                <a:lnTo>
                  <a:pt x="0" y="176783"/>
                </a:lnTo>
                <a:lnTo>
                  <a:pt x="280415" y="176783"/>
                </a:lnTo>
                <a:lnTo>
                  <a:pt x="280415" y="0"/>
                </a:lnTo>
                <a:close/>
              </a:path>
            </a:pathLst>
          </a:custGeom>
          <a:solidFill>
            <a:srgbClr val="F19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 descr=""/>
          <p:cNvSpPr txBox="1"/>
          <p:nvPr/>
        </p:nvSpPr>
        <p:spPr>
          <a:xfrm>
            <a:off x="5233161" y="3970782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3.74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3" name="object 83" descr=""/>
          <p:cNvSpPr/>
          <p:nvPr/>
        </p:nvSpPr>
        <p:spPr>
          <a:xfrm>
            <a:off x="5695188" y="4005071"/>
            <a:ext cx="280670" cy="178435"/>
          </a:xfrm>
          <a:custGeom>
            <a:avLst/>
            <a:gdLst/>
            <a:ahLst/>
            <a:cxnLst/>
            <a:rect l="l" t="t" r="r" b="b"/>
            <a:pathLst>
              <a:path w="280670" h="178435">
                <a:moveTo>
                  <a:pt x="280415" y="0"/>
                </a:moveTo>
                <a:lnTo>
                  <a:pt x="0" y="0"/>
                </a:lnTo>
                <a:lnTo>
                  <a:pt x="0" y="178307"/>
                </a:lnTo>
                <a:lnTo>
                  <a:pt x="280415" y="178307"/>
                </a:lnTo>
                <a:lnTo>
                  <a:pt x="280415" y="0"/>
                </a:lnTo>
                <a:close/>
              </a:path>
            </a:pathLst>
          </a:custGeom>
          <a:solidFill>
            <a:srgbClr val="F19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 descr=""/>
          <p:cNvSpPr txBox="1"/>
          <p:nvPr/>
        </p:nvSpPr>
        <p:spPr>
          <a:xfrm>
            <a:off x="5720588" y="4006977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3.67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5" name="object 85" descr=""/>
          <p:cNvSpPr/>
          <p:nvPr/>
        </p:nvSpPr>
        <p:spPr>
          <a:xfrm>
            <a:off x="6182867" y="4041647"/>
            <a:ext cx="280670" cy="178435"/>
          </a:xfrm>
          <a:custGeom>
            <a:avLst/>
            <a:gdLst/>
            <a:ahLst/>
            <a:cxnLst/>
            <a:rect l="l" t="t" r="r" b="b"/>
            <a:pathLst>
              <a:path w="280670" h="178435">
                <a:moveTo>
                  <a:pt x="280415" y="0"/>
                </a:moveTo>
                <a:lnTo>
                  <a:pt x="0" y="0"/>
                </a:lnTo>
                <a:lnTo>
                  <a:pt x="0" y="178307"/>
                </a:lnTo>
                <a:lnTo>
                  <a:pt x="280415" y="178307"/>
                </a:lnTo>
                <a:lnTo>
                  <a:pt x="280415" y="0"/>
                </a:lnTo>
                <a:close/>
              </a:path>
            </a:pathLst>
          </a:custGeom>
          <a:solidFill>
            <a:srgbClr val="F19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 descr=""/>
          <p:cNvSpPr txBox="1"/>
          <p:nvPr/>
        </p:nvSpPr>
        <p:spPr>
          <a:xfrm>
            <a:off x="6207633" y="4042917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3.60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7" name="object 87" descr=""/>
          <p:cNvSpPr/>
          <p:nvPr/>
        </p:nvSpPr>
        <p:spPr>
          <a:xfrm>
            <a:off x="6669023" y="4078223"/>
            <a:ext cx="280670" cy="177165"/>
          </a:xfrm>
          <a:custGeom>
            <a:avLst/>
            <a:gdLst/>
            <a:ahLst/>
            <a:cxnLst/>
            <a:rect l="l" t="t" r="r" b="b"/>
            <a:pathLst>
              <a:path w="280670" h="177164">
                <a:moveTo>
                  <a:pt x="280416" y="0"/>
                </a:moveTo>
                <a:lnTo>
                  <a:pt x="0" y="0"/>
                </a:lnTo>
                <a:lnTo>
                  <a:pt x="0" y="176783"/>
                </a:lnTo>
                <a:lnTo>
                  <a:pt x="280416" y="176783"/>
                </a:lnTo>
                <a:lnTo>
                  <a:pt x="280416" y="0"/>
                </a:lnTo>
                <a:close/>
              </a:path>
            </a:pathLst>
          </a:custGeom>
          <a:solidFill>
            <a:srgbClr val="F19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 descr=""/>
          <p:cNvSpPr txBox="1"/>
          <p:nvPr/>
        </p:nvSpPr>
        <p:spPr>
          <a:xfrm>
            <a:off x="6694678" y="4079240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3.53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9" name="object 89" descr=""/>
          <p:cNvSpPr/>
          <p:nvPr/>
        </p:nvSpPr>
        <p:spPr>
          <a:xfrm>
            <a:off x="7156704" y="4113276"/>
            <a:ext cx="280670" cy="178435"/>
          </a:xfrm>
          <a:custGeom>
            <a:avLst/>
            <a:gdLst/>
            <a:ahLst/>
            <a:cxnLst/>
            <a:rect l="l" t="t" r="r" b="b"/>
            <a:pathLst>
              <a:path w="280670" h="178435">
                <a:moveTo>
                  <a:pt x="280416" y="0"/>
                </a:moveTo>
                <a:lnTo>
                  <a:pt x="0" y="0"/>
                </a:lnTo>
                <a:lnTo>
                  <a:pt x="0" y="178307"/>
                </a:lnTo>
                <a:lnTo>
                  <a:pt x="280416" y="178307"/>
                </a:lnTo>
                <a:lnTo>
                  <a:pt x="280416" y="0"/>
                </a:lnTo>
                <a:close/>
              </a:path>
            </a:pathLst>
          </a:custGeom>
          <a:solidFill>
            <a:srgbClr val="F19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 descr=""/>
          <p:cNvSpPr txBox="1"/>
          <p:nvPr/>
        </p:nvSpPr>
        <p:spPr>
          <a:xfrm>
            <a:off x="7182104" y="4115180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3.45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1" name="object 91" descr=""/>
          <p:cNvSpPr/>
          <p:nvPr/>
        </p:nvSpPr>
        <p:spPr>
          <a:xfrm>
            <a:off x="7642859" y="4149852"/>
            <a:ext cx="280670" cy="178435"/>
          </a:xfrm>
          <a:custGeom>
            <a:avLst/>
            <a:gdLst/>
            <a:ahLst/>
            <a:cxnLst/>
            <a:rect l="l" t="t" r="r" b="b"/>
            <a:pathLst>
              <a:path w="280670" h="178435">
                <a:moveTo>
                  <a:pt x="280416" y="0"/>
                </a:moveTo>
                <a:lnTo>
                  <a:pt x="0" y="0"/>
                </a:lnTo>
                <a:lnTo>
                  <a:pt x="0" y="178308"/>
                </a:lnTo>
                <a:lnTo>
                  <a:pt x="280416" y="178308"/>
                </a:lnTo>
                <a:lnTo>
                  <a:pt x="280416" y="0"/>
                </a:lnTo>
                <a:close/>
              </a:path>
            </a:pathLst>
          </a:custGeom>
          <a:solidFill>
            <a:srgbClr val="F19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 descr=""/>
          <p:cNvSpPr txBox="1"/>
          <p:nvPr/>
        </p:nvSpPr>
        <p:spPr>
          <a:xfrm>
            <a:off x="7669148" y="4150817"/>
            <a:ext cx="22987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FFFF"/>
                </a:solidFill>
                <a:latin typeface="Calibri"/>
                <a:cs typeface="Calibri"/>
              </a:rPr>
              <a:t>3.38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3" name="object 93" descr=""/>
          <p:cNvSpPr txBox="1"/>
          <p:nvPr/>
        </p:nvSpPr>
        <p:spPr>
          <a:xfrm>
            <a:off x="749604" y="3681729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404040"/>
                </a:solidFill>
                <a:latin typeface="Calibri"/>
                <a:cs typeface="Calibri"/>
              </a:rPr>
              <a:t>3.73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4" name="object 94" descr=""/>
          <p:cNvSpPr txBox="1"/>
          <p:nvPr/>
        </p:nvSpPr>
        <p:spPr>
          <a:xfrm>
            <a:off x="1236675" y="3276346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404040"/>
                </a:solidFill>
                <a:latin typeface="Calibri"/>
                <a:cs typeface="Calibri"/>
              </a:rPr>
              <a:t>4.53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5" name="object 95" descr=""/>
          <p:cNvSpPr txBox="1"/>
          <p:nvPr/>
        </p:nvSpPr>
        <p:spPr>
          <a:xfrm>
            <a:off x="1723770" y="2870961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404040"/>
                </a:solidFill>
                <a:latin typeface="Calibri"/>
                <a:cs typeface="Calibri"/>
              </a:rPr>
              <a:t>5.33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6" name="object 96" descr=""/>
          <p:cNvSpPr txBox="1"/>
          <p:nvPr/>
        </p:nvSpPr>
        <p:spPr>
          <a:xfrm>
            <a:off x="2211070" y="2600705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404040"/>
                </a:solidFill>
                <a:latin typeface="Calibri"/>
                <a:cs typeface="Calibri"/>
              </a:rPr>
              <a:t>5.87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7" name="object 97" descr=""/>
          <p:cNvSpPr txBox="1"/>
          <p:nvPr/>
        </p:nvSpPr>
        <p:spPr>
          <a:xfrm>
            <a:off x="2698242" y="2600705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404040"/>
                </a:solidFill>
                <a:latin typeface="Calibri"/>
                <a:cs typeface="Calibri"/>
              </a:rPr>
              <a:t>5.87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8" name="object 98" descr=""/>
          <p:cNvSpPr txBox="1"/>
          <p:nvPr/>
        </p:nvSpPr>
        <p:spPr>
          <a:xfrm>
            <a:off x="3185286" y="2398014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404040"/>
                </a:solidFill>
                <a:latin typeface="Calibri"/>
                <a:cs typeface="Calibri"/>
              </a:rPr>
              <a:t>6.27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9" name="object 99" descr=""/>
          <p:cNvSpPr txBox="1"/>
          <p:nvPr/>
        </p:nvSpPr>
        <p:spPr>
          <a:xfrm>
            <a:off x="3672332" y="2330322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404040"/>
                </a:solidFill>
                <a:latin typeface="Calibri"/>
                <a:cs typeface="Calibri"/>
              </a:rPr>
              <a:t>6.40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0" name="object 100" descr=""/>
          <p:cNvSpPr txBox="1"/>
          <p:nvPr/>
        </p:nvSpPr>
        <p:spPr>
          <a:xfrm>
            <a:off x="4159758" y="2262885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404040"/>
                </a:solidFill>
                <a:latin typeface="Calibri"/>
                <a:cs typeface="Calibri"/>
              </a:rPr>
              <a:t>6.53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1" name="object 101" descr=""/>
          <p:cNvSpPr txBox="1"/>
          <p:nvPr/>
        </p:nvSpPr>
        <p:spPr>
          <a:xfrm>
            <a:off x="4646803" y="2195321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404040"/>
                </a:solidFill>
                <a:latin typeface="Calibri"/>
                <a:cs typeface="Calibri"/>
              </a:rPr>
              <a:t>6.67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2" name="object 102" descr=""/>
          <p:cNvSpPr txBox="1"/>
          <p:nvPr/>
        </p:nvSpPr>
        <p:spPr>
          <a:xfrm>
            <a:off x="5133847" y="2330322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404040"/>
                </a:solidFill>
                <a:latin typeface="Calibri"/>
                <a:cs typeface="Calibri"/>
              </a:rPr>
              <a:t>6.40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3" name="object 103" descr=""/>
          <p:cNvSpPr txBox="1"/>
          <p:nvPr/>
        </p:nvSpPr>
        <p:spPr>
          <a:xfrm>
            <a:off x="5621273" y="2465578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404040"/>
                </a:solidFill>
                <a:latin typeface="Calibri"/>
                <a:cs typeface="Calibri"/>
              </a:rPr>
              <a:t>6.13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4" name="object 104" descr=""/>
          <p:cNvSpPr txBox="1"/>
          <p:nvPr/>
        </p:nvSpPr>
        <p:spPr>
          <a:xfrm>
            <a:off x="6108319" y="2600705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404040"/>
                </a:solidFill>
                <a:latin typeface="Calibri"/>
                <a:cs typeface="Calibri"/>
              </a:rPr>
              <a:t>5.87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5" name="object 105" descr=""/>
          <p:cNvSpPr txBox="1"/>
          <p:nvPr/>
        </p:nvSpPr>
        <p:spPr>
          <a:xfrm>
            <a:off x="6595364" y="2735402"/>
            <a:ext cx="22987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404040"/>
                </a:solidFill>
                <a:latin typeface="Calibri"/>
                <a:cs typeface="Calibri"/>
              </a:rPr>
              <a:t>5.60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6" name="object 106" descr=""/>
          <p:cNvSpPr txBox="1"/>
          <p:nvPr/>
        </p:nvSpPr>
        <p:spPr>
          <a:xfrm>
            <a:off x="7082408" y="2870961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404040"/>
                </a:solidFill>
                <a:latin typeface="Calibri"/>
                <a:cs typeface="Calibri"/>
              </a:rPr>
              <a:t>5.33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7" name="object 107" descr=""/>
          <p:cNvSpPr txBox="1"/>
          <p:nvPr/>
        </p:nvSpPr>
        <p:spPr>
          <a:xfrm>
            <a:off x="7569834" y="3006090"/>
            <a:ext cx="229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404040"/>
                </a:solidFill>
                <a:latin typeface="Calibri"/>
                <a:cs typeface="Calibri"/>
              </a:rPr>
              <a:t>5.07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8" name="object 108" descr=""/>
          <p:cNvSpPr txBox="1"/>
          <p:nvPr/>
        </p:nvSpPr>
        <p:spPr>
          <a:xfrm>
            <a:off x="442061" y="5731865"/>
            <a:ext cx="6096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latin typeface="Calibri"/>
                <a:cs typeface="Calibri"/>
              </a:rPr>
              <a:t>-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9" name="object 109" descr=""/>
          <p:cNvSpPr txBox="1"/>
          <p:nvPr/>
        </p:nvSpPr>
        <p:spPr>
          <a:xfrm>
            <a:off x="418896" y="5225541"/>
            <a:ext cx="83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0" name="object 110" descr=""/>
          <p:cNvSpPr txBox="1"/>
          <p:nvPr/>
        </p:nvSpPr>
        <p:spPr>
          <a:xfrm>
            <a:off x="418896" y="4718684"/>
            <a:ext cx="83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latin typeface="Calibri"/>
                <a:cs typeface="Calibri"/>
              </a:rPr>
              <a:t>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1" name="object 111" descr=""/>
          <p:cNvSpPr txBox="1"/>
          <p:nvPr/>
        </p:nvSpPr>
        <p:spPr>
          <a:xfrm>
            <a:off x="418896" y="4212082"/>
            <a:ext cx="83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latin typeface="Calibri"/>
                <a:cs typeface="Calibri"/>
              </a:rPr>
              <a:t>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2" name="object 112" descr=""/>
          <p:cNvSpPr txBox="1"/>
          <p:nvPr/>
        </p:nvSpPr>
        <p:spPr>
          <a:xfrm>
            <a:off x="418896" y="3705225"/>
            <a:ext cx="83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latin typeface="Calibri"/>
                <a:cs typeface="Calibri"/>
              </a:rPr>
              <a:t>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3" name="object 113" descr=""/>
          <p:cNvSpPr txBox="1"/>
          <p:nvPr/>
        </p:nvSpPr>
        <p:spPr>
          <a:xfrm>
            <a:off x="418896" y="3198621"/>
            <a:ext cx="83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latin typeface="Calibri"/>
                <a:cs typeface="Calibri"/>
              </a:rPr>
              <a:t>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4" name="object 114" descr=""/>
          <p:cNvSpPr txBox="1"/>
          <p:nvPr/>
        </p:nvSpPr>
        <p:spPr>
          <a:xfrm>
            <a:off x="418896" y="2691765"/>
            <a:ext cx="83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latin typeface="Calibri"/>
                <a:cs typeface="Calibri"/>
              </a:rPr>
              <a:t>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5" name="object 115" descr=""/>
          <p:cNvSpPr txBox="1"/>
          <p:nvPr/>
        </p:nvSpPr>
        <p:spPr>
          <a:xfrm>
            <a:off x="418896" y="2185161"/>
            <a:ext cx="83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latin typeface="Calibri"/>
                <a:cs typeface="Calibri"/>
              </a:rPr>
              <a:t>7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6" name="object 116" descr=""/>
          <p:cNvSpPr txBox="1"/>
          <p:nvPr/>
        </p:nvSpPr>
        <p:spPr>
          <a:xfrm>
            <a:off x="703580" y="5880912"/>
            <a:ext cx="3238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2016A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7" name="object 117" descr=""/>
          <p:cNvSpPr txBox="1"/>
          <p:nvPr/>
        </p:nvSpPr>
        <p:spPr>
          <a:xfrm>
            <a:off x="1190650" y="5880912"/>
            <a:ext cx="3238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2017A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8" name="object 118" descr=""/>
          <p:cNvSpPr txBox="1"/>
          <p:nvPr/>
        </p:nvSpPr>
        <p:spPr>
          <a:xfrm>
            <a:off x="1677670" y="5880912"/>
            <a:ext cx="3238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2018A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9" name="object 119" descr=""/>
          <p:cNvSpPr txBox="1"/>
          <p:nvPr/>
        </p:nvSpPr>
        <p:spPr>
          <a:xfrm>
            <a:off x="2164842" y="5880912"/>
            <a:ext cx="3238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2019A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0" name="object 120" descr=""/>
          <p:cNvSpPr txBox="1"/>
          <p:nvPr/>
        </p:nvSpPr>
        <p:spPr>
          <a:xfrm>
            <a:off x="2657348" y="5880912"/>
            <a:ext cx="3130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2020E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1" name="object 121" descr=""/>
          <p:cNvSpPr txBox="1"/>
          <p:nvPr/>
        </p:nvSpPr>
        <p:spPr>
          <a:xfrm>
            <a:off x="3144392" y="5880912"/>
            <a:ext cx="3130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2021E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2" name="object 122" descr=""/>
          <p:cNvSpPr txBox="1"/>
          <p:nvPr/>
        </p:nvSpPr>
        <p:spPr>
          <a:xfrm>
            <a:off x="3631438" y="5880912"/>
            <a:ext cx="3130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2022E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3" name="object 123" descr=""/>
          <p:cNvSpPr txBox="1"/>
          <p:nvPr/>
        </p:nvSpPr>
        <p:spPr>
          <a:xfrm>
            <a:off x="4118864" y="5880912"/>
            <a:ext cx="3130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2023E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4" name="object 124" descr=""/>
          <p:cNvSpPr txBox="1"/>
          <p:nvPr/>
        </p:nvSpPr>
        <p:spPr>
          <a:xfrm>
            <a:off x="4605909" y="5880912"/>
            <a:ext cx="3130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2024E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5" name="object 125" descr=""/>
          <p:cNvSpPr txBox="1"/>
          <p:nvPr/>
        </p:nvSpPr>
        <p:spPr>
          <a:xfrm>
            <a:off x="5092953" y="5880912"/>
            <a:ext cx="3130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2025E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6" name="object 126" descr=""/>
          <p:cNvSpPr txBox="1"/>
          <p:nvPr/>
        </p:nvSpPr>
        <p:spPr>
          <a:xfrm>
            <a:off x="5580126" y="5880912"/>
            <a:ext cx="3130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2026E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7" name="object 127" descr=""/>
          <p:cNvSpPr txBox="1"/>
          <p:nvPr/>
        </p:nvSpPr>
        <p:spPr>
          <a:xfrm>
            <a:off x="6067425" y="5880912"/>
            <a:ext cx="3130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2027E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8" name="object 128" descr=""/>
          <p:cNvSpPr txBox="1"/>
          <p:nvPr/>
        </p:nvSpPr>
        <p:spPr>
          <a:xfrm>
            <a:off x="6554469" y="5880912"/>
            <a:ext cx="3130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2028E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9" name="object 129" descr=""/>
          <p:cNvSpPr txBox="1"/>
          <p:nvPr/>
        </p:nvSpPr>
        <p:spPr>
          <a:xfrm>
            <a:off x="7041642" y="5880912"/>
            <a:ext cx="3130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2029E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0" name="object 130" descr=""/>
          <p:cNvSpPr txBox="1"/>
          <p:nvPr/>
        </p:nvSpPr>
        <p:spPr>
          <a:xfrm>
            <a:off x="7528941" y="5880912"/>
            <a:ext cx="3130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2030E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1" name="object 131" descr=""/>
          <p:cNvSpPr txBox="1"/>
          <p:nvPr/>
        </p:nvSpPr>
        <p:spPr>
          <a:xfrm>
            <a:off x="212775" y="2887576"/>
            <a:ext cx="152400" cy="61531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>
                <a:latin typeface="Calibri"/>
                <a:cs typeface="Calibri"/>
              </a:rPr>
              <a:t>In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$</a:t>
            </a:r>
            <a:r>
              <a:rPr dirty="0" sz="1000" spc="-10">
                <a:latin typeface="Calibri"/>
                <a:cs typeface="Calibri"/>
              </a:rPr>
              <a:t> Billions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2" name="object 132" descr=""/>
          <p:cNvSpPr txBox="1"/>
          <p:nvPr/>
        </p:nvSpPr>
        <p:spPr>
          <a:xfrm>
            <a:off x="2747010" y="1140713"/>
            <a:ext cx="300164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latin typeface="Calibri"/>
                <a:cs typeface="Calibri"/>
              </a:rPr>
              <a:t>Current</a:t>
            </a:r>
            <a:r>
              <a:rPr dirty="0" sz="1400" spc="-50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&amp;</a:t>
            </a:r>
            <a:r>
              <a:rPr dirty="0" sz="1400" spc="-5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Non-</a:t>
            </a:r>
            <a:r>
              <a:rPr dirty="0" sz="1400" spc="-20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Current</a:t>
            </a:r>
            <a:r>
              <a:rPr dirty="0" sz="1400" spc="-45" b="1">
                <a:latin typeface="Calibri"/>
                <a:cs typeface="Calibri"/>
              </a:rPr>
              <a:t> </a:t>
            </a:r>
            <a:r>
              <a:rPr dirty="0" sz="1400" spc="-10" b="1">
                <a:latin typeface="Calibri"/>
                <a:cs typeface="Calibri"/>
              </a:rPr>
              <a:t>Content</a:t>
            </a:r>
            <a:r>
              <a:rPr dirty="0" sz="1400" spc="-50" b="1">
                <a:latin typeface="Calibri"/>
                <a:cs typeface="Calibri"/>
              </a:rPr>
              <a:t> </a:t>
            </a:r>
            <a:r>
              <a:rPr dirty="0" sz="1400" spc="-10" b="1">
                <a:latin typeface="Calibri"/>
                <a:cs typeface="Calibri"/>
              </a:rPr>
              <a:t>Liability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3" name="object 133" descr=""/>
          <p:cNvSpPr/>
          <p:nvPr/>
        </p:nvSpPr>
        <p:spPr>
          <a:xfrm>
            <a:off x="6419088" y="1566672"/>
            <a:ext cx="243840" cy="64135"/>
          </a:xfrm>
          <a:custGeom>
            <a:avLst/>
            <a:gdLst/>
            <a:ahLst/>
            <a:cxnLst/>
            <a:rect l="l" t="t" r="r" b="b"/>
            <a:pathLst>
              <a:path w="243840" h="64135">
                <a:moveTo>
                  <a:pt x="243839" y="0"/>
                </a:moveTo>
                <a:lnTo>
                  <a:pt x="0" y="0"/>
                </a:lnTo>
                <a:lnTo>
                  <a:pt x="0" y="64008"/>
                </a:lnTo>
                <a:lnTo>
                  <a:pt x="243839" y="64008"/>
                </a:lnTo>
                <a:lnTo>
                  <a:pt x="243839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 descr=""/>
          <p:cNvSpPr txBox="1"/>
          <p:nvPr/>
        </p:nvSpPr>
        <p:spPr>
          <a:xfrm>
            <a:off x="6676770" y="1504315"/>
            <a:ext cx="11652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libri"/>
                <a:cs typeface="Calibri"/>
              </a:rPr>
              <a:t>Current</a:t>
            </a:r>
            <a:r>
              <a:rPr dirty="0" sz="900" spc="-3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Content</a:t>
            </a:r>
            <a:r>
              <a:rPr dirty="0" sz="900" spc="-25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Liability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5" name="object 135" descr=""/>
          <p:cNvSpPr/>
          <p:nvPr/>
        </p:nvSpPr>
        <p:spPr>
          <a:xfrm>
            <a:off x="6419088" y="1781555"/>
            <a:ext cx="243840" cy="62865"/>
          </a:xfrm>
          <a:custGeom>
            <a:avLst/>
            <a:gdLst/>
            <a:ahLst/>
            <a:cxnLst/>
            <a:rect l="l" t="t" r="r" b="b"/>
            <a:pathLst>
              <a:path w="243840" h="62864">
                <a:moveTo>
                  <a:pt x="243839" y="0"/>
                </a:moveTo>
                <a:lnTo>
                  <a:pt x="0" y="0"/>
                </a:lnTo>
                <a:lnTo>
                  <a:pt x="0" y="62484"/>
                </a:lnTo>
                <a:lnTo>
                  <a:pt x="243839" y="62484"/>
                </a:lnTo>
                <a:lnTo>
                  <a:pt x="243839" y="0"/>
                </a:lnTo>
                <a:close/>
              </a:path>
            </a:pathLst>
          </a:custGeom>
          <a:solidFill>
            <a:srgbClr val="F19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 descr=""/>
          <p:cNvSpPr txBox="1"/>
          <p:nvPr/>
        </p:nvSpPr>
        <p:spPr>
          <a:xfrm>
            <a:off x="6676770" y="1641601"/>
            <a:ext cx="1459865" cy="4546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6300"/>
              </a:lnSpc>
              <a:spcBef>
                <a:spcPts val="100"/>
              </a:spcBef>
            </a:pPr>
            <a:r>
              <a:rPr dirty="0" sz="900" spc="-10">
                <a:latin typeface="Calibri"/>
                <a:cs typeface="Calibri"/>
              </a:rPr>
              <a:t>Non-</a:t>
            </a:r>
            <a:r>
              <a:rPr dirty="0" sz="900">
                <a:latin typeface="Calibri"/>
                <a:cs typeface="Calibri"/>
              </a:rPr>
              <a:t>current</a:t>
            </a:r>
            <a:r>
              <a:rPr dirty="0" sz="900" spc="-2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Content</a:t>
            </a:r>
            <a:r>
              <a:rPr dirty="0" sz="900" spc="-10">
                <a:latin typeface="Calibri"/>
                <a:cs typeface="Calibri"/>
              </a:rPr>
              <a:t> Liability</a:t>
            </a:r>
            <a:r>
              <a:rPr dirty="0" sz="900" spc="500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Licensed</a:t>
            </a:r>
            <a:r>
              <a:rPr dirty="0" sz="900" spc="-35">
                <a:latin typeface="Calibri"/>
                <a:cs typeface="Calibri"/>
              </a:rPr>
              <a:t> </a:t>
            </a:r>
            <a:r>
              <a:rPr dirty="0" sz="900">
                <a:latin typeface="Calibri"/>
                <a:cs typeface="Calibri"/>
              </a:rPr>
              <a:t>Content</a:t>
            </a:r>
            <a:r>
              <a:rPr dirty="0" sz="900" spc="-25">
                <a:latin typeface="Calibri"/>
                <a:cs typeface="Calibri"/>
              </a:rPr>
              <a:t> </a:t>
            </a:r>
            <a:r>
              <a:rPr dirty="0" sz="900" spc="-10">
                <a:latin typeface="Calibri"/>
                <a:cs typeface="Calibri"/>
              </a:rPr>
              <a:t>Amortization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137" name="object 13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18326" y="1990153"/>
            <a:ext cx="243840" cy="73533"/>
          </a:xfrm>
          <a:prstGeom prst="rect">
            <a:avLst/>
          </a:prstGeom>
        </p:spPr>
      </p:pic>
      <p:sp>
        <p:nvSpPr>
          <p:cNvPr id="138" name="object 138" descr=""/>
          <p:cNvSpPr/>
          <p:nvPr/>
        </p:nvSpPr>
        <p:spPr>
          <a:xfrm>
            <a:off x="8249411" y="2892551"/>
            <a:ext cx="417830" cy="1073150"/>
          </a:xfrm>
          <a:custGeom>
            <a:avLst/>
            <a:gdLst/>
            <a:ahLst/>
            <a:cxnLst/>
            <a:rect l="l" t="t" r="r" b="b"/>
            <a:pathLst>
              <a:path w="417829" h="1073150">
                <a:moveTo>
                  <a:pt x="0" y="0"/>
                </a:moveTo>
                <a:lnTo>
                  <a:pt x="0" y="1072896"/>
                </a:lnTo>
                <a:lnTo>
                  <a:pt x="417576" y="536448"/>
                </a:lnTo>
                <a:lnTo>
                  <a:pt x="0" y="0"/>
                </a:lnTo>
                <a:close/>
              </a:path>
            </a:pathLst>
          </a:custGeom>
          <a:solidFill>
            <a:srgbClr val="FF9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 descr=""/>
          <p:cNvSpPr txBox="1"/>
          <p:nvPr/>
        </p:nvSpPr>
        <p:spPr>
          <a:xfrm>
            <a:off x="8761476" y="2450592"/>
            <a:ext cx="1607820" cy="338455"/>
          </a:xfrm>
          <a:prstGeom prst="rect">
            <a:avLst/>
          </a:prstGeom>
          <a:solidFill>
            <a:srgbClr val="122D56"/>
          </a:solidFill>
        </p:spPr>
        <p:txBody>
          <a:bodyPr wrap="square" lIns="0" tIns="33020" rIns="0" bIns="0" rtlCol="0" vert="horz">
            <a:spAutoFit/>
          </a:bodyPr>
          <a:lstStyle/>
          <a:p>
            <a:pPr marL="137795">
              <a:lnSpc>
                <a:spcPct val="100000"/>
              </a:lnSpc>
              <a:spcBef>
                <a:spcPts val="260"/>
              </a:spcBef>
            </a:pPr>
            <a:r>
              <a:rPr dirty="0" sz="1600" i="1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dirty="0" sz="1600" spc="-1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i="1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600" spc="-4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 i="1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0" name="object 140" descr=""/>
          <p:cNvSpPr/>
          <p:nvPr/>
        </p:nvSpPr>
        <p:spPr>
          <a:xfrm>
            <a:off x="8769095" y="2778251"/>
            <a:ext cx="1595755" cy="478790"/>
          </a:xfrm>
          <a:custGeom>
            <a:avLst/>
            <a:gdLst/>
            <a:ahLst/>
            <a:cxnLst/>
            <a:rect l="l" t="t" r="r" b="b"/>
            <a:pathLst>
              <a:path w="1595754" h="478789">
                <a:moveTo>
                  <a:pt x="0" y="478536"/>
                </a:moveTo>
                <a:lnTo>
                  <a:pt x="1595627" y="478536"/>
                </a:lnTo>
                <a:lnTo>
                  <a:pt x="1595627" y="0"/>
                </a:lnTo>
                <a:lnTo>
                  <a:pt x="0" y="0"/>
                </a:lnTo>
                <a:lnTo>
                  <a:pt x="0" y="478536"/>
                </a:lnTo>
                <a:close/>
              </a:path>
            </a:pathLst>
          </a:custGeom>
          <a:ln w="12699">
            <a:solidFill>
              <a:srgbClr val="122D5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 descr=""/>
          <p:cNvSpPr txBox="1"/>
          <p:nvPr/>
        </p:nvSpPr>
        <p:spPr>
          <a:xfrm>
            <a:off x="8752331" y="3442715"/>
            <a:ext cx="3335020" cy="341630"/>
          </a:xfrm>
          <a:prstGeom prst="rect">
            <a:avLst/>
          </a:prstGeom>
          <a:solidFill>
            <a:srgbClr val="122D56"/>
          </a:solidFill>
        </p:spPr>
        <p:txBody>
          <a:bodyPr wrap="square" lIns="0" tIns="34290" rIns="0" bIns="0" rtlCol="0" vert="horz">
            <a:spAutoFit/>
          </a:bodyPr>
          <a:lstStyle/>
          <a:p>
            <a:pPr marL="742315">
              <a:lnSpc>
                <a:spcPct val="100000"/>
              </a:lnSpc>
              <a:spcBef>
                <a:spcPts val="270"/>
              </a:spcBef>
            </a:pPr>
            <a:r>
              <a:rPr dirty="0" sz="1600" i="1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r>
              <a:rPr dirty="0" sz="1600" spc="-2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i="1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600" spc="-4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 i="1">
                <a:solidFill>
                  <a:srgbClr val="FFFFFF"/>
                </a:solidFill>
                <a:latin typeface="Calibri"/>
                <a:cs typeface="Calibri"/>
              </a:rPr>
              <a:t>assumptions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2" name="object 142" descr=""/>
          <p:cNvSpPr/>
          <p:nvPr/>
        </p:nvSpPr>
        <p:spPr>
          <a:xfrm>
            <a:off x="8761476" y="3777996"/>
            <a:ext cx="3325495" cy="707390"/>
          </a:xfrm>
          <a:custGeom>
            <a:avLst/>
            <a:gdLst/>
            <a:ahLst/>
            <a:cxnLst/>
            <a:rect l="l" t="t" r="r" b="b"/>
            <a:pathLst>
              <a:path w="3325495" h="707389">
                <a:moveTo>
                  <a:pt x="0" y="707135"/>
                </a:moveTo>
                <a:lnTo>
                  <a:pt x="3325368" y="707135"/>
                </a:lnTo>
                <a:lnTo>
                  <a:pt x="3325368" y="0"/>
                </a:lnTo>
                <a:lnTo>
                  <a:pt x="0" y="0"/>
                </a:lnTo>
                <a:lnTo>
                  <a:pt x="0" y="707135"/>
                </a:lnTo>
                <a:close/>
              </a:path>
            </a:pathLst>
          </a:custGeom>
          <a:ln w="12699">
            <a:solidFill>
              <a:srgbClr val="122D5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 descr=""/>
          <p:cNvSpPr txBox="1"/>
          <p:nvPr/>
        </p:nvSpPr>
        <p:spPr>
          <a:xfrm>
            <a:off x="8767826" y="3964381"/>
            <a:ext cx="331279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5270">
              <a:lnSpc>
                <a:spcPct val="100000"/>
              </a:lnSpc>
              <a:spcBef>
                <a:spcPts val="95"/>
              </a:spcBef>
            </a:pPr>
            <a:r>
              <a:rPr dirty="0" sz="1600" b="1" i="1">
                <a:solidFill>
                  <a:srgbClr val="001F5F"/>
                </a:solidFill>
                <a:latin typeface="Calibri"/>
                <a:cs typeface="Calibri"/>
              </a:rPr>
              <a:t>Deutsche</a:t>
            </a:r>
            <a:r>
              <a:rPr dirty="0" sz="1600" spc="-5" b="1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b="1" i="1">
                <a:solidFill>
                  <a:srgbClr val="001F5F"/>
                </a:solidFill>
                <a:latin typeface="Calibri"/>
                <a:cs typeface="Calibri"/>
              </a:rPr>
              <a:t>Bank</a:t>
            </a:r>
            <a:r>
              <a:rPr dirty="0" sz="1600" spc="-20" b="1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 i="1">
                <a:solidFill>
                  <a:srgbClr val="001F5F"/>
                </a:solidFill>
                <a:latin typeface="Calibri"/>
                <a:cs typeface="Calibri"/>
              </a:rPr>
              <a:t>Estimates</a:t>
            </a:r>
            <a:r>
              <a:rPr dirty="0" sz="1600" spc="-40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0" i="1">
                <a:solidFill>
                  <a:srgbClr val="001F5F"/>
                </a:solidFill>
                <a:latin typeface="Calibri"/>
                <a:cs typeface="Calibri"/>
              </a:rPr>
              <a:t>2020-</a:t>
            </a:r>
            <a:r>
              <a:rPr dirty="0" sz="1600" spc="-25" i="1">
                <a:solidFill>
                  <a:srgbClr val="001F5F"/>
                </a:solidFill>
                <a:latin typeface="Calibri"/>
                <a:cs typeface="Calibri"/>
              </a:rPr>
              <a:t>25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4" name="object 144" descr=""/>
          <p:cNvSpPr txBox="1"/>
          <p:nvPr/>
        </p:nvSpPr>
        <p:spPr>
          <a:xfrm>
            <a:off x="10479023" y="2450592"/>
            <a:ext cx="1607820" cy="338455"/>
          </a:xfrm>
          <a:prstGeom prst="rect">
            <a:avLst/>
          </a:prstGeom>
          <a:solidFill>
            <a:srgbClr val="122D56"/>
          </a:solidFill>
        </p:spPr>
        <p:txBody>
          <a:bodyPr wrap="square" lIns="0" tIns="33020" rIns="0" bIns="0" rtlCol="0" vert="horz">
            <a:spAutoFit/>
          </a:bodyPr>
          <a:lstStyle/>
          <a:p>
            <a:pPr marL="137795">
              <a:lnSpc>
                <a:spcPct val="100000"/>
              </a:lnSpc>
              <a:spcBef>
                <a:spcPts val="260"/>
              </a:spcBef>
            </a:pPr>
            <a:r>
              <a:rPr dirty="0" sz="1600" i="1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dirty="0" sz="1600" spc="-1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i="1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600" spc="-4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 i="1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5" name="object 145" descr=""/>
          <p:cNvSpPr/>
          <p:nvPr/>
        </p:nvSpPr>
        <p:spPr>
          <a:xfrm>
            <a:off x="10488168" y="2778251"/>
            <a:ext cx="1594485" cy="478790"/>
          </a:xfrm>
          <a:custGeom>
            <a:avLst/>
            <a:gdLst/>
            <a:ahLst/>
            <a:cxnLst/>
            <a:rect l="l" t="t" r="r" b="b"/>
            <a:pathLst>
              <a:path w="1594484" h="478789">
                <a:moveTo>
                  <a:pt x="0" y="478536"/>
                </a:moveTo>
                <a:lnTo>
                  <a:pt x="1594103" y="478536"/>
                </a:lnTo>
                <a:lnTo>
                  <a:pt x="1594103" y="0"/>
                </a:lnTo>
                <a:lnTo>
                  <a:pt x="0" y="0"/>
                </a:lnTo>
                <a:lnTo>
                  <a:pt x="0" y="478536"/>
                </a:lnTo>
                <a:close/>
              </a:path>
            </a:pathLst>
          </a:custGeom>
          <a:ln w="12699">
            <a:solidFill>
              <a:srgbClr val="122D5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 descr=""/>
          <p:cNvSpPr txBox="1"/>
          <p:nvPr/>
        </p:nvSpPr>
        <p:spPr>
          <a:xfrm>
            <a:off x="8775445" y="2875279"/>
            <a:ext cx="3300729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80035">
              <a:lnSpc>
                <a:spcPct val="100000"/>
              </a:lnSpc>
              <a:spcBef>
                <a:spcPts val="95"/>
              </a:spcBef>
              <a:tabLst>
                <a:tab pos="1955164" algn="l"/>
              </a:tabLst>
            </a:pPr>
            <a:r>
              <a:rPr dirty="0" sz="1600" spc="-10" i="1">
                <a:solidFill>
                  <a:srgbClr val="001F5F"/>
                </a:solidFill>
                <a:latin typeface="Calibri"/>
                <a:cs typeface="Calibri"/>
              </a:rPr>
              <a:t>$4.31-</a:t>
            </a:r>
            <a:r>
              <a:rPr dirty="0" sz="1600" i="1">
                <a:solidFill>
                  <a:srgbClr val="001F5F"/>
                </a:solidFill>
                <a:latin typeface="Calibri"/>
                <a:cs typeface="Calibri"/>
              </a:rPr>
              <a:t>4.98</a:t>
            </a:r>
            <a:r>
              <a:rPr dirty="0" sz="1600" spc="-5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25" i="1">
                <a:solidFill>
                  <a:srgbClr val="001F5F"/>
                </a:solidFill>
                <a:latin typeface="Calibri"/>
                <a:cs typeface="Calibri"/>
              </a:rPr>
              <a:t>Bn</a:t>
            </a:r>
            <a:r>
              <a:rPr dirty="0" sz="1600" i="1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baseline="1736" sz="2400" spc="-15" i="1">
                <a:solidFill>
                  <a:srgbClr val="001F5F"/>
                </a:solidFill>
                <a:latin typeface="Calibri"/>
                <a:cs typeface="Calibri"/>
              </a:rPr>
              <a:t>$4.31-</a:t>
            </a:r>
            <a:r>
              <a:rPr dirty="0" baseline="1736" sz="2400" i="1">
                <a:solidFill>
                  <a:srgbClr val="001F5F"/>
                </a:solidFill>
                <a:latin typeface="Calibri"/>
                <a:cs typeface="Calibri"/>
              </a:rPr>
              <a:t>4.98</a:t>
            </a:r>
            <a:r>
              <a:rPr dirty="0" baseline="1736" sz="2400" spc="-7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baseline="1736" sz="2400" spc="-37" i="1">
                <a:solidFill>
                  <a:srgbClr val="001F5F"/>
                </a:solidFill>
                <a:latin typeface="Calibri"/>
                <a:cs typeface="Calibri"/>
              </a:rPr>
              <a:t>Bn</a:t>
            </a:r>
            <a:endParaRPr baseline="1736" sz="2400">
              <a:latin typeface="Calibri"/>
              <a:cs typeface="Calibri"/>
            </a:endParaRPr>
          </a:p>
        </p:txBody>
      </p:sp>
      <p:sp>
        <p:nvSpPr>
          <p:cNvPr id="147" name="object 147" descr=""/>
          <p:cNvSpPr txBox="1"/>
          <p:nvPr/>
        </p:nvSpPr>
        <p:spPr>
          <a:xfrm>
            <a:off x="8752331" y="4683252"/>
            <a:ext cx="3335020" cy="340360"/>
          </a:xfrm>
          <a:prstGeom prst="rect">
            <a:avLst/>
          </a:prstGeom>
          <a:solidFill>
            <a:srgbClr val="122D56"/>
          </a:solidFill>
        </p:spPr>
        <p:txBody>
          <a:bodyPr wrap="square" lIns="0" tIns="33655" rIns="0" bIns="0" rtlCol="0" vert="horz">
            <a:spAutoFit/>
          </a:bodyPr>
          <a:lstStyle/>
          <a:p>
            <a:pPr marL="1111885">
              <a:lnSpc>
                <a:spcPct val="100000"/>
              </a:lnSpc>
              <a:spcBef>
                <a:spcPts val="265"/>
              </a:spcBef>
            </a:pPr>
            <a:r>
              <a:rPr dirty="0" sz="1600" i="1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dirty="0" sz="1600" spc="-4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 i="1">
                <a:solidFill>
                  <a:srgbClr val="FFFFFF"/>
                </a:solidFill>
                <a:latin typeface="Calibri"/>
                <a:cs typeface="Calibri"/>
              </a:rPr>
              <a:t>Sources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8" name="object 148" descr=""/>
          <p:cNvSpPr/>
          <p:nvPr/>
        </p:nvSpPr>
        <p:spPr>
          <a:xfrm>
            <a:off x="8761476" y="5017008"/>
            <a:ext cx="3325495" cy="707390"/>
          </a:xfrm>
          <a:custGeom>
            <a:avLst/>
            <a:gdLst/>
            <a:ahLst/>
            <a:cxnLst/>
            <a:rect l="l" t="t" r="r" b="b"/>
            <a:pathLst>
              <a:path w="3325495" h="707389">
                <a:moveTo>
                  <a:pt x="0" y="707136"/>
                </a:moveTo>
                <a:lnTo>
                  <a:pt x="3325368" y="707136"/>
                </a:lnTo>
                <a:lnTo>
                  <a:pt x="3325368" y="0"/>
                </a:lnTo>
                <a:lnTo>
                  <a:pt x="0" y="0"/>
                </a:lnTo>
                <a:lnTo>
                  <a:pt x="0" y="707136"/>
                </a:lnTo>
                <a:close/>
              </a:path>
            </a:pathLst>
          </a:custGeom>
          <a:ln w="12699">
            <a:solidFill>
              <a:srgbClr val="122D5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 descr=""/>
          <p:cNvSpPr txBox="1"/>
          <p:nvPr/>
        </p:nvSpPr>
        <p:spPr>
          <a:xfrm>
            <a:off x="8767826" y="5196077"/>
            <a:ext cx="331279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115060">
              <a:lnSpc>
                <a:spcPct val="100000"/>
              </a:lnSpc>
              <a:spcBef>
                <a:spcPts val="95"/>
              </a:spcBef>
            </a:pPr>
            <a:r>
              <a:rPr dirty="0" sz="1600" b="1" i="1">
                <a:solidFill>
                  <a:srgbClr val="001F5F"/>
                </a:solidFill>
                <a:latin typeface="Calibri"/>
                <a:cs typeface="Calibri"/>
              </a:rPr>
              <a:t>Own</a:t>
            </a:r>
            <a:r>
              <a:rPr dirty="0" sz="1600" spc="-30" b="1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 b="1" i="1">
                <a:solidFill>
                  <a:srgbClr val="001F5F"/>
                </a:solidFill>
                <a:latin typeface="Calibri"/>
                <a:cs typeface="Calibri"/>
              </a:rPr>
              <a:t>Analysis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0" name="object 150" descr=""/>
          <p:cNvSpPr txBox="1"/>
          <p:nvPr/>
        </p:nvSpPr>
        <p:spPr>
          <a:xfrm>
            <a:off x="8769095" y="1571244"/>
            <a:ext cx="1595755" cy="608330"/>
          </a:xfrm>
          <a:prstGeom prst="rect">
            <a:avLst/>
          </a:prstGeom>
          <a:ln w="12700">
            <a:solidFill>
              <a:srgbClr val="122D56"/>
            </a:solidFill>
          </a:ln>
        </p:spPr>
        <p:txBody>
          <a:bodyPr wrap="square" lIns="0" tIns="45085" rIns="0" bIns="0" rtlCol="0" vert="horz">
            <a:spAutoFit/>
          </a:bodyPr>
          <a:lstStyle/>
          <a:p>
            <a:pPr marL="478155" marR="123825" indent="-350520">
              <a:lnSpc>
                <a:spcPct val="100000"/>
              </a:lnSpc>
              <a:spcBef>
                <a:spcPts val="355"/>
              </a:spcBef>
            </a:pPr>
            <a:r>
              <a:rPr dirty="0" sz="1600">
                <a:solidFill>
                  <a:srgbClr val="001F5F"/>
                </a:solidFill>
                <a:latin typeface="Calibri"/>
                <a:cs typeface="Calibri"/>
              </a:rPr>
              <a:t>Current</a:t>
            </a:r>
            <a:r>
              <a:rPr dirty="0" sz="1600" spc="-8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Content Liability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1" name="object 151" descr=""/>
          <p:cNvSpPr txBox="1"/>
          <p:nvPr/>
        </p:nvSpPr>
        <p:spPr>
          <a:xfrm>
            <a:off x="10488168" y="1571244"/>
            <a:ext cx="1594485" cy="608330"/>
          </a:xfrm>
          <a:prstGeom prst="rect">
            <a:avLst/>
          </a:prstGeom>
          <a:ln w="12700">
            <a:solidFill>
              <a:srgbClr val="122D56"/>
            </a:solidFill>
          </a:ln>
        </p:spPr>
        <p:txBody>
          <a:bodyPr wrap="square" lIns="0" tIns="45085" rIns="0" bIns="0" rtlCol="0" vert="horz">
            <a:spAutoFit/>
          </a:bodyPr>
          <a:lstStyle/>
          <a:p>
            <a:pPr marL="125095" marR="118745" indent="153670">
              <a:lnSpc>
                <a:spcPct val="100000"/>
              </a:lnSpc>
              <a:spcBef>
                <a:spcPts val="355"/>
              </a:spcBef>
            </a:pP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Non-Current Content</a:t>
            </a:r>
            <a:r>
              <a:rPr dirty="0" sz="16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001F5F"/>
                </a:solidFill>
                <a:latin typeface="Calibri"/>
                <a:cs typeface="Calibri"/>
              </a:rPr>
              <a:t>Liability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2" name="object 152" descr=""/>
          <p:cNvSpPr/>
          <p:nvPr/>
        </p:nvSpPr>
        <p:spPr>
          <a:xfrm>
            <a:off x="9528556" y="2179320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80">
                <a:moveTo>
                  <a:pt x="0" y="195325"/>
                </a:moveTo>
                <a:lnTo>
                  <a:pt x="37592" y="271779"/>
                </a:lnTo>
                <a:lnTo>
                  <a:pt x="69872" y="208279"/>
                </a:lnTo>
                <a:lnTo>
                  <a:pt x="31623" y="208279"/>
                </a:lnTo>
                <a:lnTo>
                  <a:pt x="31700" y="195622"/>
                </a:lnTo>
                <a:lnTo>
                  <a:pt x="44400" y="195622"/>
                </a:lnTo>
                <a:lnTo>
                  <a:pt x="0" y="195325"/>
                </a:lnTo>
                <a:close/>
              </a:path>
              <a:path w="76200" h="271780">
                <a:moveTo>
                  <a:pt x="45593" y="0"/>
                </a:moveTo>
                <a:lnTo>
                  <a:pt x="32893" y="0"/>
                </a:lnTo>
                <a:lnTo>
                  <a:pt x="31701" y="195325"/>
                </a:lnTo>
                <a:lnTo>
                  <a:pt x="31623" y="208279"/>
                </a:lnTo>
                <a:lnTo>
                  <a:pt x="44323" y="208279"/>
                </a:lnTo>
                <a:lnTo>
                  <a:pt x="45593" y="0"/>
                </a:lnTo>
                <a:close/>
              </a:path>
              <a:path w="76200" h="271780">
                <a:moveTo>
                  <a:pt x="44400" y="195622"/>
                </a:moveTo>
                <a:lnTo>
                  <a:pt x="44323" y="208279"/>
                </a:lnTo>
                <a:lnTo>
                  <a:pt x="69872" y="208279"/>
                </a:lnTo>
                <a:lnTo>
                  <a:pt x="76200" y="195833"/>
                </a:lnTo>
                <a:lnTo>
                  <a:pt x="44400" y="195622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 descr=""/>
          <p:cNvSpPr/>
          <p:nvPr/>
        </p:nvSpPr>
        <p:spPr>
          <a:xfrm>
            <a:off x="11313159" y="2179320"/>
            <a:ext cx="76200" cy="271780"/>
          </a:xfrm>
          <a:custGeom>
            <a:avLst/>
            <a:gdLst/>
            <a:ahLst/>
            <a:cxnLst/>
            <a:rect l="l" t="t" r="r" b="b"/>
            <a:pathLst>
              <a:path w="76200" h="271780">
                <a:moveTo>
                  <a:pt x="0" y="195325"/>
                </a:moveTo>
                <a:lnTo>
                  <a:pt x="37592" y="271779"/>
                </a:lnTo>
                <a:lnTo>
                  <a:pt x="69872" y="208279"/>
                </a:lnTo>
                <a:lnTo>
                  <a:pt x="31623" y="208279"/>
                </a:lnTo>
                <a:lnTo>
                  <a:pt x="31700" y="195622"/>
                </a:lnTo>
                <a:lnTo>
                  <a:pt x="44400" y="195622"/>
                </a:lnTo>
                <a:lnTo>
                  <a:pt x="0" y="195325"/>
                </a:lnTo>
                <a:close/>
              </a:path>
              <a:path w="76200" h="271780">
                <a:moveTo>
                  <a:pt x="45593" y="0"/>
                </a:moveTo>
                <a:lnTo>
                  <a:pt x="32893" y="0"/>
                </a:lnTo>
                <a:lnTo>
                  <a:pt x="31701" y="195325"/>
                </a:lnTo>
                <a:lnTo>
                  <a:pt x="31623" y="208279"/>
                </a:lnTo>
                <a:lnTo>
                  <a:pt x="44323" y="208279"/>
                </a:lnTo>
                <a:lnTo>
                  <a:pt x="45593" y="0"/>
                </a:lnTo>
                <a:close/>
              </a:path>
              <a:path w="76200" h="271780">
                <a:moveTo>
                  <a:pt x="44400" y="195622"/>
                </a:moveTo>
                <a:lnTo>
                  <a:pt x="44323" y="208279"/>
                </a:lnTo>
                <a:lnTo>
                  <a:pt x="69872" y="208279"/>
                </a:lnTo>
                <a:lnTo>
                  <a:pt x="76200" y="195833"/>
                </a:lnTo>
                <a:lnTo>
                  <a:pt x="44400" y="195622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6916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74320" marR="267335" indent="-3175">
              <a:lnSpc>
                <a:spcPct val="100000"/>
              </a:lnSpc>
              <a:spcBef>
                <a:spcPts val="240"/>
              </a:spcBef>
            </a:pP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70276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69875" marR="268605" indent="25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 Overview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69719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310" marR="311150" indent="-635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370832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521334" marR="294005" indent="-224154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771388" y="6303264"/>
            <a:ext cx="1231900" cy="55499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0480" rIns="0" bIns="0" rtlCol="0" vert="horz">
            <a:spAutoFit/>
          </a:bodyPr>
          <a:lstStyle/>
          <a:p>
            <a:pPr marL="309880" marR="281940" indent="-26034">
              <a:lnSpc>
                <a:spcPct val="100000"/>
              </a:lnSpc>
              <a:spcBef>
                <a:spcPts val="240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Financial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7194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53365" marR="207645" indent="-4318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 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5725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14960" marR="210185" indent="-100965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 Solution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9822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146050" rIns="0" bIns="0" rtlCol="0" vert="horz">
            <a:spAutoFit/>
          </a:bodyPr>
          <a:lstStyle/>
          <a:p>
            <a:pPr marL="206375">
              <a:lnSpc>
                <a:spcPct val="100000"/>
              </a:lnSpc>
              <a:spcBef>
                <a:spcPts val="115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1551919" y="643432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2"/>
                </a:lnTo>
                <a:lnTo>
                  <a:pt x="640079" y="294132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Financial</a:t>
            </a:r>
            <a:r>
              <a:rPr dirty="0" spc="-40"/>
              <a:t> </a:t>
            </a:r>
            <a:r>
              <a:rPr dirty="0" spc="-10"/>
              <a:t>Analysis</a:t>
            </a:r>
          </a:p>
        </p:txBody>
      </p:sp>
      <p:grpSp>
        <p:nvGrpSpPr>
          <p:cNvPr id="13" name="object 13" descr=""/>
          <p:cNvGrpSpPr/>
          <p:nvPr/>
        </p:nvGrpSpPr>
        <p:grpSpPr>
          <a:xfrm>
            <a:off x="981265" y="2339339"/>
            <a:ext cx="2633980" cy="1224280"/>
            <a:chOff x="981265" y="2339339"/>
            <a:chExt cx="2633980" cy="1224280"/>
          </a:xfrm>
        </p:grpSpPr>
        <p:sp>
          <p:nvSpPr>
            <p:cNvPr id="14" name="object 14" descr=""/>
            <p:cNvSpPr/>
            <p:nvPr/>
          </p:nvSpPr>
          <p:spPr>
            <a:xfrm>
              <a:off x="2150363" y="2339339"/>
              <a:ext cx="203200" cy="932815"/>
            </a:xfrm>
            <a:custGeom>
              <a:avLst/>
              <a:gdLst/>
              <a:ahLst/>
              <a:cxnLst/>
              <a:rect l="l" t="t" r="r" b="b"/>
              <a:pathLst>
                <a:path w="203200" h="932814">
                  <a:moveTo>
                    <a:pt x="202692" y="0"/>
                  </a:moveTo>
                  <a:lnTo>
                    <a:pt x="0" y="0"/>
                  </a:lnTo>
                  <a:lnTo>
                    <a:pt x="0" y="932688"/>
                  </a:lnTo>
                  <a:lnTo>
                    <a:pt x="202692" y="932688"/>
                  </a:lnTo>
                  <a:lnTo>
                    <a:pt x="202692" y="0"/>
                  </a:lnTo>
                  <a:close/>
                </a:path>
              </a:pathLst>
            </a:custGeom>
            <a:solidFill>
              <a:srgbClr val="122D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656332" y="3272027"/>
              <a:ext cx="203200" cy="291465"/>
            </a:xfrm>
            <a:custGeom>
              <a:avLst/>
              <a:gdLst/>
              <a:ahLst/>
              <a:cxnLst/>
              <a:rect l="l" t="t" r="r" b="b"/>
              <a:pathLst>
                <a:path w="203200" h="291464">
                  <a:moveTo>
                    <a:pt x="202692" y="0"/>
                  </a:moveTo>
                  <a:lnTo>
                    <a:pt x="0" y="0"/>
                  </a:lnTo>
                  <a:lnTo>
                    <a:pt x="0" y="291084"/>
                  </a:lnTo>
                  <a:lnTo>
                    <a:pt x="202692" y="291084"/>
                  </a:lnTo>
                  <a:lnTo>
                    <a:pt x="202692" y="0"/>
                  </a:lnTo>
                  <a:close/>
                </a:path>
              </a:pathLst>
            </a:custGeom>
            <a:solidFill>
              <a:srgbClr val="F19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986027" y="3272027"/>
              <a:ext cx="2624455" cy="0"/>
            </a:xfrm>
            <a:custGeom>
              <a:avLst/>
              <a:gdLst/>
              <a:ahLst/>
              <a:cxnLst/>
              <a:rect l="l" t="t" r="r" b="b"/>
              <a:pathLst>
                <a:path w="2624454" h="0">
                  <a:moveTo>
                    <a:pt x="0" y="0"/>
                  </a:moveTo>
                  <a:lnTo>
                    <a:pt x="2624328" y="0"/>
                  </a:lnTo>
                </a:path>
              </a:pathLst>
            </a:custGeom>
            <a:ln w="9525">
              <a:solidFill>
                <a:srgbClr val="C1D5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 descr=""/>
          <p:cNvGrpSpPr/>
          <p:nvPr/>
        </p:nvGrpSpPr>
        <p:grpSpPr>
          <a:xfrm>
            <a:off x="3927157" y="3267265"/>
            <a:ext cx="2633980" cy="1783714"/>
            <a:chOff x="3927157" y="3267265"/>
            <a:chExt cx="2633980" cy="1783714"/>
          </a:xfrm>
        </p:grpSpPr>
        <p:sp>
          <p:nvSpPr>
            <p:cNvPr id="18" name="object 18" descr=""/>
            <p:cNvSpPr/>
            <p:nvPr/>
          </p:nvSpPr>
          <p:spPr>
            <a:xfrm>
              <a:off x="4175760" y="3272028"/>
              <a:ext cx="2228215" cy="1778635"/>
            </a:xfrm>
            <a:custGeom>
              <a:avLst/>
              <a:gdLst/>
              <a:ahLst/>
              <a:cxnLst/>
              <a:rect l="l" t="t" r="r" b="b"/>
              <a:pathLst>
                <a:path w="2228215" h="1778635">
                  <a:moveTo>
                    <a:pt x="202692" y="0"/>
                  </a:moveTo>
                  <a:lnTo>
                    <a:pt x="0" y="0"/>
                  </a:lnTo>
                  <a:lnTo>
                    <a:pt x="0" y="332232"/>
                  </a:lnTo>
                  <a:lnTo>
                    <a:pt x="202692" y="332232"/>
                  </a:lnTo>
                  <a:lnTo>
                    <a:pt x="202692" y="0"/>
                  </a:lnTo>
                  <a:close/>
                </a:path>
                <a:path w="2228215" h="1778635">
                  <a:moveTo>
                    <a:pt x="708660" y="0"/>
                  </a:moveTo>
                  <a:lnTo>
                    <a:pt x="505968" y="0"/>
                  </a:lnTo>
                  <a:lnTo>
                    <a:pt x="505968" y="416052"/>
                  </a:lnTo>
                  <a:lnTo>
                    <a:pt x="708660" y="416052"/>
                  </a:lnTo>
                  <a:lnTo>
                    <a:pt x="708660" y="0"/>
                  </a:lnTo>
                  <a:close/>
                </a:path>
                <a:path w="2228215" h="1778635">
                  <a:moveTo>
                    <a:pt x="1214628" y="0"/>
                  </a:moveTo>
                  <a:lnTo>
                    <a:pt x="1013460" y="0"/>
                  </a:lnTo>
                  <a:lnTo>
                    <a:pt x="1013460" y="606552"/>
                  </a:lnTo>
                  <a:lnTo>
                    <a:pt x="1214628" y="606552"/>
                  </a:lnTo>
                  <a:lnTo>
                    <a:pt x="1214628" y="0"/>
                  </a:lnTo>
                  <a:close/>
                </a:path>
                <a:path w="2228215" h="1778635">
                  <a:moveTo>
                    <a:pt x="1722120" y="0"/>
                  </a:moveTo>
                  <a:lnTo>
                    <a:pt x="1519428" y="0"/>
                  </a:lnTo>
                  <a:lnTo>
                    <a:pt x="1519428" y="1455420"/>
                  </a:lnTo>
                  <a:lnTo>
                    <a:pt x="1722120" y="1455420"/>
                  </a:lnTo>
                  <a:lnTo>
                    <a:pt x="1722120" y="0"/>
                  </a:lnTo>
                  <a:close/>
                </a:path>
                <a:path w="2228215" h="1778635">
                  <a:moveTo>
                    <a:pt x="2228088" y="0"/>
                  </a:moveTo>
                  <a:lnTo>
                    <a:pt x="2025396" y="0"/>
                  </a:lnTo>
                  <a:lnTo>
                    <a:pt x="2025396" y="1778508"/>
                  </a:lnTo>
                  <a:lnTo>
                    <a:pt x="2228088" y="1778508"/>
                  </a:lnTo>
                  <a:lnTo>
                    <a:pt x="2228088" y="0"/>
                  </a:lnTo>
                  <a:close/>
                </a:path>
              </a:pathLst>
            </a:custGeom>
            <a:solidFill>
              <a:srgbClr val="F19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3931920" y="3272028"/>
              <a:ext cx="2624455" cy="0"/>
            </a:xfrm>
            <a:custGeom>
              <a:avLst/>
              <a:gdLst/>
              <a:ahLst/>
              <a:cxnLst/>
              <a:rect l="l" t="t" r="r" b="b"/>
              <a:pathLst>
                <a:path w="2624454" h="0">
                  <a:moveTo>
                    <a:pt x="0" y="0"/>
                  </a:moveTo>
                  <a:lnTo>
                    <a:pt x="2624328" y="0"/>
                  </a:lnTo>
                </a:path>
              </a:pathLst>
            </a:custGeom>
            <a:ln w="9525">
              <a:solidFill>
                <a:srgbClr val="C1D5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1222044" y="3184016"/>
            <a:ext cx="6096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 b="1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728342" y="3184016"/>
            <a:ext cx="6096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 b="1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2069592" y="2717292"/>
            <a:ext cx="364490" cy="177165"/>
          </a:xfrm>
          <a:custGeom>
            <a:avLst/>
            <a:gdLst/>
            <a:ahLst/>
            <a:cxnLst/>
            <a:rect l="l" t="t" r="r" b="b"/>
            <a:pathLst>
              <a:path w="364489" h="177164">
                <a:moveTo>
                  <a:pt x="364236" y="0"/>
                </a:moveTo>
                <a:lnTo>
                  <a:pt x="0" y="0"/>
                </a:lnTo>
                <a:lnTo>
                  <a:pt x="0" y="176784"/>
                </a:lnTo>
                <a:lnTo>
                  <a:pt x="364236" y="176784"/>
                </a:lnTo>
                <a:lnTo>
                  <a:pt x="364236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2150364" y="2717292"/>
            <a:ext cx="283845" cy="1771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2,241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2741167" y="3184016"/>
            <a:ext cx="6096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 b="1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3247770" y="3184016"/>
            <a:ext cx="6096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 b="1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3766692" y="3225292"/>
            <a:ext cx="35560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55"/>
              </a:lnSpc>
            </a:pPr>
            <a:r>
              <a:rPr dirty="0" sz="900" spc="-50" b="1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4260341" y="3184016"/>
            <a:ext cx="6096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 b="1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4766817" y="3184016"/>
            <a:ext cx="6096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 b="1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5273166" y="3184016"/>
            <a:ext cx="6096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 b="1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5779770" y="3184016"/>
            <a:ext cx="6096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 b="1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6285991" y="3184016"/>
            <a:ext cx="6096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 b="1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2" name="object 32" descr=""/>
          <p:cNvSpPr/>
          <p:nvPr/>
        </p:nvSpPr>
        <p:spPr>
          <a:xfrm>
            <a:off x="2596895" y="3328415"/>
            <a:ext cx="321945" cy="178435"/>
          </a:xfrm>
          <a:custGeom>
            <a:avLst/>
            <a:gdLst/>
            <a:ahLst/>
            <a:cxnLst/>
            <a:rect l="l" t="t" r="r" b="b"/>
            <a:pathLst>
              <a:path w="321944" h="178435">
                <a:moveTo>
                  <a:pt x="321563" y="0"/>
                </a:moveTo>
                <a:lnTo>
                  <a:pt x="0" y="0"/>
                </a:lnTo>
                <a:lnTo>
                  <a:pt x="0" y="178308"/>
                </a:lnTo>
                <a:lnTo>
                  <a:pt x="321563" y="178308"/>
                </a:lnTo>
                <a:lnTo>
                  <a:pt x="321563" y="0"/>
                </a:lnTo>
                <a:close/>
              </a:path>
            </a:pathLst>
          </a:custGeom>
          <a:solidFill>
            <a:srgbClr val="F19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 txBox="1"/>
          <p:nvPr/>
        </p:nvSpPr>
        <p:spPr>
          <a:xfrm>
            <a:off x="2623820" y="3329432"/>
            <a:ext cx="27051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(700)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3610355" y="3265932"/>
            <a:ext cx="321945" cy="178435"/>
          </a:xfrm>
          <a:prstGeom prst="rect">
            <a:avLst/>
          </a:prstGeom>
          <a:solidFill>
            <a:srgbClr val="F19000"/>
          </a:solidFill>
        </p:spPr>
        <p:txBody>
          <a:bodyPr wrap="square" lIns="0" tIns="13970" rIns="0" bIns="0" rtlCol="0" vert="horz">
            <a:spAutoFit/>
          </a:bodyPr>
          <a:lstStyle/>
          <a:p>
            <a:pPr marL="38735">
              <a:lnSpc>
                <a:spcPct val="100000"/>
              </a:lnSpc>
              <a:spcBef>
                <a:spcPts val="11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(400)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5" name="object 35" descr=""/>
          <p:cNvSpPr/>
          <p:nvPr/>
        </p:nvSpPr>
        <p:spPr>
          <a:xfrm>
            <a:off x="4116323" y="3349752"/>
            <a:ext cx="321945" cy="177165"/>
          </a:xfrm>
          <a:custGeom>
            <a:avLst/>
            <a:gdLst/>
            <a:ahLst/>
            <a:cxnLst/>
            <a:rect l="l" t="t" r="r" b="b"/>
            <a:pathLst>
              <a:path w="321945" h="177164">
                <a:moveTo>
                  <a:pt x="321563" y="0"/>
                </a:moveTo>
                <a:lnTo>
                  <a:pt x="0" y="0"/>
                </a:lnTo>
                <a:lnTo>
                  <a:pt x="0" y="176784"/>
                </a:lnTo>
                <a:lnTo>
                  <a:pt x="321563" y="176784"/>
                </a:lnTo>
                <a:lnTo>
                  <a:pt x="321563" y="0"/>
                </a:lnTo>
                <a:close/>
              </a:path>
            </a:pathLst>
          </a:custGeom>
          <a:solidFill>
            <a:srgbClr val="F19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 txBox="1"/>
          <p:nvPr/>
        </p:nvSpPr>
        <p:spPr>
          <a:xfrm>
            <a:off x="4142994" y="3350514"/>
            <a:ext cx="27051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(800)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7" name="object 37" descr=""/>
          <p:cNvSpPr/>
          <p:nvPr/>
        </p:nvSpPr>
        <p:spPr>
          <a:xfrm>
            <a:off x="4579620" y="3390900"/>
            <a:ext cx="408940" cy="177165"/>
          </a:xfrm>
          <a:custGeom>
            <a:avLst/>
            <a:gdLst/>
            <a:ahLst/>
            <a:cxnLst/>
            <a:rect l="l" t="t" r="r" b="b"/>
            <a:pathLst>
              <a:path w="408939" h="177164">
                <a:moveTo>
                  <a:pt x="408431" y="0"/>
                </a:moveTo>
                <a:lnTo>
                  <a:pt x="0" y="0"/>
                </a:lnTo>
                <a:lnTo>
                  <a:pt x="0" y="176784"/>
                </a:lnTo>
                <a:lnTo>
                  <a:pt x="408431" y="176784"/>
                </a:lnTo>
                <a:lnTo>
                  <a:pt x="408431" y="0"/>
                </a:lnTo>
                <a:close/>
              </a:path>
            </a:pathLst>
          </a:custGeom>
          <a:solidFill>
            <a:srgbClr val="F19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 txBox="1"/>
          <p:nvPr/>
        </p:nvSpPr>
        <p:spPr>
          <a:xfrm>
            <a:off x="4605273" y="3391915"/>
            <a:ext cx="3575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(1,000)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9" name="object 39" descr=""/>
          <p:cNvSpPr/>
          <p:nvPr/>
        </p:nvSpPr>
        <p:spPr>
          <a:xfrm>
            <a:off x="5085588" y="3486911"/>
            <a:ext cx="408940" cy="177165"/>
          </a:xfrm>
          <a:custGeom>
            <a:avLst/>
            <a:gdLst/>
            <a:ahLst/>
            <a:cxnLst/>
            <a:rect l="l" t="t" r="r" b="b"/>
            <a:pathLst>
              <a:path w="408939" h="177164">
                <a:moveTo>
                  <a:pt x="408432" y="0"/>
                </a:moveTo>
                <a:lnTo>
                  <a:pt x="0" y="0"/>
                </a:lnTo>
                <a:lnTo>
                  <a:pt x="0" y="176783"/>
                </a:lnTo>
                <a:lnTo>
                  <a:pt x="408432" y="176783"/>
                </a:lnTo>
                <a:lnTo>
                  <a:pt x="408432" y="0"/>
                </a:lnTo>
                <a:close/>
              </a:path>
            </a:pathLst>
          </a:custGeom>
          <a:solidFill>
            <a:srgbClr val="F19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 txBox="1"/>
          <p:nvPr/>
        </p:nvSpPr>
        <p:spPr>
          <a:xfrm>
            <a:off x="5111622" y="3487292"/>
            <a:ext cx="3575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(1,459)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1" name="object 41" descr=""/>
          <p:cNvSpPr/>
          <p:nvPr/>
        </p:nvSpPr>
        <p:spPr>
          <a:xfrm>
            <a:off x="5591555" y="3910584"/>
            <a:ext cx="408940" cy="177165"/>
          </a:xfrm>
          <a:custGeom>
            <a:avLst/>
            <a:gdLst/>
            <a:ahLst/>
            <a:cxnLst/>
            <a:rect l="l" t="t" r="r" b="b"/>
            <a:pathLst>
              <a:path w="408939" h="177164">
                <a:moveTo>
                  <a:pt x="408431" y="0"/>
                </a:moveTo>
                <a:lnTo>
                  <a:pt x="0" y="0"/>
                </a:lnTo>
                <a:lnTo>
                  <a:pt x="0" y="176783"/>
                </a:lnTo>
                <a:lnTo>
                  <a:pt x="408431" y="176783"/>
                </a:lnTo>
                <a:lnTo>
                  <a:pt x="408431" y="0"/>
                </a:lnTo>
                <a:close/>
              </a:path>
            </a:pathLst>
          </a:custGeom>
          <a:solidFill>
            <a:srgbClr val="F19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 txBox="1"/>
          <p:nvPr/>
        </p:nvSpPr>
        <p:spPr>
          <a:xfrm>
            <a:off x="5618226" y="3911854"/>
            <a:ext cx="3575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(3,500)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3" name="object 43" descr=""/>
          <p:cNvSpPr/>
          <p:nvPr/>
        </p:nvSpPr>
        <p:spPr>
          <a:xfrm>
            <a:off x="6099047" y="4072128"/>
            <a:ext cx="408940" cy="178435"/>
          </a:xfrm>
          <a:custGeom>
            <a:avLst/>
            <a:gdLst/>
            <a:ahLst/>
            <a:cxnLst/>
            <a:rect l="l" t="t" r="r" b="b"/>
            <a:pathLst>
              <a:path w="408940" h="178435">
                <a:moveTo>
                  <a:pt x="408431" y="0"/>
                </a:moveTo>
                <a:lnTo>
                  <a:pt x="0" y="0"/>
                </a:lnTo>
                <a:lnTo>
                  <a:pt x="0" y="178308"/>
                </a:lnTo>
                <a:lnTo>
                  <a:pt x="408431" y="178308"/>
                </a:lnTo>
                <a:lnTo>
                  <a:pt x="408431" y="0"/>
                </a:lnTo>
                <a:close/>
              </a:path>
            </a:pathLst>
          </a:custGeom>
          <a:solidFill>
            <a:srgbClr val="F19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 txBox="1"/>
          <p:nvPr/>
        </p:nvSpPr>
        <p:spPr>
          <a:xfrm>
            <a:off x="6124447" y="4074032"/>
            <a:ext cx="3575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Calibri"/>
                <a:cs typeface="Calibri"/>
              </a:rPr>
              <a:t>(4,280)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511860" y="5257038"/>
            <a:ext cx="3543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01F5F"/>
                </a:solidFill>
                <a:latin typeface="Calibri"/>
                <a:cs typeface="Calibri"/>
              </a:rPr>
              <a:t>(5,000)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511860" y="4841240"/>
            <a:ext cx="3543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01F5F"/>
                </a:solidFill>
                <a:latin typeface="Calibri"/>
                <a:cs typeface="Calibri"/>
              </a:rPr>
              <a:t>(4,000)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511860" y="4425188"/>
            <a:ext cx="3543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01F5F"/>
                </a:solidFill>
                <a:latin typeface="Calibri"/>
                <a:cs typeface="Calibri"/>
              </a:rPr>
              <a:t>(3,000)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511860" y="4009390"/>
            <a:ext cx="3543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01F5F"/>
                </a:solidFill>
                <a:latin typeface="Calibri"/>
                <a:cs typeface="Calibri"/>
              </a:rPr>
              <a:t>(2,000)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511860" y="3593719"/>
            <a:ext cx="3543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01F5F"/>
                </a:solidFill>
                <a:latin typeface="Calibri"/>
                <a:cs typeface="Calibri"/>
              </a:rPr>
              <a:t>(1,000)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806602" y="3177666"/>
            <a:ext cx="6096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001F5F"/>
                </a:solidFill>
                <a:latin typeface="Calibri"/>
                <a:cs typeface="Calibri"/>
              </a:rPr>
              <a:t>-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581279" y="2761869"/>
            <a:ext cx="2863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01F5F"/>
                </a:solidFill>
                <a:latin typeface="Calibri"/>
                <a:cs typeface="Calibri"/>
              </a:rPr>
              <a:t>1,000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581279" y="2345816"/>
            <a:ext cx="2863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01F5F"/>
                </a:solidFill>
                <a:latin typeface="Calibri"/>
                <a:cs typeface="Calibri"/>
              </a:rPr>
              <a:t>2,000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581279" y="1930146"/>
            <a:ext cx="2863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01F5F"/>
                </a:solidFill>
                <a:latin typeface="Calibri"/>
                <a:cs typeface="Calibri"/>
              </a:rPr>
              <a:t>3,000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1084884" y="1309554"/>
            <a:ext cx="5372735" cy="614045"/>
          </a:xfrm>
          <a:prstGeom prst="rect">
            <a:avLst/>
          </a:prstGeom>
        </p:spPr>
        <p:txBody>
          <a:bodyPr wrap="square" lIns="0" tIns="128270" rIns="0" bIns="0" rtlCol="0" vert="horz">
            <a:spAutoFit/>
          </a:bodyPr>
          <a:lstStyle/>
          <a:p>
            <a:pPr marL="1574800">
              <a:lnSpc>
                <a:spcPct val="100000"/>
              </a:lnSpc>
              <a:spcBef>
                <a:spcPts val="1010"/>
              </a:spcBef>
            </a:pP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Debt</a:t>
            </a:r>
            <a:r>
              <a:rPr dirty="0" sz="14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Issued</a:t>
            </a:r>
            <a:r>
              <a:rPr dirty="0" sz="14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1F5F"/>
                </a:solidFill>
                <a:latin typeface="Calibri"/>
                <a:cs typeface="Calibri"/>
              </a:rPr>
              <a:t>&amp;</a:t>
            </a:r>
            <a:r>
              <a:rPr dirty="0" sz="14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Repaid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  <a:tabLst>
                <a:tab pos="518795" algn="l"/>
                <a:tab pos="1025525" algn="l"/>
                <a:tab pos="1531620" algn="l"/>
                <a:tab pos="2038350" algn="l"/>
                <a:tab pos="2544445" algn="l"/>
                <a:tab pos="3051175" algn="l"/>
                <a:tab pos="3557270" algn="l"/>
                <a:tab pos="4064000" algn="l"/>
                <a:tab pos="4570095" algn="l"/>
                <a:tab pos="5076825" algn="l"/>
              </a:tabLst>
            </a:pPr>
            <a:r>
              <a:rPr dirty="0" sz="1100" spc="-20" b="1">
                <a:solidFill>
                  <a:srgbClr val="0050F0"/>
                </a:solidFill>
                <a:latin typeface="Calibri"/>
                <a:cs typeface="Calibri"/>
              </a:rPr>
              <a:t>2020</a:t>
            </a:r>
            <a:r>
              <a:rPr dirty="0" sz="1100" b="1">
                <a:solidFill>
                  <a:srgbClr val="0050F0"/>
                </a:solidFill>
                <a:latin typeface="Calibri"/>
                <a:cs typeface="Calibri"/>
              </a:rPr>
              <a:t>	</a:t>
            </a:r>
            <a:r>
              <a:rPr dirty="0" sz="1100" spc="-20" b="1">
                <a:solidFill>
                  <a:srgbClr val="0050F0"/>
                </a:solidFill>
                <a:latin typeface="Calibri"/>
                <a:cs typeface="Calibri"/>
              </a:rPr>
              <a:t>2021</a:t>
            </a:r>
            <a:r>
              <a:rPr dirty="0" sz="1100" b="1">
                <a:solidFill>
                  <a:srgbClr val="0050F0"/>
                </a:solidFill>
                <a:latin typeface="Calibri"/>
                <a:cs typeface="Calibri"/>
              </a:rPr>
              <a:t>	</a:t>
            </a:r>
            <a:r>
              <a:rPr dirty="0" sz="1100" spc="-20" b="1">
                <a:solidFill>
                  <a:srgbClr val="0050F0"/>
                </a:solidFill>
                <a:latin typeface="Calibri"/>
                <a:cs typeface="Calibri"/>
              </a:rPr>
              <a:t>2022</a:t>
            </a:r>
            <a:r>
              <a:rPr dirty="0" sz="1100" b="1">
                <a:solidFill>
                  <a:srgbClr val="0050F0"/>
                </a:solidFill>
                <a:latin typeface="Calibri"/>
                <a:cs typeface="Calibri"/>
              </a:rPr>
              <a:t>	</a:t>
            </a:r>
            <a:r>
              <a:rPr dirty="0" sz="1100" spc="-20" b="1">
                <a:solidFill>
                  <a:srgbClr val="0050F0"/>
                </a:solidFill>
                <a:latin typeface="Calibri"/>
                <a:cs typeface="Calibri"/>
              </a:rPr>
              <a:t>2023</a:t>
            </a:r>
            <a:r>
              <a:rPr dirty="0" sz="1100" b="1">
                <a:solidFill>
                  <a:srgbClr val="0050F0"/>
                </a:solidFill>
                <a:latin typeface="Calibri"/>
                <a:cs typeface="Calibri"/>
              </a:rPr>
              <a:t>	</a:t>
            </a:r>
            <a:r>
              <a:rPr dirty="0" sz="1100" spc="-20" b="1">
                <a:solidFill>
                  <a:srgbClr val="0050F0"/>
                </a:solidFill>
                <a:latin typeface="Calibri"/>
                <a:cs typeface="Calibri"/>
              </a:rPr>
              <a:t>2024</a:t>
            </a:r>
            <a:r>
              <a:rPr dirty="0" sz="1100" b="1">
                <a:solidFill>
                  <a:srgbClr val="0050F0"/>
                </a:solidFill>
                <a:latin typeface="Calibri"/>
                <a:cs typeface="Calibri"/>
              </a:rPr>
              <a:t>	</a:t>
            </a:r>
            <a:r>
              <a:rPr dirty="0" sz="1100" spc="-20" b="1">
                <a:solidFill>
                  <a:srgbClr val="0050F0"/>
                </a:solidFill>
                <a:latin typeface="Calibri"/>
                <a:cs typeface="Calibri"/>
              </a:rPr>
              <a:t>2025</a:t>
            </a:r>
            <a:r>
              <a:rPr dirty="0" sz="1100" b="1">
                <a:solidFill>
                  <a:srgbClr val="0050F0"/>
                </a:solidFill>
                <a:latin typeface="Calibri"/>
                <a:cs typeface="Calibri"/>
              </a:rPr>
              <a:t>	</a:t>
            </a:r>
            <a:r>
              <a:rPr dirty="0" sz="1100" spc="-20" b="1">
                <a:solidFill>
                  <a:srgbClr val="0050F0"/>
                </a:solidFill>
                <a:latin typeface="Calibri"/>
                <a:cs typeface="Calibri"/>
              </a:rPr>
              <a:t>2026</a:t>
            </a:r>
            <a:r>
              <a:rPr dirty="0" sz="1100" b="1">
                <a:solidFill>
                  <a:srgbClr val="0050F0"/>
                </a:solidFill>
                <a:latin typeface="Calibri"/>
                <a:cs typeface="Calibri"/>
              </a:rPr>
              <a:t>	</a:t>
            </a:r>
            <a:r>
              <a:rPr dirty="0" sz="1100" spc="-20" b="1">
                <a:solidFill>
                  <a:srgbClr val="0050F0"/>
                </a:solidFill>
                <a:latin typeface="Calibri"/>
                <a:cs typeface="Calibri"/>
              </a:rPr>
              <a:t>2027</a:t>
            </a:r>
            <a:r>
              <a:rPr dirty="0" sz="1100" b="1">
                <a:solidFill>
                  <a:srgbClr val="0050F0"/>
                </a:solidFill>
                <a:latin typeface="Calibri"/>
                <a:cs typeface="Calibri"/>
              </a:rPr>
              <a:t>	</a:t>
            </a:r>
            <a:r>
              <a:rPr dirty="0" sz="1100" spc="-20" b="1">
                <a:solidFill>
                  <a:srgbClr val="0050F0"/>
                </a:solidFill>
                <a:latin typeface="Calibri"/>
                <a:cs typeface="Calibri"/>
              </a:rPr>
              <a:t>2028</a:t>
            </a:r>
            <a:r>
              <a:rPr dirty="0" sz="1100" b="1">
                <a:solidFill>
                  <a:srgbClr val="0050F0"/>
                </a:solidFill>
                <a:latin typeface="Calibri"/>
                <a:cs typeface="Calibri"/>
              </a:rPr>
              <a:t>	</a:t>
            </a:r>
            <a:r>
              <a:rPr dirty="0" sz="1100" spc="-20" b="1">
                <a:solidFill>
                  <a:srgbClr val="0050F0"/>
                </a:solidFill>
                <a:latin typeface="Calibri"/>
                <a:cs typeface="Calibri"/>
              </a:rPr>
              <a:t>2029</a:t>
            </a:r>
            <a:r>
              <a:rPr dirty="0" sz="1100" b="1">
                <a:solidFill>
                  <a:srgbClr val="0050F0"/>
                </a:solidFill>
                <a:latin typeface="Calibri"/>
                <a:cs typeface="Calibri"/>
              </a:rPr>
              <a:t>	</a:t>
            </a:r>
            <a:r>
              <a:rPr dirty="0" sz="1100" spc="-20" b="1">
                <a:solidFill>
                  <a:srgbClr val="0050F0"/>
                </a:solidFill>
                <a:latin typeface="Calibri"/>
                <a:cs typeface="Calibri"/>
              </a:rPr>
              <a:t>2030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367614" y="2995510"/>
            <a:ext cx="152400" cy="65405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>
                <a:solidFill>
                  <a:srgbClr val="001F5F"/>
                </a:solidFill>
                <a:latin typeface="Calibri"/>
                <a:cs typeface="Calibri"/>
              </a:rPr>
              <a:t>In</a:t>
            </a:r>
            <a:r>
              <a:rPr dirty="0" sz="10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001F5F"/>
                </a:solidFill>
                <a:latin typeface="Calibri"/>
                <a:cs typeface="Calibri"/>
              </a:rPr>
              <a:t>$</a:t>
            </a:r>
            <a:r>
              <a:rPr dirty="0" sz="1000" spc="-10">
                <a:solidFill>
                  <a:srgbClr val="001F5F"/>
                </a:solidFill>
                <a:latin typeface="Calibri"/>
                <a:cs typeface="Calibri"/>
              </a:rPr>
              <a:t> Millions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6" name="object 56" descr=""/>
          <p:cNvSpPr/>
          <p:nvPr/>
        </p:nvSpPr>
        <p:spPr>
          <a:xfrm>
            <a:off x="2522220" y="5574791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0" y="76200"/>
                </a:lnTo>
                <a:lnTo>
                  <a:pt x="762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122D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 descr=""/>
          <p:cNvSpPr txBox="1"/>
          <p:nvPr/>
        </p:nvSpPr>
        <p:spPr>
          <a:xfrm>
            <a:off x="2651823" y="5500827"/>
            <a:ext cx="69342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Debt</a:t>
            </a:r>
            <a:r>
              <a:rPr dirty="0" sz="11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001F5F"/>
                </a:solidFill>
                <a:latin typeface="Calibri"/>
                <a:cs typeface="Calibri"/>
              </a:rPr>
              <a:t>Issued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8" name="object 58" descr=""/>
          <p:cNvSpPr/>
          <p:nvPr/>
        </p:nvSpPr>
        <p:spPr>
          <a:xfrm>
            <a:off x="3526535" y="5574791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0" y="76200"/>
                </a:lnTo>
                <a:lnTo>
                  <a:pt x="762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F19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 descr=""/>
          <p:cNvSpPr txBox="1"/>
          <p:nvPr/>
        </p:nvSpPr>
        <p:spPr>
          <a:xfrm>
            <a:off x="3656520" y="5500827"/>
            <a:ext cx="7245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Debt</a:t>
            </a:r>
            <a:r>
              <a:rPr dirty="0" sz="11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001F5F"/>
                </a:solidFill>
                <a:latin typeface="Calibri"/>
                <a:cs typeface="Calibri"/>
              </a:rPr>
              <a:t>Repaid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0" name="object 60" descr=""/>
          <p:cNvSpPr/>
          <p:nvPr/>
        </p:nvSpPr>
        <p:spPr>
          <a:xfrm>
            <a:off x="7508747" y="1840992"/>
            <a:ext cx="4506595" cy="3970020"/>
          </a:xfrm>
          <a:custGeom>
            <a:avLst/>
            <a:gdLst/>
            <a:ahLst/>
            <a:cxnLst/>
            <a:rect l="l" t="t" r="r" b="b"/>
            <a:pathLst>
              <a:path w="4506595" h="3970020">
                <a:moveTo>
                  <a:pt x="0" y="3970020"/>
                </a:moveTo>
                <a:lnTo>
                  <a:pt x="4506467" y="3970020"/>
                </a:lnTo>
                <a:lnTo>
                  <a:pt x="4506467" y="0"/>
                </a:lnTo>
                <a:lnTo>
                  <a:pt x="0" y="0"/>
                </a:lnTo>
                <a:lnTo>
                  <a:pt x="0" y="3970020"/>
                </a:lnTo>
                <a:close/>
              </a:path>
            </a:pathLst>
          </a:custGeom>
          <a:ln w="9525">
            <a:solidFill>
              <a:srgbClr val="122D5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 descr=""/>
          <p:cNvSpPr txBox="1"/>
          <p:nvPr/>
        </p:nvSpPr>
        <p:spPr>
          <a:xfrm>
            <a:off x="7600442" y="1859102"/>
            <a:ext cx="176657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L="286385" marR="36830" indent="-28638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86385" algn="l"/>
                <a:tab pos="995044" algn="l"/>
              </a:tabLst>
            </a:pPr>
            <a:r>
              <a:rPr dirty="0" sz="1800" spc="-25">
                <a:solidFill>
                  <a:srgbClr val="001F5F"/>
                </a:solidFill>
                <a:latin typeface="Calibri"/>
                <a:cs typeface="Calibri"/>
              </a:rPr>
              <a:t>Own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analysis</a:t>
            </a:r>
            <a:endParaRPr sz="18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"/>
              </a:spcBef>
              <a:tabLst>
                <a:tab pos="1085215" algn="l"/>
              </a:tabLst>
            </a:pP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Estimates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800" spc="-20">
                <a:solidFill>
                  <a:srgbClr val="001F5F"/>
                </a:solidFill>
                <a:latin typeface="Calibri"/>
                <a:cs typeface="Calibri"/>
              </a:rPr>
              <a:t>that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9542398" y="1859102"/>
            <a:ext cx="239458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1435">
              <a:lnSpc>
                <a:spcPct val="100000"/>
              </a:lnSpc>
              <a:spcBef>
                <a:spcPts val="100"/>
              </a:spcBef>
              <a:tabLst>
                <a:tab pos="880744" algn="l"/>
                <a:tab pos="1395730" algn="l"/>
              </a:tabLst>
            </a:pP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based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800" spc="-25">
                <a:solidFill>
                  <a:srgbClr val="001F5F"/>
                </a:solidFill>
                <a:latin typeface="Calibri"/>
                <a:cs typeface="Calibri"/>
              </a:rPr>
              <a:t>on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Consensus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tabLst>
                <a:tab pos="894080" algn="l"/>
                <a:tab pos="1931035" algn="l"/>
              </a:tabLst>
            </a:pP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suggest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Cashflow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800" spc="-20">
                <a:solidFill>
                  <a:srgbClr val="001F5F"/>
                </a:solidFill>
                <a:latin typeface="Calibri"/>
                <a:cs typeface="Calibri"/>
              </a:rPr>
              <a:t>from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7886954" y="2408301"/>
            <a:ext cx="39376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Operations</a:t>
            </a:r>
            <a:r>
              <a:rPr dirty="0" sz="18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dirty="0" sz="18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turn</a:t>
            </a:r>
            <a:r>
              <a:rPr dirty="0" sz="18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positive</a:t>
            </a:r>
            <a:r>
              <a:rPr dirty="0" sz="18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2023</a:t>
            </a:r>
            <a:r>
              <a:rPr dirty="0" sz="18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onwards.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7600442" y="2956940"/>
            <a:ext cx="4337050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86385" marR="508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86385" algn="l"/>
              </a:tabLst>
            </a:pP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Netflix</a:t>
            </a:r>
            <a:r>
              <a:rPr dirty="0" sz="1800" spc="10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has</a:t>
            </a:r>
            <a:r>
              <a:rPr dirty="0" sz="1800" spc="114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1800" spc="10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cash</a:t>
            </a:r>
            <a:r>
              <a:rPr dirty="0" sz="1800" spc="114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balance</a:t>
            </a:r>
            <a:r>
              <a:rPr dirty="0" sz="1800" spc="10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~</a:t>
            </a:r>
            <a:r>
              <a:rPr dirty="0" sz="1800" spc="114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$5</a:t>
            </a:r>
            <a:r>
              <a:rPr dirty="0" sz="1800" spc="11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bn</a:t>
            </a:r>
            <a:r>
              <a:rPr dirty="0" sz="1800" spc="11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800" spc="-25">
                <a:solidFill>
                  <a:srgbClr val="001F5F"/>
                </a:solidFill>
                <a:latin typeface="Calibri"/>
                <a:cs typeface="Calibri"/>
              </a:rPr>
              <a:t>as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against</a:t>
            </a:r>
            <a:r>
              <a:rPr dirty="0" sz="1800" spc="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an</a:t>
            </a:r>
            <a:r>
              <a:rPr dirty="0" sz="1800" spc="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all</a:t>
            </a:r>
            <a:r>
              <a:rPr dirty="0" sz="1800" spc="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time</a:t>
            </a:r>
            <a:r>
              <a:rPr dirty="0" sz="1800" spc="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high</a:t>
            </a:r>
            <a:r>
              <a:rPr dirty="0" sz="1800" spc="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Cash</a:t>
            </a:r>
            <a:r>
              <a:rPr dirty="0" sz="1800" spc="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deficit</a:t>
            </a:r>
            <a:r>
              <a:rPr dirty="0" sz="1800" spc="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800" spc="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001F5F"/>
                </a:solidFill>
                <a:latin typeface="Calibri"/>
                <a:cs typeface="Calibri"/>
              </a:rPr>
              <a:t>$3.2 </a:t>
            </a:r>
            <a:r>
              <a:rPr dirty="0" sz="1800" spc="-25">
                <a:solidFill>
                  <a:srgbClr val="001F5F"/>
                </a:solidFill>
                <a:latin typeface="Calibri"/>
                <a:cs typeface="Calibri"/>
              </a:rPr>
              <a:t>bn.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7600442" y="4054602"/>
            <a:ext cx="4336415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86385" marR="508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86385" algn="l"/>
              </a:tabLst>
            </a:pP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Until</a:t>
            </a:r>
            <a:r>
              <a:rPr dirty="0" sz="1800" spc="2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2023,</a:t>
            </a:r>
            <a:r>
              <a:rPr dirty="0" sz="1800" spc="2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Netflix</a:t>
            </a:r>
            <a:r>
              <a:rPr dirty="0" sz="1800" spc="29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will</a:t>
            </a:r>
            <a:r>
              <a:rPr dirty="0" sz="1800" spc="2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refinance</a:t>
            </a:r>
            <a:r>
              <a:rPr dirty="0" sz="1800" spc="30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it's</a:t>
            </a:r>
            <a:r>
              <a:rPr dirty="0" sz="1800" spc="2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001F5F"/>
                </a:solidFill>
                <a:latin typeface="Calibri"/>
                <a:cs typeface="Calibri"/>
              </a:rPr>
              <a:t>debt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due,</a:t>
            </a:r>
            <a:r>
              <a:rPr dirty="0" sz="1800" spc="204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800" spc="21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management</a:t>
            </a:r>
            <a:r>
              <a:rPr dirty="0" sz="1800" spc="215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guidance</a:t>
            </a:r>
            <a:r>
              <a:rPr dirty="0" sz="1800" spc="210">
                <a:solidFill>
                  <a:srgbClr val="001F5F"/>
                </a:solidFill>
                <a:latin typeface="Calibri"/>
                <a:cs typeface="Calibri"/>
              </a:rPr>
              <a:t> 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points towards</a:t>
            </a:r>
            <a:r>
              <a:rPr dirty="0" sz="18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8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preference</a:t>
            </a:r>
            <a:r>
              <a:rPr dirty="0" sz="18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8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debt</a:t>
            </a:r>
            <a:r>
              <a:rPr dirty="0" sz="18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finance.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7600442" y="5152135"/>
            <a:ext cx="433451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6385" marR="508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86385" algn="l"/>
              </a:tabLst>
            </a:pP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Due dates</a:t>
            </a:r>
            <a:r>
              <a:rPr dirty="0" sz="1800" spc="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dirty="0" sz="1800" spc="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issued</a:t>
            </a:r>
            <a:r>
              <a:rPr dirty="0" sz="1800" spc="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Notes</a:t>
            </a:r>
            <a:r>
              <a:rPr dirty="0" sz="1800" spc="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have been</a:t>
            </a:r>
            <a:r>
              <a:rPr dirty="0" sz="1800" spc="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taken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into</a:t>
            </a:r>
            <a:r>
              <a:rPr dirty="0" sz="18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consideration.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7498080" y="1482852"/>
            <a:ext cx="4521835" cy="363220"/>
          </a:xfrm>
          <a:prstGeom prst="rect">
            <a:avLst/>
          </a:prstGeom>
          <a:solidFill>
            <a:srgbClr val="122D56"/>
          </a:solidFill>
        </p:spPr>
        <p:txBody>
          <a:bodyPr wrap="square" lIns="0" tIns="8890" rIns="0" bIns="0" rtlCol="0" vert="horz">
            <a:spAutoFit/>
          </a:bodyPr>
          <a:lstStyle/>
          <a:p>
            <a:pPr algn="ctr" marL="179070">
              <a:lnSpc>
                <a:spcPct val="100000"/>
              </a:lnSpc>
              <a:spcBef>
                <a:spcPts val="70"/>
              </a:spcBef>
            </a:pPr>
            <a:r>
              <a:rPr dirty="0" sz="2000" spc="-10" b="1" i="1">
                <a:solidFill>
                  <a:srgbClr val="FFFFFF"/>
                </a:solidFill>
                <a:latin typeface="Calibri"/>
                <a:cs typeface="Calibri"/>
              </a:rPr>
              <a:t>Assumptions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8" name="object 68" descr=""/>
          <p:cNvSpPr/>
          <p:nvPr/>
        </p:nvSpPr>
        <p:spPr>
          <a:xfrm>
            <a:off x="6958583" y="2892551"/>
            <a:ext cx="419100" cy="1073150"/>
          </a:xfrm>
          <a:custGeom>
            <a:avLst/>
            <a:gdLst/>
            <a:ahLst/>
            <a:cxnLst/>
            <a:rect l="l" t="t" r="r" b="b"/>
            <a:pathLst>
              <a:path w="419100" h="1073150">
                <a:moveTo>
                  <a:pt x="0" y="0"/>
                </a:moveTo>
                <a:lnTo>
                  <a:pt x="0" y="1072896"/>
                </a:lnTo>
                <a:lnTo>
                  <a:pt x="419100" y="536448"/>
                </a:lnTo>
                <a:lnTo>
                  <a:pt x="0" y="0"/>
                </a:lnTo>
                <a:close/>
              </a:path>
            </a:pathLst>
          </a:custGeom>
          <a:solidFill>
            <a:srgbClr val="FF9B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6916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74320" marR="267335" indent="-3175">
              <a:lnSpc>
                <a:spcPct val="100000"/>
              </a:lnSpc>
              <a:spcBef>
                <a:spcPts val="240"/>
              </a:spcBef>
            </a:pP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70276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69875" marR="268605" indent="25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 Overview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69719" y="6303264"/>
            <a:ext cx="1231900" cy="55499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0480" rIns="0" bIns="0" rtlCol="0" vert="horz">
            <a:spAutoFit/>
          </a:bodyPr>
          <a:lstStyle/>
          <a:p>
            <a:pPr marL="309245" marR="302260" indent="-5080">
              <a:lnSpc>
                <a:spcPct val="100000"/>
              </a:lnSpc>
              <a:spcBef>
                <a:spcPts val="240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Industry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370832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521334" marR="294005" indent="-224154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771388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945" marR="292100" indent="-279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7194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53365" marR="207645" indent="-4318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 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5725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14960" marR="210185" indent="-100965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 Solution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9822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146050" rIns="0" bIns="0" rtlCol="0" vert="horz">
            <a:spAutoFit/>
          </a:bodyPr>
          <a:lstStyle/>
          <a:p>
            <a:pPr marL="206375">
              <a:lnSpc>
                <a:spcPct val="100000"/>
              </a:lnSpc>
              <a:spcBef>
                <a:spcPts val="115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1551919" y="642670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1"/>
                </a:lnTo>
                <a:lnTo>
                  <a:pt x="640079" y="294131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97916" y="21081"/>
            <a:ext cx="1064196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628630" algn="l"/>
              </a:tabLst>
            </a:pPr>
            <a:r>
              <a:rPr dirty="0" u="sng" spc="-30">
                <a:uFill>
                  <a:solidFill>
                    <a:srgbClr val="FFFFFF"/>
                  </a:solidFill>
                </a:uFill>
              </a:rPr>
              <a:t>Over-</a:t>
            </a:r>
            <a:r>
              <a:rPr dirty="0" u="sng" spc="-25">
                <a:uFill>
                  <a:solidFill>
                    <a:srgbClr val="FFFFFF"/>
                  </a:solidFill>
                </a:uFill>
              </a:rPr>
              <a:t>the-</a:t>
            </a:r>
            <a:r>
              <a:rPr dirty="0" u="sng" spc="-40">
                <a:uFill>
                  <a:solidFill>
                    <a:srgbClr val="FFFFFF"/>
                  </a:solidFill>
                </a:uFill>
              </a:rPr>
              <a:t>Top</a:t>
            </a:r>
            <a:r>
              <a:rPr dirty="0" u="sng" spc="-15"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u="sng">
                <a:uFill>
                  <a:solidFill>
                    <a:srgbClr val="FFFFFF"/>
                  </a:solidFill>
                </a:uFill>
              </a:rPr>
              <a:t>is</a:t>
            </a:r>
            <a:r>
              <a:rPr dirty="0" u="sng" spc="-50"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u="sng">
                <a:uFill>
                  <a:solidFill>
                    <a:srgbClr val="FFFFFF"/>
                  </a:solidFill>
                </a:uFill>
              </a:rPr>
              <a:t>Rising</a:t>
            </a:r>
            <a:r>
              <a:rPr dirty="0" u="sng" spc="-45"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u="sng">
                <a:uFill>
                  <a:solidFill>
                    <a:srgbClr val="FFFFFF"/>
                  </a:solidFill>
                </a:uFill>
              </a:rPr>
              <a:t>to</a:t>
            </a:r>
            <a:r>
              <a:rPr dirty="0" u="sng" spc="-40"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u="sng">
                <a:uFill>
                  <a:solidFill>
                    <a:srgbClr val="FFFFFF"/>
                  </a:solidFill>
                </a:uFill>
              </a:rPr>
              <a:t>Prominence</a:t>
            </a:r>
            <a:r>
              <a:rPr dirty="0" u="sng" spc="-35"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u="sng">
                <a:uFill>
                  <a:solidFill>
                    <a:srgbClr val="FFFFFF"/>
                  </a:solidFill>
                </a:uFill>
              </a:rPr>
              <a:t>in</a:t>
            </a:r>
            <a:r>
              <a:rPr dirty="0" u="sng" spc="-45"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u="sng">
                <a:uFill>
                  <a:solidFill>
                    <a:srgbClr val="FFFFFF"/>
                  </a:solidFill>
                </a:uFill>
              </a:rPr>
              <a:t>the</a:t>
            </a:r>
            <a:r>
              <a:rPr dirty="0" u="sng" spc="-45"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u="sng">
                <a:uFill>
                  <a:solidFill>
                    <a:srgbClr val="FFFFFF"/>
                  </a:solidFill>
                </a:uFill>
              </a:rPr>
              <a:t>Global</a:t>
            </a:r>
            <a:r>
              <a:rPr dirty="0" u="sng" spc="-50"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u="sng">
                <a:uFill>
                  <a:solidFill>
                    <a:srgbClr val="FFFFFF"/>
                  </a:solidFill>
                </a:uFill>
              </a:rPr>
              <a:t>E&amp;M</a:t>
            </a:r>
            <a:r>
              <a:rPr dirty="0" u="sng" spc="-55"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u="sng" spc="-10">
                <a:uFill>
                  <a:solidFill>
                    <a:srgbClr val="FFFFFF"/>
                  </a:solidFill>
                </a:uFill>
              </a:rPr>
              <a:t>Segment</a:t>
            </a:r>
            <a:r>
              <a:rPr dirty="0" u="sng">
                <a:uFill>
                  <a:solidFill>
                    <a:srgbClr val="FFFFFF"/>
                  </a:solidFill>
                </a:uFill>
              </a:rPr>
              <a:t>	</a:t>
            </a:r>
          </a:p>
        </p:txBody>
      </p:sp>
      <p:sp>
        <p:nvSpPr>
          <p:cNvPr id="13" name="object 13" descr=""/>
          <p:cNvSpPr txBox="1"/>
          <p:nvPr/>
        </p:nvSpPr>
        <p:spPr>
          <a:xfrm>
            <a:off x="279298" y="869950"/>
            <a:ext cx="498030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OTT</a:t>
            </a:r>
            <a:r>
              <a:rPr dirty="0" u="sng" sz="1400" spc="-4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Video</a:t>
            </a:r>
            <a:r>
              <a:rPr dirty="0" u="sng" sz="1400" spc="-2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is</a:t>
            </a:r>
            <a:r>
              <a:rPr dirty="0" u="sng" sz="1400" spc="-3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projected</a:t>
            </a:r>
            <a:r>
              <a:rPr dirty="0" u="sng" sz="1400" spc="-3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to</a:t>
            </a:r>
            <a:r>
              <a:rPr dirty="0" u="sng" sz="1400" spc="-4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have</a:t>
            </a:r>
            <a:r>
              <a:rPr dirty="0" u="sng" sz="1400" spc="-2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the</a:t>
            </a:r>
            <a:r>
              <a:rPr dirty="0" u="sng" sz="1400" spc="-3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highest</a:t>
            </a:r>
            <a:r>
              <a:rPr dirty="0" u="sng" sz="1400" spc="-2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CAGR</a:t>
            </a:r>
            <a:r>
              <a:rPr dirty="0" u="sng" sz="1400" spc="-3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in</a:t>
            </a:r>
            <a:r>
              <a:rPr dirty="0" u="sng" sz="1400" spc="-4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the</a:t>
            </a:r>
            <a:r>
              <a:rPr dirty="0" u="sng" sz="1400" spc="-2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TMT</a:t>
            </a:r>
            <a:r>
              <a:rPr dirty="0" u="sng" sz="1400" spc="-4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Sector…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921829" y="1369885"/>
            <a:ext cx="4726305" cy="2569845"/>
            <a:chOff x="921829" y="1369885"/>
            <a:chExt cx="4726305" cy="2569845"/>
          </a:xfrm>
        </p:grpSpPr>
        <p:sp>
          <p:nvSpPr>
            <p:cNvPr id="15" name="object 15" descr=""/>
            <p:cNvSpPr/>
            <p:nvPr/>
          </p:nvSpPr>
          <p:spPr>
            <a:xfrm>
              <a:off x="926591" y="1374647"/>
              <a:ext cx="4716780" cy="2560320"/>
            </a:xfrm>
            <a:custGeom>
              <a:avLst/>
              <a:gdLst/>
              <a:ahLst/>
              <a:cxnLst/>
              <a:rect l="l" t="t" r="r" b="b"/>
              <a:pathLst>
                <a:path w="4716780" h="2560320">
                  <a:moveTo>
                    <a:pt x="0" y="2560320"/>
                  </a:moveTo>
                  <a:lnTo>
                    <a:pt x="4716780" y="2560320"/>
                  </a:lnTo>
                </a:path>
                <a:path w="4716780" h="2560320">
                  <a:moveTo>
                    <a:pt x="0" y="1706879"/>
                  </a:moveTo>
                  <a:lnTo>
                    <a:pt x="4716780" y="1706879"/>
                  </a:lnTo>
                </a:path>
                <a:path w="4716780" h="2560320">
                  <a:moveTo>
                    <a:pt x="0" y="1280160"/>
                  </a:moveTo>
                  <a:lnTo>
                    <a:pt x="4716780" y="1280160"/>
                  </a:lnTo>
                </a:path>
                <a:path w="4716780" h="2560320">
                  <a:moveTo>
                    <a:pt x="0" y="853439"/>
                  </a:moveTo>
                  <a:lnTo>
                    <a:pt x="4716780" y="853439"/>
                  </a:lnTo>
                </a:path>
                <a:path w="4716780" h="2560320">
                  <a:moveTo>
                    <a:pt x="0" y="426719"/>
                  </a:moveTo>
                  <a:lnTo>
                    <a:pt x="4716780" y="426719"/>
                  </a:lnTo>
                </a:path>
                <a:path w="4716780" h="2560320">
                  <a:moveTo>
                    <a:pt x="0" y="0"/>
                  </a:moveTo>
                  <a:lnTo>
                    <a:pt x="4716780" y="0"/>
                  </a:lnTo>
                </a:path>
                <a:path w="4716780" h="2560320">
                  <a:moveTo>
                    <a:pt x="522732" y="0"/>
                  </a:moveTo>
                  <a:lnTo>
                    <a:pt x="522732" y="2560320"/>
                  </a:lnTo>
                </a:path>
                <a:path w="4716780" h="2560320">
                  <a:moveTo>
                    <a:pt x="1046988" y="0"/>
                  </a:moveTo>
                  <a:lnTo>
                    <a:pt x="1046988" y="2560320"/>
                  </a:lnTo>
                </a:path>
                <a:path w="4716780" h="2560320">
                  <a:moveTo>
                    <a:pt x="1571244" y="0"/>
                  </a:moveTo>
                  <a:lnTo>
                    <a:pt x="1571244" y="2560320"/>
                  </a:lnTo>
                </a:path>
                <a:path w="4716780" h="2560320">
                  <a:moveTo>
                    <a:pt x="2095500" y="0"/>
                  </a:moveTo>
                  <a:lnTo>
                    <a:pt x="2095500" y="2560320"/>
                  </a:lnTo>
                </a:path>
                <a:path w="4716780" h="2560320">
                  <a:moveTo>
                    <a:pt x="2619756" y="0"/>
                  </a:moveTo>
                  <a:lnTo>
                    <a:pt x="2619756" y="2560320"/>
                  </a:lnTo>
                </a:path>
                <a:path w="4716780" h="2560320">
                  <a:moveTo>
                    <a:pt x="3144012" y="0"/>
                  </a:moveTo>
                  <a:lnTo>
                    <a:pt x="3144012" y="2560320"/>
                  </a:lnTo>
                </a:path>
                <a:path w="4716780" h="2560320">
                  <a:moveTo>
                    <a:pt x="3668268" y="0"/>
                  </a:moveTo>
                  <a:lnTo>
                    <a:pt x="3668268" y="2560320"/>
                  </a:lnTo>
                </a:path>
                <a:path w="4716780" h="2560320">
                  <a:moveTo>
                    <a:pt x="4192524" y="0"/>
                  </a:moveTo>
                  <a:lnTo>
                    <a:pt x="4192524" y="2560320"/>
                  </a:lnTo>
                </a:path>
                <a:path w="4716780" h="2560320">
                  <a:moveTo>
                    <a:pt x="4716780" y="0"/>
                  </a:moveTo>
                  <a:lnTo>
                    <a:pt x="4716780" y="2560320"/>
                  </a:lnTo>
                </a:path>
              </a:pathLst>
            </a:custGeom>
            <a:ln w="9525">
              <a:solidFill>
                <a:srgbClr val="C1D5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926591" y="1374647"/>
              <a:ext cx="4716780" cy="2560320"/>
            </a:xfrm>
            <a:custGeom>
              <a:avLst/>
              <a:gdLst/>
              <a:ahLst/>
              <a:cxnLst/>
              <a:rect l="l" t="t" r="r" b="b"/>
              <a:pathLst>
                <a:path w="4716780" h="2560320">
                  <a:moveTo>
                    <a:pt x="0" y="2560320"/>
                  </a:moveTo>
                  <a:lnTo>
                    <a:pt x="0" y="0"/>
                  </a:lnTo>
                </a:path>
                <a:path w="4716780" h="2560320">
                  <a:moveTo>
                    <a:pt x="0" y="2133600"/>
                  </a:moveTo>
                  <a:lnTo>
                    <a:pt x="4716780" y="2133600"/>
                  </a:lnTo>
                </a:path>
              </a:pathLst>
            </a:custGeom>
            <a:ln w="9525">
              <a:solidFill>
                <a:srgbClr val="96B9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281684" y="1588007"/>
              <a:ext cx="2563495" cy="2115820"/>
            </a:xfrm>
            <a:custGeom>
              <a:avLst/>
              <a:gdLst/>
              <a:ahLst/>
              <a:cxnLst/>
              <a:rect l="l" t="t" r="r" b="b"/>
              <a:pathLst>
                <a:path w="2563495" h="2115820">
                  <a:moveTo>
                    <a:pt x="390144" y="1920240"/>
                  </a:moveTo>
                  <a:lnTo>
                    <a:pt x="384987" y="1875536"/>
                  </a:lnTo>
                  <a:lnTo>
                    <a:pt x="370306" y="1834476"/>
                  </a:lnTo>
                  <a:lnTo>
                    <a:pt x="347268" y="1798256"/>
                  </a:lnTo>
                  <a:lnTo>
                    <a:pt x="317055" y="1768043"/>
                  </a:lnTo>
                  <a:lnTo>
                    <a:pt x="280835" y="1745005"/>
                  </a:lnTo>
                  <a:lnTo>
                    <a:pt x="239776" y="1730324"/>
                  </a:lnTo>
                  <a:lnTo>
                    <a:pt x="195072" y="1725168"/>
                  </a:lnTo>
                  <a:lnTo>
                    <a:pt x="150355" y="1730324"/>
                  </a:lnTo>
                  <a:lnTo>
                    <a:pt x="109296" y="1745005"/>
                  </a:lnTo>
                  <a:lnTo>
                    <a:pt x="73075" y="1768043"/>
                  </a:lnTo>
                  <a:lnTo>
                    <a:pt x="42862" y="1798256"/>
                  </a:lnTo>
                  <a:lnTo>
                    <a:pt x="19824" y="1834476"/>
                  </a:lnTo>
                  <a:lnTo>
                    <a:pt x="5143" y="1875536"/>
                  </a:lnTo>
                  <a:lnTo>
                    <a:pt x="0" y="1920240"/>
                  </a:lnTo>
                  <a:lnTo>
                    <a:pt x="5143" y="1964956"/>
                  </a:lnTo>
                  <a:lnTo>
                    <a:pt x="19824" y="2006015"/>
                  </a:lnTo>
                  <a:lnTo>
                    <a:pt x="42862" y="2042236"/>
                  </a:lnTo>
                  <a:lnTo>
                    <a:pt x="73075" y="2072449"/>
                  </a:lnTo>
                  <a:lnTo>
                    <a:pt x="109296" y="2095487"/>
                  </a:lnTo>
                  <a:lnTo>
                    <a:pt x="150355" y="2110168"/>
                  </a:lnTo>
                  <a:lnTo>
                    <a:pt x="195072" y="2115312"/>
                  </a:lnTo>
                  <a:lnTo>
                    <a:pt x="239776" y="2110168"/>
                  </a:lnTo>
                  <a:lnTo>
                    <a:pt x="280835" y="2095487"/>
                  </a:lnTo>
                  <a:lnTo>
                    <a:pt x="317055" y="2072449"/>
                  </a:lnTo>
                  <a:lnTo>
                    <a:pt x="347268" y="2042236"/>
                  </a:lnTo>
                  <a:lnTo>
                    <a:pt x="370306" y="2006015"/>
                  </a:lnTo>
                  <a:lnTo>
                    <a:pt x="384987" y="1964956"/>
                  </a:lnTo>
                  <a:lnTo>
                    <a:pt x="390144" y="1920240"/>
                  </a:lnTo>
                  <a:close/>
                </a:path>
                <a:path w="2563495" h="2115820">
                  <a:moveTo>
                    <a:pt x="853440" y="1706880"/>
                  </a:moveTo>
                  <a:lnTo>
                    <a:pt x="848207" y="1661439"/>
                  </a:lnTo>
                  <a:lnTo>
                    <a:pt x="833310" y="1619732"/>
                  </a:lnTo>
                  <a:lnTo>
                    <a:pt x="809929" y="1582953"/>
                  </a:lnTo>
                  <a:lnTo>
                    <a:pt x="779246" y="1552270"/>
                  </a:lnTo>
                  <a:lnTo>
                    <a:pt x="742467" y="1528889"/>
                  </a:lnTo>
                  <a:lnTo>
                    <a:pt x="700760" y="1513992"/>
                  </a:lnTo>
                  <a:lnTo>
                    <a:pt x="655320" y="1508760"/>
                  </a:lnTo>
                  <a:lnTo>
                    <a:pt x="609866" y="1513992"/>
                  </a:lnTo>
                  <a:lnTo>
                    <a:pt x="568159" y="1528889"/>
                  </a:lnTo>
                  <a:lnTo>
                    <a:pt x="531380" y="1552270"/>
                  </a:lnTo>
                  <a:lnTo>
                    <a:pt x="500697" y="1582953"/>
                  </a:lnTo>
                  <a:lnTo>
                    <a:pt x="477316" y="1619732"/>
                  </a:lnTo>
                  <a:lnTo>
                    <a:pt x="462419" y="1661439"/>
                  </a:lnTo>
                  <a:lnTo>
                    <a:pt x="457200" y="1706880"/>
                  </a:lnTo>
                  <a:lnTo>
                    <a:pt x="462419" y="1752333"/>
                  </a:lnTo>
                  <a:lnTo>
                    <a:pt x="477316" y="1794040"/>
                  </a:lnTo>
                  <a:lnTo>
                    <a:pt x="500697" y="1830819"/>
                  </a:lnTo>
                  <a:lnTo>
                    <a:pt x="531380" y="1861502"/>
                  </a:lnTo>
                  <a:lnTo>
                    <a:pt x="568159" y="1884883"/>
                  </a:lnTo>
                  <a:lnTo>
                    <a:pt x="609866" y="1899780"/>
                  </a:lnTo>
                  <a:lnTo>
                    <a:pt x="655320" y="1905000"/>
                  </a:lnTo>
                  <a:lnTo>
                    <a:pt x="700760" y="1899780"/>
                  </a:lnTo>
                  <a:lnTo>
                    <a:pt x="742467" y="1884883"/>
                  </a:lnTo>
                  <a:lnTo>
                    <a:pt x="779246" y="1861502"/>
                  </a:lnTo>
                  <a:lnTo>
                    <a:pt x="809929" y="1830819"/>
                  </a:lnTo>
                  <a:lnTo>
                    <a:pt x="833310" y="1794040"/>
                  </a:lnTo>
                  <a:lnTo>
                    <a:pt x="848207" y="1752333"/>
                  </a:lnTo>
                  <a:lnTo>
                    <a:pt x="853440" y="1706880"/>
                  </a:lnTo>
                  <a:close/>
                </a:path>
                <a:path w="2563495" h="2115820">
                  <a:moveTo>
                    <a:pt x="1970519" y="1535430"/>
                  </a:moveTo>
                  <a:lnTo>
                    <a:pt x="1962835" y="1487525"/>
                  </a:lnTo>
                  <a:lnTo>
                    <a:pt x="1941410" y="1445907"/>
                  </a:lnTo>
                  <a:lnTo>
                    <a:pt x="1908746" y="1413065"/>
                  </a:lnTo>
                  <a:lnTo>
                    <a:pt x="1867331" y="1391539"/>
                  </a:lnTo>
                  <a:lnTo>
                    <a:pt x="1819656" y="1383792"/>
                  </a:lnTo>
                  <a:lnTo>
                    <a:pt x="1771967" y="1391539"/>
                  </a:lnTo>
                  <a:lnTo>
                    <a:pt x="1730552" y="1413065"/>
                  </a:lnTo>
                  <a:lnTo>
                    <a:pt x="1697888" y="1445907"/>
                  </a:lnTo>
                  <a:lnTo>
                    <a:pt x="1676463" y="1487525"/>
                  </a:lnTo>
                  <a:lnTo>
                    <a:pt x="1668780" y="1535430"/>
                  </a:lnTo>
                  <a:lnTo>
                    <a:pt x="1676463" y="1583347"/>
                  </a:lnTo>
                  <a:lnTo>
                    <a:pt x="1697888" y="1624965"/>
                  </a:lnTo>
                  <a:lnTo>
                    <a:pt x="1730552" y="1657807"/>
                  </a:lnTo>
                  <a:lnTo>
                    <a:pt x="1771967" y="1679333"/>
                  </a:lnTo>
                  <a:lnTo>
                    <a:pt x="1819656" y="1687068"/>
                  </a:lnTo>
                  <a:lnTo>
                    <a:pt x="1867331" y="1679333"/>
                  </a:lnTo>
                  <a:lnTo>
                    <a:pt x="1908746" y="1657807"/>
                  </a:lnTo>
                  <a:lnTo>
                    <a:pt x="1941410" y="1624965"/>
                  </a:lnTo>
                  <a:lnTo>
                    <a:pt x="1962835" y="1583347"/>
                  </a:lnTo>
                  <a:lnTo>
                    <a:pt x="1970519" y="1535430"/>
                  </a:lnTo>
                  <a:close/>
                </a:path>
                <a:path w="2563495" h="2115820">
                  <a:moveTo>
                    <a:pt x="2563368" y="297942"/>
                  </a:moveTo>
                  <a:lnTo>
                    <a:pt x="2559469" y="249605"/>
                  </a:lnTo>
                  <a:lnTo>
                    <a:pt x="2548178" y="203758"/>
                  </a:lnTo>
                  <a:lnTo>
                    <a:pt x="2530119" y="161010"/>
                  </a:lnTo>
                  <a:lnTo>
                    <a:pt x="2505887" y="121970"/>
                  </a:lnTo>
                  <a:lnTo>
                    <a:pt x="2476119" y="87249"/>
                  </a:lnTo>
                  <a:lnTo>
                    <a:pt x="2441397" y="57480"/>
                  </a:lnTo>
                  <a:lnTo>
                    <a:pt x="2402357" y="33248"/>
                  </a:lnTo>
                  <a:lnTo>
                    <a:pt x="2359609" y="15189"/>
                  </a:lnTo>
                  <a:lnTo>
                    <a:pt x="2313762" y="3898"/>
                  </a:lnTo>
                  <a:lnTo>
                    <a:pt x="2265426" y="0"/>
                  </a:lnTo>
                  <a:lnTo>
                    <a:pt x="2217077" y="3898"/>
                  </a:lnTo>
                  <a:lnTo>
                    <a:pt x="2171230" y="15189"/>
                  </a:lnTo>
                  <a:lnTo>
                    <a:pt x="2128482" y="33248"/>
                  </a:lnTo>
                  <a:lnTo>
                    <a:pt x="2089442" y="57480"/>
                  </a:lnTo>
                  <a:lnTo>
                    <a:pt x="2054720" y="87249"/>
                  </a:lnTo>
                  <a:lnTo>
                    <a:pt x="2024951" y="121970"/>
                  </a:lnTo>
                  <a:lnTo>
                    <a:pt x="2000719" y="161010"/>
                  </a:lnTo>
                  <a:lnTo>
                    <a:pt x="1982660" y="203758"/>
                  </a:lnTo>
                  <a:lnTo>
                    <a:pt x="1971370" y="249605"/>
                  </a:lnTo>
                  <a:lnTo>
                    <a:pt x="1967484" y="297942"/>
                  </a:lnTo>
                  <a:lnTo>
                    <a:pt x="1971370" y="346290"/>
                  </a:lnTo>
                  <a:lnTo>
                    <a:pt x="1982660" y="392137"/>
                  </a:lnTo>
                  <a:lnTo>
                    <a:pt x="2000719" y="434886"/>
                  </a:lnTo>
                  <a:lnTo>
                    <a:pt x="2024951" y="473925"/>
                  </a:lnTo>
                  <a:lnTo>
                    <a:pt x="2054733" y="508647"/>
                  </a:lnTo>
                  <a:lnTo>
                    <a:pt x="2089442" y="538416"/>
                  </a:lnTo>
                  <a:lnTo>
                    <a:pt x="2128482" y="562648"/>
                  </a:lnTo>
                  <a:lnTo>
                    <a:pt x="2171230" y="580707"/>
                  </a:lnTo>
                  <a:lnTo>
                    <a:pt x="2217077" y="591997"/>
                  </a:lnTo>
                  <a:lnTo>
                    <a:pt x="2265426" y="595884"/>
                  </a:lnTo>
                  <a:lnTo>
                    <a:pt x="2313762" y="591997"/>
                  </a:lnTo>
                  <a:lnTo>
                    <a:pt x="2359609" y="580707"/>
                  </a:lnTo>
                  <a:lnTo>
                    <a:pt x="2402357" y="562648"/>
                  </a:lnTo>
                  <a:lnTo>
                    <a:pt x="2441397" y="538416"/>
                  </a:lnTo>
                  <a:lnTo>
                    <a:pt x="2476119" y="508635"/>
                  </a:lnTo>
                  <a:lnTo>
                    <a:pt x="2505887" y="473925"/>
                  </a:lnTo>
                  <a:lnTo>
                    <a:pt x="2530119" y="434886"/>
                  </a:lnTo>
                  <a:lnTo>
                    <a:pt x="2548178" y="392137"/>
                  </a:lnTo>
                  <a:lnTo>
                    <a:pt x="2559469" y="346290"/>
                  </a:lnTo>
                  <a:lnTo>
                    <a:pt x="2563368" y="297942"/>
                  </a:lnTo>
                  <a:close/>
                </a:path>
              </a:pathLst>
            </a:custGeom>
            <a:solidFill>
              <a:srgbClr val="4471C4">
                <a:alpha val="749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34712" y="3060191"/>
              <a:ext cx="213360" cy="213360"/>
            </a:xfrm>
            <a:prstGeom prst="rect">
              <a:avLst/>
            </a:prstGeom>
          </p:spPr>
        </p:pic>
      </p:grpSp>
      <p:sp>
        <p:nvSpPr>
          <p:cNvPr id="19" name="object 19" descr=""/>
          <p:cNvSpPr txBox="1"/>
          <p:nvPr/>
        </p:nvSpPr>
        <p:spPr>
          <a:xfrm>
            <a:off x="513689" y="3795140"/>
            <a:ext cx="26098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Calibri"/>
                <a:cs typeface="Calibri"/>
              </a:rPr>
              <a:t>-</a:t>
            </a:r>
            <a:r>
              <a:rPr dirty="0" sz="1400" spc="-25">
                <a:latin typeface="Calibri"/>
                <a:cs typeface="Calibri"/>
              </a:rPr>
              <a:t>50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58164" y="3368420"/>
            <a:ext cx="11620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0">
                <a:latin typeface="Calibri"/>
                <a:cs typeface="Calibri"/>
              </a:rPr>
              <a:t>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567944" y="2941142"/>
            <a:ext cx="20637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>
                <a:latin typeface="Calibri"/>
                <a:cs typeface="Calibri"/>
              </a:rPr>
              <a:t>50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478027" y="2514726"/>
            <a:ext cx="29527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>
                <a:latin typeface="Calibri"/>
                <a:cs typeface="Calibri"/>
              </a:rPr>
              <a:t>100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478027" y="2088007"/>
            <a:ext cx="29527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>
                <a:latin typeface="Calibri"/>
                <a:cs typeface="Calibri"/>
              </a:rPr>
              <a:t>150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478027" y="1660906"/>
            <a:ext cx="29527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>
                <a:latin typeface="Calibri"/>
                <a:cs typeface="Calibri"/>
              </a:rPr>
              <a:t>200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478027" y="1234186"/>
            <a:ext cx="29527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>
                <a:latin typeface="Calibri"/>
                <a:cs typeface="Calibri"/>
              </a:rPr>
              <a:t>250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4429505" y="3599815"/>
            <a:ext cx="138112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6575" algn="l"/>
                <a:tab pos="1061085" algn="l"/>
              </a:tabLst>
            </a:pPr>
            <a:r>
              <a:rPr dirty="0" sz="1400" spc="-25">
                <a:latin typeface="Calibri"/>
                <a:cs typeface="Calibri"/>
              </a:rPr>
              <a:t>12%</a:t>
            </a:r>
            <a:r>
              <a:rPr dirty="0" sz="1400">
                <a:latin typeface="Calibri"/>
                <a:cs typeface="Calibri"/>
              </a:rPr>
              <a:t>	</a:t>
            </a:r>
            <a:r>
              <a:rPr dirty="0" sz="1400" spc="-25">
                <a:latin typeface="Calibri"/>
                <a:cs typeface="Calibri"/>
              </a:rPr>
              <a:t>14%</a:t>
            </a:r>
            <a:r>
              <a:rPr dirty="0" sz="1400">
                <a:latin typeface="Calibri"/>
                <a:cs typeface="Calibri"/>
              </a:rPr>
              <a:t>	</a:t>
            </a:r>
            <a:r>
              <a:rPr dirty="0" sz="1400" spc="-25">
                <a:latin typeface="Calibri"/>
                <a:cs typeface="Calibri"/>
              </a:rPr>
              <a:t>16%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777341" y="3599815"/>
            <a:ext cx="3460750" cy="542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3880" algn="l"/>
                <a:tab pos="1088390" algn="l"/>
                <a:tab pos="1612265" algn="l"/>
                <a:tab pos="2136775" algn="l"/>
                <a:tab pos="2661285" algn="l"/>
                <a:tab pos="3140075" algn="l"/>
              </a:tabLst>
            </a:pPr>
            <a:r>
              <a:rPr dirty="0" sz="1400">
                <a:latin typeface="Calibri"/>
                <a:cs typeface="Calibri"/>
              </a:rPr>
              <a:t>-</a:t>
            </a:r>
            <a:r>
              <a:rPr dirty="0" sz="1400" spc="-25">
                <a:latin typeface="Calibri"/>
                <a:cs typeface="Calibri"/>
              </a:rPr>
              <a:t>2%</a:t>
            </a:r>
            <a:r>
              <a:rPr dirty="0" sz="1400">
                <a:latin typeface="Calibri"/>
                <a:cs typeface="Calibri"/>
              </a:rPr>
              <a:t>	</a:t>
            </a:r>
            <a:r>
              <a:rPr dirty="0" sz="1400" spc="-25">
                <a:latin typeface="Calibri"/>
                <a:cs typeface="Calibri"/>
              </a:rPr>
              <a:t>0%</a:t>
            </a:r>
            <a:r>
              <a:rPr dirty="0" sz="1400">
                <a:latin typeface="Calibri"/>
                <a:cs typeface="Calibri"/>
              </a:rPr>
              <a:t>	</a:t>
            </a:r>
            <a:r>
              <a:rPr dirty="0" sz="1400" spc="-25">
                <a:latin typeface="Calibri"/>
                <a:cs typeface="Calibri"/>
              </a:rPr>
              <a:t>2%</a:t>
            </a:r>
            <a:r>
              <a:rPr dirty="0" sz="1400">
                <a:latin typeface="Calibri"/>
                <a:cs typeface="Calibri"/>
              </a:rPr>
              <a:t>	</a:t>
            </a:r>
            <a:r>
              <a:rPr dirty="0" sz="1400" spc="-25">
                <a:latin typeface="Calibri"/>
                <a:cs typeface="Calibri"/>
              </a:rPr>
              <a:t>4%</a:t>
            </a:r>
            <a:r>
              <a:rPr dirty="0" sz="1400">
                <a:latin typeface="Calibri"/>
                <a:cs typeface="Calibri"/>
              </a:rPr>
              <a:t>	</a:t>
            </a:r>
            <a:r>
              <a:rPr dirty="0" sz="1400" spc="-25">
                <a:latin typeface="Calibri"/>
                <a:cs typeface="Calibri"/>
              </a:rPr>
              <a:t>6%</a:t>
            </a:r>
            <a:r>
              <a:rPr dirty="0" sz="1400">
                <a:latin typeface="Calibri"/>
                <a:cs typeface="Calibri"/>
              </a:rPr>
              <a:t>	</a:t>
            </a:r>
            <a:r>
              <a:rPr dirty="0" sz="1400" spc="-25">
                <a:latin typeface="Calibri"/>
                <a:cs typeface="Calibri"/>
              </a:rPr>
              <a:t>8%</a:t>
            </a:r>
            <a:r>
              <a:rPr dirty="0" sz="1400">
                <a:latin typeface="Calibri"/>
                <a:cs typeface="Calibri"/>
              </a:rPr>
              <a:t>	</a:t>
            </a:r>
            <a:r>
              <a:rPr dirty="0" sz="1400" spc="-25">
                <a:latin typeface="Calibri"/>
                <a:cs typeface="Calibri"/>
              </a:rPr>
              <a:t>10%</a:t>
            </a:r>
            <a:endParaRPr sz="1400">
              <a:latin typeface="Calibri"/>
              <a:cs typeface="Calibri"/>
            </a:endParaRPr>
          </a:p>
          <a:p>
            <a:pPr marL="1704339">
              <a:lnSpc>
                <a:spcPct val="100000"/>
              </a:lnSpc>
              <a:spcBef>
                <a:spcPts val="950"/>
              </a:spcBef>
            </a:pPr>
            <a:r>
              <a:rPr dirty="0" sz="1200" spc="-10">
                <a:latin typeface="Calibri"/>
                <a:cs typeface="Calibri"/>
              </a:rPr>
              <a:t>Forecasted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CAGR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2018-</a:t>
            </a:r>
            <a:r>
              <a:rPr dirty="0" sz="1200" spc="-25">
                <a:latin typeface="Calibri"/>
                <a:cs typeface="Calibri"/>
              </a:rPr>
              <a:t>23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258343" y="1468547"/>
            <a:ext cx="203835" cy="237490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435"/>
              </a:lnSpc>
            </a:pPr>
            <a:r>
              <a:rPr dirty="0" sz="1400">
                <a:latin typeface="Calibri"/>
                <a:cs typeface="Calibri"/>
              </a:rPr>
              <a:t>Global</a:t>
            </a:r>
            <a:r>
              <a:rPr dirty="0" sz="1400" spc="-5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Revenue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Growth</a:t>
            </a:r>
            <a:r>
              <a:rPr dirty="0" sz="1400" spc="-60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(in</a:t>
            </a:r>
            <a:r>
              <a:rPr dirty="0" sz="1400" spc="-35" i="1">
                <a:latin typeface="Calibri"/>
                <a:cs typeface="Calibri"/>
              </a:rPr>
              <a:t> </a:t>
            </a:r>
            <a:r>
              <a:rPr dirty="0" sz="1400" i="1">
                <a:latin typeface="Calibri"/>
                <a:cs typeface="Calibri"/>
              </a:rPr>
              <a:t>$</a:t>
            </a:r>
            <a:r>
              <a:rPr dirty="0" sz="1400" spc="-35" i="1">
                <a:latin typeface="Calibri"/>
                <a:cs typeface="Calibri"/>
              </a:rPr>
              <a:t> </a:t>
            </a:r>
            <a:r>
              <a:rPr dirty="0" sz="1400" spc="-25" i="1">
                <a:latin typeface="Calibri"/>
                <a:cs typeface="Calibri"/>
              </a:rPr>
              <a:t>bn)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653032" y="1108074"/>
            <a:ext cx="28587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Calibri"/>
                <a:cs typeface="Calibri"/>
              </a:rPr>
              <a:t>Pools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of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Growth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the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TMT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Sector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4786629" y="2622042"/>
            <a:ext cx="51625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9017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latin typeface="Calibri"/>
                <a:cs typeface="Calibri"/>
              </a:rPr>
              <a:t>OTT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600" spc="-10" b="1">
                <a:latin typeface="Calibri"/>
                <a:cs typeface="Calibri"/>
              </a:rPr>
              <a:t>Video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2502598" y="2515616"/>
            <a:ext cx="1039494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7815" marR="155575" indent="43815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latin typeface="Calibri"/>
                <a:cs typeface="Calibri"/>
              </a:rPr>
              <a:t>Video Games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4059173" y="1725625"/>
            <a:ext cx="6223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latin typeface="Calibri"/>
                <a:cs typeface="Calibri"/>
              </a:rPr>
              <a:t>Mobile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3551110" y="1970023"/>
            <a:ext cx="117284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79425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latin typeface="Calibri"/>
                <a:cs typeface="Calibri"/>
              </a:rPr>
              <a:t>Internet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1500377" y="2659761"/>
            <a:ext cx="842010" cy="4527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213360">
              <a:lnSpc>
                <a:spcPct val="100000"/>
              </a:lnSpc>
              <a:spcBef>
                <a:spcPts val="105"/>
              </a:spcBef>
            </a:pPr>
            <a:r>
              <a:rPr dirty="0" sz="1400" spc="-10" b="1">
                <a:latin typeface="Calibri"/>
                <a:cs typeface="Calibri"/>
              </a:rPr>
              <a:t>Fixed Broadband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931354" y="3212972"/>
            <a:ext cx="5137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195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Calibri"/>
                <a:cs typeface="Calibri"/>
              </a:rPr>
              <a:t>Pay</a:t>
            </a:r>
            <a:r>
              <a:rPr dirty="0" sz="1200" spc="-60" b="1">
                <a:latin typeface="Calibri"/>
                <a:cs typeface="Calibri"/>
              </a:rPr>
              <a:t> </a:t>
            </a:r>
            <a:r>
              <a:rPr dirty="0" sz="1200" spc="-25" b="1">
                <a:latin typeface="Calibri"/>
                <a:cs typeface="Calibri"/>
              </a:rPr>
              <a:t>TV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6" name="object 36" descr=""/>
          <p:cNvSpPr/>
          <p:nvPr/>
        </p:nvSpPr>
        <p:spPr>
          <a:xfrm>
            <a:off x="5990082" y="934974"/>
            <a:ext cx="0" cy="5338445"/>
          </a:xfrm>
          <a:custGeom>
            <a:avLst/>
            <a:gdLst/>
            <a:ahLst/>
            <a:cxnLst/>
            <a:rect l="l" t="t" r="r" b="b"/>
            <a:pathLst>
              <a:path w="0" h="5338445">
                <a:moveTo>
                  <a:pt x="0" y="0"/>
                </a:moveTo>
                <a:lnTo>
                  <a:pt x="0" y="5338419"/>
                </a:lnTo>
              </a:path>
            </a:pathLst>
          </a:custGeom>
          <a:ln w="28575">
            <a:solidFill>
              <a:srgbClr val="4471C4"/>
            </a:solidFill>
            <a:prstDash val="sysDashDot"/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 txBox="1"/>
          <p:nvPr/>
        </p:nvSpPr>
        <p:spPr>
          <a:xfrm>
            <a:off x="182067" y="5926937"/>
            <a:ext cx="4332605" cy="3371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38735">
              <a:lnSpc>
                <a:spcPct val="100000"/>
              </a:lnSpc>
              <a:spcBef>
                <a:spcPts val="100"/>
              </a:spcBef>
              <a:tabLst>
                <a:tab pos="1261745" algn="l"/>
                <a:tab pos="2310130" algn="l"/>
                <a:tab pos="3564254" algn="l"/>
              </a:tabLst>
            </a:pP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Nigeria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dirty="0" sz="900" spc="-20">
                <a:solidFill>
                  <a:srgbClr val="585858"/>
                </a:solidFill>
                <a:latin typeface="Calibri"/>
                <a:cs typeface="Calibri"/>
              </a:rPr>
              <a:t>India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Indonesia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China</a:t>
            </a:r>
            <a:endParaRPr sz="9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dirty="0" sz="1100" i="1">
                <a:latin typeface="Calibri"/>
                <a:cs typeface="Calibri"/>
              </a:rPr>
              <a:t>Sources:</a:t>
            </a:r>
            <a:r>
              <a:rPr dirty="0" sz="1100" spc="-35" i="1">
                <a:latin typeface="Calibri"/>
                <a:cs typeface="Calibri"/>
              </a:rPr>
              <a:t> </a:t>
            </a:r>
            <a:r>
              <a:rPr dirty="0" sz="1100" i="1">
                <a:latin typeface="Calibri"/>
                <a:cs typeface="Calibri"/>
              </a:rPr>
              <a:t>PwC</a:t>
            </a:r>
            <a:r>
              <a:rPr dirty="0" sz="1100" spc="-35" i="1">
                <a:latin typeface="Calibri"/>
                <a:cs typeface="Calibri"/>
              </a:rPr>
              <a:t> </a:t>
            </a:r>
            <a:r>
              <a:rPr dirty="0" sz="1100" i="1">
                <a:latin typeface="Calibri"/>
                <a:cs typeface="Calibri"/>
              </a:rPr>
              <a:t>Global</a:t>
            </a:r>
            <a:r>
              <a:rPr dirty="0" sz="1100" spc="-15" i="1">
                <a:latin typeface="Calibri"/>
                <a:cs typeface="Calibri"/>
              </a:rPr>
              <a:t> </a:t>
            </a:r>
            <a:r>
              <a:rPr dirty="0" sz="1100" i="1">
                <a:latin typeface="Calibri"/>
                <a:cs typeface="Calibri"/>
              </a:rPr>
              <a:t>E&amp;M</a:t>
            </a:r>
            <a:r>
              <a:rPr dirty="0" sz="1100" spc="-30" i="1">
                <a:latin typeface="Calibri"/>
                <a:cs typeface="Calibri"/>
              </a:rPr>
              <a:t> </a:t>
            </a:r>
            <a:r>
              <a:rPr dirty="0" sz="1100" i="1">
                <a:latin typeface="Calibri"/>
                <a:cs typeface="Calibri"/>
              </a:rPr>
              <a:t>Outlook</a:t>
            </a:r>
            <a:r>
              <a:rPr dirty="0" sz="1100" spc="-25" i="1">
                <a:latin typeface="Calibri"/>
                <a:cs typeface="Calibri"/>
              </a:rPr>
              <a:t> </a:t>
            </a:r>
            <a:r>
              <a:rPr dirty="0" sz="1100" i="1">
                <a:latin typeface="Calibri"/>
                <a:cs typeface="Calibri"/>
              </a:rPr>
              <a:t>2019;</a:t>
            </a:r>
            <a:r>
              <a:rPr dirty="0" sz="1100" spc="-25" i="1">
                <a:latin typeface="Calibri"/>
                <a:cs typeface="Calibri"/>
              </a:rPr>
              <a:t> </a:t>
            </a:r>
            <a:r>
              <a:rPr dirty="0" sz="1100" i="1">
                <a:latin typeface="Calibri"/>
                <a:cs typeface="Calibri"/>
              </a:rPr>
              <a:t>Deloitte</a:t>
            </a:r>
            <a:r>
              <a:rPr dirty="0" sz="1100" spc="-40" i="1">
                <a:latin typeface="Calibri"/>
                <a:cs typeface="Calibri"/>
              </a:rPr>
              <a:t> </a:t>
            </a:r>
            <a:r>
              <a:rPr dirty="0" sz="1100" i="1">
                <a:latin typeface="Calibri"/>
                <a:cs typeface="Calibri"/>
              </a:rPr>
              <a:t>Digital</a:t>
            </a:r>
            <a:r>
              <a:rPr dirty="0" sz="1100" spc="-55" i="1">
                <a:latin typeface="Calibri"/>
                <a:cs typeface="Calibri"/>
              </a:rPr>
              <a:t> </a:t>
            </a:r>
            <a:r>
              <a:rPr dirty="0" sz="1100" i="1">
                <a:latin typeface="Calibri"/>
                <a:cs typeface="Calibri"/>
              </a:rPr>
              <a:t>Trends</a:t>
            </a:r>
            <a:r>
              <a:rPr dirty="0" sz="1100" spc="-35" i="1">
                <a:latin typeface="Calibri"/>
                <a:cs typeface="Calibri"/>
              </a:rPr>
              <a:t> </a:t>
            </a:r>
            <a:r>
              <a:rPr dirty="0" sz="1100" i="1">
                <a:latin typeface="Calibri"/>
                <a:cs typeface="Calibri"/>
              </a:rPr>
              <a:t>Survey</a:t>
            </a:r>
            <a:r>
              <a:rPr dirty="0" sz="1100" spc="-35" i="1">
                <a:latin typeface="Calibri"/>
                <a:cs typeface="Calibri"/>
              </a:rPr>
              <a:t> </a:t>
            </a:r>
            <a:r>
              <a:rPr dirty="0" sz="1100" spc="-20" i="1">
                <a:latin typeface="Calibri"/>
                <a:cs typeface="Calibri"/>
              </a:rPr>
              <a:t>2018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8" name="object 38" descr=""/>
          <p:cNvGrpSpPr/>
          <p:nvPr/>
        </p:nvGrpSpPr>
        <p:grpSpPr>
          <a:xfrm>
            <a:off x="6155435" y="1530096"/>
            <a:ext cx="6036945" cy="1910080"/>
            <a:chOff x="6155435" y="1530096"/>
            <a:chExt cx="6036945" cy="1910080"/>
          </a:xfrm>
        </p:grpSpPr>
        <p:sp>
          <p:nvSpPr>
            <p:cNvPr id="39" name="object 39" descr=""/>
            <p:cNvSpPr/>
            <p:nvPr/>
          </p:nvSpPr>
          <p:spPr>
            <a:xfrm>
              <a:off x="6368796" y="1530095"/>
              <a:ext cx="5420995" cy="1905000"/>
            </a:xfrm>
            <a:custGeom>
              <a:avLst/>
              <a:gdLst/>
              <a:ahLst/>
              <a:cxnLst/>
              <a:rect l="l" t="t" r="r" b="b"/>
              <a:pathLst>
                <a:path w="5420995" h="1905000">
                  <a:moveTo>
                    <a:pt x="195072" y="0"/>
                  </a:moveTo>
                  <a:lnTo>
                    <a:pt x="0" y="0"/>
                  </a:lnTo>
                  <a:lnTo>
                    <a:pt x="0" y="1905000"/>
                  </a:lnTo>
                  <a:lnTo>
                    <a:pt x="195072" y="1905000"/>
                  </a:lnTo>
                  <a:lnTo>
                    <a:pt x="195072" y="0"/>
                  </a:lnTo>
                  <a:close/>
                </a:path>
                <a:path w="5420995" h="1905000">
                  <a:moveTo>
                    <a:pt x="1066800" y="281940"/>
                  </a:moveTo>
                  <a:lnTo>
                    <a:pt x="871728" y="281940"/>
                  </a:lnTo>
                  <a:lnTo>
                    <a:pt x="871728" y="1905000"/>
                  </a:lnTo>
                  <a:lnTo>
                    <a:pt x="1066800" y="1905000"/>
                  </a:lnTo>
                  <a:lnTo>
                    <a:pt x="1066800" y="281940"/>
                  </a:lnTo>
                  <a:close/>
                </a:path>
                <a:path w="5420995" h="1905000">
                  <a:moveTo>
                    <a:pt x="1937004" y="353568"/>
                  </a:moveTo>
                  <a:lnTo>
                    <a:pt x="1741932" y="353568"/>
                  </a:lnTo>
                  <a:lnTo>
                    <a:pt x="1741932" y="1905000"/>
                  </a:lnTo>
                  <a:lnTo>
                    <a:pt x="1937004" y="1905000"/>
                  </a:lnTo>
                  <a:lnTo>
                    <a:pt x="1937004" y="353568"/>
                  </a:lnTo>
                  <a:close/>
                </a:path>
                <a:path w="5420995" h="1905000">
                  <a:moveTo>
                    <a:pt x="2808732" y="353568"/>
                  </a:moveTo>
                  <a:lnTo>
                    <a:pt x="2613660" y="353568"/>
                  </a:lnTo>
                  <a:lnTo>
                    <a:pt x="2613660" y="1905000"/>
                  </a:lnTo>
                  <a:lnTo>
                    <a:pt x="2808732" y="1905000"/>
                  </a:lnTo>
                  <a:lnTo>
                    <a:pt x="2808732" y="353568"/>
                  </a:lnTo>
                  <a:close/>
                </a:path>
                <a:path w="5420995" h="1905000">
                  <a:moveTo>
                    <a:pt x="3678936" y="493776"/>
                  </a:moveTo>
                  <a:lnTo>
                    <a:pt x="3483864" y="493776"/>
                  </a:lnTo>
                  <a:lnTo>
                    <a:pt x="3483864" y="1905000"/>
                  </a:lnTo>
                  <a:lnTo>
                    <a:pt x="3678936" y="1905000"/>
                  </a:lnTo>
                  <a:lnTo>
                    <a:pt x="3678936" y="493776"/>
                  </a:lnTo>
                  <a:close/>
                </a:path>
                <a:path w="5420995" h="1905000">
                  <a:moveTo>
                    <a:pt x="4550664" y="775716"/>
                  </a:moveTo>
                  <a:lnTo>
                    <a:pt x="4354068" y="775716"/>
                  </a:lnTo>
                  <a:lnTo>
                    <a:pt x="4354068" y="1905000"/>
                  </a:lnTo>
                  <a:lnTo>
                    <a:pt x="4550664" y="1905000"/>
                  </a:lnTo>
                  <a:lnTo>
                    <a:pt x="4550664" y="775716"/>
                  </a:lnTo>
                  <a:close/>
                </a:path>
                <a:path w="5420995" h="1905000">
                  <a:moveTo>
                    <a:pt x="5420868" y="847344"/>
                  </a:moveTo>
                  <a:lnTo>
                    <a:pt x="5225796" y="847344"/>
                  </a:lnTo>
                  <a:lnTo>
                    <a:pt x="5225796" y="1905000"/>
                  </a:lnTo>
                  <a:lnTo>
                    <a:pt x="5420868" y="1905000"/>
                  </a:lnTo>
                  <a:lnTo>
                    <a:pt x="5420868" y="847344"/>
                  </a:lnTo>
                  <a:close/>
                </a:path>
              </a:pathLst>
            </a:custGeom>
            <a:solidFill>
              <a:srgbClr val="122D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6617195" y="2235707"/>
              <a:ext cx="5420995" cy="1199515"/>
            </a:xfrm>
            <a:custGeom>
              <a:avLst/>
              <a:gdLst/>
              <a:ahLst/>
              <a:cxnLst/>
              <a:rect l="l" t="t" r="r" b="b"/>
              <a:pathLst>
                <a:path w="5420995" h="1199514">
                  <a:moveTo>
                    <a:pt x="195084" y="635508"/>
                  </a:moveTo>
                  <a:lnTo>
                    <a:pt x="0" y="635508"/>
                  </a:lnTo>
                  <a:lnTo>
                    <a:pt x="0" y="1199388"/>
                  </a:lnTo>
                  <a:lnTo>
                    <a:pt x="195084" y="1199388"/>
                  </a:lnTo>
                  <a:lnTo>
                    <a:pt x="195084" y="635508"/>
                  </a:lnTo>
                  <a:close/>
                </a:path>
                <a:path w="5420995" h="1199514">
                  <a:moveTo>
                    <a:pt x="1066812" y="141732"/>
                  </a:moveTo>
                  <a:lnTo>
                    <a:pt x="870216" y="141732"/>
                  </a:lnTo>
                  <a:lnTo>
                    <a:pt x="870216" y="1199388"/>
                  </a:lnTo>
                  <a:lnTo>
                    <a:pt x="1066812" y="1199388"/>
                  </a:lnTo>
                  <a:lnTo>
                    <a:pt x="1066812" y="141732"/>
                  </a:lnTo>
                  <a:close/>
                </a:path>
                <a:path w="5420995" h="1199514">
                  <a:moveTo>
                    <a:pt x="1937016" y="493776"/>
                  </a:moveTo>
                  <a:lnTo>
                    <a:pt x="1741944" y="493776"/>
                  </a:lnTo>
                  <a:lnTo>
                    <a:pt x="1741944" y="1199388"/>
                  </a:lnTo>
                  <a:lnTo>
                    <a:pt x="1937016" y="1199388"/>
                  </a:lnTo>
                  <a:lnTo>
                    <a:pt x="1937016" y="493776"/>
                  </a:lnTo>
                  <a:close/>
                </a:path>
                <a:path w="5420995" h="1199514">
                  <a:moveTo>
                    <a:pt x="2807220" y="705612"/>
                  </a:moveTo>
                  <a:lnTo>
                    <a:pt x="2612148" y="705612"/>
                  </a:lnTo>
                  <a:lnTo>
                    <a:pt x="2612148" y="1199388"/>
                  </a:lnTo>
                  <a:lnTo>
                    <a:pt x="2807220" y="1199388"/>
                  </a:lnTo>
                  <a:lnTo>
                    <a:pt x="2807220" y="705612"/>
                  </a:lnTo>
                  <a:close/>
                </a:path>
                <a:path w="5420995" h="1199514">
                  <a:moveTo>
                    <a:pt x="3678948" y="0"/>
                  </a:moveTo>
                  <a:lnTo>
                    <a:pt x="3483876" y="0"/>
                  </a:lnTo>
                  <a:lnTo>
                    <a:pt x="3483876" y="1199388"/>
                  </a:lnTo>
                  <a:lnTo>
                    <a:pt x="3678948" y="1199388"/>
                  </a:lnTo>
                  <a:lnTo>
                    <a:pt x="3678948" y="0"/>
                  </a:lnTo>
                  <a:close/>
                </a:path>
                <a:path w="5420995" h="1199514">
                  <a:moveTo>
                    <a:pt x="4549152" y="635508"/>
                  </a:moveTo>
                  <a:lnTo>
                    <a:pt x="4354080" y="635508"/>
                  </a:lnTo>
                  <a:lnTo>
                    <a:pt x="4354080" y="1199388"/>
                  </a:lnTo>
                  <a:lnTo>
                    <a:pt x="4549152" y="1199388"/>
                  </a:lnTo>
                  <a:lnTo>
                    <a:pt x="4549152" y="635508"/>
                  </a:lnTo>
                  <a:close/>
                </a:path>
                <a:path w="5420995" h="1199514">
                  <a:moveTo>
                    <a:pt x="5420880" y="0"/>
                  </a:moveTo>
                  <a:lnTo>
                    <a:pt x="5225808" y="0"/>
                  </a:lnTo>
                  <a:lnTo>
                    <a:pt x="5225808" y="1199388"/>
                  </a:lnTo>
                  <a:lnTo>
                    <a:pt x="5420880" y="1199388"/>
                  </a:lnTo>
                  <a:lnTo>
                    <a:pt x="5420880" y="0"/>
                  </a:lnTo>
                  <a:close/>
                </a:path>
              </a:pathLst>
            </a:custGeom>
            <a:solidFill>
              <a:srgbClr val="FF9B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6155435" y="3430333"/>
              <a:ext cx="6036945" cy="9525"/>
            </a:xfrm>
            <a:custGeom>
              <a:avLst/>
              <a:gdLst/>
              <a:ahLst/>
              <a:cxnLst/>
              <a:rect l="l" t="t" r="r" b="b"/>
              <a:pathLst>
                <a:path w="6036945" h="9525">
                  <a:moveTo>
                    <a:pt x="6036564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6036564" y="9525"/>
                  </a:lnTo>
                  <a:lnTo>
                    <a:pt x="603656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9267443" y="1630680"/>
              <a:ext cx="83820" cy="83820"/>
            </a:xfrm>
            <a:custGeom>
              <a:avLst/>
              <a:gdLst/>
              <a:ahLst/>
              <a:cxnLst/>
              <a:rect l="l" t="t" r="r" b="b"/>
              <a:pathLst>
                <a:path w="83820" h="83819">
                  <a:moveTo>
                    <a:pt x="83820" y="0"/>
                  </a:moveTo>
                  <a:lnTo>
                    <a:pt x="0" y="0"/>
                  </a:lnTo>
                  <a:lnTo>
                    <a:pt x="0" y="83820"/>
                  </a:lnTo>
                  <a:lnTo>
                    <a:pt x="83820" y="83820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122D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10818876" y="1630680"/>
              <a:ext cx="83820" cy="83820"/>
            </a:xfrm>
            <a:custGeom>
              <a:avLst/>
              <a:gdLst/>
              <a:ahLst/>
              <a:cxnLst/>
              <a:rect l="l" t="t" r="r" b="b"/>
              <a:pathLst>
                <a:path w="83820" h="83819">
                  <a:moveTo>
                    <a:pt x="83820" y="0"/>
                  </a:moveTo>
                  <a:lnTo>
                    <a:pt x="0" y="0"/>
                  </a:lnTo>
                  <a:lnTo>
                    <a:pt x="0" y="83820"/>
                  </a:lnTo>
                  <a:lnTo>
                    <a:pt x="83820" y="83820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FF9B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 descr=""/>
          <p:cNvSpPr txBox="1"/>
          <p:nvPr/>
        </p:nvSpPr>
        <p:spPr>
          <a:xfrm>
            <a:off x="6397244" y="1315339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404040"/>
                </a:solidFill>
                <a:latin typeface="Calibri"/>
                <a:cs typeface="Calibri"/>
              </a:rPr>
              <a:t>27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7268082" y="1597533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404040"/>
                </a:solidFill>
                <a:latin typeface="Calibri"/>
                <a:cs typeface="Calibri"/>
              </a:rPr>
              <a:t>23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8138921" y="1668271"/>
            <a:ext cx="10128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83285" algn="l"/>
              </a:tabLst>
            </a:pPr>
            <a:r>
              <a:rPr dirty="0" sz="900" spc="-25" b="1">
                <a:solidFill>
                  <a:srgbClr val="404040"/>
                </a:solidFill>
                <a:latin typeface="Calibri"/>
                <a:cs typeface="Calibri"/>
              </a:rPr>
              <a:t>22</a:t>
            </a:r>
            <a:r>
              <a:rPr dirty="0" sz="900" b="1">
                <a:solidFill>
                  <a:srgbClr val="404040"/>
                </a:solidFill>
                <a:latin typeface="Calibri"/>
                <a:cs typeface="Calibri"/>
              </a:rPr>
              <a:t>	</a:t>
            </a:r>
            <a:r>
              <a:rPr dirty="0" sz="900" spc="-25" b="1">
                <a:solidFill>
                  <a:srgbClr val="404040"/>
                </a:solidFill>
                <a:latin typeface="Calibri"/>
                <a:cs typeface="Calibri"/>
              </a:rPr>
              <a:t>22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10751946" y="2091004"/>
            <a:ext cx="14160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404040"/>
                </a:solidFill>
                <a:latin typeface="Calibri"/>
                <a:cs typeface="Calibri"/>
              </a:rPr>
              <a:t>16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11622785" y="2162047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404040"/>
                </a:solidFill>
                <a:latin typeface="Calibri"/>
                <a:cs typeface="Calibri"/>
              </a:rPr>
              <a:t>15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6673977" y="2655823"/>
            <a:ext cx="83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 b="1">
                <a:solidFill>
                  <a:srgbClr val="404040"/>
                </a:solidFill>
                <a:latin typeface="Calibri"/>
                <a:cs typeface="Calibri"/>
              </a:rPr>
              <a:t>8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7516114" y="2162047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404040"/>
                </a:solidFill>
                <a:latin typeface="Calibri"/>
                <a:cs typeface="Calibri"/>
              </a:rPr>
              <a:t>15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8386953" y="2514727"/>
            <a:ext cx="141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404040"/>
                </a:solidFill>
                <a:latin typeface="Calibri"/>
                <a:cs typeface="Calibri"/>
              </a:rPr>
              <a:t>10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9287002" y="2726563"/>
            <a:ext cx="83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 b="1">
                <a:solidFill>
                  <a:srgbClr val="404040"/>
                </a:solidFill>
                <a:latin typeface="Calibri"/>
                <a:cs typeface="Calibri"/>
              </a:rPr>
              <a:t>7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11028933" y="2655823"/>
            <a:ext cx="83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 b="1">
                <a:solidFill>
                  <a:srgbClr val="404040"/>
                </a:solidFill>
                <a:latin typeface="Calibri"/>
                <a:cs typeface="Calibri"/>
              </a:rPr>
              <a:t>8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10128884" y="2020951"/>
            <a:ext cx="188341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54505" algn="l"/>
              </a:tabLst>
            </a:pPr>
            <a:r>
              <a:rPr dirty="0" sz="900" spc="-25" b="1">
                <a:solidFill>
                  <a:srgbClr val="404040"/>
                </a:solidFill>
                <a:latin typeface="Calibri"/>
                <a:cs typeface="Calibri"/>
              </a:rPr>
              <a:t>17</a:t>
            </a:r>
            <a:r>
              <a:rPr dirty="0" sz="900" b="1">
                <a:solidFill>
                  <a:srgbClr val="404040"/>
                </a:solidFill>
                <a:latin typeface="Calibri"/>
                <a:cs typeface="Calibri"/>
              </a:rPr>
              <a:t>	</a:t>
            </a:r>
            <a:r>
              <a:rPr dirty="0" sz="900" spc="-25" b="1">
                <a:solidFill>
                  <a:srgbClr val="404040"/>
                </a:solidFill>
                <a:latin typeface="Calibri"/>
                <a:cs typeface="Calibri"/>
              </a:rPr>
              <a:t>17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6214109" y="3504057"/>
            <a:ext cx="5837555" cy="86169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14629">
              <a:lnSpc>
                <a:spcPct val="100000"/>
              </a:lnSpc>
              <a:spcBef>
                <a:spcPts val="105"/>
              </a:spcBef>
              <a:tabLst>
                <a:tab pos="865505" algn="l"/>
                <a:tab pos="1858645" algn="l"/>
                <a:tab pos="2799080" algn="l"/>
                <a:tab pos="3705225" algn="l"/>
                <a:tab pos="4539615" algn="l"/>
                <a:tab pos="5442585" algn="l"/>
              </a:tabLst>
            </a:pPr>
            <a:r>
              <a:rPr dirty="0" sz="1100" spc="-10">
                <a:solidFill>
                  <a:srgbClr val="585858"/>
                </a:solidFill>
                <a:latin typeface="Calibri"/>
                <a:cs typeface="Calibri"/>
              </a:rPr>
              <a:t>Japan</a:t>
            </a:r>
            <a:r>
              <a:rPr dirty="0" sz="1100">
                <a:solidFill>
                  <a:srgbClr val="585858"/>
                </a:solidFill>
                <a:latin typeface="Calibri"/>
                <a:cs typeface="Calibri"/>
              </a:rPr>
              <a:t>	United</a:t>
            </a:r>
            <a:r>
              <a:rPr dirty="0" sz="1100" spc="-1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100" spc="-10">
                <a:solidFill>
                  <a:srgbClr val="585858"/>
                </a:solidFill>
                <a:latin typeface="Calibri"/>
                <a:cs typeface="Calibri"/>
              </a:rPr>
              <a:t>States</a:t>
            </a:r>
            <a:r>
              <a:rPr dirty="0" sz="110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dirty="0" sz="1100" spc="-10">
                <a:solidFill>
                  <a:srgbClr val="585858"/>
                </a:solidFill>
                <a:latin typeface="Calibri"/>
                <a:cs typeface="Calibri"/>
              </a:rPr>
              <a:t>Germany</a:t>
            </a:r>
            <a:r>
              <a:rPr dirty="0" sz="110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dirty="0" sz="1100" spc="-10">
                <a:solidFill>
                  <a:srgbClr val="585858"/>
                </a:solidFill>
                <a:latin typeface="Calibri"/>
                <a:cs typeface="Calibri"/>
              </a:rPr>
              <a:t>France</a:t>
            </a:r>
            <a:r>
              <a:rPr dirty="0" sz="110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dirty="0" sz="1100" spc="-10">
                <a:solidFill>
                  <a:srgbClr val="585858"/>
                </a:solidFill>
                <a:latin typeface="Calibri"/>
                <a:cs typeface="Calibri"/>
              </a:rPr>
              <a:t>Brazil</a:t>
            </a:r>
            <a:r>
              <a:rPr dirty="0" sz="110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dirty="0" sz="1100" spc="-10">
                <a:solidFill>
                  <a:srgbClr val="585858"/>
                </a:solidFill>
                <a:latin typeface="Calibri"/>
                <a:cs typeface="Calibri"/>
              </a:rPr>
              <a:t>United</a:t>
            </a:r>
            <a:r>
              <a:rPr dirty="0" sz="110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dirty="0" sz="1100" spc="-10">
                <a:solidFill>
                  <a:srgbClr val="585858"/>
                </a:solidFill>
                <a:latin typeface="Calibri"/>
                <a:cs typeface="Calibri"/>
              </a:rPr>
              <a:t>China</a:t>
            </a:r>
            <a:endParaRPr sz="1100">
              <a:latin typeface="Calibri"/>
              <a:cs typeface="Calibri"/>
            </a:endParaRPr>
          </a:p>
          <a:p>
            <a:pPr marL="154940">
              <a:lnSpc>
                <a:spcPct val="100000"/>
              </a:lnSpc>
              <a:spcBef>
                <a:spcPts val="20"/>
              </a:spcBef>
              <a:tabLst>
                <a:tab pos="4480560" algn="l"/>
                <a:tab pos="5789295" algn="l"/>
              </a:tabLst>
            </a:pPr>
            <a:r>
              <a:rPr dirty="0" u="heavy" sz="1100">
                <a:solidFill>
                  <a:srgbClr val="585858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	</a:t>
            </a:r>
            <a:r>
              <a:rPr dirty="0" u="heavy" sz="1100" spc="-10">
                <a:solidFill>
                  <a:srgbClr val="585858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Kingdom</a:t>
            </a:r>
            <a:r>
              <a:rPr dirty="0" u="heavy" sz="1100">
                <a:solidFill>
                  <a:srgbClr val="585858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	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555"/>
              </a:spcBef>
            </a:pP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…and</a:t>
            </a:r>
            <a:r>
              <a:rPr dirty="0" u="sng" sz="1400" spc="4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with</a:t>
            </a:r>
            <a:r>
              <a:rPr dirty="0" u="sng" sz="1400" spc="3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each</a:t>
            </a:r>
            <a:r>
              <a:rPr dirty="0" u="sng" sz="1400" spc="4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passing</a:t>
            </a:r>
            <a:r>
              <a:rPr dirty="0" u="sng" sz="1400" spc="4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year,</a:t>
            </a:r>
            <a:r>
              <a:rPr dirty="0" u="sng" sz="1400" spc="4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Digital</a:t>
            </a:r>
            <a:r>
              <a:rPr dirty="0" u="sng" sz="1400" spc="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Revenues</a:t>
            </a:r>
            <a:r>
              <a:rPr dirty="0" u="sng" sz="1400" spc="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account</a:t>
            </a:r>
            <a:r>
              <a:rPr dirty="0" u="sng" sz="1400" spc="4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for</a:t>
            </a:r>
            <a:r>
              <a:rPr dirty="0" u="sng" sz="1400" spc="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a</a:t>
            </a:r>
            <a:r>
              <a:rPr dirty="0" u="sng" sz="1400" spc="4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higher</a:t>
            </a:r>
            <a:r>
              <a:rPr dirty="0" u="sng" sz="1400" spc="4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percentage</a:t>
            </a:r>
            <a:r>
              <a:rPr dirty="0" sz="1400" spc="-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of</a:t>
            </a:r>
            <a:r>
              <a:rPr dirty="0" u="sng" sz="1400" spc="-3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the</a:t>
            </a:r>
            <a:r>
              <a:rPr dirty="0" u="sng" sz="14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 spc="-2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E&amp;M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7206742" y="1316558"/>
            <a:ext cx="400113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050007"/>
                </a:solidFill>
                <a:latin typeface="Calibri"/>
                <a:cs typeface="Calibri"/>
              </a:rPr>
              <a:t>Average</a:t>
            </a:r>
            <a:r>
              <a:rPr dirty="0" sz="1400" spc="-6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50007"/>
                </a:solidFill>
                <a:latin typeface="Calibri"/>
                <a:cs typeface="Calibri"/>
              </a:rPr>
              <a:t>Weekly</a:t>
            </a:r>
            <a:r>
              <a:rPr dirty="0" sz="1400" spc="-4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Video</a:t>
            </a:r>
            <a:r>
              <a:rPr dirty="0" sz="1400" spc="-3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50007"/>
                </a:solidFill>
                <a:latin typeface="Calibri"/>
                <a:cs typeface="Calibri"/>
              </a:rPr>
              <a:t>Content</a:t>
            </a:r>
            <a:r>
              <a:rPr dirty="0" sz="1400" spc="-3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Consumption</a:t>
            </a:r>
            <a:r>
              <a:rPr dirty="0" sz="1400" spc="-45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50007"/>
                </a:solidFill>
                <a:latin typeface="Calibri"/>
                <a:cs typeface="Calibri"/>
              </a:rPr>
              <a:t>(in</a:t>
            </a:r>
            <a:r>
              <a:rPr dirty="0" sz="1400" spc="-30">
                <a:solidFill>
                  <a:srgbClr val="050007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50007"/>
                </a:solidFill>
                <a:latin typeface="Calibri"/>
                <a:cs typeface="Calibri"/>
              </a:rPr>
              <a:t>hours)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9377298" y="1450763"/>
            <a:ext cx="2599055" cy="521334"/>
          </a:xfrm>
          <a:prstGeom prst="rect">
            <a:avLst/>
          </a:prstGeom>
        </p:spPr>
        <p:txBody>
          <a:bodyPr wrap="square" lIns="0" tIns="1130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  <a:tabLst>
                <a:tab pos="1563370" algn="l"/>
              </a:tabLst>
            </a:pPr>
            <a:r>
              <a:rPr dirty="0" sz="1200">
                <a:solidFill>
                  <a:srgbClr val="585858"/>
                </a:solidFill>
                <a:latin typeface="Calibri"/>
                <a:cs typeface="Calibri"/>
              </a:rPr>
              <a:t>Live</a:t>
            </a:r>
            <a:r>
              <a:rPr dirty="0" sz="1200" spc="-3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585858"/>
                </a:solidFill>
                <a:latin typeface="Calibri"/>
                <a:cs typeface="Calibri"/>
              </a:rPr>
              <a:t>Broadcast</a:t>
            </a:r>
            <a:r>
              <a:rPr dirty="0" sz="1200" spc="-3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200" spc="-25">
                <a:solidFill>
                  <a:srgbClr val="585858"/>
                </a:solidFill>
                <a:latin typeface="Calibri"/>
                <a:cs typeface="Calibri"/>
              </a:rPr>
              <a:t>TV</a:t>
            </a:r>
            <a:r>
              <a:rPr dirty="0" sz="1200">
                <a:solidFill>
                  <a:srgbClr val="585858"/>
                </a:solidFill>
                <a:latin typeface="Calibri"/>
                <a:cs typeface="Calibri"/>
              </a:rPr>
              <a:t>	Streaming</a:t>
            </a:r>
            <a:r>
              <a:rPr dirty="0" sz="1200" spc="-2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200" spc="-20">
                <a:solidFill>
                  <a:srgbClr val="585858"/>
                </a:solidFill>
                <a:latin typeface="Calibri"/>
                <a:cs typeface="Calibri"/>
              </a:rPr>
              <a:t>Video</a:t>
            </a:r>
            <a:endParaRPr sz="1200">
              <a:latin typeface="Calibri"/>
              <a:cs typeface="Calibri"/>
            </a:endParaRPr>
          </a:p>
          <a:p>
            <a:pPr marL="515620">
              <a:lnSpc>
                <a:spcPct val="100000"/>
              </a:lnSpc>
              <a:spcBef>
                <a:spcPts val="590"/>
              </a:spcBef>
            </a:pPr>
            <a:r>
              <a:rPr dirty="0" sz="900" spc="-25" b="1">
                <a:solidFill>
                  <a:srgbClr val="404040"/>
                </a:solidFill>
                <a:latin typeface="Calibri"/>
                <a:cs typeface="Calibri"/>
              </a:rPr>
              <a:t>20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6237859" y="888619"/>
            <a:ext cx="564197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Consumers</a:t>
            </a:r>
            <a:r>
              <a:rPr dirty="0" u="sng" sz="1400" spc="-6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are</a:t>
            </a:r>
            <a:r>
              <a:rPr dirty="0" u="sng" sz="1400" spc="-4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Spending</a:t>
            </a:r>
            <a:r>
              <a:rPr dirty="0" u="sng" sz="1400" spc="-3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more</a:t>
            </a:r>
            <a:r>
              <a:rPr dirty="0" u="sng" sz="1400" spc="-6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and</a:t>
            </a:r>
            <a:r>
              <a:rPr dirty="0" u="sng" sz="1400" spc="-4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more</a:t>
            </a:r>
            <a:r>
              <a:rPr dirty="0" u="sng" sz="1400" spc="-5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Hours</a:t>
            </a:r>
            <a:r>
              <a:rPr dirty="0" u="sng" sz="1400" spc="-5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Watching</a:t>
            </a:r>
            <a:r>
              <a:rPr dirty="0" u="sng" sz="1400" spc="-3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Streamed</a:t>
            </a:r>
            <a:r>
              <a:rPr dirty="0" u="sng" sz="1400" spc="-4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Content…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9" name="object 59" descr=""/>
          <p:cNvSpPr/>
          <p:nvPr/>
        </p:nvSpPr>
        <p:spPr>
          <a:xfrm>
            <a:off x="6364223" y="5971032"/>
            <a:ext cx="5499100" cy="0"/>
          </a:xfrm>
          <a:custGeom>
            <a:avLst/>
            <a:gdLst/>
            <a:ahLst/>
            <a:cxnLst/>
            <a:rect l="l" t="t" r="r" b="b"/>
            <a:pathLst>
              <a:path w="5499100" h="0">
                <a:moveTo>
                  <a:pt x="0" y="0"/>
                </a:moveTo>
                <a:lnTo>
                  <a:pt x="5498592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0" name="object 60" descr=""/>
          <p:cNvGrpSpPr/>
          <p:nvPr/>
        </p:nvGrpSpPr>
        <p:grpSpPr>
          <a:xfrm>
            <a:off x="6584505" y="4895659"/>
            <a:ext cx="5060315" cy="457834"/>
            <a:chOff x="6584505" y="4895659"/>
            <a:chExt cx="5060315" cy="457834"/>
          </a:xfrm>
        </p:grpSpPr>
        <p:sp>
          <p:nvSpPr>
            <p:cNvPr id="61" name="object 61" descr=""/>
            <p:cNvSpPr/>
            <p:nvPr/>
          </p:nvSpPr>
          <p:spPr>
            <a:xfrm>
              <a:off x="6639306" y="5054345"/>
              <a:ext cx="2749550" cy="242570"/>
            </a:xfrm>
            <a:custGeom>
              <a:avLst/>
              <a:gdLst/>
              <a:ahLst/>
              <a:cxnLst/>
              <a:rect l="l" t="t" r="r" b="b"/>
              <a:pathLst>
                <a:path w="2749550" h="242570">
                  <a:moveTo>
                    <a:pt x="0" y="242315"/>
                  </a:moveTo>
                  <a:lnTo>
                    <a:pt x="550164" y="190499"/>
                  </a:lnTo>
                  <a:lnTo>
                    <a:pt x="1100327" y="138683"/>
                  </a:lnTo>
                  <a:lnTo>
                    <a:pt x="1650492" y="80771"/>
                  </a:lnTo>
                  <a:lnTo>
                    <a:pt x="2199132" y="38099"/>
                  </a:lnTo>
                  <a:lnTo>
                    <a:pt x="2749296" y="0"/>
                  </a:lnTo>
                </a:path>
              </a:pathLst>
            </a:custGeom>
            <a:ln w="28575">
              <a:solidFill>
                <a:srgbClr val="122D5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84505" y="5241607"/>
              <a:ext cx="111632" cy="111633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4669" y="5188267"/>
              <a:ext cx="111633" cy="111632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83309" y="5136451"/>
              <a:ext cx="111632" cy="111633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33473" y="5078539"/>
              <a:ext cx="111633" cy="111633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83637" y="5035867"/>
              <a:ext cx="111632" cy="111632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33801" y="4997767"/>
              <a:ext cx="111632" cy="111632"/>
            </a:xfrm>
            <a:prstGeom prst="rect">
              <a:avLst/>
            </a:prstGeom>
          </p:spPr>
        </p:pic>
        <p:sp>
          <p:nvSpPr>
            <p:cNvPr id="68" name="object 68" descr=""/>
            <p:cNvSpPr/>
            <p:nvPr/>
          </p:nvSpPr>
          <p:spPr>
            <a:xfrm>
              <a:off x="9388602" y="4950713"/>
              <a:ext cx="2199640" cy="104139"/>
            </a:xfrm>
            <a:custGeom>
              <a:avLst/>
              <a:gdLst/>
              <a:ahLst/>
              <a:cxnLst/>
              <a:rect l="l" t="t" r="r" b="b"/>
              <a:pathLst>
                <a:path w="2199640" h="104139">
                  <a:moveTo>
                    <a:pt x="0" y="103631"/>
                  </a:moveTo>
                  <a:lnTo>
                    <a:pt x="550164" y="71628"/>
                  </a:lnTo>
                  <a:lnTo>
                    <a:pt x="1100327" y="45719"/>
                  </a:lnTo>
                  <a:lnTo>
                    <a:pt x="1650492" y="21336"/>
                  </a:lnTo>
                  <a:lnTo>
                    <a:pt x="2199131" y="0"/>
                  </a:lnTo>
                </a:path>
              </a:pathLst>
            </a:custGeom>
            <a:ln w="28575">
              <a:solidFill>
                <a:srgbClr val="122D56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82441" y="4967287"/>
              <a:ext cx="111632" cy="111632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32605" y="4939855"/>
              <a:ext cx="111632" cy="111632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82769" y="4916995"/>
              <a:ext cx="111633" cy="111633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32934" y="4895659"/>
              <a:ext cx="111632" cy="111632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32785" y="4998529"/>
              <a:ext cx="111632" cy="111632"/>
            </a:xfrm>
            <a:prstGeom prst="rect">
              <a:avLst/>
            </a:prstGeom>
          </p:spPr>
        </p:pic>
      </p:grpSp>
      <p:sp>
        <p:nvSpPr>
          <p:cNvPr id="74" name="object 74" descr=""/>
          <p:cNvSpPr txBox="1"/>
          <p:nvPr/>
        </p:nvSpPr>
        <p:spPr>
          <a:xfrm>
            <a:off x="6482841" y="5032375"/>
            <a:ext cx="3130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404040"/>
                </a:solidFill>
                <a:latin typeface="Calibri"/>
                <a:cs typeface="Calibri"/>
              </a:rPr>
              <a:t>40.7%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7032752" y="4979289"/>
            <a:ext cx="3130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404040"/>
                </a:solidFill>
                <a:latin typeface="Calibri"/>
                <a:cs typeface="Calibri"/>
              </a:rPr>
              <a:t>43.9%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7582661" y="4928107"/>
            <a:ext cx="3130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404040"/>
                </a:solidFill>
                <a:latin typeface="Calibri"/>
                <a:cs typeface="Calibri"/>
              </a:rPr>
              <a:t>47.0%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8132444" y="4869942"/>
            <a:ext cx="3130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404040"/>
                </a:solidFill>
                <a:latin typeface="Calibri"/>
                <a:cs typeface="Calibri"/>
              </a:rPr>
              <a:t>50.5%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8682355" y="4826889"/>
            <a:ext cx="3130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404040"/>
                </a:solidFill>
                <a:latin typeface="Calibri"/>
                <a:cs typeface="Calibri"/>
              </a:rPr>
              <a:t>53.1%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9232518" y="4788789"/>
            <a:ext cx="3130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404040"/>
                </a:solidFill>
                <a:latin typeface="Calibri"/>
                <a:cs typeface="Calibri"/>
              </a:rPr>
              <a:t>55.4%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9782302" y="5112766"/>
            <a:ext cx="3130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404040"/>
                </a:solidFill>
                <a:latin typeface="Calibri"/>
                <a:cs typeface="Calibri"/>
              </a:rPr>
              <a:t>57.3%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10332211" y="5086350"/>
            <a:ext cx="3130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404040"/>
                </a:solidFill>
                <a:latin typeface="Calibri"/>
                <a:cs typeface="Calibri"/>
              </a:rPr>
              <a:t>58.9%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10882121" y="5063108"/>
            <a:ext cx="3130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404040"/>
                </a:solidFill>
                <a:latin typeface="Calibri"/>
                <a:cs typeface="Calibri"/>
              </a:rPr>
              <a:t>60.3%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11431905" y="5041519"/>
            <a:ext cx="3130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404040"/>
                </a:solidFill>
                <a:latin typeface="Calibri"/>
                <a:cs typeface="Calibri"/>
              </a:rPr>
              <a:t>61.6%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6485890" y="6041542"/>
            <a:ext cx="30861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0">
                <a:solidFill>
                  <a:srgbClr val="585858"/>
                </a:solidFill>
                <a:latin typeface="Calibri"/>
                <a:cs typeface="Calibri"/>
              </a:rPr>
              <a:t>2014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7036054" y="6041542"/>
            <a:ext cx="140843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1975" algn="l"/>
                <a:tab pos="1111885" algn="l"/>
              </a:tabLst>
            </a:pPr>
            <a:r>
              <a:rPr dirty="0" sz="1100" spc="-20">
                <a:solidFill>
                  <a:srgbClr val="585858"/>
                </a:solidFill>
                <a:latin typeface="Calibri"/>
                <a:cs typeface="Calibri"/>
              </a:rPr>
              <a:t>2015</a:t>
            </a:r>
            <a:r>
              <a:rPr dirty="0" sz="110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dirty="0" sz="1100" spc="-20">
                <a:solidFill>
                  <a:srgbClr val="585858"/>
                </a:solidFill>
                <a:latin typeface="Calibri"/>
                <a:cs typeface="Calibri"/>
              </a:rPr>
              <a:t>2016</a:t>
            </a:r>
            <a:r>
              <a:rPr dirty="0" sz="110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dirty="0" sz="1100" spc="-20">
                <a:solidFill>
                  <a:srgbClr val="585858"/>
                </a:solidFill>
                <a:latin typeface="Calibri"/>
                <a:cs typeface="Calibri"/>
              </a:rPr>
              <a:t>2017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6" name="object 86" descr=""/>
          <p:cNvSpPr txBox="1"/>
          <p:nvPr/>
        </p:nvSpPr>
        <p:spPr>
          <a:xfrm>
            <a:off x="8685656" y="6041542"/>
            <a:ext cx="309499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1975" algn="l"/>
                <a:tab pos="1076325" algn="l"/>
                <a:tab pos="1626235" algn="l"/>
                <a:tab pos="2176145" algn="l"/>
                <a:tab pos="2726055" algn="l"/>
              </a:tabLst>
            </a:pPr>
            <a:r>
              <a:rPr dirty="0" sz="1100" spc="-20">
                <a:solidFill>
                  <a:srgbClr val="585858"/>
                </a:solidFill>
                <a:latin typeface="Calibri"/>
                <a:cs typeface="Calibri"/>
              </a:rPr>
              <a:t>2018</a:t>
            </a:r>
            <a:r>
              <a:rPr dirty="0" sz="110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dirty="0" sz="1100" spc="-20">
                <a:solidFill>
                  <a:srgbClr val="585858"/>
                </a:solidFill>
                <a:latin typeface="Calibri"/>
                <a:cs typeface="Calibri"/>
              </a:rPr>
              <a:t>2019</a:t>
            </a:r>
            <a:r>
              <a:rPr dirty="0" sz="110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dirty="0" sz="1100" spc="-20">
                <a:solidFill>
                  <a:srgbClr val="585858"/>
                </a:solidFill>
                <a:latin typeface="Calibri"/>
                <a:cs typeface="Calibri"/>
              </a:rPr>
              <a:t>2020P</a:t>
            </a:r>
            <a:r>
              <a:rPr dirty="0" sz="110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dirty="0" sz="1100" spc="-20">
                <a:solidFill>
                  <a:srgbClr val="585858"/>
                </a:solidFill>
                <a:latin typeface="Calibri"/>
                <a:cs typeface="Calibri"/>
              </a:rPr>
              <a:t>2021P</a:t>
            </a:r>
            <a:r>
              <a:rPr dirty="0" sz="110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dirty="0" sz="1100" spc="-20">
                <a:solidFill>
                  <a:srgbClr val="585858"/>
                </a:solidFill>
                <a:latin typeface="Calibri"/>
                <a:cs typeface="Calibri"/>
              </a:rPr>
              <a:t>2022P</a:t>
            </a:r>
            <a:r>
              <a:rPr dirty="0" sz="110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dirty="0" sz="1100" spc="-20">
                <a:solidFill>
                  <a:srgbClr val="585858"/>
                </a:solidFill>
                <a:latin typeface="Calibri"/>
                <a:cs typeface="Calibri"/>
              </a:rPr>
              <a:t>2023P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7" name="object 87" descr=""/>
          <p:cNvSpPr txBox="1"/>
          <p:nvPr/>
        </p:nvSpPr>
        <p:spPr>
          <a:xfrm>
            <a:off x="6270116" y="4424298"/>
            <a:ext cx="351917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Global</a:t>
            </a:r>
            <a:r>
              <a:rPr dirty="0" sz="1400" spc="-4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Digital</a:t>
            </a:r>
            <a:r>
              <a:rPr dirty="0" sz="1400" spc="-4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Revenues</a:t>
            </a:r>
            <a:r>
              <a:rPr dirty="0" sz="1400" spc="-3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as</a:t>
            </a:r>
            <a:r>
              <a:rPr dirty="0" sz="1400" spc="-2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a</a:t>
            </a:r>
            <a:r>
              <a:rPr dirty="0" sz="1400" spc="-3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%</a:t>
            </a:r>
            <a:r>
              <a:rPr dirty="0" sz="1400" spc="-2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85858"/>
                </a:solidFill>
                <a:latin typeface="Calibri"/>
                <a:cs typeface="Calibri"/>
              </a:rPr>
              <a:t>of</a:t>
            </a:r>
            <a:r>
              <a:rPr dirty="0" sz="1400" spc="-2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 spc="-30">
                <a:solidFill>
                  <a:srgbClr val="585858"/>
                </a:solidFill>
                <a:latin typeface="Calibri"/>
                <a:cs typeface="Calibri"/>
              </a:rPr>
              <a:t>Total</a:t>
            </a:r>
            <a:r>
              <a:rPr dirty="0" sz="1400" spc="-45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85858"/>
                </a:solidFill>
                <a:latin typeface="Calibri"/>
                <a:cs typeface="Calibri"/>
              </a:rPr>
              <a:t>Revenues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8" name="object 88" descr=""/>
          <p:cNvGrpSpPr/>
          <p:nvPr/>
        </p:nvGrpSpPr>
        <p:grpSpPr>
          <a:xfrm>
            <a:off x="10228326" y="4515421"/>
            <a:ext cx="320040" cy="73660"/>
            <a:chOff x="10228326" y="4515421"/>
            <a:chExt cx="320040" cy="73660"/>
          </a:xfrm>
        </p:grpSpPr>
        <p:sp>
          <p:nvSpPr>
            <p:cNvPr id="89" name="object 89" descr=""/>
            <p:cNvSpPr/>
            <p:nvPr/>
          </p:nvSpPr>
          <p:spPr>
            <a:xfrm>
              <a:off x="10228326" y="4552950"/>
              <a:ext cx="320040" cy="0"/>
            </a:xfrm>
            <a:custGeom>
              <a:avLst/>
              <a:gdLst/>
              <a:ahLst/>
              <a:cxnLst/>
              <a:rect l="l" t="t" r="r" b="b"/>
              <a:pathLst>
                <a:path w="320040" h="0">
                  <a:moveTo>
                    <a:pt x="0" y="0"/>
                  </a:moveTo>
                  <a:lnTo>
                    <a:pt x="320040" y="0"/>
                  </a:lnTo>
                </a:path>
              </a:pathLst>
            </a:custGeom>
            <a:ln w="28575">
              <a:solidFill>
                <a:srgbClr val="122D5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0" name="object 9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50817" y="4515421"/>
              <a:ext cx="73533" cy="73533"/>
            </a:xfrm>
            <a:prstGeom prst="rect">
              <a:avLst/>
            </a:prstGeom>
          </p:spPr>
        </p:pic>
      </p:grpSp>
      <p:grpSp>
        <p:nvGrpSpPr>
          <p:cNvPr id="91" name="object 91" descr=""/>
          <p:cNvGrpSpPr/>
          <p:nvPr/>
        </p:nvGrpSpPr>
        <p:grpSpPr>
          <a:xfrm>
            <a:off x="11029950" y="4515421"/>
            <a:ext cx="320040" cy="73660"/>
            <a:chOff x="11029950" y="4515421"/>
            <a:chExt cx="320040" cy="73660"/>
          </a:xfrm>
        </p:grpSpPr>
        <p:sp>
          <p:nvSpPr>
            <p:cNvPr id="92" name="object 92" descr=""/>
            <p:cNvSpPr/>
            <p:nvPr/>
          </p:nvSpPr>
          <p:spPr>
            <a:xfrm>
              <a:off x="11029950" y="4552950"/>
              <a:ext cx="320040" cy="0"/>
            </a:xfrm>
            <a:custGeom>
              <a:avLst/>
              <a:gdLst/>
              <a:ahLst/>
              <a:cxnLst/>
              <a:rect l="l" t="t" r="r" b="b"/>
              <a:pathLst>
                <a:path w="320040" h="0">
                  <a:moveTo>
                    <a:pt x="0" y="0"/>
                  </a:moveTo>
                  <a:lnTo>
                    <a:pt x="320040" y="0"/>
                  </a:lnTo>
                </a:path>
              </a:pathLst>
            </a:custGeom>
            <a:ln w="28575">
              <a:solidFill>
                <a:srgbClr val="122D56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3" name="object 9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52441" y="4515421"/>
              <a:ext cx="73532" cy="73533"/>
            </a:xfrm>
            <a:prstGeom prst="rect">
              <a:avLst/>
            </a:prstGeom>
          </p:spPr>
        </p:pic>
      </p:grpSp>
      <p:sp>
        <p:nvSpPr>
          <p:cNvPr id="94" name="object 94" descr=""/>
          <p:cNvSpPr txBox="1"/>
          <p:nvPr/>
        </p:nvSpPr>
        <p:spPr>
          <a:xfrm>
            <a:off x="10572750" y="4458970"/>
            <a:ext cx="13392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3435" algn="l"/>
              </a:tabLst>
            </a:pP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Actual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Forecasted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5" name="object 95" descr=""/>
          <p:cNvSpPr/>
          <p:nvPr/>
        </p:nvSpPr>
        <p:spPr>
          <a:xfrm>
            <a:off x="201929" y="4173473"/>
            <a:ext cx="5634355" cy="0"/>
          </a:xfrm>
          <a:custGeom>
            <a:avLst/>
            <a:gdLst/>
            <a:ahLst/>
            <a:cxnLst/>
            <a:rect l="l" t="t" r="r" b="b"/>
            <a:pathLst>
              <a:path w="5634355" h="0">
                <a:moveTo>
                  <a:pt x="5634101" y="0"/>
                </a:moveTo>
                <a:lnTo>
                  <a:pt x="0" y="0"/>
                </a:lnTo>
              </a:path>
            </a:pathLst>
          </a:custGeom>
          <a:ln w="28575">
            <a:solidFill>
              <a:srgbClr val="4471C4"/>
            </a:solidFill>
            <a:prstDash val="sysDash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96" name="object 96" descr=""/>
          <p:cNvGrpSpPr/>
          <p:nvPr/>
        </p:nvGrpSpPr>
        <p:grpSpPr>
          <a:xfrm>
            <a:off x="68389" y="4910328"/>
            <a:ext cx="5805805" cy="966469"/>
            <a:chOff x="68389" y="4910328"/>
            <a:chExt cx="5805805" cy="966469"/>
          </a:xfrm>
        </p:grpSpPr>
        <p:sp>
          <p:nvSpPr>
            <p:cNvPr id="97" name="object 97" descr=""/>
            <p:cNvSpPr/>
            <p:nvPr/>
          </p:nvSpPr>
          <p:spPr>
            <a:xfrm>
              <a:off x="420624" y="4910328"/>
              <a:ext cx="464820" cy="962025"/>
            </a:xfrm>
            <a:custGeom>
              <a:avLst/>
              <a:gdLst/>
              <a:ahLst/>
              <a:cxnLst/>
              <a:rect l="l" t="t" r="r" b="b"/>
              <a:pathLst>
                <a:path w="464819" h="962025">
                  <a:moveTo>
                    <a:pt x="464820" y="0"/>
                  </a:moveTo>
                  <a:lnTo>
                    <a:pt x="0" y="0"/>
                  </a:lnTo>
                  <a:lnTo>
                    <a:pt x="0" y="961644"/>
                  </a:lnTo>
                  <a:lnTo>
                    <a:pt x="464820" y="961644"/>
                  </a:lnTo>
                  <a:lnTo>
                    <a:pt x="464820" y="0"/>
                  </a:lnTo>
                  <a:close/>
                </a:path>
              </a:pathLst>
            </a:custGeom>
            <a:solidFill>
              <a:srgbClr val="00865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1580388" y="4995672"/>
              <a:ext cx="463550" cy="876300"/>
            </a:xfrm>
            <a:custGeom>
              <a:avLst/>
              <a:gdLst/>
              <a:ahLst/>
              <a:cxnLst/>
              <a:rect l="l" t="t" r="r" b="b"/>
              <a:pathLst>
                <a:path w="463550" h="876300">
                  <a:moveTo>
                    <a:pt x="463295" y="0"/>
                  </a:moveTo>
                  <a:lnTo>
                    <a:pt x="0" y="0"/>
                  </a:lnTo>
                  <a:lnTo>
                    <a:pt x="0" y="876299"/>
                  </a:lnTo>
                  <a:lnTo>
                    <a:pt x="463295" y="876299"/>
                  </a:lnTo>
                  <a:lnTo>
                    <a:pt x="463295" y="0"/>
                  </a:lnTo>
                  <a:close/>
                </a:path>
              </a:pathLst>
            </a:custGeom>
            <a:solidFill>
              <a:srgbClr val="0752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 descr=""/>
            <p:cNvSpPr/>
            <p:nvPr/>
          </p:nvSpPr>
          <p:spPr>
            <a:xfrm>
              <a:off x="2738628" y="5173980"/>
              <a:ext cx="464820" cy="698500"/>
            </a:xfrm>
            <a:custGeom>
              <a:avLst/>
              <a:gdLst/>
              <a:ahLst/>
              <a:cxnLst/>
              <a:rect l="l" t="t" r="r" b="b"/>
              <a:pathLst>
                <a:path w="464819" h="698500">
                  <a:moveTo>
                    <a:pt x="464819" y="0"/>
                  </a:moveTo>
                  <a:lnTo>
                    <a:pt x="0" y="0"/>
                  </a:lnTo>
                  <a:lnTo>
                    <a:pt x="0" y="697992"/>
                  </a:lnTo>
                  <a:lnTo>
                    <a:pt x="464819" y="697992"/>
                  </a:lnTo>
                  <a:lnTo>
                    <a:pt x="464819" y="0"/>
                  </a:lnTo>
                  <a:close/>
                </a:path>
              </a:pathLst>
            </a:custGeom>
            <a:solidFill>
              <a:srgbClr val="843B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 descr=""/>
            <p:cNvSpPr/>
            <p:nvPr/>
          </p:nvSpPr>
          <p:spPr>
            <a:xfrm>
              <a:off x="3898392" y="5173980"/>
              <a:ext cx="463550" cy="698500"/>
            </a:xfrm>
            <a:custGeom>
              <a:avLst/>
              <a:gdLst/>
              <a:ahLst/>
              <a:cxnLst/>
              <a:rect l="l" t="t" r="r" b="b"/>
              <a:pathLst>
                <a:path w="463550" h="698500">
                  <a:moveTo>
                    <a:pt x="463296" y="0"/>
                  </a:moveTo>
                  <a:lnTo>
                    <a:pt x="0" y="0"/>
                  </a:lnTo>
                  <a:lnTo>
                    <a:pt x="0" y="697992"/>
                  </a:lnTo>
                  <a:lnTo>
                    <a:pt x="463296" y="697992"/>
                  </a:lnTo>
                  <a:lnTo>
                    <a:pt x="463296" y="0"/>
                  </a:lnTo>
                  <a:close/>
                </a:path>
              </a:pathLst>
            </a:custGeom>
            <a:solidFill>
              <a:srgbClr val="DE290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 descr=""/>
            <p:cNvSpPr/>
            <p:nvPr/>
          </p:nvSpPr>
          <p:spPr>
            <a:xfrm>
              <a:off x="73152" y="5871972"/>
              <a:ext cx="5796280" cy="0"/>
            </a:xfrm>
            <a:custGeom>
              <a:avLst/>
              <a:gdLst/>
              <a:ahLst/>
              <a:cxnLst/>
              <a:rect l="l" t="t" r="r" b="b"/>
              <a:pathLst>
                <a:path w="5796280" h="0">
                  <a:moveTo>
                    <a:pt x="0" y="0"/>
                  </a:moveTo>
                  <a:lnTo>
                    <a:pt x="5795772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2" name="object 102" descr=""/>
          <p:cNvSpPr txBox="1"/>
          <p:nvPr/>
        </p:nvSpPr>
        <p:spPr>
          <a:xfrm>
            <a:off x="448157" y="5296280"/>
            <a:ext cx="4076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FFFFFF"/>
                </a:solidFill>
                <a:latin typeface="Calibri"/>
                <a:cs typeface="Calibri"/>
              </a:rPr>
              <a:t>44.90%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3" name="object 103" descr=""/>
          <p:cNvSpPr txBox="1"/>
          <p:nvPr/>
        </p:nvSpPr>
        <p:spPr>
          <a:xfrm>
            <a:off x="1607311" y="5338648"/>
            <a:ext cx="4076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FFFFFF"/>
                </a:solidFill>
                <a:latin typeface="Calibri"/>
                <a:cs typeface="Calibri"/>
              </a:rPr>
              <a:t>40.90%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4" name="object 104" descr=""/>
          <p:cNvSpPr txBox="1"/>
          <p:nvPr/>
        </p:nvSpPr>
        <p:spPr>
          <a:xfrm>
            <a:off x="2766441" y="5427979"/>
            <a:ext cx="4076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FFFFFF"/>
                </a:solidFill>
                <a:latin typeface="Calibri"/>
                <a:cs typeface="Calibri"/>
              </a:rPr>
              <a:t>32.60%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5" name="object 105" descr=""/>
          <p:cNvSpPr txBox="1"/>
          <p:nvPr/>
        </p:nvSpPr>
        <p:spPr>
          <a:xfrm>
            <a:off x="3925570" y="5427979"/>
            <a:ext cx="4076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FFFFFF"/>
                </a:solidFill>
                <a:latin typeface="Calibri"/>
                <a:cs typeface="Calibri"/>
              </a:rPr>
              <a:t>32.60%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6" name="object 106" descr=""/>
          <p:cNvSpPr txBox="1"/>
          <p:nvPr/>
        </p:nvSpPr>
        <p:spPr>
          <a:xfrm>
            <a:off x="5056632" y="5366003"/>
            <a:ext cx="464820" cy="506095"/>
          </a:xfrm>
          <a:prstGeom prst="rect">
            <a:avLst/>
          </a:prstGeom>
          <a:solidFill>
            <a:srgbClr val="00AFEF"/>
          </a:solidFill>
        </p:spPr>
        <p:txBody>
          <a:bodyPr wrap="square" lIns="0" tIns="241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90"/>
              </a:spcBef>
            </a:pPr>
            <a:endParaRPr sz="1000">
              <a:latin typeface="Times New Roman"/>
              <a:cs typeface="Times New Roman"/>
            </a:endParaRPr>
          </a:p>
          <a:p>
            <a:pPr marL="40640">
              <a:lnSpc>
                <a:spcPct val="100000"/>
              </a:lnSpc>
            </a:pPr>
            <a:r>
              <a:rPr dirty="0" sz="1000" spc="-10" b="1">
                <a:solidFill>
                  <a:srgbClr val="FFFFFF"/>
                </a:solidFill>
                <a:latin typeface="Calibri"/>
                <a:cs typeface="Calibri"/>
              </a:rPr>
              <a:t>23.60%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7" name="object 107" descr=""/>
          <p:cNvSpPr txBox="1"/>
          <p:nvPr/>
        </p:nvSpPr>
        <p:spPr>
          <a:xfrm>
            <a:off x="5213984" y="5926937"/>
            <a:ext cx="1511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Calibri"/>
                <a:cs typeface="Calibri"/>
              </a:rPr>
              <a:t>US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08" name="object 108" descr=""/>
          <p:cNvGrpSpPr/>
          <p:nvPr/>
        </p:nvGrpSpPr>
        <p:grpSpPr>
          <a:xfrm>
            <a:off x="389763" y="4579175"/>
            <a:ext cx="5306695" cy="728980"/>
            <a:chOff x="389763" y="4579175"/>
            <a:chExt cx="5306695" cy="728980"/>
          </a:xfrm>
        </p:grpSpPr>
        <p:sp>
          <p:nvSpPr>
            <p:cNvPr id="109" name="object 109" descr=""/>
            <p:cNvSpPr/>
            <p:nvPr/>
          </p:nvSpPr>
          <p:spPr>
            <a:xfrm>
              <a:off x="643890" y="5289042"/>
              <a:ext cx="5052695" cy="0"/>
            </a:xfrm>
            <a:custGeom>
              <a:avLst/>
              <a:gdLst/>
              <a:ahLst/>
              <a:cxnLst/>
              <a:rect l="l" t="t" r="r" b="b"/>
              <a:pathLst>
                <a:path w="5052695" h="0">
                  <a:moveTo>
                    <a:pt x="0" y="0"/>
                  </a:moveTo>
                  <a:lnTo>
                    <a:pt x="5052314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0" name="object 11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65776" y="4972812"/>
              <a:ext cx="470915" cy="272796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94104" y="4671060"/>
              <a:ext cx="443484" cy="292607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9288" y="4588764"/>
              <a:ext cx="510540" cy="286512"/>
            </a:xfrm>
            <a:prstGeom prst="rect">
              <a:avLst/>
            </a:prstGeom>
          </p:spPr>
        </p:pic>
        <p:sp>
          <p:nvSpPr>
            <p:cNvPr id="113" name="object 113" descr=""/>
            <p:cNvSpPr/>
            <p:nvPr/>
          </p:nvSpPr>
          <p:spPr>
            <a:xfrm>
              <a:off x="394525" y="4583938"/>
              <a:ext cx="520065" cy="296545"/>
            </a:xfrm>
            <a:custGeom>
              <a:avLst/>
              <a:gdLst/>
              <a:ahLst/>
              <a:cxnLst/>
              <a:rect l="l" t="t" r="r" b="b"/>
              <a:pathLst>
                <a:path w="520065" h="296545">
                  <a:moveTo>
                    <a:pt x="0" y="296037"/>
                  </a:moveTo>
                  <a:lnTo>
                    <a:pt x="520065" y="296037"/>
                  </a:lnTo>
                  <a:lnTo>
                    <a:pt x="520065" y="0"/>
                  </a:lnTo>
                  <a:lnTo>
                    <a:pt x="0" y="0"/>
                  </a:lnTo>
                  <a:lnTo>
                    <a:pt x="0" y="29603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4" name="object 11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56915" y="4829556"/>
              <a:ext cx="435863" cy="134874"/>
            </a:xfrm>
            <a:prstGeom prst="rect">
              <a:avLst/>
            </a:prstGeom>
          </p:spPr>
        </p:pic>
        <p:sp>
          <p:nvSpPr>
            <p:cNvPr id="115" name="object 115" descr=""/>
            <p:cNvSpPr/>
            <p:nvPr/>
          </p:nvSpPr>
          <p:spPr>
            <a:xfrm>
              <a:off x="2752089" y="4824730"/>
              <a:ext cx="445770" cy="279400"/>
            </a:xfrm>
            <a:custGeom>
              <a:avLst/>
              <a:gdLst/>
              <a:ahLst/>
              <a:cxnLst/>
              <a:rect l="l" t="t" r="r" b="b"/>
              <a:pathLst>
                <a:path w="445769" h="279400">
                  <a:moveTo>
                    <a:pt x="0" y="279273"/>
                  </a:moveTo>
                  <a:lnTo>
                    <a:pt x="445388" y="279273"/>
                  </a:lnTo>
                  <a:lnTo>
                    <a:pt x="445388" y="0"/>
                  </a:lnTo>
                  <a:lnTo>
                    <a:pt x="0" y="0"/>
                  </a:lnTo>
                  <a:lnTo>
                    <a:pt x="0" y="27927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6" name="object 11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877055" y="4844796"/>
              <a:ext cx="458724" cy="283463"/>
            </a:xfrm>
            <a:prstGeom prst="rect">
              <a:avLst/>
            </a:prstGeom>
          </p:spPr>
        </p:pic>
      </p:grpSp>
      <p:sp>
        <p:nvSpPr>
          <p:cNvPr id="117" name="object 117" descr=""/>
          <p:cNvSpPr txBox="1"/>
          <p:nvPr/>
        </p:nvSpPr>
        <p:spPr>
          <a:xfrm>
            <a:off x="4703826" y="4287773"/>
            <a:ext cx="1179830" cy="646430"/>
          </a:xfrm>
          <a:prstGeom prst="rect">
            <a:avLst/>
          </a:prstGeom>
          <a:ln w="28575">
            <a:solidFill>
              <a:srgbClr val="4471C4"/>
            </a:solidFill>
          </a:ln>
        </p:spPr>
        <p:txBody>
          <a:bodyPr wrap="square" lIns="0" tIns="36830" rIns="0" bIns="0" rtlCol="0" vert="horz">
            <a:spAutoFit/>
          </a:bodyPr>
          <a:lstStyle/>
          <a:p>
            <a:pPr algn="ctr" marL="134620" marR="128270" indent="-635">
              <a:lnSpc>
                <a:spcPct val="100000"/>
              </a:lnSpc>
              <a:spcBef>
                <a:spcPts val="290"/>
              </a:spcBef>
            </a:pPr>
            <a:r>
              <a:rPr dirty="0" sz="1200" b="1">
                <a:latin typeface="Calibri"/>
                <a:cs typeface="Calibri"/>
              </a:rPr>
              <a:t>Global</a:t>
            </a:r>
            <a:r>
              <a:rPr dirty="0" sz="1200" spc="-30" b="1">
                <a:latin typeface="Calibri"/>
                <a:cs typeface="Calibri"/>
              </a:rPr>
              <a:t> </a:t>
            </a:r>
            <a:r>
              <a:rPr dirty="0" sz="1200" spc="-20" b="1">
                <a:latin typeface="Calibri"/>
                <a:cs typeface="Calibri"/>
              </a:rPr>
              <a:t>Data </a:t>
            </a:r>
            <a:r>
              <a:rPr dirty="0" sz="1200" spc="-10" b="1">
                <a:latin typeface="Calibri"/>
                <a:cs typeface="Calibri"/>
              </a:rPr>
              <a:t>Consumption </a:t>
            </a:r>
            <a:r>
              <a:rPr dirty="0" sz="1200" b="1">
                <a:latin typeface="Calibri"/>
                <a:cs typeface="Calibri"/>
              </a:rPr>
              <a:t>CAGR</a:t>
            </a:r>
            <a:r>
              <a:rPr dirty="0" sz="1200" spc="-25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is</a:t>
            </a:r>
            <a:r>
              <a:rPr dirty="0" sz="1200" spc="-10" b="1">
                <a:latin typeface="Calibri"/>
                <a:cs typeface="Calibri"/>
              </a:rPr>
              <a:t> 26.4%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8" name="object 118" descr=""/>
          <p:cNvSpPr txBox="1"/>
          <p:nvPr/>
        </p:nvSpPr>
        <p:spPr>
          <a:xfrm>
            <a:off x="251561" y="4240529"/>
            <a:ext cx="4347210" cy="2159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sng" sz="12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…and</a:t>
            </a:r>
            <a:r>
              <a:rPr dirty="0" u="sng" sz="1250" spc="-1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2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Data</a:t>
            </a:r>
            <a:r>
              <a:rPr dirty="0" u="sng" sz="1250" spc="-1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25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Consumption</a:t>
            </a:r>
            <a:r>
              <a:rPr dirty="0" u="sng" sz="1250" spc="-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2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is</a:t>
            </a:r>
            <a:r>
              <a:rPr dirty="0" u="sng" sz="1250" spc="-1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2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Rising</a:t>
            </a:r>
            <a:r>
              <a:rPr dirty="0" u="sng" sz="1250" spc="-1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2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across</a:t>
            </a:r>
            <a:r>
              <a:rPr dirty="0" u="sng" sz="1250" spc="-1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2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the</a:t>
            </a:r>
            <a:r>
              <a:rPr dirty="0" u="sng" sz="1250" spc="-2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2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Globe</a:t>
            </a:r>
            <a:r>
              <a:rPr dirty="0" u="sng" sz="1250" spc="-1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25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(2018-</a:t>
            </a:r>
            <a:r>
              <a:rPr dirty="0" u="sng" sz="125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23 </a:t>
            </a:r>
            <a:r>
              <a:rPr dirty="0" u="sng" sz="125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Calibri"/>
                <a:cs typeface="Calibri"/>
              </a:rPr>
              <a:t>CAGR)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119" name="object 119" descr=""/>
          <p:cNvSpPr txBox="1"/>
          <p:nvPr/>
        </p:nvSpPr>
        <p:spPr>
          <a:xfrm>
            <a:off x="224739" y="471297"/>
            <a:ext cx="1081214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OTT</a:t>
            </a:r>
            <a:r>
              <a:rPr dirty="0" sz="16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Video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6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Poised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Attract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Higher</a:t>
            </a:r>
            <a:r>
              <a:rPr dirty="0"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Investments</a:t>
            </a:r>
            <a:r>
              <a:rPr dirty="0" sz="16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16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it’s</a:t>
            </a:r>
            <a:r>
              <a:rPr dirty="0" sz="16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backed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dirty="0" sz="16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Consumption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Growth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6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Favourable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Consumer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Patterns…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6916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74320" marR="267335" indent="-3175">
              <a:lnSpc>
                <a:spcPct val="100000"/>
              </a:lnSpc>
              <a:spcBef>
                <a:spcPts val="240"/>
              </a:spcBef>
            </a:pP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70276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69875" marR="268605" indent="25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 Overview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69719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310" marR="311150" indent="-635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370832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521334" marR="294005" indent="-224154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771388" y="6303264"/>
            <a:ext cx="1231900" cy="55499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0480" rIns="0" bIns="0" rtlCol="0" vert="horz">
            <a:spAutoFit/>
          </a:bodyPr>
          <a:lstStyle/>
          <a:p>
            <a:pPr marL="309880" marR="281940" indent="-26034">
              <a:lnSpc>
                <a:spcPct val="100000"/>
              </a:lnSpc>
              <a:spcBef>
                <a:spcPts val="240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Financial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7194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53365" marR="207645" indent="-4318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 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5725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14960" marR="210185" indent="-100965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 Solution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9822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146050" rIns="0" bIns="0" rtlCol="0" vert="horz">
            <a:spAutoFit/>
          </a:bodyPr>
          <a:lstStyle/>
          <a:p>
            <a:pPr marL="206375">
              <a:lnSpc>
                <a:spcPct val="100000"/>
              </a:lnSpc>
              <a:spcBef>
                <a:spcPts val="115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1551919" y="643432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2"/>
                </a:lnTo>
                <a:lnTo>
                  <a:pt x="640079" y="294132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Acquisition</a:t>
            </a:r>
            <a:r>
              <a:rPr dirty="0" spc="-60"/>
              <a:t> </a:t>
            </a:r>
            <a:r>
              <a:rPr dirty="0"/>
              <a:t>Feasibility:</a:t>
            </a:r>
            <a:r>
              <a:rPr dirty="0" spc="-65"/>
              <a:t> </a:t>
            </a:r>
            <a:r>
              <a:rPr dirty="0"/>
              <a:t>Cash,</a:t>
            </a:r>
            <a:r>
              <a:rPr dirty="0" spc="-70"/>
              <a:t> </a:t>
            </a:r>
            <a:r>
              <a:rPr dirty="0"/>
              <a:t>Debt</a:t>
            </a:r>
            <a:r>
              <a:rPr dirty="0" spc="-55"/>
              <a:t> </a:t>
            </a:r>
            <a:r>
              <a:rPr dirty="0"/>
              <a:t>&amp;</a:t>
            </a:r>
            <a:r>
              <a:rPr dirty="0" spc="-65"/>
              <a:t> </a:t>
            </a:r>
            <a:r>
              <a:rPr dirty="0" spc="-10"/>
              <a:t>Equity</a:t>
            </a:r>
          </a:p>
        </p:txBody>
      </p:sp>
      <p:sp>
        <p:nvSpPr>
          <p:cNvPr id="13" name="object 13" descr=""/>
          <p:cNvSpPr/>
          <p:nvPr/>
        </p:nvSpPr>
        <p:spPr>
          <a:xfrm>
            <a:off x="3476244" y="2244851"/>
            <a:ext cx="0" cy="2117090"/>
          </a:xfrm>
          <a:custGeom>
            <a:avLst/>
            <a:gdLst/>
            <a:ahLst/>
            <a:cxnLst/>
            <a:rect l="l" t="t" r="r" b="b"/>
            <a:pathLst>
              <a:path w="0" h="2117090">
                <a:moveTo>
                  <a:pt x="0" y="0"/>
                </a:moveTo>
                <a:lnTo>
                  <a:pt x="0" y="2116709"/>
                </a:lnTo>
              </a:path>
            </a:pathLst>
          </a:custGeom>
          <a:ln w="127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251561" y="1017270"/>
            <a:ext cx="45770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Data</a:t>
            </a:r>
            <a:r>
              <a:rPr dirty="0" sz="18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about</a:t>
            </a:r>
            <a:r>
              <a:rPr dirty="0" sz="18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8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biggest</a:t>
            </a:r>
            <a:r>
              <a:rPr dirty="0" sz="18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debt</a:t>
            </a:r>
            <a:r>
              <a:rPr dirty="0" sz="18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issuances</a:t>
            </a:r>
            <a:r>
              <a:rPr dirty="0" sz="18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in</a:t>
            </a:r>
            <a:r>
              <a:rPr dirty="0" sz="18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dirty="0" sz="18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001F5F"/>
                </a:solidFill>
                <a:latin typeface="Calibri"/>
                <a:cs typeface="Calibri"/>
              </a:rPr>
              <a:t>USA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283463" y="1363980"/>
            <a:ext cx="5083175" cy="0"/>
          </a:xfrm>
          <a:custGeom>
            <a:avLst/>
            <a:gdLst/>
            <a:ahLst/>
            <a:cxnLst/>
            <a:rect l="l" t="t" r="r" b="b"/>
            <a:pathLst>
              <a:path w="5083175" h="0">
                <a:moveTo>
                  <a:pt x="0" y="0"/>
                </a:moveTo>
                <a:lnTo>
                  <a:pt x="5082921" y="0"/>
                </a:lnTo>
              </a:path>
            </a:pathLst>
          </a:custGeom>
          <a:ln w="6350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6" name="object 16" descr=""/>
          <p:cNvGraphicFramePr>
            <a:graphicFrameLocks noGrp="1"/>
          </p:cNvGraphicFramePr>
          <p:nvPr/>
        </p:nvGraphicFramePr>
        <p:xfrm>
          <a:off x="6141719" y="1450714"/>
          <a:ext cx="5916295" cy="10001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1544"/>
                <a:gridCol w="980440"/>
                <a:gridCol w="980439"/>
                <a:gridCol w="980439"/>
                <a:gridCol w="980439"/>
                <a:gridCol w="980439"/>
              </a:tblGrid>
              <a:tr h="193675"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150" spc="-1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Statement</a:t>
                      </a:r>
                      <a:r>
                        <a:rPr dirty="0" sz="1150" spc="-3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50" spc="-2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Data</a:t>
                      </a:r>
                      <a:endParaRPr sz="1150">
                        <a:latin typeface="Arial MT"/>
                        <a:cs typeface="Arial MT"/>
                      </a:endParaRPr>
                    </a:p>
                  </a:txBody>
                  <a:tcPr marL="0" marR="0" marB="0" marT="3175">
                    <a:lnL w="9525">
                      <a:solidFill>
                        <a:srgbClr val="FF9933"/>
                      </a:solidFill>
                      <a:prstDash val="solid"/>
                    </a:lnL>
                    <a:lnR w="9525">
                      <a:solidFill>
                        <a:srgbClr val="FF9933"/>
                      </a:solidFill>
                      <a:prstDash val="solid"/>
                    </a:lnR>
                    <a:lnT w="9525">
                      <a:solidFill>
                        <a:srgbClr val="FF9933"/>
                      </a:solidFill>
                      <a:prstDash val="solid"/>
                    </a:lnT>
                    <a:lnB w="9525">
                      <a:solidFill>
                        <a:srgbClr val="FF9933"/>
                      </a:solidFill>
                      <a:prstDash val="solid"/>
                    </a:lnB>
                    <a:solidFill>
                      <a:srgbClr val="3B3B3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1050" spc="-2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2019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7620">
                    <a:lnL w="9525">
                      <a:solidFill>
                        <a:srgbClr val="FF9933"/>
                      </a:solidFill>
                      <a:prstDash val="solid"/>
                    </a:lnL>
                    <a:lnR w="9525">
                      <a:solidFill>
                        <a:srgbClr val="FF9933"/>
                      </a:solidFill>
                      <a:prstDash val="solid"/>
                    </a:lnR>
                    <a:lnT w="9525">
                      <a:solidFill>
                        <a:srgbClr val="FF9933"/>
                      </a:solidFill>
                      <a:prstDash val="solid"/>
                    </a:lnT>
                    <a:lnB w="9525">
                      <a:solidFill>
                        <a:srgbClr val="FF9933"/>
                      </a:solidFill>
                      <a:prstDash val="solid"/>
                    </a:lnB>
                    <a:solidFill>
                      <a:srgbClr val="3B3B3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1050" spc="-2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2018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7620">
                    <a:lnL w="9525">
                      <a:solidFill>
                        <a:srgbClr val="FF9933"/>
                      </a:solidFill>
                      <a:prstDash val="solid"/>
                    </a:lnL>
                    <a:lnR w="9525">
                      <a:solidFill>
                        <a:srgbClr val="FF9933"/>
                      </a:solidFill>
                      <a:prstDash val="solid"/>
                    </a:lnR>
                    <a:lnT w="9525">
                      <a:solidFill>
                        <a:srgbClr val="FF9933"/>
                      </a:solidFill>
                      <a:prstDash val="solid"/>
                    </a:lnT>
                    <a:lnB w="9525">
                      <a:solidFill>
                        <a:srgbClr val="FF9933"/>
                      </a:solidFill>
                      <a:prstDash val="solid"/>
                    </a:lnB>
                    <a:solidFill>
                      <a:srgbClr val="3B3B3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1050" spc="-2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2017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7620">
                    <a:lnL w="9525">
                      <a:solidFill>
                        <a:srgbClr val="FF9933"/>
                      </a:solidFill>
                      <a:prstDash val="solid"/>
                    </a:lnL>
                    <a:lnR w="9525">
                      <a:solidFill>
                        <a:srgbClr val="FF9933"/>
                      </a:solidFill>
                      <a:prstDash val="solid"/>
                    </a:lnR>
                    <a:lnT w="9525">
                      <a:solidFill>
                        <a:srgbClr val="FF9933"/>
                      </a:solidFill>
                      <a:prstDash val="solid"/>
                    </a:lnT>
                    <a:lnB w="9525">
                      <a:solidFill>
                        <a:srgbClr val="FF9933"/>
                      </a:solidFill>
                      <a:prstDash val="solid"/>
                    </a:lnB>
                    <a:solidFill>
                      <a:srgbClr val="3B3B3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1050" spc="-2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2016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7620">
                    <a:lnL w="9525">
                      <a:solidFill>
                        <a:srgbClr val="FF9933"/>
                      </a:solidFill>
                      <a:prstDash val="solid"/>
                    </a:lnL>
                    <a:lnR w="9525">
                      <a:solidFill>
                        <a:srgbClr val="FF9933"/>
                      </a:solidFill>
                      <a:prstDash val="solid"/>
                    </a:lnR>
                    <a:lnT w="9525">
                      <a:solidFill>
                        <a:srgbClr val="FF9933"/>
                      </a:solidFill>
                      <a:prstDash val="solid"/>
                    </a:lnT>
                    <a:lnB w="9525">
                      <a:solidFill>
                        <a:srgbClr val="FF9933"/>
                      </a:solidFill>
                      <a:prstDash val="solid"/>
                    </a:lnB>
                    <a:solidFill>
                      <a:srgbClr val="3B3B3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1050" spc="-2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2015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7620">
                    <a:lnL w="9525">
                      <a:solidFill>
                        <a:srgbClr val="FF9933"/>
                      </a:solidFill>
                      <a:prstDash val="solid"/>
                    </a:lnL>
                    <a:lnR w="9525">
                      <a:solidFill>
                        <a:srgbClr val="FF9933"/>
                      </a:solidFill>
                      <a:prstDash val="solid"/>
                    </a:lnR>
                    <a:lnT w="9525">
                      <a:solidFill>
                        <a:srgbClr val="FF9933"/>
                      </a:solidFill>
                      <a:prstDash val="solid"/>
                    </a:lnT>
                    <a:lnB w="9525">
                      <a:solidFill>
                        <a:srgbClr val="FF9933"/>
                      </a:solidFill>
                      <a:prstDash val="solid"/>
                    </a:lnB>
                    <a:solidFill>
                      <a:srgbClr val="3B3B3B"/>
                    </a:solidFill>
                  </a:tcPr>
                </a:tc>
              </a:tr>
              <a:tr h="403225"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dirty="0" sz="1150" spc="-85">
                          <a:latin typeface="Arial MT"/>
                          <a:cs typeface="Arial MT"/>
                        </a:rPr>
                        <a:t>Current</a:t>
                      </a:r>
                      <a:r>
                        <a:rPr dirty="0" sz="115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50" spc="-10">
                          <a:latin typeface="Arial MT"/>
                          <a:cs typeface="Arial MT"/>
                        </a:rPr>
                        <a:t>Ratio</a:t>
                      </a:r>
                      <a:endParaRPr sz="1150">
                        <a:latin typeface="Arial MT"/>
                        <a:cs typeface="Arial MT"/>
                      </a:endParaRPr>
                    </a:p>
                  </a:txBody>
                  <a:tcPr marL="0" marR="0" marB="0" marT="107950">
                    <a:lnL w="9525">
                      <a:solidFill>
                        <a:srgbClr val="D4D7DB"/>
                      </a:solidFill>
                      <a:prstDash val="solid"/>
                    </a:lnL>
                    <a:lnR w="9525">
                      <a:solidFill>
                        <a:srgbClr val="D4D7DB"/>
                      </a:solidFill>
                      <a:prstDash val="solid"/>
                    </a:lnR>
                    <a:lnT w="9525">
                      <a:solidFill>
                        <a:srgbClr val="FF9933"/>
                      </a:solidFill>
                      <a:prstDash val="solid"/>
                    </a:lnT>
                    <a:lnB w="9525">
                      <a:solidFill>
                        <a:srgbClr val="D4D7D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5875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dirty="0" sz="1150" spc="-20">
                          <a:latin typeface="Arial MT"/>
                          <a:cs typeface="Arial MT"/>
                        </a:rPr>
                        <a:t>1.10</a:t>
                      </a:r>
                      <a:endParaRPr sz="1150">
                        <a:latin typeface="Arial MT"/>
                        <a:cs typeface="Arial MT"/>
                      </a:endParaRPr>
                    </a:p>
                  </a:txBody>
                  <a:tcPr marL="0" marR="0" marB="0" marT="107950">
                    <a:lnL w="9525">
                      <a:solidFill>
                        <a:srgbClr val="D4D7DB"/>
                      </a:solidFill>
                      <a:prstDash val="solid"/>
                    </a:lnL>
                    <a:lnR w="9525">
                      <a:solidFill>
                        <a:srgbClr val="D4D7DB"/>
                      </a:solidFill>
                      <a:prstDash val="solid"/>
                    </a:lnR>
                    <a:lnT w="9525">
                      <a:solidFill>
                        <a:srgbClr val="FF9933"/>
                      </a:solidFill>
                      <a:prstDash val="solid"/>
                    </a:lnT>
                    <a:lnB w="9525">
                      <a:solidFill>
                        <a:srgbClr val="D4D7D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5875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dirty="0" sz="1150" spc="-20">
                          <a:latin typeface="Arial MT"/>
                          <a:cs typeface="Arial MT"/>
                        </a:rPr>
                        <a:t>1.10</a:t>
                      </a:r>
                      <a:endParaRPr sz="1150">
                        <a:latin typeface="Arial MT"/>
                        <a:cs typeface="Arial MT"/>
                      </a:endParaRPr>
                    </a:p>
                  </a:txBody>
                  <a:tcPr marL="0" marR="0" marB="0" marT="107950">
                    <a:lnL w="9525">
                      <a:solidFill>
                        <a:srgbClr val="D4D7DB"/>
                      </a:solidFill>
                      <a:prstDash val="solid"/>
                    </a:lnL>
                    <a:lnR w="9525">
                      <a:solidFill>
                        <a:srgbClr val="D4D7DB"/>
                      </a:solidFill>
                      <a:prstDash val="solid"/>
                    </a:lnR>
                    <a:lnT w="9525">
                      <a:solidFill>
                        <a:srgbClr val="FF9933"/>
                      </a:solidFill>
                      <a:prstDash val="solid"/>
                    </a:lnT>
                    <a:lnB w="9525">
                      <a:solidFill>
                        <a:srgbClr val="D4D7D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5875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dirty="0" sz="1150" spc="-20">
                          <a:latin typeface="Arial MT"/>
                          <a:cs typeface="Arial MT"/>
                        </a:rPr>
                        <a:t>1.04</a:t>
                      </a:r>
                      <a:endParaRPr sz="1150">
                        <a:latin typeface="Arial MT"/>
                        <a:cs typeface="Arial MT"/>
                      </a:endParaRPr>
                    </a:p>
                  </a:txBody>
                  <a:tcPr marL="0" marR="0" marB="0" marT="107950">
                    <a:lnL w="9525">
                      <a:solidFill>
                        <a:srgbClr val="D4D7DB"/>
                      </a:solidFill>
                      <a:prstDash val="solid"/>
                    </a:lnL>
                    <a:lnR w="9525">
                      <a:solidFill>
                        <a:srgbClr val="D4D7DB"/>
                      </a:solidFill>
                      <a:prstDash val="solid"/>
                    </a:lnR>
                    <a:lnT w="9525">
                      <a:solidFill>
                        <a:srgbClr val="FF9933"/>
                      </a:solidFill>
                      <a:prstDash val="solid"/>
                    </a:lnT>
                    <a:lnB w="9525">
                      <a:solidFill>
                        <a:srgbClr val="D4D7D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5875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dirty="0" sz="1150" spc="-20">
                          <a:latin typeface="Arial MT"/>
                          <a:cs typeface="Arial MT"/>
                        </a:rPr>
                        <a:t>1.04</a:t>
                      </a:r>
                      <a:endParaRPr sz="1150">
                        <a:latin typeface="Arial MT"/>
                        <a:cs typeface="Arial MT"/>
                      </a:endParaRPr>
                    </a:p>
                  </a:txBody>
                  <a:tcPr marL="0" marR="0" marB="0" marT="107950">
                    <a:lnL w="9525">
                      <a:solidFill>
                        <a:srgbClr val="D4D7DB"/>
                      </a:solidFill>
                      <a:prstDash val="solid"/>
                    </a:lnL>
                    <a:lnR w="9525">
                      <a:solidFill>
                        <a:srgbClr val="D4D7DB"/>
                      </a:solidFill>
                      <a:prstDash val="solid"/>
                    </a:lnR>
                    <a:lnT w="9525">
                      <a:solidFill>
                        <a:srgbClr val="FF9933"/>
                      </a:solidFill>
                      <a:prstDash val="solid"/>
                    </a:lnT>
                    <a:lnB w="9525">
                      <a:solidFill>
                        <a:srgbClr val="D4D7D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5875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dirty="0" sz="1150" spc="-20">
                          <a:latin typeface="Arial MT"/>
                          <a:cs typeface="Arial MT"/>
                        </a:rPr>
                        <a:t>1.05</a:t>
                      </a:r>
                      <a:endParaRPr sz="1150">
                        <a:latin typeface="Arial MT"/>
                        <a:cs typeface="Arial MT"/>
                      </a:endParaRPr>
                    </a:p>
                  </a:txBody>
                  <a:tcPr marL="0" marR="0" marB="0" marT="107950">
                    <a:lnL w="9525">
                      <a:solidFill>
                        <a:srgbClr val="D4D7DB"/>
                      </a:solidFill>
                      <a:prstDash val="solid"/>
                    </a:lnL>
                    <a:lnR w="9525">
                      <a:solidFill>
                        <a:srgbClr val="D4D7DB"/>
                      </a:solidFill>
                      <a:prstDash val="solid"/>
                    </a:lnR>
                    <a:lnT w="9525">
                      <a:solidFill>
                        <a:srgbClr val="FF9933"/>
                      </a:solidFill>
                      <a:prstDash val="solid"/>
                    </a:lnT>
                    <a:lnB w="9525">
                      <a:solidFill>
                        <a:srgbClr val="D4D7DB"/>
                      </a:solidFill>
                      <a:prstDash val="solid"/>
                    </a:lnB>
                  </a:tcPr>
                </a:tc>
              </a:tr>
              <a:tr h="403225"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dirty="0" sz="1150" spc="-90">
                          <a:latin typeface="Arial MT"/>
                          <a:cs typeface="Arial MT"/>
                        </a:rPr>
                        <a:t>Quick</a:t>
                      </a:r>
                      <a:r>
                        <a:rPr dirty="0" sz="115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50" spc="-10">
                          <a:latin typeface="Arial MT"/>
                          <a:cs typeface="Arial MT"/>
                        </a:rPr>
                        <a:t>Ratio</a:t>
                      </a:r>
                      <a:endParaRPr sz="1150">
                        <a:latin typeface="Arial MT"/>
                        <a:cs typeface="Arial MT"/>
                      </a:endParaRPr>
                    </a:p>
                  </a:txBody>
                  <a:tcPr marL="0" marR="0" marB="0" marT="107950">
                    <a:lnL w="9525">
                      <a:solidFill>
                        <a:srgbClr val="D4D7DB"/>
                      </a:solidFill>
                      <a:prstDash val="solid"/>
                    </a:lnL>
                    <a:lnR w="9525">
                      <a:solidFill>
                        <a:srgbClr val="D4D7DB"/>
                      </a:solidFill>
                      <a:prstDash val="solid"/>
                    </a:lnR>
                    <a:lnT w="9525">
                      <a:solidFill>
                        <a:srgbClr val="D4D7DB"/>
                      </a:solidFill>
                      <a:prstDash val="solid"/>
                    </a:lnT>
                    <a:lnB w="9525">
                      <a:solidFill>
                        <a:srgbClr val="D4D7D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5875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dirty="0" sz="1150" spc="-20">
                          <a:latin typeface="Arial MT"/>
                          <a:cs typeface="Arial MT"/>
                        </a:rPr>
                        <a:t>0.86</a:t>
                      </a:r>
                      <a:endParaRPr sz="1150">
                        <a:latin typeface="Arial MT"/>
                        <a:cs typeface="Arial MT"/>
                      </a:endParaRPr>
                    </a:p>
                  </a:txBody>
                  <a:tcPr marL="0" marR="0" marB="0" marT="107950">
                    <a:lnL w="9525">
                      <a:solidFill>
                        <a:srgbClr val="D4D7DB"/>
                      </a:solidFill>
                      <a:prstDash val="solid"/>
                    </a:lnL>
                    <a:lnR w="9525">
                      <a:solidFill>
                        <a:srgbClr val="D4D7DB"/>
                      </a:solidFill>
                      <a:prstDash val="solid"/>
                    </a:lnR>
                    <a:lnT w="9525">
                      <a:solidFill>
                        <a:srgbClr val="D4D7DB"/>
                      </a:solidFill>
                      <a:prstDash val="solid"/>
                    </a:lnT>
                    <a:lnB w="9525">
                      <a:solidFill>
                        <a:srgbClr val="D4D7D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5875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dirty="0" sz="1150" spc="-20">
                          <a:latin typeface="Arial MT"/>
                          <a:cs typeface="Arial MT"/>
                        </a:rPr>
                        <a:t>0.85</a:t>
                      </a:r>
                      <a:endParaRPr sz="1150">
                        <a:latin typeface="Arial MT"/>
                        <a:cs typeface="Arial MT"/>
                      </a:endParaRPr>
                    </a:p>
                  </a:txBody>
                  <a:tcPr marL="0" marR="0" marB="0" marT="107950">
                    <a:lnL w="9525">
                      <a:solidFill>
                        <a:srgbClr val="D4D7DB"/>
                      </a:solidFill>
                      <a:prstDash val="solid"/>
                    </a:lnL>
                    <a:lnR w="9525">
                      <a:solidFill>
                        <a:srgbClr val="D4D7DB"/>
                      </a:solidFill>
                      <a:prstDash val="solid"/>
                    </a:lnR>
                    <a:lnT w="9525">
                      <a:solidFill>
                        <a:srgbClr val="D4D7DB"/>
                      </a:solidFill>
                      <a:prstDash val="solid"/>
                    </a:lnT>
                    <a:lnB w="9525">
                      <a:solidFill>
                        <a:srgbClr val="D4D7D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5875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dirty="0" sz="1150" spc="-20">
                          <a:latin typeface="Arial MT"/>
                          <a:cs typeface="Arial MT"/>
                        </a:rPr>
                        <a:t>0.76</a:t>
                      </a:r>
                      <a:endParaRPr sz="1150">
                        <a:latin typeface="Arial MT"/>
                        <a:cs typeface="Arial MT"/>
                      </a:endParaRPr>
                    </a:p>
                  </a:txBody>
                  <a:tcPr marL="0" marR="0" marB="0" marT="107950">
                    <a:lnL w="9525">
                      <a:solidFill>
                        <a:srgbClr val="D4D7DB"/>
                      </a:solidFill>
                      <a:prstDash val="solid"/>
                    </a:lnL>
                    <a:lnR w="9525">
                      <a:solidFill>
                        <a:srgbClr val="D4D7DB"/>
                      </a:solidFill>
                      <a:prstDash val="solid"/>
                    </a:lnR>
                    <a:lnT w="9525">
                      <a:solidFill>
                        <a:srgbClr val="D4D7DB"/>
                      </a:solidFill>
                      <a:prstDash val="solid"/>
                    </a:lnT>
                    <a:lnB w="9525">
                      <a:solidFill>
                        <a:srgbClr val="D4D7D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5875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dirty="0" sz="1150" spc="-20">
                          <a:latin typeface="Arial MT"/>
                          <a:cs typeface="Arial MT"/>
                        </a:rPr>
                        <a:t>0.78</a:t>
                      </a:r>
                      <a:endParaRPr sz="1150">
                        <a:latin typeface="Arial MT"/>
                        <a:cs typeface="Arial MT"/>
                      </a:endParaRPr>
                    </a:p>
                  </a:txBody>
                  <a:tcPr marL="0" marR="0" marB="0" marT="107950">
                    <a:lnL w="9525">
                      <a:solidFill>
                        <a:srgbClr val="D4D7DB"/>
                      </a:solidFill>
                      <a:prstDash val="solid"/>
                    </a:lnL>
                    <a:lnR w="9525">
                      <a:solidFill>
                        <a:srgbClr val="D4D7DB"/>
                      </a:solidFill>
                      <a:prstDash val="solid"/>
                    </a:lnR>
                    <a:lnT w="9525">
                      <a:solidFill>
                        <a:srgbClr val="D4D7DB"/>
                      </a:solidFill>
                      <a:prstDash val="solid"/>
                    </a:lnT>
                    <a:lnB w="9525">
                      <a:solidFill>
                        <a:srgbClr val="D4D7D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5875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dirty="0" sz="1150" spc="-20">
                          <a:latin typeface="Arial MT"/>
                          <a:cs typeface="Arial MT"/>
                        </a:rPr>
                        <a:t>0.75</a:t>
                      </a:r>
                      <a:endParaRPr sz="1150">
                        <a:latin typeface="Arial MT"/>
                        <a:cs typeface="Arial MT"/>
                      </a:endParaRPr>
                    </a:p>
                  </a:txBody>
                  <a:tcPr marL="0" marR="0" marB="0" marT="107950">
                    <a:lnL w="9525">
                      <a:solidFill>
                        <a:srgbClr val="D4D7DB"/>
                      </a:solidFill>
                      <a:prstDash val="solid"/>
                    </a:lnL>
                    <a:lnR w="9525">
                      <a:solidFill>
                        <a:srgbClr val="D4D7DB"/>
                      </a:solidFill>
                      <a:prstDash val="solid"/>
                    </a:lnR>
                    <a:lnT w="9525">
                      <a:solidFill>
                        <a:srgbClr val="D4D7DB"/>
                      </a:solidFill>
                      <a:prstDash val="solid"/>
                    </a:lnT>
                    <a:lnB w="9525">
                      <a:solidFill>
                        <a:srgbClr val="D4D7DB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7" name="object 17" descr=""/>
          <p:cNvSpPr txBox="1"/>
          <p:nvPr/>
        </p:nvSpPr>
        <p:spPr>
          <a:xfrm>
            <a:off x="6221095" y="1017270"/>
            <a:ext cx="17094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001F5F"/>
                </a:solidFill>
                <a:latin typeface="Calibri"/>
                <a:cs typeface="Calibri"/>
              </a:rPr>
              <a:t>Amazon’s</a:t>
            </a:r>
            <a:r>
              <a:rPr dirty="0" sz="18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liquidity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6221095" y="2562860"/>
            <a:ext cx="5682615" cy="1244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Calibri"/>
                <a:cs typeface="Calibri"/>
              </a:rPr>
              <a:t>Amazon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can’t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use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its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cash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balance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to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fund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the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acquisition</a:t>
            </a:r>
            <a:r>
              <a:rPr dirty="0" sz="1600" spc="-6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because:</a:t>
            </a:r>
            <a:endParaRPr sz="16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dirty="0" sz="1600">
                <a:latin typeface="Calibri"/>
                <a:cs typeface="Calibri"/>
              </a:rPr>
              <a:t>Amazon</a:t>
            </a:r>
            <a:r>
              <a:rPr dirty="0" sz="1600" spc="2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has</a:t>
            </a:r>
            <a:r>
              <a:rPr dirty="0" sz="1600" spc="2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to</a:t>
            </a:r>
            <a:r>
              <a:rPr dirty="0" sz="1600" spc="2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pay</a:t>
            </a:r>
            <a:r>
              <a:rPr dirty="0" sz="1600" spc="2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off</a:t>
            </a:r>
            <a:r>
              <a:rPr dirty="0" sz="1600" spc="2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its</a:t>
            </a:r>
            <a:r>
              <a:rPr dirty="0" sz="1600" spc="2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current</a:t>
            </a:r>
            <a:r>
              <a:rPr dirty="0" sz="1600" spc="2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liabilities</a:t>
            </a:r>
            <a:r>
              <a:rPr dirty="0" sz="1600" spc="2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as</a:t>
            </a:r>
            <a:r>
              <a:rPr dirty="0" sz="1600" spc="2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well,</a:t>
            </a:r>
            <a:r>
              <a:rPr dirty="0" sz="1600" spc="229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which</a:t>
            </a:r>
            <a:r>
              <a:rPr dirty="0" sz="1600" spc="225">
                <a:latin typeface="Calibri"/>
                <a:cs typeface="Calibri"/>
              </a:rPr>
              <a:t> </a:t>
            </a:r>
            <a:r>
              <a:rPr dirty="0" sz="1600" spc="-25">
                <a:latin typeface="Calibri"/>
                <a:cs typeface="Calibri"/>
              </a:rPr>
              <a:t>are</a:t>
            </a:r>
            <a:endParaRPr sz="16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dirty="0" sz="1600">
                <a:latin typeface="Calibri"/>
                <a:cs typeface="Calibri"/>
              </a:rPr>
              <a:t>almost</a:t>
            </a:r>
            <a:r>
              <a:rPr dirty="0" sz="1600" spc="-6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equal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to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the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current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assets.</a:t>
            </a:r>
            <a:endParaRPr sz="160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dirty="0" sz="1600">
                <a:latin typeface="Calibri"/>
                <a:cs typeface="Calibri"/>
              </a:rPr>
              <a:t>The</a:t>
            </a:r>
            <a:r>
              <a:rPr dirty="0" sz="1600" spc="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quick</a:t>
            </a:r>
            <a:r>
              <a:rPr dirty="0" sz="1600" spc="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ratio</a:t>
            </a:r>
            <a:r>
              <a:rPr dirty="0" sz="1600" spc="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has</a:t>
            </a:r>
            <a:r>
              <a:rPr dirty="0" sz="1600" spc="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been</a:t>
            </a:r>
            <a:r>
              <a:rPr dirty="0" sz="1600" spc="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less</a:t>
            </a:r>
            <a:r>
              <a:rPr dirty="0" sz="1600" spc="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than</a:t>
            </a:r>
            <a:r>
              <a:rPr dirty="0" sz="1600" spc="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1,</a:t>
            </a:r>
            <a:r>
              <a:rPr dirty="0" sz="1600" spc="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i.e.,</a:t>
            </a:r>
            <a:r>
              <a:rPr dirty="0" sz="1600" spc="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the</a:t>
            </a:r>
            <a:r>
              <a:rPr dirty="0" sz="1600" spc="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cash</a:t>
            </a:r>
            <a:r>
              <a:rPr dirty="0" sz="1600" spc="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isn’t</a:t>
            </a:r>
            <a:r>
              <a:rPr dirty="0" sz="1600" spc="5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sufficient </a:t>
            </a:r>
            <a:r>
              <a:rPr dirty="0" sz="1600">
                <a:latin typeface="Calibri"/>
                <a:cs typeface="Calibri"/>
              </a:rPr>
              <a:t>to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pay</a:t>
            </a:r>
            <a:r>
              <a:rPr dirty="0" sz="1600" spc="-6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the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current</a:t>
            </a:r>
            <a:r>
              <a:rPr dirty="0" sz="1600" spc="-10">
                <a:latin typeface="Calibri"/>
                <a:cs typeface="Calibri"/>
              </a:rPr>
              <a:t> liabilities.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6221095" y="4025849"/>
            <a:ext cx="5681980" cy="5137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Calibri"/>
                <a:cs typeface="Calibri"/>
              </a:rPr>
              <a:t>Hence,</a:t>
            </a:r>
            <a:r>
              <a:rPr dirty="0" sz="1600" spc="484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Amazon</a:t>
            </a:r>
            <a:r>
              <a:rPr dirty="0" sz="1600" spc="75">
                <a:latin typeface="Calibri"/>
                <a:cs typeface="Calibri"/>
              </a:rPr>
              <a:t>  </a:t>
            </a:r>
            <a:r>
              <a:rPr dirty="0" sz="1600">
                <a:latin typeface="Calibri"/>
                <a:cs typeface="Calibri"/>
              </a:rPr>
              <a:t>would</a:t>
            </a:r>
            <a:r>
              <a:rPr dirty="0" sz="1600" spc="49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have</a:t>
            </a:r>
            <a:r>
              <a:rPr dirty="0" sz="1600" spc="49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to</a:t>
            </a:r>
            <a:r>
              <a:rPr dirty="0" sz="1600" spc="49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fund</a:t>
            </a:r>
            <a:r>
              <a:rPr dirty="0" sz="1600" spc="49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the</a:t>
            </a:r>
            <a:r>
              <a:rPr dirty="0" sz="1600" spc="49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entire</a:t>
            </a:r>
            <a:r>
              <a:rPr dirty="0" sz="1600" spc="49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purchase</a:t>
            </a:r>
            <a:r>
              <a:rPr dirty="0" sz="1600" spc="484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price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>
                <a:latin typeface="Calibri"/>
                <a:cs typeface="Calibri"/>
              </a:rPr>
              <a:t>through</a:t>
            </a:r>
            <a:r>
              <a:rPr dirty="0" sz="1600" spc="-75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debt.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6141720" y="1363980"/>
            <a:ext cx="5491480" cy="0"/>
          </a:xfrm>
          <a:custGeom>
            <a:avLst/>
            <a:gdLst/>
            <a:ahLst/>
            <a:cxnLst/>
            <a:rect l="l" t="t" r="r" b="b"/>
            <a:pathLst>
              <a:path w="5491480" h="0">
                <a:moveTo>
                  <a:pt x="0" y="0"/>
                </a:moveTo>
                <a:lnTo>
                  <a:pt x="5491226" y="0"/>
                </a:lnTo>
              </a:path>
            </a:pathLst>
          </a:custGeom>
          <a:ln w="6350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362813" y="4414266"/>
            <a:ext cx="14490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Equity</a:t>
            </a:r>
            <a:r>
              <a:rPr dirty="0" sz="1800" spc="-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issuance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283463" y="4764023"/>
            <a:ext cx="5083175" cy="0"/>
          </a:xfrm>
          <a:custGeom>
            <a:avLst/>
            <a:gdLst/>
            <a:ahLst/>
            <a:cxnLst/>
            <a:rect l="l" t="t" r="r" b="b"/>
            <a:pathLst>
              <a:path w="5083175" h="0">
                <a:moveTo>
                  <a:pt x="0" y="0"/>
                </a:moveTo>
                <a:lnTo>
                  <a:pt x="5082921" y="0"/>
                </a:lnTo>
              </a:path>
            </a:pathLst>
          </a:custGeom>
          <a:ln w="6350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362813" y="4805298"/>
            <a:ext cx="3810635" cy="1244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Calibri"/>
                <a:cs typeface="Calibri"/>
              </a:rPr>
              <a:t>Amazon’s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current</a:t>
            </a:r>
            <a:r>
              <a:rPr dirty="0" sz="1600" spc="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Debt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Equity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ratio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is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0.83. </a:t>
            </a:r>
            <a:r>
              <a:rPr dirty="0" sz="1600">
                <a:latin typeface="Calibri"/>
                <a:cs typeface="Calibri"/>
              </a:rPr>
              <a:t>Issuing</a:t>
            </a:r>
            <a:r>
              <a:rPr dirty="0" sz="1600" spc="16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new</a:t>
            </a:r>
            <a:r>
              <a:rPr dirty="0" sz="1600" spc="16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equity</a:t>
            </a:r>
            <a:r>
              <a:rPr dirty="0" sz="1600" spc="17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results</a:t>
            </a:r>
            <a:r>
              <a:rPr dirty="0" sz="1600" spc="16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</a:t>
            </a:r>
            <a:r>
              <a:rPr dirty="0" sz="1600" spc="16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</a:t>
            </a:r>
            <a:r>
              <a:rPr dirty="0" sz="1600" spc="16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sharp</a:t>
            </a:r>
            <a:r>
              <a:rPr dirty="0" sz="1600" spc="16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decline </a:t>
            </a:r>
            <a:r>
              <a:rPr dirty="0" sz="1600">
                <a:latin typeface="Calibri"/>
                <a:cs typeface="Calibri"/>
              </a:rPr>
              <a:t>in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this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ratio.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.83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to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25">
                <a:latin typeface="Calibri"/>
                <a:cs typeface="Calibri"/>
              </a:rPr>
              <a:t>.16</a:t>
            </a:r>
            <a:endParaRPr sz="1600">
              <a:latin typeface="Calibri"/>
              <a:cs typeface="Calibri"/>
            </a:endParaRPr>
          </a:p>
          <a:p>
            <a:pPr algn="just" marL="12700" marR="5080">
              <a:lnSpc>
                <a:spcPct val="100000"/>
              </a:lnSpc>
            </a:pPr>
            <a:r>
              <a:rPr dirty="0" sz="1600">
                <a:latin typeface="Calibri"/>
                <a:cs typeface="Calibri"/>
              </a:rPr>
              <a:t>Since</a:t>
            </a:r>
            <a:r>
              <a:rPr dirty="0" sz="1600" spc="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the</a:t>
            </a:r>
            <a:r>
              <a:rPr dirty="0" sz="1600" spc="6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company</a:t>
            </a:r>
            <a:r>
              <a:rPr dirty="0" sz="1600" spc="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is</a:t>
            </a:r>
            <a:r>
              <a:rPr dirty="0" sz="1600" spc="6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already</a:t>
            </a:r>
            <a:r>
              <a:rPr dirty="0" sz="1600" spc="5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very</a:t>
            </a:r>
            <a:r>
              <a:rPr dirty="0" sz="1600" spc="6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unlevered, </a:t>
            </a:r>
            <a:r>
              <a:rPr dirty="0" sz="1600">
                <a:latin typeface="Calibri"/>
                <a:cs typeface="Calibri"/>
              </a:rPr>
              <a:t>raising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more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equity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will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only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dilute</a:t>
            </a:r>
            <a:r>
              <a:rPr dirty="0" sz="1600" spc="-6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earnings.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7383780" y="4983479"/>
            <a:ext cx="3672840" cy="923925"/>
          </a:xfrm>
          <a:prstGeom prst="rect">
            <a:avLst/>
          </a:prstGeom>
          <a:ln w="15875">
            <a:solidFill>
              <a:srgbClr val="000000"/>
            </a:solidFill>
          </a:ln>
        </p:spPr>
        <p:txBody>
          <a:bodyPr wrap="square" lIns="0" tIns="31750" rIns="0" bIns="0" rtlCol="0" vert="horz">
            <a:spAutoFit/>
          </a:bodyPr>
          <a:lstStyle/>
          <a:p>
            <a:pPr algn="just" marL="91440" marR="80645">
              <a:lnSpc>
                <a:spcPct val="100000"/>
              </a:lnSpc>
              <a:spcBef>
                <a:spcPts val="250"/>
              </a:spcBef>
            </a:pP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This</a:t>
            </a:r>
            <a:r>
              <a:rPr dirty="0" sz="1800" spc="4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will</a:t>
            </a:r>
            <a:r>
              <a:rPr dirty="0" sz="1800" spc="434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result</a:t>
            </a:r>
            <a:r>
              <a:rPr dirty="0" sz="1800" spc="4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in</a:t>
            </a:r>
            <a:r>
              <a:rPr dirty="0" sz="1800" spc="4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1800" spc="434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massive</a:t>
            </a:r>
            <a:r>
              <a:rPr dirty="0" sz="1800" spc="434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equity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dilution</a:t>
            </a:r>
            <a:r>
              <a:rPr dirty="0" sz="1800" spc="4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for</a:t>
            </a:r>
            <a:r>
              <a:rPr dirty="0" sz="1800" spc="4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Amazon’s</a:t>
            </a:r>
            <a:r>
              <a:rPr dirty="0" sz="1800" spc="4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shareholders,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18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sharp</a:t>
            </a:r>
            <a:r>
              <a:rPr dirty="0" sz="180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fall</a:t>
            </a:r>
            <a:r>
              <a:rPr dirty="0" sz="18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in</a:t>
            </a:r>
            <a:r>
              <a:rPr dirty="0" sz="1800" spc="-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EPS</a:t>
            </a:r>
            <a:r>
              <a:rPr dirty="0" sz="180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1F5F"/>
                </a:solidFill>
                <a:latin typeface="Calibri"/>
                <a:cs typeface="Calibri"/>
              </a:rPr>
              <a:t>as</a:t>
            </a:r>
            <a:r>
              <a:rPr dirty="0" sz="1800" spc="-3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001F5F"/>
                </a:solidFill>
                <a:latin typeface="Calibri"/>
                <a:cs typeface="Calibri"/>
              </a:rPr>
              <a:t>well.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5803138" y="5071617"/>
            <a:ext cx="586105" cy="642620"/>
            <a:chOff x="5803138" y="5071617"/>
            <a:chExt cx="586105" cy="642620"/>
          </a:xfrm>
        </p:grpSpPr>
        <p:sp>
          <p:nvSpPr>
            <p:cNvPr id="26" name="object 26" descr=""/>
            <p:cNvSpPr/>
            <p:nvPr/>
          </p:nvSpPr>
          <p:spPr>
            <a:xfrm>
              <a:off x="5809488" y="5077967"/>
              <a:ext cx="573405" cy="629920"/>
            </a:xfrm>
            <a:custGeom>
              <a:avLst/>
              <a:gdLst/>
              <a:ahLst/>
              <a:cxnLst/>
              <a:rect l="l" t="t" r="r" b="b"/>
              <a:pathLst>
                <a:path w="573404" h="629920">
                  <a:moveTo>
                    <a:pt x="286512" y="0"/>
                  </a:moveTo>
                  <a:lnTo>
                    <a:pt x="0" y="0"/>
                  </a:lnTo>
                  <a:lnTo>
                    <a:pt x="286512" y="314705"/>
                  </a:lnTo>
                  <a:lnTo>
                    <a:pt x="0" y="629411"/>
                  </a:lnTo>
                  <a:lnTo>
                    <a:pt x="286512" y="629411"/>
                  </a:lnTo>
                  <a:lnTo>
                    <a:pt x="573024" y="314705"/>
                  </a:lnTo>
                  <a:lnTo>
                    <a:pt x="286512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5809488" y="5077967"/>
              <a:ext cx="573405" cy="629920"/>
            </a:xfrm>
            <a:custGeom>
              <a:avLst/>
              <a:gdLst/>
              <a:ahLst/>
              <a:cxnLst/>
              <a:rect l="l" t="t" r="r" b="b"/>
              <a:pathLst>
                <a:path w="573404" h="629920">
                  <a:moveTo>
                    <a:pt x="0" y="0"/>
                  </a:moveTo>
                  <a:lnTo>
                    <a:pt x="286512" y="0"/>
                  </a:lnTo>
                  <a:lnTo>
                    <a:pt x="573024" y="314705"/>
                  </a:lnTo>
                  <a:lnTo>
                    <a:pt x="286512" y="629411"/>
                  </a:lnTo>
                  <a:lnTo>
                    <a:pt x="0" y="629411"/>
                  </a:lnTo>
                  <a:lnTo>
                    <a:pt x="286512" y="31470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3212719" y="4130166"/>
            <a:ext cx="6045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001F5F"/>
                </a:solidFill>
                <a:latin typeface="Calibri"/>
                <a:cs typeface="Calibri"/>
              </a:rPr>
              <a:t>Average</a:t>
            </a:r>
            <a:r>
              <a:rPr dirty="0" sz="10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00" spc="-25">
                <a:solidFill>
                  <a:srgbClr val="001F5F"/>
                </a:solidFill>
                <a:latin typeface="Calibri"/>
                <a:cs typeface="Calibri"/>
              </a:rPr>
              <a:t>24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29" name="object 2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3463" y="1516380"/>
            <a:ext cx="5084064" cy="2773680"/>
          </a:xfrm>
          <a:prstGeom prst="rect">
            <a:avLst/>
          </a:prstGeom>
        </p:spPr>
      </p:pic>
      <p:grpSp>
        <p:nvGrpSpPr>
          <p:cNvPr id="30" name="object 30" descr=""/>
          <p:cNvGrpSpPr/>
          <p:nvPr/>
        </p:nvGrpSpPr>
        <p:grpSpPr>
          <a:xfrm>
            <a:off x="4387405" y="5091493"/>
            <a:ext cx="1127125" cy="911860"/>
            <a:chOff x="4387405" y="5091493"/>
            <a:chExt cx="1127125" cy="911860"/>
          </a:xfrm>
        </p:grpSpPr>
        <p:sp>
          <p:nvSpPr>
            <p:cNvPr id="31" name="object 31" descr=""/>
            <p:cNvSpPr/>
            <p:nvPr/>
          </p:nvSpPr>
          <p:spPr>
            <a:xfrm>
              <a:off x="4392167" y="5096255"/>
              <a:ext cx="1117600" cy="902335"/>
            </a:xfrm>
            <a:custGeom>
              <a:avLst/>
              <a:gdLst/>
              <a:ahLst/>
              <a:cxnLst/>
              <a:rect l="l" t="t" r="r" b="b"/>
              <a:pathLst>
                <a:path w="1117600" h="902335">
                  <a:moveTo>
                    <a:pt x="0" y="902208"/>
                  </a:moveTo>
                  <a:lnTo>
                    <a:pt x="1117092" y="902208"/>
                  </a:lnTo>
                </a:path>
                <a:path w="1117600" h="902335">
                  <a:moveTo>
                    <a:pt x="367284" y="812292"/>
                  </a:moveTo>
                  <a:lnTo>
                    <a:pt x="749808" y="812292"/>
                  </a:lnTo>
                </a:path>
                <a:path w="1117600" h="902335">
                  <a:moveTo>
                    <a:pt x="925068" y="812292"/>
                  </a:moveTo>
                  <a:lnTo>
                    <a:pt x="1117092" y="812292"/>
                  </a:lnTo>
                </a:path>
                <a:path w="1117600" h="902335">
                  <a:moveTo>
                    <a:pt x="0" y="812292"/>
                  </a:moveTo>
                  <a:lnTo>
                    <a:pt x="192024" y="812292"/>
                  </a:lnTo>
                </a:path>
                <a:path w="1117600" h="902335">
                  <a:moveTo>
                    <a:pt x="367284" y="722376"/>
                  </a:moveTo>
                  <a:lnTo>
                    <a:pt x="1117092" y="722376"/>
                  </a:lnTo>
                </a:path>
                <a:path w="1117600" h="902335">
                  <a:moveTo>
                    <a:pt x="0" y="722376"/>
                  </a:moveTo>
                  <a:lnTo>
                    <a:pt x="192024" y="722376"/>
                  </a:lnTo>
                </a:path>
                <a:path w="1117600" h="902335">
                  <a:moveTo>
                    <a:pt x="0" y="630936"/>
                  </a:moveTo>
                  <a:lnTo>
                    <a:pt x="192024" y="630936"/>
                  </a:lnTo>
                </a:path>
                <a:path w="1117600" h="902335">
                  <a:moveTo>
                    <a:pt x="367284" y="630936"/>
                  </a:moveTo>
                  <a:lnTo>
                    <a:pt x="1117092" y="630936"/>
                  </a:lnTo>
                </a:path>
                <a:path w="1117600" h="902335">
                  <a:moveTo>
                    <a:pt x="367284" y="541020"/>
                  </a:moveTo>
                  <a:lnTo>
                    <a:pt x="1117092" y="541020"/>
                  </a:lnTo>
                </a:path>
                <a:path w="1117600" h="902335">
                  <a:moveTo>
                    <a:pt x="0" y="541020"/>
                  </a:moveTo>
                  <a:lnTo>
                    <a:pt x="192024" y="541020"/>
                  </a:lnTo>
                </a:path>
                <a:path w="1117600" h="902335">
                  <a:moveTo>
                    <a:pt x="0" y="451104"/>
                  </a:moveTo>
                  <a:lnTo>
                    <a:pt x="192024" y="451104"/>
                  </a:lnTo>
                </a:path>
                <a:path w="1117600" h="902335">
                  <a:moveTo>
                    <a:pt x="367284" y="451104"/>
                  </a:moveTo>
                  <a:lnTo>
                    <a:pt x="1117092" y="451104"/>
                  </a:lnTo>
                </a:path>
                <a:path w="1117600" h="902335">
                  <a:moveTo>
                    <a:pt x="0" y="361188"/>
                  </a:moveTo>
                  <a:lnTo>
                    <a:pt x="192024" y="361188"/>
                  </a:lnTo>
                </a:path>
                <a:path w="1117600" h="902335">
                  <a:moveTo>
                    <a:pt x="367284" y="361188"/>
                  </a:moveTo>
                  <a:lnTo>
                    <a:pt x="1117092" y="361188"/>
                  </a:lnTo>
                </a:path>
                <a:path w="1117600" h="902335">
                  <a:moveTo>
                    <a:pt x="0" y="271272"/>
                  </a:moveTo>
                  <a:lnTo>
                    <a:pt x="192024" y="271272"/>
                  </a:lnTo>
                </a:path>
                <a:path w="1117600" h="902335">
                  <a:moveTo>
                    <a:pt x="367284" y="271272"/>
                  </a:moveTo>
                  <a:lnTo>
                    <a:pt x="1117092" y="271272"/>
                  </a:lnTo>
                </a:path>
                <a:path w="1117600" h="902335">
                  <a:moveTo>
                    <a:pt x="367284" y="179832"/>
                  </a:moveTo>
                  <a:lnTo>
                    <a:pt x="1117092" y="179832"/>
                  </a:lnTo>
                </a:path>
                <a:path w="1117600" h="902335">
                  <a:moveTo>
                    <a:pt x="0" y="89916"/>
                  </a:moveTo>
                  <a:lnTo>
                    <a:pt x="1117092" y="89916"/>
                  </a:lnTo>
                </a:path>
                <a:path w="1117600" h="902335">
                  <a:moveTo>
                    <a:pt x="0" y="0"/>
                  </a:moveTo>
                  <a:lnTo>
                    <a:pt x="1117092" y="0"/>
                  </a:lnTo>
                </a:path>
              </a:pathLst>
            </a:custGeom>
            <a:ln w="9525">
              <a:solidFill>
                <a:srgbClr val="EAF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5141975" y="5853683"/>
              <a:ext cx="175260" cy="144780"/>
            </a:xfrm>
            <a:custGeom>
              <a:avLst/>
              <a:gdLst/>
              <a:ahLst/>
              <a:cxnLst/>
              <a:rect l="l" t="t" r="r" b="b"/>
              <a:pathLst>
                <a:path w="175260" h="144779">
                  <a:moveTo>
                    <a:pt x="175260" y="0"/>
                  </a:moveTo>
                  <a:lnTo>
                    <a:pt x="0" y="0"/>
                  </a:lnTo>
                  <a:lnTo>
                    <a:pt x="0" y="144780"/>
                  </a:lnTo>
                  <a:lnTo>
                    <a:pt x="175260" y="144780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B4C6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4584191" y="5250179"/>
              <a:ext cx="175260" cy="748665"/>
            </a:xfrm>
            <a:custGeom>
              <a:avLst/>
              <a:gdLst/>
              <a:ahLst/>
              <a:cxnLst/>
              <a:rect l="l" t="t" r="r" b="b"/>
              <a:pathLst>
                <a:path w="175260" h="748664">
                  <a:moveTo>
                    <a:pt x="175260" y="0"/>
                  </a:moveTo>
                  <a:lnTo>
                    <a:pt x="0" y="0"/>
                  </a:lnTo>
                  <a:lnTo>
                    <a:pt x="0" y="748284"/>
                  </a:lnTo>
                  <a:lnTo>
                    <a:pt x="175260" y="748284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4354067" y="4954981"/>
            <a:ext cx="433070" cy="26924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90"/>
              </a:spcBef>
            </a:pPr>
            <a:endParaRPr sz="7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tabLst>
                <a:tab pos="238760" algn="l"/>
              </a:tabLst>
            </a:pPr>
            <a:r>
              <a:rPr dirty="0" u="sng" baseline="-26041" sz="2400">
                <a:uFill>
                  <a:solidFill>
                    <a:srgbClr val="EAF0FF"/>
                  </a:solidFill>
                </a:uFill>
                <a:latin typeface="Calibri"/>
                <a:cs typeface="Calibri"/>
              </a:rPr>
              <a:t>	</a:t>
            </a:r>
            <a:r>
              <a:rPr dirty="0" sz="700" spc="-20" b="1">
                <a:latin typeface="Calibri"/>
                <a:cs typeface="Calibri"/>
              </a:rPr>
              <a:t>0.83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5139309" y="5674258"/>
            <a:ext cx="18161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20" b="1">
                <a:latin typeface="Calibri"/>
                <a:cs typeface="Calibri"/>
              </a:rPr>
              <a:t>0.16</a:t>
            </a:r>
            <a:endParaRPr sz="700">
              <a:latin typeface="Calibri"/>
              <a:cs typeface="Calibri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4715255" y="4949697"/>
            <a:ext cx="725805" cy="702945"/>
            <a:chOff x="4715255" y="4949697"/>
            <a:chExt cx="725805" cy="702945"/>
          </a:xfrm>
        </p:grpSpPr>
        <p:sp>
          <p:nvSpPr>
            <p:cNvPr id="37" name="object 37" descr=""/>
            <p:cNvSpPr/>
            <p:nvPr/>
          </p:nvSpPr>
          <p:spPr>
            <a:xfrm>
              <a:off x="5195061" y="5077840"/>
              <a:ext cx="76200" cy="575310"/>
            </a:xfrm>
            <a:custGeom>
              <a:avLst/>
              <a:gdLst/>
              <a:ahLst/>
              <a:cxnLst/>
              <a:rect l="l" t="t" r="r" b="b"/>
              <a:pathLst>
                <a:path w="76200" h="575310">
                  <a:moveTo>
                    <a:pt x="39750" y="0"/>
                  </a:moveTo>
                  <a:lnTo>
                    <a:pt x="38100" y="101599"/>
                  </a:lnTo>
                  <a:lnTo>
                    <a:pt x="50800" y="101853"/>
                  </a:lnTo>
                  <a:lnTo>
                    <a:pt x="52450" y="253"/>
                  </a:lnTo>
                  <a:lnTo>
                    <a:pt x="39750" y="0"/>
                  </a:lnTo>
                  <a:close/>
                </a:path>
                <a:path w="76200" h="575310">
                  <a:moveTo>
                    <a:pt x="37464" y="139699"/>
                  </a:moveTo>
                  <a:lnTo>
                    <a:pt x="35813" y="241299"/>
                  </a:lnTo>
                  <a:lnTo>
                    <a:pt x="48513" y="241553"/>
                  </a:lnTo>
                  <a:lnTo>
                    <a:pt x="50164" y="139953"/>
                  </a:lnTo>
                  <a:lnTo>
                    <a:pt x="37464" y="139699"/>
                  </a:lnTo>
                  <a:close/>
                </a:path>
                <a:path w="76200" h="575310">
                  <a:moveTo>
                    <a:pt x="35178" y="279399"/>
                  </a:moveTo>
                  <a:lnTo>
                    <a:pt x="33654" y="380999"/>
                  </a:lnTo>
                  <a:lnTo>
                    <a:pt x="46354" y="381126"/>
                  </a:lnTo>
                  <a:lnTo>
                    <a:pt x="47878" y="279526"/>
                  </a:lnTo>
                  <a:lnTo>
                    <a:pt x="35178" y="279399"/>
                  </a:lnTo>
                  <a:close/>
                </a:path>
                <a:path w="76200" h="575310">
                  <a:moveTo>
                    <a:pt x="0" y="497966"/>
                  </a:moveTo>
                  <a:lnTo>
                    <a:pt x="36829" y="574751"/>
                  </a:lnTo>
                  <a:lnTo>
                    <a:pt x="69876" y="511365"/>
                  </a:lnTo>
                  <a:lnTo>
                    <a:pt x="44196" y="511365"/>
                  </a:lnTo>
                  <a:lnTo>
                    <a:pt x="31496" y="511162"/>
                  </a:lnTo>
                  <a:lnTo>
                    <a:pt x="31693" y="499236"/>
                  </a:lnTo>
                  <a:lnTo>
                    <a:pt x="31705" y="498495"/>
                  </a:lnTo>
                  <a:lnTo>
                    <a:pt x="0" y="497966"/>
                  </a:lnTo>
                  <a:close/>
                </a:path>
                <a:path w="76200" h="575310">
                  <a:moveTo>
                    <a:pt x="31705" y="498495"/>
                  </a:moveTo>
                  <a:lnTo>
                    <a:pt x="31496" y="511162"/>
                  </a:lnTo>
                  <a:lnTo>
                    <a:pt x="44196" y="511365"/>
                  </a:lnTo>
                  <a:lnTo>
                    <a:pt x="44396" y="499236"/>
                  </a:lnTo>
                  <a:lnTo>
                    <a:pt x="44405" y="498707"/>
                  </a:lnTo>
                  <a:lnTo>
                    <a:pt x="31705" y="498495"/>
                  </a:lnTo>
                  <a:close/>
                </a:path>
                <a:path w="76200" h="575310">
                  <a:moveTo>
                    <a:pt x="44405" y="498707"/>
                  </a:moveTo>
                  <a:lnTo>
                    <a:pt x="44199" y="511162"/>
                  </a:lnTo>
                  <a:lnTo>
                    <a:pt x="44196" y="511365"/>
                  </a:lnTo>
                  <a:lnTo>
                    <a:pt x="69876" y="511365"/>
                  </a:lnTo>
                  <a:lnTo>
                    <a:pt x="76200" y="499236"/>
                  </a:lnTo>
                  <a:lnTo>
                    <a:pt x="44405" y="498707"/>
                  </a:lnTo>
                  <a:close/>
                </a:path>
                <a:path w="76200" h="575310">
                  <a:moveTo>
                    <a:pt x="33020" y="419099"/>
                  </a:moveTo>
                  <a:lnTo>
                    <a:pt x="31714" y="497966"/>
                  </a:lnTo>
                  <a:lnTo>
                    <a:pt x="31705" y="498495"/>
                  </a:lnTo>
                  <a:lnTo>
                    <a:pt x="44405" y="498707"/>
                  </a:lnTo>
                  <a:lnTo>
                    <a:pt x="45720" y="419226"/>
                  </a:lnTo>
                  <a:lnTo>
                    <a:pt x="33020" y="41909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4715255" y="5077967"/>
              <a:ext cx="526415" cy="0"/>
            </a:xfrm>
            <a:custGeom>
              <a:avLst/>
              <a:gdLst/>
              <a:ahLst/>
              <a:cxnLst/>
              <a:rect l="l" t="t" r="r" b="b"/>
              <a:pathLst>
                <a:path w="526414" h="0">
                  <a:moveTo>
                    <a:pt x="0" y="0"/>
                  </a:moveTo>
                  <a:lnTo>
                    <a:pt x="526415" y="0"/>
                  </a:lnTo>
                </a:path>
              </a:pathLst>
            </a:custGeom>
            <a:ln w="6350">
              <a:solidFill>
                <a:srgbClr val="FF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5007863" y="4956047"/>
              <a:ext cx="426720" cy="243840"/>
            </a:xfrm>
            <a:custGeom>
              <a:avLst/>
              <a:gdLst/>
              <a:ahLst/>
              <a:cxnLst/>
              <a:rect l="l" t="t" r="r" b="b"/>
              <a:pathLst>
                <a:path w="426720" h="243839">
                  <a:moveTo>
                    <a:pt x="213360" y="0"/>
                  </a:moveTo>
                  <a:lnTo>
                    <a:pt x="156633" y="4356"/>
                  </a:lnTo>
                  <a:lnTo>
                    <a:pt x="105663" y="16651"/>
                  </a:lnTo>
                  <a:lnTo>
                    <a:pt x="62484" y="35718"/>
                  </a:lnTo>
                  <a:lnTo>
                    <a:pt x="29125" y="60395"/>
                  </a:lnTo>
                  <a:lnTo>
                    <a:pt x="0" y="121919"/>
                  </a:lnTo>
                  <a:lnTo>
                    <a:pt x="7620" y="154322"/>
                  </a:lnTo>
                  <a:lnTo>
                    <a:pt x="62484" y="208121"/>
                  </a:lnTo>
                  <a:lnTo>
                    <a:pt x="105663" y="227188"/>
                  </a:lnTo>
                  <a:lnTo>
                    <a:pt x="156633" y="239483"/>
                  </a:lnTo>
                  <a:lnTo>
                    <a:pt x="213360" y="243839"/>
                  </a:lnTo>
                  <a:lnTo>
                    <a:pt x="270086" y="239483"/>
                  </a:lnTo>
                  <a:lnTo>
                    <a:pt x="321056" y="227188"/>
                  </a:lnTo>
                  <a:lnTo>
                    <a:pt x="364236" y="208121"/>
                  </a:lnTo>
                  <a:lnTo>
                    <a:pt x="397594" y="183444"/>
                  </a:lnTo>
                  <a:lnTo>
                    <a:pt x="426720" y="121919"/>
                  </a:lnTo>
                  <a:lnTo>
                    <a:pt x="419099" y="89517"/>
                  </a:lnTo>
                  <a:lnTo>
                    <a:pt x="364235" y="35718"/>
                  </a:lnTo>
                  <a:lnTo>
                    <a:pt x="321055" y="16651"/>
                  </a:lnTo>
                  <a:lnTo>
                    <a:pt x="270086" y="4356"/>
                  </a:lnTo>
                  <a:lnTo>
                    <a:pt x="2133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5007863" y="4956047"/>
              <a:ext cx="426720" cy="243840"/>
            </a:xfrm>
            <a:custGeom>
              <a:avLst/>
              <a:gdLst/>
              <a:ahLst/>
              <a:cxnLst/>
              <a:rect l="l" t="t" r="r" b="b"/>
              <a:pathLst>
                <a:path w="426720" h="243839">
                  <a:moveTo>
                    <a:pt x="0" y="121919"/>
                  </a:moveTo>
                  <a:lnTo>
                    <a:pt x="29125" y="60395"/>
                  </a:lnTo>
                  <a:lnTo>
                    <a:pt x="62484" y="35718"/>
                  </a:lnTo>
                  <a:lnTo>
                    <a:pt x="105663" y="16651"/>
                  </a:lnTo>
                  <a:lnTo>
                    <a:pt x="156633" y="4356"/>
                  </a:lnTo>
                  <a:lnTo>
                    <a:pt x="213360" y="0"/>
                  </a:lnTo>
                  <a:lnTo>
                    <a:pt x="270086" y="4356"/>
                  </a:lnTo>
                  <a:lnTo>
                    <a:pt x="321055" y="16651"/>
                  </a:lnTo>
                  <a:lnTo>
                    <a:pt x="364235" y="35718"/>
                  </a:lnTo>
                  <a:lnTo>
                    <a:pt x="397594" y="60395"/>
                  </a:lnTo>
                  <a:lnTo>
                    <a:pt x="426720" y="121919"/>
                  </a:lnTo>
                  <a:lnTo>
                    <a:pt x="419100" y="154322"/>
                  </a:lnTo>
                  <a:lnTo>
                    <a:pt x="364236" y="208121"/>
                  </a:lnTo>
                  <a:lnTo>
                    <a:pt x="321056" y="227188"/>
                  </a:lnTo>
                  <a:lnTo>
                    <a:pt x="270086" y="239483"/>
                  </a:lnTo>
                  <a:lnTo>
                    <a:pt x="213360" y="243839"/>
                  </a:lnTo>
                  <a:lnTo>
                    <a:pt x="156633" y="239483"/>
                  </a:lnTo>
                  <a:lnTo>
                    <a:pt x="105663" y="227188"/>
                  </a:lnTo>
                  <a:lnTo>
                    <a:pt x="62484" y="208121"/>
                  </a:lnTo>
                  <a:lnTo>
                    <a:pt x="29125" y="183444"/>
                  </a:lnTo>
                  <a:lnTo>
                    <a:pt x="0" y="121919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 descr=""/>
          <p:cNvSpPr txBox="1"/>
          <p:nvPr/>
        </p:nvSpPr>
        <p:spPr>
          <a:xfrm>
            <a:off x="5115305" y="4977841"/>
            <a:ext cx="2457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latin typeface="Calibri"/>
                <a:cs typeface="Calibri"/>
              </a:rPr>
              <a:t>80%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2" name="object 42" descr=""/>
          <p:cNvSpPr/>
          <p:nvPr/>
        </p:nvSpPr>
        <p:spPr>
          <a:xfrm>
            <a:off x="5937503" y="1368552"/>
            <a:ext cx="0" cy="3123565"/>
          </a:xfrm>
          <a:custGeom>
            <a:avLst/>
            <a:gdLst/>
            <a:ahLst/>
            <a:cxnLst/>
            <a:rect l="l" t="t" r="r" b="b"/>
            <a:pathLst>
              <a:path w="0" h="3123565">
                <a:moveTo>
                  <a:pt x="0" y="0"/>
                </a:moveTo>
                <a:lnTo>
                  <a:pt x="0" y="3123565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6916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74320" marR="267335" indent="-3175">
              <a:lnSpc>
                <a:spcPct val="100000"/>
              </a:lnSpc>
              <a:spcBef>
                <a:spcPts val="240"/>
              </a:spcBef>
            </a:pP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70276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69875" marR="268605" indent="254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 Overview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69719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21310" marR="311150" indent="-635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370832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521334" marR="294005" indent="-224154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771388" y="6303264"/>
            <a:ext cx="1231900" cy="55499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0480" rIns="0" bIns="0" rtlCol="0" vert="horz">
            <a:spAutoFit/>
          </a:bodyPr>
          <a:lstStyle/>
          <a:p>
            <a:pPr marL="309880" marR="281940" indent="-26034">
              <a:lnSpc>
                <a:spcPct val="100000"/>
              </a:lnSpc>
              <a:spcBef>
                <a:spcPts val="240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Financial 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71943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253365" marR="207645" indent="-43180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 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5725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14960" marR="210185" indent="-100965">
              <a:lnSpc>
                <a:spcPct val="100000"/>
              </a:lnSpc>
              <a:spcBef>
                <a:spcPts val="24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 Solution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982200" y="6303264"/>
            <a:ext cx="1231900" cy="55499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146050" rIns="0" bIns="0" rtlCol="0" vert="horz">
            <a:spAutoFit/>
          </a:bodyPr>
          <a:lstStyle/>
          <a:p>
            <a:pPr marL="206375">
              <a:lnSpc>
                <a:spcPct val="100000"/>
              </a:lnSpc>
              <a:spcBef>
                <a:spcPts val="115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1551919" y="643432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2"/>
                </a:lnTo>
                <a:lnTo>
                  <a:pt x="640079" y="294132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Acquisition</a:t>
            </a:r>
            <a:r>
              <a:rPr dirty="0" spc="-70"/>
              <a:t> </a:t>
            </a:r>
            <a:r>
              <a:rPr dirty="0"/>
              <a:t>Feasibility:</a:t>
            </a:r>
            <a:r>
              <a:rPr dirty="0" spc="-70"/>
              <a:t> </a:t>
            </a:r>
            <a:r>
              <a:rPr dirty="0"/>
              <a:t>New</a:t>
            </a:r>
            <a:r>
              <a:rPr dirty="0" spc="-70"/>
              <a:t> </a:t>
            </a:r>
            <a:r>
              <a:rPr dirty="0"/>
              <a:t>Cost</a:t>
            </a:r>
            <a:r>
              <a:rPr dirty="0" spc="-65"/>
              <a:t> </a:t>
            </a:r>
            <a:r>
              <a:rPr dirty="0"/>
              <a:t>of</a:t>
            </a:r>
            <a:r>
              <a:rPr dirty="0" spc="-75"/>
              <a:t> </a:t>
            </a:r>
            <a:r>
              <a:rPr dirty="0" spc="-20"/>
              <a:t>Debt</a:t>
            </a:r>
          </a:p>
        </p:txBody>
      </p:sp>
      <p:graphicFrame>
        <p:nvGraphicFramePr>
          <p:cNvPr id="13" name="object 13" descr=""/>
          <p:cNvGraphicFramePr>
            <a:graphicFrameLocks noGrp="1"/>
          </p:cNvGraphicFramePr>
          <p:nvPr/>
        </p:nvGraphicFramePr>
        <p:xfrm>
          <a:off x="452958" y="1429638"/>
          <a:ext cx="5055235" cy="1759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91130"/>
                <a:gridCol w="1062355"/>
                <a:gridCol w="1212850"/>
              </a:tblGrid>
              <a:tr h="5207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dirty="0" sz="14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Company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144145">
                    <a:lnL w="12700">
                      <a:solidFill>
                        <a:srgbClr val="001F5F"/>
                      </a:solidFill>
                      <a:prstDash val="solid"/>
                    </a:lnL>
                    <a:lnR w="12700">
                      <a:solidFill>
                        <a:srgbClr val="001F5F"/>
                      </a:solidFill>
                      <a:prstDash val="solid"/>
                    </a:lnR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EBIT</a:t>
                      </a:r>
                      <a:r>
                        <a:rPr dirty="0" sz="1400" spc="-4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2020e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4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(‘000s)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37465">
                    <a:lnL w="12700">
                      <a:solidFill>
                        <a:srgbClr val="001F5F"/>
                      </a:solidFill>
                      <a:prstDash val="solid"/>
                    </a:lnL>
                    <a:lnR w="12700">
                      <a:solidFill>
                        <a:srgbClr val="001F5F"/>
                      </a:solidFill>
                      <a:prstDash val="solid"/>
                    </a:lnR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4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Interest</a:t>
                      </a:r>
                      <a:r>
                        <a:rPr dirty="0" sz="1400" spc="-2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2020e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</a:pPr>
                      <a:r>
                        <a:rPr dirty="0" sz="14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(‘000s)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37465">
                    <a:lnL w="12700">
                      <a:solidFill>
                        <a:srgbClr val="001F5F"/>
                      </a:solidFill>
                      <a:prstDash val="solid"/>
                    </a:lnL>
                    <a:lnR w="12700">
                      <a:solidFill>
                        <a:srgbClr val="001F5F"/>
                      </a:solidFill>
                      <a:prstDash val="solid"/>
                    </a:lnR>
                    <a:solidFill>
                      <a:srgbClr val="001F5F"/>
                    </a:solidFill>
                  </a:tcPr>
                </a:tc>
              </a:tr>
              <a:tr h="283845"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400" spc="-10">
                          <a:solidFill>
                            <a:srgbClr val="171717"/>
                          </a:solidFill>
                          <a:latin typeface="Calibri"/>
                          <a:cs typeface="Calibri"/>
                        </a:rPr>
                        <a:t>Netflix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13970">
                    <a:lnL w="12700">
                      <a:solidFill>
                        <a:srgbClr val="001F5F"/>
                      </a:solidFill>
                      <a:prstDash val="solid"/>
                    </a:lnL>
                    <a:lnR w="12700">
                      <a:solidFill>
                        <a:srgbClr val="001F5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400" spc="-10">
                          <a:solidFill>
                            <a:srgbClr val="171717"/>
                          </a:solidFill>
                          <a:latin typeface="Calibri"/>
                          <a:cs typeface="Calibri"/>
                        </a:rPr>
                        <a:t>4,156,980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13970">
                    <a:lnL w="12700">
                      <a:solidFill>
                        <a:srgbClr val="001F5F"/>
                      </a:solidFill>
                      <a:prstDash val="solid"/>
                    </a:lnL>
                    <a:lnR w="12700">
                      <a:solidFill>
                        <a:srgbClr val="001F5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400" spc="-10">
                          <a:solidFill>
                            <a:srgbClr val="171717"/>
                          </a:solidFill>
                          <a:latin typeface="Calibri"/>
                          <a:cs typeface="Calibri"/>
                        </a:rPr>
                        <a:t>540,189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13970">
                    <a:lnL w="12700">
                      <a:solidFill>
                        <a:srgbClr val="001F5F"/>
                      </a:solidFill>
                      <a:prstDash val="solid"/>
                    </a:lnL>
                    <a:lnR w="12700">
                      <a:solidFill>
                        <a:srgbClr val="001F5F"/>
                      </a:solidFill>
                      <a:prstDash val="solid"/>
                    </a:lnR>
                  </a:tcPr>
                </a:tc>
              </a:tr>
              <a:tr h="257810"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400" spc="-10">
                          <a:solidFill>
                            <a:srgbClr val="171717"/>
                          </a:solidFill>
                          <a:latin typeface="Calibri"/>
                          <a:cs typeface="Calibri"/>
                        </a:rPr>
                        <a:t>Amazon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1F5F"/>
                      </a:solidFill>
                      <a:prstDash val="solid"/>
                    </a:lnL>
                    <a:lnR w="12700">
                      <a:solidFill>
                        <a:srgbClr val="001F5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400" spc="-10">
                          <a:solidFill>
                            <a:srgbClr val="171717"/>
                          </a:solidFill>
                          <a:latin typeface="Calibri"/>
                          <a:cs typeface="Calibri"/>
                        </a:rPr>
                        <a:t>18,398,366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1F5F"/>
                      </a:solidFill>
                      <a:prstDash val="solid"/>
                    </a:lnL>
                    <a:lnR w="12700">
                      <a:solidFill>
                        <a:srgbClr val="001F5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400" spc="-10">
                          <a:solidFill>
                            <a:srgbClr val="171717"/>
                          </a:solidFill>
                          <a:latin typeface="Calibri"/>
                          <a:cs typeface="Calibri"/>
                        </a:rPr>
                        <a:t>1,405,441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1F5F"/>
                      </a:solidFill>
                      <a:prstDash val="solid"/>
                    </a:lnL>
                    <a:lnR w="12700">
                      <a:solidFill>
                        <a:srgbClr val="001F5F"/>
                      </a:solidFill>
                      <a:prstDash val="solid"/>
                    </a:lnR>
                  </a:tcPr>
                </a:tc>
              </a:tr>
              <a:tr h="456565">
                <a:tc>
                  <a:txBody>
                    <a:bodyPr/>
                    <a:lstStyle/>
                    <a:p>
                      <a:pPr marL="179705">
                        <a:lnSpc>
                          <a:spcPts val="1590"/>
                        </a:lnSpc>
                      </a:pPr>
                      <a:r>
                        <a:rPr dirty="0" sz="1400">
                          <a:solidFill>
                            <a:srgbClr val="171717"/>
                          </a:solidFill>
                          <a:latin typeface="Calibri"/>
                          <a:cs typeface="Calibri"/>
                        </a:rPr>
                        <a:t>Add:</a:t>
                      </a:r>
                      <a:r>
                        <a:rPr dirty="0" sz="1400" spc="-40">
                          <a:solidFill>
                            <a:srgbClr val="17171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>
                          <a:solidFill>
                            <a:srgbClr val="171717"/>
                          </a:solidFill>
                          <a:latin typeface="Calibri"/>
                          <a:cs typeface="Calibri"/>
                        </a:rPr>
                        <a:t>Additional</a:t>
                      </a:r>
                      <a:r>
                        <a:rPr dirty="0" sz="1400" spc="-25">
                          <a:solidFill>
                            <a:srgbClr val="17171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10">
                          <a:solidFill>
                            <a:srgbClr val="171717"/>
                          </a:solidFill>
                          <a:latin typeface="Calibri"/>
                          <a:cs typeface="Calibri"/>
                        </a:rPr>
                        <a:t>interest</a:t>
                      </a:r>
                      <a:r>
                        <a:rPr dirty="0" sz="1400" spc="-35">
                          <a:solidFill>
                            <a:srgbClr val="17171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10">
                          <a:solidFill>
                            <a:srgbClr val="171717"/>
                          </a:solidFill>
                          <a:latin typeface="Calibri"/>
                          <a:cs typeface="Calibri"/>
                        </a:rPr>
                        <a:t>expense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179705">
                        <a:lnSpc>
                          <a:spcPct val="100000"/>
                        </a:lnSpc>
                      </a:pPr>
                      <a:r>
                        <a:rPr dirty="0" sz="1400">
                          <a:solidFill>
                            <a:srgbClr val="171717"/>
                          </a:solidFill>
                          <a:latin typeface="Calibri"/>
                          <a:cs typeface="Calibri"/>
                        </a:rPr>
                        <a:t>for</a:t>
                      </a:r>
                      <a:r>
                        <a:rPr dirty="0" sz="1400" spc="-65">
                          <a:solidFill>
                            <a:srgbClr val="17171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>
                          <a:solidFill>
                            <a:srgbClr val="171717"/>
                          </a:solidFill>
                          <a:latin typeface="Calibri"/>
                          <a:cs typeface="Calibri"/>
                        </a:rPr>
                        <a:t>raising</a:t>
                      </a:r>
                      <a:r>
                        <a:rPr dirty="0" sz="1400" spc="-55">
                          <a:solidFill>
                            <a:srgbClr val="17171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20">
                          <a:solidFill>
                            <a:srgbClr val="171717"/>
                          </a:solidFill>
                          <a:latin typeface="Calibri"/>
                          <a:cs typeface="Calibri"/>
                        </a:rPr>
                        <a:t>debt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1F5F"/>
                      </a:solidFill>
                      <a:prstDash val="solid"/>
                    </a:lnL>
                    <a:lnR w="12700">
                      <a:solidFill>
                        <a:srgbClr val="001F5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1F5F"/>
                      </a:solidFill>
                      <a:prstDash val="solid"/>
                    </a:lnL>
                    <a:lnR w="12700">
                      <a:solidFill>
                        <a:srgbClr val="001F5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400" spc="-10">
                          <a:solidFill>
                            <a:srgbClr val="171717"/>
                          </a:solidFill>
                          <a:latin typeface="Calibri"/>
                          <a:cs typeface="Calibri"/>
                        </a:rPr>
                        <a:t>5,958,318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95250">
                    <a:lnL w="12700">
                      <a:solidFill>
                        <a:srgbClr val="001F5F"/>
                      </a:solidFill>
                      <a:prstDash val="solid"/>
                    </a:lnL>
                    <a:lnR w="12700">
                      <a:solidFill>
                        <a:srgbClr val="001F5F"/>
                      </a:solidFill>
                      <a:prstDash val="solid"/>
                    </a:lnR>
                  </a:tcPr>
                </a:tc>
              </a:tr>
              <a:tr h="240665">
                <a:tc>
                  <a:txBody>
                    <a:bodyPr/>
                    <a:lstStyle/>
                    <a:p>
                      <a:pPr marL="179705">
                        <a:lnSpc>
                          <a:spcPts val="1590"/>
                        </a:lnSpc>
                      </a:pPr>
                      <a:r>
                        <a:rPr dirty="0" sz="1400" spc="-20">
                          <a:solidFill>
                            <a:srgbClr val="171717"/>
                          </a:solidFill>
                          <a:latin typeface="Calibri"/>
                          <a:cs typeface="Calibri"/>
                        </a:rPr>
                        <a:t>Total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1F5F"/>
                      </a:solidFill>
                      <a:prstDash val="solid"/>
                    </a:lnL>
                    <a:lnR w="12700">
                      <a:solidFill>
                        <a:srgbClr val="001F5F"/>
                      </a:solidFill>
                      <a:prstDash val="solid"/>
                    </a:lnR>
                    <a:lnB w="12700">
                      <a:solidFill>
                        <a:srgbClr val="001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90"/>
                        </a:lnSpc>
                      </a:pPr>
                      <a:r>
                        <a:rPr dirty="0" sz="1400" spc="-10">
                          <a:solidFill>
                            <a:srgbClr val="171717"/>
                          </a:solidFill>
                          <a:latin typeface="Calibri"/>
                          <a:cs typeface="Calibri"/>
                        </a:rPr>
                        <a:t>22,555,346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1F5F"/>
                      </a:solidFill>
                      <a:prstDash val="solid"/>
                    </a:lnL>
                    <a:lnR w="12700">
                      <a:solidFill>
                        <a:srgbClr val="001F5F"/>
                      </a:solidFill>
                      <a:prstDash val="solid"/>
                    </a:lnR>
                    <a:lnB w="12700">
                      <a:solidFill>
                        <a:srgbClr val="001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90"/>
                        </a:lnSpc>
                      </a:pPr>
                      <a:r>
                        <a:rPr dirty="0" sz="1400" spc="-10">
                          <a:solidFill>
                            <a:srgbClr val="171717"/>
                          </a:solidFill>
                          <a:latin typeface="Calibri"/>
                          <a:cs typeface="Calibri"/>
                        </a:rPr>
                        <a:t>7,903,948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1F5F"/>
                      </a:solidFill>
                      <a:prstDash val="solid"/>
                    </a:lnL>
                    <a:lnR w="12700">
                      <a:solidFill>
                        <a:srgbClr val="001F5F"/>
                      </a:solidFill>
                      <a:prstDash val="solid"/>
                    </a:lnR>
                    <a:lnB w="12700">
                      <a:solidFill>
                        <a:srgbClr val="001F5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object 14" descr=""/>
          <p:cNvGraphicFramePr>
            <a:graphicFrameLocks noGrp="1"/>
          </p:cNvGraphicFramePr>
          <p:nvPr/>
        </p:nvGraphicFramePr>
        <p:xfrm>
          <a:off x="452958" y="4271264"/>
          <a:ext cx="5055235" cy="1470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5780"/>
                <a:gridCol w="1803399"/>
                <a:gridCol w="1367789"/>
              </a:tblGrid>
              <a:tr h="4044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dirty="0" sz="14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Ratio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90805">
                    <a:lnL w="12700">
                      <a:solidFill>
                        <a:srgbClr val="001F5F"/>
                      </a:solidFill>
                      <a:prstDash val="solid"/>
                    </a:lnL>
                    <a:lnR w="12700">
                      <a:solidFill>
                        <a:srgbClr val="001F5F"/>
                      </a:solidFill>
                      <a:prstDash val="solid"/>
                    </a:lnR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Post</a:t>
                      </a:r>
                      <a:r>
                        <a:rPr dirty="0" sz="1400" spc="-5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Acquisition</a:t>
                      </a:r>
                      <a:r>
                        <a:rPr dirty="0" sz="1400" spc="-6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Value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90805">
                    <a:lnL w="12700">
                      <a:solidFill>
                        <a:srgbClr val="001F5F"/>
                      </a:solidFill>
                      <a:prstDash val="solid"/>
                    </a:lnL>
                    <a:lnR w="12700">
                      <a:solidFill>
                        <a:srgbClr val="001F5F"/>
                      </a:solidFill>
                      <a:prstDash val="solid"/>
                    </a:lnR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dirty="0" sz="14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Current</a:t>
                      </a:r>
                      <a:r>
                        <a:rPr dirty="0" sz="1400" spc="-1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Value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90805">
                    <a:lnL w="12700">
                      <a:solidFill>
                        <a:srgbClr val="001F5F"/>
                      </a:solidFill>
                      <a:prstDash val="solid"/>
                    </a:lnL>
                    <a:lnR w="12700">
                      <a:solidFill>
                        <a:srgbClr val="001F5F"/>
                      </a:solidFill>
                      <a:prstDash val="solid"/>
                    </a:lnR>
                    <a:solidFill>
                      <a:srgbClr val="001F5F"/>
                    </a:solidFill>
                  </a:tcPr>
                </a:tc>
              </a:tr>
              <a:tr h="230504">
                <a:tc>
                  <a:txBody>
                    <a:bodyPr/>
                    <a:lstStyle/>
                    <a:p>
                      <a:pPr algn="ctr">
                        <a:lnSpc>
                          <a:spcPts val="1610"/>
                        </a:lnSpc>
                      </a:pPr>
                      <a:r>
                        <a:rPr dirty="0" sz="1400" spc="-10">
                          <a:latin typeface="Calibri"/>
                          <a:cs typeface="Calibri"/>
                        </a:rPr>
                        <a:t>Interest</a:t>
                      </a:r>
                      <a:r>
                        <a:rPr dirty="0" sz="14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10">
                          <a:latin typeface="Calibri"/>
                          <a:cs typeface="Calibri"/>
                        </a:rPr>
                        <a:t>Coverage</a:t>
                      </a:r>
                      <a:r>
                        <a:rPr dirty="0" sz="14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10">
                          <a:latin typeface="Calibri"/>
                          <a:cs typeface="Calibri"/>
                        </a:rPr>
                        <a:t>Ratio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1F5F"/>
                      </a:solidFill>
                      <a:prstDash val="solid"/>
                    </a:lnL>
                    <a:lnR w="12700">
                      <a:solidFill>
                        <a:srgbClr val="001F5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10"/>
                        </a:lnSpc>
                      </a:pPr>
                      <a:r>
                        <a:rPr dirty="0" sz="1400" spc="-20">
                          <a:latin typeface="Calibri"/>
                          <a:cs typeface="Calibri"/>
                        </a:rPr>
                        <a:t>2.85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1F5F"/>
                      </a:solidFill>
                      <a:prstDash val="solid"/>
                    </a:lnL>
                    <a:lnR w="12700">
                      <a:solidFill>
                        <a:srgbClr val="001F5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1610"/>
                        </a:lnSpc>
                      </a:pPr>
                      <a:r>
                        <a:rPr dirty="0" sz="1400" spc="-20">
                          <a:latin typeface="Calibri"/>
                          <a:cs typeface="Calibri"/>
                        </a:rPr>
                        <a:t>6.34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1F5F"/>
                      </a:solidFill>
                      <a:prstDash val="solid"/>
                    </a:lnL>
                    <a:lnR w="12700">
                      <a:solidFill>
                        <a:srgbClr val="001F5F"/>
                      </a:solidFill>
                      <a:prstDash val="solid"/>
                    </a:lnR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algn="ctr">
                        <a:lnSpc>
                          <a:spcPts val="1470"/>
                        </a:lnSpc>
                      </a:pPr>
                      <a:r>
                        <a:rPr dirty="0" sz="1400">
                          <a:latin typeface="Calibri"/>
                          <a:cs typeface="Calibri"/>
                        </a:rPr>
                        <a:t>New</a:t>
                      </a:r>
                      <a:r>
                        <a:rPr dirty="0" sz="140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>
                          <a:latin typeface="Calibri"/>
                          <a:cs typeface="Calibri"/>
                        </a:rPr>
                        <a:t>credit</a:t>
                      </a:r>
                      <a:r>
                        <a:rPr dirty="0" sz="14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10">
                          <a:latin typeface="Calibri"/>
                          <a:cs typeface="Calibri"/>
                        </a:rPr>
                        <a:t>rating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1F5F"/>
                      </a:solidFill>
                      <a:prstDash val="solid"/>
                    </a:lnL>
                    <a:lnR w="12700">
                      <a:solidFill>
                        <a:srgbClr val="001F5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70"/>
                        </a:lnSpc>
                      </a:pPr>
                      <a:r>
                        <a:rPr dirty="0" sz="1400" spc="-20">
                          <a:latin typeface="Calibri"/>
                          <a:cs typeface="Calibri"/>
                        </a:rPr>
                        <a:t>Baa2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1F5F"/>
                      </a:solidFill>
                      <a:prstDash val="solid"/>
                    </a:lnL>
                    <a:lnR w="12700">
                      <a:solidFill>
                        <a:srgbClr val="001F5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1470"/>
                        </a:lnSpc>
                      </a:pPr>
                      <a:r>
                        <a:rPr dirty="0" sz="1400" spc="-25">
                          <a:latin typeface="Calibri"/>
                          <a:cs typeface="Calibri"/>
                        </a:rPr>
                        <a:t>A2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1F5F"/>
                      </a:solidFill>
                      <a:prstDash val="solid"/>
                    </a:lnL>
                    <a:lnR w="12700">
                      <a:solidFill>
                        <a:srgbClr val="001F5F"/>
                      </a:solidFill>
                      <a:prstDash val="solid"/>
                    </a:lnR>
                  </a:tcPr>
                </a:tc>
              </a:tr>
              <a:tr h="212725">
                <a:tc>
                  <a:txBody>
                    <a:bodyPr/>
                    <a:lstStyle/>
                    <a:p>
                      <a:pPr algn="ctr">
                        <a:lnSpc>
                          <a:spcPts val="1470"/>
                        </a:lnSpc>
                      </a:pPr>
                      <a:r>
                        <a:rPr dirty="0" sz="1400">
                          <a:latin typeface="Calibri"/>
                          <a:cs typeface="Calibri"/>
                        </a:rPr>
                        <a:t>New</a:t>
                      </a:r>
                      <a:r>
                        <a:rPr dirty="0" sz="14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10">
                          <a:latin typeface="Calibri"/>
                          <a:cs typeface="Calibri"/>
                        </a:rPr>
                        <a:t>default</a:t>
                      </a:r>
                      <a:r>
                        <a:rPr dirty="0" sz="14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10">
                          <a:latin typeface="Calibri"/>
                          <a:cs typeface="Calibri"/>
                        </a:rPr>
                        <a:t>spread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1F5F"/>
                      </a:solidFill>
                      <a:prstDash val="solid"/>
                    </a:lnL>
                    <a:lnR w="12700">
                      <a:solidFill>
                        <a:srgbClr val="001F5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70"/>
                        </a:lnSpc>
                      </a:pPr>
                      <a:r>
                        <a:rPr dirty="0" sz="1400" spc="-10">
                          <a:latin typeface="Calibri"/>
                          <a:cs typeface="Calibri"/>
                        </a:rPr>
                        <a:t>1.56%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1F5F"/>
                      </a:solidFill>
                      <a:prstDash val="solid"/>
                    </a:lnL>
                    <a:lnR w="12700">
                      <a:solidFill>
                        <a:srgbClr val="001F5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470"/>
                        </a:lnSpc>
                      </a:pPr>
                      <a:r>
                        <a:rPr dirty="0" sz="1400" spc="-10">
                          <a:latin typeface="Calibri"/>
                          <a:cs typeface="Calibri"/>
                        </a:rPr>
                        <a:t>0.71%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1F5F"/>
                      </a:solidFill>
                      <a:prstDash val="solid"/>
                    </a:lnL>
                    <a:lnR w="12700">
                      <a:solidFill>
                        <a:srgbClr val="001F5F"/>
                      </a:solidFill>
                      <a:prstDash val="solid"/>
                    </a:lnR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algn="ctr">
                        <a:lnSpc>
                          <a:spcPts val="1470"/>
                        </a:lnSpc>
                      </a:pPr>
                      <a:r>
                        <a:rPr dirty="0" sz="1400">
                          <a:latin typeface="Calibri"/>
                          <a:cs typeface="Calibri"/>
                        </a:rPr>
                        <a:t>Risk</a:t>
                      </a:r>
                      <a:r>
                        <a:rPr dirty="0" sz="14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>
                          <a:latin typeface="Calibri"/>
                          <a:cs typeface="Calibri"/>
                        </a:rPr>
                        <a:t>free</a:t>
                      </a:r>
                      <a:r>
                        <a:rPr dirty="0" sz="14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20">
                          <a:latin typeface="Calibri"/>
                          <a:cs typeface="Calibri"/>
                        </a:rPr>
                        <a:t>rate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1F5F"/>
                      </a:solidFill>
                      <a:prstDash val="solid"/>
                    </a:lnL>
                    <a:lnR w="12700">
                      <a:solidFill>
                        <a:srgbClr val="001F5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70"/>
                        </a:lnSpc>
                      </a:pPr>
                      <a:r>
                        <a:rPr dirty="0" sz="1400" spc="-10">
                          <a:latin typeface="Calibri"/>
                          <a:cs typeface="Calibri"/>
                        </a:rPr>
                        <a:t>1.52%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1F5F"/>
                      </a:solidFill>
                      <a:prstDash val="solid"/>
                    </a:lnL>
                    <a:lnR w="12700">
                      <a:solidFill>
                        <a:srgbClr val="001F5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470"/>
                        </a:lnSpc>
                      </a:pPr>
                      <a:r>
                        <a:rPr dirty="0" sz="1400" spc="-10">
                          <a:latin typeface="Calibri"/>
                          <a:cs typeface="Calibri"/>
                        </a:rPr>
                        <a:t>1.52%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1F5F"/>
                      </a:solidFill>
                      <a:prstDash val="solid"/>
                    </a:lnL>
                    <a:lnR w="12700">
                      <a:solidFill>
                        <a:srgbClr val="001F5F"/>
                      </a:solidFill>
                      <a:prstDash val="solid"/>
                    </a:lnR>
                  </a:tcPr>
                </a:tc>
              </a:tr>
              <a:tr h="195580">
                <a:tc>
                  <a:txBody>
                    <a:bodyPr/>
                    <a:lstStyle/>
                    <a:p>
                      <a:pPr algn="ctr" marL="1905">
                        <a:lnSpc>
                          <a:spcPts val="1440"/>
                        </a:lnSpc>
                      </a:pPr>
                      <a:r>
                        <a:rPr dirty="0" sz="1400">
                          <a:latin typeface="Calibri"/>
                          <a:cs typeface="Calibri"/>
                        </a:rPr>
                        <a:t>New</a:t>
                      </a:r>
                      <a:r>
                        <a:rPr dirty="0" sz="14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>
                          <a:latin typeface="Calibri"/>
                          <a:cs typeface="Calibri"/>
                        </a:rPr>
                        <a:t>cost</a:t>
                      </a:r>
                      <a:r>
                        <a:rPr dirty="0" sz="14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14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20">
                          <a:latin typeface="Calibri"/>
                          <a:cs typeface="Calibri"/>
                        </a:rPr>
                        <a:t>debt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1F5F"/>
                      </a:solidFill>
                      <a:prstDash val="solid"/>
                    </a:lnL>
                    <a:lnR w="12700">
                      <a:solidFill>
                        <a:srgbClr val="001F5F"/>
                      </a:solidFill>
                      <a:prstDash val="solid"/>
                    </a:lnR>
                    <a:lnB w="12700">
                      <a:solidFill>
                        <a:srgbClr val="001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40"/>
                        </a:lnSpc>
                      </a:pPr>
                      <a:r>
                        <a:rPr dirty="0" sz="1400" spc="-10">
                          <a:latin typeface="Calibri"/>
                          <a:cs typeface="Calibri"/>
                        </a:rPr>
                        <a:t>3.08%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1F5F"/>
                      </a:solidFill>
                      <a:prstDash val="solid"/>
                    </a:lnL>
                    <a:lnR w="12700">
                      <a:solidFill>
                        <a:srgbClr val="001F5F"/>
                      </a:solidFill>
                      <a:prstDash val="solid"/>
                    </a:lnR>
                    <a:lnB w="12700">
                      <a:solidFill>
                        <a:srgbClr val="001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440"/>
                        </a:lnSpc>
                      </a:pPr>
                      <a:r>
                        <a:rPr dirty="0" sz="1400" spc="-10">
                          <a:latin typeface="Calibri"/>
                          <a:cs typeface="Calibri"/>
                        </a:rPr>
                        <a:t>2.23%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001F5F"/>
                      </a:solidFill>
                      <a:prstDash val="solid"/>
                    </a:lnL>
                    <a:lnR w="12700">
                      <a:solidFill>
                        <a:srgbClr val="001F5F"/>
                      </a:solidFill>
                      <a:prstDash val="solid"/>
                    </a:lnR>
                    <a:lnB w="12700">
                      <a:solidFill>
                        <a:srgbClr val="001F5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5" name="object 15" descr=""/>
          <p:cNvSpPr txBox="1"/>
          <p:nvPr/>
        </p:nvSpPr>
        <p:spPr>
          <a:xfrm>
            <a:off x="1099566" y="3342931"/>
            <a:ext cx="3707765" cy="789305"/>
          </a:xfrm>
          <a:prstGeom prst="rect">
            <a:avLst/>
          </a:prstGeom>
          <a:ln w="19811">
            <a:solidFill>
              <a:srgbClr val="171717"/>
            </a:solidFill>
          </a:ln>
        </p:spPr>
        <p:txBody>
          <a:bodyPr wrap="square" lIns="0" tIns="57150" rIns="0" bIns="0" rtlCol="0" vert="horz">
            <a:spAutoFit/>
          </a:bodyPr>
          <a:lstStyle/>
          <a:p>
            <a:pPr algn="just" marL="174625" marR="266700">
              <a:lnSpc>
                <a:spcPct val="100000"/>
              </a:lnSpc>
              <a:spcBef>
                <a:spcPts val="450"/>
              </a:spcBef>
            </a:pPr>
            <a:r>
              <a:rPr dirty="0" sz="1400">
                <a:latin typeface="Calibri"/>
                <a:cs typeface="Calibri"/>
              </a:rPr>
              <a:t>Based</a:t>
            </a:r>
            <a:r>
              <a:rPr dirty="0" sz="1400" spc="-5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on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the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new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EBIT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and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the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new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interest, </a:t>
            </a:r>
            <a:r>
              <a:rPr dirty="0" sz="1400">
                <a:latin typeface="Calibri"/>
                <a:cs typeface="Calibri"/>
              </a:rPr>
              <a:t>we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concluded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the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interest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coverage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ratio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25">
                <a:latin typeface="Calibri"/>
                <a:cs typeface="Calibri"/>
              </a:rPr>
              <a:t>and </a:t>
            </a:r>
            <a:r>
              <a:rPr dirty="0" sz="1400">
                <a:latin typeface="Calibri"/>
                <a:cs typeface="Calibri"/>
              </a:rPr>
              <a:t>determined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the</a:t>
            </a:r>
            <a:r>
              <a:rPr dirty="0" sz="1400" spc="-5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following</a:t>
            </a:r>
            <a:r>
              <a:rPr dirty="0" sz="1400" spc="-8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metrics: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27710" y="5951016"/>
            <a:ext cx="160464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Calibri"/>
                <a:cs typeface="Calibri"/>
              </a:rPr>
              <a:t>Source: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Aswath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Damodaran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38073" y="931926"/>
            <a:ext cx="22828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latin typeface="Arial"/>
                <a:cs typeface="Arial"/>
              </a:rPr>
              <a:t>Cost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of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Debt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Computation: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458723" y="1213103"/>
            <a:ext cx="4888865" cy="0"/>
          </a:xfrm>
          <a:custGeom>
            <a:avLst/>
            <a:gdLst/>
            <a:ahLst/>
            <a:cxnLst/>
            <a:rect l="l" t="t" r="r" b="b"/>
            <a:pathLst>
              <a:path w="4888865" h="0">
                <a:moveTo>
                  <a:pt x="0" y="0"/>
                </a:moveTo>
                <a:lnTo>
                  <a:pt x="4888865" y="0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6131052" y="1213103"/>
            <a:ext cx="0" cy="4537075"/>
          </a:xfrm>
          <a:custGeom>
            <a:avLst/>
            <a:gdLst/>
            <a:ahLst/>
            <a:cxnLst/>
            <a:rect l="l" t="t" r="r" b="b"/>
            <a:pathLst>
              <a:path w="0" h="4537075">
                <a:moveTo>
                  <a:pt x="0" y="4536452"/>
                </a:moveTo>
                <a:lnTo>
                  <a:pt x="0" y="0"/>
                </a:lnTo>
              </a:path>
            </a:pathLst>
          </a:custGeom>
          <a:ln w="6350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6516623" y="2042160"/>
            <a:ext cx="4968240" cy="3385185"/>
          </a:xfrm>
          <a:prstGeom prst="rect">
            <a:avLst/>
          </a:prstGeom>
          <a:ln w="15875">
            <a:solidFill>
              <a:srgbClr val="212A35"/>
            </a:solidFill>
          </a:ln>
        </p:spPr>
        <p:txBody>
          <a:bodyPr wrap="square" lIns="0" tIns="33020" rIns="0" bIns="0" rtlCol="0" vert="horz">
            <a:spAutoFit/>
          </a:bodyPr>
          <a:lstStyle/>
          <a:p>
            <a:pPr algn="just" marL="92075" marR="83820">
              <a:lnSpc>
                <a:spcPct val="100000"/>
              </a:lnSpc>
              <a:spcBef>
                <a:spcPts val="260"/>
              </a:spcBef>
            </a:pPr>
            <a:r>
              <a:rPr dirty="0" sz="1600">
                <a:latin typeface="Calibri"/>
                <a:cs typeface="Calibri"/>
              </a:rPr>
              <a:t>We</a:t>
            </a:r>
            <a:r>
              <a:rPr dirty="0" sz="1600" spc="37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estimated</a:t>
            </a:r>
            <a:r>
              <a:rPr dirty="0" sz="1600" spc="37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the</a:t>
            </a:r>
            <a:r>
              <a:rPr dirty="0" sz="1600" spc="37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new</a:t>
            </a:r>
            <a:r>
              <a:rPr dirty="0" sz="1600" spc="37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cost</a:t>
            </a:r>
            <a:r>
              <a:rPr dirty="0" sz="1600" spc="38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of</a:t>
            </a:r>
            <a:r>
              <a:rPr dirty="0" sz="1600" spc="37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debt</a:t>
            </a:r>
            <a:r>
              <a:rPr dirty="0" sz="1600" spc="38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for</a:t>
            </a:r>
            <a:r>
              <a:rPr dirty="0" sz="1600" spc="37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Amazon</a:t>
            </a:r>
            <a:r>
              <a:rPr dirty="0" sz="1600" spc="385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post </a:t>
            </a:r>
            <a:r>
              <a:rPr dirty="0" sz="1600">
                <a:latin typeface="Calibri"/>
                <a:cs typeface="Calibri"/>
              </a:rPr>
              <a:t>acquisition.</a:t>
            </a:r>
            <a:r>
              <a:rPr dirty="0" sz="1600" spc="-6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The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process is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as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follows:</a:t>
            </a:r>
            <a:endParaRPr sz="1600">
              <a:latin typeface="Calibri"/>
              <a:cs typeface="Calibri"/>
            </a:endParaRPr>
          </a:p>
          <a:p>
            <a:pPr algn="just" marL="379095" marR="81915" indent="-287020">
              <a:lnSpc>
                <a:spcPct val="100000"/>
              </a:lnSpc>
              <a:buFont typeface="Arial MT"/>
              <a:buChar char="•"/>
              <a:tabLst>
                <a:tab pos="379095" algn="l"/>
                <a:tab pos="380365" algn="l"/>
              </a:tabLst>
            </a:pPr>
            <a:r>
              <a:rPr dirty="0" sz="1600">
                <a:latin typeface="Calibri"/>
                <a:cs typeface="Calibri"/>
              </a:rPr>
              <a:t>	The</a:t>
            </a:r>
            <a:r>
              <a:rPr dirty="0" sz="1600" spc="47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forecasted</a:t>
            </a:r>
            <a:r>
              <a:rPr dirty="0" sz="1600" spc="48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EBIT</a:t>
            </a:r>
            <a:r>
              <a:rPr dirty="0" sz="1600" spc="484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and</a:t>
            </a:r>
            <a:r>
              <a:rPr dirty="0" sz="1600" spc="47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Interest</a:t>
            </a:r>
            <a:r>
              <a:rPr dirty="0" sz="1600" spc="49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expenses</a:t>
            </a:r>
            <a:r>
              <a:rPr dirty="0" sz="1600" spc="49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of</a:t>
            </a:r>
            <a:r>
              <a:rPr dirty="0" sz="1600" spc="484">
                <a:latin typeface="Calibri"/>
                <a:cs typeface="Calibri"/>
              </a:rPr>
              <a:t> </a:t>
            </a:r>
            <a:r>
              <a:rPr dirty="0" sz="1600" spc="-25">
                <a:latin typeface="Calibri"/>
                <a:cs typeface="Calibri"/>
              </a:rPr>
              <a:t>the </a:t>
            </a:r>
            <a:r>
              <a:rPr dirty="0" sz="1600">
                <a:latin typeface="Calibri"/>
                <a:cs typeface="Calibri"/>
              </a:rPr>
              <a:t>combined</a:t>
            </a:r>
            <a:r>
              <a:rPr dirty="0" sz="1600" spc="434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entity</a:t>
            </a:r>
            <a:r>
              <a:rPr dirty="0" sz="1600" spc="4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were</a:t>
            </a:r>
            <a:r>
              <a:rPr dirty="0" sz="1600" spc="4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used</a:t>
            </a:r>
            <a:r>
              <a:rPr dirty="0" sz="1600" spc="4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to</a:t>
            </a:r>
            <a:r>
              <a:rPr dirty="0" sz="1600" spc="4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get</a:t>
            </a:r>
            <a:r>
              <a:rPr dirty="0" sz="1600" spc="45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</a:t>
            </a:r>
            <a:r>
              <a:rPr dirty="0" sz="1600" spc="45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new</a:t>
            </a:r>
            <a:r>
              <a:rPr dirty="0" sz="1600" spc="44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Interest Coverage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Ratio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(ICR).</a:t>
            </a:r>
            <a:endParaRPr sz="1600">
              <a:latin typeface="Calibri"/>
              <a:cs typeface="Calibri"/>
            </a:endParaRPr>
          </a:p>
          <a:p>
            <a:pPr algn="just" marL="379095" marR="83185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79095" algn="l"/>
                <a:tab pos="380365" algn="l"/>
              </a:tabLst>
            </a:pPr>
            <a:r>
              <a:rPr dirty="0" sz="1600">
                <a:latin typeface="Calibri"/>
                <a:cs typeface="Calibri"/>
              </a:rPr>
              <a:t>	The</a:t>
            </a:r>
            <a:r>
              <a:rPr dirty="0" sz="1600" spc="20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new</a:t>
            </a:r>
            <a:r>
              <a:rPr dirty="0" sz="1600" spc="204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ICR</a:t>
            </a:r>
            <a:r>
              <a:rPr dirty="0" sz="1600" spc="2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was</a:t>
            </a:r>
            <a:r>
              <a:rPr dirty="0" sz="1600" spc="2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used</a:t>
            </a:r>
            <a:r>
              <a:rPr dirty="0" sz="1600" spc="2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to</a:t>
            </a:r>
            <a:r>
              <a:rPr dirty="0" sz="1600" spc="204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develop</a:t>
            </a:r>
            <a:r>
              <a:rPr dirty="0" sz="1600" spc="2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</a:t>
            </a:r>
            <a:r>
              <a:rPr dirty="0" sz="1600" spc="2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synthetic</a:t>
            </a:r>
            <a:r>
              <a:rPr dirty="0" sz="1600" spc="2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credit </a:t>
            </a:r>
            <a:r>
              <a:rPr dirty="0" sz="1600">
                <a:latin typeface="Calibri"/>
                <a:cs typeface="Calibri"/>
              </a:rPr>
              <a:t>rating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for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the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 spc="-25">
                <a:latin typeface="Calibri"/>
                <a:cs typeface="Calibri"/>
              </a:rPr>
              <a:t>company,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which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came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out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to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be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Baa2.</a:t>
            </a:r>
            <a:endParaRPr sz="1600">
              <a:latin typeface="Calibri"/>
              <a:cs typeface="Calibri"/>
            </a:endParaRPr>
          </a:p>
          <a:p>
            <a:pPr algn="just" marL="379095" marR="81280" indent="-287020">
              <a:lnSpc>
                <a:spcPct val="100000"/>
              </a:lnSpc>
              <a:buFont typeface="Arial MT"/>
              <a:buChar char="•"/>
              <a:tabLst>
                <a:tab pos="379095" algn="l"/>
                <a:tab pos="380365" algn="l"/>
              </a:tabLst>
            </a:pPr>
            <a:r>
              <a:rPr dirty="0" sz="1600">
                <a:latin typeface="Calibri"/>
                <a:cs typeface="Calibri"/>
              </a:rPr>
              <a:t>	The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new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credit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rating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has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default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spread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of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1.56%,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 spc="-25">
                <a:latin typeface="Calibri"/>
                <a:cs typeface="Calibri"/>
              </a:rPr>
              <a:t>as </a:t>
            </a:r>
            <a:r>
              <a:rPr dirty="0" sz="1600">
                <a:latin typeface="Calibri"/>
                <a:cs typeface="Calibri"/>
              </a:rPr>
              <a:t>compared</a:t>
            </a:r>
            <a:r>
              <a:rPr dirty="0" sz="1600" spc="1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to</a:t>
            </a:r>
            <a:r>
              <a:rPr dirty="0" sz="1600" spc="1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the</a:t>
            </a:r>
            <a:r>
              <a:rPr dirty="0" sz="1600" spc="1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earlier</a:t>
            </a:r>
            <a:r>
              <a:rPr dirty="0" sz="1600" spc="1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one</a:t>
            </a:r>
            <a:r>
              <a:rPr dirty="0" sz="1600" spc="1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of</a:t>
            </a:r>
            <a:r>
              <a:rPr dirty="0" sz="1600" spc="1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0.71%</a:t>
            </a:r>
            <a:r>
              <a:rPr dirty="0" sz="1600" spc="1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for</a:t>
            </a:r>
            <a:r>
              <a:rPr dirty="0" sz="1600" spc="14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standalone Amazon.</a:t>
            </a:r>
            <a:endParaRPr sz="1600">
              <a:latin typeface="Calibri"/>
              <a:cs typeface="Calibri"/>
            </a:endParaRPr>
          </a:p>
          <a:p>
            <a:pPr algn="just" marL="379095" marR="82550" indent="-287020">
              <a:lnSpc>
                <a:spcPct val="100000"/>
              </a:lnSpc>
              <a:buFont typeface="Arial MT"/>
              <a:buChar char="•"/>
              <a:tabLst>
                <a:tab pos="379095" algn="l"/>
                <a:tab pos="380365" algn="l"/>
              </a:tabLst>
            </a:pPr>
            <a:r>
              <a:rPr dirty="0" sz="1600">
                <a:latin typeface="Calibri"/>
                <a:cs typeface="Calibri"/>
              </a:rPr>
              <a:t>	Adding</a:t>
            </a:r>
            <a:r>
              <a:rPr dirty="0" sz="1600" spc="1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this</a:t>
            </a:r>
            <a:r>
              <a:rPr dirty="0" sz="1600" spc="1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new</a:t>
            </a:r>
            <a:r>
              <a:rPr dirty="0" sz="1600" spc="10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default</a:t>
            </a:r>
            <a:r>
              <a:rPr dirty="0" sz="1600" spc="114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rate</a:t>
            </a:r>
            <a:r>
              <a:rPr dirty="0" sz="1600" spc="1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to</a:t>
            </a:r>
            <a:r>
              <a:rPr dirty="0" sz="1600" spc="10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the</a:t>
            </a:r>
            <a:r>
              <a:rPr dirty="0" sz="1600" spc="1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risk</a:t>
            </a:r>
            <a:r>
              <a:rPr dirty="0" sz="1600" spc="10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free</a:t>
            </a:r>
            <a:r>
              <a:rPr dirty="0" sz="1600" spc="1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rate,</a:t>
            </a:r>
            <a:r>
              <a:rPr dirty="0" sz="1600" spc="100">
                <a:latin typeface="Calibri"/>
                <a:cs typeface="Calibri"/>
              </a:rPr>
              <a:t> </a:t>
            </a:r>
            <a:r>
              <a:rPr dirty="0" sz="1600" spc="-25">
                <a:latin typeface="Calibri"/>
                <a:cs typeface="Calibri"/>
              </a:rPr>
              <a:t>we </a:t>
            </a:r>
            <a:r>
              <a:rPr dirty="0" sz="1600">
                <a:latin typeface="Calibri"/>
                <a:cs typeface="Calibri"/>
              </a:rPr>
              <a:t>get</a:t>
            </a:r>
            <a:r>
              <a:rPr dirty="0" sz="1600" spc="2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the</a:t>
            </a:r>
            <a:r>
              <a:rPr dirty="0" sz="1600" spc="229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new</a:t>
            </a:r>
            <a:r>
              <a:rPr dirty="0" sz="1600" spc="2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cost</a:t>
            </a:r>
            <a:r>
              <a:rPr dirty="0" sz="1600" spc="2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of</a:t>
            </a:r>
            <a:r>
              <a:rPr dirty="0" sz="1600" spc="2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debt</a:t>
            </a:r>
            <a:r>
              <a:rPr dirty="0" sz="1600" spc="2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as</a:t>
            </a:r>
            <a:r>
              <a:rPr dirty="0" sz="1600" spc="2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3.08%,</a:t>
            </a:r>
            <a:r>
              <a:rPr dirty="0" sz="1600" spc="2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as</a:t>
            </a:r>
            <a:r>
              <a:rPr dirty="0" sz="1600" spc="229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compared</a:t>
            </a:r>
            <a:r>
              <a:rPr dirty="0" sz="1600" spc="229">
                <a:latin typeface="Calibri"/>
                <a:cs typeface="Calibri"/>
              </a:rPr>
              <a:t> </a:t>
            </a:r>
            <a:r>
              <a:rPr dirty="0" sz="1600" spc="-25">
                <a:latin typeface="Calibri"/>
                <a:cs typeface="Calibri"/>
              </a:rPr>
              <a:t>to </a:t>
            </a:r>
            <a:r>
              <a:rPr dirty="0" sz="1600">
                <a:latin typeface="Calibri"/>
                <a:cs typeface="Calibri"/>
              </a:rPr>
              <a:t>2.23%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pre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acquisition.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6516623" y="1530096"/>
            <a:ext cx="4968240" cy="512445"/>
          </a:xfrm>
          <a:custGeom>
            <a:avLst/>
            <a:gdLst/>
            <a:ahLst/>
            <a:cxnLst/>
            <a:rect l="l" t="t" r="r" b="b"/>
            <a:pathLst>
              <a:path w="4968240" h="512444">
                <a:moveTo>
                  <a:pt x="0" y="512063"/>
                </a:moveTo>
                <a:lnTo>
                  <a:pt x="4968239" y="512063"/>
                </a:lnTo>
                <a:lnTo>
                  <a:pt x="4968239" y="0"/>
                </a:lnTo>
                <a:lnTo>
                  <a:pt x="0" y="0"/>
                </a:lnTo>
                <a:lnTo>
                  <a:pt x="0" y="512063"/>
                </a:lnTo>
                <a:close/>
              </a:path>
            </a:pathLst>
          </a:custGeom>
          <a:ln w="12699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6516623" y="1530096"/>
            <a:ext cx="4968240" cy="512445"/>
          </a:xfrm>
          <a:prstGeom prst="rect">
            <a:avLst/>
          </a:prstGeom>
          <a:solidFill>
            <a:srgbClr val="001F5F"/>
          </a:solidFill>
        </p:spPr>
        <p:txBody>
          <a:bodyPr wrap="square" lIns="0" tIns="104139" rIns="0" bIns="0" rtlCol="0" vert="horz">
            <a:spAutoFit/>
          </a:bodyPr>
          <a:lstStyle/>
          <a:p>
            <a:pPr algn="ctr" marL="2540">
              <a:lnSpc>
                <a:spcPct val="100000"/>
              </a:lnSpc>
              <a:spcBef>
                <a:spcPts val="819"/>
              </a:spcBef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Process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1551919" y="643432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2"/>
                </a:lnTo>
                <a:lnTo>
                  <a:pt x="640079" y="294132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4826508" y="6167628"/>
            <a:ext cx="1231900" cy="55372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139065" rIns="0" bIns="0" rtlCol="0" vert="horz">
            <a:spAutoFit/>
          </a:bodyPr>
          <a:lstStyle/>
          <a:p>
            <a:pPr marL="249554">
              <a:lnSpc>
                <a:spcPct val="100000"/>
              </a:lnSpc>
              <a:spcBef>
                <a:spcPts val="1095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Appendix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347459" y="6167628"/>
            <a:ext cx="1229995" cy="55372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139065" rIns="0" bIns="0" rtlCol="0" vert="horz">
            <a:spAutoFit/>
          </a:bodyPr>
          <a:lstStyle/>
          <a:p>
            <a:pPr marL="165100">
              <a:lnSpc>
                <a:spcPct val="100000"/>
              </a:lnSpc>
              <a:spcBef>
                <a:spcPts val="109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Bibliography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Alternate</a:t>
            </a:r>
            <a:r>
              <a:rPr dirty="0" spc="-65"/>
              <a:t> </a:t>
            </a:r>
            <a:r>
              <a:rPr dirty="0"/>
              <a:t>Solution:</a:t>
            </a:r>
            <a:r>
              <a:rPr dirty="0" spc="-55"/>
              <a:t> </a:t>
            </a:r>
            <a:r>
              <a:rPr dirty="0"/>
              <a:t>Solving</a:t>
            </a:r>
            <a:r>
              <a:rPr dirty="0" spc="-70"/>
              <a:t> </a:t>
            </a:r>
            <a:r>
              <a:rPr dirty="0" spc="-25"/>
              <a:t>Amazon’s</a:t>
            </a:r>
            <a:r>
              <a:rPr dirty="0" spc="-50"/>
              <a:t> </a:t>
            </a:r>
            <a:r>
              <a:rPr dirty="0" spc="-10"/>
              <a:t>Problems</a:t>
            </a:r>
          </a:p>
        </p:txBody>
      </p:sp>
      <p:sp>
        <p:nvSpPr>
          <p:cNvPr id="7" name="object 7" descr=""/>
          <p:cNvSpPr/>
          <p:nvPr/>
        </p:nvSpPr>
        <p:spPr>
          <a:xfrm>
            <a:off x="122681" y="5025390"/>
            <a:ext cx="11934825" cy="0"/>
          </a:xfrm>
          <a:custGeom>
            <a:avLst/>
            <a:gdLst/>
            <a:ahLst/>
            <a:cxnLst/>
            <a:rect l="l" t="t" r="r" b="b"/>
            <a:pathLst>
              <a:path w="11934825" h="0">
                <a:moveTo>
                  <a:pt x="11934698" y="0"/>
                </a:moveTo>
                <a:lnTo>
                  <a:pt x="0" y="0"/>
                </a:lnTo>
              </a:path>
            </a:pathLst>
          </a:custGeom>
          <a:ln w="28575">
            <a:solidFill>
              <a:srgbClr val="4471C4"/>
            </a:solidFill>
            <a:prstDash val="sysDashDot"/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251561" y="599440"/>
            <a:ext cx="3670935" cy="835660"/>
          </a:xfrm>
          <a:prstGeom prst="rect">
            <a:avLst/>
          </a:prstGeom>
        </p:spPr>
        <p:txBody>
          <a:bodyPr wrap="square" lIns="0" tIns="1866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dirty="0" sz="2400" spc="-10">
                <a:latin typeface="Calibri"/>
                <a:cs typeface="Calibri"/>
              </a:rPr>
              <a:t>Content</a:t>
            </a:r>
            <a:endParaRPr sz="2400">
              <a:latin typeface="Calibri"/>
              <a:cs typeface="Calibri"/>
            </a:endParaRPr>
          </a:p>
          <a:p>
            <a:pPr marL="351790">
              <a:lnSpc>
                <a:spcPct val="100000"/>
              </a:lnSpc>
              <a:spcBef>
                <a:spcPts val="685"/>
              </a:spcBef>
            </a:pPr>
            <a:r>
              <a:rPr dirty="0" u="sng" sz="1200" spc="240" b="1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  </a:t>
            </a:r>
            <a:r>
              <a:rPr dirty="0" u="sng" sz="1200" b="1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Amazon can</a:t>
            </a:r>
            <a:r>
              <a:rPr dirty="0" u="sng" sz="1200" spc="-5" b="1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200" spc="-10" b="1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afford</a:t>
            </a:r>
            <a:r>
              <a:rPr dirty="0" u="sng" sz="1200" spc="-30" b="1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200" b="1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to</a:t>
            </a:r>
            <a:r>
              <a:rPr dirty="0" u="sng" sz="1200" spc="-15" b="1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200" b="1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out-spend</a:t>
            </a:r>
            <a:r>
              <a:rPr dirty="0" u="sng" sz="1200" spc="-15" b="1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200" b="1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the</a:t>
            </a:r>
            <a:r>
              <a:rPr dirty="0" u="sng" sz="1200" spc="-15" b="1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200" spc="-10" b="1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competition</a:t>
            </a:r>
            <a:r>
              <a:rPr dirty="0" u="sng" sz="1200" spc="500" b="1"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 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885435" y="1156842"/>
            <a:ext cx="241109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latin typeface="Calibri"/>
                <a:cs typeface="Calibri"/>
              </a:rPr>
              <a:t>Big</a:t>
            </a:r>
            <a:r>
              <a:rPr dirty="0" sz="1600" spc="-3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Data</a:t>
            </a:r>
            <a:r>
              <a:rPr dirty="0" sz="1600" spc="-3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in</a:t>
            </a:r>
            <a:r>
              <a:rPr dirty="0" sz="1600" spc="-25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Content</a:t>
            </a:r>
            <a:r>
              <a:rPr dirty="0" sz="1600" spc="-20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Creation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8506714" y="1150366"/>
            <a:ext cx="302958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latin typeface="Calibri"/>
                <a:cs typeface="Calibri"/>
              </a:rPr>
              <a:t>Media</a:t>
            </a:r>
            <a:r>
              <a:rPr dirty="0" sz="1600" spc="-4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Companies</a:t>
            </a:r>
            <a:r>
              <a:rPr dirty="0" sz="1600" spc="-2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Own</a:t>
            </a:r>
            <a:r>
              <a:rPr dirty="0" sz="1600" spc="-2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the</a:t>
            </a:r>
            <a:r>
              <a:rPr dirty="0" sz="1600" spc="-40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Content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206621" y="1530477"/>
            <a:ext cx="3869054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</a:rPr>
              <a:t>Before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producing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House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of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Cards,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Netflix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examined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millions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of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Calibri"/>
                <a:cs typeface="Calibri"/>
              </a:rPr>
              <a:t>data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points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and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made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-10">
                <a:latin typeface="Calibri"/>
                <a:cs typeface="Calibri"/>
              </a:rPr>
              <a:t> following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observations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8422640" y="1471421"/>
            <a:ext cx="3409315" cy="5441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Calibri"/>
                <a:cs typeface="Calibri"/>
              </a:rPr>
              <a:t>Most content is produced by Movie and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TV</a:t>
            </a:r>
            <a:r>
              <a:rPr dirty="0" sz="1100" spc="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studios, but </a:t>
            </a:r>
            <a:r>
              <a:rPr dirty="0" sz="1100" spc="-25">
                <a:latin typeface="Calibri"/>
                <a:cs typeface="Calibri"/>
              </a:rPr>
              <a:t>the </a:t>
            </a:r>
            <a:r>
              <a:rPr dirty="0" sz="1100">
                <a:latin typeface="Calibri"/>
                <a:cs typeface="Calibri"/>
              </a:rPr>
              <a:t>rights</a:t>
            </a:r>
            <a:r>
              <a:rPr dirty="0" sz="1100" spc="30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3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that</a:t>
            </a:r>
            <a:r>
              <a:rPr dirty="0" sz="1100" spc="3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content</a:t>
            </a:r>
            <a:r>
              <a:rPr dirty="0" sz="1200" spc="28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usually</a:t>
            </a:r>
            <a:r>
              <a:rPr dirty="0" sz="1100" spc="3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lie</a:t>
            </a:r>
            <a:r>
              <a:rPr dirty="0" sz="1100" spc="30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with</a:t>
            </a:r>
            <a:r>
              <a:rPr dirty="0" sz="1100" spc="30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</a:t>
            </a:r>
            <a:r>
              <a:rPr dirty="0" sz="1100" spc="31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distributor</a:t>
            </a:r>
            <a:r>
              <a:rPr dirty="0" sz="1100" spc="310">
                <a:latin typeface="Calibri"/>
                <a:cs typeface="Calibri"/>
              </a:rPr>
              <a:t> </a:t>
            </a:r>
            <a:r>
              <a:rPr dirty="0" sz="1100" spc="-35">
                <a:latin typeface="Calibri"/>
                <a:cs typeface="Calibri"/>
              </a:rPr>
              <a:t>or </a:t>
            </a:r>
            <a:r>
              <a:rPr dirty="0" sz="1100" spc="-10">
                <a:latin typeface="Calibri"/>
                <a:cs typeface="Calibri"/>
              </a:rPr>
              <a:t>network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42747" y="5317693"/>
            <a:ext cx="206057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latin typeface="Calibri"/>
                <a:cs typeface="Calibri"/>
              </a:rPr>
              <a:t>Fixing</a:t>
            </a:r>
            <a:r>
              <a:rPr dirty="0" sz="1600" spc="-4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the</a:t>
            </a:r>
            <a:r>
              <a:rPr dirty="0" sz="1600" spc="-40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Algorithm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600" b="1">
                <a:latin typeface="Calibri"/>
                <a:cs typeface="Calibri"/>
              </a:rPr>
              <a:t>The</a:t>
            </a:r>
            <a:r>
              <a:rPr dirty="0" sz="1600" spc="-4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Quick</a:t>
            </a:r>
            <a:r>
              <a:rPr dirty="0" sz="1600" spc="-2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and</a:t>
            </a:r>
            <a:r>
              <a:rPr dirty="0" sz="1600" spc="-2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Easy</a:t>
            </a:r>
            <a:r>
              <a:rPr dirty="0" sz="1600" spc="-40" b="1">
                <a:latin typeface="Calibri"/>
                <a:cs typeface="Calibri"/>
              </a:rPr>
              <a:t> </a:t>
            </a:r>
            <a:r>
              <a:rPr dirty="0" sz="1600" spc="-25" b="1">
                <a:latin typeface="Calibri"/>
                <a:cs typeface="Calibri"/>
              </a:rPr>
              <a:t>Way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4235196" y="1473708"/>
            <a:ext cx="3774440" cy="0"/>
          </a:xfrm>
          <a:custGeom>
            <a:avLst/>
            <a:gdLst/>
            <a:ahLst/>
            <a:cxnLst/>
            <a:rect l="l" t="t" r="r" b="b"/>
            <a:pathLst>
              <a:path w="3774440" h="0">
                <a:moveTo>
                  <a:pt x="0" y="0"/>
                </a:moveTo>
                <a:lnTo>
                  <a:pt x="3774439" y="0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8438388" y="1473708"/>
            <a:ext cx="3340100" cy="0"/>
          </a:xfrm>
          <a:custGeom>
            <a:avLst/>
            <a:gdLst/>
            <a:ahLst/>
            <a:cxnLst/>
            <a:rect l="l" t="t" r="r" b="b"/>
            <a:pathLst>
              <a:path w="3340100" h="0">
                <a:moveTo>
                  <a:pt x="0" y="0"/>
                </a:moveTo>
                <a:lnTo>
                  <a:pt x="3340100" y="0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4402582" y="4800727"/>
            <a:ext cx="1875155" cy="1885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50" i="1">
                <a:solidFill>
                  <a:srgbClr val="767070"/>
                </a:solidFill>
                <a:latin typeface="Calibri"/>
                <a:cs typeface="Calibri"/>
              </a:rPr>
              <a:t>Source:</a:t>
            </a:r>
            <a:r>
              <a:rPr dirty="0" sz="1050" spc="10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050" i="1">
                <a:solidFill>
                  <a:srgbClr val="767070"/>
                </a:solidFill>
                <a:latin typeface="Calibri"/>
                <a:cs typeface="Calibri"/>
              </a:rPr>
              <a:t>Insider</a:t>
            </a:r>
            <a:r>
              <a:rPr dirty="0" sz="1050" spc="35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050" i="1">
                <a:solidFill>
                  <a:srgbClr val="767070"/>
                </a:solidFill>
                <a:latin typeface="Calibri"/>
                <a:cs typeface="Calibri"/>
              </a:rPr>
              <a:t>Pro,</a:t>
            </a:r>
            <a:r>
              <a:rPr dirty="0" sz="1050" spc="-5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050" spc="-10" i="1">
                <a:solidFill>
                  <a:srgbClr val="767070"/>
                </a:solidFill>
                <a:latin typeface="Calibri"/>
                <a:cs typeface="Calibri"/>
              </a:rPr>
              <a:t>Sandvine.com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4483181" y="3807459"/>
            <a:ext cx="992505" cy="992505"/>
            <a:chOff x="4483181" y="3807459"/>
            <a:chExt cx="992505" cy="992505"/>
          </a:xfrm>
        </p:grpSpPr>
        <p:sp>
          <p:nvSpPr>
            <p:cNvPr id="18" name="object 18" descr=""/>
            <p:cNvSpPr/>
            <p:nvPr/>
          </p:nvSpPr>
          <p:spPr>
            <a:xfrm>
              <a:off x="4979162" y="3816984"/>
              <a:ext cx="410845" cy="486409"/>
            </a:xfrm>
            <a:custGeom>
              <a:avLst/>
              <a:gdLst/>
              <a:ahLst/>
              <a:cxnLst/>
              <a:rect l="l" t="t" r="r" b="b"/>
              <a:pathLst>
                <a:path w="410845" h="486410">
                  <a:moveTo>
                    <a:pt x="0" y="0"/>
                  </a:moveTo>
                  <a:lnTo>
                    <a:pt x="0" y="486409"/>
                  </a:lnTo>
                  <a:lnTo>
                    <a:pt x="410590" y="225806"/>
                  </a:lnTo>
                  <a:lnTo>
                    <a:pt x="381925" y="185320"/>
                  </a:lnTo>
                  <a:lnTo>
                    <a:pt x="349638" y="148336"/>
                  </a:lnTo>
                  <a:lnTo>
                    <a:pt x="314054" y="115032"/>
                  </a:lnTo>
                  <a:lnTo>
                    <a:pt x="275499" y="85587"/>
                  </a:lnTo>
                  <a:lnTo>
                    <a:pt x="234299" y="60182"/>
                  </a:lnTo>
                  <a:lnTo>
                    <a:pt x="190778" y="38994"/>
                  </a:lnTo>
                  <a:lnTo>
                    <a:pt x="145262" y="22202"/>
                  </a:lnTo>
                  <a:lnTo>
                    <a:pt x="98077" y="9987"/>
                  </a:lnTo>
                  <a:lnTo>
                    <a:pt x="49548" y="25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4979162" y="3816984"/>
              <a:ext cx="410845" cy="486409"/>
            </a:xfrm>
            <a:custGeom>
              <a:avLst/>
              <a:gdLst/>
              <a:ahLst/>
              <a:cxnLst/>
              <a:rect l="l" t="t" r="r" b="b"/>
              <a:pathLst>
                <a:path w="410845" h="486410">
                  <a:moveTo>
                    <a:pt x="0" y="0"/>
                  </a:moveTo>
                  <a:lnTo>
                    <a:pt x="49548" y="2526"/>
                  </a:lnTo>
                  <a:lnTo>
                    <a:pt x="98077" y="9987"/>
                  </a:lnTo>
                  <a:lnTo>
                    <a:pt x="145262" y="22202"/>
                  </a:lnTo>
                  <a:lnTo>
                    <a:pt x="190778" y="38994"/>
                  </a:lnTo>
                  <a:lnTo>
                    <a:pt x="234299" y="60182"/>
                  </a:lnTo>
                  <a:lnTo>
                    <a:pt x="275499" y="85587"/>
                  </a:lnTo>
                  <a:lnTo>
                    <a:pt x="314054" y="115032"/>
                  </a:lnTo>
                  <a:lnTo>
                    <a:pt x="349638" y="148336"/>
                  </a:lnTo>
                  <a:lnTo>
                    <a:pt x="381925" y="185320"/>
                  </a:lnTo>
                  <a:lnTo>
                    <a:pt x="410590" y="225806"/>
                  </a:lnTo>
                  <a:lnTo>
                    <a:pt x="0" y="486409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4492706" y="3816984"/>
              <a:ext cx="973455" cy="973455"/>
            </a:xfrm>
            <a:custGeom>
              <a:avLst/>
              <a:gdLst/>
              <a:ahLst/>
              <a:cxnLst/>
              <a:rect l="l" t="t" r="r" b="b"/>
              <a:pathLst>
                <a:path w="973454" h="973454">
                  <a:moveTo>
                    <a:pt x="486455" y="0"/>
                  </a:moveTo>
                  <a:lnTo>
                    <a:pt x="431372" y="3129"/>
                  </a:lnTo>
                  <a:lnTo>
                    <a:pt x="377258" y="12415"/>
                  </a:lnTo>
                  <a:lnTo>
                    <a:pt x="324625" y="27706"/>
                  </a:lnTo>
                  <a:lnTo>
                    <a:pt x="273985" y="48849"/>
                  </a:lnTo>
                  <a:lnTo>
                    <a:pt x="225851" y="75691"/>
                  </a:lnTo>
                  <a:lnTo>
                    <a:pt x="187491" y="102684"/>
                  </a:lnTo>
                  <a:lnTo>
                    <a:pt x="152509" y="132643"/>
                  </a:lnTo>
                  <a:lnTo>
                    <a:pt x="120966" y="165289"/>
                  </a:lnTo>
                  <a:lnTo>
                    <a:pt x="92926" y="200341"/>
                  </a:lnTo>
                  <a:lnTo>
                    <a:pt x="68452" y="237516"/>
                  </a:lnTo>
                  <a:lnTo>
                    <a:pt x="47606" y="276535"/>
                  </a:lnTo>
                  <a:lnTo>
                    <a:pt x="30451" y="317116"/>
                  </a:lnTo>
                  <a:lnTo>
                    <a:pt x="17050" y="358977"/>
                  </a:lnTo>
                  <a:lnTo>
                    <a:pt x="7466" y="401839"/>
                  </a:lnTo>
                  <a:lnTo>
                    <a:pt x="1761" y="445420"/>
                  </a:lnTo>
                  <a:lnTo>
                    <a:pt x="0" y="489440"/>
                  </a:lnTo>
                  <a:lnTo>
                    <a:pt x="2243" y="533616"/>
                  </a:lnTo>
                  <a:lnTo>
                    <a:pt x="8554" y="577667"/>
                  </a:lnTo>
                  <a:lnTo>
                    <a:pt x="18997" y="621314"/>
                  </a:lnTo>
                  <a:lnTo>
                    <a:pt x="33633" y="664275"/>
                  </a:lnTo>
                  <a:lnTo>
                    <a:pt x="52525" y="706268"/>
                  </a:lnTo>
                  <a:lnTo>
                    <a:pt x="75737" y="747013"/>
                  </a:lnTo>
                  <a:lnTo>
                    <a:pt x="102710" y="785373"/>
                  </a:lnTo>
                  <a:lnTo>
                    <a:pt x="132654" y="820356"/>
                  </a:lnTo>
                  <a:lnTo>
                    <a:pt x="165289" y="851899"/>
                  </a:lnTo>
                  <a:lnTo>
                    <a:pt x="200334" y="879939"/>
                  </a:lnTo>
                  <a:lnTo>
                    <a:pt x="237506" y="904413"/>
                  </a:lnTo>
                  <a:lnTo>
                    <a:pt x="276524" y="925259"/>
                  </a:lnTo>
                  <a:lnTo>
                    <a:pt x="317107" y="942414"/>
                  </a:lnTo>
                  <a:lnTo>
                    <a:pt x="358973" y="955815"/>
                  </a:lnTo>
                  <a:lnTo>
                    <a:pt x="401840" y="965399"/>
                  </a:lnTo>
                  <a:lnTo>
                    <a:pt x="445428" y="971103"/>
                  </a:lnTo>
                  <a:lnTo>
                    <a:pt x="489454" y="972865"/>
                  </a:lnTo>
                  <a:lnTo>
                    <a:pt x="533638" y="970622"/>
                  </a:lnTo>
                  <a:lnTo>
                    <a:pt x="577697" y="964310"/>
                  </a:lnTo>
                  <a:lnTo>
                    <a:pt x="621350" y="953868"/>
                  </a:lnTo>
                  <a:lnTo>
                    <a:pt x="664316" y="939232"/>
                  </a:lnTo>
                  <a:lnTo>
                    <a:pt x="706313" y="920339"/>
                  </a:lnTo>
                  <a:lnTo>
                    <a:pt x="747059" y="897127"/>
                  </a:lnTo>
                  <a:lnTo>
                    <a:pt x="785419" y="870135"/>
                  </a:lnTo>
                  <a:lnTo>
                    <a:pt x="820401" y="840176"/>
                  </a:lnTo>
                  <a:lnTo>
                    <a:pt x="851944" y="807530"/>
                  </a:lnTo>
                  <a:lnTo>
                    <a:pt x="879983" y="772478"/>
                  </a:lnTo>
                  <a:lnTo>
                    <a:pt x="904456" y="735303"/>
                  </a:lnTo>
                  <a:lnTo>
                    <a:pt x="925299" y="696284"/>
                  </a:lnTo>
                  <a:lnTo>
                    <a:pt x="942451" y="655703"/>
                  </a:lnTo>
                  <a:lnTo>
                    <a:pt x="955847" y="613842"/>
                  </a:lnTo>
                  <a:lnTo>
                    <a:pt x="965426" y="570980"/>
                  </a:lnTo>
                  <a:lnTo>
                    <a:pt x="971123" y="527399"/>
                  </a:lnTo>
                  <a:lnTo>
                    <a:pt x="972876" y="483379"/>
                  </a:lnTo>
                  <a:lnTo>
                    <a:pt x="970623" y="439203"/>
                  </a:lnTo>
                  <a:lnTo>
                    <a:pt x="964299" y="395152"/>
                  </a:lnTo>
                  <a:lnTo>
                    <a:pt x="953843" y="351505"/>
                  </a:lnTo>
                  <a:lnTo>
                    <a:pt x="939190" y="308544"/>
                  </a:lnTo>
                  <a:lnTo>
                    <a:pt x="920279" y="266551"/>
                  </a:lnTo>
                  <a:lnTo>
                    <a:pt x="897046" y="225806"/>
                  </a:lnTo>
                  <a:lnTo>
                    <a:pt x="486455" y="486409"/>
                  </a:lnTo>
                  <a:lnTo>
                    <a:pt x="4864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4492706" y="3816984"/>
              <a:ext cx="973455" cy="973455"/>
            </a:xfrm>
            <a:custGeom>
              <a:avLst/>
              <a:gdLst/>
              <a:ahLst/>
              <a:cxnLst/>
              <a:rect l="l" t="t" r="r" b="b"/>
              <a:pathLst>
                <a:path w="973454" h="973454">
                  <a:moveTo>
                    <a:pt x="897046" y="225806"/>
                  </a:moveTo>
                  <a:lnTo>
                    <a:pt x="920279" y="266551"/>
                  </a:lnTo>
                  <a:lnTo>
                    <a:pt x="939190" y="308544"/>
                  </a:lnTo>
                  <a:lnTo>
                    <a:pt x="953843" y="351505"/>
                  </a:lnTo>
                  <a:lnTo>
                    <a:pt x="964299" y="395152"/>
                  </a:lnTo>
                  <a:lnTo>
                    <a:pt x="970623" y="439203"/>
                  </a:lnTo>
                  <a:lnTo>
                    <a:pt x="972876" y="483379"/>
                  </a:lnTo>
                  <a:lnTo>
                    <a:pt x="971123" y="527399"/>
                  </a:lnTo>
                  <a:lnTo>
                    <a:pt x="965426" y="570980"/>
                  </a:lnTo>
                  <a:lnTo>
                    <a:pt x="955847" y="613842"/>
                  </a:lnTo>
                  <a:lnTo>
                    <a:pt x="942451" y="655703"/>
                  </a:lnTo>
                  <a:lnTo>
                    <a:pt x="925299" y="696284"/>
                  </a:lnTo>
                  <a:lnTo>
                    <a:pt x="904456" y="735303"/>
                  </a:lnTo>
                  <a:lnTo>
                    <a:pt x="879983" y="772478"/>
                  </a:lnTo>
                  <a:lnTo>
                    <a:pt x="851944" y="807530"/>
                  </a:lnTo>
                  <a:lnTo>
                    <a:pt x="820401" y="840176"/>
                  </a:lnTo>
                  <a:lnTo>
                    <a:pt x="785419" y="870135"/>
                  </a:lnTo>
                  <a:lnTo>
                    <a:pt x="747059" y="897127"/>
                  </a:lnTo>
                  <a:lnTo>
                    <a:pt x="706313" y="920339"/>
                  </a:lnTo>
                  <a:lnTo>
                    <a:pt x="664316" y="939232"/>
                  </a:lnTo>
                  <a:lnTo>
                    <a:pt x="621350" y="953868"/>
                  </a:lnTo>
                  <a:lnTo>
                    <a:pt x="577697" y="964310"/>
                  </a:lnTo>
                  <a:lnTo>
                    <a:pt x="533638" y="970622"/>
                  </a:lnTo>
                  <a:lnTo>
                    <a:pt x="489454" y="972865"/>
                  </a:lnTo>
                  <a:lnTo>
                    <a:pt x="445428" y="971103"/>
                  </a:lnTo>
                  <a:lnTo>
                    <a:pt x="401840" y="965399"/>
                  </a:lnTo>
                  <a:lnTo>
                    <a:pt x="358973" y="955815"/>
                  </a:lnTo>
                  <a:lnTo>
                    <a:pt x="317107" y="942414"/>
                  </a:lnTo>
                  <a:lnTo>
                    <a:pt x="276524" y="925259"/>
                  </a:lnTo>
                  <a:lnTo>
                    <a:pt x="237506" y="904413"/>
                  </a:lnTo>
                  <a:lnTo>
                    <a:pt x="200334" y="879939"/>
                  </a:lnTo>
                  <a:lnTo>
                    <a:pt x="165289" y="851899"/>
                  </a:lnTo>
                  <a:lnTo>
                    <a:pt x="132654" y="820356"/>
                  </a:lnTo>
                  <a:lnTo>
                    <a:pt x="102710" y="785373"/>
                  </a:lnTo>
                  <a:lnTo>
                    <a:pt x="75737" y="747013"/>
                  </a:lnTo>
                  <a:lnTo>
                    <a:pt x="52525" y="706268"/>
                  </a:lnTo>
                  <a:lnTo>
                    <a:pt x="33633" y="664275"/>
                  </a:lnTo>
                  <a:lnTo>
                    <a:pt x="18997" y="621314"/>
                  </a:lnTo>
                  <a:lnTo>
                    <a:pt x="8554" y="577667"/>
                  </a:lnTo>
                  <a:lnTo>
                    <a:pt x="2243" y="533616"/>
                  </a:lnTo>
                  <a:lnTo>
                    <a:pt x="0" y="489440"/>
                  </a:lnTo>
                  <a:lnTo>
                    <a:pt x="1761" y="445420"/>
                  </a:lnTo>
                  <a:lnTo>
                    <a:pt x="7466" y="401839"/>
                  </a:lnTo>
                  <a:lnTo>
                    <a:pt x="17050" y="358977"/>
                  </a:lnTo>
                  <a:lnTo>
                    <a:pt x="30451" y="317116"/>
                  </a:lnTo>
                  <a:lnTo>
                    <a:pt x="47606" y="276535"/>
                  </a:lnTo>
                  <a:lnTo>
                    <a:pt x="68452" y="237516"/>
                  </a:lnTo>
                  <a:lnTo>
                    <a:pt x="92926" y="200341"/>
                  </a:lnTo>
                  <a:lnTo>
                    <a:pt x="120966" y="165289"/>
                  </a:lnTo>
                  <a:lnTo>
                    <a:pt x="152509" y="132643"/>
                  </a:lnTo>
                  <a:lnTo>
                    <a:pt x="187491" y="102684"/>
                  </a:lnTo>
                  <a:lnTo>
                    <a:pt x="225851" y="75691"/>
                  </a:lnTo>
                  <a:lnTo>
                    <a:pt x="273985" y="48849"/>
                  </a:lnTo>
                  <a:lnTo>
                    <a:pt x="324625" y="27706"/>
                  </a:lnTo>
                  <a:lnTo>
                    <a:pt x="377258" y="12415"/>
                  </a:lnTo>
                  <a:lnTo>
                    <a:pt x="431372" y="3129"/>
                  </a:lnTo>
                  <a:lnTo>
                    <a:pt x="486455" y="0"/>
                  </a:lnTo>
                  <a:lnTo>
                    <a:pt x="486455" y="486409"/>
                  </a:lnTo>
                  <a:lnTo>
                    <a:pt x="897046" y="225806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5609590" y="3881754"/>
            <a:ext cx="255143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</a:rPr>
              <a:t>At</a:t>
            </a:r>
            <a:r>
              <a:rPr dirty="0" sz="1200" spc="30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peak</a:t>
            </a:r>
            <a:r>
              <a:rPr dirty="0" sz="1200" spc="2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popularity,</a:t>
            </a:r>
            <a:r>
              <a:rPr dirty="0" sz="1200" spc="30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16%</a:t>
            </a:r>
            <a:r>
              <a:rPr dirty="0" sz="1200" spc="29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of</a:t>
            </a:r>
            <a:r>
              <a:rPr dirty="0" sz="1200" spc="3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US</a:t>
            </a:r>
            <a:r>
              <a:rPr dirty="0" sz="1200" spc="30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Netflix </a:t>
            </a:r>
            <a:r>
              <a:rPr dirty="0" sz="1200">
                <a:latin typeface="Calibri"/>
                <a:cs typeface="Calibri"/>
              </a:rPr>
              <a:t>subscribers</a:t>
            </a:r>
            <a:r>
              <a:rPr dirty="0" sz="1200" spc="30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surveyed</a:t>
            </a:r>
            <a:r>
              <a:rPr dirty="0" sz="1200" spc="3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watched</a:t>
            </a:r>
            <a:r>
              <a:rPr dirty="0" sz="1200" spc="3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at</a:t>
            </a:r>
            <a:r>
              <a:rPr dirty="0" sz="1200" spc="31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least </a:t>
            </a:r>
            <a:r>
              <a:rPr dirty="0" sz="1200">
                <a:latin typeface="Calibri"/>
                <a:cs typeface="Calibri"/>
              </a:rPr>
              <a:t>one</a:t>
            </a:r>
            <a:r>
              <a:rPr dirty="0" sz="1200" spc="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episode</a:t>
            </a:r>
            <a:r>
              <a:rPr dirty="0" sz="1200" spc="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of</a:t>
            </a:r>
            <a:r>
              <a:rPr dirty="0" sz="1200" spc="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House</a:t>
            </a:r>
            <a:r>
              <a:rPr dirty="0" sz="1200" spc="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of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Cards</a:t>
            </a:r>
            <a:r>
              <a:rPr dirty="0" sz="1200" spc="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on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just</a:t>
            </a:r>
            <a:r>
              <a:rPr dirty="0" sz="1200" spc="60">
                <a:latin typeface="Calibri"/>
                <a:cs typeface="Calibri"/>
              </a:rPr>
              <a:t> </a:t>
            </a:r>
            <a:r>
              <a:rPr dirty="0" sz="1200" spc="-50">
                <a:latin typeface="Calibri"/>
                <a:cs typeface="Calibri"/>
              </a:rPr>
              <a:t>a </a:t>
            </a:r>
            <a:r>
              <a:rPr dirty="0" sz="1200">
                <a:latin typeface="Calibri"/>
                <a:cs typeface="Calibri"/>
              </a:rPr>
              <a:t>single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particular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date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4202938" y="3157854"/>
            <a:ext cx="3872229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</a:rPr>
              <a:t>So,</a:t>
            </a:r>
            <a:r>
              <a:rPr dirty="0" sz="1200" spc="4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Netflix</a:t>
            </a:r>
            <a:r>
              <a:rPr dirty="0" sz="1200" spc="459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spend</a:t>
            </a:r>
            <a:r>
              <a:rPr dirty="0" sz="1200" spc="46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$100</a:t>
            </a:r>
            <a:r>
              <a:rPr dirty="0" sz="1200" spc="46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million</a:t>
            </a:r>
            <a:r>
              <a:rPr dirty="0" sz="1200" spc="4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4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produce</a:t>
            </a:r>
            <a:r>
              <a:rPr dirty="0" sz="1200" spc="4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two</a:t>
            </a:r>
            <a:r>
              <a:rPr dirty="0" sz="1200" spc="46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seasons </a:t>
            </a:r>
            <a:r>
              <a:rPr dirty="0" sz="1200">
                <a:latin typeface="Calibri"/>
                <a:cs typeface="Calibri"/>
              </a:rPr>
              <a:t>starring</a:t>
            </a:r>
            <a:r>
              <a:rPr dirty="0" sz="1200" spc="1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Kevin</a:t>
            </a:r>
            <a:r>
              <a:rPr dirty="0" sz="1200" spc="18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Spacey,</a:t>
            </a:r>
            <a:r>
              <a:rPr dirty="0" sz="1200" spc="18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with</a:t>
            </a:r>
            <a:r>
              <a:rPr dirty="0" sz="1200" spc="18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David</a:t>
            </a:r>
            <a:r>
              <a:rPr dirty="0" sz="1200" spc="19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Fincher</a:t>
            </a:r>
            <a:r>
              <a:rPr dirty="0" sz="1200" spc="17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acting</a:t>
            </a:r>
            <a:r>
              <a:rPr dirty="0" sz="1200" spc="17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as</a:t>
            </a:r>
            <a:r>
              <a:rPr dirty="0" sz="1200" spc="18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director </a:t>
            </a:r>
            <a:r>
              <a:rPr dirty="0" sz="1200">
                <a:latin typeface="Calibri"/>
                <a:cs typeface="Calibri"/>
              </a:rPr>
              <a:t>and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executive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producer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4165853" y="1953514"/>
            <a:ext cx="3850004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83515" marR="5080" indent="-1714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3515" algn="l"/>
              </a:tabLst>
            </a:pP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4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British</a:t>
            </a:r>
            <a:r>
              <a:rPr dirty="0" sz="1200" spc="4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version</a:t>
            </a:r>
            <a:r>
              <a:rPr dirty="0" sz="1200" spc="4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of</a:t>
            </a:r>
            <a:r>
              <a:rPr dirty="0" sz="1200" spc="409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House</a:t>
            </a:r>
            <a:r>
              <a:rPr dirty="0" sz="1200" spc="4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of</a:t>
            </a:r>
            <a:r>
              <a:rPr dirty="0" sz="1200" spc="4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Cards</a:t>
            </a:r>
            <a:r>
              <a:rPr dirty="0" sz="1200" spc="4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was</a:t>
            </a:r>
            <a:r>
              <a:rPr dirty="0" sz="1200" spc="42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extremely </a:t>
            </a:r>
            <a:r>
              <a:rPr dirty="0" sz="1200">
                <a:latin typeface="Calibri"/>
                <a:cs typeface="Calibri"/>
              </a:rPr>
              <a:t>popular,</a:t>
            </a:r>
            <a:r>
              <a:rPr dirty="0" sz="1200" spc="2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and</a:t>
            </a:r>
            <a:r>
              <a:rPr dirty="0" sz="1200" spc="2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most</a:t>
            </a:r>
            <a:r>
              <a:rPr dirty="0" sz="1200" spc="2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people</a:t>
            </a:r>
            <a:r>
              <a:rPr dirty="0" sz="1200" spc="229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watched</a:t>
            </a:r>
            <a:r>
              <a:rPr dirty="0" sz="1200" spc="2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229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episodes</a:t>
            </a:r>
            <a:r>
              <a:rPr dirty="0" sz="1200" spc="2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all</a:t>
            </a:r>
            <a:r>
              <a:rPr dirty="0" sz="1200" spc="225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the </a:t>
            </a:r>
            <a:r>
              <a:rPr dirty="0" sz="1200">
                <a:latin typeface="Calibri"/>
                <a:cs typeface="Calibri"/>
              </a:rPr>
              <a:t>way</a:t>
            </a:r>
            <a:r>
              <a:rPr dirty="0" sz="1200" spc="-5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through</a:t>
            </a:r>
            <a:endParaRPr sz="1200">
              <a:latin typeface="Calibri"/>
              <a:cs typeface="Calibri"/>
            </a:endParaRPr>
          </a:p>
          <a:p>
            <a:pPr algn="just" marL="183515" marR="5715" indent="-171450">
              <a:lnSpc>
                <a:spcPct val="100000"/>
              </a:lnSpc>
              <a:buFont typeface="Arial MT"/>
              <a:buChar char="•"/>
              <a:tabLst>
                <a:tab pos="183515" algn="l"/>
              </a:tabLst>
            </a:pPr>
            <a:r>
              <a:rPr dirty="0" sz="1200">
                <a:latin typeface="Calibri"/>
                <a:cs typeface="Calibri"/>
              </a:rPr>
              <a:t>People</a:t>
            </a:r>
            <a:r>
              <a:rPr dirty="0" sz="1200" spc="1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who</a:t>
            </a:r>
            <a:r>
              <a:rPr dirty="0" sz="1200" spc="1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watched</a:t>
            </a:r>
            <a:r>
              <a:rPr dirty="0" sz="1200" spc="1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1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British</a:t>
            </a:r>
            <a:r>
              <a:rPr dirty="0" sz="1200" spc="1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version</a:t>
            </a:r>
            <a:r>
              <a:rPr dirty="0" sz="1200" spc="114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tended</a:t>
            </a:r>
            <a:r>
              <a:rPr dirty="0" sz="1200" spc="10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1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watch </a:t>
            </a:r>
            <a:r>
              <a:rPr dirty="0" sz="1200">
                <a:latin typeface="Calibri"/>
                <a:cs typeface="Calibri"/>
              </a:rPr>
              <a:t>more</a:t>
            </a:r>
            <a:r>
              <a:rPr dirty="0" sz="1200" spc="4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films</a:t>
            </a:r>
            <a:r>
              <a:rPr dirty="0" sz="1200" spc="4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directed</a:t>
            </a:r>
            <a:r>
              <a:rPr dirty="0" sz="1200" spc="4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by</a:t>
            </a:r>
            <a:r>
              <a:rPr dirty="0" sz="1200" spc="4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David</a:t>
            </a:r>
            <a:r>
              <a:rPr dirty="0" sz="1200" spc="434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Fincher,</a:t>
            </a:r>
            <a:r>
              <a:rPr dirty="0" sz="1200" spc="4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and</a:t>
            </a:r>
            <a:r>
              <a:rPr dirty="0" sz="1200" spc="4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also</a:t>
            </a:r>
            <a:r>
              <a:rPr dirty="0" sz="1200" spc="434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films starring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Kevin</a:t>
            </a:r>
            <a:r>
              <a:rPr dirty="0" sz="1200" spc="-10">
                <a:latin typeface="Calibri"/>
                <a:cs typeface="Calibri"/>
              </a:rPr>
              <a:t> Spacey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2297938" y="5222240"/>
            <a:ext cx="9641205" cy="8267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220345" marR="55880" indent="-17018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22885" algn="l"/>
              </a:tabLst>
            </a:pPr>
            <a:r>
              <a:rPr dirty="0" sz="1050">
                <a:latin typeface="Calibri"/>
                <a:cs typeface="Calibri"/>
              </a:rPr>
              <a:t>For</a:t>
            </a:r>
            <a:r>
              <a:rPr dirty="0" sz="1050" spc="-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a</a:t>
            </a:r>
            <a:r>
              <a:rPr dirty="0" sz="1050" spc="-1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period</a:t>
            </a:r>
            <a:r>
              <a:rPr dirty="0" sz="1050" spc="-1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of</a:t>
            </a:r>
            <a:r>
              <a:rPr dirty="0" sz="1050" spc="-1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3</a:t>
            </a:r>
            <a:r>
              <a:rPr dirty="0" sz="1050" spc="-1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years</a:t>
            </a:r>
            <a:r>
              <a:rPr dirty="0" sz="1050" spc="-1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from</a:t>
            </a:r>
            <a:r>
              <a:rPr dirty="0" sz="1050" spc="-1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2006,</a:t>
            </a:r>
            <a:r>
              <a:rPr dirty="0" sz="1050" spc="-2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Netflix</a:t>
            </a:r>
            <a:r>
              <a:rPr dirty="0" sz="1050" spc="-2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ran</a:t>
            </a:r>
            <a:r>
              <a:rPr dirty="0" sz="1050" spc="-2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an</a:t>
            </a:r>
            <a:r>
              <a:rPr dirty="0" sz="1050" spc="-1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annual</a:t>
            </a:r>
            <a:r>
              <a:rPr dirty="0" sz="1050" spc="-15">
                <a:latin typeface="Calibri"/>
                <a:cs typeface="Calibri"/>
              </a:rPr>
              <a:t> </a:t>
            </a:r>
            <a:r>
              <a:rPr dirty="0" sz="1050" spc="-10">
                <a:latin typeface="Calibri"/>
                <a:cs typeface="Calibri"/>
              </a:rPr>
              <a:t>competition</a:t>
            </a:r>
            <a:r>
              <a:rPr dirty="0" sz="1050" spc="-2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where</a:t>
            </a:r>
            <a:r>
              <a:rPr dirty="0" sz="1050" spc="-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teams</a:t>
            </a:r>
            <a:r>
              <a:rPr dirty="0" sz="1050" spc="-1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competed</a:t>
            </a:r>
            <a:r>
              <a:rPr dirty="0" sz="1050" spc="-1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to</a:t>
            </a:r>
            <a:r>
              <a:rPr dirty="0" sz="1050" spc="-1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come</a:t>
            </a:r>
            <a:r>
              <a:rPr dirty="0" sz="1050" spc="-2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up</a:t>
            </a:r>
            <a:r>
              <a:rPr dirty="0" sz="1050" spc="-1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with</a:t>
            </a:r>
            <a:r>
              <a:rPr dirty="0" sz="1050" spc="-1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an</a:t>
            </a:r>
            <a:r>
              <a:rPr dirty="0" sz="1050" spc="-2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algorithm</a:t>
            </a:r>
            <a:r>
              <a:rPr dirty="0" sz="1050" spc="-1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that</a:t>
            </a:r>
            <a:r>
              <a:rPr dirty="0" sz="1050" spc="-1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could</a:t>
            </a:r>
            <a:r>
              <a:rPr dirty="0" sz="1050" spc="-1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beat</a:t>
            </a:r>
            <a:r>
              <a:rPr dirty="0" sz="1050" spc="-2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Netflix’s</a:t>
            </a:r>
            <a:r>
              <a:rPr dirty="0" sz="1050" spc="-1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own</a:t>
            </a:r>
            <a:r>
              <a:rPr dirty="0" sz="1050" spc="-1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for</a:t>
            </a:r>
            <a:r>
              <a:rPr dirty="0" sz="1050" spc="-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a</a:t>
            </a:r>
            <a:r>
              <a:rPr dirty="0" sz="1050" spc="-1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$1</a:t>
            </a:r>
            <a:r>
              <a:rPr dirty="0" sz="1050" spc="-1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million</a:t>
            </a:r>
            <a:r>
              <a:rPr dirty="0" sz="1050" spc="-5">
                <a:latin typeface="Calibri"/>
                <a:cs typeface="Calibri"/>
              </a:rPr>
              <a:t> </a:t>
            </a:r>
            <a:r>
              <a:rPr dirty="0" sz="1050" spc="-20">
                <a:latin typeface="Calibri"/>
                <a:cs typeface="Calibri"/>
              </a:rPr>
              <a:t>cash </a:t>
            </a:r>
            <a:r>
              <a:rPr dirty="0" sz="1050" spc="-20">
                <a:latin typeface="Calibri"/>
                <a:cs typeface="Calibri"/>
              </a:rPr>
              <a:t>	</a:t>
            </a:r>
            <a:r>
              <a:rPr dirty="0" sz="1050">
                <a:latin typeface="Calibri"/>
                <a:cs typeface="Calibri"/>
              </a:rPr>
              <a:t>prize.</a:t>
            </a:r>
            <a:r>
              <a:rPr dirty="0" sz="1050" spc="-3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None</a:t>
            </a:r>
            <a:r>
              <a:rPr dirty="0" sz="1050" spc="-2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of</a:t>
            </a:r>
            <a:r>
              <a:rPr dirty="0" sz="1050" spc="-1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the</a:t>
            </a:r>
            <a:r>
              <a:rPr dirty="0" sz="1050" spc="-2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new</a:t>
            </a:r>
            <a:r>
              <a:rPr dirty="0" sz="1050" spc="-1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solutions</a:t>
            </a:r>
            <a:r>
              <a:rPr dirty="0" sz="1050" spc="-1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were</a:t>
            </a:r>
            <a:r>
              <a:rPr dirty="0" sz="1050" spc="-2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actually</a:t>
            </a:r>
            <a:r>
              <a:rPr dirty="0" sz="1050" spc="-2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used</a:t>
            </a:r>
            <a:r>
              <a:rPr dirty="0" sz="1050" spc="-1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due</a:t>
            </a:r>
            <a:r>
              <a:rPr dirty="0" sz="1050" spc="-2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to</a:t>
            </a:r>
            <a:r>
              <a:rPr dirty="0" sz="1050" spc="-1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the</a:t>
            </a:r>
            <a:r>
              <a:rPr dirty="0" sz="1050" spc="-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cost</a:t>
            </a:r>
            <a:r>
              <a:rPr dirty="0" sz="1050" spc="-1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of</a:t>
            </a:r>
            <a:r>
              <a:rPr dirty="0" sz="1050" spc="-1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implementation,</a:t>
            </a:r>
            <a:r>
              <a:rPr dirty="0" sz="1050" spc="-3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but</a:t>
            </a:r>
            <a:r>
              <a:rPr dirty="0" sz="1050" spc="-2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teams</a:t>
            </a:r>
            <a:r>
              <a:rPr dirty="0" sz="1050" spc="-1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from</a:t>
            </a:r>
            <a:r>
              <a:rPr dirty="0" sz="1050" spc="-3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AT&amp;T</a:t>
            </a:r>
            <a:r>
              <a:rPr dirty="0" sz="1050" spc="-1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labs</a:t>
            </a:r>
            <a:r>
              <a:rPr dirty="0" sz="1050" spc="-1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managed</a:t>
            </a:r>
            <a:r>
              <a:rPr dirty="0" sz="1050" spc="-1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to</a:t>
            </a:r>
            <a:r>
              <a:rPr dirty="0" sz="1050" spc="-2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beat</a:t>
            </a:r>
            <a:r>
              <a:rPr dirty="0" sz="1050" spc="-1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Netflix’s</a:t>
            </a:r>
            <a:r>
              <a:rPr dirty="0" sz="1050" spc="-4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own</a:t>
            </a:r>
            <a:r>
              <a:rPr dirty="0" sz="1050" spc="-2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algorithm</a:t>
            </a:r>
            <a:r>
              <a:rPr dirty="0" sz="1050" spc="-4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by</a:t>
            </a:r>
            <a:r>
              <a:rPr dirty="0" sz="1050" spc="-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up</a:t>
            </a:r>
            <a:r>
              <a:rPr dirty="0" sz="1050" spc="-2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to</a:t>
            </a:r>
            <a:r>
              <a:rPr dirty="0" sz="1050" spc="-15">
                <a:latin typeface="Calibri"/>
                <a:cs typeface="Calibri"/>
              </a:rPr>
              <a:t> </a:t>
            </a:r>
            <a:r>
              <a:rPr dirty="0" sz="1050" spc="-20">
                <a:latin typeface="Calibri"/>
                <a:cs typeface="Calibri"/>
              </a:rPr>
              <a:t>10%.</a:t>
            </a:r>
            <a:endParaRPr sz="1050">
              <a:latin typeface="Calibri"/>
              <a:cs typeface="Calibri"/>
            </a:endParaRPr>
          </a:p>
          <a:p>
            <a:pPr algn="just" marL="220345" marR="56515" indent="-170180">
              <a:lnSpc>
                <a:spcPct val="100000"/>
              </a:lnSpc>
              <a:buFont typeface="Arial MT"/>
              <a:buChar char="•"/>
              <a:tabLst>
                <a:tab pos="222885" algn="l"/>
              </a:tabLst>
            </a:pPr>
            <a:r>
              <a:rPr dirty="0" sz="1050">
                <a:latin typeface="Calibri"/>
                <a:cs typeface="Calibri"/>
              </a:rPr>
              <a:t>While</a:t>
            </a:r>
            <a:r>
              <a:rPr dirty="0" sz="1050" spc="2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Netflix’s</a:t>
            </a:r>
            <a:r>
              <a:rPr dirty="0" sz="1050" spc="2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algorithm</a:t>
            </a:r>
            <a:r>
              <a:rPr dirty="0" sz="1050" spc="2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would</a:t>
            </a:r>
            <a:r>
              <a:rPr dirty="0" sz="1050" spc="3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developed</a:t>
            </a:r>
            <a:r>
              <a:rPr dirty="0" sz="1050" spc="3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significantly</a:t>
            </a:r>
            <a:r>
              <a:rPr dirty="0" sz="1050" spc="2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since</a:t>
            </a:r>
            <a:r>
              <a:rPr dirty="0" sz="1050" spc="4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then,</a:t>
            </a:r>
            <a:r>
              <a:rPr dirty="0" sz="1050" spc="2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the</a:t>
            </a:r>
            <a:r>
              <a:rPr dirty="0" sz="1050" spc="1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Netflix</a:t>
            </a:r>
            <a:r>
              <a:rPr dirty="0" sz="1050" spc="4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Prize</a:t>
            </a:r>
            <a:r>
              <a:rPr dirty="0" sz="1050" spc="2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example</a:t>
            </a:r>
            <a:r>
              <a:rPr dirty="0" sz="1050" spc="3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shows</a:t>
            </a:r>
            <a:r>
              <a:rPr dirty="0" sz="1050" spc="3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that</a:t>
            </a:r>
            <a:r>
              <a:rPr dirty="0" sz="1050" spc="2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effective</a:t>
            </a:r>
            <a:r>
              <a:rPr dirty="0" sz="1050" spc="4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algorithms</a:t>
            </a:r>
            <a:r>
              <a:rPr dirty="0" sz="1050" spc="4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can</a:t>
            </a:r>
            <a:r>
              <a:rPr dirty="0" sz="1050" spc="2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be</a:t>
            </a:r>
            <a:r>
              <a:rPr dirty="0" sz="1050" spc="3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developed</a:t>
            </a:r>
            <a:r>
              <a:rPr dirty="0" sz="1050" spc="4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at</a:t>
            </a:r>
            <a:r>
              <a:rPr dirty="0" sz="1050" spc="1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relatively</a:t>
            </a:r>
            <a:r>
              <a:rPr dirty="0" sz="1050" spc="3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low</a:t>
            </a:r>
            <a:r>
              <a:rPr dirty="0" sz="1050" spc="3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cost</a:t>
            </a:r>
            <a:r>
              <a:rPr dirty="0" sz="1050" spc="3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by</a:t>
            </a:r>
            <a:r>
              <a:rPr dirty="0" sz="1050" spc="15">
                <a:latin typeface="Calibri"/>
                <a:cs typeface="Calibri"/>
              </a:rPr>
              <a:t> </a:t>
            </a:r>
            <a:r>
              <a:rPr dirty="0" sz="1050" spc="-25">
                <a:latin typeface="Calibri"/>
                <a:cs typeface="Calibri"/>
              </a:rPr>
              <a:t>3</a:t>
            </a:r>
            <a:r>
              <a:rPr dirty="0" baseline="23809" sz="1050" spc="-37">
                <a:latin typeface="Calibri"/>
                <a:cs typeface="Calibri"/>
              </a:rPr>
              <a:t>rd</a:t>
            </a:r>
            <a:r>
              <a:rPr dirty="0" baseline="23809" sz="1050" spc="750">
                <a:latin typeface="Calibri"/>
                <a:cs typeface="Calibri"/>
              </a:rPr>
              <a:t> </a:t>
            </a:r>
            <a:r>
              <a:rPr dirty="0" baseline="23809" sz="1050" spc="750">
                <a:latin typeface="Calibri"/>
                <a:cs typeface="Calibri"/>
              </a:rPr>
              <a:t>	</a:t>
            </a:r>
            <a:r>
              <a:rPr dirty="0" sz="1050">
                <a:latin typeface="Calibri"/>
                <a:cs typeface="Calibri"/>
              </a:rPr>
              <a:t>parties.</a:t>
            </a:r>
            <a:r>
              <a:rPr dirty="0" sz="1050" spc="7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A</a:t>
            </a:r>
            <a:r>
              <a:rPr dirty="0" sz="1050" spc="7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company</a:t>
            </a:r>
            <a:r>
              <a:rPr dirty="0" sz="1050" spc="8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like</a:t>
            </a:r>
            <a:r>
              <a:rPr dirty="0" sz="1050" spc="8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DataRobot,</a:t>
            </a:r>
            <a:r>
              <a:rPr dirty="0" sz="1050" spc="6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which</a:t>
            </a:r>
            <a:r>
              <a:rPr dirty="0" sz="1050" spc="7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is</a:t>
            </a:r>
            <a:r>
              <a:rPr dirty="0" sz="1050" spc="7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a</a:t>
            </a:r>
            <a:r>
              <a:rPr dirty="0" sz="1050" spc="65">
                <a:latin typeface="Calibri"/>
                <a:cs typeface="Calibri"/>
              </a:rPr>
              <a:t> </a:t>
            </a:r>
            <a:r>
              <a:rPr dirty="0" sz="1050" spc="-10">
                <a:latin typeface="Calibri"/>
                <a:cs typeface="Calibri"/>
              </a:rPr>
              <a:t>Boston-</a:t>
            </a:r>
            <a:r>
              <a:rPr dirty="0" sz="1050">
                <a:latin typeface="Calibri"/>
                <a:cs typeface="Calibri"/>
              </a:rPr>
              <a:t>based</a:t>
            </a:r>
            <a:r>
              <a:rPr dirty="0" sz="1050" spc="7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AI</a:t>
            </a:r>
            <a:r>
              <a:rPr dirty="0" sz="1050" spc="8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company</a:t>
            </a:r>
            <a:r>
              <a:rPr dirty="0" sz="1050" spc="7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that</a:t>
            </a:r>
            <a:r>
              <a:rPr dirty="0" sz="1050" spc="7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specializes</a:t>
            </a:r>
            <a:r>
              <a:rPr dirty="0" sz="1050" spc="7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in</a:t>
            </a:r>
            <a:r>
              <a:rPr dirty="0" sz="1050" spc="7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providing</a:t>
            </a:r>
            <a:r>
              <a:rPr dirty="0" sz="1050" spc="7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machine</a:t>
            </a:r>
            <a:r>
              <a:rPr dirty="0" sz="1050" spc="6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learning</a:t>
            </a:r>
            <a:r>
              <a:rPr dirty="0" sz="1050" spc="7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solutions</a:t>
            </a:r>
            <a:r>
              <a:rPr dirty="0" sz="1050" spc="7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to</a:t>
            </a:r>
            <a:r>
              <a:rPr dirty="0" sz="1050" spc="7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solve</a:t>
            </a:r>
            <a:r>
              <a:rPr dirty="0" sz="1050" spc="8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enterprise</a:t>
            </a:r>
            <a:r>
              <a:rPr dirty="0" sz="1050" spc="7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level</a:t>
            </a:r>
            <a:r>
              <a:rPr dirty="0" sz="1050" spc="8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problems,</a:t>
            </a:r>
            <a:r>
              <a:rPr dirty="0" sz="1050" spc="75">
                <a:latin typeface="Calibri"/>
                <a:cs typeface="Calibri"/>
              </a:rPr>
              <a:t> </a:t>
            </a:r>
            <a:r>
              <a:rPr dirty="0" sz="1050" spc="-25">
                <a:latin typeface="Calibri"/>
                <a:cs typeface="Calibri"/>
              </a:rPr>
              <a:t>may </a:t>
            </a:r>
            <a:r>
              <a:rPr dirty="0" sz="1050" spc="-25">
                <a:latin typeface="Calibri"/>
                <a:cs typeface="Calibri"/>
              </a:rPr>
              <a:t>	</a:t>
            </a:r>
            <a:r>
              <a:rPr dirty="0" sz="1050">
                <a:latin typeface="Calibri"/>
                <a:cs typeface="Calibri"/>
              </a:rPr>
              <a:t>provide</a:t>
            </a:r>
            <a:r>
              <a:rPr dirty="0" sz="1050" spc="-3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a</a:t>
            </a:r>
            <a:r>
              <a:rPr dirty="0" sz="1050" spc="-2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fresh</a:t>
            </a:r>
            <a:r>
              <a:rPr dirty="0" sz="1050" spc="-1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take</a:t>
            </a:r>
            <a:r>
              <a:rPr dirty="0" sz="1050" spc="-1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on</a:t>
            </a:r>
            <a:r>
              <a:rPr dirty="0" sz="1050" spc="-1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the</a:t>
            </a:r>
            <a:r>
              <a:rPr dirty="0" sz="1050" spc="-1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algorithm</a:t>
            </a:r>
            <a:r>
              <a:rPr dirty="0" sz="1050" spc="-2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and</a:t>
            </a:r>
            <a:r>
              <a:rPr dirty="0" sz="1050" spc="-2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help</a:t>
            </a:r>
            <a:r>
              <a:rPr dirty="0" sz="1050" spc="-1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Amazon</a:t>
            </a:r>
            <a:r>
              <a:rPr dirty="0" sz="1050" spc="-3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catch</a:t>
            </a:r>
            <a:r>
              <a:rPr dirty="0" sz="1050" spc="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up</a:t>
            </a:r>
            <a:r>
              <a:rPr dirty="0" sz="1050" spc="-2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to</a:t>
            </a:r>
            <a:r>
              <a:rPr dirty="0" sz="1050" spc="-1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Netflix</a:t>
            </a:r>
            <a:r>
              <a:rPr dirty="0" sz="1050" spc="-2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in</a:t>
            </a:r>
            <a:r>
              <a:rPr dirty="0" sz="1050" spc="-20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this</a:t>
            </a:r>
            <a:r>
              <a:rPr dirty="0" sz="1050" spc="-10">
                <a:latin typeface="Calibri"/>
                <a:cs typeface="Calibri"/>
              </a:rPr>
              <a:t> regard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1179385" y="3831335"/>
            <a:ext cx="2812415" cy="820419"/>
            <a:chOff x="1179385" y="3831335"/>
            <a:chExt cx="2812415" cy="820419"/>
          </a:xfrm>
        </p:grpSpPr>
        <p:sp>
          <p:nvSpPr>
            <p:cNvPr id="27" name="object 27" descr=""/>
            <p:cNvSpPr/>
            <p:nvPr/>
          </p:nvSpPr>
          <p:spPr>
            <a:xfrm>
              <a:off x="1377695" y="4392167"/>
              <a:ext cx="175260" cy="254635"/>
            </a:xfrm>
            <a:custGeom>
              <a:avLst/>
              <a:gdLst/>
              <a:ahLst/>
              <a:cxnLst/>
              <a:rect l="l" t="t" r="r" b="b"/>
              <a:pathLst>
                <a:path w="175259" h="254635">
                  <a:moveTo>
                    <a:pt x="175259" y="0"/>
                  </a:moveTo>
                  <a:lnTo>
                    <a:pt x="0" y="0"/>
                  </a:lnTo>
                  <a:lnTo>
                    <a:pt x="0" y="254507"/>
                  </a:lnTo>
                  <a:lnTo>
                    <a:pt x="175259" y="254507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96B9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2497836" y="4258055"/>
              <a:ext cx="175260" cy="388620"/>
            </a:xfrm>
            <a:custGeom>
              <a:avLst/>
              <a:gdLst/>
              <a:ahLst/>
              <a:cxnLst/>
              <a:rect l="l" t="t" r="r" b="b"/>
              <a:pathLst>
                <a:path w="175260" h="388620">
                  <a:moveTo>
                    <a:pt x="175260" y="0"/>
                  </a:moveTo>
                  <a:lnTo>
                    <a:pt x="0" y="0"/>
                  </a:lnTo>
                  <a:lnTo>
                    <a:pt x="0" y="388620"/>
                  </a:lnTo>
                  <a:lnTo>
                    <a:pt x="175260" y="388620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2F7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3058668" y="3995927"/>
              <a:ext cx="175260" cy="650875"/>
            </a:xfrm>
            <a:custGeom>
              <a:avLst/>
              <a:gdLst/>
              <a:ahLst/>
              <a:cxnLst/>
              <a:rect l="l" t="t" r="r" b="b"/>
              <a:pathLst>
                <a:path w="175260" h="650875">
                  <a:moveTo>
                    <a:pt x="175260" y="0"/>
                  </a:moveTo>
                  <a:lnTo>
                    <a:pt x="0" y="0"/>
                  </a:lnTo>
                  <a:lnTo>
                    <a:pt x="0" y="650748"/>
                  </a:lnTo>
                  <a:lnTo>
                    <a:pt x="175260" y="650748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0042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3617975" y="3831335"/>
              <a:ext cx="177165" cy="815340"/>
            </a:xfrm>
            <a:custGeom>
              <a:avLst/>
              <a:gdLst/>
              <a:ahLst/>
              <a:cxnLst/>
              <a:rect l="l" t="t" r="r" b="b"/>
              <a:pathLst>
                <a:path w="177164" h="815339">
                  <a:moveTo>
                    <a:pt x="176784" y="0"/>
                  </a:moveTo>
                  <a:lnTo>
                    <a:pt x="0" y="0"/>
                  </a:lnTo>
                  <a:lnTo>
                    <a:pt x="0" y="815339"/>
                  </a:lnTo>
                  <a:lnTo>
                    <a:pt x="176784" y="815339"/>
                  </a:lnTo>
                  <a:lnTo>
                    <a:pt x="176784" y="0"/>
                  </a:lnTo>
                  <a:close/>
                </a:path>
              </a:pathLst>
            </a:custGeom>
            <a:solidFill>
              <a:srgbClr val="002D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937003" y="4282439"/>
              <a:ext cx="177165" cy="364490"/>
            </a:xfrm>
            <a:custGeom>
              <a:avLst/>
              <a:gdLst/>
              <a:ahLst/>
              <a:cxnLst/>
              <a:rect l="l" t="t" r="r" b="b"/>
              <a:pathLst>
                <a:path w="177164" h="364489">
                  <a:moveTo>
                    <a:pt x="176783" y="0"/>
                  </a:moveTo>
                  <a:lnTo>
                    <a:pt x="0" y="0"/>
                  </a:lnTo>
                  <a:lnTo>
                    <a:pt x="0" y="364236"/>
                  </a:lnTo>
                  <a:lnTo>
                    <a:pt x="176783" y="364236"/>
                  </a:lnTo>
                  <a:lnTo>
                    <a:pt x="17678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184147" y="4646675"/>
              <a:ext cx="2802890" cy="0"/>
            </a:xfrm>
            <a:custGeom>
              <a:avLst/>
              <a:gdLst/>
              <a:ahLst/>
              <a:cxnLst/>
              <a:rect l="l" t="t" r="r" b="b"/>
              <a:pathLst>
                <a:path w="2802890" h="0">
                  <a:moveTo>
                    <a:pt x="0" y="0"/>
                  </a:moveTo>
                  <a:lnTo>
                    <a:pt x="2802636" y="0"/>
                  </a:lnTo>
                </a:path>
              </a:pathLst>
            </a:custGeom>
            <a:ln w="9525">
              <a:solidFill>
                <a:srgbClr val="C1D5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1361058" y="4238371"/>
            <a:ext cx="208279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0" b="1">
                <a:latin typeface="Calibri"/>
                <a:cs typeface="Calibri"/>
              </a:rPr>
              <a:t>12.0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1921255" y="4121658"/>
            <a:ext cx="208279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0" b="1">
                <a:latin typeface="Calibri"/>
                <a:cs typeface="Calibri"/>
              </a:rPr>
              <a:t>17.2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2481833" y="4095369"/>
            <a:ext cx="208279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0" b="1">
                <a:latin typeface="Calibri"/>
                <a:cs typeface="Calibri"/>
              </a:rPr>
              <a:t>18.4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3042285" y="3835400"/>
            <a:ext cx="208279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0" b="1">
                <a:latin typeface="Calibri"/>
                <a:cs typeface="Calibri"/>
              </a:rPr>
              <a:t>30.7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3585717" y="3711955"/>
            <a:ext cx="208279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0" b="1">
                <a:latin typeface="Calibri"/>
                <a:cs typeface="Calibri"/>
              </a:rPr>
              <a:t>38.5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1026667" y="4561077"/>
            <a:ext cx="7747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0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975156" y="4349241"/>
            <a:ext cx="129539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latin typeface="Calibri"/>
                <a:cs typeface="Calibri"/>
              </a:rPr>
              <a:t>10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975156" y="4137786"/>
            <a:ext cx="129539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latin typeface="Calibri"/>
                <a:cs typeface="Calibri"/>
              </a:rPr>
              <a:t>20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975156" y="3925951"/>
            <a:ext cx="129539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latin typeface="Calibri"/>
                <a:cs typeface="Calibri"/>
              </a:rPr>
              <a:t>30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975156" y="3714115"/>
            <a:ext cx="129539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latin typeface="Calibri"/>
                <a:cs typeface="Calibri"/>
              </a:rPr>
              <a:t>40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935532" y="4693411"/>
            <a:ext cx="1205865" cy="295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26084">
              <a:lnSpc>
                <a:spcPts val="910"/>
              </a:lnSpc>
              <a:spcBef>
                <a:spcPts val="100"/>
              </a:spcBef>
              <a:tabLst>
                <a:tab pos="986790" algn="l"/>
              </a:tabLst>
            </a:pPr>
            <a:r>
              <a:rPr dirty="0" sz="800" spc="-20">
                <a:latin typeface="Calibri"/>
                <a:cs typeface="Calibri"/>
              </a:rPr>
              <a:t>2015</a:t>
            </a:r>
            <a:r>
              <a:rPr dirty="0" sz="800">
                <a:latin typeface="Calibri"/>
                <a:cs typeface="Calibri"/>
              </a:rPr>
              <a:t>	</a:t>
            </a:r>
            <a:r>
              <a:rPr dirty="0" sz="800" spc="-20">
                <a:latin typeface="Calibri"/>
                <a:cs typeface="Calibri"/>
              </a:rPr>
              <a:t>2016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ts val="1210"/>
              </a:lnSpc>
            </a:pPr>
            <a:r>
              <a:rPr dirty="0" sz="1050" i="1">
                <a:solidFill>
                  <a:srgbClr val="767070"/>
                </a:solidFill>
                <a:latin typeface="Calibri"/>
                <a:cs typeface="Calibri"/>
              </a:rPr>
              <a:t>Source: SEC</a:t>
            </a:r>
            <a:r>
              <a:rPr dirty="0" sz="1050" spc="25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050" spc="-10" i="1">
                <a:solidFill>
                  <a:srgbClr val="767070"/>
                </a:solidFill>
                <a:latin typeface="Calibri"/>
                <a:cs typeface="Calibri"/>
              </a:rPr>
              <a:t>Filings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2470530" y="4693411"/>
            <a:ext cx="23114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0">
                <a:latin typeface="Calibri"/>
                <a:cs typeface="Calibri"/>
              </a:rPr>
              <a:t>2017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3030727" y="4693411"/>
            <a:ext cx="23114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0">
                <a:latin typeface="Calibri"/>
                <a:cs typeface="Calibri"/>
              </a:rPr>
              <a:t>2018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3591305" y="4693411"/>
            <a:ext cx="23114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0">
                <a:latin typeface="Calibri"/>
                <a:cs typeface="Calibri"/>
              </a:rPr>
              <a:t>2019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569086" y="3371704"/>
            <a:ext cx="249554" cy="138620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865"/>
              </a:lnSpc>
            </a:pPr>
            <a:r>
              <a:rPr dirty="0" sz="800">
                <a:latin typeface="Calibri"/>
                <a:cs typeface="Calibri"/>
              </a:rPr>
              <a:t>Cash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from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Operating </a:t>
            </a:r>
            <a:r>
              <a:rPr dirty="0" sz="800">
                <a:latin typeface="Calibri"/>
                <a:cs typeface="Calibri"/>
              </a:rPr>
              <a:t>Activities</a:t>
            </a:r>
            <a:r>
              <a:rPr dirty="0" sz="800" spc="5">
                <a:latin typeface="Calibri"/>
                <a:cs typeface="Calibri"/>
              </a:rPr>
              <a:t> </a:t>
            </a:r>
            <a:r>
              <a:rPr dirty="0" sz="800" spc="-25">
                <a:latin typeface="Calibri"/>
                <a:cs typeface="Calibri"/>
              </a:rPr>
              <a:t>($</a:t>
            </a:r>
            <a:endParaRPr sz="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latin typeface="Calibri"/>
                <a:cs typeface="Calibri"/>
              </a:rPr>
              <a:t>Billion)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569086" y="1721606"/>
            <a:ext cx="249554" cy="132397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865"/>
              </a:lnSpc>
            </a:pPr>
            <a:r>
              <a:rPr dirty="0" sz="800">
                <a:latin typeface="Calibri"/>
                <a:cs typeface="Calibri"/>
              </a:rPr>
              <a:t>Cash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+</a:t>
            </a:r>
            <a:r>
              <a:rPr dirty="0" sz="800" spc="-15">
                <a:latin typeface="Calibri"/>
                <a:cs typeface="Calibri"/>
              </a:rPr>
              <a:t> </a:t>
            </a:r>
            <a:r>
              <a:rPr dirty="0" sz="800" spc="-10">
                <a:latin typeface="Calibri"/>
                <a:cs typeface="Calibri"/>
              </a:rPr>
              <a:t>Marketable</a:t>
            </a:r>
            <a:r>
              <a:rPr dirty="0" sz="800" spc="1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Securities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 spc="-25">
                <a:latin typeface="Calibri"/>
                <a:cs typeface="Calibri"/>
              </a:rPr>
              <a:t>($</a:t>
            </a:r>
            <a:endParaRPr sz="800">
              <a:latin typeface="Calibri"/>
              <a:cs typeface="Calibri"/>
            </a:endParaRPr>
          </a:p>
          <a:p>
            <a:pPr algn="ctr" marL="635">
              <a:lnSpc>
                <a:spcPct val="100000"/>
              </a:lnSpc>
            </a:pPr>
            <a:r>
              <a:rPr dirty="0" sz="800" spc="-10">
                <a:latin typeface="Calibri"/>
                <a:cs typeface="Calibri"/>
              </a:rPr>
              <a:t>Billion)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49" name="object 49" descr=""/>
          <p:cNvGrpSpPr/>
          <p:nvPr/>
        </p:nvGrpSpPr>
        <p:grpSpPr>
          <a:xfrm>
            <a:off x="1090993" y="2170176"/>
            <a:ext cx="2912745" cy="843280"/>
            <a:chOff x="1090993" y="2170176"/>
            <a:chExt cx="2912745" cy="843280"/>
          </a:xfrm>
        </p:grpSpPr>
        <p:sp>
          <p:nvSpPr>
            <p:cNvPr id="50" name="object 50" descr=""/>
            <p:cNvSpPr/>
            <p:nvPr/>
          </p:nvSpPr>
          <p:spPr>
            <a:xfrm>
              <a:off x="1344167" y="2613660"/>
              <a:ext cx="228600" cy="394970"/>
            </a:xfrm>
            <a:custGeom>
              <a:avLst/>
              <a:gdLst/>
              <a:ahLst/>
              <a:cxnLst/>
              <a:rect l="l" t="t" r="r" b="b"/>
              <a:pathLst>
                <a:path w="228600" h="394969">
                  <a:moveTo>
                    <a:pt x="228600" y="0"/>
                  </a:moveTo>
                  <a:lnTo>
                    <a:pt x="0" y="0"/>
                  </a:lnTo>
                  <a:lnTo>
                    <a:pt x="0" y="394715"/>
                  </a:lnTo>
                  <a:lnTo>
                    <a:pt x="228600" y="394715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B4C6E7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2071116" y="2535936"/>
              <a:ext cx="227329" cy="472440"/>
            </a:xfrm>
            <a:custGeom>
              <a:avLst/>
              <a:gdLst/>
              <a:ahLst/>
              <a:cxnLst/>
              <a:rect l="l" t="t" r="r" b="b"/>
              <a:pathLst>
                <a:path w="227330" h="472439">
                  <a:moveTo>
                    <a:pt x="227075" y="0"/>
                  </a:moveTo>
                  <a:lnTo>
                    <a:pt x="0" y="0"/>
                  </a:lnTo>
                  <a:lnTo>
                    <a:pt x="0" y="472439"/>
                  </a:lnTo>
                  <a:lnTo>
                    <a:pt x="227075" y="472439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2796539" y="2380488"/>
              <a:ext cx="227329" cy="628015"/>
            </a:xfrm>
            <a:custGeom>
              <a:avLst/>
              <a:gdLst/>
              <a:ahLst/>
              <a:cxnLst/>
              <a:rect l="l" t="t" r="r" b="b"/>
              <a:pathLst>
                <a:path w="227330" h="628014">
                  <a:moveTo>
                    <a:pt x="227075" y="0"/>
                  </a:moveTo>
                  <a:lnTo>
                    <a:pt x="0" y="0"/>
                  </a:lnTo>
                  <a:lnTo>
                    <a:pt x="0" y="627888"/>
                  </a:lnTo>
                  <a:lnTo>
                    <a:pt x="227075" y="627888"/>
                  </a:lnTo>
                  <a:lnTo>
                    <a:pt x="227075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3521963" y="2170176"/>
              <a:ext cx="228600" cy="838200"/>
            </a:xfrm>
            <a:custGeom>
              <a:avLst/>
              <a:gdLst/>
              <a:ahLst/>
              <a:cxnLst/>
              <a:rect l="l" t="t" r="r" b="b"/>
              <a:pathLst>
                <a:path w="228600" h="838200">
                  <a:moveTo>
                    <a:pt x="228600" y="0"/>
                  </a:moveTo>
                  <a:lnTo>
                    <a:pt x="0" y="0"/>
                  </a:lnTo>
                  <a:lnTo>
                    <a:pt x="0" y="838200"/>
                  </a:lnTo>
                  <a:lnTo>
                    <a:pt x="228600" y="8382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1F38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1095755" y="3008376"/>
              <a:ext cx="2903220" cy="0"/>
            </a:xfrm>
            <a:custGeom>
              <a:avLst/>
              <a:gdLst/>
              <a:ahLst/>
              <a:cxnLst/>
              <a:rect l="l" t="t" r="r" b="b"/>
              <a:pathLst>
                <a:path w="2903220" h="0">
                  <a:moveTo>
                    <a:pt x="0" y="0"/>
                  </a:moveTo>
                  <a:lnTo>
                    <a:pt x="2903220" y="0"/>
                  </a:lnTo>
                </a:path>
              </a:pathLst>
            </a:custGeom>
            <a:ln w="9525">
              <a:solidFill>
                <a:srgbClr val="C1D5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 descr=""/>
          <p:cNvSpPr txBox="1"/>
          <p:nvPr/>
        </p:nvSpPr>
        <p:spPr>
          <a:xfrm>
            <a:off x="1303147" y="2413507"/>
            <a:ext cx="31051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10">
                <a:latin typeface="Calibri"/>
                <a:cs typeface="Calibri"/>
              </a:rPr>
              <a:t>25.981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2029205" y="2337307"/>
            <a:ext cx="31051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10">
                <a:latin typeface="Calibri"/>
                <a:cs typeface="Calibri"/>
              </a:rPr>
              <a:t>30.986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2781045" y="2180589"/>
            <a:ext cx="259079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10">
                <a:latin typeface="Calibri"/>
                <a:cs typeface="Calibri"/>
              </a:rPr>
              <a:t>41.25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3481196" y="2000757"/>
            <a:ext cx="31051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10">
                <a:latin typeface="Calibri"/>
                <a:cs typeface="Calibri"/>
              </a:rPr>
              <a:t>55.021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937056" y="2923413"/>
            <a:ext cx="7747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50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885545" y="2618358"/>
            <a:ext cx="129539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25">
                <a:latin typeface="Calibri"/>
                <a:cs typeface="Calibri"/>
              </a:rPr>
              <a:t>20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885545" y="2313177"/>
            <a:ext cx="129539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25">
                <a:latin typeface="Calibri"/>
                <a:cs typeface="Calibri"/>
              </a:rPr>
              <a:t>40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885545" y="2008377"/>
            <a:ext cx="129539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25">
                <a:latin typeface="Calibri"/>
                <a:cs typeface="Calibri"/>
              </a:rPr>
              <a:t>60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1205890" y="3044542"/>
            <a:ext cx="2264410" cy="35814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49225">
              <a:lnSpc>
                <a:spcPct val="100000"/>
              </a:lnSpc>
              <a:spcBef>
                <a:spcPts val="190"/>
              </a:spcBef>
              <a:tabLst>
                <a:tab pos="875665" algn="l"/>
                <a:tab pos="1601470" algn="l"/>
              </a:tabLst>
            </a:pPr>
            <a:r>
              <a:rPr dirty="0" sz="800" spc="-20">
                <a:latin typeface="Calibri"/>
                <a:cs typeface="Calibri"/>
              </a:rPr>
              <a:t>2016</a:t>
            </a:r>
            <a:r>
              <a:rPr dirty="0" sz="800">
                <a:latin typeface="Calibri"/>
                <a:cs typeface="Calibri"/>
              </a:rPr>
              <a:t>	</a:t>
            </a:r>
            <a:r>
              <a:rPr dirty="0" sz="800" spc="-20">
                <a:latin typeface="Calibri"/>
                <a:cs typeface="Calibri"/>
              </a:rPr>
              <a:t>2017</a:t>
            </a:r>
            <a:r>
              <a:rPr dirty="0" sz="800">
                <a:latin typeface="Calibri"/>
                <a:cs typeface="Calibri"/>
              </a:rPr>
              <a:t>	</a:t>
            </a:r>
            <a:r>
              <a:rPr dirty="0" sz="800" spc="-20">
                <a:latin typeface="Calibri"/>
                <a:cs typeface="Calibri"/>
              </a:rPr>
              <a:t>2018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200" b="1">
                <a:latin typeface="Calibri"/>
                <a:cs typeface="Calibri"/>
              </a:rPr>
              <a:t>And </a:t>
            </a:r>
            <a:r>
              <a:rPr dirty="0" sz="1200" spc="-10" b="1">
                <a:latin typeface="Calibri"/>
                <a:cs typeface="Calibri"/>
              </a:rPr>
              <a:t>Generates</a:t>
            </a:r>
            <a:r>
              <a:rPr dirty="0" sz="1200" spc="-30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a</a:t>
            </a:r>
            <a:r>
              <a:rPr dirty="0" sz="1200" spc="-5" b="1">
                <a:latin typeface="Calibri"/>
                <a:cs typeface="Calibri"/>
              </a:rPr>
              <a:t> </a:t>
            </a:r>
            <a:r>
              <a:rPr dirty="0" sz="1200" spc="-10" b="1">
                <a:latin typeface="Calibri"/>
                <a:cs typeface="Calibri"/>
              </a:rPr>
              <a:t>Healthy</a:t>
            </a:r>
            <a:r>
              <a:rPr dirty="0" sz="1200" spc="-5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Cash </a:t>
            </a:r>
            <a:r>
              <a:rPr dirty="0" sz="1200" spc="-20" b="1">
                <a:latin typeface="Calibri"/>
                <a:cs typeface="Calibri"/>
              </a:rPr>
              <a:t>Flow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3521202" y="3055366"/>
            <a:ext cx="23114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20">
                <a:latin typeface="Calibri"/>
                <a:cs typeface="Calibri"/>
              </a:rPr>
              <a:t>2019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65" name="object 65" descr=""/>
          <p:cNvGrpSpPr/>
          <p:nvPr/>
        </p:nvGrpSpPr>
        <p:grpSpPr>
          <a:xfrm>
            <a:off x="8795693" y="3753611"/>
            <a:ext cx="1014094" cy="1014730"/>
            <a:chOff x="8795693" y="3753611"/>
            <a:chExt cx="1014094" cy="1014730"/>
          </a:xfrm>
        </p:grpSpPr>
        <p:sp>
          <p:nvSpPr>
            <p:cNvPr id="66" name="object 66" descr=""/>
            <p:cNvSpPr/>
            <p:nvPr/>
          </p:nvSpPr>
          <p:spPr>
            <a:xfrm>
              <a:off x="9308591" y="3755897"/>
              <a:ext cx="276225" cy="497840"/>
            </a:xfrm>
            <a:custGeom>
              <a:avLst/>
              <a:gdLst/>
              <a:ahLst/>
              <a:cxnLst/>
              <a:rect l="l" t="t" r="r" b="b"/>
              <a:pathLst>
                <a:path w="276225" h="497839">
                  <a:moveTo>
                    <a:pt x="0" y="0"/>
                  </a:moveTo>
                  <a:lnTo>
                    <a:pt x="0" y="497585"/>
                  </a:lnTo>
                  <a:lnTo>
                    <a:pt x="275971" y="83565"/>
                  </a:lnTo>
                  <a:lnTo>
                    <a:pt x="234000" y="58458"/>
                  </a:lnTo>
                  <a:lnTo>
                    <a:pt x="189973" y="37686"/>
                  </a:lnTo>
                  <a:lnTo>
                    <a:pt x="144224" y="21351"/>
                  </a:lnTo>
                  <a:lnTo>
                    <a:pt x="97089" y="9557"/>
                  </a:lnTo>
                  <a:lnTo>
                    <a:pt x="48902" y="2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E2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9310877" y="3840987"/>
              <a:ext cx="445770" cy="414020"/>
            </a:xfrm>
            <a:custGeom>
              <a:avLst/>
              <a:gdLst/>
              <a:ahLst/>
              <a:cxnLst/>
              <a:rect l="l" t="t" r="r" b="b"/>
              <a:pathLst>
                <a:path w="445770" h="414020">
                  <a:moveTo>
                    <a:pt x="275971" y="0"/>
                  </a:moveTo>
                  <a:lnTo>
                    <a:pt x="0" y="413893"/>
                  </a:lnTo>
                  <a:lnTo>
                    <a:pt x="445516" y="192405"/>
                  </a:lnTo>
                  <a:lnTo>
                    <a:pt x="419958" y="147120"/>
                  </a:lnTo>
                  <a:lnTo>
                    <a:pt x="389950" y="104909"/>
                  </a:lnTo>
                  <a:lnTo>
                    <a:pt x="355767" y="66098"/>
                  </a:lnTo>
                  <a:lnTo>
                    <a:pt x="317682" y="31019"/>
                  </a:lnTo>
                  <a:lnTo>
                    <a:pt x="275971" y="0"/>
                  </a:lnTo>
                  <a:close/>
                </a:path>
              </a:pathLst>
            </a:custGeom>
            <a:solidFill>
              <a:srgbClr val="96B9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9312020" y="4035424"/>
              <a:ext cx="497205" cy="221615"/>
            </a:xfrm>
            <a:custGeom>
              <a:avLst/>
              <a:gdLst/>
              <a:ahLst/>
              <a:cxnLst/>
              <a:rect l="l" t="t" r="r" b="b"/>
              <a:pathLst>
                <a:path w="497204" h="221614">
                  <a:moveTo>
                    <a:pt x="445515" y="0"/>
                  </a:moveTo>
                  <a:lnTo>
                    <a:pt x="0" y="221487"/>
                  </a:lnTo>
                  <a:lnTo>
                    <a:pt x="497204" y="204724"/>
                  </a:lnTo>
                  <a:lnTo>
                    <a:pt x="492557" y="151697"/>
                  </a:lnTo>
                  <a:lnTo>
                    <a:pt x="482314" y="99599"/>
                  </a:lnTo>
                  <a:lnTo>
                    <a:pt x="466594" y="48883"/>
                  </a:lnTo>
                  <a:lnTo>
                    <a:pt x="445515" y="0"/>
                  </a:lnTo>
                  <a:close/>
                </a:path>
              </a:pathLst>
            </a:custGeom>
            <a:solidFill>
              <a:srgbClr val="2F7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9312020" y="4242180"/>
              <a:ext cx="497840" cy="186055"/>
            </a:xfrm>
            <a:custGeom>
              <a:avLst/>
              <a:gdLst/>
              <a:ahLst/>
              <a:cxnLst/>
              <a:rect l="l" t="t" r="r" b="b"/>
              <a:pathLst>
                <a:path w="497840" h="186054">
                  <a:moveTo>
                    <a:pt x="497331" y="0"/>
                  </a:moveTo>
                  <a:lnTo>
                    <a:pt x="0" y="16764"/>
                  </a:lnTo>
                  <a:lnTo>
                    <a:pt x="467995" y="185928"/>
                  </a:lnTo>
                  <a:lnTo>
                    <a:pt x="481937" y="140642"/>
                  </a:lnTo>
                  <a:lnTo>
                    <a:pt x="491521" y="94345"/>
                  </a:lnTo>
                  <a:lnTo>
                    <a:pt x="496677" y="47357"/>
                  </a:lnTo>
                  <a:lnTo>
                    <a:pt x="497331" y="0"/>
                  </a:lnTo>
                  <a:close/>
                </a:path>
              </a:pathLst>
            </a:custGeom>
            <a:solidFill>
              <a:srgbClr val="0042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9311639" y="4260341"/>
              <a:ext cx="467995" cy="261620"/>
            </a:xfrm>
            <a:custGeom>
              <a:avLst/>
              <a:gdLst/>
              <a:ahLst/>
              <a:cxnLst/>
              <a:rect l="l" t="t" r="r" b="b"/>
              <a:pathLst>
                <a:path w="467995" h="261620">
                  <a:moveTo>
                    <a:pt x="0" y="0"/>
                  </a:moveTo>
                  <a:lnTo>
                    <a:pt x="423417" y="261238"/>
                  </a:lnTo>
                  <a:lnTo>
                    <a:pt x="436292" y="239101"/>
                  </a:lnTo>
                  <a:lnTo>
                    <a:pt x="448024" y="216344"/>
                  </a:lnTo>
                  <a:lnTo>
                    <a:pt x="458565" y="193016"/>
                  </a:lnTo>
                  <a:lnTo>
                    <a:pt x="467867" y="1691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D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8805218" y="3763136"/>
              <a:ext cx="921385" cy="995680"/>
            </a:xfrm>
            <a:custGeom>
              <a:avLst/>
              <a:gdLst/>
              <a:ahLst/>
              <a:cxnLst/>
              <a:rect l="l" t="t" r="r" b="b"/>
              <a:pathLst>
                <a:path w="921384" h="995679">
                  <a:moveTo>
                    <a:pt x="497658" y="0"/>
                  </a:moveTo>
                  <a:lnTo>
                    <a:pt x="446307" y="2646"/>
                  </a:lnTo>
                  <a:lnTo>
                    <a:pt x="396040" y="10460"/>
                  </a:lnTo>
                  <a:lnTo>
                    <a:pt x="347200" y="23252"/>
                  </a:lnTo>
                  <a:lnTo>
                    <a:pt x="300133" y="40831"/>
                  </a:lnTo>
                  <a:lnTo>
                    <a:pt x="255183" y="63007"/>
                  </a:lnTo>
                  <a:lnTo>
                    <a:pt x="212694" y="89592"/>
                  </a:lnTo>
                  <a:lnTo>
                    <a:pt x="173011" y="120396"/>
                  </a:lnTo>
                  <a:lnTo>
                    <a:pt x="136478" y="155228"/>
                  </a:lnTo>
                  <a:lnTo>
                    <a:pt x="103439" y="193899"/>
                  </a:lnTo>
                  <a:lnTo>
                    <a:pt x="74240" y="236219"/>
                  </a:lnTo>
                  <a:lnTo>
                    <a:pt x="50999" y="278187"/>
                  </a:lnTo>
                  <a:lnTo>
                    <a:pt x="32197" y="321378"/>
                  </a:lnTo>
                  <a:lnTo>
                    <a:pt x="17764" y="365506"/>
                  </a:lnTo>
                  <a:lnTo>
                    <a:pt x="7632" y="410284"/>
                  </a:lnTo>
                  <a:lnTo>
                    <a:pt x="1733" y="455424"/>
                  </a:lnTo>
                  <a:lnTo>
                    <a:pt x="0" y="500639"/>
                  </a:lnTo>
                  <a:lnTo>
                    <a:pt x="2362" y="545643"/>
                  </a:lnTo>
                  <a:lnTo>
                    <a:pt x="8754" y="590148"/>
                  </a:lnTo>
                  <a:lnTo>
                    <a:pt x="19105" y="633867"/>
                  </a:lnTo>
                  <a:lnTo>
                    <a:pt x="33348" y="676513"/>
                  </a:lnTo>
                  <a:lnTo>
                    <a:pt x="51415" y="717799"/>
                  </a:lnTo>
                  <a:lnTo>
                    <a:pt x="73238" y="757438"/>
                  </a:lnTo>
                  <a:lnTo>
                    <a:pt x="98747" y="795142"/>
                  </a:lnTo>
                  <a:lnTo>
                    <a:pt x="127875" y="830626"/>
                  </a:lnTo>
                  <a:lnTo>
                    <a:pt x="160555" y="863600"/>
                  </a:lnTo>
                  <a:lnTo>
                    <a:pt x="196716" y="893780"/>
                  </a:lnTo>
                  <a:lnTo>
                    <a:pt x="236292" y="920876"/>
                  </a:lnTo>
                  <a:lnTo>
                    <a:pt x="278259" y="944097"/>
                  </a:lnTo>
                  <a:lnTo>
                    <a:pt x="321451" y="962885"/>
                  </a:lnTo>
                  <a:lnTo>
                    <a:pt x="365579" y="977307"/>
                  </a:lnTo>
                  <a:lnTo>
                    <a:pt x="410356" y="987432"/>
                  </a:lnTo>
                  <a:lnTo>
                    <a:pt x="455496" y="993327"/>
                  </a:lnTo>
                  <a:lnTo>
                    <a:pt x="500712" y="995061"/>
                  </a:lnTo>
                  <a:lnTo>
                    <a:pt x="545715" y="992700"/>
                  </a:lnTo>
                  <a:lnTo>
                    <a:pt x="590220" y="986312"/>
                  </a:lnTo>
                  <a:lnTo>
                    <a:pt x="633939" y="975967"/>
                  </a:lnTo>
                  <a:lnTo>
                    <a:pt x="676585" y="961730"/>
                  </a:lnTo>
                  <a:lnTo>
                    <a:pt x="717871" y="943670"/>
                  </a:lnTo>
                  <a:lnTo>
                    <a:pt x="757510" y="921855"/>
                  </a:lnTo>
                  <a:lnTo>
                    <a:pt x="795215" y="896353"/>
                  </a:lnTo>
                  <a:lnTo>
                    <a:pt x="830698" y="867231"/>
                  </a:lnTo>
                  <a:lnTo>
                    <a:pt x="863673" y="834557"/>
                  </a:lnTo>
                  <a:lnTo>
                    <a:pt x="893852" y="798399"/>
                  </a:lnTo>
                  <a:lnTo>
                    <a:pt x="920949" y="758825"/>
                  </a:lnTo>
                  <a:lnTo>
                    <a:pt x="497658" y="497458"/>
                  </a:lnTo>
                  <a:lnTo>
                    <a:pt x="4976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8805218" y="3763136"/>
              <a:ext cx="921385" cy="995680"/>
            </a:xfrm>
            <a:custGeom>
              <a:avLst/>
              <a:gdLst/>
              <a:ahLst/>
              <a:cxnLst/>
              <a:rect l="l" t="t" r="r" b="b"/>
              <a:pathLst>
                <a:path w="921384" h="995679">
                  <a:moveTo>
                    <a:pt x="920949" y="758825"/>
                  </a:moveTo>
                  <a:lnTo>
                    <a:pt x="893852" y="798399"/>
                  </a:lnTo>
                  <a:lnTo>
                    <a:pt x="863673" y="834557"/>
                  </a:lnTo>
                  <a:lnTo>
                    <a:pt x="830698" y="867231"/>
                  </a:lnTo>
                  <a:lnTo>
                    <a:pt x="795215" y="896353"/>
                  </a:lnTo>
                  <a:lnTo>
                    <a:pt x="757510" y="921855"/>
                  </a:lnTo>
                  <a:lnTo>
                    <a:pt x="717871" y="943670"/>
                  </a:lnTo>
                  <a:lnTo>
                    <a:pt x="676585" y="961730"/>
                  </a:lnTo>
                  <a:lnTo>
                    <a:pt x="633939" y="975967"/>
                  </a:lnTo>
                  <a:lnTo>
                    <a:pt x="590220" y="986312"/>
                  </a:lnTo>
                  <a:lnTo>
                    <a:pt x="545715" y="992700"/>
                  </a:lnTo>
                  <a:lnTo>
                    <a:pt x="500712" y="995061"/>
                  </a:lnTo>
                  <a:lnTo>
                    <a:pt x="455496" y="993327"/>
                  </a:lnTo>
                  <a:lnTo>
                    <a:pt x="410356" y="987432"/>
                  </a:lnTo>
                  <a:lnTo>
                    <a:pt x="365579" y="977307"/>
                  </a:lnTo>
                  <a:lnTo>
                    <a:pt x="321451" y="962885"/>
                  </a:lnTo>
                  <a:lnTo>
                    <a:pt x="278259" y="944097"/>
                  </a:lnTo>
                  <a:lnTo>
                    <a:pt x="236292" y="920876"/>
                  </a:lnTo>
                  <a:lnTo>
                    <a:pt x="196716" y="893780"/>
                  </a:lnTo>
                  <a:lnTo>
                    <a:pt x="160555" y="863600"/>
                  </a:lnTo>
                  <a:lnTo>
                    <a:pt x="127875" y="830626"/>
                  </a:lnTo>
                  <a:lnTo>
                    <a:pt x="98747" y="795142"/>
                  </a:lnTo>
                  <a:lnTo>
                    <a:pt x="73238" y="757438"/>
                  </a:lnTo>
                  <a:lnTo>
                    <a:pt x="51415" y="717799"/>
                  </a:lnTo>
                  <a:lnTo>
                    <a:pt x="33348" y="676513"/>
                  </a:lnTo>
                  <a:lnTo>
                    <a:pt x="19105" y="633867"/>
                  </a:lnTo>
                  <a:lnTo>
                    <a:pt x="8754" y="590148"/>
                  </a:lnTo>
                  <a:lnTo>
                    <a:pt x="2362" y="545643"/>
                  </a:lnTo>
                  <a:lnTo>
                    <a:pt x="0" y="500639"/>
                  </a:lnTo>
                  <a:lnTo>
                    <a:pt x="1733" y="455424"/>
                  </a:lnTo>
                  <a:lnTo>
                    <a:pt x="7632" y="410284"/>
                  </a:lnTo>
                  <a:lnTo>
                    <a:pt x="17764" y="365506"/>
                  </a:lnTo>
                  <a:lnTo>
                    <a:pt x="32197" y="321378"/>
                  </a:lnTo>
                  <a:lnTo>
                    <a:pt x="50999" y="278187"/>
                  </a:lnTo>
                  <a:lnTo>
                    <a:pt x="74240" y="236219"/>
                  </a:lnTo>
                  <a:lnTo>
                    <a:pt x="103439" y="193899"/>
                  </a:lnTo>
                  <a:lnTo>
                    <a:pt x="136478" y="155228"/>
                  </a:lnTo>
                  <a:lnTo>
                    <a:pt x="173011" y="120396"/>
                  </a:lnTo>
                  <a:lnTo>
                    <a:pt x="212694" y="89592"/>
                  </a:lnTo>
                  <a:lnTo>
                    <a:pt x="255183" y="63007"/>
                  </a:lnTo>
                  <a:lnTo>
                    <a:pt x="300133" y="40831"/>
                  </a:lnTo>
                  <a:lnTo>
                    <a:pt x="347200" y="23252"/>
                  </a:lnTo>
                  <a:lnTo>
                    <a:pt x="396040" y="10460"/>
                  </a:lnTo>
                  <a:lnTo>
                    <a:pt x="446307" y="2646"/>
                  </a:lnTo>
                  <a:lnTo>
                    <a:pt x="497658" y="0"/>
                  </a:lnTo>
                  <a:lnTo>
                    <a:pt x="497658" y="497458"/>
                  </a:lnTo>
                  <a:lnTo>
                    <a:pt x="920949" y="758825"/>
                  </a:lnTo>
                  <a:close/>
                </a:path>
              </a:pathLst>
            </a:custGeom>
            <a:ln w="1905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 descr=""/>
          <p:cNvSpPr txBox="1"/>
          <p:nvPr/>
        </p:nvSpPr>
        <p:spPr>
          <a:xfrm>
            <a:off x="8685403" y="2150745"/>
            <a:ext cx="282956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b="1">
                <a:latin typeface="Calibri"/>
                <a:cs typeface="Calibri"/>
              </a:rPr>
              <a:t>The</a:t>
            </a:r>
            <a:r>
              <a:rPr dirty="0" sz="1100" spc="-2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Film</a:t>
            </a:r>
            <a:r>
              <a:rPr dirty="0" sz="1100" spc="-10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Industry</a:t>
            </a:r>
            <a:r>
              <a:rPr dirty="0" sz="1100" spc="-40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is</a:t>
            </a:r>
            <a:r>
              <a:rPr dirty="0" sz="1100" spc="-20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Dominated</a:t>
            </a:r>
            <a:r>
              <a:rPr dirty="0" sz="1100" spc="-30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by</a:t>
            </a:r>
            <a:r>
              <a:rPr dirty="0" sz="1100" spc="-10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a</a:t>
            </a:r>
            <a:r>
              <a:rPr dirty="0" sz="1100" spc="-25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Few</a:t>
            </a:r>
            <a:r>
              <a:rPr dirty="0" sz="1100" spc="-5" b="1">
                <a:latin typeface="Calibri"/>
                <a:cs typeface="Calibri"/>
              </a:rPr>
              <a:t> </a:t>
            </a:r>
            <a:r>
              <a:rPr dirty="0" sz="1100" spc="-10" b="1">
                <a:latin typeface="Calibri"/>
                <a:cs typeface="Calibri"/>
              </a:rPr>
              <a:t>Players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74" name="object 74" descr=""/>
          <p:cNvGrpSpPr/>
          <p:nvPr/>
        </p:nvGrpSpPr>
        <p:grpSpPr>
          <a:xfrm>
            <a:off x="8801481" y="2358644"/>
            <a:ext cx="1013460" cy="1014094"/>
            <a:chOff x="8801481" y="2358644"/>
            <a:chExt cx="1013460" cy="1014094"/>
          </a:xfrm>
        </p:grpSpPr>
        <p:sp>
          <p:nvSpPr>
            <p:cNvPr id="75" name="object 75" descr=""/>
            <p:cNvSpPr/>
            <p:nvPr/>
          </p:nvSpPr>
          <p:spPr>
            <a:xfrm>
              <a:off x="9312275" y="2368169"/>
              <a:ext cx="502920" cy="758190"/>
            </a:xfrm>
            <a:custGeom>
              <a:avLst/>
              <a:gdLst/>
              <a:ahLst/>
              <a:cxnLst/>
              <a:rect l="l" t="t" r="r" b="b"/>
              <a:pathLst>
                <a:path w="502920" h="758189">
                  <a:moveTo>
                    <a:pt x="0" y="0"/>
                  </a:moveTo>
                  <a:lnTo>
                    <a:pt x="0" y="502284"/>
                  </a:lnTo>
                  <a:lnTo>
                    <a:pt x="432434" y="757935"/>
                  </a:lnTo>
                  <a:lnTo>
                    <a:pt x="457269" y="710280"/>
                  </a:lnTo>
                  <a:lnTo>
                    <a:pt x="476817" y="660430"/>
                  </a:lnTo>
                  <a:lnTo>
                    <a:pt x="490947" y="608843"/>
                  </a:lnTo>
                  <a:lnTo>
                    <a:pt x="499523" y="555975"/>
                  </a:lnTo>
                  <a:lnTo>
                    <a:pt x="502411" y="502284"/>
                  </a:lnTo>
                  <a:lnTo>
                    <a:pt x="500112" y="453917"/>
                  </a:lnTo>
                  <a:lnTo>
                    <a:pt x="493353" y="406849"/>
                  </a:lnTo>
                  <a:lnTo>
                    <a:pt x="482346" y="361291"/>
                  </a:lnTo>
                  <a:lnTo>
                    <a:pt x="467300" y="317454"/>
                  </a:lnTo>
                  <a:lnTo>
                    <a:pt x="448427" y="275548"/>
                  </a:lnTo>
                  <a:lnTo>
                    <a:pt x="425936" y="235784"/>
                  </a:lnTo>
                  <a:lnTo>
                    <a:pt x="400039" y="198373"/>
                  </a:lnTo>
                  <a:lnTo>
                    <a:pt x="370946" y="163526"/>
                  </a:lnTo>
                  <a:lnTo>
                    <a:pt x="338866" y="131452"/>
                  </a:lnTo>
                  <a:lnTo>
                    <a:pt x="304012" y="102363"/>
                  </a:lnTo>
                  <a:lnTo>
                    <a:pt x="266592" y="76469"/>
                  </a:lnTo>
                  <a:lnTo>
                    <a:pt x="226818" y="53981"/>
                  </a:lnTo>
                  <a:lnTo>
                    <a:pt x="184901" y="35109"/>
                  </a:lnTo>
                  <a:lnTo>
                    <a:pt x="141049" y="20065"/>
                  </a:lnTo>
                  <a:lnTo>
                    <a:pt x="95475" y="9058"/>
                  </a:lnTo>
                  <a:lnTo>
                    <a:pt x="48388" y="22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9312275" y="2870454"/>
              <a:ext cx="432434" cy="495934"/>
            </a:xfrm>
            <a:custGeom>
              <a:avLst/>
              <a:gdLst/>
              <a:ahLst/>
              <a:cxnLst/>
              <a:rect l="l" t="t" r="r" b="b"/>
              <a:pathLst>
                <a:path w="432434" h="495935">
                  <a:moveTo>
                    <a:pt x="0" y="0"/>
                  </a:moveTo>
                  <a:lnTo>
                    <a:pt x="81788" y="495681"/>
                  </a:lnTo>
                  <a:lnTo>
                    <a:pt x="129920" y="485275"/>
                  </a:lnTo>
                  <a:lnTo>
                    <a:pt x="176423" y="470357"/>
                  </a:lnTo>
                  <a:lnTo>
                    <a:pt x="221012" y="451118"/>
                  </a:lnTo>
                  <a:lnTo>
                    <a:pt x="263403" y="427749"/>
                  </a:lnTo>
                  <a:lnTo>
                    <a:pt x="303312" y="400441"/>
                  </a:lnTo>
                  <a:lnTo>
                    <a:pt x="340454" y="369386"/>
                  </a:lnTo>
                  <a:lnTo>
                    <a:pt x="374544" y="334775"/>
                  </a:lnTo>
                  <a:lnTo>
                    <a:pt x="405299" y="296800"/>
                  </a:lnTo>
                  <a:lnTo>
                    <a:pt x="432434" y="255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D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9029954" y="2870454"/>
              <a:ext cx="364490" cy="502284"/>
            </a:xfrm>
            <a:custGeom>
              <a:avLst/>
              <a:gdLst/>
              <a:ahLst/>
              <a:cxnLst/>
              <a:rect l="l" t="t" r="r" b="b"/>
              <a:pathLst>
                <a:path w="364490" h="502285">
                  <a:moveTo>
                    <a:pt x="282321" y="0"/>
                  </a:moveTo>
                  <a:lnTo>
                    <a:pt x="0" y="415417"/>
                  </a:lnTo>
                  <a:lnTo>
                    <a:pt x="41023" y="440545"/>
                  </a:lnTo>
                  <a:lnTo>
                    <a:pt x="83966" y="461498"/>
                  </a:lnTo>
                  <a:lnTo>
                    <a:pt x="128511" y="478206"/>
                  </a:lnTo>
                  <a:lnTo>
                    <a:pt x="174339" y="490600"/>
                  </a:lnTo>
                  <a:lnTo>
                    <a:pt x="221131" y="498614"/>
                  </a:lnTo>
                  <a:lnTo>
                    <a:pt x="268569" y="502177"/>
                  </a:lnTo>
                  <a:lnTo>
                    <a:pt x="316334" y="501222"/>
                  </a:lnTo>
                  <a:lnTo>
                    <a:pt x="364109" y="495681"/>
                  </a:lnTo>
                  <a:lnTo>
                    <a:pt x="282321" y="0"/>
                  </a:lnTo>
                  <a:close/>
                </a:path>
              </a:pathLst>
            </a:custGeom>
            <a:solidFill>
              <a:srgbClr val="0042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8825865" y="2870454"/>
              <a:ext cx="486409" cy="415925"/>
            </a:xfrm>
            <a:custGeom>
              <a:avLst/>
              <a:gdLst/>
              <a:ahLst/>
              <a:cxnLst/>
              <a:rect l="l" t="t" r="r" b="b"/>
              <a:pathLst>
                <a:path w="486409" h="415925">
                  <a:moveTo>
                    <a:pt x="486409" y="0"/>
                  </a:moveTo>
                  <a:lnTo>
                    <a:pt x="0" y="124968"/>
                  </a:lnTo>
                  <a:lnTo>
                    <a:pt x="15557" y="174760"/>
                  </a:lnTo>
                  <a:lnTo>
                    <a:pt x="36050" y="222349"/>
                  </a:lnTo>
                  <a:lnTo>
                    <a:pt x="61238" y="267396"/>
                  </a:lnTo>
                  <a:lnTo>
                    <a:pt x="90878" y="309564"/>
                  </a:lnTo>
                  <a:lnTo>
                    <a:pt x="124728" y="348515"/>
                  </a:lnTo>
                  <a:lnTo>
                    <a:pt x="162545" y="383912"/>
                  </a:lnTo>
                  <a:lnTo>
                    <a:pt x="204088" y="415417"/>
                  </a:lnTo>
                  <a:lnTo>
                    <a:pt x="486409" y="0"/>
                  </a:lnTo>
                  <a:close/>
                </a:path>
              </a:pathLst>
            </a:custGeom>
            <a:solidFill>
              <a:srgbClr val="2F7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8810077" y="2838958"/>
              <a:ext cx="502284" cy="156845"/>
            </a:xfrm>
            <a:custGeom>
              <a:avLst/>
              <a:gdLst/>
              <a:ahLst/>
              <a:cxnLst/>
              <a:rect l="l" t="t" r="r" b="b"/>
              <a:pathLst>
                <a:path w="502284" h="156844">
                  <a:moveTo>
                    <a:pt x="928" y="0"/>
                  </a:moveTo>
                  <a:lnTo>
                    <a:pt x="0" y="39449"/>
                  </a:lnTo>
                  <a:lnTo>
                    <a:pt x="2166" y="78803"/>
                  </a:lnTo>
                  <a:lnTo>
                    <a:pt x="7429" y="117871"/>
                  </a:lnTo>
                  <a:lnTo>
                    <a:pt x="15787" y="156463"/>
                  </a:lnTo>
                  <a:lnTo>
                    <a:pt x="502197" y="31495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rgbClr val="96B9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8811006" y="2368169"/>
              <a:ext cx="501650" cy="502284"/>
            </a:xfrm>
            <a:custGeom>
              <a:avLst/>
              <a:gdLst/>
              <a:ahLst/>
              <a:cxnLst/>
              <a:rect l="l" t="t" r="r" b="b"/>
              <a:pathLst>
                <a:path w="501650" h="502285">
                  <a:moveTo>
                    <a:pt x="501269" y="0"/>
                  </a:moveTo>
                  <a:lnTo>
                    <a:pt x="452122" y="2379"/>
                  </a:lnTo>
                  <a:lnTo>
                    <a:pt x="404277" y="9373"/>
                  </a:lnTo>
                  <a:lnTo>
                    <a:pt x="357965" y="20766"/>
                  </a:lnTo>
                  <a:lnTo>
                    <a:pt x="313414" y="36341"/>
                  </a:lnTo>
                  <a:lnTo>
                    <a:pt x="270855" y="55883"/>
                  </a:lnTo>
                  <a:lnTo>
                    <a:pt x="230518" y="79175"/>
                  </a:lnTo>
                  <a:lnTo>
                    <a:pt x="192634" y="106000"/>
                  </a:lnTo>
                  <a:lnTo>
                    <a:pt x="157432" y="136144"/>
                  </a:lnTo>
                  <a:lnTo>
                    <a:pt x="125143" y="169388"/>
                  </a:lnTo>
                  <a:lnTo>
                    <a:pt x="95996" y="205519"/>
                  </a:lnTo>
                  <a:lnTo>
                    <a:pt x="70222" y="244318"/>
                  </a:lnTo>
                  <a:lnTo>
                    <a:pt x="48051" y="285571"/>
                  </a:lnTo>
                  <a:lnTo>
                    <a:pt x="29713" y="329060"/>
                  </a:lnTo>
                  <a:lnTo>
                    <a:pt x="15439" y="374571"/>
                  </a:lnTo>
                  <a:lnTo>
                    <a:pt x="5457" y="421885"/>
                  </a:lnTo>
                  <a:lnTo>
                    <a:pt x="0" y="470788"/>
                  </a:lnTo>
                  <a:lnTo>
                    <a:pt x="501269" y="502284"/>
                  </a:lnTo>
                  <a:lnTo>
                    <a:pt x="5012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8811006" y="2368169"/>
              <a:ext cx="501650" cy="502284"/>
            </a:xfrm>
            <a:custGeom>
              <a:avLst/>
              <a:gdLst/>
              <a:ahLst/>
              <a:cxnLst/>
              <a:rect l="l" t="t" r="r" b="b"/>
              <a:pathLst>
                <a:path w="501650" h="502285">
                  <a:moveTo>
                    <a:pt x="0" y="470788"/>
                  </a:moveTo>
                  <a:lnTo>
                    <a:pt x="5457" y="421885"/>
                  </a:lnTo>
                  <a:lnTo>
                    <a:pt x="15439" y="374571"/>
                  </a:lnTo>
                  <a:lnTo>
                    <a:pt x="29713" y="329060"/>
                  </a:lnTo>
                  <a:lnTo>
                    <a:pt x="48051" y="285571"/>
                  </a:lnTo>
                  <a:lnTo>
                    <a:pt x="70222" y="244318"/>
                  </a:lnTo>
                  <a:lnTo>
                    <a:pt x="95996" y="205519"/>
                  </a:lnTo>
                  <a:lnTo>
                    <a:pt x="125143" y="169388"/>
                  </a:lnTo>
                  <a:lnTo>
                    <a:pt x="157432" y="136144"/>
                  </a:lnTo>
                  <a:lnTo>
                    <a:pt x="192634" y="106000"/>
                  </a:lnTo>
                  <a:lnTo>
                    <a:pt x="230518" y="79175"/>
                  </a:lnTo>
                  <a:lnTo>
                    <a:pt x="270855" y="55883"/>
                  </a:lnTo>
                  <a:lnTo>
                    <a:pt x="313414" y="36341"/>
                  </a:lnTo>
                  <a:lnTo>
                    <a:pt x="357965" y="20766"/>
                  </a:lnTo>
                  <a:lnTo>
                    <a:pt x="404277" y="9373"/>
                  </a:lnTo>
                  <a:lnTo>
                    <a:pt x="452122" y="2379"/>
                  </a:lnTo>
                  <a:lnTo>
                    <a:pt x="501269" y="0"/>
                  </a:lnTo>
                  <a:lnTo>
                    <a:pt x="501269" y="502284"/>
                  </a:lnTo>
                  <a:lnTo>
                    <a:pt x="0" y="470788"/>
                  </a:lnTo>
                  <a:close/>
                </a:path>
              </a:pathLst>
            </a:custGeom>
            <a:ln w="1905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2" name="object 82" descr=""/>
          <p:cNvSpPr txBox="1"/>
          <p:nvPr/>
        </p:nvSpPr>
        <p:spPr>
          <a:xfrm>
            <a:off x="10087102" y="2479293"/>
            <a:ext cx="125984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5910" marR="5080" indent="-283845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Calibri"/>
                <a:cs typeface="Calibri"/>
              </a:rPr>
              <a:t>Share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of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US-</a:t>
            </a:r>
            <a:r>
              <a:rPr dirty="0" sz="1000">
                <a:latin typeface="Calibri"/>
                <a:cs typeface="Calibri"/>
              </a:rPr>
              <a:t>Canada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Box</a:t>
            </a:r>
            <a:r>
              <a:rPr dirty="0" sz="1000">
                <a:latin typeface="Calibri"/>
                <a:cs typeface="Calibri"/>
              </a:rPr>
              <a:t> Office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(2019)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8742426" y="3409580"/>
            <a:ext cx="2736850" cy="666115"/>
          </a:xfrm>
          <a:prstGeom prst="rect">
            <a:avLst/>
          </a:prstGeom>
        </p:spPr>
        <p:txBody>
          <a:bodyPr wrap="square" lIns="0" tIns="755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dirty="0" sz="1200" b="1">
                <a:latin typeface="Calibri"/>
                <a:cs typeface="Calibri"/>
              </a:rPr>
              <a:t>The</a:t>
            </a:r>
            <a:r>
              <a:rPr dirty="0" sz="1200" spc="-35" b="1">
                <a:latin typeface="Calibri"/>
                <a:cs typeface="Calibri"/>
              </a:rPr>
              <a:t> </a:t>
            </a:r>
            <a:r>
              <a:rPr dirty="0" sz="1200" spc="-10" b="1">
                <a:latin typeface="Calibri"/>
                <a:cs typeface="Calibri"/>
              </a:rPr>
              <a:t>Television</a:t>
            </a:r>
            <a:r>
              <a:rPr dirty="0" sz="1200" spc="-25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Industry</a:t>
            </a:r>
            <a:r>
              <a:rPr dirty="0" sz="1200" spc="-45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is</a:t>
            </a:r>
            <a:r>
              <a:rPr dirty="0" sz="1200" spc="-35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More</a:t>
            </a:r>
            <a:r>
              <a:rPr dirty="0" sz="1200" spc="-35" b="1">
                <a:latin typeface="Calibri"/>
                <a:cs typeface="Calibri"/>
              </a:rPr>
              <a:t> </a:t>
            </a:r>
            <a:r>
              <a:rPr dirty="0" sz="1200" spc="-10" b="1">
                <a:latin typeface="Calibri"/>
                <a:cs typeface="Calibri"/>
              </a:rPr>
              <a:t>Segmented</a:t>
            </a:r>
            <a:endParaRPr sz="1200">
              <a:latin typeface="Calibri"/>
              <a:cs typeface="Calibri"/>
            </a:endParaRPr>
          </a:p>
          <a:p>
            <a:pPr marL="1567180" marR="288290" indent="-99060">
              <a:lnSpc>
                <a:spcPct val="100000"/>
              </a:lnSpc>
              <a:spcBef>
                <a:spcPts val="465"/>
              </a:spcBef>
            </a:pPr>
            <a:r>
              <a:rPr dirty="0" sz="1100">
                <a:latin typeface="Calibri"/>
                <a:cs typeface="Calibri"/>
              </a:rPr>
              <a:t>Share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2019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US </a:t>
            </a:r>
            <a:r>
              <a:rPr dirty="0" sz="1100">
                <a:latin typeface="Calibri"/>
                <a:cs typeface="Calibri"/>
              </a:rPr>
              <a:t>cable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viewers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8551291" y="4759197"/>
            <a:ext cx="2894330" cy="1885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50" i="1">
                <a:solidFill>
                  <a:srgbClr val="767070"/>
                </a:solidFill>
                <a:latin typeface="Calibri"/>
                <a:cs typeface="Calibri"/>
              </a:rPr>
              <a:t>Source:</a:t>
            </a:r>
            <a:r>
              <a:rPr dirty="0" sz="1050" spc="25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050" i="1">
                <a:solidFill>
                  <a:srgbClr val="767070"/>
                </a:solidFill>
                <a:latin typeface="Calibri"/>
                <a:cs typeface="Calibri"/>
              </a:rPr>
              <a:t>boxofficemojo.com,</a:t>
            </a:r>
            <a:r>
              <a:rPr dirty="0" sz="1050" spc="85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050" i="1">
                <a:solidFill>
                  <a:srgbClr val="767070"/>
                </a:solidFill>
                <a:latin typeface="Calibri"/>
                <a:cs typeface="Calibri"/>
              </a:rPr>
              <a:t>Nielsen</a:t>
            </a:r>
            <a:r>
              <a:rPr dirty="0" sz="1050" spc="40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050" i="1">
                <a:solidFill>
                  <a:srgbClr val="767070"/>
                </a:solidFill>
                <a:latin typeface="Calibri"/>
                <a:cs typeface="Calibri"/>
              </a:rPr>
              <a:t>Media</a:t>
            </a:r>
            <a:r>
              <a:rPr dirty="0" sz="1050" spc="40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050" spc="-10" i="1">
                <a:solidFill>
                  <a:srgbClr val="767070"/>
                </a:solidFill>
                <a:latin typeface="Calibri"/>
                <a:cs typeface="Calibri"/>
              </a:rPr>
              <a:t>Research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85" name="object 85" descr=""/>
          <p:cNvGrpSpPr/>
          <p:nvPr/>
        </p:nvGrpSpPr>
        <p:grpSpPr>
          <a:xfrm>
            <a:off x="1283144" y="1691449"/>
            <a:ext cx="2392045" cy="710565"/>
            <a:chOff x="1283144" y="1691449"/>
            <a:chExt cx="2392045" cy="710565"/>
          </a:xfrm>
        </p:grpSpPr>
        <p:sp>
          <p:nvSpPr>
            <p:cNvPr id="86" name="object 86" descr=""/>
            <p:cNvSpPr/>
            <p:nvPr/>
          </p:nvSpPr>
          <p:spPr>
            <a:xfrm>
              <a:off x="1287018" y="1831085"/>
              <a:ext cx="2350135" cy="570865"/>
            </a:xfrm>
            <a:custGeom>
              <a:avLst/>
              <a:gdLst/>
              <a:ahLst/>
              <a:cxnLst/>
              <a:rect l="l" t="t" r="r" b="b"/>
              <a:pathLst>
                <a:path w="2350135" h="570864">
                  <a:moveTo>
                    <a:pt x="0" y="570864"/>
                  </a:moveTo>
                  <a:lnTo>
                    <a:pt x="0" y="3048"/>
                  </a:lnTo>
                </a:path>
                <a:path w="2350135" h="570864">
                  <a:moveTo>
                    <a:pt x="2349754" y="0"/>
                  </a:moveTo>
                  <a:lnTo>
                    <a:pt x="0" y="0"/>
                  </a:lnTo>
                </a:path>
              </a:pathLst>
            </a:custGeom>
            <a:ln w="77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7" name="object 8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8926" y="1831085"/>
              <a:ext cx="76200" cy="145796"/>
            </a:xfrm>
            <a:prstGeom prst="rect">
              <a:avLst/>
            </a:prstGeom>
          </p:spPr>
        </p:pic>
        <p:sp>
          <p:nvSpPr>
            <p:cNvPr id="88" name="object 88" descr=""/>
            <p:cNvSpPr/>
            <p:nvPr/>
          </p:nvSpPr>
          <p:spPr>
            <a:xfrm>
              <a:off x="2316480" y="1696211"/>
              <a:ext cx="393700" cy="283845"/>
            </a:xfrm>
            <a:custGeom>
              <a:avLst/>
              <a:gdLst/>
              <a:ahLst/>
              <a:cxnLst/>
              <a:rect l="l" t="t" r="r" b="b"/>
              <a:pathLst>
                <a:path w="393700" h="283844">
                  <a:moveTo>
                    <a:pt x="196595" y="0"/>
                  </a:moveTo>
                  <a:lnTo>
                    <a:pt x="144330" y="5065"/>
                  </a:lnTo>
                  <a:lnTo>
                    <a:pt x="97366" y="19360"/>
                  </a:lnTo>
                  <a:lnTo>
                    <a:pt x="57578" y="41528"/>
                  </a:lnTo>
                  <a:lnTo>
                    <a:pt x="26839" y="70216"/>
                  </a:lnTo>
                  <a:lnTo>
                    <a:pt x="7022" y="104069"/>
                  </a:lnTo>
                  <a:lnTo>
                    <a:pt x="0" y="141732"/>
                  </a:lnTo>
                  <a:lnTo>
                    <a:pt x="7022" y="179394"/>
                  </a:lnTo>
                  <a:lnTo>
                    <a:pt x="26839" y="213247"/>
                  </a:lnTo>
                  <a:lnTo>
                    <a:pt x="57578" y="241935"/>
                  </a:lnTo>
                  <a:lnTo>
                    <a:pt x="97366" y="264103"/>
                  </a:lnTo>
                  <a:lnTo>
                    <a:pt x="144330" y="278398"/>
                  </a:lnTo>
                  <a:lnTo>
                    <a:pt x="196595" y="283463"/>
                  </a:lnTo>
                  <a:lnTo>
                    <a:pt x="248861" y="278398"/>
                  </a:lnTo>
                  <a:lnTo>
                    <a:pt x="295825" y="264103"/>
                  </a:lnTo>
                  <a:lnTo>
                    <a:pt x="335613" y="241935"/>
                  </a:lnTo>
                  <a:lnTo>
                    <a:pt x="366352" y="213247"/>
                  </a:lnTo>
                  <a:lnTo>
                    <a:pt x="386169" y="179394"/>
                  </a:lnTo>
                  <a:lnTo>
                    <a:pt x="393192" y="141732"/>
                  </a:lnTo>
                  <a:lnTo>
                    <a:pt x="386169" y="104069"/>
                  </a:lnTo>
                  <a:lnTo>
                    <a:pt x="366352" y="70216"/>
                  </a:lnTo>
                  <a:lnTo>
                    <a:pt x="335613" y="41528"/>
                  </a:lnTo>
                  <a:lnTo>
                    <a:pt x="295825" y="19360"/>
                  </a:lnTo>
                  <a:lnTo>
                    <a:pt x="248861" y="5065"/>
                  </a:lnTo>
                  <a:lnTo>
                    <a:pt x="1965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2316480" y="1696211"/>
              <a:ext cx="393700" cy="283845"/>
            </a:xfrm>
            <a:custGeom>
              <a:avLst/>
              <a:gdLst/>
              <a:ahLst/>
              <a:cxnLst/>
              <a:rect l="l" t="t" r="r" b="b"/>
              <a:pathLst>
                <a:path w="393700" h="283844">
                  <a:moveTo>
                    <a:pt x="0" y="141732"/>
                  </a:moveTo>
                  <a:lnTo>
                    <a:pt x="7022" y="104069"/>
                  </a:lnTo>
                  <a:lnTo>
                    <a:pt x="26839" y="70216"/>
                  </a:lnTo>
                  <a:lnTo>
                    <a:pt x="57578" y="41528"/>
                  </a:lnTo>
                  <a:lnTo>
                    <a:pt x="97366" y="19360"/>
                  </a:lnTo>
                  <a:lnTo>
                    <a:pt x="144330" y="5065"/>
                  </a:lnTo>
                  <a:lnTo>
                    <a:pt x="196595" y="0"/>
                  </a:lnTo>
                  <a:lnTo>
                    <a:pt x="248861" y="5065"/>
                  </a:lnTo>
                  <a:lnTo>
                    <a:pt x="295825" y="19360"/>
                  </a:lnTo>
                  <a:lnTo>
                    <a:pt x="335613" y="41528"/>
                  </a:lnTo>
                  <a:lnTo>
                    <a:pt x="366352" y="70216"/>
                  </a:lnTo>
                  <a:lnTo>
                    <a:pt x="386169" y="104069"/>
                  </a:lnTo>
                  <a:lnTo>
                    <a:pt x="393192" y="141732"/>
                  </a:lnTo>
                  <a:lnTo>
                    <a:pt x="386169" y="179394"/>
                  </a:lnTo>
                  <a:lnTo>
                    <a:pt x="366352" y="213247"/>
                  </a:lnTo>
                  <a:lnTo>
                    <a:pt x="335613" y="241935"/>
                  </a:lnTo>
                  <a:lnTo>
                    <a:pt x="295825" y="264103"/>
                  </a:lnTo>
                  <a:lnTo>
                    <a:pt x="248861" y="278398"/>
                  </a:lnTo>
                  <a:lnTo>
                    <a:pt x="196595" y="283463"/>
                  </a:lnTo>
                  <a:lnTo>
                    <a:pt x="144330" y="278398"/>
                  </a:lnTo>
                  <a:lnTo>
                    <a:pt x="97366" y="264103"/>
                  </a:lnTo>
                  <a:lnTo>
                    <a:pt x="57578" y="241935"/>
                  </a:lnTo>
                  <a:lnTo>
                    <a:pt x="26839" y="213247"/>
                  </a:lnTo>
                  <a:lnTo>
                    <a:pt x="7022" y="179394"/>
                  </a:lnTo>
                  <a:lnTo>
                    <a:pt x="0" y="14173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0" name="object 90" descr=""/>
          <p:cNvSpPr txBox="1"/>
          <p:nvPr/>
        </p:nvSpPr>
        <p:spPr>
          <a:xfrm>
            <a:off x="1649348" y="1481720"/>
            <a:ext cx="1480185" cy="443865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 sz="1200" b="1">
                <a:latin typeface="Calibri"/>
                <a:cs typeface="Calibri"/>
              </a:rPr>
              <a:t>It</a:t>
            </a:r>
            <a:r>
              <a:rPr dirty="0" sz="1200" spc="-15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has</a:t>
            </a:r>
            <a:r>
              <a:rPr dirty="0" sz="1200" spc="-10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the</a:t>
            </a:r>
            <a:r>
              <a:rPr dirty="0" sz="1200" spc="-25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Cash</a:t>
            </a:r>
            <a:r>
              <a:rPr dirty="0" sz="1200" spc="-5" b="1">
                <a:latin typeface="Calibri"/>
                <a:cs typeface="Calibri"/>
              </a:rPr>
              <a:t> </a:t>
            </a:r>
            <a:r>
              <a:rPr dirty="0" sz="1200" spc="-10" b="1">
                <a:latin typeface="Calibri"/>
                <a:cs typeface="Calibri"/>
              </a:rPr>
              <a:t>Balance</a:t>
            </a:r>
            <a:endParaRPr sz="1200">
              <a:latin typeface="Calibri"/>
              <a:cs typeface="Calibri"/>
            </a:endParaRPr>
          </a:p>
          <a:p>
            <a:pPr marL="724535">
              <a:lnSpc>
                <a:spcPct val="100000"/>
              </a:lnSpc>
              <a:spcBef>
                <a:spcPts val="259"/>
              </a:spcBef>
            </a:pPr>
            <a:r>
              <a:rPr dirty="0" sz="1100" spc="-20">
                <a:latin typeface="Calibri"/>
                <a:cs typeface="Calibri"/>
              </a:rPr>
              <a:t>212%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1" name="object 91" descr=""/>
          <p:cNvGrpSpPr/>
          <p:nvPr/>
        </p:nvGrpSpPr>
        <p:grpSpPr>
          <a:xfrm>
            <a:off x="1338833" y="3412045"/>
            <a:ext cx="2399030" cy="845819"/>
            <a:chOff x="1338833" y="3412045"/>
            <a:chExt cx="2399030" cy="845819"/>
          </a:xfrm>
        </p:grpSpPr>
        <p:sp>
          <p:nvSpPr>
            <p:cNvPr id="92" name="object 92" descr=""/>
            <p:cNvSpPr/>
            <p:nvPr/>
          </p:nvSpPr>
          <p:spPr>
            <a:xfrm>
              <a:off x="1338833" y="3542538"/>
              <a:ext cx="2360295" cy="715010"/>
            </a:xfrm>
            <a:custGeom>
              <a:avLst/>
              <a:gdLst/>
              <a:ahLst/>
              <a:cxnLst/>
              <a:rect l="l" t="t" r="r" b="b"/>
              <a:pathLst>
                <a:path w="2360295" h="715010">
                  <a:moveTo>
                    <a:pt x="4571" y="714882"/>
                  </a:moveTo>
                  <a:lnTo>
                    <a:pt x="4571" y="1524"/>
                  </a:lnTo>
                </a:path>
                <a:path w="2360295" h="715010">
                  <a:moveTo>
                    <a:pt x="2360167" y="0"/>
                  </a:moveTo>
                  <a:lnTo>
                    <a:pt x="0" y="0"/>
                  </a:lnTo>
                </a:path>
              </a:pathLst>
            </a:custGeom>
            <a:ln w="77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3" name="object 9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61410" y="3542538"/>
              <a:ext cx="76200" cy="159638"/>
            </a:xfrm>
            <a:prstGeom prst="rect">
              <a:avLst/>
            </a:prstGeom>
          </p:spPr>
        </p:pic>
        <p:sp>
          <p:nvSpPr>
            <p:cNvPr id="94" name="object 94" descr=""/>
            <p:cNvSpPr/>
            <p:nvPr/>
          </p:nvSpPr>
          <p:spPr>
            <a:xfrm>
              <a:off x="2388108" y="3416808"/>
              <a:ext cx="393700" cy="283845"/>
            </a:xfrm>
            <a:custGeom>
              <a:avLst/>
              <a:gdLst/>
              <a:ahLst/>
              <a:cxnLst/>
              <a:rect l="l" t="t" r="r" b="b"/>
              <a:pathLst>
                <a:path w="393700" h="283845">
                  <a:moveTo>
                    <a:pt x="196596" y="0"/>
                  </a:moveTo>
                  <a:lnTo>
                    <a:pt x="144330" y="5065"/>
                  </a:lnTo>
                  <a:lnTo>
                    <a:pt x="97366" y="19360"/>
                  </a:lnTo>
                  <a:lnTo>
                    <a:pt x="57578" y="41528"/>
                  </a:lnTo>
                  <a:lnTo>
                    <a:pt x="26839" y="70216"/>
                  </a:lnTo>
                  <a:lnTo>
                    <a:pt x="7022" y="104069"/>
                  </a:lnTo>
                  <a:lnTo>
                    <a:pt x="0" y="141731"/>
                  </a:lnTo>
                  <a:lnTo>
                    <a:pt x="7022" y="179394"/>
                  </a:lnTo>
                  <a:lnTo>
                    <a:pt x="26839" y="213247"/>
                  </a:lnTo>
                  <a:lnTo>
                    <a:pt x="57578" y="241934"/>
                  </a:lnTo>
                  <a:lnTo>
                    <a:pt x="97366" y="264103"/>
                  </a:lnTo>
                  <a:lnTo>
                    <a:pt x="144330" y="278398"/>
                  </a:lnTo>
                  <a:lnTo>
                    <a:pt x="196596" y="283463"/>
                  </a:lnTo>
                  <a:lnTo>
                    <a:pt x="248861" y="278398"/>
                  </a:lnTo>
                  <a:lnTo>
                    <a:pt x="295825" y="264103"/>
                  </a:lnTo>
                  <a:lnTo>
                    <a:pt x="335613" y="241934"/>
                  </a:lnTo>
                  <a:lnTo>
                    <a:pt x="366352" y="213247"/>
                  </a:lnTo>
                  <a:lnTo>
                    <a:pt x="386169" y="179394"/>
                  </a:lnTo>
                  <a:lnTo>
                    <a:pt x="393192" y="141731"/>
                  </a:lnTo>
                  <a:lnTo>
                    <a:pt x="386169" y="104069"/>
                  </a:lnTo>
                  <a:lnTo>
                    <a:pt x="366352" y="70216"/>
                  </a:lnTo>
                  <a:lnTo>
                    <a:pt x="335613" y="41528"/>
                  </a:lnTo>
                  <a:lnTo>
                    <a:pt x="295825" y="19360"/>
                  </a:lnTo>
                  <a:lnTo>
                    <a:pt x="248861" y="5065"/>
                  </a:lnTo>
                  <a:lnTo>
                    <a:pt x="1965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2388108" y="3416808"/>
              <a:ext cx="393700" cy="283845"/>
            </a:xfrm>
            <a:custGeom>
              <a:avLst/>
              <a:gdLst/>
              <a:ahLst/>
              <a:cxnLst/>
              <a:rect l="l" t="t" r="r" b="b"/>
              <a:pathLst>
                <a:path w="393700" h="283845">
                  <a:moveTo>
                    <a:pt x="0" y="141731"/>
                  </a:moveTo>
                  <a:lnTo>
                    <a:pt x="7022" y="104069"/>
                  </a:lnTo>
                  <a:lnTo>
                    <a:pt x="26839" y="70216"/>
                  </a:lnTo>
                  <a:lnTo>
                    <a:pt x="57578" y="41528"/>
                  </a:lnTo>
                  <a:lnTo>
                    <a:pt x="97366" y="19360"/>
                  </a:lnTo>
                  <a:lnTo>
                    <a:pt x="144330" y="5065"/>
                  </a:lnTo>
                  <a:lnTo>
                    <a:pt x="196596" y="0"/>
                  </a:lnTo>
                  <a:lnTo>
                    <a:pt x="248861" y="5065"/>
                  </a:lnTo>
                  <a:lnTo>
                    <a:pt x="295825" y="19360"/>
                  </a:lnTo>
                  <a:lnTo>
                    <a:pt x="335613" y="41528"/>
                  </a:lnTo>
                  <a:lnTo>
                    <a:pt x="366352" y="70216"/>
                  </a:lnTo>
                  <a:lnTo>
                    <a:pt x="386169" y="104069"/>
                  </a:lnTo>
                  <a:lnTo>
                    <a:pt x="393192" y="141731"/>
                  </a:lnTo>
                  <a:lnTo>
                    <a:pt x="386169" y="179394"/>
                  </a:lnTo>
                  <a:lnTo>
                    <a:pt x="366352" y="213247"/>
                  </a:lnTo>
                  <a:lnTo>
                    <a:pt x="335613" y="241934"/>
                  </a:lnTo>
                  <a:lnTo>
                    <a:pt x="295825" y="264103"/>
                  </a:lnTo>
                  <a:lnTo>
                    <a:pt x="248861" y="278398"/>
                  </a:lnTo>
                  <a:lnTo>
                    <a:pt x="196596" y="283463"/>
                  </a:lnTo>
                  <a:lnTo>
                    <a:pt x="144330" y="278398"/>
                  </a:lnTo>
                  <a:lnTo>
                    <a:pt x="97366" y="264103"/>
                  </a:lnTo>
                  <a:lnTo>
                    <a:pt x="57578" y="241934"/>
                  </a:lnTo>
                  <a:lnTo>
                    <a:pt x="26839" y="213247"/>
                  </a:lnTo>
                  <a:lnTo>
                    <a:pt x="7022" y="179394"/>
                  </a:lnTo>
                  <a:lnTo>
                    <a:pt x="0" y="14173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6" name="object 96" descr=""/>
          <p:cNvSpPr txBox="1"/>
          <p:nvPr/>
        </p:nvSpPr>
        <p:spPr>
          <a:xfrm>
            <a:off x="2428748" y="3446145"/>
            <a:ext cx="34163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20">
                <a:latin typeface="Calibri"/>
                <a:cs typeface="Calibri"/>
              </a:rPr>
              <a:t>320%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97" name="object 9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930383" y="2901695"/>
            <a:ext cx="1566098" cy="519684"/>
          </a:xfrm>
          <a:prstGeom prst="rect">
            <a:avLst/>
          </a:prstGeom>
        </p:spPr>
      </p:pic>
      <p:pic>
        <p:nvPicPr>
          <p:cNvPr id="98" name="object 9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239756" y="4140708"/>
            <a:ext cx="1015658" cy="409447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1551919" y="643432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2"/>
                </a:lnTo>
                <a:lnTo>
                  <a:pt x="640079" y="294132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4826508" y="6167628"/>
            <a:ext cx="1231900" cy="553720"/>
          </a:xfrm>
          <a:prstGeom prst="rect">
            <a:avLst/>
          </a:prstGeom>
          <a:solidFill>
            <a:srgbClr val="ED8524"/>
          </a:solidFill>
        </p:spPr>
        <p:txBody>
          <a:bodyPr wrap="square" lIns="0" tIns="139065" rIns="0" bIns="0" rtlCol="0" vert="horz">
            <a:spAutoFit/>
          </a:bodyPr>
          <a:lstStyle/>
          <a:p>
            <a:pPr marL="249554">
              <a:lnSpc>
                <a:spcPct val="100000"/>
              </a:lnSpc>
              <a:spcBef>
                <a:spcPts val="1095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Appendix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347459" y="6167628"/>
            <a:ext cx="1229995" cy="553720"/>
          </a:xfrm>
          <a:prstGeom prst="rect">
            <a:avLst/>
          </a:prstGeom>
          <a:solidFill>
            <a:srgbClr val="050007"/>
          </a:solidFill>
          <a:ln w="12700">
            <a:solidFill>
              <a:srgbClr val="2E528F"/>
            </a:solidFill>
          </a:ln>
        </p:spPr>
        <p:txBody>
          <a:bodyPr wrap="square" lIns="0" tIns="139065" rIns="0" bIns="0" rtlCol="0" vert="horz">
            <a:spAutoFit/>
          </a:bodyPr>
          <a:lstStyle/>
          <a:p>
            <a:pPr marL="165100">
              <a:lnSpc>
                <a:spcPct val="100000"/>
              </a:lnSpc>
              <a:spcBef>
                <a:spcPts val="109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Bibliography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275843" y="1642872"/>
            <a:ext cx="11625580" cy="4196080"/>
            <a:chOff x="275843" y="1642872"/>
            <a:chExt cx="11625580" cy="4196080"/>
          </a:xfrm>
        </p:grpSpPr>
        <p:sp>
          <p:nvSpPr>
            <p:cNvPr id="7" name="object 7" descr=""/>
            <p:cNvSpPr/>
            <p:nvPr/>
          </p:nvSpPr>
          <p:spPr>
            <a:xfrm>
              <a:off x="275843" y="1642872"/>
              <a:ext cx="11625580" cy="4196080"/>
            </a:xfrm>
            <a:custGeom>
              <a:avLst/>
              <a:gdLst/>
              <a:ahLst/>
              <a:cxnLst/>
              <a:rect l="l" t="t" r="r" b="b"/>
              <a:pathLst>
                <a:path w="11625580" h="4196080">
                  <a:moveTo>
                    <a:pt x="11625072" y="0"/>
                  </a:moveTo>
                  <a:lnTo>
                    <a:pt x="0" y="0"/>
                  </a:lnTo>
                  <a:lnTo>
                    <a:pt x="0" y="4195572"/>
                  </a:lnTo>
                  <a:lnTo>
                    <a:pt x="11625072" y="4195572"/>
                  </a:lnTo>
                  <a:lnTo>
                    <a:pt x="11625072" y="0"/>
                  </a:lnTo>
                  <a:close/>
                </a:path>
              </a:pathLst>
            </a:custGeom>
            <a:solidFill>
              <a:srgbClr val="FFB1B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3295" y="5108448"/>
              <a:ext cx="768096" cy="31699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9183" y="4096511"/>
              <a:ext cx="1005840" cy="2286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1584" y="2817875"/>
              <a:ext cx="702564" cy="701039"/>
            </a:xfrm>
            <a:prstGeom prst="rect">
              <a:avLst/>
            </a:prstGeom>
          </p:spPr>
        </p:pic>
      </p:grpSp>
      <p:graphicFrame>
        <p:nvGraphicFramePr>
          <p:cNvPr id="11" name="object 11" descr=""/>
          <p:cNvGraphicFramePr>
            <a:graphicFrameLocks noGrp="1"/>
          </p:cNvGraphicFramePr>
          <p:nvPr/>
        </p:nvGraphicFramePr>
        <p:xfrm>
          <a:off x="256762" y="975467"/>
          <a:ext cx="11732895" cy="48399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8870"/>
                <a:gridCol w="6932295"/>
                <a:gridCol w="3552190"/>
              </a:tblGrid>
              <a:tr h="640715">
                <a:tc>
                  <a:txBody>
                    <a:bodyPr/>
                    <a:lstStyle/>
                    <a:p>
                      <a:pPr marL="214629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dirty="0" sz="1500" spc="-1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Company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189230">
                    <a:lnL w="12700">
                      <a:solidFill>
                        <a:srgbClr val="2E528F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9050">
                      <a:solidFill>
                        <a:srgbClr val="4471C4"/>
                      </a:solidFill>
                      <a:prstDash val="solid"/>
                    </a:lnB>
                    <a:solidFill>
                      <a:srgbClr val="002D8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41300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dirty="0" sz="1500" spc="-1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Overview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189230">
                    <a:lnL w="63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9050">
                      <a:solidFill>
                        <a:srgbClr val="4471C4"/>
                      </a:solidFill>
                      <a:prstDash val="solid"/>
                    </a:lnB>
                    <a:solidFill>
                      <a:srgbClr val="002D8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1600">
                        <a:lnSpc>
                          <a:spcPct val="100000"/>
                        </a:lnSpc>
                        <a:spcBef>
                          <a:spcPts val="1560"/>
                        </a:spcBef>
                      </a:pPr>
                      <a:r>
                        <a:rPr dirty="0" sz="1500" spc="-1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Verdict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198120">
                    <a:lnL w="571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4471C4"/>
                      </a:solidFill>
                      <a:prstDash val="solid"/>
                    </a:lnB>
                    <a:solidFill>
                      <a:srgbClr val="002D88"/>
                    </a:solidFill>
                  </a:tcPr>
                </a:tc>
              </a:tr>
              <a:tr h="10223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4471C4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lstStyle/>
                    <a:p>
                      <a:pPr marL="295275" indent="-172085">
                        <a:lnSpc>
                          <a:spcPct val="100000"/>
                        </a:lnSpc>
                        <a:spcBef>
                          <a:spcPts val="254"/>
                        </a:spcBef>
                        <a:buFont typeface="Arial MT"/>
                        <a:buChar char="•"/>
                        <a:tabLst>
                          <a:tab pos="295275" algn="l"/>
                        </a:tabLst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9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streaming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service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that</a:t>
                      </a:r>
                      <a:r>
                        <a:rPr dirty="0" sz="9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is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9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direct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competitor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9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Netflix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9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Prime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Video</a:t>
                      </a:r>
                      <a:endParaRPr sz="900">
                        <a:latin typeface="Calibri"/>
                        <a:cs typeface="Calibri"/>
                      </a:endParaRPr>
                    </a:p>
                    <a:p>
                      <a:pPr marL="295275" marR="118110" indent="-172720">
                        <a:lnSpc>
                          <a:spcPct val="100000"/>
                        </a:lnSpc>
                        <a:buFont typeface="Arial MT"/>
                        <a:buChar char="•"/>
                        <a:tabLst>
                          <a:tab pos="295275" algn="l"/>
                        </a:tabLst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Smaller</a:t>
                      </a:r>
                      <a:r>
                        <a:rPr dirty="0" sz="9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library</a:t>
                      </a:r>
                      <a:r>
                        <a:rPr dirty="0" sz="900" spc="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than</a:t>
                      </a:r>
                      <a:r>
                        <a:rPr dirty="0" sz="900" spc="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both,</a:t>
                      </a:r>
                      <a:r>
                        <a:rPr dirty="0" sz="900" spc="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but</a:t>
                      </a:r>
                      <a:r>
                        <a:rPr dirty="0" sz="900" spc="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hosts</a:t>
                      </a:r>
                      <a:r>
                        <a:rPr dirty="0" sz="900" spc="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900" spc="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few</a:t>
                      </a:r>
                      <a:r>
                        <a:rPr dirty="0" sz="900" spc="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favorites</a:t>
                      </a:r>
                      <a:r>
                        <a:rPr dirty="0" sz="900" spc="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such</a:t>
                      </a:r>
                      <a:r>
                        <a:rPr dirty="0" sz="9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as</a:t>
                      </a:r>
                      <a:r>
                        <a:rPr dirty="0" sz="9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Black-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ish,</a:t>
                      </a:r>
                      <a:r>
                        <a:rPr dirty="0" sz="900" spc="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Seinfeld,</a:t>
                      </a:r>
                      <a:r>
                        <a:rPr dirty="0" sz="900" spc="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9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most</a:t>
                      </a:r>
                      <a:r>
                        <a:rPr dirty="0" sz="900" spc="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notably,</a:t>
                      </a:r>
                      <a:r>
                        <a:rPr dirty="0" sz="900" spc="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9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Handmaid’s</a:t>
                      </a:r>
                      <a:r>
                        <a:rPr dirty="0" sz="900" spc="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Tale.</a:t>
                      </a:r>
                      <a:r>
                        <a:rPr dirty="0" sz="900" spc="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It</a:t>
                      </a:r>
                      <a:r>
                        <a:rPr dirty="0" sz="900" spc="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is</a:t>
                      </a:r>
                      <a:r>
                        <a:rPr dirty="0" sz="900" spc="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able</a:t>
                      </a:r>
                      <a:r>
                        <a:rPr dirty="0" sz="9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900" spc="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launch</a:t>
                      </a:r>
                      <a:r>
                        <a:rPr dirty="0" sz="900" spc="5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content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much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faster</a:t>
                      </a:r>
                      <a:r>
                        <a:rPr dirty="0" sz="9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than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most</a:t>
                      </a:r>
                      <a:r>
                        <a:rPr dirty="0" sz="9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its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competitors,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with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many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shows</a:t>
                      </a:r>
                      <a:r>
                        <a:rPr dirty="0" sz="9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becoming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available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just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24</a:t>
                      </a:r>
                      <a:r>
                        <a:rPr dirty="0" sz="9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hours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after</a:t>
                      </a:r>
                      <a:r>
                        <a:rPr dirty="0" sz="9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their release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on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TV</a:t>
                      </a:r>
                      <a:endParaRPr sz="900">
                        <a:latin typeface="Calibri"/>
                        <a:cs typeface="Calibri"/>
                      </a:endParaRPr>
                    </a:p>
                    <a:p>
                      <a:pPr marL="295275" marR="116839" indent="-172720">
                        <a:lnSpc>
                          <a:spcPct val="100000"/>
                        </a:lnSpc>
                        <a:buFont typeface="Arial MT"/>
                        <a:buChar char="•"/>
                        <a:tabLst>
                          <a:tab pos="295275" algn="l"/>
                        </a:tabLst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Initially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established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as a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joint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venture between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News Corporation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and NBC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Universal but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is now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fully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controlled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and 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majority-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owned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by 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900" spc="5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Walt</a:t>
                      </a:r>
                      <a:r>
                        <a:rPr dirty="0" sz="9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Disney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Group,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who</a:t>
                      </a:r>
                      <a:r>
                        <a:rPr dirty="0" sz="9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have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been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slowly</a:t>
                      </a:r>
                      <a:r>
                        <a:rPr dirty="0" sz="9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integrating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it</a:t>
                      </a:r>
                      <a:r>
                        <a:rPr dirty="0" sz="9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into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their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other</a:t>
                      </a:r>
                      <a:r>
                        <a:rPr dirty="0" sz="9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services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by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bundling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it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with</a:t>
                      </a:r>
                      <a:r>
                        <a:rPr dirty="0" sz="9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Disney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Plus</a:t>
                      </a:r>
                      <a:r>
                        <a:rPr dirty="0" sz="9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ESPN</a:t>
                      </a:r>
                      <a:endParaRPr sz="900">
                        <a:latin typeface="Calibri"/>
                        <a:cs typeface="Calibri"/>
                      </a:endParaRPr>
                    </a:p>
                    <a:p>
                      <a:pPr marL="295275" indent="-172085">
                        <a:lnSpc>
                          <a:spcPct val="100000"/>
                        </a:lnSpc>
                        <a:buFont typeface="Arial MT"/>
                        <a:buChar char="•"/>
                        <a:tabLst>
                          <a:tab pos="295275" algn="l"/>
                        </a:tabLst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Offers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two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main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services,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Hulu,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which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operates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on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model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similar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Netflix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Prime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Video,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Hulu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Plus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Live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TV,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which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also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gives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access</a:t>
                      </a:r>
                      <a:endParaRPr sz="900">
                        <a:latin typeface="Calibri"/>
                        <a:cs typeface="Calibri"/>
                      </a:endParaRPr>
                    </a:p>
                    <a:p>
                      <a:pPr marL="295275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9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live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feeds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from</a:t>
                      </a:r>
                      <a:r>
                        <a:rPr dirty="0" sz="9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over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50</a:t>
                      </a:r>
                      <a:r>
                        <a:rPr dirty="0" sz="9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cable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broadcast</a:t>
                      </a:r>
                      <a:r>
                        <a:rPr dirty="0" sz="9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channels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4471C4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108585" marR="127000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Hulu</a:t>
                      </a:r>
                      <a:r>
                        <a:rPr dirty="0" sz="1000" spc="1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is</a:t>
                      </a:r>
                      <a:r>
                        <a:rPr dirty="0" sz="1000" spc="1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used</a:t>
                      </a:r>
                      <a:r>
                        <a:rPr dirty="0" sz="1000" spc="1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more</a:t>
                      </a:r>
                      <a:r>
                        <a:rPr dirty="0" sz="1000" spc="1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as</a:t>
                      </a:r>
                      <a:r>
                        <a:rPr dirty="0" sz="1000" spc="1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000" spc="1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way</a:t>
                      </a:r>
                      <a:r>
                        <a:rPr dirty="0" sz="1000" spc="1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1000" spc="1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stream</a:t>
                      </a:r>
                      <a:r>
                        <a:rPr dirty="0" sz="1000" spc="1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content</a:t>
                      </a:r>
                      <a:r>
                        <a:rPr dirty="0" sz="1000" spc="1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from</a:t>
                      </a:r>
                      <a:r>
                        <a:rPr dirty="0" sz="1000" spc="1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Disney’s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vast</a:t>
                      </a:r>
                      <a:r>
                        <a:rPr dirty="0" sz="1000" spc="3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media</a:t>
                      </a:r>
                      <a:r>
                        <a:rPr dirty="0" sz="1000" spc="3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empire</a:t>
                      </a:r>
                      <a:r>
                        <a:rPr dirty="0" sz="1000" spc="3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than</a:t>
                      </a:r>
                      <a:r>
                        <a:rPr dirty="0" sz="1000" spc="3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as</a:t>
                      </a:r>
                      <a:r>
                        <a:rPr dirty="0" sz="1000" spc="3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000" spc="3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content</a:t>
                      </a:r>
                      <a:r>
                        <a:rPr dirty="0" sz="1000" spc="3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creator.</a:t>
                      </a:r>
                      <a:r>
                        <a:rPr dirty="0" sz="1000" spc="3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Further,</a:t>
                      </a:r>
                      <a:r>
                        <a:rPr dirty="0" sz="1000" spc="3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its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 valuable</a:t>
                      </a:r>
                      <a:r>
                        <a:rPr dirty="0" sz="1000" spc="4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strategic</a:t>
                      </a:r>
                      <a:r>
                        <a:rPr dirty="0" sz="1000" spc="4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position</a:t>
                      </a:r>
                      <a:r>
                        <a:rPr dirty="0" sz="1000" spc="409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in</a:t>
                      </a:r>
                      <a:r>
                        <a:rPr dirty="0" sz="1000" spc="409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Disney’s</a:t>
                      </a:r>
                      <a:r>
                        <a:rPr dirty="0" sz="1000" spc="4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portfolio</a:t>
                      </a:r>
                      <a:r>
                        <a:rPr dirty="0" sz="1000" spc="4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makes</a:t>
                      </a:r>
                      <a:r>
                        <a:rPr dirty="0" sz="1000" spc="4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an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 acquisition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unrealistic.</a:t>
                      </a:r>
                      <a:r>
                        <a:rPr dirty="0" sz="10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Overall,</a:t>
                      </a:r>
                      <a:r>
                        <a:rPr dirty="0" sz="10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even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if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acquired,</a:t>
                      </a:r>
                      <a:r>
                        <a:rPr dirty="0" sz="10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Hulu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would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 not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 solve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Amazon’s</a:t>
                      </a:r>
                      <a:r>
                        <a:rPr dirty="0" sz="10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problem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123825">
                    <a:lnL w="571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4471C4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</a:tr>
              <a:tr h="10388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2575" indent="-170180">
                        <a:lnSpc>
                          <a:spcPct val="100000"/>
                        </a:lnSpc>
                        <a:spcBef>
                          <a:spcPts val="750"/>
                        </a:spcBef>
                        <a:buFont typeface="Arial MT"/>
                        <a:buChar char="•"/>
                        <a:tabLst>
                          <a:tab pos="282575" algn="l"/>
                        </a:tabLst>
                      </a:pPr>
                      <a:r>
                        <a:rPr dirty="0" sz="1050">
                          <a:latin typeface="Calibri"/>
                          <a:cs typeface="Calibri"/>
                        </a:rPr>
                        <a:t>Owned</a:t>
                      </a:r>
                      <a:r>
                        <a:rPr dirty="0" sz="105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by</a:t>
                      </a:r>
                      <a:r>
                        <a:rPr dirty="0" sz="105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105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Walt</a:t>
                      </a:r>
                      <a:r>
                        <a:rPr dirty="0" sz="105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Disney</a:t>
                      </a:r>
                      <a:r>
                        <a:rPr dirty="0" sz="105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company,</a:t>
                      </a:r>
                      <a:r>
                        <a:rPr dirty="0" sz="105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ABC</a:t>
                      </a:r>
                      <a:r>
                        <a:rPr dirty="0" sz="105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is</a:t>
                      </a:r>
                      <a:r>
                        <a:rPr dirty="0" sz="105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one</a:t>
                      </a:r>
                      <a:r>
                        <a:rPr dirty="0" sz="105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105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105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‘Big</a:t>
                      </a:r>
                      <a:r>
                        <a:rPr dirty="0" sz="105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3’</a:t>
                      </a:r>
                      <a:r>
                        <a:rPr dirty="0" sz="105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television</a:t>
                      </a:r>
                      <a:r>
                        <a:rPr dirty="0" sz="105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networks</a:t>
                      </a:r>
                      <a:r>
                        <a:rPr dirty="0" sz="105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105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105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US</a:t>
                      </a:r>
                      <a:r>
                        <a:rPr dirty="0" sz="105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alongside</a:t>
                      </a:r>
                      <a:r>
                        <a:rPr dirty="0" sz="105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NBC</a:t>
                      </a:r>
                      <a:r>
                        <a:rPr dirty="0" sz="105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105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 spc="-25">
                          <a:latin typeface="Calibri"/>
                          <a:cs typeface="Calibri"/>
                        </a:rPr>
                        <a:t>CBS</a:t>
                      </a:r>
                      <a:endParaRPr sz="1050">
                        <a:latin typeface="Calibri"/>
                        <a:cs typeface="Calibri"/>
                      </a:endParaRPr>
                    </a:p>
                    <a:p>
                      <a:pPr marL="282575" indent="-170180">
                        <a:lnSpc>
                          <a:spcPct val="100000"/>
                        </a:lnSpc>
                        <a:buFont typeface="Arial MT"/>
                        <a:buChar char="•"/>
                        <a:tabLst>
                          <a:tab pos="282575" algn="l"/>
                        </a:tabLst>
                      </a:pPr>
                      <a:r>
                        <a:rPr dirty="0" sz="1050">
                          <a:latin typeface="Calibri"/>
                          <a:cs typeface="Calibri"/>
                        </a:rPr>
                        <a:t>Has</a:t>
                      </a:r>
                      <a:r>
                        <a:rPr dirty="0" sz="105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an</a:t>
                      </a:r>
                      <a:r>
                        <a:rPr dirty="0" sz="105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impressive</a:t>
                      </a:r>
                      <a:r>
                        <a:rPr dirty="0" sz="105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lineup</a:t>
                      </a:r>
                      <a:r>
                        <a:rPr dirty="0" sz="105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105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shows</a:t>
                      </a:r>
                      <a:r>
                        <a:rPr dirty="0" sz="105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such as</a:t>
                      </a:r>
                      <a:r>
                        <a:rPr dirty="0" sz="105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Grey’s</a:t>
                      </a:r>
                      <a:r>
                        <a:rPr dirty="0" sz="105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Anatomy,</a:t>
                      </a:r>
                      <a:r>
                        <a:rPr dirty="0" sz="105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Modern</a:t>
                      </a:r>
                      <a:r>
                        <a:rPr dirty="0" sz="105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Family,</a:t>
                      </a:r>
                      <a:r>
                        <a:rPr dirty="0" sz="105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105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Good</a:t>
                      </a:r>
                      <a:r>
                        <a:rPr dirty="0" sz="105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Doctor,</a:t>
                      </a:r>
                      <a:r>
                        <a:rPr dirty="0" sz="105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Shark</a:t>
                      </a:r>
                      <a:r>
                        <a:rPr dirty="0" sz="105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Tank,</a:t>
                      </a:r>
                      <a:r>
                        <a:rPr dirty="0" sz="105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105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 spc="-20">
                          <a:latin typeface="Calibri"/>
                          <a:cs typeface="Calibri"/>
                        </a:rPr>
                        <a:t>more</a:t>
                      </a:r>
                      <a:endParaRPr sz="1050">
                        <a:latin typeface="Calibri"/>
                        <a:cs typeface="Calibri"/>
                      </a:endParaRPr>
                    </a:p>
                    <a:p>
                      <a:pPr marL="281940" marR="33655" indent="-170180">
                        <a:lnSpc>
                          <a:spcPct val="100000"/>
                        </a:lnSpc>
                        <a:buFont typeface="Arial MT"/>
                        <a:buChar char="•"/>
                        <a:tabLst>
                          <a:tab pos="284480" algn="l"/>
                        </a:tabLst>
                      </a:pPr>
                      <a:r>
                        <a:rPr dirty="0" sz="1050">
                          <a:latin typeface="Calibri"/>
                          <a:cs typeface="Calibri"/>
                        </a:rPr>
                        <a:t>ABC’s</a:t>
                      </a:r>
                      <a:r>
                        <a:rPr dirty="0" sz="105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flagship</a:t>
                      </a:r>
                      <a:r>
                        <a:rPr dirty="0" sz="105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shows</a:t>
                      </a:r>
                      <a:r>
                        <a:rPr dirty="0" sz="105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such</a:t>
                      </a:r>
                      <a:r>
                        <a:rPr dirty="0" sz="105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as</a:t>
                      </a:r>
                      <a:r>
                        <a:rPr dirty="0" sz="105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Grey’s</a:t>
                      </a:r>
                      <a:r>
                        <a:rPr dirty="0" sz="105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Anatomy</a:t>
                      </a:r>
                      <a:r>
                        <a:rPr dirty="0" sz="105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105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Modern</a:t>
                      </a:r>
                      <a:r>
                        <a:rPr dirty="0" sz="105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Family</a:t>
                      </a:r>
                      <a:r>
                        <a:rPr dirty="0" sz="105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are</a:t>
                      </a:r>
                      <a:r>
                        <a:rPr dirty="0" sz="105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already</a:t>
                      </a:r>
                      <a:r>
                        <a:rPr dirty="0" sz="105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available</a:t>
                      </a:r>
                      <a:r>
                        <a:rPr dirty="0" sz="105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on</a:t>
                      </a:r>
                      <a:r>
                        <a:rPr dirty="0" sz="105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popular</a:t>
                      </a:r>
                      <a:r>
                        <a:rPr dirty="0" sz="105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OTT</a:t>
                      </a:r>
                      <a:r>
                        <a:rPr dirty="0" sz="105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platforms,</a:t>
                      </a:r>
                      <a:r>
                        <a:rPr dirty="0" sz="105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105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it</a:t>
                      </a:r>
                      <a:r>
                        <a:rPr dirty="0" sz="105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 spc="-25">
                          <a:latin typeface="Calibri"/>
                          <a:cs typeface="Calibri"/>
                        </a:rPr>
                        <a:t>is </a:t>
                      </a:r>
                      <a:r>
                        <a:rPr dirty="0" sz="1050" spc="-25">
                          <a:latin typeface="Calibri"/>
                          <a:cs typeface="Calibri"/>
                        </a:rPr>
                        <a:t>	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questionable</a:t>
                      </a:r>
                      <a:r>
                        <a:rPr dirty="0" sz="105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whether</a:t>
                      </a:r>
                      <a:r>
                        <a:rPr dirty="0" sz="105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their</a:t>
                      </a:r>
                      <a:r>
                        <a:rPr dirty="0" sz="105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content</a:t>
                      </a:r>
                      <a:r>
                        <a:rPr dirty="0" sz="105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library</a:t>
                      </a:r>
                      <a:r>
                        <a:rPr dirty="0" sz="105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has</a:t>
                      </a:r>
                      <a:r>
                        <a:rPr dirty="0" sz="105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105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depth</a:t>
                      </a:r>
                      <a:r>
                        <a:rPr dirty="0" sz="105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105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actually</a:t>
                      </a:r>
                      <a:r>
                        <a:rPr dirty="0" sz="105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win</a:t>
                      </a:r>
                      <a:r>
                        <a:rPr dirty="0" sz="105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105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streaming</a:t>
                      </a:r>
                      <a:r>
                        <a:rPr dirty="0" sz="105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 spc="-20">
                          <a:latin typeface="Calibri"/>
                          <a:cs typeface="Calibri"/>
                        </a:rPr>
                        <a:t>wars</a:t>
                      </a:r>
                      <a:endParaRPr sz="1050">
                        <a:latin typeface="Calibri"/>
                        <a:cs typeface="Calibri"/>
                      </a:endParaRPr>
                    </a:p>
                    <a:p>
                      <a:pPr marL="282575" indent="-170180">
                        <a:lnSpc>
                          <a:spcPct val="100000"/>
                        </a:lnSpc>
                        <a:buFont typeface="Arial MT"/>
                        <a:buChar char="•"/>
                        <a:tabLst>
                          <a:tab pos="282575" algn="l"/>
                        </a:tabLst>
                      </a:pPr>
                      <a:r>
                        <a:rPr dirty="0" sz="1050">
                          <a:latin typeface="Calibri"/>
                          <a:cs typeface="Calibri"/>
                        </a:rPr>
                        <a:t>Content</a:t>
                      </a:r>
                      <a:r>
                        <a:rPr dirty="0" sz="105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sharing</a:t>
                      </a:r>
                      <a:r>
                        <a:rPr dirty="0" sz="105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tie</a:t>
                      </a:r>
                      <a:r>
                        <a:rPr dirty="0" sz="105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ups</a:t>
                      </a:r>
                      <a:r>
                        <a:rPr dirty="0" sz="105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with</a:t>
                      </a:r>
                      <a:r>
                        <a:rPr dirty="0" sz="105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Disney</a:t>
                      </a:r>
                      <a:r>
                        <a:rPr dirty="0" sz="105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owned</a:t>
                      </a:r>
                      <a:r>
                        <a:rPr dirty="0" sz="105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HULU,</a:t>
                      </a:r>
                      <a:r>
                        <a:rPr dirty="0" sz="105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which</a:t>
                      </a:r>
                      <a:r>
                        <a:rPr dirty="0" sz="105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indicates</a:t>
                      </a:r>
                      <a:r>
                        <a:rPr dirty="0" sz="105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Disney’s</a:t>
                      </a:r>
                      <a:r>
                        <a:rPr dirty="0" sz="105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plans</a:t>
                      </a:r>
                      <a:r>
                        <a:rPr dirty="0" sz="105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105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use</a:t>
                      </a:r>
                      <a:r>
                        <a:rPr dirty="0" sz="105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it</a:t>
                      </a:r>
                      <a:r>
                        <a:rPr dirty="0" sz="105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produce</a:t>
                      </a:r>
                      <a:r>
                        <a:rPr dirty="0" sz="105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OTT</a:t>
                      </a:r>
                      <a:r>
                        <a:rPr dirty="0" sz="105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content</a:t>
                      </a:r>
                      <a:r>
                        <a:rPr dirty="0" sz="105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for</a:t>
                      </a:r>
                      <a:r>
                        <a:rPr dirty="0" sz="105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 spc="-10">
                          <a:latin typeface="Calibri"/>
                          <a:cs typeface="Calibri"/>
                        </a:rPr>
                        <a:t>itself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142875" marR="92710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In</a:t>
                      </a:r>
                      <a:r>
                        <a:rPr dirty="0" sz="1000" spc="1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2010,</a:t>
                      </a:r>
                      <a:r>
                        <a:rPr dirty="0" sz="1000" spc="1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Disney</a:t>
                      </a:r>
                      <a:r>
                        <a:rPr dirty="0" sz="1000" spc="1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was</a:t>
                      </a:r>
                      <a:r>
                        <a:rPr dirty="0" sz="1000" spc="9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actually</a:t>
                      </a:r>
                      <a:r>
                        <a:rPr dirty="0" sz="1000" spc="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looking</a:t>
                      </a:r>
                      <a:r>
                        <a:rPr dirty="0" sz="1000" spc="9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for</a:t>
                      </a:r>
                      <a:r>
                        <a:rPr dirty="0" sz="1000" spc="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000" spc="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buyer</a:t>
                      </a:r>
                      <a:r>
                        <a:rPr dirty="0" sz="1000" spc="1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for</a:t>
                      </a:r>
                      <a:r>
                        <a:rPr dirty="0" sz="1000" spc="9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ABC,</a:t>
                      </a:r>
                      <a:r>
                        <a:rPr dirty="0" sz="1000" spc="1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as</a:t>
                      </a:r>
                      <a:r>
                        <a:rPr dirty="0" sz="1000" spc="9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it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 was</a:t>
                      </a:r>
                      <a:r>
                        <a:rPr dirty="0" sz="1000" spc="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not</a:t>
                      </a:r>
                      <a:r>
                        <a:rPr dirty="0" sz="1000" spc="1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adding</a:t>
                      </a:r>
                      <a:r>
                        <a:rPr dirty="0" sz="1000" spc="1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much</a:t>
                      </a:r>
                      <a:r>
                        <a:rPr dirty="0" sz="1000" spc="114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value</a:t>
                      </a:r>
                      <a:r>
                        <a:rPr dirty="0" sz="1000" spc="1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1000" spc="1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Disney’s</a:t>
                      </a:r>
                      <a:r>
                        <a:rPr dirty="0" sz="1000" spc="9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portfolio,</a:t>
                      </a:r>
                      <a:r>
                        <a:rPr dirty="0" sz="1000" spc="1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but</a:t>
                      </a:r>
                      <a:r>
                        <a:rPr dirty="0" sz="1000" spc="1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Disney’s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domestic</a:t>
                      </a:r>
                      <a:r>
                        <a:rPr dirty="0" sz="1000" spc="9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broadcasting</a:t>
                      </a:r>
                      <a:r>
                        <a:rPr dirty="0" sz="1000" spc="1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division</a:t>
                      </a:r>
                      <a:r>
                        <a:rPr dirty="0" sz="1000" spc="1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now</a:t>
                      </a:r>
                      <a:r>
                        <a:rPr dirty="0" sz="1000" spc="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brings</a:t>
                      </a:r>
                      <a:r>
                        <a:rPr dirty="0" sz="1000" spc="1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in</a:t>
                      </a:r>
                      <a:r>
                        <a:rPr dirty="0" sz="1000" spc="9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000" spc="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sizeable</a:t>
                      </a:r>
                      <a:r>
                        <a:rPr dirty="0" sz="1000" spc="9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chunk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1000" spc="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their</a:t>
                      </a:r>
                      <a:r>
                        <a:rPr dirty="0" sz="1000" spc="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revenue,</a:t>
                      </a:r>
                      <a:r>
                        <a:rPr dirty="0" sz="1000" spc="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1000" spc="9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they</a:t>
                      </a:r>
                      <a:r>
                        <a:rPr dirty="0" sz="1000" spc="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are</a:t>
                      </a:r>
                      <a:r>
                        <a:rPr dirty="0" sz="1000" spc="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unlikely</a:t>
                      </a:r>
                      <a:r>
                        <a:rPr dirty="0" sz="1000" spc="9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1000" spc="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let</a:t>
                      </a:r>
                      <a:r>
                        <a:rPr dirty="0" sz="1000" spc="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000" spc="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valuable</a:t>
                      </a:r>
                      <a:r>
                        <a:rPr dirty="0" sz="1000" spc="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assets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like</a:t>
                      </a:r>
                      <a:r>
                        <a:rPr dirty="0" sz="1000" spc="2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ABC</a:t>
                      </a:r>
                      <a:r>
                        <a:rPr dirty="0" sz="1000" spc="2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be</a:t>
                      </a:r>
                      <a:r>
                        <a:rPr dirty="0" sz="1000" spc="2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acquired</a:t>
                      </a:r>
                      <a:r>
                        <a:rPr dirty="0" sz="1000" spc="2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cheaply.</a:t>
                      </a:r>
                      <a:r>
                        <a:rPr dirty="0" sz="1000" spc="2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Even</a:t>
                      </a:r>
                      <a:r>
                        <a:rPr dirty="0" sz="1000" spc="2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if</a:t>
                      </a:r>
                      <a:r>
                        <a:rPr dirty="0" sz="1000" spc="204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ABC</a:t>
                      </a:r>
                      <a:r>
                        <a:rPr dirty="0" sz="1000" spc="204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is</a:t>
                      </a:r>
                      <a:r>
                        <a:rPr dirty="0" sz="1000" spc="2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acquired,</a:t>
                      </a:r>
                      <a:r>
                        <a:rPr dirty="0" sz="1000" spc="19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their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content</a:t>
                      </a:r>
                      <a:r>
                        <a:rPr dirty="0" sz="10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library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may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be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not</a:t>
                      </a:r>
                      <a:r>
                        <a:rPr dirty="0" sz="10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be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sufficient</a:t>
                      </a:r>
                      <a:r>
                        <a:rPr dirty="0" sz="10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for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Amazon’s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purposes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48260">
                    <a:lnL w="571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</a:tr>
              <a:tr h="1035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5275" indent="-172085">
                        <a:lnSpc>
                          <a:spcPct val="100000"/>
                        </a:lnSpc>
                        <a:spcBef>
                          <a:spcPts val="375"/>
                        </a:spcBef>
                        <a:buFont typeface="Arial MT"/>
                        <a:buChar char="•"/>
                        <a:tabLst>
                          <a:tab pos="295275" algn="l"/>
                        </a:tabLst>
                      </a:pPr>
                      <a:r>
                        <a:rPr dirty="0" sz="1000" spc="-10">
                          <a:latin typeface="Calibri"/>
                          <a:cs typeface="Calibri"/>
                        </a:rPr>
                        <a:t>Comcast-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owned</a:t>
                      </a:r>
                      <a:r>
                        <a:rPr dirty="0" sz="1000" spc="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mass</a:t>
                      </a:r>
                      <a:r>
                        <a:rPr dirty="0" sz="1000" spc="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media</a:t>
                      </a:r>
                      <a:r>
                        <a:rPr dirty="0" sz="1000" spc="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conglomerate</a:t>
                      </a:r>
                      <a:r>
                        <a:rPr dirty="0" sz="1000" spc="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with</a:t>
                      </a:r>
                      <a:r>
                        <a:rPr dirty="0" sz="1000" spc="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multiple</a:t>
                      </a:r>
                      <a:r>
                        <a:rPr dirty="0" sz="1000" spc="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divisions,</a:t>
                      </a:r>
                      <a:r>
                        <a:rPr dirty="0" sz="1000" spc="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primarily</a:t>
                      </a:r>
                      <a:r>
                        <a:rPr dirty="0" sz="1000" spc="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1000" spc="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television</a:t>
                      </a:r>
                      <a:r>
                        <a:rPr dirty="0" sz="1000" spc="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network</a:t>
                      </a:r>
                      <a:r>
                        <a:rPr dirty="0" sz="1000" spc="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NBC</a:t>
                      </a:r>
                      <a:r>
                        <a:rPr dirty="0" sz="1000" spc="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1000" spc="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1000" spc="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Hollywood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marL="295275">
                        <a:lnSpc>
                          <a:spcPct val="10000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studio</a:t>
                      </a:r>
                      <a:r>
                        <a:rPr dirty="0" sz="10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Universal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Pictures,</a:t>
                      </a:r>
                      <a:r>
                        <a:rPr dirty="0" sz="10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set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10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launch</a:t>
                      </a:r>
                      <a:r>
                        <a:rPr dirty="0" sz="10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their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own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OTT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service</a:t>
                      </a:r>
                      <a:r>
                        <a:rPr dirty="0" sz="10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called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Peacock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in</a:t>
                      </a:r>
                      <a:r>
                        <a:rPr dirty="0" sz="10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2020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marL="295275" marR="106680" indent="-172720">
                        <a:lnSpc>
                          <a:spcPct val="100000"/>
                        </a:lnSpc>
                        <a:buFont typeface="Arial MT"/>
                        <a:buChar char="•"/>
                        <a:tabLst>
                          <a:tab pos="295275" algn="l"/>
                        </a:tabLst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NBC</a:t>
                      </a:r>
                      <a:r>
                        <a:rPr dirty="0" sz="1000" spc="1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has</a:t>
                      </a:r>
                      <a:r>
                        <a:rPr dirty="0" sz="1000" spc="1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000" spc="1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healthy</a:t>
                      </a:r>
                      <a:r>
                        <a:rPr dirty="0" sz="1000" spc="1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lineup</a:t>
                      </a:r>
                      <a:r>
                        <a:rPr dirty="0" sz="1000" spc="1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1000" spc="1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TV</a:t>
                      </a:r>
                      <a:r>
                        <a:rPr dirty="0" sz="1000" spc="1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shows,</a:t>
                      </a:r>
                      <a:r>
                        <a:rPr dirty="0" sz="1000" spc="1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especially</a:t>
                      </a:r>
                      <a:r>
                        <a:rPr dirty="0" sz="1000" spc="1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in</a:t>
                      </a:r>
                      <a:r>
                        <a:rPr dirty="0" sz="1000" spc="114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1000" spc="114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reality</a:t>
                      </a:r>
                      <a:r>
                        <a:rPr dirty="0" sz="1000" spc="1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TV</a:t>
                      </a:r>
                      <a:r>
                        <a:rPr dirty="0" sz="1000" spc="1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segment,</a:t>
                      </a:r>
                      <a:r>
                        <a:rPr dirty="0" sz="1000" spc="1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with</a:t>
                      </a:r>
                      <a:r>
                        <a:rPr dirty="0" sz="1000" spc="114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shows</a:t>
                      </a:r>
                      <a:r>
                        <a:rPr dirty="0" sz="1000" spc="1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like</a:t>
                      </a:r>
                      <a:r>
                        <a:rPr dirty="0" sz="1000" spc="114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1000" spc="1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Voice,</a:t>
                      </a:r>
                      <a:r>
                        <a:rPr dirty="0" sz="1000" spc="1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This</a:t>
                      </a:r>
                      <a:r>
                        <a:rPr dirty="0" sz="1000" spc="1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is</a:t>
                      </a:r>
                      <a:r>
                        <a:rPr dirty="0" sz="1000" spc="1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Us,</a:t>
                      </a:r>
                      <a:r>
                        <a:rPr dirty="0" sz="1000" spc="1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Project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Runway,</a:t>
                      </a:r>
                      <a:r>
                        <a:rPr dirty="0" sz="10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Law</a:t>
                      </a:r>
                      <a:r>
                        <a:rPr dirty="0" sz="10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10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Order,</a:t>
                      </a:r>
                      <a:r>
                        <a:rPr dirty="0" sz="10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etc.,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10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Universal</a:t>
                      </a:r>
                      <a:r>
                        <a:rPr dirty="0" sz="10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Studios</a:t>
                      </a:r>
                      <a:r>
                        <a:rPr dirty="0" sz="10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boasts</a:t>
                      </a:r>
                      <a:r>
                        <a:rPr dirty="0" sz="10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an</a:t>
                      </a:r>
                      <a:r>
                        <a:rPr dirty="0" sz="10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impressive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catalogue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10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movies.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marL="295275" marR="107314" indent="-172720">
                        <a:lnSpc>
                          <a:spcPct val="100000"/>
                        </a:lnSpc>
                        <a:buFont typeface="Arial MT"/>
                        <a:buChar char="•"/>
                        <a:tabLst>
                          <a:tab pos="295275" algn="l"/>
                        </a:tabLst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NBC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Universal</a:t>
                      </a:r>
                      <a:r>
                        <a:rPr dirty="0" sz="10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may</a:t>
                      </a:r>
                      <a:r>
                        <a:rPr dirty="0" sz="10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be</a:t>
                      </a:r>
                      <a:r>
                        <a:rPr dirty="0" sz="10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too</a:t>
                      </a:r>
                      <a:r>
                        <a:rPr dirty="0" sz="10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large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firm</a:t>
                      </a:r>
                      <a:r>
                        <a:rPr dirty="0" sz="10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10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be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acquired</a:t>
                      </a:r>
                      <a:r>
                        <a:rPr dirty="0" sz="10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in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its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entirety,</a:t>
                      </a:r>
                      <a:r>
                        <a:rPr dirty="0" sz="10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would</a:t>
                      </a:r>
                      <a:r>
                        <a:rPr dirty="0" sz="10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include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assets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Amazon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isn’t</a:t>
                      </a:r>
                      <a:r>
                        <a:rPr dirty="0" sz="10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really</a:t>
                      </a:r>
                      <a:r>
                        <a:rPr dirty="0" sz="10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interested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in,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 such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as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its</a:t>
                      </a:r>
                      <a:r>
                        <a:rPr dirty="0" sz="10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theme</a:t>
                      </a:r>
                      <a:r>
                        <a:rPr dirty="0" sz="10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park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division,</a:t>
                      </a:r>
                      <a:r>
                        <a:rPr dirty="0" sz="10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so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only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certain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divisions</a:t>
                      </a:r>
                      <a:r>
                        <a:rPr dirty="0" sz="10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NBCUniversal</a:t>
                      </a:r>
                      <a:r>
                        <a:rPr dirty="0" sz="10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would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have</a:t>
                      </a:r>
                      <a:r>
                        <a:rPr dirty="0" sz="10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be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bought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47625">
                    <a:lnL w="63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142875" marR="3175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NBCUniversal</a:t>
                      </a:r>
                      <a:r>
                        <a:rPr dirty="0" sz="1000" spc="2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would</a:t>
                      </a:r>
                      <a:r>
                        <a:rPr dirty="0" sz="1000" spc="2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not</a:t>
                      </a:r>
                      <a:r>
                        <a:rPr dirty="0" sz="1000" spc="2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be</a:t>
                      </a:r>
                      <a:r>
                        <a:rPr dirty="0" sz="1000" spc="2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willing</a:t>
                      </a:r>
                      <a:r>
                        <a:rPr dirty="0" sz="1000" spc="2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1000" spc="2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sell</a:t>
                      </a:r>
                      <a:r>
                        <a:rPr dirty="0" sz="1000" spc="2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any</a:t>
                      </a:r>
                      <a:r>
                        <a:rPr dirty="0" sz="1000" spc="2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one</a:t>
                      </a:r>
                      <a:r>
                        <a:rPr dirty="0" sz="1000" spc="2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significant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division</a:t>
                      </a:r>
                      <a:r>
                        <a:rPr dirty="0" sz="1000" spc="204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1000" spc="19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its</a:t>
                      </a:r>
                      <a:r>
                        <a:rPr dirty="0" sz="1000" spc="1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business</a:t>
                      </a:r>
                      <a:r>
                        <a:rPr dirty="0" sz="1000" spc="19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as</a:t>
                      </a:r>
                      <a:r>
                        <a:rPr dirty="0" sz="1000" spc="1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it</a:t>
                      </a:r>
                      <a:r>
                        <a:rPr dirty="0" sz="1000" spc="2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would</a:t>
                      </a:r>
                      <a:r>
                        <a:rPr dirty="0" sz="1000" spc="2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leave</a:t>
                      </a:r>
                      <a:r>
                        <a:rPr dirty="0" sz="1000" spc="2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1000" spc="19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rest</a:t>
                      </a:r>
                      <a:r>
                        <a:rPr dirty="0" sz="1000" spc="204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1000" spc="1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1000" spc="2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firm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strategically</a:t>
                      </a:r>
                      <a:r>
                        <a:rPr dirty="0" sz="1000" spc="434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compromised.</a:t>
                      </a:r>
                      <a:r>
                        <a:rPr dirty="0" sz="1000" spc="4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Further,</a:t>
                      </a:r>
                      <a:r>
                        <a:rPr dirty="0" sz="1000" spc="4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1000" spc="4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company</a:t>
                      </a:r>
                      <a:r>
                        <a:rPr dirty="0" sz="1000" spc="434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is</a:t>
                      </a:r>
                      <a:r>
                        <a:rPr dirty="0" sz="1000" spc="409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wholly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owned</a:t>
                      </a:r>
                      <a:r>
                        <a:rPr dirty="0" sz="1000" spc="1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by</a:t>
                      </a:r>
                      <a:r>
                        <a:rPr dirty="0" sz="1000" spc="9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1000" spc="1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telecommunications</a:t>
                      </a:r>
                      <a:r>
                        <a:rPr dirty="0" sz="1000" spc="1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conglomerate</a:t>
                      </a:r>
                      <a:r>
                        <a:rPr dirty="0" sz="1000" spc="1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Comcast,</a:t>
                      </a:r>
                      <a:r>
                        <a:rPr dirty="0" sz="1000" spc="1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 forms</a:t>
                      </a:r>
                      <a:r>
                        <a:rPr dirty="0" sz="10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valuable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part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their</a:t>
                      </a:r>
                      <a:r>
                        <a:rPr dirty="0" sz="10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portfolio,</a:t>
                      </a:r>
                      <a:r>
                        <a:rPr dirty="0" sz="10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which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greatly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reduces</a:t>
                      </a:r>
                      <a:r>
                        <a:rPr dirty="0" sz="10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 chances</a:t>
                      </a:r>
                      <a:r>
                        <a:rPr dirty="0" sz="10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successful</a:t>
                      </a:r>
                      <a:r>
                        <a:rPr dirty="0" sz="10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acquisition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any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part</a:t>
                      </a:r>
                      <a:r>
                        <a:rPr dirty="0" sz="10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NBCUniversal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49530">
                    <a:lnL w="571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</a:tr>
              <a:tr h="11029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86385" indent="-170180">
                        <a:lnSpc>
                          <a:spcPct val="100000"/>
                        </a:lnSpc>
                        <a:spcBef>
                          <a:spcPts val="955"/>
                        </a:spcBef>
                        <a:buFont typeface="Arial MT"/>
                        <a:buChar char="•"/>
                        <a:tabLst>
                          <a:tab pos="286385" algn="l"/>
                        </a:tabLst>
                      </a:pPr>
                      <a:r>
                        <a:rPr dirty="0" sz="1050">
                          <a:latin typeface="Calibri"/>
                          <a:cs typeface="Calibri"/>
                        </a:rPr>
                        <a:t>Currently</a:t>
                      </a:r>
                      <a:r>
                        <a:rPr dirty="0" sz="105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owned</a:t>
                      </a:r>
                      <a:r>
                        <a:rPr dirty="0" sz="105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by</a:t>
                      </a:r>
                      <a:r>
                        <a:rPr dirty="0" sz="105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 spc="-10">
                          <a:latin typeface="Calibri"/>
                          <a:cs typeface="Calibri"/>
                        </a:rPr>
                        <a:t>WarnerMedia,</a:t>
                      </a:r>
                      <a:r>
                        <a:rPr dirty="0" sz="105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which is owned</a:t>
                      </a:r>
                      <a:r>
                        <a:rPr dirty="0" sz="105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by </a:t>
                      </a:r>
                      <a:r>
                        <a:rPr dirty="0" sz="1050" spc="-20">
                          <a:latin typeface="Calibri"/>
                          <a:cs typeface="Calibri"/>
                        </a:rPr>
                        <a:t>AT&amp;T</a:t>
                      </a:r>
                      <a:endParaRPr sz="1050">
                        <a:latin typeface="Calibri"/>
                        <a:cs typeface="Calibri"/>
                      </a:endParaRPr>
                    </a:p>
                    <a:p>
                      <a:pPr marL="286385" indent="-170180">
                        <a:lnSpc>
                          <a:spcPct val="100000"/>
                        </a:lnSpc>
                        <a:buFont typeface="Arial MT"/>
                        <a:buChar char="•"/>
                        <a:tabLst>
                          <a:tab pos="286385" algn="l"/>
                        </a:tabLst>
                      </a:pPr>
                      <a:r>
                        <a:rPr dirty="0" sz="1050">
                          <a:latin typeface="Calibri"/>
                          <a:cs typeface="Calibri"/>
                        </a:rPr>
                        <a:t>Known</a:t>
                      </a:r>
                      <a:r>
                        <a:rPr dirty="0" sz="105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for</a:t>
                      </a:r>
                      <a:r>
                        <a:rPr dirty="0" sz="105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great</a:t>
                      </a:r>
                      <a:r>
                        <a:rPr dirty="0" sz="105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original</a:t>
                      </a:r>
                      <a:r>
                        <a:rPr dirty="0" sz="105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content</a:t>
                      </a:r>
                      <a:r>
                        <a:rPr dirty="0" sz="105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like</a:t>
                      </a:r>
                      <a:r>
                        <a:rPr dirty="0" sz="105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Game</a:t>
                      </a:r>
                      <a:r>
                        <a:rPr dirty="0" sz="105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105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Thrones,</a:t>
                      </a:r>
                      <a:r>
                        <a:rPr dirty="0" sz="105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105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Wire,</a:t>
                      </a:r>
                      <a:r>
                        <a:rPr dirty="0" sz="105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105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 spc="-10">
                          <a:latin typeface="Calibri"/>
                          <a:cs typeface="Calibri"/>
                        </a:rPr>
                        <a:t>Westworld</a:t>
                      </a:r>
                      <a:endParaRPr sz="1050">
                        <a:latin typeface="Calibri"/>
                        <a:cs typeface="Calibri"/>
                      </a:endParaRPr>
                    </a:p>
                    <a:p>
                      <a:pPr marL="286385" indent="-170180">
                        <a:lnSpc>
                          <a:spcPct val="100000"/>
                        </a:lnSpc>
                        <a:buFont typeface="Arial MT"/>
                        <a:buChar char="•"/>
                        <a:tabLst>
                          <a:tab pos="286385" algn="l"/>
                        </a:tabLst>
                      </a:pPr>
                      <a:r>
                        <a:rPr dirty="0" sz="1050">
                          <a:latin typeface="Calibri"/>
                          <a:cs typeface="Calibri"/>
                        </a:rPr>
                        <a:t>WarnerMedia</a:t>
                      </a:r>
                      <a:r>
                        <a:rPr dirty="0" sz="105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is</a:t>
                      </a:r>
                      <a:r>
                        <a:rPr dirty="0" sz="105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currently</a:t>
                      </a:r>
                      <a:r>
                        <a:rPr dirty="0" sz="105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under</a:t>
                      </a:r>
                      <a:r>
                        <a:rPr dirty="0" sz="105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threat</a:t>
                      </a:r>
                      <a:r>
                        <a:rPr dirty="0" sz="105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from</a:t>
                      </a:r>
                      <a:r>
                        <a:rPr dirty="0" sz="105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OTT</a:t>
                      </a:r>
                      <a:r>
                        <a:rPr dirty="0" sz="105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services,</a:t>
                      </a:r>
                      <a:r>
                        <a:rPr dirty="0" sz="105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105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HBO</a:t>
                      </a:r>
                      <a:r>
                        <a:rPr dirty="0" sz="105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performs</a:t>
                      </a:r>
                      <a:r>
                        <a:rPr dirty="0" sz="105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 spc="-10">
                          <a:latin typeface="Calibri"/>
                          <a:cs typeface="Calibri"/>
                        </a:rPr>
                        <a:t>consistently</a:t>
                      </a:r>
                      <a:r>
                        <a:rPr dirty="0" sz="105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on</a:t>
                      </a:r>
                      <a:r>
                        <a:rPr dirty="0" sz="105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their</a:t>
                      </a:r>
                      <a:r>
                        <a:rPr dirty="0" sz="105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 spc="-10">
                          <a:latin typeface="Calibri"/>
                          <a:cs typeface="Calibri"/>
                        </a:rPr>
                        <a:t>catalogue.</a:t>
                      </a:r>
                      <a:endParaRPr sz="1050">
                        <a:latin typeface="Calibri"/>
                        <a:cs typeface="Calibri"/>
                      </a:endParaRPr>
                    </a:p>
                    <a:p>
                      <a:pPr marL="286385" indent="-170180">
                        <a:lnSpc>
                          <a:spcPct val="100000"/>
                        </a:lnSpc>
                        <a:buFont typeface="Arial MT"/>
                        <a:buChar char="•"/>
                        <a:tabLst>
                          <a:tab pos="286385" algn="l"/>
                        </a:tabLst>
                      </a:pPr>
                      <a:r>
                        <a:rPr dirty="0" sz="1050">
                          <a:latin typeface="Calibri"/>
                          <a:cs typeface="Calibri"/>
                        </a:rPr>
                        <a:t>AT&amp;T</a:t>
                      </a:r>
                      <a:r>
                        <a:rPr dirty="0" sz="1050" spc="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has</a:t>
                      </a:r>
                      <a:r>
                        <a:rPr dirty="0" sz="1050" spc="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already</a:t>
                      </a:r>
                      <a:r>
                        <a:rPr dirty="0" sz="1050" spc="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invested</a:t>
                      </a:r>
                      <a:r>
                        <a:rPr dirty="0" sz="1050" spc="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over</a:t>
                      </a:r>
                      <a:r>
                        <a:rPr dirty="0" sz="1050" spc="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$1</a:t>
                      </a:r>
                      <a:r>
                        <a:rPr dirty="0" sz="1050" spc="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billion</a:t>
                      </a:r>
                      <a:r>
                        <a:rPr dirty="0" sz="1050" spc="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into</a:t>
                      </a:r>
                      <a:r>
                        <a:rPr dirty="0" sz="1050" spc="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HBO</a:t>
                      </a:r>
                      <a:r>
                        <a:rPr dirty="0" sz="1050" spc="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Max,</a:t>
                      </a:r>
                      <a:r>
                        <a:rPr dirty="0" sz="1050" spc="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050" spc="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streaming</a:t>
                      </a:r>
                      <a:r>
                        <a:rPr dirty="0" sz="1050" spc="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service</a:t>
                      </a:r>
                      <a:r>
                        <a:rPr dirty="0" sz="1050" spc="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set</a:t>
                      </a:r>
                      <a:r>
                        <a:rPr dirty="0" sz="1050" spc="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1050" spc="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launch</a:t>
                      </a:r>
                      <a:r>
                        <a:rPr dirty="0" sz="1050" spc="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in</a:t>
                      </a:r>
                      <a:r>
                        <a:rPr dirty="0" sz="1050" spc="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2020,</a:t>
                      </a:r>
                      <a:r>
                        <a:rPr dirty="0" sz="1050" spc="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1050" spc="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 spc="-10">
                          <a:latin typeface="Calibri"/>
                          <a:cs typeface="Calibri"/>
                        </a:rPr>
                        <a:t>management</a:t>
                      </a:r>
                      <a:endParaRPr sz="1050">
                        <a:latin typeface="Calibri"/>
                        <a:cs typeface="Calibri"/>
                      </a:endParaRPr>
                    </a:p>
                    <a:p>
                      <a:pPr marL="288925">
                        <a:lnSpc>
                          <a:spcPct val="100000"/>
                        </a:lnSpc>
                      </a:pPr>
                      <a:r>
                        <a:rPr dirty="0" sz="1050">
                          <a:latin typeface="Calibri"/>
                          <a:cs typeface="Calibri"/>
                        </a:rPr>
                        <a:t>has</a:t>
                      </a:r>
                      <a:r>
                        <a:rPr dirty="0" sz="105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said</a:t>
                      </a:r>
                      <a:r>
                        <a:rPr dirty="0" sz="105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they</a:t>
                      </a:r>
                      <a:r>
                        <a:rPr dirty="0" sz="105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intend</a:t>
                      </a:r>
                      <a:r>
                        <a:rPr dirty="0" sz="105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105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commit</a:t>
                      </a:r>
                      <a:r>
                        <a:rPr dirty="0" sz="105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between</a:t>
                      </a:r>
                      <a:r>
                        <a:rPr dirty="0" sz="105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$3.5</a:t>
                      </a:r>
                      <a:r>
                        <a:rPr dirty="0" sz="105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105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$4</a:t>
                      </a:r>
                      <a:r>
                        <a:rPr dirty="0" sz="105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billion</a:t>
                      </a:r>
                      <a:r>
                        <a:rPr dirty="0" sz="105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in</a:t>
                      </a:r>
                      <a:r>
                        <a:rPr dirty="0" sz="105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investments</a:t>
                      </a:r>
                      <a:r>
                        <a:rPr dirty="0" sz="105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into</a:t>
                      </a:r>
                      <a:r>
                        <a:rPr dirty="0" sz="105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HBO</a:t>
                      </a:r>
                      <a:r>
                        <a:rPr dirty="0" sz="105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Max</a:t>
                      </a:r>
                      <a:r>
                        <a:rPr dirty="0" sz="105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over</a:t>
                      </a:r>
                      <a:r>
                        <a:rPr dirty="0" sz="105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105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next</a:t>
                      </a:r>
                      <a:r>
                        <a:rPr dirty="0" sz="105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>
                          <a:latin typeface="Calibri"/>
                          <a:cs typeface="Calibri"/>
                        </a:rPr>
                        <a:t>few</a:t>
                      </a:r>
                      <a:r>
                        <a:rPr dirty="0" sz="105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 spc="-10">
                          <a:latin typeface="Calibri"/>
                          <a:cs typeface="Calibri"/>
                        </a:rPr>
                        <a:t>years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B="0" marT="121285">
                    <a:lnL w="63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FFB1B1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142875" marR="161290">
                        <a:lnSpc>
                          <a:spcPts val="1200"/>
                        </a:lnSpc>
                        <a:spcBef>
                          <a:spcPts val="20"/>
                        </a:spcBef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As HBO</a:t>
                      </a:r>
                      <a:r>
                        <a:rPr dirty="0" sz="10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10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HBO</a:t>
                      </a:r>
                      <a:r>
                        <a:rPr dirty="0" sz="10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Max</a:t>
                      </a:r>
                      <a:r>
                        <a:rPr dirty="0" sz="10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are</a:t>
                      </a:r>
                      <a:r>
                        <a:rPr dirty="0" sz="10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WarnerMedia’s hedge</a:t>
                      </a:r>
                      <a:r>
                        <a:rPr dirty="0" sz="10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against</a:t>
                      </a:r>
                      <a:r>
                        <a:rPr dirty="0" sz="10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being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totally</a:t>
                      </a:r>
                      <a:r>
                        <a:rPr dirty="0" sz="1000" spc="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replaced</a:t>
                      </a:r>
                      <a:r>
                        <a:rPr dirty="0" sz="1000" spc="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by</a:t>
                      </a:r>
                      <a:r>
                        <a:rPr dirty="0" sz="1000" spc="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services</a:t>
                      </a:r>
                      <a:r>
                        <a:rPr dirty="0" sz="1000" spc="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such</a:t>
                      </a:r>
                      <a:r>
                        <a:rPr dirty="0" sz="1000" spc="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as</a:t>
                      </a:r>
                      <a:r>
                        <a:rPr dirty="0" sz="1000" spc="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Prime</a:t>
                      </a:r>
                      <a:r>
                        <a:rPr dirty="0" sz="1000" spc="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Video,</a:t>
                      </a:r>
                      <a:r>
                        <a:rPr dirty="0" sz="1000" spc="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it</a:t>
                      </a:r>
                      <a:r>
                        <a:rPr dirty="0" sz="1000" spc="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is</a:t>
                      </a:r>
                      <a:r>
                        <a:rPr dirty="0" sz="1000" spc="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unlikely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1000" spc="204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sell</a:t>
                      </a:r>
                      <a:r>
                        <a:rPr dirty="0" sz="1000" spc="19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1000" spc="204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000" spc="2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major</a:t>
                      </a:r>
                      <a:r>
                        <a:rPr dirty="0" sz="1000" spc="204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competitor</a:t>
                      </a:r>
                      <a:r>
                        <a:rPr dirty="0" sz="1000" spc="204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like</a:t>
                      </a:r>
                      <a:r>
                        <a:rPr dirty="0" sz="1000" spc="19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Amazon.</a:t>
                      </a:r>
                      <a:r>
                        <a:rPr dirty="0" sz="1000" spc="2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1000" spc="19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only</a:t>
                      </a:r>
                      <a:r>
                        <a:rPr dirty="0" sz="1000" spc="204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viable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route</a:t>
                      </a:r>
                      <a:r>
                        <a:rPr dirty="0" sz="1000" spc="2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would</a:t>
                      </a:r>
                      <a:r>
                        <a:rPr dirty="0" sz="1000" spc="2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be</a:t>
                      </a:r>
                      <a:r>
                        <a:rPr dirty="0" sz="1000" spc="2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for</a:t>
                      </a:r>
                      <a:r>
                        <a:rPr dirty="0" sz="1000" spc="2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Amazon</a:t>
                      </a:r>
                      <a:r>
                        <a:rPr dirty="0" sz="1000" spc="2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1000" spc="2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acquire</a:t>
                      </a:r>
                      <a:r>
                        <a:rPr dirty="0" sz="1000" spc="2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WarnerMedia</a:t>
                      </a:r>
                      <a:r>
                        <a:rPr dirty="0" sz="1000" spc="2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as</a:t>
                      </a:r>
                      <a:r>
                        <a:rPr dirty="0" sz="1000" spc="229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5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 whole,</a:t>
                      </a:r>
                      <a:r>
                        <a:rPr dirty="0" sz="1000" spc="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which</a:t>
                      </a:r>
                      <a:r>
                        <a:rPr dirty="0" sz="1000" spc="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would</a:t>
                      </a:r>
                      <a:r>
                        <a:rPr dirty="0" sz="1000" spc="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be</a:t>
                      </a:r>
                      <a:r>
                        <a:rPr dirty="0" sz="1000" spc="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excessive</a:t>
                      </a:r>
                      <a:r>
                        <a:rPr dirty="0" sz="1000" spc="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1000" spc="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prohibitively</a:t>
                      </a:r>
                      <a:r>
                        <a:rPr dirty="0" sz="1000" spc="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expensive,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algn="just" marL="142875" marR="164465">
                        <a:lnSpc>
                          <a:spcPts val="1200"/>
                        </a:lnSpc>
                        <a:spcBef>
                          <a:spcPts val="5"/>
                        </a:spcBef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10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ultimate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ownership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lying</a:t>
                      </a:r>
                      <a:r>
                        <a:rPr dirty="0" sz="10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with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AT&amp;T</a:t>
                      </a:r>
                      <a:r>
                        <a:rPr dirty="0" sz="10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may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cause</a:t>
                      </a:r>
                      <a:r>
                        <a:rPr dirty="0" sz="10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further problems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2540">
                    <a:lnL w="571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B1B1"/>
                    </a:solidFill>
                  </a:tcPr>
                </a:tc>
              </a:tr>
            </a:tbl>
          </a:graphicData>
        </a:graphic>
      </p:graphicFrame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Alternate</a:t>
            </a:r>
            <a:r>
              <a:rPr dirty="0" spc="-65"/>
              <a:t> </a:t>
            </a:r>
            <a:r>
              <a:rPr dirty="0"/>
              <a:t>Solution:</a:t>
            </a:r>
            <a:r>
              <a:rPr dirty="0" spc="-50"/>
              <a:t> </a:t>
            </a:r>
            <a:r>
              <a:rPr dirty="0"/>
              <a:t>Finding</a:t>
            </a:r>
            <a:r>
              <a:rPr dirty="0" spc="-60"/>
              <a:t> </a:t>
            </a:r>
            <a:r>
              <a:rPr dirty="0"/>
              <a:t>the</a:t>
            </a:r>
            <a:r>
              <a:rPr dirty="0" spc="-50"/>
              <a:t> </a:t>
            </a:r>
            <a:r>
              <a:rPr dirty="0"/>
              <a:t>Right</a:t>
            </a:r>
            <a:r>
              <a:rPr dirty="0" spc="-55"/>
              <a:t> </a:t>
            </a:r>
            <a:r>
              <a:rPr dirty="0" spc="-10"/>
              <a:t>Creator</a:t>
            </a:r>
            <a:r>
              <a:rPr dirty="0" spc="-55"/>
              <a:t> </a:t>
            </a:r>
            <a:r>
              <a:rPr dirty="0"/>
              <a:t>–</a:t>
            </a:r>
            <a:r>
              <a:rPr dirty="0" spc="-50"/>
              <a:t> </a:t>
            </a:r>
            <a:r>
              <a:rPr dirty="0"/>
              <a:t>Deeper</a:t>
            </a:r>
            <a:r>
              <a:rPr dirty="0" spc="-30"/>
              <a:t> </a:t>
            </a:r>
            <a:r>
              <a:rPr dirty="0" spc="-10"/>
              <a:t>Analysis</a:t>
            </a: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25195" y="1997964"/>
            <a:ext cx="842772" cy="281939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278891" y="5888735"/>
            <a:ext cx="935990" cy="307975"/>
          </a:xfrm>
          <a:prstGeom prst="rect">
            <a:avLst/>
          </a:prstGeom>
          <a:solidFill>
            <a:srgbClr val="FF9C08"/>
          </a:solidFill>
        </p:spPr>
        <p:txBody>
          <a:bodyPr wrap="square" lIns="0" tIns="36194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284"/>
              </a:spcBef>
            </a:pPr>
            <a:r>
              <a:rPr dirty="0" u="sng" sz="1400" spc="-10" b="1" i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Continued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1551919" y="643432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2"/>
                </a:lnTo>
                <a:lnTo>
                  <a:pt x="640079" y="294132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284988" y="1760220"/>
            <a:ext cx="11628120" cy="4960620"/>
            <a:chOff x="284988" y="1760220"/>
            <a:chExt cx="11628120" cy="4960620"/>
          </a:xfrm>
        </p:grpSpPr>
        <p:sp>
          <p:nvSpPr>
            <p:cNvPr id="5" name="object 5" descr=""/>
            <p:cNvSpPr/>
            <p:nvPr/>
          </p:nvSpPr>
          <p:spPr>
            <a:xfrm>
              <a:off x="4826508" y="6228588"/>
              <a:ext cx="1231900" cy="492759"/>
            </a:xfrm>
            <a:custGeom>
              <a:avLst/>
              <a:gdLst/>
              <a:ahLst/>
              <a:cxnLst/>
              <a:rect l="l" t="t" r="r" b="b"/>
              <a:pathLst>
                <a:path w="1231900" h="492759">
                  <a:moveTo>
                    <a:pt x="0" y="492252"/>
                  </a:moveTo>
                  <a:lnTo>
                    <a:pt x="1231391" y="492252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492252"/>
                  </a:lnTo>
                  <a:close/>
                </a:path>
              </a:pathLst>
            </a:custGeom>
            <a:solidFill>
              <a:srgbClr val="ED85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88036" y="1760220"/>
              <a:ext cx="11625580" cy="2964180"/>
            </a:xfrm>
            <a:custGeom>
              <a:avLst/>
              <a:gdLst/>
              <a:ahLst/>
              <a:cxnLst/>
              <a:rect l="l" t="t" r="r" b="b"/>
              <a:pathLst>
                <a:path w="11625580" h="2964179">
                  <a:moveTo>
                    <a:pt x="0" y="2964179"/>
                  </a:moveTo>
                  <a:lnTo>
                    <a:pt x="11625072" y="2964179"/>
                  </a:lnTo>
                  <a:lnTo>
                    <a:pt x="11625072" y="0"/>
                  </a:lnTo>
                  <a:lnTo>
                    <a:pt x="0" y="0"/>
                  </a:lnTo>
                  <a:lnTo>
                    <a:pt x="0" y="2964179"/>
                  </a:lnTo>
                  <a:close/>
                </a:path>
              </a:pathLst>
            </a:custGeom>
            <a:solidFill>
              <a:srgbClr val="D5E2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84988" y="4724400"/>
              <a:ext cx="11625580" cy="1504315"/>
            </a:xfrm>
            <a:custGeom>
              <a:avLst/>
              <a:gdLst/>
              <a:ahLst/>
              <a:cxnLst/>
              <a:rect l="l" t="t" r="r" b="b"/>
              <a:pathLst>
                <a:path w="11625580" h="1504314">
                  <a:moveTo>
                    <a:pt x="11625072" y="0"/>
                  </a:moveTo>
                  <a:lnTo>
                    <a:pt x="0" y="0"/>
                  </a:lnTo>
                  <a:lnTo>
                    <a:pt x="0" y="1504188"/>
                  </a:lnTo>
                  <a:lnTo>
                    <a:pt x="11625072" y="1504188"/>
                  </a:lnTo>
                  <a:lnTo>
                    <a:pt x="11625072" y="0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516" y="5324855"/>
              <a:ext cx="1284732" cy="34899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8328" y="4280916"/>
              <a:ext cx="1229868" cy="1524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9392" y="2807208"/>
              <a:ext cx="992124" cy="9921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672" y="1848612"/>
              <a:ext cx="1066800" cy="745236"/>
            </a:xfrm>
            <a:prstGeom prst="rect">
              <a:avLst/>
            </a:prstGeom>
          </p:spPr>
        </p:pic>
      </p:grpSp>
      <p:graphicFrame>
        <p:nvGraphicFramePr>
          <p:cNvPr id="12" name="object 12" descr=""/>
          <p:cNvGraphicFramePr>
            <a:graphicFrameLocks noGrp="1"/>
          </p:cNvGraphicFramePr>
          <p:nvPr/>
        </p:nvGraphicFramePr>
        <p:xfrm>
          <a:off x="261238" y="821182"/>
          <a:ext cx="11741150" cy="58915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640"/>
                <a:gridCol w="403859"/>
                <a:gridCol w="4728845"/>
                <a:gridCol w="1229359"/>
                <a:gridCol w="1279525"/>
                <a:gridCol w="3043554"/>
              </a:tblGrid>
              <a:tr h="280035">
                <a:tc>
                  <a:txBody>
                    <a:bodyPr/>
                    <a:lstStyle/>
                    <a:p>
                      <a:pPr marL="17843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u="sng" sz="1050" spc="-10" b="1" i="1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Continued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B="0" marT="37465"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rgbClr val="FF9C08"/>
                    </a:solidFill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57150">
                      <a:solidFill>
                        <a:srgbClr val="2E528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64071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305435">
                        <a:lnSpc>
                          <a:spcPct val="100000"/>
                        </a:lnSpc>
                      </a:pPr>
                      <a:r>
                        <a:rPr dirty="0" sz="1500" spc="-1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Company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3175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9050">
                      <a:solidFill>
                        <a:srgbClr val="4471C4"/>
                      </a:solidFill>
                      <a:prstDash val="solid"/>
                    </a:lnB>
                    <a:solidFill>
                      <a:srgbClr val="002D88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r>
                        <a:rPr dirty="0" sz="1500" spc="-1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Overview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168910">
                    <a:lnL w="12700">
                      <a:solidFill>
                        <a:srgbClr val="4471C4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2E528F"/>
                      </a:solidFill>
                      <a:prstDash val="solid"/>
                    </a:lnT>
                    <a:lnB w="19050">
                      <a:solidFill>
                        <a:srgbClr val="4471C4"/>
                      </a:solidFill>
                      <a:prstDash val="solid"/>
                    </a:lnB>
                    <a:solidFill>
                      <a:srgbClr val="002D88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387985">
                        <a:lnSpc>
                          <a:spcPct val="100000"/>
                        </a:lnSpc>
                        <a:spcBef>
                          <a:spcPts val="1640"/>
                        </a:spcBef>
                      </a:pPr>
                      <a:r>
                        <a:rPr dirty="0" sz="1500" spc="-1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Verdict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B="0" marT="208280">
                    <a:lnL w="381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4471C4"/>
                      </a:solidFill>
                      <a:prstDash val="solid"/>
                    </a:lnB>
                    <a:solidFill>
                      <a:srgbClr val="002D88"/>
                    </a:solidFill>
                  </a:tcPr>
                </a:tc>
              </a:tr>
              <a:tr h="102298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71C4"/>
                      </a:solidFill>
                      <a:prstDash val="solid"/>
                    </a:lnR>
                    <a:lnT w="19050">
                      <a:solidFill>
                        <a:srgbClr val="4471C4"/>
                      </a:solidFill>
                      <a:prstDash val="solid"/>
                    </a:lnT>
                    <a:lnB w="19050">
                      <a:solidFill>
                        <a:srgbClr val="4471C4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258445" marR="102235" indent="-172720">
                        <a:lnSpc>
                          <a:spcPct val="100000"/>
                        </a:lnSpc>
                        <a:spcBef>
                          <a:spcPts val="430"/>
                        </a:spcBef>
                        <a:buFont typeface="Arial MT"/>
                        <a:buChar char="•"/>
                        <a:tabLst>
                          <a:tab pos="258445" algn="l"/>
                        </a:tabLst>
                      </a:pPr>
                      <a:r>
                        <a:rPr dirty="0" sz="950">
                          <a:latin typeface="Calibri"/>
                          <a:cs typeface="Calibri"/>
                        </a:rPr>
                        <a:t>Known</a:t>
                      </a:r>
                      <a:r>
                        <a:rPr dirty="0" sz="95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for</a:t>
                      </a:r>
                      <a:r>
                        <a:rPr dirty="0" sz="95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producing</a:t>
                      </a:r>
                      <a:r>
                        <a:rPr dirty="0" sz="95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high</a:t>
                      </a:r>
                      <a:r>
                        <a:rPr dirty="0" sz="95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quality</a:t>
                      </a:r>
                      <a:r>
                        <a:rPr dirty="0" sz="95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films,</a:t>
                      </a:r>
                      <a:r>
                        <a:rPr dirty="0" sz="95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it</a:t>
                      </a:r>
                      <a:r>
                        <a:rPr dirty="0" sz="95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has</a:t>
                      </a:r>
                      <a:r>
                        <a:rPr dirty="0" sz="95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also</a:t>
                      </a:r>
                      <a:r>
                        <a:rPr dirty="0" sz="95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recently</a:t>
                      </a:r>
                      <a:r>
                        <a:rPr dirty="0" sz="95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found</a:t>
                      </a:r>
                      <a:r>
                        <a:rPr dirty="0" sz="95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success</a:t>
                      </a:r>
                      <a:r>
                        <a:rPr dirty="0" sz="95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in </a:t>
                      </a:r>
                      <a:r>
                        <a:rPr dirty="0" sz="950" spc="-10">
                          <a:latin typeface="Calibri"/>
                          <a:cs typeface="Calibri"/>
                        </a:rPr>
                        <a:t>co-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producing</a:t>
                      </a:r>
                      <a:r>
                        <a:rPr dirty="0" sz="95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TV</a:t>
                      </a:r>
                      <a:r>
                        <a:rPr dirty="0" sz="95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shows</a:t>
                      </a:r>
                      <a:r>
                        <a:rPr dirty="0" sz="95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such</a:t>
                      </a:r>
                      <a:r>
                        <a:rPr dirty="0" sz="95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as</a:t>
                      </a:r>
                      <a:r>
                        <a:rPr dirty="0" sz="95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95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Apprentice,</a:t>
                      </a:r>
                      <a:r>
                        <a:rPr dirty="0" sz="95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Are</a:t>
                      </a:r>
                      <a:r>
                        <a:rPr dirty="0" sz="95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you</a:t>
                      </a:r>
                      <a:r>
                        <a:rPr dirty="0" sz="95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 spc="-10">
                          <a:latin typeface="Calibri"/>
                          <a:cs typeface="Calibri"/>
                        </a:rPr>
                        <a:t>smarter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than</a:t>
                      </a:r>
                      <a:r>
                        <a:rPr dirty="0" sz="95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95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5th</a:t>
                      </a:r>
                      <a:r>
                        <a:rPr dirty="0" sz="95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grader,</a:t>
                      </a:r>
                      <a:r>
                        <a:rPr dirty="0" sz="95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95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Voice,</a:t>
                      </a:r>
                      <a:r>
                        <a:rPr dirty="0" sz="95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etc.. MGM</a:t>
                      </a:r>
                      <a:r>
                        <a:rPr dirty="0" sz="95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was</a:t>
                      </a:r>
                      <a:r>
                        <a:rPr dirty="0" sz="95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95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producer</a:t>
                      </a:r>
                      <a:r>
                        <a:rPr dirty="0" sz="95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behind</a:t>
                      </a:r>
                      <a:r>
                        <a:rPr dirty="0" sz="95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95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 spc="-10">
                          <a:latin typeface="Calibri"/>
                          <a:cs typeface="Calibri"/>
                        </a:rPr>
                        <a:t>Handmaid’s</a:t>
                      </a:r>
                      <a:r>
                        <a:rPr dirty="0" sz="95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Tale,</a:t>
                      </a:r>
                      <a:r>
                        <a:rPr dirty="0" sz="95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which</a:t>
                      </a:r>
                      <a:r>
                        <a:rPr dirty="0" sz="95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was</a:t>
                      </a:r>
                      <a:r>
                        <a:rPr dirty="0" sz="95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95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huge</a:t>
                      </a:r>
                      <a:r>
                        <a:rPr dirty="0" sz="95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hit</a:t>
                      </a:r>
                      <a:r>
                        <a:rPr dirty="0" sz="95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for</a:t>
                      </a:r>
                      <a:r>
                        <a:rPr dirty="0" sz="95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 spc="-20">
                          <a:latin typeface="Calibri"/>
                          <a:cs typeface="Calibri"/>
                        </a:rPr>
                        <a:t>Hulu</a:t>
                      </a:r>
                      <a:endParaRPr sz="950">
                        <a:latin typeface="Calibri"/>
                        <a:cs typeface="Calibri"/>
                      </a:endParaRPr>
                    </a:p>
                    <a:p>
                      <a:pPr marL="258445" marR="101600" indent="-172720">
                        <a:lnSpc>
                          <a:spcPct val="100000"/>
                        </a:lnSpc>
                        <a:buFont typeface="Arial MT"/>
                        <a:buChar char="•"/>
                        <a:tabLst>
                          <a:tab pos="258445" algn="l"/>
                        </a:tabLst>
                      </a:pPr>
                      <a:r>
                        <a:rPr dirty="0" sz="950">
                          <a:latin typeface="Calibri"/>
                          <a:cs typeface="Calibri"/>
                        </a:rPr>
                        <a:t>Has a few</a:t>
                      </a:r>
                      <a:r>
                        <a:rPr dirty="0" sz="95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extremely</a:t>
                      </a:r>
                      <a:r>
                        <a:rPr dirty="0" sz="95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valuable assets, most notably</a:t>
                      </a:r>
                      <a:r>
                        <a:rPr dirty="0" sz="95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distribution</a:t>
                      </a:r>
                      <a:r>
                        <a:rPr dirty="0" sz="95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rights</a:t>
                      </a:r>
                      <a:r>
                        <a:rPr dirty="0" sz="95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95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95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James</a:t>
                      </a:r>
                      <a:r>
                        <a:rPr dirty="0" sz="95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Bond</a:t>
                      </a:r>
                      <a:r>
                        <a:rPr dirty="0" sz="95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Films. However,</a:t>
                      </a:r>
                      <a:r>
                        <a:rPr dirty="0" sz="95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as MGM has traditionally</a:t>
                      </a:r>
                      <a:r>
                        <a:rPr dirty="0" sz="95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relied</a:t>
                      </a:r>
                      <a:r>
                        <a:rPr dirty="0" sz="95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 spc="-25">
                          <a:latin typeface="Calibri"/>
                          <a:cs typeface="Calibri"/>
                        </a:rPr>
                        <a:t>on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 other</a:t>
                      </a:r>
                      <a:r>
                        <a:rPr dirty="0" sz="95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companies</a:t>
                      </a:r>
                      <a:r>
                        <a:rPr dirty="0" sz="95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95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distribute</a:t>
                      </a:r>
                      <a:r>
                        <a:rPr dirty="0" sz="95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their</a:t>
                      </a:r>
                      <a:r>
                        <a:rPr dirty="0" sz="95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films,</a:t>
                      </a:r>
                      <a:r>
                        <a:rPr dirty="0" sz="95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they</a:t>
                      </a:r>
                      <a:r>
                        <a:rPr dirty="0" sz="95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actually</a:t>
                      </a:r>
                      <a:r>
                        <a:rPr dirty="0" sz="95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own</a:t>
                      </a:r>
                      <a:r>
                        <a:rPr dirty="0" sz="95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95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rights</a:t>
                      </a:r>
                      <a:r>
                        <a:rPr dirty="0" sz="95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95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relatively</a:t>
                      </a:r>
                      <a:r>
                        <a:rPr dirty="0" sz="95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few</a:t>
                      </a:r>
                      <a:r>
                        <a:rPr dirty="0" sz="95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titles</a:t>
                      </a:r>
                      <a:r>
                        <a:rPr dirty="0" sz="95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 spc="-10">
                          <a:latin typeface="Calibri"/>
                          <a:cs typeface="Calibri"/>
                        </a:rPr>
                        <a:t>themselves</a:t>
                      </a:r>
                      <a:endParaRPr sz="950">
                        <a:latin typeface="Calibri"/>
                        <a:cs typeface="Calibri"/>
                      </a:endParaRPr>
                    </a:p>
                    <a:p>
                      <a:pPr marL="258445" marR="103505" indent="-172720">
                        <a:lnSpc>
                          <a:spcPct val="100000"/>
                        </a:lnSpc>
                        <a:buFont typeface="Arial MT"/>
                        <a:buChar char="•"/>
                        <a:tabLst>
                          <a:tab pos="258445" algn="l"/>
                        </a:tabLst>
                      </a:pPr>
                      <a:r>
                        <a:rPr dirty="0" sz="950">
                          <a:latin typeface="Calibri"/>
                          <a:cs typeface="Calibri"/>
                        </a:rPr>
                        <a:t>It</a:t>
                      </a:r>
                      <a:r>
                        <a:rPr dirty="0" sz="95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faced</a:t>
                      </a:r>
                      <a:r>
                        <a:rPr dirty="0" sz="95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bankruptcy</a:t>
                      </a:r>
                      <a:r>
                        <a:rPr dirty="0" sz="95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in</a:t>
                      </a:r>
                      <a:r>
                        <a:rPr dirty="0" sz="95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2010</a:t>
                      </a:r>
                      <a:r>
                        <a:rPr dirty="0" sz="95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95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is</a:t>
                      </a:r>
                      <a:r>
                        <a:rPr dirty="0" sz="95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currently</a:t>
                      </a:r>
                      <a:r>
                        <a:rPr dirty="0" sz="95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owned</a:t>
                      </a:r>
                      <a:r>
                        <a:rPr dirty="0" sz="95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by</a:t>
                      </a:r>
                      <a:r>
                        <a:rPr dirty="0" sz="95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former</a:t>
                      </a:r>
                      <a:r>
                        <a:rPr dirty="0" sz="95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creditors,</a:t>
                      </a:r>
                      <a:r>
                        <a:rPr dirty="0" sz="95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who</a:t>
                      </a:r>
                      <a:r>
                        <a:rPr dirty="0" sz="95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are</a:t>
                      </a:r>
                      <a:r>
                        <a:rPr dirty="0" sz="95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already</a:t>
                      </a:r>
                      <a:r>
                        <a:rPr dirty="0" sz="95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rumored to</a:t>
                      </a:r>
                      <a:r>
                        <a:rPr dirty="0" sz="95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have</a:t>
                      </a:r>
                      <a:r>
                        <a:rPr dirty="0" sz="95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entered</a:t>
                      </a:r>
                      <a:r>
                        <a:rPr dirty="0" sz="95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into</a:t>
                      </a:r>
                      <a:r>
                        <a:rPr dirty="0" sz="95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talks</a:t>
                      </a:r>
                      <a:r>
                        <a:rPr dirty="0" sz="95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with</a:t>
                      </a:r>
                      <a:r>
                        <a:rPr dirty="0" sz="950" spc="-10">
                          <a:latin typeface="Calibri"/>
                          <a:cs typeface="Calibri"/>
                        </a:rPr>
                        <a:t> companies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such</a:t>
                      </a:r>
                      <a:r>
                        <a:rPr dirty="0" sz="95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as</a:t>
                      </a:r>
                      <a:r>
                        <a:rPr dirty="0" sz="95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Netflix</a:t>
                      </a:r>
                      <a:r>
                        <a:rPr dirty="0" sz="95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95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Apple</a:t>
                      </a:r>
                      <a:r>
                        <a:rPr dirty="0" sz="95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95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>
                          <a:latin typeface="Calibri"/>
                          <a:cs typeface="Calibri"/>
                        </a:rPr>
                        <a:t>sell</a:t>
                      </a:r>
                      <a:r>
                        <a:rPr dirty="0" sz="95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 spc="-25">
                          <a:latin typeface="Calibri"/>
                          <a:cs typeface="Calibri"/>
                        </a:rPr>
                        <a:t>MGM</a:t>
                      </a:r>
                      <a:endParaRPr sz="950">
                        <a:latin typeface="Calibri"/>
                        <a:cs typeface="Calibri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4471C4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4471C4"/>
                      </a:solidFill>
                      <a:prstDash val="solid"/>
                    </a:lnT>
                    <a:lnB w="19050">
                      <a:solidFill>
                        <a:srgbClr val="4471C4"/>
                      </a:solidFill>
                      <a:prstDash val="solid"/>
                    </a:lnB>
                    <a:solidFill>
                      <a:srgbClr val="D5E2FF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just" marL="146685" marR="11557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MGM’s</a:t>
                      </a:r>
                      <a:r>
                        <a:rPr dirty="0" sz="900" spc="1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track</a:t>
                      </a:r>
                      <a:r>
                        <a:rPr dirty="0" sz="900" spc="1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record</a:t>
                      </a:r>
                      <a:r>
                        <a:rPr dirty="0" sz="900" spc="1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900" spc="1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producing</a:t>
                      </a:r>
                      <a:r>
                        <a:rPr dirty="0" sz="900" spc="1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high</a:t>
                      </a:r>
                      <a:r>
                        <a:rPr dirty="0" sz="900" spc="1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quality</a:t>
                      </a:r>
                      <a:r>
                        <a:rPr dirty="0" sz="900" spc="1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content</a:t>
                      </a:r>
                      <a:r>
                        <a:rPr dirty="0" sz="900" spc="1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is</a:t>
                      </a:r>
                      <a:r>
                        <a:rPr dirty="0" sz="900" spc="5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excellent,</a:t>
                      </a:r>
                      <a:r>
                        <a:rPr dirty="0" sz="900" spc="3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900" spc="3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they</a:t>
                      </a:r>
                      <a:r>
                        <a:rPr dirty="0" sz="900" spc="3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would</a:t>
                      </a:r>
                      <a:r>
                        <a:rPr dirty="0" sz="900" spc="3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undoubtedly</a:t>
                      </a:r>
                      <a:r>
                        <a:rPr dirty="0" sz="900" spc="3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contribute</a:t>
                      </a:r>
                      <a:r>
                        <a:rPr dirty="0" sz="900" spc="3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900" spc="5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Amazon’s</a:t>
                      </a:r>
                      <a:r>
                        <a:rPr dirty="0" sz="900" spc="1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library</a:t>
                      </a:r>
                      <a:r>
                        <a:rPr dirty="0" sz="900" spc="1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in</a:t>
                      </a:r>
                      <a:r>
                        <a:rPr dirty="0" sz="900" spc="1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900" spc="1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long</a:t>
                      </a:r>
                      <a:r>
                        <a:rPr dirty="0" sz="900" spc="1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run,</a:t>
                      </a:r>
                      <a:r>
                        <a:rPr dirty="0" sz="900" spc="1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however,</a:t>
                      </a:r>
                      <a:r>
                        <a:rPr dirty="0" sz="900" spc="1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Amazon</a:t>
                      </a:r>
                      <a:r>
                        <a:rPr dirty="0" sz="900" spc="1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may</a:t>
                      </a:r>
                      <a:r>
                        <a:rPr dirty="0" sz="900" spc="5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already</a:t>
                      </a:r>
                      <a:r>
                        <a:rPr dirty="0" sz="900" spc="1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be</a:t>
                      </a:r>
                      <a:r>
                        <a:rPr dirty="0" sz="900" spc="1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too</a:t>
                      </a:r>
                      <a:r>
                        <a:rPr dirty="0" sz="900" spc="114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far</a:t>
                      </a:r>
                      <a:r>
                        <a:rPr dirty="0" sz="900" spc="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behind</a:t>
                      </a:r>
                      <a:r>
                        <a:rPr dirty="0" sz="900" spc="1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their</a:t>
                      </a:r>
                      <a:r>
                        <a:rPr dirty="0" sz="900" spc="1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competitors</a:t>
                      </a:r>
                      <a:r>
                        <a:rPr dirty="0" sz="900" spc="1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by</a:t>
                      </a:r>
                      <a:r>
                        <a:rPr dirty="0" sz="900" spc="1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then,</a:t>
                      </a:r>
                      <a:r>
                        <a:rPr dirty="0" sz="900" spc="1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900" spc="5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MGM</a:t>
                      </a:r>
                      <a:r>
                        <a:rPr dirty="0" sz="900" spc="2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brings</a:t>
                      </a:r>
                      <a:r>
                        <a:rPr dirty="0" sz="900" spc="2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very</a:t>
                      </a:r>
                      <a:r>
                        <a:rPr dirty="0" sz="900" spc="254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little</a:t>
                      </a:r>
                      <a:r>
                        <a:rPr dirty="0" sz="900" spc="2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in</a:t>
                      </a:r>
                      <a:r>
                        <a:rPr dirty="0" sz="900" spc="2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terms</a:t>
                      </a:r>
                      <a:r>
                        <a:rPr dirty="0" sz="900" spc="2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900" spc="2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pre-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owned</a:t>
                      </a:r>
                      <a:r>
                        <a:rPr dirty="0" sz="900" spc="2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content</a:t>
                      </a:r>
                      <a:r>
                        <a:rPr dirty="0" sz="900" spc="5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assets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that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can</a:t>
                      </a:r>
                      <a:r>
                        <a:rPr dirty="0" sz="9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immediately</a:t>
                      </a:r>
                      <a:r>
                        <a:rPr dirty="0" sz="900" spc="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be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used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bridge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gap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100965">
                    <a:lnL w="381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4471C4"/>
                      </a:solidFill>
                      <a:prstDash val="solid"/>
                    </a:lnT>
                    <a:lnB w="19050">
                      <a:solidFill>
                        <a:srgbClr val="4471C4"/>
                      </a:solidFill>
                      <a:prstDash val="solid"/>
                    </a:lnB>
                    <a:solidFill>
                      <a:srgbClr val="D5E2FF"/>
                    </a:solidFill>
                  </a:tcPr>
                </a:tc>
              </a:tr>
              <a:tr h="118999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71C4"/>
                      </a:solidFill>
                      <a:prstDash val="solid"/>
                    </a:lnR>
                    <a:lnT w="19050">
                      <a:solidFill>
                        <a:srgbClr val="4471C4"/>
                      </a:solidFill>
                      <a:prstDash val="solid"/>
                    </a:lnT>
                    <a:lnB w="19050">
                      <a:solidFill>
                        <a:srgbClr val="4471C4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256540" indent="-172085">
                        <a:lnSpc>
                          <a:spcPct val="100000"/>
                        </a:lnSpc>
                        <a:spcBef>
                          <a:spcPts val="819"/>
                        </a:spcBef>
                        <a:buFont typeface="Arial MT"/>
                        <a:buChar char="•"/>
                        <a:tabLst>
                          <a:tab pos="256540" algn="l"/>
                        </a:tabLst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Ultimately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owned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by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Sony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Corporation,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it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has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two</a:t>
                      </a:r>
                      <a:r>
                        <a:rPr dirty="0" sz="9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main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divisions: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Sony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Pictures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Motion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Picture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Group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Sony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Pictures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television</a:t>
                      </a:r>
                      <a:endParaRPr sz="900">
                        <a:latin typeface="Calibri"/>
                        <a:cs typeface="Calibri"/>
                      </a:endParaRPr>
                    </a:p>
                    <a:p>
                      <a:pPr marL="256540" marR="90805" indent="-172720">
                        <a:lnSpc>
                          <a:spcPct val="100000"/>
                        </a:lnSpc>
                        <a:buFont typeface="Arial MT"/>
                        <a:buChar char="•"/>
                        <a:tabLst>
                          <a:tab pos="256540" algn="l"/>
                        </a:tabLst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900" spc="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Motion</a:t>
                      </a:r>
                      <a:r>
                        <a:rPr dirty="0" sz="900" spc="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Picture</a:t>
                      </a:r>
                      <a:r>
                        <a:rPr dirty="0" sz="900" spc="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Group</a:t>
                      </a:r>
                      <a:r>
                        <a:rPr dirty="0" sz="900" spc="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owns</a:t>
                      </a:r>
                      <a:r>
                        <a:rPr dirty="0" sz="900" spc="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multiple</a:t>
                      </a:r>
                      <a:r>
                        <a:rPr dirty="0" sz="900" spc="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studios</a:t>
                      </a:r>
                      <a:r>
                        <a:rPr dirty="0" sz="900" spc="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including</a:t>
                      </a:r>
                      <a:r>
                        <a:rPr dirty="0" sz="900" spc="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Columbia</a:t>
                      </a:r>
                      <a:r>
                        <a:rPr dirty="0" sz="900" spc="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Studios,</a:t>
                      </a:r>
                      <a:r>
                        <a:rPr dirty="0" sz="900" spc="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900" spc="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has</a:t>
                      </a:r>
                      <a:r>
                        <a:rPr dirty="0" sz="900" spc="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more</a:t>
                      </a:r>
                      <a:r>
                        <a:rPr dirty="0" sz="900" spc="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than</a:t>
                      </a:r>
                      <a:r>
                        <a:rPr dirty="0" sz="900" spc="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3500</a:t>
                      </a:r>
                      <a:r>
                        <a:rPr dirty="0" sz="900" spc="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titles</a:t>
                      </a:r>
                      <a:r>
                        <a:rPr dirty="0" sz="900" spc="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as</a:t>
                      </a:r>
                      <a:r>
                        <a:rPr dirty="0" sz="900" spc="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part</a:t>
                      </a:r>
                      <a:r>
                        <a:rPr dirty="0" sz="900" spc="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900" spc="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its</a:t>
                      </a:r>
                      <a:r>
                        <a:rPr dirty="0" sz="900" spc="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library.</a:t>
                      </a:r>
                      <a:r>
                        <a:rPr dirty="0" sz="900" spc="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It</a:t>
                      </a:r>
                      <a:r>
                        <a:rPr dirty="0" sz="900" spc="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has</a:t>
                      </a:r>
                      <a:r>
                        <a:rPr dirty="0" sz="900" spc="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produced</a:t>
                      </a:r>
                      <a:r>
                        <a:rPr dirty="0" sz="900" spc="5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some</a:t>
                      </a:r>
                      <a:r>
                        <a:rPr dirty="0" sz="9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9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most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commercially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successful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films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9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franchises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in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history,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such</a:t>
                      </a:r>
                      <a:r>
                        <a:rPr dirty="0" sz="9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as</a:t>
                      </a:r>
                      <a:r>
                        <a:rPr dirty="0" sz="9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Spider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Man,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Men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in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Black,</a:t>
                      </a:r>
                      <a:r>
                        <a:rPr dirty="0" sz="9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Jumanji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etc.</a:t>
                      </a:r>
                      <a:endParaRPr sz="900">
                        <a:latin typeface="Calibri"/>
                        <a:cs typeface="Calibri"/>
                      </a:endParaRPr>
                    </a:p>
                    <a:p>
                      <a:pPr marL="256540" marR="92075" indent="-172720">
                        <a:lnSpc>
                          <a:spcPct val="100000"/>
                        </a:lnSpc>
                        <a:buFont typeface="Arial MT"/>
                        <a:buChar char="•"/>
                        <a:tabLst>
                          <a:tab pos="256540" algn="l"/>
                        </a:tabLst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The TV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division</a:t>
                      </a:r>
                      <a:r>
                        <a:rPr dirty="0" sz="9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has an equally</a:t>
                      </a:r>
                      <a:r>
                        <a:rPr dirty="0" sz="9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impressive set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titles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under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its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belt,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including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hit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shows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produced for Amazon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and Netflix,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however,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as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most of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900" spc="5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networks</a:t>
                      </a:r>
                      <a:r>
                        <a:rPr dirty="0" sz="9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owned</a:t>
                      </a:r>
                      <a:r>
                        <a:rPr dirty="0" sz="9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by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Sony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are</a:t>
                      </a:r>
                      <a:r>
                        <a:rPr dirty="0" sz="9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centered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around</a:t>
                      </a:r>
                      <a:r>
                        <a:rPr dirty="0" sz="9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Asia,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distribution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rights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9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most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9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shows</a:t>
                      </a:r>
                      <a:r>
                        <a:rPr dirty="0" sz="9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do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not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lie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with</a:t>
                      </a:r>
                      <a:r>
                        <a:rPr dirty="0" sz="9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them</a:t>
                      </a:r>
                      <a:endParaRPr sz="900">
                        <a:latin typeface="Calibri"/>
                        <a:cs typeface="Calibri"/>
                      </a:endParaRPr>
                    </a:p>
                    <a:p>
                      <a:pPr marL="256540" indent="-172085">
                        <a:lnSpc>
                          <a:spcPct val="100000"/>
                        </a:lnSpc>
                        <a:buFont typeface="Arial MT"/>
                        <a:buChar char="•"/>
                        <a:tabLst>
                          <a:tab pos="256540" algn="l"/>
                        </a:tabLst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While</a:t>
                      </a:r>
                      <a:r>
                        <a:rPr dirty="0" sz="9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Sony’s</a:t>
                      </a:r>
                      <a:r>
                        <a:rPr dirty="0" sz="9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entertainment</a:t>
                      </a:r>
                      <a:r>
                        <a:rPr dirty="0" sz="900" spc="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business</a:t>
                      </a:r>
                      <a:r>
                        <a:rPr dirty="0" sz="900" spc="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has</a:t>
                      </a:r>
                      <a:r>
                        <a:rPr dirty="0" sz="9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often</a:t>
                      </a:r>
                      <a:r>
                        <a:rPr dirty="0" sz="9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played</a:t>
                      </a:r>
                      <a:r>
                        <a:rPr dirty="0" sz="9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second</a:t>
                      </a:r>
                      <a:r>
                        <a:rPr dirty="0" sz="9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fiddle</a:t>
                      </a:r>
                      <a:r>
                        <a:rPr dirty="0" sz="9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900" spc="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their</a:t>
                      </a:r>
                      <a:r>
                        <a:rPr dirty="0" sz="900" spc="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electronics</a:t>
                      </a:r>
                      <a:r>
                        <a:rPr dirty="0" sz="9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business,</a:t>
                      </a:r>
                      <a:r>
                        <a:rPr dirty="0" sz="900" spc="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Sony’s</a:t>
                      </a:r>
                      <a:r>
                        <a:rPr dirty="0" sz="9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newest</a:t>
                      </a:r>
                      <a:r>
                        <a:rPr dirty="0" sz="9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CEO</a:t>
                      </a:r>
                      <a:r>
                        <a:rPr dirty="0" sz="900" spc="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has</a:t>
                      </a:r>
                      <a:r>
                        <a:rPr dirty="0" sz="9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categorically</a:t>
                      </a:r>
                      <a:r>
                        <a:rPr dirty="0" sz="900" spc="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stated</a:t>
                      </a:r>
                      <a:r>
                        <a:rPr dirty="0" sz="9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that</a:t>
                      </a:r>
                      <a:endParaRPr sz="900">
                        <a:latin typeface="Calibri"/>
                        <a:cs typeface="Calibri"/>
                      </a:endParaRPr>
                    </a:p>
                    <a:p>
                      <a:pPr marL="256540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they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are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not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planning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on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exiting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these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businesses,</a:t>
                      </a:r>
                      <a:r>
                        <a:rPr dirty="0" sz="9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wish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expand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them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by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integrating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them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with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PlayStation</a:t>
                      </a:r>
                      <a:r>
                        <a:rPr dirty="0" sz="9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network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104139">
                    <a:lnL w="12700">
                      <a:solidFill>
                        <a:srgbClr val="4471C4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4471C4"/>
                      </a:solidFill>
                      <a:prstDash val="solid"/>
                    </a:lnT>
                    <a:lnB w="19050">
                      <a:solidFill>
                        <a:srgbClr val="4471C4"/>
                      </a:solidFill>
                      <a:prstDash val="solid"/>
                    </a:lnB>
                    <a:solidFill>
                      <a:srgbClr val="D5E2FF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just" marL="112395" marR="116205">
                        <a:lnSpc>
                          <a:spcPct val="100000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Acquiring</a:t>
                      </a:r>
                      <a:r>
                        <a:rPr dirty="0" sz="1000" spc="325">
                          <a:latin typeface="Calibri"/>
                          <a:cs typeface="Calibri"/>
                        </a:rPr>
                        <a:t> 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Sony</a:t>
                      </a:r>
                      <a:r>
                        <a:rPr dirty="0" sz="1000" spc="320">
                          <a:latin typeface="Calibri"/>
                          <a:cs typeface="Calibri"/>
                        </a:rPr>
                        <a:t> 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Pictures</a:t>
                      </a:r>
                      <a:r>
                        <a:rPr dirty="0" sz="1000" spc="320">
                          <a:latin typeface="Calibri"/>
                          <a:cs typeface="Calibri"/>
                        </a:rPr>
                        <a:t> 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Entertainment</a:t>
                      </a:r>
                      <a:r>
                        <a:rPr dirty="0" sz="1000" spc="330">
                          <a:latin typeface="Calibri"/>
                          <a:cs typeface="Calibri"/>
                        </a:rPr>
                        <a:t>  </a:t>
                      </a:r>
                      <a:r>
                        <a:rPr dirty="0" sz="1000" spc="-20">
                          <a:latin typeface="Calibri"/>
                          <a:cs typeface="Calibri"/>
                        </a:rPr>
                        <a:t>would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certainly</a:t>
                      </a:r>
                      <a:r>
                        <a:rPr dirty="0" sz="1000" spc="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add</a:t>
                      </a:r>
                      <a:r>
                        <a:rPr dirty="0" sz="1000" spc="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huge</a:t>
                      </a:r>
                      <a:r>
                        <a:rPr dirty="0" sz="1000" spc="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value</a:t>
                      </a:r>
                      <a:r>
                        <a:rPr dirty="0" sz="1000" spc="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1000" spc="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Amazon’s</a:t>
                      </a:r>
                      <a:r>
                        <a:rPr dirty="0" sz="1000" spc="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film</a:t>
                      </a:r>
                      <a:r>
                        <a:rPr dirty="0" sz="1000" spc="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library,</a:t>
                      </a:r>
                      <a:r>
                        <a:rPr dirty="0" sz="1000" spc="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but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 would</a:t>
                      </a:r>
                      <a:r>
                        <a:rPr dirty="0" sz="1000" spc="1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do</a:t>
                      </a:r>
                      <a:r>
                        <a:rPr dirty="0" sz="1000" spc="1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little</a:t>
                      </a:r>
                      <a:r>
                        <a:rPr dirty="0" sz="1000" spc="1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for</a:t>
                      </a:r>
                      <a:r>
                        <a:rPr dirty="0" sz="1000" spc="1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their</a:t>
                      </a:r>
                      <a:r>
                        <a:rPr dirty="0" sz="1000" spc="1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TV</a:t>
                      </a:r>
                      <a:r>
                        <a:rPr dirty="0" sz="1000" spc="1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library.</a:t>
                      </a:r>
                      <a:r>
                        <a:rPr dirty="0" sz="1000" spc="1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Moreover,</a:t>
                      </a:r>
                      <a:r>
                        <a:rPr dirty="0" sz="1000" spc="114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senior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management</a:t>
                      </a:r>
                      <a:r>
                        <a:rPr dirty="0" sz="1000" spc="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at</a:t>
                      </a:r>
                      <a:r>
                        <a:rPr dirty="0" sz="1000" spc="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Sony</a:t>
                      </a:r>
                      <a:r>
                        <a:rPr dirty="0" sz="1000" spc="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seem</a:t>
                      </a:r>
                      <a:r>
                        <a:rPr dirty="0" sz="1000" spc="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quite</a:t>
                      </a:r>
                      <a:r>
                        <a:rPr dirty="0" sz="1000" spc="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unwilling</a:t>
                      </a:r>
                      <a:r>
                        <a:rPr dirty="0" sz="1000" spc="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1000" spc="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>
                          <a:latin typeface="Calibri"/>
                          <a:cs typeface="Calibri"/>
                        </a:rPr>
                        <a:t>sell</a:t>
                      </a:r>
                      <a:r>
                        <a:rPr dirty="0" sz="1000" spc="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5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1000" spc="-10">
                          <a:latin typeface="Calibri"/>
                          <a:cs typeface="Calibri"/>
                        </a:rPr>
                        <a:t> division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36830">
                    <a:lnL w="381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4471C4"/>
                      </a:solidFill>
                      <a:prstDash val="solid"/>
                    </a:lnT>
                    <a:lnB w="19050">
                      <a:solidFill>
                        <a:srgbClr val="4471C4"/>
                      </a:solidFill>
                      <a:prstDash val="solid"/>
                    </a:lnB>
                    <a:solidFill>
                      <a:srgbClr val="D5E2FF"/>
                    </a:solidFill>
                  </a:tcPr>
                </a:tc>
              </a:tr>
              <a:tr h="77089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71C4"/>
                      </a:solidFill>
                      <a:prstDash val="solid"/>
                    </a:lnR>
                    <a:lnT w="190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264795" indent="-172085">
                        <a:lnSpc>
                          <a:spcPct val="100000"/>
                        </a:lnSpc>
                        <a:spcBef>
                          <a:spcPts val="195"/>
                        </a:spcBef>
                        <a:buFont typeface="Arial MT"/>
                        <a:buChar char="•"/>
                        <a:tabLst>
                          <a:tab pos="264795" algn="l"/>
                        </a:tabLst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Has</a:t>
                      </a:r>
                      <a:r>
                        <a:rPr dirty="0" sz="9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television</a:t>
                      </a:r>
                      <a:r>
                        <a:rPr dirty="0" sz="9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interactive 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divisions,</a:t>
                      </a:r>
                      <a:r>
                        <a:rPr dirty="0" sz="9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but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is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most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well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known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for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its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film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division</a:t>
                      </a:r>
                      <a:endParaRPr sz="900">
                        <a:latin typeface="Calibri"/>
                        <a:cs typeface="Calibri"/>
                      </a:endParaRPr>
                    </a:p>
                    <a:p>
                      <a:pPr marL="264795" marR="90805" indent="-172720">
                        <a:lnSpc>
                          <a:spcPct val="100000"/>
                        </a:lnSpc>
                        <a:buFont typeface="Arial MT"/>
                        <a:buChar char="•"/>
                        <a:tabLst>
                          <a:tab pos="264795" algn="l"/>
                        </a:tabLst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Content</a:t>
                      </a:r>
                      <a:r>
                        <a:rPr dirty="0" sz="900" spc="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library</a:t>
                      </a:r>
                      <a:r>
                        <a:rPr dirty="0" sz="900" spc="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900" spc="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scale</a:t>
                      </a:r>
                      <a:r>
                        <a:rPr dirty="0" sz="900" spc="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900" spc="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operations</a:t>
                      </a:r>
                      <a:r>
                        <a:rPr dirty="0" sz="900" spc="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is</a:t>
                      </a:r>
                      <a:r>
                        <a:rPr dirty="0" sz="900" spc="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relatively</a:t>
                      </a:r>
                      <a:r>
                        <a:rPr dirty="0" sz="900" spc="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limited,</a:t>
                      </a:r>
                      <a:r>
                        <a:rPr dirty="0" sz="900" spc="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it</a:t>
                      </a:r>
                      <a:r>
                        <a:rPr dirty="0" sz="900" spc="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was</a:t>
                      </a:r>
                      <a:r>
                        <a:rPr dirty="0" sz="900" spc="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only</a:t>
                      </a:r>
                      <a:r>
                        <a:rPr dirty="0" sz="900" spc="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900" spc="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7th</a:t>
                      </a:r>
                      <a:r>
                        <a:rPr dirty="0" sz="900" spc="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largest</a:t>
                      </a:r>
                      <a:r>
                        <a:rPr dirty="0" sz="900" spc="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studio</a:t>
                      </a:r>
                      <a:r>
                        <a:rPr dirty="0" sz="900" spc="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in</a:t>
                      </a:r>
                      <a:r>
                        <a:rPr dirty="0" sz="900" spc="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America</a:t>
                      </a:r>
                      <a:r>
                        <a:rPr dirty="0" sz="900" spc="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by</a:t>
                      </a:r>
                      <a:r>
                        <a:rPr dirty="0" sz="900" spc="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revenue</a:t>
                      </a:r>
                      <a:r>
                        <a:rPr dirty="0" sz="900" spc="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in</a:t>
                      </a:r>
                      <a:r>
                        <a:rPr dirty="0" sz="900" spc="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2015,</a:t>
                      </a:r>
                      <a:r>
                        <a:rPr dirty="0" sz="900" spc="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thus</a:t>
                      </a:r>
                      <a:r>
                        <a:rPr dirty="0" sz="900" spc="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available</a:t>
                      </a:r>
                      <a:r>
                        <a:rPr dirty="0" sz="900" spc="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at</a:t>
                      </a:r>
                      <a:r>
                        <a:rPr dirty="0" sz="900" spc="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900" spc="5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cheaper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valuation,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currently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trading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at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9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market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cap</a:t>
                      </a:r>
                      <a:r>
                        <a:rPr dirty="0" sz="9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around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$1.2</a:t>
                      </a:r>
                      <a:r>
                        <a:rPr dirty="0" sz="9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billion</a:t>
                      </a:r>
                      <a:endParaRPr sz="900">
                        <a:latin typeface="Calibri"/>
                        <a:cs typeface="Calibri"/>
                      </a:endParaRPr>
                    </a:p>
                    <a:p>
                      <a:pPr marL="264795" marR="92710" indent="-172720">
                        <a:lnSpc>
                          <a:spcPct val="100000"/>
                        </a:lnSpc>
                        <a:buFont typeface="Arial MT"/>
                        <a:buChar char="•"/>
                        <a:tabLst>
                          <a:tab pos="264795" algn="l"/>
                        </a:tabLst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Has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entered</a:t>
                      </a:r>
                      <a:r>
                        <a:rPr dirty="0" sz="9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into</a:t>
                      </a:r>
                      <a:r>
                        <a:rPr dirty="0" sz="9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an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agreement</a:t>
                      </a:r>
                      <a:r>
                        <a:rPr dirty="0" sz="9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with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NBC</a:t>
                      </a:r>
                      <a:r>
                        <a:rPr dirty="0" sz="9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through</a:t>
                      </a:r>
                      <a:r>
                        <a:rPr dirty="0" sz="9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its</a:t>
                      </a:r>
                      <a:r>
                        <a:rPr dirty="0" sz="9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subsidiary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Starz,</a:t>
                      </a:r>
                      <a:r>
                        <a:rPr dirty="0" sz="9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which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will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allow</a:t>
                      </a:r>
                      <a:r>
                        <a:rPr dirty="0" sz="9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Starz</a:t>
                      </a:r>
                      <a:r>
                        <a:rPr dirty="0" sz="9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productions</a:t>
                      </a:r>
                      <a:r>
                        <a:rPr dirty="0" sz="9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9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stream</a:t>
                      </a:r>
                      <a:r>
                        <a:rPr dirty="0" sz="9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through</a:t>
                      </a:r>
                      <a:r>
                        <a:rPr dirty="0" sz="9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NBC’s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Peacock</a:t>
                      </a:r>
                      <a:r>
                        <a:rPr dirty="0" sz="9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service.</a:t>
                      </a:r>
                      <a:r>
                        <a:rPr dirty="0" sz="900" spc="5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This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content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may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not</a:t>
                      </a:r>
                      <a:r>
                        <a:rPr dirty="0" sz="9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be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contractually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available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stream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through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9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rival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OTT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service,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further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limiting</a:t>
                      </a:r>
                      <a:r>
                        <a:rPr dirty="0" sz="9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library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24765">
                    <a:lnL w="12700">
                      <a:solidFill>
                        <a:srgbClr val="4471C4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  <a:solidFill>
                      <a:srgbClr val="D5E2FF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just" marL="100330" marR="8001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While</a:t>
                      </a:r>
                      <a:r>
                        <a:rPr dirty="0" sz="900" spc="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Lionsgate</a:t>
                      </a:r>
                      <a:r>
                        <a:rPr dirty="0" sz="900" spc="1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may</a:t>
                      </a:r>
                      <a:r>
                        <a:rPr dirty="0" sz="900" spc="1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seem</a:t>
                      </a:r>
                      <a:r>
                        <a:rPr dirty="0" sz="900" spc="1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like</a:t>
                      </a:r>
                      <a:r>
                        <a:rPr dirty="0" sz="900" spc="1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an</a:t>
                      </a:r>
                      <a:r>
                        <a:rPr dirty="0" sz="900" spc="1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attractive</a:t>
                      </a:r>
                      <a:r>
                        <a:rPr dirty="0" sz="900" spc="1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option</a:t>
                      </a:r>
                      <a:r>
                        <a:rPr dirty="0" sz="900" spc="1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due</a:t>
                      </a:r>
                      <a:r>
                        <a:rPr dirty="0" sz="900" spc="1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its</a:t>
                      </a:r>
                      <a:r>
                        <a:rPr dirty="0" sz="900" spc="5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relatively</a:t>
                      </a:r>
                      <a:r>
                        <a:rPr dirty="0" sz="900" spc="1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low</a:t>
                      </a:r>
                      <a:r>
                        <a:rPr dirty="0" sz="900" spc="1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price,</a:t>
                      </a:r>
                      <a:r>
                        <a:rPr dirty="0" sz="900" spc="1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900" spc="1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content</a:t>
                      </a:r>
                      <a:r>
                        <a:rPr dirty="0" sz="900" spc="1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that</a:t>
                      </a:r>
                      <a:r>
                        <a:rPr dirty="0" sz="900" spc="1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would</a:t>
                      </a:r>
                      <a:r>
                        <a:rPr dirty="0" sz="900" spc="1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come</a:t>
                      </a:r>
                      <a:r>
                        <a:rPr dirty="0" sz="900" spc="1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with</a:t>
                      </a:r>
                      <a:r>
                        <a:rPr dirty="0" sz="900" spc="1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it</a:t>
                      </a:r>
                      <a:r>
                        <a:rPr dirty="0" sz="900" spc="5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would</a:t>
                      </a:r>
                      <a:r>
                        <a:rPr dirty="0" sz="900" spc="2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not</a:t>
                      </a:r>
                      <a:r>
                        <a:rPr dirty="0" sz="900" spc="29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be</a:t>
                      </a:r>
                      <a:r>
                        <a:rPr dirty="0" sz="900" spc="2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900" spc="2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sufficient</a:t>
                      </a:r>
                      <a:r>
                        <a:rPr dirty="0" sz="900" spc="2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addition</a:t>
                      </a:r>
                      <a:r>
                        <a:rPr dirty="0" sz="900" spc="2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900" spc="2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Amazon’s</a:t>
                      </a:r>
                      <a:r>
                        <a:rPr dirty="0" sz="900" spc="2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current</a:t>
                      </a:r>
                      <a:r>
                        <a:rPr dirty="0" sz="900" spc="5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library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104775">
                    <a:lnL w="381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  <a:solidFill>
                      <a:srgbClr val="D5E2FF"/>
                    </a:solidFill>
                  </a:tcPr>
                </a:tc>
              </a:tr>
              <a:tr h="149415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just" marL="257810" marR="104775" indent="-172720">
                        <a:lnSpc>
                          <a:spcPct val="100000"/>
                        </a:lnSpc>
                        <a:spcBef>
                          <a:spcPts val="409"/>
                        </a:spcBef>
                        <a:buFont typeface="Arial MT"/>
                        <a:buChar char="•"/>
                        <a:tabLst>
                          <a:tab pos="257810" algn="l"/>
                        </a:tabLst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Formed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in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December</a:t>
                      </a:r>
                      <a:r>
                        <a:rPr dirty="0" sz="9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9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last year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by</a:t>
                      </a:r>
                      <a:r>
                        <a:rPr dirty="0" sz="9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merger</a:t>
                      </a:r>
                      <a:r>
                        <a:rPr dirty="0" sz="9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Viacom and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CBS,</a:t>
                      </a:r>
                      <a:r>
                        <a:rPr dirty="0" sz="9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both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whom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are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owned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by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National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Amusement,</a:t>
                      </a:r>
                      <a:r>
                        <a:rPr dirty="0" sz="9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in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order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consolidate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900" spc="5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business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9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be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better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equipped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9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fight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9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competition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from</a:t>
                      </a:r>
                      <a:r>
                        <a:rPr dirty="0" sz="9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tech</a:t>
                      </a:r>
                      <a:r>
                        <a:rPr dirty="0" sz="9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giants</a:t>
                      </a:r>
                      <a:r>
                        <a:rPr dirty="0" sz="9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entering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9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media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sphere,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including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Amazon</a:t>
                      </a:r>
                      <a:r>
                        <a:rPr dirty="0" sz="9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9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Netflix</a:t>
                      </a:r>
                      <a:endParaRPr sz="900">
                        <a:latin typeface="Calibri"/>
                        <a:cs typeface="Calibri"/>
                      </a:endParaRPr>
                    </a:p>
                    <a:p>
                      <a:pPr algn="just" marL="257175" indent="-172085">
                        <a:lnSpc>
                          <a:spcPct val="100000"/>
                        </a:lnSpc>
                        <a:buFont typeface="Arial MT"/>
                        <a:buChar char="•"/>
                        <a:tabLst>
                          <a:tab pos="257175" algn="l"/>
                        </a:tabLst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9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combined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entity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has</a:t>
                      </a:r>
                      <a:r>
                        <a:rPr dirty="0" sz="9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9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huge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asset</a:t>
                      </a:r>
                      <a:r>
                        <a:rPr dirty="0" sz="9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base,</a:t>
                      </a:r>
                      <a:r>
                        <a:rPr dirty="0" sz="9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including Paramount</a:t>
                      </a:r>
                      <a:r>
                        <a:rPr dirty="0" sz="9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Pictures,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CBS</a:t>
                      </a:r>
                      <a:r>
                        <a:rPr dirty="0" sz="9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News,</a:t>
                      </a:r>
                      <a:r>
                        <a:rPr dirty="0" sz="9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CBS</a:t>
                      </a:r>
                      <a:r>
                        <a:rPr dirty="0" sz="9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Television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Studios,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Comedy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Central,</a:t>
                      </a:r>
                      <a:r>
                        <a:rPr dirty="0" sz="9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Nickelodeon, 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etc.</a:t>
                      </a:r>
                      <a:endParaRPr sz="900">
                        <a:latin typeface="Calibri"/>
                        <a:cs typeface="Calibri"/>
                      </a:endParaRPr>
                    </a:p>
                    <a:p>
                      <a:pPr algn="just" marL="257810" marR="102870" indent="-172720">
                        <a:lnSpc>
                          <a:spcPct val="100000"/>
                        </a:lnSpc>
                        <a:buFont typeface="Arial MT"/>
                        <a:buChar char="•"/>
                        <a:tabLst>
                          <a:tab pos="257810" algn="l"/>
                        </a:tabLst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It</a:t>
                      </a:r>
                      <a:r>
                        <a:rPr dirty="0" sz="900" spc="1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would</a:t>
                      </a:r>
                      <a:r>
                        <a:rPr dirty="0" sz="900" spc="1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bring</a:t>
                      </a:r>
                      <a:r>
                        <a:rPr dirty="0" sz="900" spc="1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hundreds</a:t>
                      </a:r>
                      <a:r>
                        <a:rPr dirty="0" sz="900" spc="1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900" spc="1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successful</a:t>
                      </a:r>
                      <a:r>
                        <a:rPr dirty="0" sz="900" spc="1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TV</a:t>
                      </a:r>
                      <a:r>
                        <a:rPr dirty="0" sz="900" spc="1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shows</a:t>
                      </a:r>
                      <a:r>
                        <a:rPr dirty="0" sz="900" spc="1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900" spc="1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Movies</a:t>
                      </a:r>
                      <a:r>
                        <a:rPr dirty="0" sz="900" spc="1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900" spc="1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900" spc="1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Amazon</a:t>
                      </a:r>
                      <a:r>
                        <a:rPr dirty="0" sz="900" spc="1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content</a:t>
                      </a:r>
                      <a:r>
                        <a:rPr dirty="0" sz="900" spc="1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library,</a:t>
                      </a:r>
                      <a:r>
                        <a:rPr dirty="0" sz="900" spc="1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including</a:t>
                      </a:r>
                      <a:r>
                        <a:rPr dirty="0" sz="900" spc="1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rights</a:t>
                      </a:r>
                      <a:r>
                        <a:rPr dirty="0" sz="900" spc="1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900" spc="1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assets</a:t>
                      </a:r>
                      <a:r>
                        <a:rPr dirty="0" sz="900" spc="1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like</a:t>
                      </a:r>
                      <a:r>
                        <a:rPr dirty="0" sz="900" spc="1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Star</a:t>
                      </a:r>
                      <a:r>
                        <a:rPr dirty="0" sz="900" spc="1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Trek,</a:t>
                      </a:r>
                      <a:r>
                        <a:rPr dirty="0" sz="900" spc="1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Mission</a:t>
                      </a:r>
                      <a:r>
                        <a:rPr dirty="0" sz="900" spc="5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Impossible,</a:t>
                      </a:r>
                      <a:r>
                        <a:rPr dirty="0" sz="9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CSI,</a:t>
                      </a:r>
                      <a:r>
                        <a:rPr dirty="0" sz="9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Late</a:t>
                      </a:r>
                      <a:r>
                        <a:rPr dirty="0" sz="9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Show,</a:t>
                      </a:r>
                      <a:r>
                        <a:rPr dirty="0" sz="9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more.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CBS</a:t>
                      </a:r>
                      <a:r>
                        <a:rPr dirty="0" sz="9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also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has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partial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rights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9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many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sporting events, including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NFL,</a:t>
                      </a:r>
                      <a:r>
                        <a:rPr dirty="0" sz="9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WNBA,</a:t>
                      </a:r>
                      <a:r>
                        <a:rPr dirty="0" sz="9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PGA</a:t>
                      </a:r>
                      <a:r>
                        <a:rPr dirty="0" sz="9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Tour,</a:t>
                      </a:r>
                      <a:r>
                        <a:rPr dirty="0" sz="9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etc.</a:t>
                      </a:r>
                      <a:endParaRPr sz="900">
                        <a:latin typeface="Calibri"/>
                        <a:cs typeface="Calibri"/>
                      </a:endParaRPr>
                    </a:p>
                    <a:p>
                      <a:pPr algn="just" marL="257810" marR="103505" indent="-172720">
                        <a:lnSpc>
                          <a:spcPct val="100000"/>
                        </a:lnSpc>
                        <a:buFont typeface="Arial MT"/>
                        <a:buChar char="•"/>
                        <a:tabLst>
                          <a:tab pos="257810" algn="l"/>
                        </a:tabLst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Shari</a:t>
                      </a:r>
                      <a:r>
                        <a:rPr dirty="0" sz="900" spc="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Redstone,</a:t>
                      </a:r>
                      <a:r>
                        <a:rPr dirty="0" sz="900" spc="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900" spc="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president</a:t>
                      </a:r>
                      <a:r>
                        <a:rPr dirty="0" sz="900" spc="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900" spc="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National</a:t>
                      </a:r>
                      <a:r>
                        <a:rPr dirty="0" sz="900" spc="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Amusements,</a:t>
                      </a:r>
                      <a:r>
                        <a:rPr dirty="0" sz="900" spc="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has</a:t>
                      </a:r>
                      <a:r>
                        <a:rPr dirty="0" sz="900" spc="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been</a:t>
                      </a:r>
                      <a:r>
                        <a:rPr dirty="0" sz="900" spc="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trying</a:t>
                      </a:r>
                      <a:r>
                        <a:rPr dirty="0" sz="900" spc="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900" spc="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merge</a:t>
                      </a:r>
                      <a:r>
                        <a:rPr dirty="0" sz="900" spc="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CBS</a:t>
                      </a:r>
                      <a:r>
                        <a:rPr dirty="0" sz="900" spc="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900" spc="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Viacom</a:t>
                      </a:r>
                      <a:r>
                        <a:rPr dirty="0" sz="900" spc="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for</a:t>
                      </a:r>
                      <a:r>
                        <a:rPr dirty="0" sz="900" spc="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years</a:t>
                      </a:r>
                      <a:r>
                        <a:rPr dirty="0" sz="900" spc="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now.</a:t>
                      </a:r>
                      <a:r>
                        <a:rPr dirty="0" sz="900" spc="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In</a:t>
                      </a:r>
                      <a:r>
                        <a:rPr dirty="0" sz="9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900" spc="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complaint</a:t>
                      </a:r>
                      <a:r>
                        <a:rPr dirty="0" sz="900" spc="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she</a:t>
                      </a:r>
                      <a:r>
                        <a:rPr dirty="0" sz="900" spc="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filed</a:t>
                      </a:r>
                      <a:r>
                        <a:rPr dirty="0" sz="900" spc="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against</a:t>
                      </a:r>
                      <a:r>
                        <a:rPr dirty="0" sz="900" spc="5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CBS</a:t>
                      </a:r>
                      <a:r>
                        <a:rPr dirty="0" sz="900" spc="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executives</a:t>
                      </a:r>
                      <a:r>
                        <a:rPr dirty="0" sz="900" spc="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in</a:t>
                      </a:r>
                      <a:r>
                        <a:rPr dirty="0" sz="900" spc="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Delaware</a:t>
                      </a:r>
                      <a:r>
                        <a:rPr dirty="0" sz="900" spc="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Chancery</a:t>
                      </a:r>
                      <a:r>
                        <a:rPr dirty="0" sz="900" spc="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Court</a:t>
                      </a:r>
                      <a:r>
                        <a:rPr dirty="0" sz="900" spc="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in</a:t>
                      </a:r>
                      <a:r>
                        <a:rPr dirty="0" sz="900" spc="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2018,</a:t>
                      </a:r>
                      <a:r>
                        <a:rPr dirty="0" sz="900" spc="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it</a:t>
                      </a:r>
                      <a:r>
                        <a:rPr dirty="0" sz="900" spc="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was</a:t>
                      </a:r>
                      <a:r>
                        <a:rPr dirty="0" sz="900" spc="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clearly</a:t>
                      </a:r>
                      <a:r>
                        <a:rPr dirty="0" sz="900" spc="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implied</a:t>
                      </a:r>
                      <a:r>
                        <a:rPr dirty="0" sz="900" spc="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that</a:t>
                      </a:r>
                      <a:r>
                        <a:rPr dirty="0" sz="900" spc="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her</a:t>
                      </a:r>
                      <a:r>
                        <a:rPr dirty="0" sz="900" spc="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objective</a:t>
                      </a:r>
                      <a:r>
                        <a:rPr dirty="0" sz="900" spc="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behind</a:t>
                      </a:r>
                      <a:r>
                        <a:rPr dirty="0" sz="900" spc="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merging</a:t>
                      </a:r>
                      <a:r>
                        <a:rPr dirty="0" sz="900" spc="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900" spc="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two</a:t>
                      </a:r>
                      <a:r>
                        <a:rPr dirty="0" sz="900" spc="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entities</a:t>
                      </a:r>
                      <a:r>
                        <a:rPr dirty="0" sz="900" spc="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was</a:t>
                      </a:r>
                      <a:r>
                        <a:rPr dirty="0" sz="900" spc="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900" spc="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sell</a:t>
                      </a:r>
                      <a:r>
                        <a:rPr dirty="0" sz="900" spc="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them</a:t>
                      </a:r>
                      <a:r>
                        <a:rPr dirty="0" sz="900" spc="5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together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Since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9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merger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has</a:t>
                      </a:r>
                      <a:r>
                        <a:rPr dirty="0" sz="9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finally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been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successful,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National</a:t>
                      </a:r>
                      <a:r>
                        <a:rPr dirty="0" sz="9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Amusements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might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soon</a:t>
                      </a:r>
                      <a:r>
                        <a:rPr dirty="0" sz="9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begin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9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look</a:t>
                      </a:r>
                      <a:r>
                        <a:rPr dirty="0" sz="9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for</a:t>
                      </a:r>
                      <a:r>
                        <a:rPr dirty="0" sz="9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9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prospective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buyer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for</a:t>
                      </a:r>
                      <a:r>
                        <a:rPr dirty="0" sz="9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ViacomCBS</a:t>
                      </a:r>
                      <a:endParaRPr sz="900">
                        <a:latin typeface="Calibri"/>
                        <a:cs typeface="Calibri"/>
                      </a:endParaRPr>
                    </a:p>
                    <a:p>
                      <a:pPr algn="just" marL="257810" marR="104139" indent="-172720">
                        <a:lnSpc>
                          <a:spcPct val="100000"/>
                        </a:lnSpc>
                        <a:buFont typeface="Arial MT"/>
                        <a:buChar char="•"/>
                        <a:tabLst>
                          <a:tab pos="257810" algn="l"/>
                        </a:tabLst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ViacomCBS currently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trades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at a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Market Cap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about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$12.4 billion,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but as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most of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shares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are</a:t>
                      </a:r>
                      <a:r>
                        <a:rPr dirty="0" sz="9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owned by</a:t>
                      </a:r>
                      <a:r>
                        <a:rPr dirty="0" sz="9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National</a:t>
                      </a:r>
                      <a:r>
                        <a:rPr dirty="0" sz="9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Amusements,</a:t>
                      </a:r>
                      <a:r>
                        <a:rPr dirty="0" sz="9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actual</a:t>
                      </a:r>
                      <a:r>
                        <a:rPr dirty="0" sz="9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price</a:t>
                      </a:r>
                      <a:r>
                        <a:rPr dirty="0" sz="900" spc="5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9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acquisition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may</a:t>
                      </a:r>
                      <a:r>
                        <a:rPr dirty="0" sz="9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be</a:t>
                      </a:r>
                      <a:r>
                        <a:rPr dirty="0" sz="9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significantly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different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52069">
                    <a:lnL w="12700">
                      <a:solidFill>
                        <a:srgbClr val="4471C4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solidFill>
                      <a:srgbClr val="E1EFD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just" marL="95250" marR="118110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ViacomCBS</a:t>
                      </a:r>
                      <a:r>
                        <a:rPr dirty="0" sz="900" spc="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has</a:t>
                      </a:r>
                      <a:r>
                        <a:rPr dirty="0" sz="900" spc="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900" spc="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content</a:t>
                      </a:r>
                      <a:r>
                        <a:rPr dirty="0" sz="900" spc="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library</a:t>
                      </a:r>
                      <a:r>
                        <a:rPr dirty="0" sz="900" spc="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Amazon</a:t>
                      </a:r>
                      <a:r>
                        <a:rPr dirty="0" sz="900" spc="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needs,</a:t>
                      </a:r>
                      <a:r>
                        <a:rPr dirty="0" sz="900" spc="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900" spc="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900" spc="5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prowess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continue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to add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that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library.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management</a:t>
                      </a:r>
                      <a:r>
                        <a:rPr dirty="0" sz="900" spc="5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also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appears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be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ready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sell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in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long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run.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timing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of</a:t>
                      </a:r>
                      <a:r>
                        <a:rPr dirty="0" sz="900" spc="5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900" spc="1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acquisition</a:t>
                      </a:r>
                      <a:r>
                        <a:rPr dirty="0" sz="900" spc="1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is</a:t>
                      </a:r>
                      <a:r>
                        <a:rPr dirty="0" sz="900" spc="1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also</a:t>
                      </a:r>
                      <a:r>
                        <a:rPr dirty="0" sz="900" spc="1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not</a:t>
                      </a:r>
                      <a:r>
                        <a:rPr dirty="0" sz="900" spc="1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ideal,</a:t>
                      </a:r>
                      <a:r>
                        <a:rPr dirty="0" sz="900" spc="1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considering</a:t>
                      </a:r>
                      <a:r>
                        <a:rPr dirty="0" sz="900" spc="1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900" spc="1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company</a:t>
                      </a:r>
                      <a:r>
                        <a:rPr dirty="0" sz="900" spc="5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has</a:t>
                      </a:r>
                      <a:r>
                        <a:rPr dirty="0" sz="900" spc="1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just</a:t>
                      </a:r>
                      <a:r>
                        <a:rPr dirty="0" sz="900" spc="1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formed</a:t>
                      </a:r>
                      <a:r>
                        <a:rPr dirty="0" sz="900" spc="1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out</a:t>
                      </a:r>
                      <a:r>
                        <a:rPr dirty="0" sz="900" spc="1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900" spc="1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900" spc="1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difficult</a:t>
                      </a:r>
                      <a:r>
                        <a:rPr dirty="0" sz="900" spc="1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merger,</a:t>
                      </a:r>
                      <a:r>
                        <a:rPr dirty="0" sz="900" spc="1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but</a:t>
                      </a:r>
                      <a:r>
                        <a:rPr dirty="0" sz="900" spc="1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CBSViacom</a:t>
                      </a:r>
                      <a:r>
                        <a:rPr dirty="0" sz="900" spc="5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seems</a:t>
                      </a:r>
                      <a:r>
                        <a:rPr dirty="0" sz="900" spc="229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like</a:t>
                      </a:r>
                      <a:r>
                        <a:rPr dirty="0" sz="900" spc="2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Amazon’s</a:t>
                      </a:r>
                      <a:r>
                        <a:rPr dirty="0" sz="900" spc="2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best</a:t>
                      </a:r>
                      <a:r>
                        <a:rPr dirty="0" sz="900" spc="2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bet</a:t>
                      </a:r>
                      <a:r>
                        <a:rPr dirty="0" sz="900" spc="2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900" spc="229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winning</a:t>
                      </a:r>
                      <a:r>
                        <a:rPr dirty="0" sz="900" spc="2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900" spc="2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streaming</a:t>
                      </a:r>
                      <a:r>
                        <a:rPr dirty="0" sz="900" spc="5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wars.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109220">
                    <a:lnL w="3810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</a:tr>
              <a:tr h="492759">
                <a:tc gridSpan="3">
                  <a:txBody>
                    <a:bodyPr/>
                    <a:lstStyle/>
                    <a:p>
                      <a:pPr algn="r" marR="5556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400" spc="-10" b="1">
                          <a:solidFill>
                            <a:srgbClr val="0E1722"/>
                          </a:solidFill>
                          <a:latin typeface="Calibri"/>
                          <a:cs typeface="Calibri"/>
                        </a:rPr>
                        <a:t>Appendix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78740">
                    <a:lnR w="12700">
                      <a:solidFill>
                        <a:srgbClr val="2E528F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6510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400" spc="-1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Bibliography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78740">
                    <a:lnL w="12700">
                      <a:solidFill>
                        <a:srgbClr val="2E528F"/>
                      </a:solidFill>
                      <a:prstDash val="solid"/>
                    </a:lnL>
                    <a:lnR w="12700">
                      <a:solidFill>
                        <a:srgbClr val="2E528F"/>
                      </a:solidFill>
                      <a:prstDash val="solid"/>
                    </a:lnR>
                    <a:lnB w="12700">
                      <a:solidFill>
                        <a:srgbClr val="2E528F"/>
                      </a:solidFill>
                      <a:prstDash val="solid"/>
                    </a:lnB>
                    <a:solidFill>
                      <a:srgbClr val="050007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2E528F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Alternate</a:t>
            </a:r>
            <a:r>
              <a:rPr dirty="0" spc="-65"/>
              <a:t> </a:t>
            </a:r>
            <a:r>
              <a:rPr dirty="0"/>
              <a:t>Solution:</a:t>
            </a:r>
            <a:r>
              <a:rPr dirty="0" spc="-50"/>
              <a:t> </a:t>
            </a:r>
            <a:r>
              <a:rPr dirty="0"/>
              <a:t>Finding</a:t>
            </a:r>
            <a:r>
              <a:rPr dirty="0" spc="-60"/>
              <a:t> </a:t>
            </a:r>
            <a:r>
              <a:rPr dirty="0"/>
              <a:t>the</a:t>
            </a:r>
            <a:r>
              <a:rPr dirty="0" spc="-50"/>
              <a:t> </a:t>
            </a:r>
            <a:r>
              <a:rPr dirty="0"/>
              <a:t>Right</a:t>
            </a:r>
            <a:r>
              <a:rPr dirty="0" spc="-55"/>
              <a:t> </a:t>
            </a:r>
            <a:r>
              <a:rPr dirty="0" spc="-10"/>
              <a:t>Creator</a:t>
            </a:r>
            <a:r>
              <a:rPr dirty="0" spc="-55"/>
              <a:t> </a:t>
            </a:r>
            <a:r>
              <a:rPr dirty="0"/>
              <a:t>–</a:t>
            </a:r>
            <a:r>
              <a:rPr dirty="0" spc="-50"/>
              <a:t> </a:t>
            </a:r>
            <a:r>
              <a:rPr dirty="0"/>
              <a:t>Deeper</a:t>
            </a:r>
            <a:r>
              <a:rPr dirty="0" spc="-30"/>
              <a:t> </a:t>
            </a:r>
            <a:r>
              <a:rPr dirty="0" spc="-10"/>
              <a:t>Analysis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4318"/>
            <a:ext cx="12204700" cy="803910"/>
            <a:chOff x="-6350" y="4318"/>
            <a:chExt cx="12204700" cy="803910"/>
          </a:xfrm>
        </p:grpSpPr>
        <p:sp>
          <p:nvSpPr>
            <p:cNvPr id="3" name="object 3" descr=""/>
            <p:cNvSpPr/>
            <p:nvPr/>
          </p:nvSpPr>
          <p:spPr>
            <a:xfrm>
              <a:off x="0" y="10668"/>
              <a:ext cx="12192000" cy="791210"/>
            </a:xfrm>
            <a:custGeom>
              <a:avLst/>
              <a:gdLst/>
              <a:ahLst/>
              <a:cxnLst/>
              <a:rect l="l" t="t" r="r" b="b"/>
              <a:pathLst>
                <a:path w="12192000" h="791210">
                  <a:moveTo>
                    <a:pt x="12192000" y="0"/>
                  </a:moveTo>
                  <a:lnTo>
                    <a:pt x="0" y="0"/>
                  </a:lnTo>
                  <a:lnTo>
                    <a:pt x="0" y="790955"/>
                  </a:lnTo>
                  <a:lnTo>
                    <a:pt x="12192000" y="79095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10668"/>
              <a:ext cx="12192000" cy="791210"/>
            </a:xfrm>
            <a:custGeom>
              <a:avLst/>
              <a:gdLst/>
              <a:ahLst/>
              <a:cxnLst/>
              <a:rect l="l" t="t" r="r" b="b"/>
              <a:pathLst>
                <a:path w="12192000" h="791210">
                  <a:moveTo>
                    <a:pt x="0" y="790955"/>
                  </a:moveTo>
                  <a:lnTo>
                    <a:pt x="12192000" y="790955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790955"/>
                  </a:lnTo>
                  <a:close/>
                </a:path>
              </a:pathLst>
            </a:custGeom>
            <a:ln w="12700">
              <a:solidFill>
                <a:srgbClr val="00134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162813" y="6307581"/>
            <a:ext cx="1244600" cy="556895"/>
            <a:chOff x="162813" y="6307581"/>
            <a:chExt cx="1244600" cy="556895"/>
          </a:xfrm>
        </p:grpSpPr>
        <p:sp>
          <p:nvSpPr>
            <p:cNvPr id="6" name="object 6" descr=""/>
            <p:cNvSpPr/>
            <p:nvPr/>
          </p:nvSpPr>
          <p:spPr>
            <a:xfrm>
              <a:off x="169163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2" y="544068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69163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544068"/>
                  </a:moveTo>
                  <a:lnTo>
                    <a:pt x="1231392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73735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200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200" y="524255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175513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64795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Executive</a:t>
            </a:r>
            <a:endParaRPr sz="1400">
              <a:latin typeface="Calibri"/>
              <a:cs typeface="Calibri"/>
            </a:endParaRPr>
          </a:p>
          <a:p>
            <a:pPr marL="267970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2963926" y="6307581"/>
            <a:ext cx="1244600" cy="556895"/>
            <a:chOff x="2963926" y="6307581"/>
            <a:chExt cx="1244600" cy="556895"/>
          </a:xfrm>
        </p:grpSpPr>
        <p:sp>
          <p:nvSpPr>
            <p:cNvPr id="11" name="object 11" descr=""/>
            <p:cNvSpPr/>
            <p:nvPr/>
          </p:nvSpPr>
          <p:spPr>
            <a:xfrm>
              <a:off x="2970276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1" y="544068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970276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544068"/>
                  </a:moveTo>
                  <a:lnTo>
                    <a:pt x="1231391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974848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200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200" y="524255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2976626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66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</a:t>
            </a:r>
            <a:endParaRPr sz="1400">
              <a:latin typeface="Calibri"/>
              <a:cs typeface="Calibri"/>
            </a:endParaRPr>
          </a:p>
          <a:p>
            <a:pPr marL="263525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Overview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1563369" y="6307581"/>
            <a:ext cx="1244600" cy="556895"/>
            <a:chOff x="1563369" y="6307581"/>
            <a:chExt cx="1244600" cy="556895"/>
          </a:xfrm>
        </p:grpSpPr>
        <p:sp>
          <p:nvSpPr>
            <p:cNvPr id="16" name="object 16" descr=""/>
            <p:cNvSpPr/>
            <p:nvPr/>
          </p:nvSpPr>
          <p:spPr>
            <a:xfrm>
              <a:off x="1569719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2" y="544068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569719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544068"/>
                  </a:moveTo>
                  <a:lnTo>
                    <a:pt x="1231392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574291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199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199" y="524255"/>
                  </a:lnTo>
                  <a:lnTo>
                    <a:pt x="1219199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1576069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0861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</a:t>
            </a:r>
            <a:endParaRPr sz="1400">
              <a:latin typeface="Calibri"/>
              <a:cs typeface="Calibri"/>
            </a:endParaRPr>
          </a:p>
          <a:p>
            <a:pPr marL="314960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4364482" y="6307581"/>
            <a:ext cx="1244600" cy="556895"/>
            <a:chOff x="4364482" y="6307581"/>
            <a:chExt cx="1244600" cy="556895"/>
          </a:xfrm>
        </p:grpSpPr>
        <p:sp>
          <p:nvSpPr>
            <p:cNvPr id="21" name="object 21" descr=""/>
            <p:cNvSpPr/>
            <p:nvPr/>
          </p:nvSpPr>
          <p:spPr>
            <a:xfrm>
              <a:off x="4370832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1" y="544068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4370832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544068"/>
                  </a:moveTo>
                  <a:lnTo>
                    <a:pt x="1231391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4375404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200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200" y="524255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4377182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5765038" y="6307581"/>
            <a:ext cx="1244600" cy="556895"/>
            <a:chOff x="5765038" y="6307581"/>
            <a:chExt cx="1244600" cy="556895"/>
          </a:xfrm>
        </p:grpSpPr>
        <p:sp>
          <p:nvSpPr>
            <p:cNvPr id="26" name="object 26" descr=""/>
            <p:cNvSpPr/>
            <p:nvPr/>
          </p:nvSpPr>
          <p:spPr>
            <a:xfrm>
              <a:off x="5771388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1" y="544068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5771388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1" y="544068"/>
                  </a:moveTo>
                  <a:lnTo>
                    <a:pt x="1231391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5775960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199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199" y="524255"/>
                  </a:lnTo>
                  <a:lnTo>
                    <a:pt x="1219199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5777738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8829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</a:t>
            </a:r>
            <a:endParaRPr sz="1400">
              <a:latin typeface="Calibri"/>
              <a:cs typeface="Calibri"/>
            </a:endParaRPr>
          </a:p>
          <a:p>
            <a:pPr marL="315595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7165593" y="6307581"/>
            <a:ext cx="1244600" cy="556895"/>
            <a:chOff x="7165593" y="6307581"/>
            <a:chExt cx="1244600" cy="556895"/>
          </a:xfrm>
        </p:grpSpPr>
        <p:sp>
          <p:nvSpPr>
            <p:cNvPr id="31" name="object 31" descr=""/>
            <p:cNvSpPr/>
            <p:nvPr/>
          </p:nvSpPr>
          <p:spPr>
            <a:xfrm>
              <a:off x="7171943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2" y="544068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7171943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544068"/>
                  </a:moveTo>
                  <a:lnTo>
                    <a:pt x="1231392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7176515" y="6307836"/>
              <a:ext cx="1219200" cy="524510"/>
            </a:xfrm>
            <a:custGeom>
              <a:avLst/>
              <a:gdLst/>
              <a:ahLst/>
              <a:cxnLst/>
              <a:rect l="l" t="t" r="r" b="b"/>
              <a:pathLst>
                <a:path w="1219200" h="524509">
                  <a:moveTo>
                    <a:pt x="1219200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1219200" y="524255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7178293" y="6330492"/>
            <a:ext cx="121920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0447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</a:t>
            </a:r>
            <a:endParaRPr sz="1400">
              <a:latin typeface="Calibri"/>
              <a:cs typeface="Calibri"/>
            </a:endParaRPr>
          </a:p>
          <a:p>
            <a:pPr marL="247015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Feasibility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8572500" y="6307835"/>
            <a:ext cx="1231900" cy="550545"/>
          </a:xfrm>
          <a:prstGeom prst="rect">
            <a:avLst/>
          </a:prstGeom>
          <a:solidFill>
            <a:srgbClr val="ED8524"/>
          </a:solidFill>
        </p:spPr>
        <p:txBody>
          <a:bodyPr wrap="square" lIns="0" tIns="3619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84"/>
              </a:spcBef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Alternative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400" spc="-10" b="1">
                <a:solidFill>
                  <a:srgbClr val="0E1722"/>
                </a:solidFill>
                <a:latin typeface="Calibri"/>
                <a:cs typeface="Calibri"/>
              </a:rPr>
              <a:t>Solution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9973056" y="6307581"/>
            <a:ext cx="1247140" cy="556895"/>
            <a:chOff x="9973056" y="6307581"/>
            <a:chExt cx="1247140" cy="556895"/>
          </a:xfrm>
        </p:grpSpPr>
        <p:sp>
          <p:nvSpPr>
            <p:cNvPr id="37" name="object 37" descr=""/>
            <p:cNvSpPr/>
            <p:nvPr/>
          </p:nvSpPr>
          <p:spPr>
            <a:xfrm>
              <a:off x="9982200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1231392" y="544068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9982200" y="6313931"/>
              <a:ext cx="1231900" cy="544195"/>
            </a:xfrm>
            <a:custGeom>
              <a:avLst/>
              <a:gdLst/>
              <a:ahLst/>
              <a:cxnLst/>
              <a:rect l="l" t="t" r="r" b="b"/>
              <a:pathLst>
                <a:path w="1231900" h="544195">
                  <a:moveTo>
                    <a:pt x="1231392" y="544068"/>
                  </a:moveTo>
                  <a:lnTo>
                    <a:pt x="1231392" y="0"/>
                  </a:lnTo>
                  <a:lnTo>
                    <a:pt x="0" y="0"/>
                  </a:lnTo>
                  <a:lnTo>
                    <a:pt x="0" y="54406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9973056" y="6423660"/>
              <a:ext cx="1219200" cy="307975"/>
            </a:xfrm>
            <a:custGeom>
              <a:avLst/>
              <a:gdLst/>
              <a:ahLst/>
              <a:cxnLst/>
              <a:rect l="l" t="t" r="r" b="b"/>
              <a:pathLst>
                <a:path w="1219200" h="307975">
                  <a:moveTo>
                    <a:pt x="1219200" y="0"/>
                  </a:moveTo>
                  <a:lnTo>
                    <a:pt x="0" y="0"/>
                  </a:lnTo>
                  <a:lnTo>
                    <a:pt x="0" y="307847"/>
                  </a:lnTo>
                  <a:lnTo>
                    <a:pt x="1219200" y="307847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 descr=""/>
          <p:cNvSpPr txBox="1"/>
          <p:nvPr/>
        </p:nvSpPr>
        <p:spPr>
          <a:xfrm>
            <a:off x="9988550" y="6446316"/>
            <a:ext cx="121920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0025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1" name="object 41" descr=""/>
          <p:cNvSpPr/>
          <p:nvPr/>
        </p:nvSpPr>
        <p:spPr>
          <a:xfrm>
            <a:off x="11551919" y="6443471"/>
            <a:ext cx="640080" cy="295910"/>
          </a:xfrm>
          <a:custGeom>
            <a:avLst/>
            <a:gdLst/>
            <a:ahLst/>
            <a:cxnLst/>
            <a:rect l="l" t="t" r="r" b="b"/>
            <a:pathLst>
              <a:path w="640079" h="295909">
                <a:moveTo>
                  <a:pt x="640079" y="0"/>
                </a:moveTo>
                <a:lnTo>
                  <a:pt x="0" y="0"/>
                </a:lnTo>
                <a:lnTo>
                  <a:pt x="0" y="295655"/>
                </a:lnTo>
                <a:lnTo>
                  <a:pt x="640079" y="295655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2" name="object 4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Alternative</a:t>
            </a:r>
            <a:r>
              <a:rPr dirty="0" spc="-75"/>
              <a:t> </a:t>
            </a:r>
            <a:r>
              <a:rPr dirty="0"/>
              <a:t>Solution:</a:t>
            </a:r>
            <a:r>
              <a:rPr dirty="0" spc="-85"/>
              <a:t> </a:t>
            </a:r>
            <a:r>
              <a:rPr dirty="0"/>
              <a:t>Post</a:t>
            </a:r>
            <a:r>
              <a:rPr dirty="0" spc="-65"/>
              <a:t> </a:t>
            </a:r>
            <a:r>
              <a:rPr dirty="0"/>
              <a:t>Acquisition</a:t>
            </a:r>
            <a:r>
              <a:rPr dirty="0" spc="-70"/>
              <a:t> </a:t>
            </a:r>
            <a:r>
              <a:rPr dirty="0" spc="-10"/>
              <a:t>Strategy</a:t>
            </a:r>
            <a:r>
              <a:rPr dirty="0" spc="-70"/>
              <a:t> </a:t>
            </a:r>
            <a:r>
              <a:rPr dirty="0"/>
              <a:t>–</a:t>
            </a:r>
            <a:r>
              <a:rPr dirty="0" spc="-70"/>
              <a:t> </a:t>
            </a:r>
            <a:r>
              <a:rPr dirty="0"/>
              <a:t>Financial</a:t>
            </a:r>
            <a:r>
              <a:rPr dirty="0" spc="-95"/>
              <a:t> </a:t>
            </a:r>
            <a:r>
              <a:rPr dirty="0" spc="-10"/>
              <a:t>Analysis</a:t>
            </a:r>
          </a:p>
        </p:txBody>
      </p:sp>
      <p:sp>
        <p:nvSpPr>
          <p:cNvPr id="44" name="object 44" descr=""/>
          <p:cNvSpPr txBox="1"/>
          <p:nvPr/>
        </p:nvSpPr>
        <p:spPr>
          <a:xfrm>
            <a:off x="364642" y="6050076"/>
            <a:ext cx="2207895" cy="1885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050" i="1">
                <a:solidFill>
                  <a:srgbClr val="767070"/>
                </a:solidFill>
                <a:latin typeface="Calibri"/>
                <a:cs typeface="Calibri"/>
              </a:rPr>
              <a:t>Sources:</a:t>
            </a:r>
            <a:r>
              <a:rPr dirty="0" sz="1050" spc="20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050" i="1">
                <a:solidFill>
                  <a:srgbClr val="767070"/>
                </a:solidFill>
                <a:latin typeface="Calibri"/>
                <a:cs typeface="Calibri"/>
              </a:rPr>
              <a:t>Company</a:t>
            </a:r>
            <a:r>
              <a:rPr dirty="0" sz="1050" spc="25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050" i="1">
                <a:solidFill>
                  <a:srgbClr val="767070"/>
                </a:solidFill>
                <a:latin typeface="Calibri"/>
                <a:cs typeface="Calibri"/>
              </a:rPr>
              <a:t>Filings,</a:t>
            </a:r>
            <a:r>
              <a:rPr dirty="0" sz="1050" spc="45" i="1">
                <a:solidFill>
                  <a:srgbClr val="767070"/>
                </a:solidFill>
                <a:latin typeface="Calibri"/>
                <a:cs typeface="Calibri"/>
              </a:rPr>
              <a:t> </a:t>
            </a:r>
            <a:r>
              <a:rPr dirty="0" sz="1050" spc="-10" i="1">
                <a:solidFill>
                  <a:srgbClr val="767070"/>
                </a:solidFill>
                <a:latin typeface="Calibri"/>
                <a:cs typeface="Calibri"/>
              </a:rPr>
              <a:t>thewrap.com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5" name="object 45" descr=""/>
          <p:cNvSpPr/>
          <p:nvPr/>
        </p:nvSpPr>
        <p:spPr>
          <a:xfrm>
            <a:off x="774191" y="4616196"/>
            <a:ext cx="3153410" cy="0"/>
          </a:xfrm>
          <a:custGeom>
            <a:avLst/>
            <a:gdLst/>
            <a:ahLst/>
            <a:cxnLst/>
            <a:rect l="l" t="t" r="r" b="b"/>
            <a:pathLst>
              <a:path w="3153410" h="0">
                <a:moveTo>
                  <a:pt x="0" y="0"/>
                </a:moveTo>
                <a:lnTo>
                  <a:pt x="3153156" y="0"/>
                </a:lnTo>
              </a:path>
            </a:pathLst>
          </a:custGeom>
          <a:ln w="9525">
            <a:solidFill>
              <a:srgbClr val="C1D5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6" name="object 46" descr=""/>
          <p:cNvGrpSpPr/>
          <p:nvPr/>
        </p:nvGrpSpPr>
        <p:grpSpPr>
          <a:xfrm>
            <a:off x="937069" y="3831526"/>
            <a:ext cx="2780030" cy="394970"/>
            <a:chOff x="937069" y="3831526"/>
            <a:chExt cx="2780030" cy="394970"/>
          </a:xfrm>
        </p:grpSpPr>
        <p:sp>
          <p:nvSpPr>
            <p:cNvPr id="47" name="object 47" descr=""/>
            <p:cNvSpPr/>
            <p:nvPr/>
          </p:nvSpPr>
          <p:spPr>
            <a:xfrm>
              <a:off x="998982" y="3845814"/>
              <a:ext cx="2703830" cy="320040"/>
            </a:xfrm>
            <a:custGeom>
              <a:avLst/>
              <a:gdLst/>
              <a:ahLst/>
              <a:cxnLst/>
              <a:rect l="l" t="t" r="r" b="b"/>
              <a:pathLst>
                <a:path w="2703829" h="320039">
                  <a:moveTo>
                    <a:pt x="0" y="320040"/>
                  </a:moveTo>
                  <a:lnTo>
                    <a:pt x="451104" y="237744"/>
                  </a:lnTo>
                  <a:lnTo>
                    <a:pt x="902207" y="211836"/>
                  </a:lnTo>
                  <a:lnTo>
                    <a:pt x="1351788" y="201168"/>
                  </a:lnTo>
                  <a:lnTo>
                    <a:pt x="1802892" y="102108"/>
                  </a:lnTo>
                  <a:lnTo>
                    <a:pt x="2252472" y="32004"/>
                  </a:lnTo>
                  <a:lnTo>
                    <a:pt x="2703576" y="0"/>
                  </a:lnTo>
                </a:path>
              </a:pathLst>
            </a:custGeom>
            <a:ln w="28575">
              <a:solidFill>
                <a:srgbClr val="1E849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941832" y="4106926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941832" y="4106926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114300" y="11430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2293620" y="3989578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2293620" y="3989578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114300" y="11430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2743200" y="3888994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299"/>
                  </a:lnTo>
                  <a:lnTo>
                    <a:pt x="114300" y="114299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2743200" y="3888994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299"/>
                  </a:moveTo>
                  <a:lnTo>
                    <a:pt x="114300" y="114299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299"/>
                  </a:lnTo>
                  <a:close/>
                </a:path>
              </a:pathLst>
            </a:custGeom>
            <a:ln w="952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4" name="object 54" descr=""/>
          <p:cNvGrpSpPr/>
          <p:nvPr/>
        </p:nvGrpSpPr>
        <p:grpSpPr>
          <a:xfrm>
            <a:off x="1386649" y="4019867"/>
            <a:ext cx="123825" cy="123825"/>
            <a:chOff x="1386649" y="4019867"/>
            <a:chExt cx="123825" cy="123825"/>
          </a:xfrm>
        </p:grpSpPr>
        <p:sp>
          <p:nvSpPr>
            <p:cNvPr id="55" name="object 55" descr=""/>
            <p:cNvSpPr/>
            <p:nvPr/>
          </p:nvSpPr>
          <p:spPr>
            <a:xfrm>
              <a:off x="1391411" y="4024629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1391411" y="4024629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114300" y="11430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7" name="object 57" descr=""/>
          <p:cNvGrpSpPr/>
          <p:nvPr/>
        </p:nvGrpSpPr>
        <p:grpSpPr>
          <a:xfrm>
            <a:off x="1837753" y="3993959"/>
            <a:ext cx="123825" cy="123825"/>
            <a:chOff x="1837753" y="3993959"/>
            <a:chExt cx="123825" cy="123825"/>
          </a:xfrm>
        </p:grpSpPr>
        <p:sp>
          <p:nvSpPr>
            <p:cNvPr id="58" name="object 58" descr=""/>
            <p:cNvSpPr/>
            <p:nvPr/>
          </p:nvSpPr>
          <p:spPr>
            <a:xfrm>
              <a:off x="1842516" y="3998721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1842516" y="3998721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114300" y="11430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0" name="object 60" descr=""/>
          <p:cNvGrpSpPr/>
          <p:nvPr/>
        </p:nvGrpSpPr>
        <p:grpSpPr>
          <a:xfrm>
            <a:off x="3189541" y="3814127"/>
            <a:ext cx="123825" cy="123825"/>
            <a:chOff x="3189541" y="3814127"/>
            <a:chExt cx="123825" cy="123825"/>
          </a:xfrm>
        </p:grpSpPr>
        <p:sp>
          <p:nvSpPr>
            <p:cNvPr id="61" name="object 61" descr=""/>
            <p:cNvSpPr/>
            <p:nvPr/>
          </p:nvSpPr>
          <p:spPr>
            <a:xfrm>
              <a:off x="3194304" y="381889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299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4299" y="114300"/>
                  </a:lnTo>
                  <a:lnTo>
                    <a:pt x="1142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3194304" y="381889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114299" y="114300"/>
                  </a:lnTo>
                  <a:lnTo>
                    <a:pt x="114299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3" name="object 63" descr=""/>
          <p:cNvGrpSpPr/>
          <p:nvPr/>
        </p:nvGrpSpPr>
        <p:grpSpPr>
          <a:xfrm>
            <a:off x="3639121" y="3782123"/>
            <a:ext cx="123825" cy="123825"/>
            <a:chOff x="3639121" y="3782123"/>
            <a:chExt cx="123825" cy="123825"/>
          </a:xfrm>
        </p:grpSpPr>
        <p:sp>
          <p:nvSpPr>
            <p:cNvPr id="64" name="object 64" descr=""/>
            <p:cNvSpPr/>
            <p:nvPr/>
          </p:nvSpPr>
          <p:spPr>
            <a:xfrm>
              <a:off x="3643884" y="3786885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3643884" y="3786885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114300" y="11430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6" name="object 66" descr=""/>
          <p:cNvGrpSpPr/>
          <p:nvPr/>
        </p:nvGrpSpPr>
        <p:grpSpPr>
          <a:xfrm>
            <a:off x="984694" y="3158807"/>
            <a:ext cx="2778760" cy="366395"/>
            <a:chOff x="984694" y="3158807"/>
            <a:chExt cx="2778760" cy="366395"/>
          </a:xfrm>
        </p:grpSpPr>
        <p:sp>
          <p:nvSpPr>
            <p:cNvPr id="67" name="object 67" descr=""/>
            <p:cNvSpPr/>
            <p:nvPr/>
          </p:nvSpPr>
          <p:spPr>
            <a:xfrm>
              <a:off x="998982" y="3222498"/>
              <a:ext cx="2703830" cy="288290"/>
            </a:xfrm>
            <a:custGeom>
              <a:avLst/>
              <a:gdLst/>
              <a:ahLst/>
              <a:cxnLst/>
              <a:rect l="l" t="t" r="r" b="b"/>
              <a:pathLst>
                <a:path w="2703829" h="288289">
                  <a:moveTo>
                    <a:pt x="0" y="288036"/>
                  </a:moveTo>
                  <a:lnTo>
                    <a:pt x="451104" y="202691"/>
                  </a:lnTo>
                  <a:lnTo>
                    <a:pt x="902207" y="172212"/>
                  </a:lnTo>
                  <a:lnTo>
                    <a:pt x="1351788" y="179831"/>
                  </a:lnTo>
                  <a:lnTo>
                    <a:pt x="1802892" y="103631"/>
                  </a:lnTo>
                  <a:lnTo>
                    <a:pt x="2252472" y="30479"/>
                  </a:lnTo>
                  <a:lnTo>
                    <a:pt x="2703576" y="0"/>
                  </a:lnTo>
                </a:path>
              </a:pathLst>
            </a:custGeom>
            <a:ln w="2857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1391412" y="3367786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1391412" y="3367786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114300" y="11430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1842516" y="3337306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1842516" y="3337306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114300" y="11430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2293620" y="3343402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2293620" y="3343402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114300" y="11430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3194304" y="319405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299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4299" y="114300"/>
                  </a:lnTo>
                  <a:lnTo>
                    <a:pt x="1142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3194304" y="319405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114299" y="114300"/>
                  </a:lnTo>
                  <a:lnTo>
                    <a:pt x="114299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3643883" y="316357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3643883" y="316357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114300" y="11430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8" name="object 78" descr=""/>
          <p:cNvGrpSpPr/>
          <p:nvPr/>
        </p:nvGrpSpPr>
        <p:grpSpPr>
          <a:xfrm>
            <a:off x="937069" y="3446843"/>
            <a:ext cx="123825" cy="123825"/>
            <a:chOff x="937069" y="3446843"/>
            <a:chExt cx="123825" cy="123825"/>
          </a:xfrm>
        </p:grpSpPr>
        <p:sp>
          <p:nvSpPr>
            <p:cNvPr id="79" name="object 79" descr=""/>
            <p:cNvSpPr/>
            <p:nvPr/>
          </p:nvSpPr>
          <p:spPr>
            <a:xfrm>
              <a:off x="941832" y="3451605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941832" y="3451605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114300" y="11430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1" name="object 81" descr=""/>
          <p:cNvGrpSpPr/>
          <p:nvPr/>
        </p:nvGrpSpPr>
        <p:grpSpPr>
          <a:xfrm>
            <a:off x="2738437" y="3263963"/>
            <a:ext cx="123825" cy="123825"/>
            <a:chOff x="2738437" y="3263963"/>
            <a:chExt cx="123825" cy="123825"/>
          </a:xfrm>
        </p:grpSpPr>
        <p:sp>
          <p:nvSpPr>
            <p:cNvPr id="82" name="object 82" descr=""/>
            <p:cNvSpPr/>
            <p:nvPr/>
          </p:nvSpPr>
          <p:spPr>
            <a:xfrm>
              <a:off x="2743200" y="3268726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2743200" y="3268726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114300" y="11430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4" name="object 84" descr=""/>
          <p:cNvGrpSpPr/>
          <p:nvPr/>
        </p:nvGrpSpPr>
        <p:grpSpPr>
          <a:xfrm>
            <a:off x="984694" y="2389187"/>
            <a:ext cx="2778760" cy="684530"/>
            <a:chOff x="984694" y="2389187"/>
            <a:chExt cx="2778760" cy="684530"/>
          </a:xfrm>
        </p:grpSpPr>
        <p:sp>
          <p:nvSpPr>
            <p:cNvPr id="85" name="object 85" descr=""/>
            <p:cNvSpPr/>
            <p:nvPr/>
          </p:nvSpPr>
          <p:spPr>
            <a:xfrm>
              <a:off x="998982" y="2451353"/>
              <a:ext cx="2703830" cy="608330"/>
            </a:xfrm>
            <a:custGeom>
              <a:avLst/>
              <a:gdLst/>
              <a:ahLst/>
              <a:cxnLst/>
              <a:rect l="l" t="t" r="r" b="b"/>
              <a:pathLst>
                <a:path w="2703829" h="608330">
                  <a:moveTo>
                    <a:pt x="0" y="608076"/>
                  </a:moveTo>
                  <a:lnTo>
                    <a:pt x="451104" y="440436"/>
                  </a:lnTo>
                  <a:lnTo>
                    <a:pt x="902207" y="385572"/>
                  </a:lnTo>
                  <a:lnTo>
                    <a:pt x="1351788" y="382524"/>
                  </a:lnTo>
                  <a:lnTo>
                    <a:pt x="1802892" y="207263"/>
                  </a:lnTo>
                  <a:lnTo>
                    <a:pt x="2252472" y="62484"/>
                  </a:lnTo>
                  <a:lnTo>
                    <a:pt x="2703576" y="0"/>
                  </a:lnTo>
                </a:path>
              </a:pathLst>
            </a:custGeom>
            <a:ln w="28574">
              <a:solidFill>
                <a:srgbClr val="122D5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1842516" y="2777997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1842516" y="2777997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114300" y="11430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122D5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2293620" y="277495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2293620" y="277495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114300" y="11430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122D5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3643883" y="239395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3643883" y="239395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114300" y="11430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122D5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2" name="object 92" descr=""/>
          <p:cNvGrpSpPr/>
          <p:nvPr/>
        </p:nvGrpSpPr>
        <p:grpSpPr>
          <a:xfrm>
            <a:off x="937069" y="2997263"/>
            <a:ext cx="123825" cy="123825"/>
            <a:chOff x="937069" y="2997263"/>
            <a:chExt cx="123825" cy="123825"/>
          </a:xfrm>
        </p:grpSpPr>
        <p:sp>
          <p:nvSpPr>
            <p:cNvPr id="93" name="object 93" descr=""/>
            <p:cNvSpPr/>
            <p:nvPr/>
          </p:nvSpPr>
          <p:spPr>
            <a:xfrm>
              <a:off x="941832" y="3002026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941832" y="3002026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114300" y="11430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122D5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5" name="object 95" descr=""/>
          <p:cNvGrpSpPr/>
          <p:nvPr/>
        </p:nvGrpSpPr>
        <p:grpSpPr>
          <a:xfrm>
            <a:off x="1386649" y="2829623"/>
            <a:ext cx="123825" cy="123825"/>
            <a:chOff x="1386649" y="2829623"/>
            <a:chExt cx="123825" cy="123825"/>
          </a:xfrm>
        </p:grpSpPr>
        <p:sp>
          <p:nvSpPr>
            <p:cNvPr id="96" name="object 96" descr=""/>
            <p:cNvSpPr/>
            <p:nvPr/>
          </p:nvSpPr>
          <p:spPr>
            <a:xfrm>
              <a:off x="1391411" y="2834385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 descr=""/>
            <p:cNvSpPr/>
            <p:nvPr/>
          </p:nvSpPr>
          <p:spPr>
            <a:xfrm>
              <a:off x="1391411" y="2834385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114300" y="11430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122D5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8" name="object 98" descr=""/>
          <p:cNvGrpSpPr/>
          <p:nvPr/>
        </p:nvGrpSpPr>
        <p:grpSpPr>
          <a:xfrm>
            <a:off x="2738437" y="2594927"/>
            <a:ext cx="123825" cy="123825"/>
            <a:chOff x="2738437" y="2594927"/>
            <a:chExt cx="123825" cy="123825"/>
          </a:xfrm>
        </p:grpSpPr>
        <p:sp>
          <p:nvSpPr>
            <p:cNvPr id="99" name="object 99" descr=""/>
            <p:cNvSpPr/>
            <p:nvPr/>
          </p:nvSpPr>
          <p:spPr>
            <a:xfrm>
              <a:off x="2743200" y="2599689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 descr=""/>
            <p:cNvSpPr/>
            <p:nvPr/>
          </p:nvSpPr>
          <p:spPr>
            <a:xfrm>
              <a:off x="2743200" y="2599689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114300" y="11430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122D5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1" name="object 101" descr=""/>
          <p:cNvGrpSpPr/>
          <p:nvPr/>
        </p:nvGrpSpPr>
        <p:grpSpPr>
          <a:xfrm>
            <a:off x="3189541" y="2450147"/>
            <a:ext cx="123825" cy="123825"/>
            <a:chOff x="3189541" y="2450147"/>
            <a:chExt cx="123825" cy="123825"/>
          </a:xfrm>
        </p:grpSpPr>
        <p:sp>
          <p:nvSpPr>
            <p:cNvPr id="102" name="object 102" descr=""/>
            <p:cNvSpPr/>
            <p:nvPr/>
          </p:nvSpPr>
          <p:spPr>
            <a:xfrm>
              <a:off x="3194304" y="245491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299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4299" y="114300"/>
                  </a:lnTo>
                  <a:lnTo>
                    <a:pt x="1142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 descr=""/>
            <p:cNvSpPr/>
            <p:nvPr/>
          </p:nvSpPr>
          <p:spPr>
            <a:xfrm>
              <a:off x="3194304" y="245491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114299" y="114300"/>
                  </a:lnTo>
                  <a:lnTo>
                    <a:pt x="114299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122D5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4" name="object 104" descr=""/>
          <p:cNvSpPr txBox="1"/>
          <p:nvPr/>
        </p:nvSpPr>
        <p:spPr>
          <a:xfrm>
            <a:off x="851408" y="3846017"/>
            <a:ext cx="29654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2.49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5" name="object 105" descr=""/>
          <p:cNvSpPr txBox="1"/>
          <p:nvPr/>
        </p:nvSpPr>
        <p:spPr>
          <a:xfrm>
            <a:off x="1301877" y="3763771"/>
            <a:ext cx="296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2.95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6" name="object 106" descr=""/>
          <p:cNvSpPr txBox="1"/>
          <p:nvPr/>
        </p:nvSpPr>
        <p:spPr>
          <a:xfrm>
            <a:off x="1752345" y="3737864"/>
            <a:ext cx="296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3.09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7" name="object 107" descr=""/>
          <p:cNvSpPr txBox="1"/>
          <p:nvPr/>
        </p:nvSpPr>
        <p:spPr>
          <a:xfrm>
            <a:off x="2202942" y="3728466"/>
            <a:ext cx="296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3.14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8" name="object 108" descr=""/>
          <p:cNvSpPr txBox="1"/>
          <p:nvPr/>
        </p:nvSpPr>
        <p:spPr>
          <a:xfrm>
            <a:off x="2653664" y="3628390"/>
            <a:ext cx="296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3.70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9" name="object 109" descr=""/>
          <p:cNvSpPr txBox="1"/>
          <p:nvPr/>
        </p:nvSpPr>
        <p:spPr>
          <a:xfrm>
            <a:off x="3104133" y="3558285"/>
            <a:ext cx="296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4.08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0" name="object 110" descr=""/>
          <p:cNvSpPr txBox="1"/>
          <p:nvPr/>
        </p:nvSpPr>
        <p:spPr>
          <a:xfrm>
            <a:off x="3554729" y="3526282"/>
            <a:ext cx="296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4.26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1" name="object 111" descr=""/>
          <p:cNvSpPr txBox="1"/>
          <p:nvPr/>
        </p:nvSpPr>
        <p:spPr>
          <a:xfrm>
            <a:off x="851408" y="3191002"/>
            <a:ext cx="296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6.11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2" name="object 112" descr=""/>
          <p:cNvSpPr txBox="1"/>
          <p:nvPr/>
        </p:nvSpPr>
        <p:spPr>
          <a:xfrm>
            <a:off x="1301877" y="3106292"/>
            <a:ext cx="296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6.58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3" name="object 113" descr=""/>
          <p:cNvSpPr txBox="1"/>
          <p:nvPr/>
        </p:nvSpPr>
        <p:spPr>
          <a:xfrm>
            <a:off x="1752345" y="3082797"/>
            <a:ext cx="7467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2915" algn="l"/>
              </a:tabLst>
            </a:pPr>
            <a:r>
              <a:rPr dirty="0" baseline="2314" sz="1800" spc="-30">
                <a:solidFill>
                  <a:srgbClr val="001F5F"/>
                </a:solidFill>
                <a:latin typeface="Calibri"/>
                <a:cs typeface="Calibri"/>
              </a:rPr>
              <a:t>6.75</a:t>
            </a:r>
            <a:r>
              <a:rPr dirty="0" baseline="2314" sz="18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6.71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4" name="object 114" descr=""/>
          <p:cNvSpPr txBox="1"/>
          <p:nvPr/>
        </p:nvSpPr>
        <p:spPr>
          <a:xfrm>
            <a:off x="2653664" y="3007233"/>
            <a:ext cx="296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7.13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5" name="object 115" descr=""/>
          <p:cNvSpPr txBox="1"/>
          <p:nvPr/>
        </p:nvSpPr>
        <p:spPr>
          <a:xfrm>
            <a:off x="3104133" y="2932938"/>
            <a:ext cx="296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7.54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6" name="object 116" descr=""/>
          <p:cNvSpPr txBox="1"/>
          <p:nvPr/>
        </p:nvSpPr>
        <p:spPr>
          <a:xfrm>
            <a:off x="3554729" y="2902965"/>
            <a:ext cx="296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7.70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7" name="object 117" descr=""/>
          <p:cNvSpPr txBox="1"/>
          <p:nvPr/>
        </p:nvSpPr>
        <p:spPr>
          <a:xfrm>
            <a:off x="851408" y="2740533"/>
            <a:ext cx="296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8.60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8" name="object 118" descr=""/>
          <p:cNvSpPr txBox="1"/>
          <p:nvPr/>
        </p:nvSpPr>
        <p:spPr>
          <a:xfrm>
            <a:off x="1301877" y="2572892"/>
            <a:ext cx="296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9.53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9" name="object 119" descr=""/>
          <p:cNvSpPr txBox="1"/>
          <p:nvPr/>
        </p:nvSpPr>
        <p:spPr>
          <a:xfrm>
            <a:off x="1752345" y="2516885"/>
            <a:ext cx="296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9.84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0" name="object 120" descr=""/>
          <p:cNvSpPr txBox="1"/>
          <p:nvPr/>
        </p:nvSpPr>
        <p:spPr>
          <a:xfrm>
            <a:off x="2202942" y="2514091"/>
            <a:ext cx="296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9.85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1" name="object 121" descr=""/>
          <p:cNvSpPr txBox="1"/>
          <p:nvPr/>
        </p:nvSpPr>
        <p:spPr>
          <a:xfrm>
            <a:off x="2613786" y="2338273"/>
            <a:ext cx="37465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001F5F"/>
                </a:solidFill>
                <a:latin typeface="Calibri"/>
                <a:cs typeface="Calibri"/>
              </a:rPr>
              <a:t>10.82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2" name="object 122" descr=""/>
          <p:cNvSpPr txBox="1"/>
          <p:nvPr/>
        </p:nvSpPr>
        <p:spPr>
          <a:xfrm>
            <a:off x="3064255" y="2194305"/>
            <a:ext cx="3740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001F5F"/>
                </a:solidFill>
                <a:latin typeface="Calibri"/>
                <a:cs typeface="Calibri"/>
              </a:rPr>
              <a:t>11.62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3" name="object 123" descr=""/>
          <p:cNvSpPr txBox="1"/>
          <p:nvPr/>
        </p:nvSpPr>
        <p:spPr>
          <a:xfrm>
            <a:off x="3514725" y="2132457"/>
            <a:ext cx="3740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001F5F"/>
                </a:solidFill>
                <a:latin typeface="Calibri"/>
                <a:cs typeface="Calibri"/>
              </a:rPr>
              <a:t>11.96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4" name="object 124" descr=""/>
          <p:cNvSpPr txBox="1"/>
          <p:nvPr/>
        </p:nvSpPr>
        <p:spPr>
          <a:xfrm>
            <a:off x="543559" y="4495241"/>
            <a:ext cx="10287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solidFill>
                  <a:srgbClr val="001F5F"/>
                </a:solidFill>
                <a:latin typeface="Calibri"/>
                <a:cs typeface="Calibri"/>
              </a:rPr>
              <a:t>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5" name="object 125" descr=""/>
          <p:cNvSpPr txBox="1"/>
          <p:nvPr/>
        </p:nvSpPr>
        <p:spPr>
          <a:xfrm>
            <a:off x="543559" y="4133850"/>
            <a:ext cx="1028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solidFill>
                  <a:srgbClr val="001F5F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6" name="object 126" descr=""/>
          <p:cNvSpPr txBox="1"/>
          <p:nvPr/>
        </p:nvSpPr>
        <p:spPr>
          <a:xfrm>
            <a:off x="543559" y="3772027"/>
            <a:ext cx="1028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solidFill>
                  <a:srgbClr val="001F5F"/>
                </a:solidFill>
                <a:latin typeface="Calibri"/>
                <a:cs typeface="Calibri"/>
              </a:rPr>
              <a:t>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7" name="object 127" descr=""/>
          <p:cNvSpPr txBox="1"/>
          <p:nvPr/>
        </p:nvSpPr>
        <p:spPr>
          <a:xfrm>
            <a:off x="543559" y="3410203"/>
            <a:ext cx="1028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solidFill>
                  <a:srgbClr val="001F5F"/>
                </a:solidFill>
                <a:latin typeface="Calibri"/>
                <a:cs typeface="Calibri"/>
              </a:rPr>
              <a:t>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8" name="object 128" descr=""/>
          <p:cNvSpPr txBox="1"/>
          <p:nvPr/>
        </p:nvSpPr>
        <p:spPr>
          <a:xfrm>
            <a:off x="543559" y="3047822"/>
            <a:ext cx="10287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solidFill>
                  <a:srgbClr val="001F5F"/>
                </a:solidFill>
                <a:latin typeface="Calibri"/>
                <a:cs typeface="Calibri"/>
              </a:rPr>
              <a:t>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9" name="object 129" descr=""/>
          <p:cNvSpPr txBox="1"/>
          <p:nvPr/>
        </p:nvSpPr>
        <p:spPr>
          <a:xfrm>
            <a:off x="466750" y="2686303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001F5F"/>
                </a:solidFill>
                <a:latin typeface="Calibri"/>
                <a:cs typeface="Calibri"/>
              </a:rPr>
              <a:t>10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0" name="object 130" descr=""/>
          <p:cNvSpPr txBox="1"/>
          <p:nvPr/>
        </p:nvSpPr>
        <p:spPr>
          <a:xfrm>
            <a:off x="466750" y="2324480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001F5F"/>
                </a:solidFill>
                <a:latin typeface="Calibri"/>
                <a:cs typeface="Calibri"/>
              </a:rPr>
              <a:t>12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1" name="object 131" descr=""/>
          <p:cNvSpPr txBox="1"/>
          <p:nvPr/>
        </p:nvSpPr>
        <p:spPr>
          <a:xfrm>
            <a:off x="466750" y="1962658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001F5F"/>
                </a:solidFill>
                <a:latin typeface="Calibri"/>
                <a:cs typeface="Calibri"/>
              </a:rPr>
              <a:t>14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2" name="object 132" descr=""/>
          <p:cNvSpPr txBox="1"/>
          <p:nvPr/>
        </p:nvSpPr>
        <p:spPr>
          <a:xfrm>
            <a:off x="256971" y="2112273"/>
            <a:ext cx="194945" cy="210566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360"/>
              </a:lnSpc>
            </a:pPr>
            <a:r>
              <a:rPr dirty="0" sz="1300">
                <a:solidFill>
                  <a:srgbClr val="001F5F"/>
                </a:solidFill>
                <a:latin typeface="Calibri"/>
                <a:cs typeface="Calibri"/>
              </a:rPr>
              <a:t>Affiliate</a:t>
            </a:r>
            <a:r>
              <a:rPr dirty="0" sz="1300" spc="1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001F5F"/>
                </a:solidFill>
                <a:latin typeface="Calibri"/>
                <a:cs typeface="Calibri"/>
              </a:rPr>
              <a:t>Revenue</a:t>
            </a:r>
            <a:r>
              <a:rPr dirty="0" sz="1300" spc="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i="1">
                <a:solidFill>
                  <a:srgbClr val="001F5F"/>
                </a:solidFill>
                <a:latin typeface="Calibri"/>
                <a:cs typeface="Calibri"/>
              </a:rPr>
              <a:t>(In</a:t>
            </a:r>
            <a:r>
              <a:rPr dirty="0" sz="1300" spc="-10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i="1">
                <a:solidFill>
                  <a:srgbClr val="001F5F"/>
                </a:solidFill>
                <a:latin typeface="Calibri"/>
                <a:cs typeface="Calibri"/>
              </a:rPr>
              <a:t>$</a:t>
            </a:r>
            <a:r>
              <a:rPr dirty="0" sz="1300" spc="10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spc="-10" i="1">
                <a:solidFill>
                  <a:srgbClr val="001F5F"/>
                </a:solidFill>
                <a:latin typeface="Calibri"/>
                <a:cs typeface="Calibri"/>
              </a:rPr>
              <a:t>Billions)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33" name="object 133" descr=""/>
          <p:cNvSpPr txBox="1"/>
          <p:nvPr/>
        </p:nvSpPr>
        <p:spPr>
          <a:xfrm>
            <a:off x="840739" y="1638376"/>
            <a:ext cx="24612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001F5F"/>
                </a:solidFill>
                <a:latin typeface="Calibri"/>
                <a:cs typeface="Calibri"/>
              </a:rPr>
              <a:t>ViacomCBS</a:t>
            </a:r>
            <a:r>
              <a:rPr dirty="0" sz="1600" spc="-7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001F5F"/>
                </a:solidFill>
                <a:latin typeface="Calibri"/>
                <a:cs typeface="Calibri"/>
              </a:rPr>
              <a:t>Affiliate</a:t>
            </a:r>
            <a:r>
              <a:rPr dirty="0" sz="1600" spc="-8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 b="1">
                <a:solidFill>
                  <a:srgbClr val="001F5F"/>
                </a:solidFill>
                <a:latin typeface="Calibri"/>
                <a:cs typeface="Calibri"/>
              </a:rPr>
              <a:t>Revenue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4" name="object 134" descr=""/>
          <p:cNvSpPr/>
          <p:nvPr/>
        </p:nvSpPr>
        <p:spPr>
          <a:xfrm>
            <a:off x="462533" y="5077205"/>
            <a:ext cx="83185" cy="0"/>
          </a:xfrm>
          <a:custGeom>
            <a:avLst/>
            <a:gdLst/>
            <a:ahLst/>
            <a:cxnLst/>
            <a:rect l="l" t="t" r="r" b="b"/>
            <a:pathLst>
              <a:path w="83184" h="0">
                <a:moveTo>
                  <a:pt x="0" y="0"/>
                </a:moveTo>
                <a:lnTo>
                  <a:pt x="83057" y="0"/>
                </a:lnTo>
              </a:path>
            </a:pathLst>
          </a:custGeom>
          <a:ln w="28575">
            <a:solidFill>
              <a:srgbClr val="1E84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 descr=""/>
          <p:cNvSpPr/>
          <p:nvPr/>
        </p:nvSpPr>
        <p:spPr>
          <a:xfrm>
            <a:off x="621791" y="5077205"/>
            <a:ext cx="85090" cy="0"/>
          </a:xfrm>
          <a:custGeom>
            <a:avLst/>
            <a:gdLst/>
            <a:ahLst/>
            <a:cxnLst/>
            <a:rect l="l" t="t" r="r" b="b"/>
            <a:pathLst>
              <a:path w="85090" h="0">
                <a:moveTo>
                  <a:pt x="0" y="0"/>
                </a:moveTo>
                <a:lnTo>
                  <a:pt x="84581" y="0"/>
                </a:lnTo>
              </a:path>
            </a:pathLst>
          </a:custGeom>
          <a:ln w="28575">
            <a:solidFill>
              <a:srgbClr val="1E84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 descr=""/>
          <p:cNvSpPr/>
          <p:nvPr/>
        </p:nvSpPr>
        <p:spPr>
          <a:xfrm>
            <a:off x="545591" y="5038344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76199"/>
                </a:moveTo>
                <a:lnTo>
                  <a:pt x="76200" y="76199"/>
                </a:lnTo>
                <a:lnTo>
                  <a:pt x="76200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ln w="9525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 descr=""/>
          <p:cNvSpPr/>
          <p:nvPr/>
        </p:nvSpPr>
        <p:spPr>
          <a:xfrm>
            <a:off x="1875282" y="5077205"/>
            <a:ext cx="83185" cy="0"/>
          </a:xfrm>
          <a:custGeom>
            <a:avLst/>
            <a:gdLst/>
            <a:ahLst/>
            <a:cxnLst/>
            <a:rect l="l" t="t" r="r" b="b"/>
            <a:pathLst>
              <a:path w="83185" h="0">
                <a:moveTo>
                  <a:pt x="0" y="0"/>
                </a:moveTo>
                <a:lnTo>
                  <a:pt x="83057" y="0"/>
                </a:lnTo>
              </a:path>
            </a:pathLst>
          </a:custGeom>
          <a:ln w="28575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 descr=""/>
          <p:cNvSpPr/>
          <p:nvPr/>
        </p:nvSpPr>
        <p:spPr>
          <a:xfrm>
            <a:off x="2034539" y="5077205"/>
            <a:ext cx="85090" cy="0"/>
          </a:xfrm>
          <a:custGeom>
            <a:avLst/>
            <a:gdLst/>
            <a:ahLst/>
            <a:cxnLst/>
            <a:rect l="l" t="t" r="r" b="b"/>
            <a:pathLst>
              <a:path w="85089" h="0">
                <a:moveTo>
                  <a:pt x="0" y="0"/>
                </a:moveTo>
                <a:lnTo>
                  <a:pt x="84582" y="0"/>
                </a:lnTo>
              </a:path>
            </a:pathLst>
          </a:custGeom>
          <a:ln w="28575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 descr=""/>
          <p:cNvSpPr/>
          <p:nvPr/>
        </p:nvSpPr>
        <p:spPr>
          <a:xfrm>
            <a:off x="1958339" y="5038344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76199"/>
                </a:moveTo>
                <a:lnTo>
                  <a:pt x="76200" y="76199"/>
                </a:lnTo>
                <a:lnTo>
                  <a:pt x="76200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ln w="9525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 descr=""/>
          <p:cNvSpPr txBox="1"/>
          <p:nvPr/>
        </p:nvSpPr>
        <p:spPr>
          <a:xfrm>
            <a:off x="720039" y="4685233"/>
            <a:ext cx="3136900" cy="4699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37795">
              <a:lnSpc>
                <a:spcPct val="100000"/>
              </a:lnSpc>
              <a:spcBef>
                <a:spcPts val="105"/>
              </a:spcBef>
              <a:tabLst>
                <a:tab pos="588010" algn="l"/>
                <a:tab pos="1038225" algn="l"/>
                <a:tab pos="1489075" algn="l"/>
                <a:tab pos="1939289" algn="l"/>
                <a:tab pos="2390140" algn="l"/>
                <a:tab pos="2840355" algn="l"/>
              </a:tabLst>
            </a:pPr>
            <a:r>
              <a:rPr dirty="0" sz="1100" spc="-20">
                <a:solidFill>
                  <a:srgbClr val="001F5F"/>
                </a:solidFill>
                <a:latin typeface="Calibri"/>
                <a:cs typeface="Calibri"/>
              </a:rPr>
              <a:t>2019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100" spc="-20">
                <a:solidFill>
                  <a:srgbClr val="001F5F"/>
                </a:solidFill>
                <a:latin typeface="Calibri"/>
                <a:cs typeface="Calibri"/>
              </a:rPr>
              <a:t>2020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100" spc="-20">
                <a:solidFill>
                  <a:srgbClr val="001F5F"/>
                </a:solidFill>
                <a:latin typeface="Calibri"/>
                <a:cs typeface="Calibri"/>
              </a:rPr>
              <a:t>2021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100" spc="-20">
                <a:solidFill>
                  <a:srgbClr val="001F5F"/>
                </a:solidFill>
                <a:latin typeface="Calibri"/>
                <a:cs typeface="Calibri"/>
              </a:rPr>
              <a:t>2022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100" spc="-20">
                <a:solidFill>
                  <a:srgbClr val="001F5F"/>
                </a:solidFill>
                <a:latin typeface="Calibri"/>
                <a:cs typeface="Calibri"/>
              </a:rPr>
              <a:t>2023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100" spc="-20">
                <a:solidFill>
                  <a:srgbClr val="001F5F"/>
                </a:solidFill>
                <a:latin typeface="Calibri"/>
                <a:cs typeface="Calibri"/>
              </a:rPr>
              <a:t>2024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100" spc="-20">
                <a:solidFill>
                  <a:srgbClr val="001F5F"/>
                </a:solidFill>
                <a:latin typeface="Calibri"/>
                <a:cs typeface="Calibri"/>
              </a:rPr>
              <a:t>2025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  <a:tabLst>
                <a:tab pos="1424305" algn="l"/>
              </a:tabLst>
            </a:pPr>
            <a:r>
              <a:rPr dirty="0" sz="1050">
                <a:solidFill>
                  <a:srgbClr val="001F5F"/>
                </a:solidFill>
                <a:latin typeface="Calibri"/>
                <a:cs typeface="Calibri"/>
              </a:rPr>
              <a:t>TV</a:t>
            </a:r>
            <a:r>
              <a:rPr dirty="0" sz="105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001F5F"/>
                </a:solidFill>
                <a:latin typeface="Calibri"/>
                <a:cs typeface="Calibri"/>
              </a:rPr>
              <a:t>Entertainment</a:t>
            </a:r>
            <a:r>
              <a:rPr dirty="0" sz="1050">
                <a:solidFill>
                  <a:srgbClr val="001F5F"/>
                </a:solidFill>
                <a:latin typeface="Calibri"/>
                <a:cs typeface="Calibri"/>
              </a:rPr>
              <a:t>	Cable</a:t>
            </a:r>
            <a:r>
              <a:rPr dirty="0" sz="105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001F5F"/>
                </a:solidFill>
                <a:latin typeface="Calibri"/>
                <a:cs typeface="Calibri"/>
              </a:rPr>
              <a:t>Networks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41" name="object 141" descr=""/>
          <p:cNvSpPr/>
          <p:nvPr/>
        </p:nvSpPr>
        <p:spPr>
          <a:xfrm>
            <a:off x="3181350" y="5077205"/>
            <a:ext cx="83185" cy="0"/>
          </a:xfrm>
          <a:custGeom>
            <a:avLst/>
            <a:gdLst/>
            <a:ahLst/>
            <a:cxnLst/>
            <a:rect l="l" t="t" r="r" b="b"/>
            <a:pathLst>
              <a:path w="83185" h="0">
                <a:moveTo>
                  <a:pt x="0" y="0"/>
                </a:moveTo>
                <a:lnTo>
                  <a:pt x="83058" y="0"/>
                </a:lnTo>
              </a:path>
            </a:pathLst>
          </a:custGeom>
          <a:ln w="28575">
            <a:solidFill>
              <a:srgbClr val="122D5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 descr=""/>
          <p:cNvSpPr/>
          <p:nvPr/>
        </p:nvSpPr>
        <p:spPr>
          <a:xfrm>
            <a:off x="3340608" y="5077205"/>
            <a:ext cx="85090" cy="0"/>
          </a:xfrm>
          <a:custGeom>
            <a:avLst/>
            <a:gdLst/>
            <a:ahLst/>
            <a:cxnLst/>
            <a:rect l="l" t="t" r="r" b="b"/>
            <a:pathLst>
              <a:path w="85089" h="0">
                <a:moveTo>
                  <a:pt x="0" y="0"/>
                </a:moveTo>
                <a:lnTo>
                  <a:pt x="84581" y="0"/>
                </a:lnTo>
              </a:path>
            </a:pathLst>
          </a:custGeom>
          <a:ln w="28575">
            <a:solidFill>
              <a:srgbClr val="122D5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 descr=""/>
          <p:cNvSpPr/>
          <p:nvPr/>
        </p:nvSpPr>
        <p:spPr>
          <a:xfrm>
            <a:off x="3264408" y="5038344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76199"/>
                </a:moveTo>
                <a:lnTo>
                  <a:pt x="76200" y="76199"/>
                </a:lnTo>
                <a:lnTo>
                  <a:pt x="76200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ln w="9525">
            <a:solidFill>
              <a:srgbClr val="122D5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 descr=""/>
          <p:cNvSpPr txBox="1"/>
          <p:nvPr/>
        </p:nvSpPr>
        <p:spPr>
          <a:xfrm>
            <a:off x="3438525" y="4968620"/>
            <a:ext cx="30099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10">
                <a:solidFill>
                  <a:srgbClr val="001F5F"/>
                </a:solidFill>
                <a:latin typeface="Calibri"/>
                <a:cs typeface="Calibri"/>
              </a:rPr>
              <a:t>Total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45" name="object 145" descr=""/>
          <p:cNvSpPr/>
          <p:nvPr/>
        </p:nvSpPr>
        <p:spPr>
          <a:xfrm>
            <a:off x="8689847" y="4626864"/>
            <a:ext cx="3286125" cy="0"/>
          </a:xfrm>
          <a:custGeom>
            <a:avLst/>
            <a:gdLst/>
            <a:ahLst/>
            <a:cxnLst/>
            <a:rect l="l" t="t" r="r" b="b"/>
            <a:pathLst>
              <a:path w="3286125" h="0">
                <a:moveTo>
                  <a:pt x="0" y="0"/>
                </a:moveTo>
                <a:lnTo>
                  <a:pt x="3285744" y="0"/>
                </a:lnTo>
              </a:path>
            </a:pathLst>
          </a:custGeom>
          <a:ln w="9525">
            <a:solidFill>
              <a:srgbClr val="C1D5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46" name="object 146" descr=""/>
          <p:cNvGrpSpPr/>
          <p:nvPr/>
        </p:nvGrpSpPr>
        <p:grpSpPr>
          <a:xfrm>
            <a:off x="8861615" y="3190938"/>
            <a:ext cx="2940685" cy="602615"/>
            <a:chOff x="8861615" y="3190938"/>
            <a:chExt cx="2940685" cy="602615"/>
          </a:xfrm>
        </p:grpSpPr>
        <p:sp>
          <p:nvSpPr>
            <p:cNvPr id="147" name="object 147" descr=""/>
            <p:cNvSpPr/>
            <p:nvPr/>
          </p:nvSpPr>
          <p:spPr>
            <a:xfrm>
              <a:off x="8923782" y="3254502"/>
              <a:ext cx="2818130" cy="294640"/>
            </a:xfrm>
            <a:custGeom>
              <a:avLst/>
              <a:gdLst/>
              <a:ahLst/>
              <a:cxnLst/>
              <a:rect l="l" t="t" r="r" b="b"/>
              <a:pathLst>
                <a:path w="2818129" h="294639">
                  <a:moveTo>
                    <a:pt x="0" y="294132"/>
                  </a:moveTo>
                  <a:lnTo>
                    <a:pt x="469392" y="211836"/>
                  </a:lnTo>
                  <a:lnTo>
                    <a:pt x="940308" y="155448"/>
                  </a:lnTo>
                  <a:lnTo>
                    <a:pt x="1409700" y="135636"/>
                  </a:lnTo>
                  <a:lnTo>
                    <a:pt x="1879092" y="108203"/>
                  </a:lnTo>
                  <a:lnTo>
                    <a:pt x="2348484" y="56387"/>
                  </a:lnTo>
                  <a:lnTo>
                    <a:pt x="2817876" y="0"/>
                  </a:lnTo>
                </a:path>
              </a:pathLst>
            </a:custGeom>
            <a:ln w="28575">
              <a:solidFill>
                <a:srgbClr val="1E849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 descr=""/>
            <p:cNvSpPr/>
            <p:nvPr/>
          </p:nvSpPr>
          <p:spPr>
            <a:xfrm>
              <a:off x="8866378" y="3489833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 descr=""/>
            <p:cNvSpPr/>
            <p:nvPr/>
          </p:nvSpPr>
          <p:spPr>
            <a:xfrm>
              <a:off x="8866378" y="3489833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114300" y="11430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1E849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 descr=""/>
            <p:cNvSpPr/>
            <p:nvPr/>
          </p:nvSpPr>
          <p:spPr>
            <a:xfrm>
              <a:off x="9805162" y="3351149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" name="object 151" descr=""/>
            <p:cNvSpPr/>
            <p:nvPr/>
          </p:nvSpPr>
          <p:spPr>
            <a:xfrm>
              <a:off x="9805162" y="3351149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114300" y="11430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1E849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 descr=""/>
            <p:cNvSpPr/>
            <p:nvPr/>
          </p:nvSpPr>
          <p:spPr>
            <a:xfrm>
              <a:off x="10274554" y="3331337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 descr=""/>
            <p:cNvSpPr/>
            <p:nvPr/>
          </p:nvSpPr>
          <p:spPr>
            <a:xfrm>
              <a:off x="10274554" y="3331337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114300" y="11430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1E849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 descr=""/>
            <p:cNvSpPr/>
            <p:nvPr/>
          </p:nvSpPr>
          <p:spPr>
            <a:xfrm>
              <a:off x="10743946" y="3303905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 descr=""/>
            <p:cNvSpPr/>
            <p:nvPr/>
          </p:nvSpPr>
          <p:spPr>
            <a:xfrm>
              <a:off x="10743946" y="3303905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114300" y="11430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1E849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6" name="object 156" descr=""/>
            <p:cNvSpPr/>
            <p:nvPr/>
          </p:nvSpPr>
          <p:spPr>
            <a:xfrm>
              <a:off x="11213338" y="3253613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 descr=""/>
            <p:cNvSpPr/>
            <p:nvPr/>
          </p:nvSpPr>
          <p:spPr>
            <a:xfrm>
              <a:off x="11213338" y="3253613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114300" y="11430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1E849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 descr=""/>
            <p:cNvSpPr/>
            <p:nvPr/>
          </p:nvSpPr>
          <p:spPr>
            <a:xfrm>
              <a:off x="11682730" y="3195701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 descr=""/>
            <p:cNvSpPr/>
            <p:nvPr/>
          </p:nvSpPr>
          <p:spPr>
            <a:xfrm>
              <a:off x="11682730" y="3195701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114300" y="11430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1E849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 descr=""/>
            <p:cNvSpPr/>
            <p:nvPr/>
          </p:nvSpPr>
          <p:spPr>
            <a:xfrm>
              <a:off x="8923782" y="3676650"/>
              <a:ext cx="2818130" cy="55244"/>
            </a:xfrm>
            <a:custGeom>
              <a:avLst/>
              <a:gdLst/>
              <a:ahLst/>
              <a:cxnLst/>
              <a:rect l="l" t="t" r="r" b="b"/>
              <a:pathLst>
                <a:path w="2818129" h="55245">
                  <a:moveTo>
                    <a:pt x="0" y="21336"/>
                  </a:moveTo>
                  <a:lnTo>
                    <a:pt x="469392" y="54863"/>
                  </a:lnTo>
                  <a:lnTo>
                    <a:pt x="940308" y="32004"/>
                  </a:lnTo>
                  <a:lnTo>
                    <a:pt x="1409700" y="38100"/>
                  </a:lnTo>
                  <a:lnTo>
                    <a:pt x="1879092" y="32004"/>
                  </a:lnTo>
                  <a:lnTo>
                    <a:pt x="2348484" y="19812"/>
                  </a:lnTo>
                  <a:lnTo>
                    <a:pt x="2817876" y="0"/>
                  </a:lnTo>
                </a:path>
              </a:pathLst>
            </a:custGeom>
            <a:ln w="2857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 descr=""/>
            <p:cNvSpPr/>
            <p:nvPr/>
          </p:nvSpPr>
          <p:spPr>
            <a:xfrm>
              <a:off x="8866378" y="3640709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 descr=""/>
            <p:cNvSpPr/>
            <p:nvPr/>
          </p:nvSpPr>
          <p:spPr>
            <a:xfrm>
              <a:off x="8866378" y="3640709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114300" y="11430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 descr=""/>
            <p:cNvSpPr/>
            <p:nvPr/>
          </p:nvSpPr>
          <p:spPr>
            <a:xfrm>
              <a:off x="9335770" y="3674237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 descr=""/>
            <p:cNvSpPr/>
            <p:nvPr/>
          </p:nvSpPr>
          <p:spPr>
            <a:xfrm>
              <a:off x="9335770" y="3674237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114300" y="11430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 descr=""/>
            <p:cNvSpPr/>
            <p:nvPr/>
          </p:nvSpPr>
          <p:spPr>
            <a:xfrm>
              <a:off x="9805162" y="3651377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 descr=""/>
            <p:cNvSpPr/>
            <p:nvPr/>
          </p:nvSpPr>
          <p:spPr>
            <a:xfrm>
              <a:off x="9805162" y="3651377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114300" y="11430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 descr=""/>
            <p:cNvSpPr/>
            <p:nvPr/>
          </p:nvSpPr>
          <p:spPr>
            <a:xfrm>
              <a:off x="10274554" y="3655949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 descr=""/>
            <p:cNvSpPr/>
            <p:nvPr/>
          </p:nvSpPr>
          <p:spPr>
            <a:xfrm>
              <a:off x="10274554" y="3655949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114300" y="11430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9" name="object 169" descr=""/>
            <p:cNvSpPr/>
            <p:nvPr/>
          </p:nvSpPr>
          <p:spPr>
            <a:xfrm>
              <a:off x="10743946" y="3651377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70" descr=""/>
            <p:cNvSpPr/>
            <p:nvPr/>
          </p:nvSpPr>
          <p:spPr>
            <a:xfrm>
              <a:off x="10743946" y="3651377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114300" y="11430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1" name="object 171" descr=""/>
            <p:cNvSpPr/>
            <p:nvPr/>
          </p:nvSpPr>
          <p:spPr>
            <a:xfrm>
              <a:off x="11213338" y="3639185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" name="object 172" descr=""/>
            <p:cNvSpPr/>
            <p:nvPr/>
          </p:nvSpPr>
          <p:spPr>
            <a:xfrm>
              <a:off x="11213338" y="3639185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114300" y="11430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3" name="object 173" descr=""/>
            <p:cNvSpPr/>
            <p:nvPr/>
          </p:nvSpPr>
          <p:spPr>
            <a:xfrm>
              <a:off x="11682730" y="3617849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" name="object 174" descr=""/>
            <p:cNvSpPr/>
            <p:nvPr/>
          </p:nvSpPr>
          <p:spPr>
            <a:xfrm>
              <a:off x="11682730" y="3617849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114300" y="11430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5" name="object 175" descr=""/>
          <p:cNvGrpSpPr/>
          <p:nvPr/>
        </p:nvGrpSpPr>
        <p:grpSpPr>
          <a:xfrm>
            <a:off x="9331007" y="3402774"/>
            <a:ext cx="123825" cy="123825"/>
            <a:chOff x="9331007" y="3402774"/>
            <a:chExt cx="123825" cy="123825"/>
          </a:xfrm>
        </p:grpSpPr>
        <p:sp>
          <p:nvSpPr>
            <p:cNvPr id="176" name="object 176" descr=""/>
            <p:cNvSpPr/>
            <p:nvPr/>
          </p:nvSpPr>
          <p:spPr>
            <a:xfrm>
              <a:off x="9335769" y="3407536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" name="object 177" descr=""/>
            <p:cNvSpPr/>
            <p:nvPr/>
          </p:nvSpPr>
          <p:spPr>
            <a:xfrm>
              <a:off x="9335769" y="3407536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114300" y="11430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1E849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8" name="object 178" descr=""/>
          <p:cNvGrpSpPr/>
          <p:nvPr/>
        </p:nvGrpSpPr>
        <p:grpSpPr>
          <a:xfrm>
            <a:off x="8909494" y="2289238"/>
            <a:ext cx="2846705" cy="346075"/>
            <a:chOff x="8909494" y="2289238"/>
            <a:chExt cx="2846705" cy="346075"/>
          </a:xfrm>
        </p:grpSpPr>
        <p:sp>
          <p:nvSpPr>
            <p:cNvPr id="179" name="object 179" descr=""/>
            <p:cNvSpPr/>
            <p:nvPr/>
          </p:nvSpPr>
          <p:spPr>
            <a:xfrm>
              <a:off x="8923781" y="2303526"/>
              <a:ext cx="2818130" cy="317500"/>
            </a:xfrm>
            <a:custGeom>
              <a:avLst/>
              <a:gdLst/>
              <a:ahLst/>
              <a:cxnLst/>
              <a:rect l="l" t="t" r="r" b="b"/>
              <a:pathLst>
                <a:path w="2818129" h="317500">
                  <a:moveTo>
                    <a:pt x="0" y="316991"/>
                  </a:moveTo>
                  <a:lnTo>
                    <a:pt x="469392" y="266700"/>
                  </a:lnTo>
                  <a:lnTo>
                    <a:pt x="940308" y="188975"/>
                  </a:lnTo>
                  <a:lnTo>
                    <a:pt x="1409700" y="173736"/>
                  </a:lnTo>
                  <a:lnTo>
                    <a:pt x="1879092" y="140208"/>
                  </a:lnTo>
                  <a:lnTo>
                    <a:pt x="2348484" y="77724"/>
                  </a:lnTo>
                  <a:lnTo>
                    <a:pt x="2817876" y="0"/>
                  </a:lnTo>
                </a:path>
              </a:pathLst>
            </a:custGeom>
            <a:ln w="28575">
              <a:solidFill>
                <a:srgbClr val="122D5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0" name="object 180" descr=""/>
            <p:cNvSpPr/>
            <p:nvPr/>
          </p:nvSpPr>
          <p:spPr>
            <a:xfrm>
              <a:off x="9335769" y="2512949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" name="object 181" descr=""/>
            <p:cNvSpPr/>
            <p:nvPr/>
          </p:nvSpPr>
          <p:spPr>
            <a:xfrm>
              <a:off x="9335769" y="2512949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114300" y="11430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122D5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2" name="object 182" descr=""/>
            <p:cNvSpPr/>
            <p:nvPr/>
          </p:nvSpPr>
          <p:spPr>
            <a:xfrm>
              <a:off x="10743945" y="2386457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" name="object 183" descr=""/>
            <p:cNvSpPr/>
            <p:nvPr/>
          </p:nvSpPr>
          <p:spPr>
            <a:xfrm>
              <a:off x="10743945" y="2386457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114300" y="11430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122D5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4" name="object 184" descr=""/>
            <p:cNvSpPr/>
            <p:nvPr/>
          </p:nvSpPr>
          <p:spPr>
            <a:xfrm>
              <a:off x="11213337" y="2322449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" name="object 185" descr=""/>
            <p:cNvSpPr/>
            <p:nvPr/>
          </p:nvSpPr>
          <p:spPr>
            <a:xfrm>
              <a:off x="11213337" y="2322449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114300" y="11430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122D5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6" name="object 186" descr=""/>
          <p:cNvGrpSpPr/>
          <p:nvPr/>
        </p:nvGrpSpPr>
        <p:grpSpPr>
          <a:xfrm>
            <a:off x="8861615" y="2556954"/>
            <a:ext cx="123825" cy="123825"/>
            <a:chOff x="8861615" y="2556954"/>
            <a:chExt cx="123825" cy="123825"/>
          </a:xfrm>
        </p:grpSpPr>
        <p:sp>
          <p:nvSpPr>
            <p:cNvPr id="187" name="object 187" descr=""/>
            <p:cNvSpPr/>
            <p:nvPr/>
          </p:nvSpPr>
          <p:spPr>
            <a:xfrm>
              <a:off x="8866378" y="2561717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" name="object 188" descr=""/>
            <p:cNvSpPr/>
            <p:nvPr/>
          </p:nvSpPr>
          <p:spPr>
            <a:xfrm>
              <a:off x="8866378" y="2561717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114300" y="11430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122D5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9" name="object 189" descr=""/>
          <p:cNvGrpSpPr/>
          <p:nvPr/>
        </p:nvGrpSpPr>
        <p:grpSpPr>
          <a:xfrm>
            <a:off x="9800399" y="2428938"/>
            <a:ext cx="123825" cy="123825"/>
            <a:chOff x="9800399" y="2428938"/>
            <a:chExt cx="123825" cy="123825"/>
          </a:xfrm>
        </p:grpSpPr>
        <p:sp>
          <p:nvSpPr>
            <p:cNvPr id="190" name="object 190" descr=""/>
            <p:cNvSpPr/>
            <p:nvPr/>
          </p:nvSpPr>
          <p:spPr>
            <a:xfrm>
              <a:off x="9805161" y="2433701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" name="object 191" descr=""/>
            <p:cNvSpPr/>
            <p:nvPr/>
          </p:nvSpPr>
          <p:spPr>
            <a:xfrm>
              <a:off x="9805161" y="2433701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114300" y="11430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122D5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2" name="object 192" descr=""/>
          <p:cNvGrpSpPr/>
          <p:nvPr/>
        </p:nvGrpSpPr>
        <p:grpSpPr>
          <a:xfrm>
            <a:off x="10269791" y="2413698"/>
            <a:ext cx="123825" cy="123825"/>
            <a:chOff x="10269791" y="2413698"/>
            <a:chExt cx="123825" cy="123825"/>
          </a:xfrm>
        </p:grpSpPr>
        <p:sp>
          <p:nvSpPr>
            <p:cNvPr id="193" name="object 193" descr=""/>
            <p:cNvSpPr/>
            <p:nvPr/>
          </p:nvSpPr>
          <p:spPr>
            <a:xfrm>
              <a:off x="10274554" y="241846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" name="object 194" descr=""/>
            <p:cNvSpPr/>
            <p:nvPr/>
          </p:nvSpPr>
          <p:spPr>
            <a:xfrm>
              <a:off x="10274554" y="241846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114300" y="11430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122D5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5" name="object 195" descr=""/>
          <p:cNvGrpSpPr/>
          <p:nvPr/>
        </p:nvGrpSpPr>
        <p:grpSpPr>
          <a:xfrm>
            <a:off x="11677967" y="2241486"/>
            <a:ext cx="123825" cy="123825"/>
            <a:chOff x="11677967" y="2241486"/>
            <a:chExt cx="123825" cy="123825"/>
          </a:xfrm>
        </p:grpSpPr>
        <p:sp>
          <p:nvSpPr>
            <p:cNvPr id="196" name="object 196" descr=""/>
            <p:cNvSpPr/>
            <p:nvPr/>
          </p:nvSpPr>
          <p:spPr>
            <a:xfrm>
              <a:off x="11682730" y="2246248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" name="object 197" descr=""/>
            <p:cNvSpPr/>
            <p:nvPr/>
          </p:nvSpPr>
          <p:spPr>
            <a:xfrm>
              <a:off x="11682730" y="2246248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114300" y="11430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122D5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8" name="object 198" descr=""/>
          <p:cNvSpPr txBox="1"/>
          <p:nvPr/>
        </p:nvSpPr>
        <p:spPr>
          <a:xfrm>
            <a:off x="8792971" y="3251708"/>
            <a:ext cx="26416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0">
                <a:solidFill>
                  <a:srgbClr val="001F5F"/>
                </a:solidFill>
                <a:latin typeface="Calibri"/>
                <a:cs typeface="Calibri"/>
              </a:rPr>
              <a:t>5.96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99" name="object 199" descr=""/>
          <p:cNvSpPr txBox="1"/>
          <p:nvPr/>
        </p:nvSpPr>
        <p:spPr>
          <a:xfrm>
            <a:off x="9262364" y="3169411"/>
            <a:ext cx="26416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0">
                <a:solidFill>
                  <a:srgbClr val="001F5F"/>
                </a:solidFill>
                <a:latin typeface="Calibri"/>
                <a:cs typeface="Calibri"/>
              </a:rPr>
              <a:t>6.42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00" name="object 200" descr=""/>
          <p:cNvSpPr txBox="1"/>
          <p:nvPr/>
        </p:nvSpPr>
        <p:spPr>
          <a:xfrm>
            <a:off x="9732009" y="3113023"/>
            <a:ext cx="26416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0">
                <a:solidFill>
                  <a:srgbClr val="001F5F"/>
                </a:solidFill>
                <a:latin typeface="Calibri"/>
                <a:cs typeface="Calibri"/>
              </a:rPr>
              <a:t>6.73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01" name="object 201" descr=""/>
          <p:cNvSpPr txBox="1"/>
          <p:nvPr/>
        </p:nvSpPr>
        <p:spPr>
          <a:xfrm>
            <a:off x="10201402" y="3092958"/>
            <a:ext cx="26416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0">
                <a:solidFill>
                  <a:srgbClr val="001F5F"/>
                </a:solidFill>
                <a:latin typeface="Calibri"/>
                <a:cs typeface="Calibri"/>
              </a:rPr>
              <a:t>6.84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02" name="object 202" descr=""/>
          <p:cNvSpPr txBox="1"/>
          <p:nvPr/>
        </p:nvSpPr>
        <p:spPr>
          <a:xfrm>
            <a:off x="10671175" y="3065526"/>
            <a:ext cx="26416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0">
                <a:solidFill>
                  <a:srgbClr val="001F5F"/>
                </a:solidFill>
                <a:latin typeface="Calibri"/>
                <a:cs typeface="Calibri"/>
              </a:rPr>
              <a:t>6.99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03" name="object 203" descr=""/>
          <p:cNvSpPr txBox="1"/>
          <p:nvPr/>
        </p:nvSpPr>
        <p:spPr>
          <a:xfrm>
            <a:off x="11140567" y="3014598"/>
            <a:ext cx="26416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0">
                <a:solidFill>
                  <a:srgbClr val="001F5F"/>
                </a:solidFill>
                <a:latin typeface="Calibri"/>
                <a:cs typeface="Calibri"/>
              </a:rPr>
              <a:t>7.27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04" name="object 204" descr=""/>
          <p:cNvSpPr txBox="1"/>
          <p:nvPr/>
        </p:nvSpPr>
        <p:spPr>
          <a:xfrm>
            <a:off x="11610213" y="2957576"/>
            <a:ext cx="26416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0">
                <a:solidFill>
                  <a:srgbClr val="001F5F"/>
                </a:solidFill>
                <a:latin typeface="Calibri"/>
                <a:cs typeface="Calibri"/>
              </a:rPr>
              <a:t>7.59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05" name="object 205" descr=""/>
          <p:cNvSpPr txBox="1"/>
          <p:nvPr/>
        </p:nvSpPr>
        <p:spPr>
          <a:xfrm>
            <a:off x="9262364" y="3826205"/>
            <a:ext cx="264160" cy="1873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0">
                <a:solidFill>
                  <a:srgbClr val="001F5F"/>
                </a:solidFill>
                <a:latin typeface="Calibri"/>
                <a:cs typeface="Calibri"/>
              </a:rPr>
              <a:t>4.95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06" name="object 206" descr=""/>
          <p:cNvSpPr txBox="1"/>
          <p:nvPr/>
        </p:nvSpPr>
        <p:spPr>
          <a:xfrm>
            <a:off x="9732009" y="3809238"/>
            <a:ext cx="120332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81965" algn="l"/>
                <a:tab pos="951230" algn="l"/>
              </a:tabLst>
            </a:pPr>
            <a:r>
              <a:rPr dirty="0" baseline="2645" sz="1575" spc="-30">
                <a:solidFill>
                  <a:srgbClr val="001F5F"/>
                </a:solidFill>
                <a:latin typeface="Calibri"/>
                <a:cs typeface="Calibri"/>
              </a:rPr>
              <a:t>5.07</a:t>
            </a:r>
            <a:r>
              <a:rPr dirty="0" baseline="2645" sz="1575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050" spc="-20">
                <a:solidFill>
                  <a:srgbClr val="001F5F"/>
                </a:solidFill>
                <a:latin typeface="Calibri"/>
                <a:cs typeface="Calibri"/>
              </a:rPr>
              <a:t>5.05</a:t>
            </a:r>
            <a:r>
              <a:rPr dirty="0" sz="105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baseline="2645" sz="1575" spc="-30">
                <a:solidFill>
                  <a:srgbClr val="001F5F"/>
                </a:solidFill>
                <a:latin typeface="Calibri"/>
                <a:cs typeface="Calibri"/>
              </a:rPr>
              <a:t>5.08</a:t>
            </a:r>
            <a:endParaRPr baseline="2645" sz="1575">
              <a:latin typeface="Calibri"/>
              <a:cs typeface="Calibri"/>
            </a:endParaRPr>
          </a:p>
        </p:txBody>
      </p:sp>
      <p:sp>
        <p:nvSpPr>
          <p:cNvPr id="207" name="object 207" descr=""/>
          <p:cNvSpPr txBox="1"/>
          <p:nvPr/>
        </p:nvSpPr>
        <p:spPr>
          <a:xfrm>
            <a:off x="11140567" y="3791839"/>
            <a:ext cx="26416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0">
                <a:solidFill>
                  <a:srgbClr val="001F5F"/>
                </a:solidFill>
                <a:latin typeface="Calibri"/>
                <a:cs typeface="Calibri"/>
              </a:rPr>
              <a:t>5.14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08" name="object 208" descr=""/>
          <p:cNvSpPr txBox="1"/>
          <p:nvPr/>
        </p:nvSpPr>
        <p:spPr>
          <a:xfrm>
            <a:off x="11610213" y="3771391"/>
            <a:ext cx="26416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0">
                <a:solidFill>
                  <a:srgbClr val="001F5F"/>
                </a:solidFill>
                <a:latin typeface="Calibri"/>
                <a:cs typeface="Calibri"/>
              </a:rPr>
              <a:t>5.25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09" name="object 209" descr=""/>
          <p:cNvSpPr txBox="1"/>
          <p:nvPr/>
        </p:nvSpPr>
        <p:spPr>
          <a:xfrm>
            <a:off x="8459851" y="3782390"/>
            <a:ext cx="59690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5440" algn="l"/>
              </a:tabLst>
            </a:pPr>
            <a:r>
              <a:rPr dirty="0" sz="1200" spc="-50">
                <a:solidFill>
                  <a:srgbClr val="001F5F"/>
                </a:solidFill>
                <a:latin typeface="Calibri"/>
                <a:cs typeface="Calibri"/>
              </a:rPr>
              <a:t>4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baseline="2645" sz="1575" spc="-30">
                <a:solidFill>
                  <a:srgbClr val="001F5F"/>
                </a:solidFill>
                <a:latin typeface="Calibri"/>
                <a:cs typeface="Calibri"/>
              </a:rPr>
              <a:t>5.13</a:t>
            </a:r>
            <a:endParaRPr baseline="2645" sz="1575">
              <a:latin typeface="Calibri"/>
              <a:cs typeface="Calibri"/>
            </a:endParaRPr>
          </a:p>
        </p:txBody>
      </p:sp>
      <p:sp>
        <p:nvSpPr>
          <p:cNvPr id="210" name="object 210" descr=""/>
          <p:cNvSpPr txBox="1"/>
          <p:nvPr/>
        </p:nvSpPr>
        <p:spPr>
          <a:xfrm>
            <a:off x="8757919" y="2323338"/>
            <a:ext cx="33210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10">
                <a:solidFill>
                  <a:srgbClr val="001F5F"/>
                </a:solidFill>
                <a:latin typeface="Calibri"/>
                <a:cs typeface="Calibri"/>
              </a:rPr>
              <a:t>11.09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11" name="object 211" descr=""/>
          <p:cNvSpPr txBox="1"/>
          <p:nvPr/>
        </p:nvSpPr>
        <p:spPr>
          <a:xfrm>
            <a:off x="9227311" y="2274189"/>
            <a:ext cx="33210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10">
                <a:solidFill>
                  <a:srgbClr val="001F5F"/>
                </a:solidFill>
                <a:latin typeface="Calibri"/>
                <a:cs typeface="Calibri"/>
              </a:rPr>
              <a:t>11.37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12" name="object 212" descr=""/>
          <p:cNvSpPr txBox="1"/>
          <p:nvPr/>
        </p:nvSpPr>
        <p:spPr>
          <a:xfrm>
            <a:off x="9696957" y="2194941"/>
            <a:ext cx="33210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10">
                <a:solidFill>
                  <a:srgbClr val="001F5F"/>
                </a:solidFill>
                <a:latin typeface="Calibri"/>
                <a:cs typeface="Calibri"/>
              </a:rPr>
              <a:t>11.80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13" name="object 213" descr=""/>
          <p:cNvSpPr txBox="1"/>
          <p:nvPr/>
        </p:nvSpPr>
        <p:spPr>
          <a:xfrm>
            <a:off x="10166350" y="2179701"/>
            <a:ext cx="33210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10">
                <a:solidFill>
                  <a:srgbClr val="001F5F"/>
                </a:solidFill>
                <a:latin typeface="Calibri"/>
                <a:cs typeface="Calibri"/>
              </a:rPr>
              <a:t>11.89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14" name="object 214" descr=""/>
          <p:cNvSpPr txBox="1"/>
          <p:nvPr/>
        </p:nvSpPr>
        <p:spPr>
          <a:xfrm>
            <a:off x="10636122" y="2147061"/>
            <a:ext cx="33210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10">
                <a:solidFill>
                  <a:srgbClr val="001F5F"/>
                </a:solidFill>
                <a:latin typeface="Calibri"/>
                <a:cs typeface="Calibri"/>
              </a:rPr>
              <a:t>12.07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15" name="object 215" descr=""/>
          <p:cNvSpPr txBox="1"/>
          <p:nvPr/>
        </p:nvSpPr>
        <p:spPr>
          <a:xfrm>
            <a:off x="11105515" y="2084323"/>
            <a:ext cx="33210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10">
                <a:solidFill>
                  <a:srgbClr val="001F5F"/>
                </a:solidFill>
                <a:latin typeface="Calibri"/>
                <a:cs typeface="Calibri"/>
              </a:rPr>
              <a:t>12.41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16" name="object 216" descr=""/>
          <p:cNvSpPr txBox="1"/>
          <p:nvPr/>
        </p:nvSpPr>
        <p:spPr>
          <a:xfrm>
            <a:off x="11575160" y="2006549"/>
            <a:ext cx="332740" cy="1873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10">
                <a:solidFill>
                  <a:srgbClr val="001F5F"/>
                </a:solidFill>
                <a:latin typeface="Calibri"/>
                <a:cs typeface="Calibri"/>
              </a:rPr>
              <a:t>12.84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17" name="object 217" descr=""/>
          <p:cNvSpPr txBox="1"/>
          <p:nvPr/>
        </p:nvSpPr>
        <p:spPr>
          <a:xfrm>
            <a:off x="8459851" y="4506595"/>
            <a:ext cx="1028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solidFill>
                  <a:srgbClr val="001F5F"/>
                </a:solidFill>
                <a:latin typeface="Calibri"/>
                <a:cs typeface="Calibri"/>
              </a:rPr>
              <a:t>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8" name="object 218" descr=""/>
          <p:cNvSpPr txBox="1"/>
          <p:nvPr/>
        </p:nvSpPr>
        <p:spPr>
          <a:xfrm>
            <a:off x="8459851" y="4144771"/>
            <a:ext cx="1028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solidFill>
                  <a:srgbClr val="001F5F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9" name="object 219" descr=""/>
          <p:cNvSpPr txBox="1"/>
          <p:nvPr/>
        </p:nvSpPr>
        <p:spPr>
          <a:xfrm>
            <a:off x="8459851" y="3420871"/>
            <a:ext cx="1028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solidFill>
                  <a:srgbClr val="001F5F"/>
                </a:solidFill>
                <a:latin typeface="Calibri"/>
                <a:cs typeface="Calibri"/>
              </a:rPr>
              <a:t>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20" name="object 220" descr=""/>
          <p:cNvSpPr txBox="1"/>
          <p:nvPr/>
        </p:nvSpPr>
        <p:spPr>
          <a:xfrm>
            <a:off x="8459851" y="3059048"/>
            <a:ext cx="1028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solidFill>
                  <a:srgbClr val="001F5F"/>
                </a:solidFill>
                <a:latin typeface="Calibri"/>
                <a:cs typeface="Calibri"/>
              </a:rPr>
              <a:t>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21" name="object 221" descr=""/>
          <p:cNvSpPr txBox="1"/>
          <p:nvPr/>
        </p:nvSpPr>
        <p:spPr>
          <a:xfrm>
            <a:off x="8383016" y="2697226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001F5F"/>
                </a:solidFill>
                <a:latin typeface="Calibri"/>
                <a:cs typeface="Calibri"/>
              </a:rPr>
              <a:t>10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22" name="object 222" descr=""/>
          <p:cNvSpPr txBox="1"/>
          <p:nvPr/>
        </p:nvSpPr>
        <p:spPr>
          <a:xfrm>
            <a:off x="8383016" y="2334844"/>
            <a:ext cx="18097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001F5F"/>
                </a:solidFill>
                <a:latin typeface="Calibri"/>
                <a:cs typeface="Calibri"/>
              </a:rPr>
              <a:t>12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23" name="object 223" descr=""/>
          <p:cNvSpPr txBox="1"/>
          <p:nvPr/>
        </p:nvSpPr>
        <p:spPr>
          <a:xfrm>
            <a:off x="8383016" y="1973326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001F5F"/>
                </a:solidFill>
                <a:latin typeface="Calibri"/>
                <a:cs typeface="Calibri"/>
              </a:rPr>
              <a:t>14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24" name="object 224" descr=""/>
          <p:cNvSpPr txBox="1"/>
          <p:nvPr/>
        </p:nvSpPr>
        <p:spPr>
          <a:xfrm>
            <a:off x="8173211" y="2122520"/>
            <a:ext cx="194945" cy="234061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360"/>
              </a:lnSpc>
            </a:pPr>
            <a:r>
              <a:rPr dirty="0" sz="1300">
                <a:solidFill>
                  <a:srgbClr val="001F5F"/>
                </a:solidFill>
                <a:latin typeface="Calibri"/>
                <a:cs typeface="Calibri"/>
              </a:rPr>
              <a:t>Advertising</a:t>
            </a:r>
            <a:r>
              <a:rPr dirty="0" sz="1300" spc="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001F5F"/>
                </a:solidFill>
                <a:latin typeface="Calibri"/>
                <a:cs typeface="Calibri"/>
              </a:rPr>
              <a:t>Revenue</a:t>
            </a:r>
            <a:r>
              <a:rPr dirty="0" sz="1300" spc="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i="1">
                <a:solidFill>
                  <a:srgbClr val="001F5F"/>
                </a:solidFill>
                <a:latin typeface="Calibri"/>
                <a:cs typeface="Calibri"/>
              </a:rPr>
              <a:t>(in</a:t>
            </a:r>
            <a:r>
              <a:rPr dirty="0" sz="1300" spc="20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i="1">
                <a:solidFill>
                  <a:srgbClr val="001F5F"/>
                </a:solidFill>
                <a:latin typeface="Calibri"/>
                <a:cs typeface="Calibri"/>
              </a:rPr>
              <a:t>$</a:t>
            </a:r>
            <a:r>
              <a:rPr dirty="0" sz="1300" spc="15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spc="-10" i="1">
                <a:solidFill>
                  <a:srgbClr val="001F5F"/>
                </a:solidFill>
                <a:latin typeface="Calibri"/>
                <a:cs typeface="Calibri"/>
              </a:rPr>
              <a:t>Billions)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25" name="object 225" descr=""/>
          <p:cNvSpPr txBox="1"/>
          <p:nvPr/>
        </p:nvSpPr>
        <p:spPr>
          <a:xfrm>
            <a:off x="8680450" y="1649729"/>
            <a:ext cx="27482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001F5F"/>
                </a:solidFill>
                <a:latin typeface="Calibri"/>
                <a:cs typeface="Calibri"/>
              </a:rPr>
              <a:t>ViacomCBS</a:t>
            </a:r>
            <a:r>
              <a:rPr dirty="0" sz="1600" spc="-5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 b="1">
                <a:solidFill>
                  <a:srgbClr val="001F5F"/>
                </a:solidFill>
                <a:latin typeface="Calibri"/>
                <a:cs typeface="Calibri"/>
              </a:rPr>
              <a:t>Advertising</a:t>
            </a:r>
            <a:r>
              <a:rPr dirty="0" sz="1600" spc="-3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 b="1">
                <a:solidFill>
                  <a:srgbClr val="001F5F"/>
                </a:solidFill>
                <a:latin typeface="Calibri"/>
                <a:cs typeface="Calibri"/>
              </a:rPr>
              <a:t>Revenue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26" name="object 226" descr=""/>
          <p:cNvSpPr/>
          <p:nvPr/>
        </p:nvSpPr>
        <p:spPr>
          <a:xfrm>
            <a:off x="8442197" y="5087873"/>
            <a:ext cx="83185" cy="0"/>
          </a:xfrm>
          <a:custGeom>
            <a:avLst/>
            <a:gdLst/>
            <a:ahLst/>
            <a:cxnLst/>
            <a:rect l="l" t="t" r="r" b="b"/>
            <a:pathLst>
              <a:path w="83184" h="0">
                <a:moveTo>
                  <a:pt x="0" y="0"/>
                </a:moveTo>
                <a:lnTo>
                  <a:pt x="83057" y="0"/>
                </a:lnTo>
              </a:path>
            </a:pathLst>
          </a:custGeom>
          <a:ln w="28575">
            <a:solidFill>
              <a:srgbClr val="1E84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7" name="object 227" descr=""/>
          <p:cNvSpPr/>
          <p:nvPr/>
        </p:nvSpPr>
        <p:spPr>
          <a:xfrm>
            <a:off x="8601456" y="5087873"/>
            <a:ext cx="85090" cy="0"/>
          </a:xfrm>
          <a:custGeom>
            <a:avLst/>
            <a:gdLst/>
            <a:ahLst/>
            <a:cxnLst/>
            <a:rect l="l" t="t" r="r" b="b"/>
            <a:pathLst>
              <a:path w="85090" h="0">
                <a:moveTo>
                  <a:pt x="0" y="0"/>
                </a:moveTo>
                <a:lnTo>
                  <a:pt x="84582" y="0"/>
                </a:lnTo>
              </a:path>
            </a:pathLst>
          </a:custGeom>
          <a:ln w="28575">
            <a:solidFill>
              <a:srgbClr val="1E84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8" name="object 228" descr=""/>
          <p:cNvSpPr/>
          <p:nvPr/>
        </p:nvSpPr>
        <p:spPr>
          <a:xfrm>
            <a:off x="8525256" y="5049011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76200"/>
                </a:moveTo>
                <a:lnTo>
                  <a:pt x="76200" y="76200"/>
                </a:lnTo>
                <a:lnTo>
                  <a:pt x="76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ln w="9525">
            <a:solidFill>
              <a:srgbClr val="1E84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9" name="object 229" descr=""/>
          <p:cNvSpPr/>
          <p:nvPr/>
        </p:nvSpPr>
        <p:spPr>
          <a:xfrm>
            <a:off x="9856469" y="5087873"/>
            <a:ext cx="83185" cy="0"/>
          </a:xfrm>
          <a:custGeom>
            <a:avLst/>
            <a:gdLst/>
            <a:ahLst/>
            <a:cxnLst/>
            <a:rect l="l" t="t" r="r" b="b"/>
            <a:pathLst>
              <a:path w="83184" h="0">
                <a:moveTo>
                  <a:pt x="0" y="0"/>
                </a:moveTo>
                <a:lnTo>
                  <a:pt x="83057" y="0"/>
                </a:lnTo>
              </a:path>
            </a:pathLst>
          </a:custGeom>
          <a:ln w="28575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0" name="object 230" descr=""/>
          <p:cNvSpPr/>
          <p:nvPr/>
        </p:nvSpPr>
        <p:spPr>
          <a:xfrm>
            <a:off x="10015728" y="5087873"/>
            <a:ext cx="85090" cy="0"/>
          </a:xfrm>
          <a:custGeom>
            <a:avLst/>
            <a:gdLst/>
            <a:ahLst/>
            <a:cxnLst/>
            <a:rect l="l" t="t" r="r" b="b"/>
            <a:pathLst>
              <a:path w="85090" h="0">
                <a:moveTo>
                  <a:pt x="0" y="0"/>
                </a:moveTo>
                <a:lnTo>
                  <a:pt x="84581" y="0"/>
                </a:lnTo>
              </a:path>
            </a:pathLst>
          </a:custGeom>
          <a:ln w="28575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1" name="object 231" descr=""/>
          <p:cNvSpPr/>
          <p:nvPr/>
        </p:nvSpPr>
        <p:spPr>
          <a:xfrm>
            <a:off x="9939528" y="5049011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76200"/>
                </a:moveTo>
                <a:lnTo>
                  <a:pt x="76200" y="76200"/>
                </a:lnTo>
                <a:lnTo>
                  <a:pt x="76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ln w="9525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2" name="object 232" descr=""/>
          <p:cNvSpPr txBox="1"/>
          <p:nvPr/>
        </p:nvSpPr>
        <p:spPr>
          <a:xfrm>
            <a:off x="8700007" y="4696459"/>
            <a:ext cx="3196590" cy="469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3185">
              <a:lnSpc>
                <a:spcPct val="100000"/>
              </a:lnSpc>
              <a:spcBef>
                <a:spcPts val="100"/>
              </a:spcBef>
              <a:tabLst>
                <a:tab pos="553085" algn="l"/>
                <a:tab pos="1022350" algn="l"/>
                <a:tab pos="1492250" algn="l"/>
                <a:tab pos="1961514" algn="l"/>
                <a:tab pos="2431415" algn="l"/>
                <a:tab pos="2900680" algn="l"/>
              </a:tabLst>
            </a:pPr>
            <a:r>
              <a:rPr dirty="0" sz="1100" spc="-20">
                <a:solidFill>
                  <a:srgbClr val="001F5F"/>
                </a:solidFill>
                <a:latin typeface="Calibri"/>
                <a:cs typeface="Calibri"/>
              </a:rPr>
              <a:t>2019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100" spc="-20">
                <a:solidFill>
                  <a:srgbClr val="001F5F"/>
                </a:solidFill>
                <a:latin typeface="Calibri"/>
                <a:cs typeface="Calibri"/>
              </a:rPr>
              <a:t>2020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100" spc="-20">
                <a:solidFill>
                  <a:srgbClr val="001F5F"/>
                </a:solidFill>
                <a:latin typeface="Calibri"/>
                <a:cs typeface="Calibri"/>
              </a:rPr>
              <a:t>2021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100" spc="-20">
                <a:solidFill>
                  <a:srgbClr val="001F5F"/>
                </a:solidFill>
                <a:latin typeface="Calibri"/>
                <a:cs typeface="Calibri"/>
              </a:rPr>
              <a:t>2022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100" spc="-20">
                <a:solidFill>
                  <a:srgbClr val="001F5F"/>
                </a:solidFill>
                <a:latin typeface="Calibri"/>
                <a:cs typeface="Calibri"/>
              </a:rPr>
              <a:t>2023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100" spc="-20">
                <a:solidFill>
                  <a:srgbClr val="001F5F"/>
                </a:solidFill>
                <a:latin typeface="Calibri"/>
                <a:cs typeface="Calibri"/>
              </a:rPr>
              <a:t>2024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100" spc="-20">
                <a:solidFill>
                  <a:srgbClr val="001F5F"/>
                </a:solidFill>
                <a:latin typeface="Calibri"/>
                <a:cs typeface="Calibri"/>
              </a:rPr>
              <a:t>2025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  <a:tabLst>
                <a:tab pos="1427480" algn="l"/>
              </a:tabLst>
            </a:pPr>
            <a:r>
              <a:rPr dirty="0" sz="1050">
                <a:solidFill>
                  <a:srgbClr val="001F5F"/>
                </a:solidFill>
                <a:latin typeface="Calibri"/>
                <a:cs typeface="Calibri"/>
              </a:rPr>
              <a:t>TV</a:t>
            </a:r>
            <a:r>
              <a:rPr dirty="0" sz="105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001F5F"/>
                </a:solidFill>
                <a:latin typeface="Calibri"/>
                <a:cs typeface="Calibri"/>
              </a:rPr>
              <a:t>Entertainment</a:t>
            </a:r>
            <a:r>
              <a:rPr dirty="0" sz="1050">
                <a:solidFill>
                  <a:srgbClr val="001F5F"/>
                </a:solidFill>
                <a:latin typeface="Calibri"/>
                <a:cs typeface="Calibri"/>
              </a:rPr>
              <a:t>	Cable</a:t>
            </a:r>
            <a:r>
              <a:rPr dirty="0" sz="105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001F5F"/>
                </a:solidFill>
                <a:latin typeface="Calibri"/>
                <a:cs typeface="Calibri"/>
              </a:rPr>
              <a:t>Networks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33" name="object 233" descr=""/>
          <p:cNvSpPr/>
          <p:nvPr/>
        </p:nvSpPr>
        <p:spPr>
          <a:xfrm>
            <a:off x="11165585" y="5087873"/>
            <a:ext cx="83185" cy="0"/>
          </a:xfrm>
          <a:custGeom>
            <a:avLst/>
            <a:gdLst/>
            <a:ahLst/>
            <a:cxnLst/>
            <a:rect l="l" t="t" r="r" b="b"/>
            <a:pathLst>
              <a:path w="83184" h="0">
                <a:moveTo>
                  <a:pt x="0" y="0"/>
                </a:moveTo>
                <a:lnTo>
                  <a:pt x="83058" y="0"/>
                </a:lnTo>
              </a:path>
            </a:pathLst>
          </a:custGeom>
          <a:ln w="28575">
            <a:solidFill>
              <a:srgbClr val="122D5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4" name="object 234" descr=""/>
          <p:cNvSpPr/>
          <p:nvPr/>
        </p:nvSpPr>
        <p:spPr>
          <a:xfrm>
            <a:off x="11324843" y="5087873"/>
            <a:ext cx="85090" cy="0"/>
          </a:xfrm>
          <a:custGeom>
            <a:avLst/>
            <a:gdLst/>
            <a:ahLst/>
            <a:cxnLst/>
            <a:rect l="l" t="t" r="r" b="b"/>
            <a:pathLst>
              <a:path w="85090" h="0">
                <a:moveTo>
                  <a:pt x="0" y="0"/>
                </a:moveTo>
                <a:lnTo>
                  <a:pt x="84581" y="0"/>
                </a:lnTo>
              </a:path>
            </a:pathLst>
          </a:custGeom>
          <a:ln w="28575">
            <a:solidFill>
              <a:srgbClr val="122D5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5" name="object 235" descr=""/>
          <p:cNvSpPr/>
          <p:nvPr/>
        </p:nvSpPr>
        <p:spPr>
          <a:xfrm>
            <a:off x="11248643" y="5049011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76200"/>
                </a:moveTo>
                <a:lnTo>
                  <a:pt x="76200" y="76200"/>
                </a:lnTo>
                <a:lnTo>
                  <a:pt x="76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ln w="9525">
            <a:solidFill>
              <a:srgbClr val="122D5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6" name="object 236" descr=""/>
          <p:cNvSpPr txBox="1"/>
          <p:nvPr/>
        </p:nvSpPr>
        <p:spPr>
          <a:xfrm>
            <a:off x="11424284" y="4979670"/>
            <a:ext cx="30099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10">
                <a:solidFill>
                  <a:srgbClr val="001F5F"/>
                </a:solidFill>
                <a:latin typeface="Calibri"/>
                <a:cs typeface="Calibri"/>
              </a:rPr>
              <a:t>Total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37" name="object 237" descr=""/>
          <p:cNvSpPr/>
          <p:nvPr/>
        </p:nvSpPr>
        <p:spPr>
          <a:xfrm>
            <a:off x="4888991" y="4613147"/>
            <a:ext cx="3077210" cy="0"/>
          </a:xfrm>
          <a:custGeom>
            <a:avLst/>
            <a:gdLst/>
            <a:ahLst/>
            <a:cxnLst/>
            <a:rect l="l" t="t" r="r" b="b"/>
            <a:pathLst>
              <a:path w="3077209" h="0">
                <a:moveTo>
                  <a:pt x="0" y="0"/>
                </a:moveTo>
                <a:lnTo>
                  <a:pt x="3076956" y="0"/>
                </a:lnTo>
              </a:path>
            </a:pathLst>
          </a:custGeom>
          <a:ln w="9525">
            <a:solidFill>
              <a:srgbClr val="C1D5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38" name="object 238" descr=""/>
          <p:cNvGrpSpPr/>
          <p:nvPr/>
        </p:nvGrpSpPr>
        <p:grpSpPr>
          <a:xfrm>
            <a:off x="5046154" y="3577018"/>
            <a:ext cx="2762250" cy="274955"/>
            <a:chOff x="5046154" y="3577018"/>
            <a:chExt cx="2762250" cy="274955"/>
          </a:xfrm>
        </p:grpSpPr>
        <p:sp>
          <p:nvSpPr>
            <p:cNvPr id="239" name="object 239" descr=""/>
            <p:cNvSpPr/>
            <p:nvPr/>
          </p:nvSpPr>
          <p:spPr>
            <a:xfrm>
              <a:off x="5107685" y="3640073"/>
              <a:ext cx="2638425" cy="149860"/>
            </a:xfrm>
            <a:custGeom>
              <a:avLst/>
              <a:gdLst/>
              <a:ahLst/>
              <a:cxnLst/>
              <a:rect l="l" t="t" r="r" b="b"/>
              <a:pathLst>
                <a:path w="2638425" h="149860">
                  <a:moveTo>
                    <a:pt x="0" y="141731"/>
                  </a:moveTo>
                  <a:lnTo>
                    <a:pt x="440436" y="149351"/>
                  </a:lnTo>
                  <a:lnTo>
                    <a:pt x="879348" y="109727"/>
                  </a:lnTo>
                  <a:lnTo>
                    <a:pt x="1319784" y="96012"/>
                  </a:lnTo>
                  <a:lnTo>
                    <a:pt x="1758695" y="68580"/>
                  </a:lnTo>
                  <a:lnTo>
                    <a:pt x="2199132" y="39624"/>
                  </a:lnTo>
                  <a:lnTo>
                    <a:pt x="2638043" y="0"/>
                  </a:lnTo>
                </a:path>
              </a:pathLst>
            </a:custGeom>
            <a:ln w="28575">
              <a:solidFill>
                <a:srgbClr val="1E849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0" name="object 240" descr=""/>
            <p:cNvSpPr/>
            <p:nvPr/>
          </p:nvSpPr>
          <p:spPr>
            <a:xfrm>
              <a:off x="5050916" y="3723512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" name="object 241" descr=""/>
            <p:cNvSpPr/>
            <p:nvPr/>
          </p:nvSpPr>
          <p:spPr>
            <a:xfrm>
              <a:off x="5050916" y="3723512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114300" y="11430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1E849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2" name="object 242" descr=""/>
            <p:cNvSpPr/>
            <p:nvPr/>
          </p:nvSpPr>
          <p:spPr>
            <a:xfrm>
              <a:off x="5489828" y="3732656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" name="object 243" descr=""/>
            <p:cNvSpPr/>
            <p:nvPr/>
          </p:nvSpPr>
          <p:spPr>
            <a:xfrm>
              <a:off x="5489828" y="3732656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114300" y="11430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1E849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4" name="object 244" descr=""/>
            <p:cNvSpPr/>
            <p:nvPr/>
          </p:nvSpPr>
          <p:spPr>
            <a:xfrm>
              <a:off x="6369176" y="3677792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299"/>
                  </a:lnTo>
                  <a:lnTo>
                    <a:pt x="114300" y="114299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" name="object 245" descr=""/>
            <p:cNvSpPr/>
            <p:nvPr/>
          </p:nvSpPr>
          <p:spPr>
            <a:xfrm>
              <a:off x="6369176" y="3677792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299"/>
                  </a:moveTo>
                  <a:lnTo>
                    <a:pt x="114300" y="114299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299"/>
                  </a:lnTo>
                  <a:close/>
                </a:path>
              </a:pathLst>
            </a:custGeom>
            <a:ln w="9525">
              <a:solidFill>
                <a:srgbClr val="1E849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6" name="object 246" descr=""/>
            <p:cNvSpPr/>
            <p:nvPr/>
          </p:nvSpPr>
          <p:spPr>
            <a:xfrm>
              <a:off x="6809612" y="3651884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" name="object 247" descr=""/>
            <p:cNvSpPr/>
            <p:nvPr/>
          </p:nvSpPr>
          <p:spPr>
            <a:xfrm>
              <a:off x="6809612" y="3651884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114300" y="11430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1E849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8" name="object 248" descr=""/>
            <p:cNvSpPr/>
            <p:nvPr/>
          </p:nvSpPr>
          <p:spPr>
            <a:xfrm>
              <a:off x="7248524" y="3622928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" name="object 249" descr=""/>
            <p:cNvSpPr/>
            <p:nvPr/>
          </p:nvSpPr>
          <p:spPr>
            <a:xfrm>
              <a:off x="7248524" y="3622928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114300" y="11430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1E849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0" name="object 250" descr=""/>
            <p:cNvSpPr/>
            <p:nvPr/>
          </p:nvSpPr>
          <p:spPr>
            <a:xfrm>
              <a:off x="7688960" y="358178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" name="object 251" descr=""/>
            <p:cNvSpPr/>
            <p:nvPr/>
          </p:nvSpPr>
          <p:spPr>
            <a:xfrm>
              <a:off x="7688960" y="358178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114300" y="11430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1E849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2" name="object 252" descr=""/>
          <p:cNvGrpSpPr/>
          <p:nvPr/>
        </p:nvGrpSpPr>
        <p:grpSpPr>
          <a:xfrm>
            <a:off x="5925502" y="3688270"/>
            <a:ext cx="123825" cy="123825"/>
            <a:chOff x="5925502" y="3688270"/>
            <a:chExt cx="123825" cy="123825"/>
          </a:xfrm>
        </p:grpSpPr>
        <p:sp>
          <p:nvSpPr>
            <p:cNvPr id="253" name="object 253" descr=""/>
            <p:cNvSpPr/>
            <p:nvPr/>
          </p:nvSpPr>
          <p:spPr>
            <a:xfrm>
              <a:off x="5930265" y="3693033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" name="object 254" descr=""/>
            <p:cNvSpPr/>
            <p:nvPr/>
          </p:nvSpPr>
          <p:spPr>
            <a:xfrm>
              <a:off x="5930265" y="3693033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114300" y="11430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1E849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5" name="object 255" descr=""/>
          <p:cNvGrpSpPr/>
          <p:nvPr/>
        </p:nvGrpSpPr>
        <p:grpSpPr>
          <a:xfrm>
            <a:off x="5046154" y="4023550"/>
            <a:ext cx="2762250" cy="316230"/>
            <a:chOff x="5046154" y="4023550"/>
            <a:chExt cx="2762250" cy="316230"/>
          </a:xfrm>
        </p:grpSpPr>
        <p:sp>
          <p:nvSpPr>
            <p:cNvPr id="256" name="object 256" descr=""/>
            <p:cNvSpPr/>
            <p:nvPr/>
          </p:nvSpPr>
          <p:spPr>
            <a:xfrm>
              <a:off x="5107685" y="4248150"/>
              <a:ext cx="2638425" cy="30480"/>
            </a:xfrm>
            <a:custGeom>
              <a:avLst/>
              <a:gdLst/>
              <a:ahLst/>
              <a:cxnLst/>
              <a:rect l="l" t="t" r="r" b="b"/>
              <a:pathLst>
                <a:path w="2638425" h="30479">
                  <a:moveTo>
                    <a:pt x="0" y="30480"/>
                  </a:moveTo>
                  <a:lnTo>
                    <a:pt x="440436" y="21336"/>
                  </a:lnTo>
                  <a:lnTo>
                    <a:pt x="879348" y="12192"/>
                  </a:lnTo>
                  <a:lnTo>
                    <a:pt x="1319784" y="13716"/>
                  </a:lnTo>
                  <a:lnTo>
                    <a:pt x="1758695" y="1524"/>
                  </a:lnTo>
                  <a:lnTo>
                    <a:pt x="2199132" y="7619"/>
                  </a:lnTo>
                  <a:lnTo>
                    <a:pt x="2638043" y="0"/>
                  </a:lnTo>
                </a:path>
              </a:pathLst>
            </a:custGeom>
            <a:ln w="2857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7" name="object 257" descr=""/>
            <p:cNvSpPr/>
            <p:nvPr/>
          </p:nvSpPr>
          <p:spPr>
            <a:xfrm>
              <a:off x="5050916" y="4220337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" name="object 258" descr=""/>
            <p:cNvSpPr/>
            <p:nvPr/>
          </p:nvSpPr>
          <p:spPr>
            <a:xfrm>
              <a:off x="5050916" y="4220337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114300" y="11430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9" name="object 259" descr=""/>
            <p:cNvSpPr/>
            <p:nvPr/>
          </p:nvSpPr>
          <p:spPr>
            <a:xfrm>
              <a:off x="5489828" y="4211193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299"/>
                  </a:lnTo>
                  <a:lnTo>
                    <a:pt x="114300" y="114299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" name="object 260" descr=""/>
            <p:cNvSpPr/>
            <p:nvPr/>
          </p:nvSpPr>
          <p:spPr>
            <a:xfrm>
              <a:off x="5489828" y="4211193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299"/>
                  </a:moveTo>
                  <a:lnTo>
                    <a:pt x="114300" y="114299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299"/>
                  </a:lnTo>
                  <a:close/>
                </a:path>
              </a:pathLst>
            </a:custGeom>
            <a:ln w="952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1" name="object 261" descr=""/>
            <p:cNvSpPr/>
            <p:nvPr/>
          </p:nvSpPr>
          <p:spPr>
            <a:xfrm>
              <a:off x="5930264" y="4203573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" name="object 262" descr=""/>
            <p:cNvSpPr/>
            <p:nvPr/>
          </p:nvSpPr>
          <p:spPr>
            <a:xfrm>
              <a:off x="5930264" y="4203573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114300" y="11430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3" name="object 263" descr=""/>
            <p:cNvSpPr/>
            <p:nvPr/>
          </p:nvSpPr>
          <p:spPr>
            <a:xfrm>
              <a:off x="6369176" y="4205097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" name="object 264" descr=""/>
            <p:cNvSpPr/>
            <p:nvPr/>
          </p:nvSpPr>
          <p:spPr>
            <a:xfrm>
              <a:off x="6369176" y="4205097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114300" y="11430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5" name="object 265" descr=""/>
            <p:cNvSpPr/>
            <p:nvPr/>
          </p:nvSpPr>
          <p:spPr>
            <a:xfrm>
              <a:off x="6809612" y="4191381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" name="object 266" descr=""/>
            <p:cNvSpPr/>
            <p:nvPr/>
          </p:nvSpPr>
          <p:spPr>
            <a:xfrm>
              <a:off x="6809612" y="4191381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114300" y="11430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7" name="object 267" descr=""/>
            <p:cNvSpPr/>
            <p:nvPr/>
          </p:nvSpPr>
          <p:spPr>
            <a:xfrm>
              <a:off x="7248524" y="4199001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" name="object 268" descr=""/>
            <p:cNvSpPr/>
            <p:nvPr/>
          </p:nvSpPr>
          <p:spPr>
            <a:xfrm>
              <a:off x="7248524" y="4199001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114300" y="11430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9" name="object 269" descr=""/>
            <p:cNvSpPr/>
            <p:nvPr/>
          </p:nvSpPr>
          <p:spPr>
            <a:xfrm>
              <a:off x="7688960" y="4189857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" name="object 270" descr=""/>
            <p:cNvSpPr/>
            <p:nvPr/>
          </p:nvSpPr>
          <p:spPr>
            <a:xfrm>
              <a:off x="7688960" y="4189857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114300" y="11430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1" name="object 271" descr=""/>
            <p:cNvSpPr/>
            <p:nvPr/>
          </p:nvSpPr>
          <p:spPr>
            <a:xfrm>
              <a:off x="5107685" y="4086606"/>
              <a:ext cx="2638425" cy="68580"/>
            </a:xfrm>
            <a:custGeom>
              <a:avLst/>
              <a:gdLst/>
              <a:ahLst/>
              <a:cxnLst/>
              <a:rect l="l" t="t" r="r" b="b"/>
              <a:pathLst>
                <a:path w="2638425" h="68579">
                  <a:moveTo>
                    <a:pt x="0" y="68580"/>
                  </a:moveTo>
                  <a:lnTo>
                    <a:pt x="440436" y="50292"/>
                  </a:lnTo>
                  <a:lnTo>
                    <a:pt x="879348" y="38100"/>
                  </a:lnTo>
                  <a:lnTo>
                    <a:pt x="1319784" y="44196"/>
                  </a:lnTo>
                  <a:lnTo>
                    <a:pt x="1758695" y="24384"/>
                  </a:lnTo>
                  <a:lnTo>
                    <a:pt x="2199132" y="10668"/>
                  </a:lnTo>
                  <a:lnTo>
                    <a:pt x="2638043" y="0"/>
                  </a:lnTo>
                </a:path>
              </a:pathLst>
            </a:custGeom>
            <a:ln w="28575">
              <a:solidFill>
                <a:srgbClr val="FF9F0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2" name="object 272" descr=""/>
            <p:cNvSpPr/>
            <p:nvPr/>
          </p:nvSpPr>
          <p:spPr>
            <a:xfrm>
              <a:off x="5050916" y="4096893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299"/>
                  </a:lnTo>
                  <a:lnTo>
                    <a:pt x="114300" y="114299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" name="object 273" descr=""/>
            <p:cNvSpPr/>
            <p:nvPr/>
          </p:nvSpPr>
          <p:spPr>
            <a:xfrm>
              <a:off x="5050916" y="4096893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299"/>
                  </a:moveTo>
                  <a:lnTo>
                    <a:pt x="114300" y="114299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299"/>
                  </a:lnTo>
                  <a:close/>
                </a:path>
              </a:pathLst>
            </a:custGeom>
            <a:ln w="9525">
              <a:solidFill>
                <a:srgbClr val="FF9F0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4" name="object 274" descr=""/>
            <p:cNvSpPr/>
            <p:nvPr/>
          </p:nvSpPr>
          <p:spPr>
            <a:xfrm>
              <a:off x="5489828" y="4080129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" name="object 275" descr=""/>
            <p:cNvSpPr/>
            <p:nvPr/>
          </p:nvSpPr>
          <p:spPr>
            <a:xfrm>
              <a:off x="5489828" y="4080129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114300" y="11430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FF9F0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6" name="object 276" descr=""/>
            <p:cNvSpPr/>
            <p:nvPr/>
          </p:nvSpPr>
          <p:spPr>
            <a:xfrm>
              <a:off x="5930264" y="4067937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" name="object 277" descr=""/>
            <p:cNvSpPr/>
            <p:nvPr/>
          </p:nvSpPr>
          <p:spPr>
            <a:xfrm>
              <a:off x="5930264" y="4067937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114300" y="11430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FF9F0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8" name="object 278" descr=""/>
            <p:cNvSpPr/>
            <p:nvPr/>
          </p:nvSpPr>
          <p:spPr>
            <a:xfrm>
              <a:off x="6369176" y="4072509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" name="object 279" descr=""/>
            <p:cNvSpPr/>
            <p:nvPr/>
          </p:nvSpPr>
          <p:spPr>
            <a:xfrm>
              <a:off x="6369176" y="4072509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114300" y="11430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FF9F0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0" name="object 280" descr=""/>
            <p:cNvSpPr/>
            <p:nvPr/>
          </p:nvSpPr>
          <p:spPr>
            <a:xfrm>
              <a:off x="6809612" y="4054221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299"/>
                  </a:lnTo>
                  <a:lnTo>
                    <a:pt x="114300" y="114299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" name="object 281" descr=""/>
            <p:cNvSpPr/>
            <p:nvPr/>
          </p:nvSpPr>
          <p:spPr>
            <a:xfrm>
              <a:off x="6809612" y="4054221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299"/>
                  </a:moveTo>
                  <a:lnTo>
                    <a:pt x="114300" y="114299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299"/>
                  </a:lnTo>
                  <a:close/>
                </a:path>
              </a:pathLst>
            </a:custGeom>
            <a:ln w="9525">
              <a:solidFill>
                <a:srgbClr val="FF9F0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2" name="object 282" descr=""/>
            <p:cNvSpPr/>
            <p:nvPr/>
          </p:nvSpPr>
          <p:spPr>
            <a:xfrm>
              <a:off x="7248524" y="4040505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3" name="object 283" descr=""/>
            <p:cNvSpPr/>
            <p:nvPr/>
          </p:nvSpPr>
          <p:spPr>
            <a:xfrm>
              <a:off x="7248524" y="4040505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114300" y="11430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FF9F0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4" name="object 284" descr=""/>
            <p:cNvSpPr/>
            <p:nvPr/>
          </p:nvSpPr>
          <p:spPr>
            <a:xfrm>
              <a:off x="7688960" y="4028313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" name="object 285" descr=""/>
            <p:cNvSpPr/>
            <p:nvPr/>
          </p:nvSpPr>
          <p:spPr>
            <a:xfrm>
              <a:off x="7688960" y="4028313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114300" y="11430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FF9F0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6" name="object 286" descr=""/>
          <p:cNvGrpSpPr/>
          <p:nvPr/>
        </p:nvGrpSpPr>
        <p:grpSpPr>
          <a:xfrm>
            <a:off x="5093398" y="2683954"/>
            <a:ext cx="2714625" cy="316865"/>
            <a:chOff x="5093398" y="2683954"/>
            <a:chExt cx="2714625" cy="316865"/>
          </a:xfrm>
        </p:grpSpPr>
        <p:sp>
          <p:nvSpPr>
            <p:cNvPr id="287" name="object 287" descr=""/>
            <p:cNvSpPr/>
            <p:nvPr/>
          </p:nvSpPr>
          <p:spPr>
            <a:xfrm>
              <a:off x="5107685" y="2745486"/>
              <a:ext cx="2638425" cy="241300"/>
            </a:xfrm>
            <a:custGeom>
              <a:avLst/>
              <a:gdLst/>
              <a:ahLst/>
              <a:cxnLst/>
              <a:rect l="l" t="t" r="r" b="b"/>
              <a:pathLst>
                <a:path w="2638425" h="241300">
                  <a:moveTo>
                    <a:pt x="0" y="240791"/>
                  </a:moveTo>
                  <a:lnTo>
                    <a:pt x="440436" y="224027"/>
                  </a:lnTo>
                  <a:lnTo>
                    <a:pt x="879348" y="163067"/>
                  </a:lnTo>
                  <a:lnTo>
                    <a:pt x="1319784" y="155448"/>
                  </a:lnTo>
                  <a:lnTo>
                    <a:pt x="1758695" y="97536"/>
                  </a:lnTo>
                  <a:lnTo>
                    <a:pt x="2199132" y="60960"/>
                  </a:lnTo>
                  <a:lnTo>
                    <a:pt x="2638043" y="0"/>
                  </a:lnTo>
                </a:path>
              </a:pathLst>
            </a:custGeom>
            <a:ln w="28575">
              <a:solidFill>
                <a:srgbClr val="122D5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8" name="object 288" descr=""/>
            <p:cNvSpPr/>
            <p:nvPr/>
          </p:nvSpPr>
          <p:spPr>
            <a:xfrm>
              <a:off x="5930264" y="2850261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9" name="object 289" descr=""/>
            <p:cNvSpPr/>
            <p:nvPr/>
          </p:nvSpPr>
          <p:spPr>
            <a:xfrm>
              <a:off x="5930264" y="2850261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114300" y="11430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122D5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0" name="object 290" descr=""/>
            <p:cNvSpPr/>
            <p:nvPr/>
          </p:nvSpPr>
          <p:spPr>
            <a:xfrm>
              <a:off x="6369176" y="2842641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1" name="object 291" descr=""/>
            <p:cNvSpPr/>
            <p:nvPr/>
          </p:nvSpPr>
          <p:spPr>
            <a:xfrm>
              <a:off x="6369176" y="2842641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114300" y="11430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122D5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2" name="object 292" descr=""/>
            <p:cNvSpPr/>
            <p:nvPr/>
          </p:nvSpPr>
          <p:spPr>
            <a:xfrm>
              <a:off x="6809612" y="2784729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3" name="object 293" descr=""/>
            <p:cNvSpPr/>
            <p:nvPr/>
          </p:nvSpPr>
          <p:spPr>
            <a:xfrm>
              <a:off x="6809612" y="2784729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114300" y="11430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122D5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4" name="object 294" descr=""/>
            <p:cNvSpPr/>
            <p:nvPr/>
          </p:nvSpPr>
          <p:spPr>
            <a:xfrm>
              <a:off x="7248525" y="2748153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5" name="object 295" descr=""/>
            <p:cNvSpPr/>
            <p:nvPr/>
          </p:nvSpPr>
          <p:spPr>
            <a:xfrm>
              <a:off x="7248525" y="2748153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114300" y="11430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122D5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6" name="object 296" descr=""/>
            <p:cNvSpPr/>
            <p:nvPr/>
          </p:nvSpPr>
          <p:spPr>
            <a:xfrm>
              <a:off x="7688960" y="2688717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7" name="object 297" descr=""/>
            <p:cNvSpPr/>
            <p:nvPr/>
          </p:nvSpPr>
          <p:spPr>
            <a:xfrm>
              <a:off x="7688960" y="2688717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114300" y="11430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122D5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8" name="object 298" descr=""/>
          <p:cNvGrpSpPr/>
          <p:nvPr/>
        </p:nvGrpSpPr>
        <p:grpSpPr>
          <a:xfrm>
            <a:off x="5046154" y="2924746"/>
            <a:ext cx="123825" cy="123825"/>
            <a:chOff x="5046154" y="2924746"/>
            <a:chExt cx="123825" cy="123825"/>
          </a:xfrm>
        </p:grpSpPr>
        <p:sp>
          <p:nvSpPr>
            <p:cNvPr id="299" name="object 299" descr=""/>
            <p:cNvSpPr/>
            <p:nvPr/>
          </p:nvSpPr>
          <p:spPr>
            <a:xfrm>
              <a:off x="5050916" y="2929508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0" name="object 300" descr=""/>
            <p:cNvSpPr/>
            <p:nvPr/>
          </p:nvSpPr>
          <p:spPr>
            <a:xfrm>
              <a:off x="5050916" y="2929508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114300" y="11430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122D5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1" name="object 301" descr=""/>
          <p:cNvGrpSpPr/>
          <p:nvPr/>
        </p:nvGrpSpPr>
        <p:grpSpPr>
          <a:xfrm>
            <a:off x="5485066" y="2906458"/>
            <a:ext cx="123825" cy="123825"/>
            <a:chOff x="5485066" y="2906458"/>
            <a:chExt cx="123825" cy="123825"/>
          </a:xfrm>
        </p:grpSpPr>
        <p:sp>
          <p:nvSpPr>
            <p:cNvPr id="302" name="object 302" descr=""/>
            <p:cNvSpPr/>
            <p:nvPr/>
          </p:nvSpPr>
          <p:spPr>
            <a:xfrm>
              <a:off x="5489828" y="291122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" name="object 303" descr=""/>
            <p:cNvSpPr/>
            <p:nvPr/>
          </p:nvSpPr>
          <p:spPr>
            <a:xfrm>
              <a:off x="5489828" y="291122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114300"/>
                  </a:moveTo>
                  <a:lnTo>
                    <a:pt x="114300" y="114300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525">
              <a:solidFill>
                <a:srgbClr val="122D5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4" name="object 304" descr=""/>
          <p:cNvSpPr txBox="1"/>
          <p:nvPr/>
        </p:nvSpPr>
        <p:spPr>
          <a:xfrm>
            <a:off x="4976240" y="3485133"/>
            <a:ext cx="26416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0">
                <a:solidFill>
                  <a:srgbClr val="001F5F"/>
                </a:solidFill>
                <a:latin typeface="Calibri"/>
                <a:cs typeface="Calibri"/>
              </a:rPr>
              <a:t>3.10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05" name="object 305" descr=""/>
          <p:cNvSpPr txBox="1"/>
          <p:nvPr/>
        </p:nvSpPr>
        <p:spPr>
          <a:xfrm>
            <a:off x="5415788" y="3493389"/>
            <a:ext cx="26416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0">
                <a:solidFill>
                  <a:srgbClr val="001F5F"/>
                </a:solidFill>
                <a:latin typeface="Calibri"/>
                <a:cs typeface="Calibri"/>
              </a:rPr>
              <a:t>3.07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06" name="object 306" descr=""/>
          <p:cNvSpPr txBox="1"/>
          <p:nvPr/>
        </p:nvSpPr>
        <p:spPr>
          <a:xfrm>
            <a:off x="5855589" y="3453510"/>
            <a:ext cx="26416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0">
                <a:solidFill>
                  <a:srgbClr val="001F5F"/>
                </a:solidFill>
                <a:latin typeface="Calibri"/>
                <a:cs typeface="Calibri"/>
              </a:rPr>
              <a:t>3.22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07" name="object 307" descr=""/>
          <p:cNvSpPr txBox="1"/>
          <p:nvPr/>
        </p:nvSpPr>
        <p:spPr>
          <a:xfrm>
            <a:off x="6295135" y="3439159"/>
            <a:ext cx="26416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0">
                <a:solidFill>
                  <a:srgbClr val="001F5F"/>
                </a:solidFill>
                <a:latin typeface="Calibri"/>
                <a:cs typeface="Calibri"/>
              </a:rPr>
              <a:t>3.27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08" name="object 308" descr=""/>
          <p:cNvSpPr txBox="1"/>
          <p:nvPr/>
        </p:nvSpPr>
        <p:spPr>
          <a:xfrm>
            <a:off x="6734936" y="3412616"/>
            <a:ext cx="26416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0">
                <a:solidFill>
                  <a:srgbClr val="001F5F"/>
                </a:solidFill>
                <a:latin typeface="Calibri"/>
                <a:cs typeface="Calibri"/>
              </a:rPr>
              <a:t>3.37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09" name="object 309" descr=""/>
          <p:cNvSpPr txBox="1"/>
          <p:nvPr/>
        </p:nvSpPr>
        <p:spPr>
          <a:xfrm>
            <a:off x="7174483" y="3383102"/>
            <a:ext cx="264160" cy="1873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0">
                <a:solidFill>
                  <a:srgbClr val="001F5F"/>
                </a:solidFill>
                <a:latin typeface="Calibri"/>
                <a:cs typeface="Calibri"/>
              </a:rPr>
              <a:t>3.48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10" name="object 310" descr=""/>
          <p:cNvSpPr txBox="1"/>
          <p:nvPr/>
        </p:nvSpPr>
        <p:spPr>
          <a:xfrm>
            <a:off x="7614284" y="3343147"/>
            <a:ext cx="26416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0">
                <a:solidFill>
                  <a:srgbClr val="001F5F"/>
                </a:solidFill>
                <a:latin typeface="Calibri"/>
                <a:cs typeface="Calibri"/>
              </a:rPr>
              <a:t>3.63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11" name="object 311" descr=""/>
          <p:cNvSpPr txBox="1"/>
          <p:nvPr/>
        </p:nvSpPr>
        <p:spPr>
          <a:xfrm>
            <a:off x="5056378" y="4355083"/>
            <a:ext cx="26416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0">
                <a:solidFill>
                  <a:srgbClr val="001F5F"/>
                </a:solidFill>
                <a:latin typeface="Calibri"/>
                <a:cs typeface="Calibri"/>
              </a:rPr>
              <a:t>1.25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12" name="object 312" descr=""/>
          <p:cNvSpPr txBox="1"/>
          <p:nvPr/>
        </p:nvSpPr>
        <p:spPr>
          <a:xfrm>
            <a:off x="5441441" y="4293870"/>
            <a:ext cx="26416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0">
                <a:solidFill>
                  <a:srgbClr val="001F5F"/>
                </a:solidFill>
                <a:latin typeface="Calibri"/>
                <a:cs typeface="Calibri"/>
              </a:rPr>
              <a:t>1.28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13" name="object 313" descr=""/>
          <p:cNvSpPr txBox="1"/>
          <p:nvPr/>
        </p:nvSpPr>
        <p:spPr>
          <a:xfrm>
            <a:off x="5855334" y="4321809"/>
            <a:ext cx="26416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0">
                <a:solidFill>
                  <a:srgbClr val="001F5F"/>
                </a:solidFill>
                <a:latin typeface="Calibri"/>
                <a:cs typeface="Calibri"/>
              </a:rPr>
              <a:t>1.32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14" name="object 314" descr=""/>
          <p:cNvSpPr txBox="1"/>
          <p:nvPr/>
        </p:nvSpPr>
        <p:spPr>
          <a:xfrm>
            <a:off x="6244209" y="4348733"/>
            <a:ext cx="26416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0">
                <a:solidFill>
                  <a:srgbClr val="001F5F"/>
                </a:solidFill>
                <a:latin typeface="Calibri"/>
                <a:cs typeface="Calibri"/>
              </a:rPr>
              <a:t>1.31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15" name="object 315" descr=""/>
          <p:cNvSpPr txBox="1"/>
          <p:nvPr/>
        </p:nvSpPr>
        <p:spPr>
          <a:xfrm>
            <a:off x="6721856" y="4259960"/>
            <a:ext cx="26416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0">
                <a:solidFill>
                  <a:srgbClr val="001F5F"/>
                </a:solidFill>
                <a:latin typeface="Calibri"/>
                <a:cs typeface="Calibri"/>
              </a:rPr>
              <a:t>1.36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16" name="object 316" descr=""/>
          <p:cNvSpPr txBox="1"/>
          <p:nvPr/>
        </p:nvSpPr>
        <p:spPr>
          <a:xfrm>
            <a:off x="7175754" y="4335017"/>
            <a:ext cx="71755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66090" algn="l"/>
              </a:tabLst>
            </a:pPr>
            <a:r>
              <a:rPr dirty="0" baseline="2645" sz="1575" spc="-30">
                <a:solidFill>
                  <a:srgbClr val="001F5F"/>
                </a:solidFill>
                <a:latin typeface="Calibri"/>
                <a:cs typeface="Calibri"/>
              </a:rPr>
              <a:t>1.33</a:t>
            </a:r>
            <a:r>
              <a:rPr dirty="0" baseline="2645" sz="1575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050" spc="-20">
                <a:solidFill>
                  <a:srgbClr val="001F5F"/>
                </a:solidFill>
                <a:latin typeface="Calibri"/>
                <a:cs typeface="Calibri"/>
              </a:rPr>
              <a:t>1.36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17" name="object 317" descr=""/>
          <p:cNvSpPr txBox="1"/>
          <p:nvPr/>
        </p:nvSpPr>
        <p:spPr>
          <a:xfrm>
            <a:off x="4976240" y="3858514"/>
            <a:ext cx="26416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0">
                <a:solidFill>
                  <a:srgbClr val="001F5F"/>
                </a:solidFill>
                <a:latin typeface="Calibri"/>
                <a:cs typeface="Calibri"/>
              </a:rPr>
              <a:t>1.71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18" name="object 318" descr=""/>
          <p:cNvSpPr txBox="1"/>
          <p:nvPr/>
        </p:nvSpPr>
        <p:spPr>
          <a:xfrm>
            <a:off x="5415788" y="3840860"/>
            <a:ext cx="114363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52120" algn="l"/>
                <a:tab pos="891540" algn="l"/>
              </a:tabLst>
            </a:pPr>
            <a:r>
              <a:rPr dirty="0" sz="1050" spc="-20">
                <a:solidFill>
                  <a:srgbClr val="001F5F"/>
                </a:solidFill>
                <a:latin typeface="Calibri"/>
                <a:cs typeface="Calibri"/>
              </a:rPr>
              <a:t>1.78</a:t>
            </a:r>
            <a:r>
              <a:rPr dirty="0" sz="105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baseline="5291" sz="1575" spc="-30">
                <a:solidFill>
                  <a:srgbClr val="001F5F"/>
                </a:solidFill>
                <a:latin typeface="Calibri"/>
                <a:cs typeface="Calibri"/>
              </a:rPr>
              <a:t>1.82</a:t>
            </a:r>
            <a:r>
              <a:rPr dirty="0" baseline="5291" sz="1575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baseline="2645" sz="1575" spc="-30">
                <a:solidFill>
                  <a:srgbClr val="001F5F"/>
                </a:solidFill>
                <a:latin typeface="Calibri"/>
                <a:cs typeface="Calibri"/>
              </a:rPr>
              <a:t>1.80</a:t>
            </a:r>
            <a:endParaRPr baseline="2645" sz="1575">
              <a:latin typeface="Calibri"/>
              <a:cs typeface="Calibri"/>
            </a:endParaRPr>
          </a:p>
        </p:txBody>
      </p:sp>
      <p:sp>
        <p:nvSpPr>
          <p:cNvPr id="319" name="object 319" descr=""/>
          <p:cNvSpPr txBox="1"/>
          <p:nvPr/>
        </p:nvSpPr>
        <p:spPr>
          <a:xfrm>
            <a:off x="6734936" y="3815333"/>
            <a:ext cx="26416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0">
                <a:solidFill>
                  <a:srgbClr val="001F5F"/>
                </a:solidFill>
                <a:latin typeface="Calibri"/>
                <a:cs typeface="Calibri"/>
              </a:rPr>
              <a:t>1.87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20" name="object 320" descr=""/>
          <p:cNvSpPr txBox="1"/>
          <p:nvPr/>
        </p:nvSpPr>
        <p:spPr>
          <a:xfrm>
            <a:off x="7174483" y="3800983"/>
            <a:ext cx="26416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0">
                <a:solidFill>
                  <a:srgbClr val="001F5F"/>
                </a:solidFill>
                <a:latin typeface="Calibri"/>
                <a:cs typeface="Calibri"/>
              </a:rPr>
              <a:t>1.92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21" name="object 321" descr=""/>
          <p:cNvSpPr txBox="1"/>
          <p:nvPr/>
        </p:nvSpPr>
        <p:spPr>
          <a:xfrm>
            <a:off x="7614284" y="3789679"/>
            <a:ext cx="26416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0">
                <a:solidFill>
                  <a:srgbClr val="001F5F"/>
                </a:solidFill>
                <a:latin typeface="Calibri"/>
                <a:cs typeface="Calibri"/>
              </a:rPr>
              <a:t>1.97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22" name="object 322" descr=""/>
          <p:cNvSpPr txBox="1"/>
          <p:nvPr/>
        </p:nvSpPr>
        <p:spPr>
          <a:xfrm>
            <a:off x="4961001" y="2667380"/>
            <a:ext cx="296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6.06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23" name="object 323" descr=""/>
          <p:cNvSpPr txBox="1"/>
          <p:nvPr/>
        </p:nvSpPr>
        <p:spPr>
          <a:xfrm>
            <a:off x="5400547" y="2649473"/>
            <a:ext cx="296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6.13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24" name="object 324" descr=""/>
          <p:cNvSpPr txBox="1"/>
          <p:nvPr/>
        </p:nvSpPr>
        <p:spPr>
          <a:xfrm>
            <a:off x="5840348" y="2588514"/>
            <a:ext cx="7359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2120" algn="l"/>
              </a:tabLst>
            </a:pP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6.35</a:t>
            </a:r>
            <a:r>
              <a:rPr dirty="0" sz="12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baseline="2314" sz="1800" spc="-30">
                <a:solidFill>
                  <a:srgbClr val="001F5F"/>
                </a:solidFill>
                <a:latin typeface="Calibri"/>
                <a:cs typeface="Calibri"/>
              </a:rPr>
              <a:t>6.38</a:t>
            </a:r>
            <a:endParaRPr baseline="2314" sz="1800">
              <a:latin typeface="Calibri"/>
              <a:cs typeface="Calibri"/>
            </a:endParaRPr>
          </a:p>
        </p:txBody>
      </p:sp>
      <p:sp>
        <p:nvSpPr>
          <p:cNvPr id="325" name="object 325" descr=""/>
          <p:cNvSpPr txBox="1"/>
          <p:nvPr/>
        </p:nvSpPr>
        <p:spPr>
          <a:xfrm>
            <a:off x="6719696" y="2522982"/>
            <a:ext cx="296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6.60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26" name="object 326" descr=""/>
          <p:cNvSpPr txBox="1"/>
          <p:nvPr/>
        </p:nvSpPr>
        <p:spPr>
          <a:xfrm>
            <a:off x="7159243" y="2486405"/>
            <a:ext cx="296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6.74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27" name="object 327" descr=""/>
          <p:cNvSpPr txBox="1"/>
          <p:nvPr/>
        </p:nvSpPr>
        <p:spPr>
          <a:xfrm>
            <a:off x="7599044" y="2426589"/>
            <a:ext cx="296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01F5F"/>
                </a:solidFill>
                <a:latin typeface="Calibri"/>
                <a:cs typeface="Calibri"/>
              </a:rPr>
              <a:t>6.96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28" name="object 328" descr=""/>
          <p:cNvSpPr txBox="1"/>
          <p:nvPr/>
        </p:nvSpPr>
        <p:spPr>
          <a:xfrm>
            <a:off x="4658359" y="3333334"/>
            <a:ext cx="102870" cy="1369060"/>
          </a:xfrm>
          <a:prstGeom prst="rect">
            <a:avLst/>
          </a:prstGeom>
        </p:spPr>
        <p:txBody>
          <a:bodyPr wrap="square" lIns="0" tIns="984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dirty="0" sz="1200" spc="-50">
                <a:solidFill>
                  <a:srgbClr val="001F5F"/>
                </a:solidFill>
                <a:latin typeface="Calibri"/>
                <a:cs typeface="Calibri"/>
              </a:rPr>
              <a:t>4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1200" spc="-50">
                <a:solidFill>
                  <a:srgbClr val="001F5F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1200" spc="-50">
                <a:solidFill>
                  <a:srgbClr val="001F5F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1200" spc="-50">
                <a:solidFill>
                  <a:srgbClr val="001F5F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1200" spc="-50">
                <a:solidFill>
                  <a:srgbClr val="001F5F"/>
                </a:solidFill>
                <a:latin typeface="Calibri"/>
                <a:cs typeface="Calibri"/>
              </a:rPr>
              <a:t>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29" name="object 329" descr=""/>
          <p:cNvSpPr txBox="1"/>
          <p:nvPr/>
        </p:nvSpPr>
        <p:spPr>
          <a:xfrm>
            <a:off x="4658359" y="2528249"/>
            <a:ext cx="102870" cy="831215"/>
          </a:xfrm>
          <a:prstGeom prst="rect">
            <a:avLst/>
          </a:prstGeom>
        </p:spPr>
        <p:txBody>
          <a:bodyPr wrap="square" lIns="0" tIns="977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dirty="0" sz="1200" spc="-50">
                <a:solidFill>
                  <a:srgbClr val="001F5F"/>
                </a:solidFill>
                <a:latin typeface="Calibri"/>
                <a:cs typeface="Calibri"/>
              </a:rPr>
              <a:t>7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1200" spc="-50">
                <a:solidFill>
                  <a:srgbClr val="001F5F"/>
                </a:solidFill>
                <a:latin typeface="Calibri"/>
                <a:cs typeface="Calibri"/>
              </a:rPr>
              <a:t>6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1200" spc="-50">
                <a:solidFill>
                  <a:srgbClr val="001F5F"/>
                </a:solidFill>
                <a:latin typeface="Calibri"/>
                <a:cs typeface="Calibri"/>
              </a:rPr>
              <a:t>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30" name="object 330" descr=""/>
          <p:cNvSpPr txBox="1"/>
          <p:nvPr/>
        </p:nvSpPr>
        <p:spPr>
          <a:xfrm>
            <a:off x="4658359" y="2345563"/>
            <a:ext cx="1028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solidFill>
                  <a:srgbClr val="001F5F"/>
                </a:solidFill>
                <a:latin typeface="Calibri"/>
                <a:cs typeface="Calibri"/>
              </a:rPr>
              <a:t>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31" name="object 331" descr=""/>
          <p:cNvSpPr txBox="1"/>
          <p:nvPr/>
        </p:nvSpPr>
        <p:spPr>
          <a:xfrm>
            <a:off x="4448936" y="2291049"/>
            <a:ext cx="194945" cy="219392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360"/>
              </a:lnSpc>
            </a:pPr>
            <a:r>
              <a:rPr dirty="0" sz="1300">
                <a:solidFill>
                  <a:srgbClr val="001F5F"/>
                </a:solidFill>
                <a:latin typeface="Calibri"/>
                <a:cs typeface="Calibri"/>
              </a:rPr>
              <a:t>Licensing</a:t>
            </a:r>
            <a:r>
              <a:rPr dirty="0" sz="1300" spc="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001F5F"/>
                </a:solidFill>
                <a:latin typeface="Calibri"/>
                <a:cs typeface="Calibri"/>
              </a:rPr>
              <a:t>Revenue</a:t>
            </a:r>
            <a:r>
              <a:rPr dirty="0" sz="1300" spc="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i="1">
                <a:solidFill>
                  <a:srgbClr val="001F5F"/>
                </a:solidFill>
                <a:latin typeface="Calibri"/>
                <a:cs typeface="Calibri"/>
              </a:rPr>
              <a:t>(in</a:t>
            </a:r>
            <a:r>
              <a:rPr dirty="0" sz="1300" spc="15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i="1">
                <a:solidFill>
                  <a:srgbClr val="001F5F"/>
                </a:solidFill>
                <a:latin typeface="Calibri"/>
                <a:cs typeface="Calibri"/>
              </a:rPr>
              <a:t>$</a:t>
            </a:r>
            <a:r>
              <a:rPr dirty="0" sz="1300" spc="10" i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300" spc="-10" i="1">
                <a:solidFill>
                  <a:srgbClr val="001F5F"/>
                </a:solidFill>
                <a:latin typeface="Calibri"/>
                <a:cs typeface="Calibri"/>
              </a:rPr>
              <a:t>Billions)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332" name="object 332" descr=""/>
          <p:cNvSpPr txBox="1"/>
          <p:nvPr/>
        </p:nvSpPr>
        <p:spPr>
          <a:xfrm>
            <a:off x="4936363" y="1773427"/>
            <a:ext cx="2502535" cy="5175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001F5F"/>
                </a:solidFill>
                <a:latin typeface="Calibri"/>
                <a:cs typeface="Calibri"/>
              </a:rPr>
              <a:t>ViacomCBS</a:t>
            </a:r>
            <a:r>
              <a:rPr dirty="0" sz="1600" spc="-6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 b="1">
                <a:solidFill>
                  <a:srgbClr val="001F5F"/>
                </a:solidFill>
                <a:latin typeface="Calibri"/>
                <a:cs typeface="Calibri"/>
              </a:rPr>
              <a:t>Content</a:t>
            </a:r>
            <a:r>
              <a:rPr dirty="0" sz="1600" spc="-3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600" spc="-10" b="1">
                <a:solidFill>
                  <a:srgbClr val="001F5F"/>
                </a:solidFill>
                <a:latin typeface="Calibri"/>
                <a:cs typeface="Calibri"/>
              </a:rPr>
              <a:t>Licensing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dirty="0" sz="1600" spc="-10" b="1">
                <a:solidFill>
                  <a:srgbClr val="001F5F"/>
                </a:solidFill>
                <a:latin typeface="Calibri"/>
                <a:cs typeface="Calibri"/>
              </a:rPr>
              <a:t>Revenue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33" name="object 333" descr=""/>
          <p:cNvSpPr/>
          <p:nvPr/>
        </p:nvSpPr>
        <p:spPr>
          <a:xfrm>
            <a:off x="4780026" y="5107685"/>
            <a:ext cx="83185" cy="0"/>
          </a:xfrm>
          <a:custGeom>
            <a:avLst/>
            <a:gdLst/>
            <a:ahLst/>
            <a:cxnLst/>
            <a:rect l="l" t="t" r="r" b="b"/>
            <a:pathLst>
              <a:path w="83185" h="0">
                <a:moveTo>
                  <a:pt x="0" y="0"/>
                </a:moveTo>
                <a:lnTo>
                  <a:pt x="83058" y="0"/>
                </a:lnTo>
              </a:path>
            </a:pathLst>
          </a:custGeom>
          <a:ln w="28575">
            <a:solidFill>
              <a:srgbClr val="1E84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4" name="object 334" descr=""/>
          <p:cNvSpPr/>
          <p:nvPr/>
        </p:nvSpPr>
        <p:spPr>
          <a:xfrm>
            <a:off x="4939284" y="5107685"/>
            <a:ext cx="85090" cy="0"/>
          </a:xfrm>
          <a:custGeom>
            <a:avLst/>
            <a:gdLst/>
            <a:ahLst/>
            <a:cxnLst/>
            <a:rect l="l" t="t" r="r" b="b"/>
            <a:pathLst>
              <a:path w="85089" h="0">
                <a:moveTo>
                  <a:pt x="0" y="0"/>
                </a:moveTo>
                <a:lnTo>
                  <a:pt x="84581" y="0"/>
                </a:lnTo>
              </a:path>
            </a:pathLst>
          </a:custGeom>
          <a:ln w="28575">
            <a:solidFill>
              <a:srgbClr val="1E84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5" name="object 335" descr=""/>
          <p:cNvSpPr/>
          <p:nvPr/>
        </p:nvSpPr>
        <p:spPr>
          <a:xfrm>
            <a:off x="4863084" y="5068823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76200"/>
                </a:moveTo>
                <a:lnTo>
                  <a:pt x="76200" y="76200"/>
                </a:lnTo>
                <a:lnTo>
                  <a:pt x="76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ln w="9525">
            <a:solidFill>
              <a:srgbClr val="1E84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6" name="object 336" descr=""/>
          <p:cNvSpPr/>
          <p:nvPr/>
        </p:nvSpPr>
        <p:spPr>
          <a:xfrm>
            <a:off x="6528054" y="5107685"/>
            <a:ext cx="83185" cy="0"/>
          </a:xfrm>
          <a:custGeom>
            <a:avLst/>
            <a:gdLst/>
            <a:ahLst/>
            <a:cxnLst/>
            <a:rect l="l" t="t" r="r" b="b"/>
            <a:pathLst>
              <a:path w="83184" h="0">
                <a:moveTo>
                  <a:pt x="0" y="0"/>
                </a:moveTo>
                <a:lnTo>
                  <a:pt x="83057" y="0"/>
                </a:lnTo>
              </a:path>
            </a:pathLst>
          </a:custGeom>
          <a:ln w="28575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7" name="object 337" descr=""/>
          <p:cNvSpPr/>
          <p:nvPr/>
        </p:nvSpPr>
        <p:spPr>
          <a:xfrm>
            <a:off x="6687311" y="5107685"/>
            <a:ext cx="85090" cy="0"/>
          </a:xfrm>
          <a:custGeom>
            <a:avLst/>
            <a:gdLst/>
            <a:ahLst/>
            <a:cxnLst/>
            <a:rect l="l" t="t" r="r" b="b"/>
            <a:pathLst>
              <a:path w="85090" h="0">
                <a:moveTo>
                  <a:pt x="0" y="0"/>
                </a:moveTo>
                <a:lnTo>
                  <a:pt x="84582" y="0"/>
                </a:lnTo>
              </a:path>
            </a:pathLst>
          </a:custGeom>
          <a:ln w="28575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8" name="object 338" descr=""/>
          <p:cNvSpPr/>
          <p:nvPr/>
        </p:nvSpPr>
        <p:spPr>
          <a:xfrm>
            <a:off x="6611111" y="5068823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76200"/>
                </a:moveTo>
                <a:lnTo>
                  <a:pt x="76200" y="76200"/>
                </a:lnTo>
                <a:lnTo>
                  <a:pt x="76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ln w="9525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9" name="object 339" descr=""/>
          <p:cNvSpPr/>
          <p:nvPr/>
        </p:nvSpPr>
        <p:spPr>
          <a:xfrm>
            <a:off x="4939284" y="5314950"/>
            <a:ext cx="85090" cy="0"/>
          </a:xfrm>
          <a:custGeom>
            <a:avLst/>
            <a:gdLst/>
            <a:ahLst/>
            <a:cxnLst/>
            <a:rect l="l" t="t" r="r" b="b"/>
            <a:pathLst>
              <a:path w="85089" h="0">
                <a:moveTo>
                  <a:pt x="0" y="0"/>
                </a:moveTo>
                <a:lnTo>
                  <a:pt x="84581" y="0"/>
                </a:lnTo>
              </a:path>
            </a:pathLst>
          </a:custGeom>
          <a:ln w="28575">
            <a:solidFill>
              <a:srgbClr val="FF9F0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0" name="object 340" descr=""/>
          <p:cNvSpPr/>
          <p:nvPr/>
        </p:nvSpPr>
        <p:spPr>
          <a:xfrm>
            <a:off x="4780026" y="5314950"/>
            <a:ext cx="83185" cy="0"/>
          </a:xfrm>
          <a:custGeom>
            <a:avLst/>
            <a:gdLst/>
            <a:ahLst/>
            <a:cxnLst/>
            <a:rect l="l" t="t" r="r" b="b"/>
            <a:pathLst>
              <a:path w="83185" h="0">
                <a:moveTo>
                  <a:pt x="0" y="0"/>
                </a:moveTo>
                <a:lnTo>
                  <a:pt x="83058" y="0"/>
                </a:lnTo>
              </a:path>
            </a:pathLst>
          </a:custGeom>
          <a:ln w="28575">
            <a:solidFill>
              <a:srgbClr val="FF9F0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1" name="object 341" descr=""/>
          <p:cNvSpPr/>
          <p:nvPr/>
        </p:nvSpPr>
        <p:spPr>
          <a:xfrm>
            <a:off x="4863084" y="5276088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76200"/>
                </a:moveTo>
                <a:lnTo>
                  <a:pt x="76200" y="76200"/>
                </a:lnTo>
                <a:lnTo>
                  <a:pt x="76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ln w="9525">
            <a:solidFill>
              <a:srgbClr val="FF9F0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2" name="object 342" descr=""/>
          <p:cNvSpPr/>
          <p:nvPr/>
        </p:nvSpPr>
        <p:spPr>
          <a:xfrm>
            <a:off x="6528054" y="5314950"/>
            <a:ext cx="83185" cy="0"/>
          </a:xfrm>
          <a:custGeom>
            <a:avLst/>
            <a:gdLst/>
            <a:ahLst/>
            <a:cxnLst/>
            <a:rect l="l" t="t" r="r" b="b"/>
            <a:pathLst>
              <a:path w="83184" h="0">
                <a:moveTo>
                  <a:pt x="0" y="0"/>
                </a:moveTo>
                <a:lnTo>
                  <a:pt x="83057" y="0"/>
                </a:lnTo>
              </a:path>
            </a:pathLst>
          </a:custGeom>
          <a:ln w="28575">
            <a:solidFill>
              <a:srgbClr val="122D5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3" name="object 343" descr=""/>
          <p:cNvSpPr/>
          <p:nvPr/>
        </p:nvSpPr>
        <p:spPr>
          <a:xfrm>
            <a:off x="6687311" y="5314950"/>
            <a:ext cx="85090" cy="0"/>
          </a:xfrm>
          <a:custGeom>
            <a:avLst/>
            <a:gdLst/>
            <a:ahLst/>
            <a:cxnLst/>
            <a:rect l="l" t="t" r="r" b="b"/>
            <a:pathLst>
              <a:path w="85090" h="0">
                <a:moveTo>
                  <a:pt x="0" y="0"/>
                </a:moveTo>
                <a:lnTo>
                  <a:pt x="84582" y="0"/>
                </a:lnTo>
              </a:path>
            </a:pathLst>
          </a:custGeom>
          <a:ln w="28575">
            <a:solidFill>
              <a:srgbClr val="122D5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4" name="object 344" descr=""/>
          <p:cNvSpPr/>
          <p:nvPr/>
        </p:nvSpPr>
        <p:spPr>
          <a:xfrm>
            <a:off x="6611111" y="5276088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76200"/>
                </a:moveTo>
                <a:lnTo>
                  <a:pt x="76200" y="76200"/>
                </a:lnTo>
                <a:lnTo>
                  <a:pt x="76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ln w="9525">
            <a:solidFill>
              <a:srgbClr val="122D5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5" name="object 345" descr=""/>
          <p:cNvSpPr txBox="1"/>
          <p:nvPr/>
        </p:nvSpPr>
        <p:spPr>
          <a:xfrm>
            <a:off x="4954651" y="4683378"/>
            <a:ext cx="2947035" cy="7105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2120" algn="l"/>
                <a:tab pos="891540" algn="l"/>
                <a:tab pos="1331595" algn="l"/>
                <a:tab pos="1771014" algn="l"/>
                <a:tab pos="2211070" algn="l"/>
                <a:tab pos="2650490" algn="l"/>
              </a:tabLst>
            </a:pPr>
            <a:r>
              <a:rPr dirty="0" sz="1100" spc="-20">
                <a:solidFill>
                  <a:srgbClr val="001F5F"/>
                </a:solidFill>
                <a:latin typeface="Calibri"/>
                <a:cs typeface="Calibri"/>
              </a:rPr>
              <a:t>2019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100" spc="-20">
                <a:solidFill>
                  <a:srgbClr val="001F5F"/>
                </a:solidFill>
                <a:latin typeface="Calibri"/>
                <a:cs typeface="Calibri"/>
              </a:rPr>
              <a:t>2020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100" spc="-20">
                <a:solidFill>
                  <a:srgbClr val="001F5F"/>
                </a:solidFill>
                <a:latin typeface="Calibri"/>
                <a:cs typeface="Calibri"/>
              </a:rPr>
              <a:t>2021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100" spc="-20">
                <a:solidFill>
                  <a:srgbClr val="001F5F"/>
                </a:solidFill>
                <a:latin typeface="Calibri"/>
                <a:cs typeface="Calibri"/>
              </a:rPr>
              <a:t>2022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100" spc="-20">
                <a:solidFill>
                  <a:srgbClr val="001F5F"/>
                </a:solidFill>
                <a:latin typeface="Calibri"/>
                <a:cs typeface="Calibri"/>
              </a:rPr>
              <a:t>2023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100" spc="-20">
                <a:solidFill>
                  <a:srgbClr val="001F5F"/>
                </a:solidFill>
                <a:latin typeface="Calibri"/>
                <a:cs typeface="Calibri"/>
              </a:rPr>
              <a:t>2024</a:t>
            </a:r>
            <a:r>
              <a:rPr dirty="0" sz="11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100" spc="-20">
                <a:solidFill>
                  <a:srgbClr val="001F5F"/>
                </a:solidFill>
                <a:latin typeface="Calibri"/>
                <a:cs typeface="Calibri"/>
              </a:rPr>
              <a:t>2025</a:t>
            </a:r>
            <a:endParaRPr sz="1100">
              <a:latin typeface="Calibri"/>
              <a:cs typeface="Calibri"/>
            </a:endParaRPr>
          </a:p>
          <a:p>
            <a:pPr marL="95885">
              <a:lnSpc>
                <a:spcPct val="100000"/>
              </a:lnSpc>
              <a:spcBef>
                <a:spcPts val="1175"/>
              </a:spcBef>
              <a:tabLst>
                <a:tab pos="1842770" algn="l"/>
              </a:tabLst>
            </a:pPr>
            <a:r>
              <a:rPr dirty="0" sz="1050">
                <a:solidFill>
                  <a:srgbClr val="001F5F"/>
                </a:solidFill>
                <a:latin typeface="Calibri"/>
                <a:cs typeface="Calibri"/>
              </a:rPr>
              <a:t>TV</a:t>
            </a:r>
            <a:r>
              <a:rPr dirty="0" sz="1050" spc="-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001F5F"/>
                </a:solidFill>
                <a:latin typeface="Calibri"/>
                <a:cs typeface="Calibri"/>
              </a:rPr>
              <a:t>Entertainment</a:t>
            </a:r>
            <a:r>
              <a:rPr dirty="0" sz="1050">
                <a:solidFill>
                  <a:srgbClr val="001F5F"/>
                </a:solidFill>
                <a:latin typeface="Calibri"/>
                <a:cs typeface="Calibri"/>
              </a:rPr>
              <a:t>	Cable</a:t>
            </a:r>
            <a:r>
              <a:rPr dirty="0" sz="105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001F5F"/>
                </a:solidFill>
                <a:latin typeface="Calibri"/>
                <a:cs typeface="Calibri"/>
              </a:rPr>
              <a:t>Networks</a:t>
            </a:r>
            <a:endParaRPr sz="1050">
              <a:latin typeface="Calibri"/>
              <a:cs typeface="Calibri"/>
            </a:endParaRPr>
          </a:p>
          <a:p>
            <a:pPr marL="95885">
              <a:lnSpc>
                <a:spcPct val="100000"/>
              </a:lnSpc>
              <a:spcBef>
                <a:spcPts val="375"/>
              </a:spcBef>
              <a:tabLst>
                <a:tab pos="1842770" algn="l"/>
              </a:tabLst>
            </a:pPr>
            <a:r>
              <a:rPr dirty="0" sz="1050">
                <a:solidFill>
                  <a:srgbClr val="001F5F"/>
                </a:solidFill>
                <a:latin typeface="Calibri"/>
                <a:cs typeface="Calibri"/>
              </a:rPr>
              <a:t>Filmed</a:t>
            </a:r>
            <a:r>
              <a:rPr dirty="0" sz="1050" spc="-2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001F5F"/>
                </a:solidFill>
                <a:latin typeface="Calibri"/>
                <a:cs typeface="Calibri"/>
              </a:rPr>
              <a:t>Entertainment</a:t>
            </a:r>
            <a:r>
              <a:rPr dirty="0" sz="105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1050" spc="-20">
                <a:solidFill>
                  <a:srgbClr val="001F5F"/>
                </a:solidFill>
                <a:latin typeface="Calibri"/>
                <a:cs typeface="Calibri"/>
              </a:rPr>
              <a:t>Total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46" name="object 346" descr=""/>
          <p:cNvSpPr txBox="1"/>
          <p:nvPr/>
        </p:nvSpPr>
        <p:spPr>
          <a:xfrm>
            <a:off x="251561" y="951737"/>
            <a:ext cx="440753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solidFill>
                  <a:srgbClr val="001F5F"/>
                </a:solidFill>
                <a:latin typeface="Calibri"/>
                <a:cs typeface="Calibri"/>
              </a:rPr>
              <a:t>ViacomCBS</a:t>
            </a:r>
            <a:r>
              <a:rPr dirty="0" sz="2800" spc="-1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001F5F"/>
                </a:solidFill>
                <a:latin typeface="Calibri"/>
                <a:cs typeface="Calibri"/>
              </a:rPr>
              <a:t>Revenue</a:t>
            </a:r>
            <a:r>
              <a:rPr dirty="0" sz="2800" spc="-1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001F5F"/>
                </a:solidFill>
                <a:latin typeface="Calibri"/>
                <a:cs typeface="Calibri"/>
              </a:rPr>
              <a:t>Forecasts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47" name="object 347" descr=""/>
          <p:cNvSpPr/>
          <p:nvPr/>
        </p:nvSpPr>
        <p:spPr>
          <a:xfrm>
            <a:off x="4119371" y="1409700"/>
            <a:ext cx="0" cy="4478020"/>
          </a:xfrm>
          <a:custGeom>
            <a:avLst/>
            <a:gdLst/>
            <a:ahLst/>
            <a:cxnLst/>
            <a:rect l="l" t="t" r="r" b="b"/>
            <a:pathLst>
              <a:path w="0" h="4478020">
                <a:moveTo>
                  <a:pt x="0" y="0"/>
                </a:moveTo>
                <a:lnTo>
                  <a:pt x="0" y="4477766"/>
                </a:lnTo>
              </a:path>
            </a:pathLst>
          </a:custGeom>
          <a:ln w="12700">
            <a:solidFill>
              <a:srgbClr val="001F5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48" name="object 348" descr=""/>
          <p:cNvSpPr/>
          <p:nvPr/>
        </p:nvSpPr>
        <p:spPr>
          <a:xfrm>
            <a:off x="8048243" y="1409700"/>
            <a:ext cx="0" cy="4478020"/>
          </a:xfrm>
          <a:custGeom>
            <a:avLst/>
            <a:gdLst/>
            <a:ahLst/>
            <a:cxnLst/>
            <a:rect l="l" t="t" r="r" b="b"/>
            <a:pathLst>
              <a:path w="0" h="4478020">
                <a:moveTo>
                  <a:pt x="0" y="0"/>
                </a:moveTo>
                <a:lnTo>
                  <a:pt x="0" y="4477766"/>
                </a:lnTo>
              </a:path>
            </a:pathLst>
          </a:custGeom>
          <a:ln w="12700">
            <a:solidFill>
              <a:srgbClr val="001F5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30351" y="6378016"/>
            <a:ext cx="11167745" cy="3917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35"/>
              </a:lnSpc>
              <a:tabLst>
                <a:tab pos="1534795" algn="l"/>
                <a:tab pos="2982595" algn="l"/>
                <a:tab pos="4497705" algn="l"/>
                <a:tab pos="5985510" algn="l"/>
                <a:tab pos="7392034" algn="l"/>
                <a:tab pos="8886190" algn="l"/>
              </a:tabLst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Executive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Industry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Company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Strategic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Financial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Acquisition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Alternative</a:t>
            </a:r>
            <a:endParaRPr sz="1400">
              <a:latin typeface="Calibri"/>
              <a:cs typeface="Calibri"/>
            </a:endParaRPr>
          </a:p>
          <a:p>
            <a:pPr marL="2540">
              <a:lnSpc>
                <a:spcPct val="100000"/>
              </a:lnSpc>
              <a:tabLst>
                <a:tab pos="1540510" algn="l"/>
                <a:tab pos="2979420" algn="l"/>
                <a:tab pos="4721860" algn="l"/>
                <a:tab pos="6012815" algn="l"/>
                <a:tab pos="7435215" algn="l"/>
                <a:tab pos="8986520" algn="l"/>
                <a:tab pos="10377805" algn="l"/>
              </a:tabLst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summary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Overview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Feasibility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Solution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baseline="29761" sz="2100" spc="-15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baseline="29761" sz="2100">
              <a:latin typeface="Calibri"/>
              <a:cs typeface="Calibri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233673" y="6296914"/>
            <a:ext cx="1244600" cy="567690"/>
            <a:chOff x="3233673" y="6296914"/>
            <a:chExt cx="1244600" cy="567690"/>
          </a:xfrm>
        </p:grpSpPr>
        <p:sp>
          <p:nvSpPr>
            <p:cNvPr id="4" name="object 4" descr=""/>
            <p:cNvSpPr/>
            <p:nvPr/>
          </p:nvSpPr>
          <p:spPr>
            <a:xfrm>
              <a:off x="3240023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1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1" y="554736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240023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1" y="554736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244595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1743201" y="6296914"/>
            <a:ext cx="1244600" cy="567690"/>
            <a:chOff x="1743201" y="6296914"/>
            <a:chExt cx="1244600" cy="567690"/>
          </a:xfrm>
        </p:grpSpPr>
        <p:sp>
          <p:nvSpPr>
            <p:cNvPr id="8" name="object 8" descr=""/>
            <p:cNvSpPr/>
            <p:nvPr/>
          </p:nvSpPr>
          <p:spPr>
            <a:xfrm>
              <a:off x="1749551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1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1" y="554736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749551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1" y="554736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754123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4724146" y="6296914"/>
            <a:ext cx="1244600" cy="567690"/>
            <a:chOff x="4724146" y="6296914"/>
            <a:chExt cx="1244600" cy="567690"/>
          </a:xfrm>
        </p:grpSpPr>
        <p:sp>
          <p:nvSpPr>
            <p:cNvPr id="12" name="object 12" descr=""/>
            <p:cNvSpPr/>
            <p:nvPr/>
          </p:nvSpPr>
          <p:spPr>
            <a:xfrm>
              <a:off x="4730496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1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1" y="554736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730496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1" y="554736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735068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 descr=""/>
          <p:cNvGrpSpPr/>
          <p:nvPr/>
        </p:nvGrpSpPr>
        <p:grpSpPr>
          <a:xfrm>
            <a:off x="6214617" y="6296914"/>
            <a:ext cx="1244600" cy="567690"/>
            <a:chOff x="6214617" y="6296914"/>
            <a:chExt cx="1244600" cy="567690"/>
          </a:xfrm>
        </p:grpSpPr>
        <p:sp>
          <p:nvSpPr>
            <p:cNvPr id="16" name="object 16" descr=""/>
            <p:cNvSpPr/>
            <p:nvPr/>
          </p:nvSpPr>
          <p:spPr>
            <a:xfrm>
              <a:off x="6220967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1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1" y="554736"/>
                  </a:lnTo>
                  <a:lnTo>
                    <a:pt x="1231391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6220967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1" y="554736"/>
                  </a:lnTo>
                  <a:lnTo>
                    <a:pt x="1231391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225539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 descr=""/>
          <p:cNvGrpSpPr/>
          <p:nvPr/>
        </p:nvGrpSpPr>
        <p:grpSpPr>
          <a:xfrm>
            <a:off x="7705090" y="6296914"/>
            <a:ext cx="1244600" cy="567690"/>
            <a:chOff x="7705090" y="6296914"/>
            <a:chExt cx="1244600" cy="567690"/>
          </a:xfrm>
        </p:grpSpPr>
        <p:sp>
          <p:nvSpPr>
            <p:cNvPr id="20" name="object 20" descr=""/>
            <p:cNvSpPr/>
            <p:nvPr/>
          </p:nvSpPr>
          <p:spPr>
            <a:xfrm>
              <a:off x="7711440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2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2" y="554736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7711440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2" y="554736"/>
                  </a:lnTo>
                  <a:lnTo>
                    <a:pt x="1231392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7716012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 descr=""/>
          <p:cNvGrpSpPr/>
          <p:nvPr/>
        </p:nvGrpSpPr>
        <p:grpSpPr>
          <a:xfrm>
            <a:off x="9195561" y="6296914"/>
            <a:ext cx="1244600" cy="567690"/>
            <a:chOff x="9195561" y="6296914"/>
            <a:chExt cx="1244600" cy="567690"/>
          </a:xfrm>
        </p:grpSpPr>
        <p:sp>
          <p:nvSpPr>
            <p:cNvPr id="24" name="object 24" descr=""/>
            <p:cNvSpPr/>
            <p:nvPr/>
          </p:nvSpPr>
          <p:spPr>
            <a:xfrm>
              <a:off x="9201911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2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2" y="554736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9201911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2" y="554736"/>
                  </a:lnTo>
                  <a:lnTo>
                    <a:pt x="1231392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9206483" y="6298690"/>
              <a:ext cx="1219200" cy="523240"/>
            </a:xfrm>
            <a:custGeom>
              <a:avLst/>
              <a:gdLst/>
              <a:ahLst/>
              <a:cxnLst/>
              <a:rect l="l" t="t" r="r" b="b"/>
              <a:pathLst>
                <a:path w="1219200" h="523240">
                  <a:moveTo>
                    <a:pt x="1219200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1219200" y="5227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 descr=""/>
          <p:cNvGrpSpPr/>
          <p:nvPr/>
        </p:nvGrpSpPr>
        <p:grpSpPr>
          <a:xfrm>
            <a:off x="10692383" y="6296914"/>
            <a:ext cx="1247140" cy="567690"/>
            <a:chOff x="10692383" y="6296914"/>
            <a:chExt cx="1247140" cy="567690"/>
          </a:xfrm>
        </p:grpSpPr>
        <p:sp>
          <p:nvSpPr>
            <p:cNvPr id="28" name="object 28" descr=""/>
            <p:cNvSpPr/>
            <p:nvPr/>
          </p:nvSpPr>
          <p:spPr>
            <a:xfrm>
              <a:off x="10701527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1231392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231392" y="554736"/>
                  </a:lnTo>
                  <a:lnTo>
                    <a:pt x="1231392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0701527" y="6303264"/>
              <a:ext cx="1231900" cy="554990"/>
            </a:xfrm>
            <a:custGeom>
              <a:avLst/>
              <a:gdLst/>
              <a:ahLst/>
              <a:cxnLst/>
              <a:rect l="l" t="t" r="r" b="b"/>
              <a:pathLst>
                <a:path w="1231900" h="554990">
                  <a:moveTo>
                    <a:pt x="0" y="554736"/>
                  </a:moveTo>
                  <a:lnTo>
                    <a:pt x="1231392" y="554736"/>
                  </a:lnTo>
                  <a:lnTo>
                    <a:pt x="1231392" y="0"/>
                  </a:lnTo>
                  <a:lnTo>
                    <a:pt x="0" y="0"/>
                  </a:lnTo>
                  <a:lnTo>
                    <a:pt x="0" y="55473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0692383" y="6414516"/>
              <a:ext cx="1219200" cy="306705"/>
            </a:xfrm>
            <a:custGeom>
              <a:avLst/>
              <a:gdLst/>
              <a:ahLst/>
              <a:cxnLst/>
              <a:rect l="l" t="t" r="r" b="b"/>
              <a:pathLst>
                <a:path w="1219200" h="306704">
                  <a:moveTo>
                    <a:pt x="1219200" y="0"/>
                  </a:moveTo>
                  <a:lnTo>
                    <a:pt x="0" y="0"/>
                  </a:lnTo>
                  <a:lnTo>
                    <a:pt x="0" y="306324"/>
                  </a:lnTo>
                  <a:lnTo>
                    <a:pt x="1219200" y="306324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05000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2" name="object 3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75264" y="18288"/>
              <a:ext cx="1144524" cy="75590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</p:grpSp>
      <p:sp>
        <p:nvSpPr>
          <p:cNvPr id="34" name="object 34" descr=""/>
          <p:cNvSpPr/>
          <p:nvPr/>
        </p:nvSpPr>
        <p:spPr>
          <a:xfrm>
            <a:off x="9144" y="0"/>
            <a:ext cx="12183110" cy="6858000"/>
          </a:xfrm>
          <a:custGeom>
            <a:avLst/>
            <a:gdLst/>
            <a:ahLst/>
            <a:cxnLst/>
            <a:rect l="l" t="t" r="r" b="b"/>
            <a:pathLst>
              <a:path w="12183110" h="6858000">
                <a:moveTo>
                  <a:pt x="0" y="0"/>
                </a:moveTo>
                <a:lnTo>
                  <a:pt x="0" y="6858000"/>
                </a:lnTo>
                <a:lnTo>
                  <a:pt x="12182855" y="6858000"/>
                </a:lnTo>
                <a:lnTo>
                  <a:pt x="1218285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1F5F">
              <a:alpha val="7607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/>
          <p:nvPr/>
        </p:nvSpPr>
        <p:spPr>
          <a:xfrm>
            <a:off x="9144" y="0"/>
            <a:ext cx="12183110" cy="6858000"/>
          </a:xfrm>
          <a:custGeom>
            <a:avLst/>
            <a:gdLst/>
            <a:ahLst/>
            <a:cxnLst/>
            <a:rect l="l" t="t" r="r" b="b"/>
            <a:pathLst>
              <a:path w="12183110" h="6858000">
                <a:moveTo>
                  <a:pt x="12182856" y="0"/>
                </a:moveTo>
                <a:lnTo>
                  <a:pt x="0" y="0"/>
                </a:lnTo>
                <a:lnTo>
                  <a:pt x="0" y="6858000"/>
                </a:lnTo>
                <a:lnTo>
                  <a:pt x="12182855" y="6858000"/>
                </a:lnTo>
              </a:path>
            </a:pathLst>
          </a:custGeom>
          <a:ln w="12700">
            <a:solidFill>
              <a:srgbClr val="0013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4099305" y="2785694"/>
            <a:ext cx="3991610" cy="12458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0" spc="-1125">
                <a:latin typeface="Trebuchet MS"/>
                <a:cs typeface="Trebuchet MS"/>
              </a:rPr>
              <a:t>Bibliography</a:t>
            </a:r>
            <a:endParaRPr sz="8000">
              <a:latin typeface="Trebuchet MS"/>
              <a:cs typeface="Trebuchet MS"/>
            </a:endParaRPr>
          </a:p>
        </p:txBody>
      </p:sp>
      <p:grpSp>
        <p:nvGrpSpPr>
          <p:cNvPr id="37" name="object 37" descr=""/>
          <p:cNvGrpSpPr/>
          <p:nvPr/>
        </p:nvGrpSpPr>
        <p:grpSpPr>
          <a:xfrm>
            <a:off x="147828" y="173736"/>
            <a:ext cx="11889105" cy="6551930"/>
            <a:chOff x="147828" y="173736"/>
            <a:chExt cx="11889105" cy="6551930"/>
          </a:xfrm>
        </p:grpSpPr>
        <p:sp>
          <p:nvSpPr>
            <p:cNvPr id="38" name="object 38" descr=""/>
            <p:cNvSpPr/>
            <p:nvPr/>
          </p:nvSpPr>
          <p:spPr>
            <a:xfrm>
              <a:off x="2078735" y="4090415"/>
              <a:ext cx="8100695" cy="0"/>
            </a:xfrm>
            <a:custGeom>
              <a:avLst/>
              <a:gdLst/>
              <a:ahLst/>
              <a:cxnLst/>
              <a:rect l="l" t="t" r="r" b="b"/>
              <a:pathLst>
                <a:path w="8100695" h="0">
                  <a:moveTo>
                    <a:pt x="0" y="0"/>
                  </a:moveTo>
                  <a:lnTo>
                    <a:pt x="8100313" y="0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166878" y="192786"/>
              <a:ext cx="11851005" cy="6513830"/>
            </a:xfrm>
            <a:custGeom>
              <a:avLst/>
              <a:gdLst/>
              <a:ahLst/>
              <a:cxnLst/>
              <a:rect l="l" t="t" r="r" b="b"/>
              <a:pathLst>
                <a:path w="11851005" h="6513830">
                  <a:moveTo>
                    <a:pt x="0" y="6513576"/>
                  </a:moveTo>
                  <a:lnTo>
                    <a:pt x="11850624" y="6513576"/>
                  </a:lnTo>
                  <a:lnTo>
                    <a:pt x="11850624" y="0"/>
                  </a:lnTo>
                  <a:lnTo>
                    <a:pt x="0" y="0"/>
                  </a:lnTo>
                  <a:lnTo>
                    <a:pt x="0" y="6513576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1551919" y="643432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2"/>
                </a:lnTo>
                <a:lnTo>
                  <a:pt x="640079" y="294132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4826508" y="6167628"/>
            <a:ext cx="1231900" cy="55372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139065" rIns="0" bIns="0" rtlCol="0" vert="horz">
            <a:spAutoFit/>
          </a:bodyPr>
          <a:lstStyle/>
          <a:p>
            <a:pPr marL="261620">
              <a:lnSpc>
                <a:spcPct val="100000"/>
              </a:lnSpc>
              <a:spcBef>
                <a:spcPts val="109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Appendix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347459" y="6167628"/>
            <a:ext cx="1229995" cy="553720"/>
          </a:xfrm>
          <a:prstGeom prst="rect">
            <a:avLst/>
          </a:prstGeom>
          <a:solidFill>
            <a:srgbClr val="ED8524"/>
          </a:solidFill>
          <a:ln w="12700">
            <a:solidFill>
              <a:srgbClr val="2E528F"/>
            </a:solidFill>
          </a:ln>
        </p:spPr>
        <p:txBody>
          <a:bodyPr wrap="square" lIns="0" tIns="139065" rIns="0" bIns="0" rtlCol="0" vert="horz">
            <a:spAutoFit/>
          </a:bodyPr>
          <a:lstStyle/>
          <a:p>
            <a:pPr marL="149860">
              <a:lnSpc>
                <a:spcPct val="100000"/>
              </a:lnSpc>
              <a:spcBef>
                <a:spcPts val="1095"/>
              </a:spcBef>
            </a:pPr>
            <a:r>
              <a:rPr dirty="0" sz="1400" spc="-10" b="1">
                <a:latin typeface="Calibri"/>
                <a:cs typeface="Calibri"/>
              </a:rPr>
              <a:t>Bibliography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Bibliography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251561" y="925448"/>
            <a:ext cx="11686540" cy="5147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Calibri"/>
                <a:cs typeface="Calibri"/>
                <a:hlinkClick r:id="rId3"/>
              </a:rPr>
              <a:t>Amazon.com</a:t>
            </a:r>
            <a:r>
              <a:rPr dirty="0" sz="1200" spc="50">
                <a:latin typeface="Calibri"/>
                <a:cs typeface="Calibri"/>
                <a:hlinkClick r:id="rId3"/>
              </a:rPr>
              <a:t> </a:t>
            </a:r>
            <a:r>
              <a:rPr dirty="0" sz="1200">
                <a:latin typeface="Calibri"/>
                <a:cs typeface="Calibri"/>
                <a:hlinkClick r:id="rId3"/>
              </a:rPr>
              <a:t>(2018)</a:t>
            </a:r>
            <a:r>
              <a:rPr dirty="0" sz="1200" spc="55">
                <a:latin typeface="Calibri"/>
                <a:cs typeface="Calibri"/>
                <a:hlinkClick r:id="rId3"/>
              </a:rPr>
              <a:t> </a:t>
            </a:r>
            <a:r>
              <a:rPr dirty="0" sz="1200">
                <a:latin typeface="Calibri"/>
                <a:cs typeface="Calibri"/>
                <a:hlinkClick r:id="rId3"/>
              </a:rPr>
              <a:t>Company</a:t>
            </a:r>
            <a:r>
              <a:rPr dirty="0" sz="1200" spc="15">
                <a:latin typeface="Calibri"/>
                <a:cs typeface="Calibri"/>
                <a:hlinkClick r:id="rId3"/>
              </a:rPr>
              <a:t> </a:t>
            </a:r>
            <a:r>
              <a:rPr dirty="0" sz="1200" spc="-10">
                <a:latin typeface="Calibri"/>
                <a:cs typeface="Calibri"/>
                <a:hlinkClick r:id="rId3"/>
              </a:rPr>
              <a:t>Website,</a:t>
            </a:r>
            <a:r>
              <a:rPr dirty="0" sz="1200" spc="25">
                <a:latin typeface="Calibri"/>
                <a:cs typeface="Calibri"/>
                <a:hlinkClick r:id="rId3"/>
              </a:rPr>
              <a:t> </a:t>
            </a:r>
            <a:r>
              <a:rPr dirty="0" sz="1200" spc="-10">
                <a:latin typeface="Calibri"/>
                <a:cs typeface="Calibri"/>
                <a:hlinkClick r:id="rId3"/>
              </a:rPr>
              <a:t>Investor</a:t>
            </a:r>
            <a:r>
              <a:rPr dirty="0" sz="1200" spc="35">
                <a:latin typeface="Calibri"/>
                <a:cs typeface="Calibri"/>
                <a:hlinkClick r:id="rId3"/>
              </a:rPr>
              <a:t> </a:t>
            </a:r>
            <a:r>
              <a:rPr dirty="0" sz="1200" spc="-10">
                <a:latin typeface="Calibri"/>
                <a:cs typeface="Calibri"/>
                <a:hlinkClick r:id="rId3"/>
              </a:rPr>
              <a:t>Relations,</a:t>
            </a:r>
            <a:r>
              <a:rPr dirty="0" sz="1200" spc="30">
                <a:latin typeface="Calibri"/>
                <a:cs typeface="Calibri"/>
                <a:hlinkClick r:id="rId3"/>
              </a:rPr>
              <a:t> </a:t>
            </a:r>
            <a:r>
              <a:rPr dirty="0" sz="1200">
                <a:latin typeface="Calibri"/>
                <a:cs typeface="Calibri"/>
                <a:hlinkClick r:id="rId3"/>
              </a:rPr>
              <a:t>August</a:t>
            </a:r>
            <a:r>
              <a:rPr dirty="0" sz="1200" spc="25">
                <a:latin typeface="Calibri"/>
                <a:cs typeface="Calibri"/>
                <a:hlinkClick r:id="rId3"/>
              </a:rPr>
              <a:t> </a:t>
            </a:r>
            <a:r>
              <a:rPr dirty="0" sz="1200">
                <a:latin typeface="Calibri"/>
                <a:cs typeface="Calibri"/>
                <a:hlinkClick r:id="rId3"/>
              </a:rPr>
              <a:t>15</a:t>
            </a:r>
            <a:r>
              <a:rPr dirty="0" sz="1200" spc="45">
                <a:latin typeface="Calibri"/>
                <a:cs typeface="Calibri"/>
                <a:hlinkClick r:id="rId3"/>
              </a:rPr>
              <a:t> </a:t>
            </a:r>
            <a:r>
              <a:rPr dirty="0" sz="1200">
                <a:latin typeface="Calibri"/>
                <a:cs typeface="Calibri"/>
                <a:hlinkClick r:id="rId3"/>
              </a:rPr>
              <a:t>[online]. </a:t>
            </a:r>
            <a:r>
              <a:rPr dirty="0" sz="1200" spc="-10">
                <a:latin typeface="Calibri"/>
                <a:cs typeface="Calibri"/>
                <a:hlinkClick r:id="rId3"/>
              </a:rPr>
              <a:t>Available</a:t>
            </a:r>
            <a:r>
              <a:rPr dirty="0" sz="1200" spc="15">
                <a:latin typeface="Calibri"/>
                <a:cs typeface="Calibri"/>
                <a:hlinkClick r:id="rId3"/>
              </a:rPr>
              <a:t> </a:t>
            </a:r>
            <a:r>
              <a:rPr dirty="0" sz="1200">
                <a:latin typeface="Calibri"/>
                <a:cs typeface="Calibri"/>
                <a:hlinkClick r:id="rId3"/>
              </a:rPr>
              <a:t>at:</a:t>
            </a:r>
            <a:r>
              <a:rPr dirty="0" sz="1200" spc="70">
                <a:latin typeface="Calibri"/>
                <a:cs typeface="Calibri"/>
                <a:hlinkClick r:id="rId3"/>
              </a:rPr>
              <a:t> </a:t>
            </a:r>
            <a:r>
              <a:rPr dirty="0" u="sng" sz="12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3"/>
              </a:rPr>
              <a:t>https://ir.aboutamazon.com/news-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3"/>
              </a:rPr>
              <a:t>releases/news-release-</a:t>
            </a:r>
            <a:r>
              <a:rPr dirty="0" u="sng" sz="12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3"/>
              </a:rPr>
              <a:t>details/amazoncom-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3"/>
              </a:rPr>
              <a:t>announces-fourth-</a:t>
            </a:r>
            <a:r>
              <a:rPr dirty="0" sz="1200" spc="-10">
                <a:latin typeface="Calibri"/>
                <a:cs typeface="Calibri"/>
                <a:hlinkClick r:id="rId3"/>
              </a:rPr>
              <a:t> 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3"/>
              </a:rPr>
              <a:t>quarter-sales-21-874-billion</a:t>
            </a:r>
            <a:r>
              <a:rPr dirty="0" sz="1200" spc="-20">
                <a:latin typeface="Calibri"/>
                <a:cs typeface="Calibri"/>
                <a:hlinkClick r:id="rId3"/>
              </a:rPr>
              <a:t> </a:t>
            </a:r>
            <a:r>
              <a:rPr dirty="0" sz="1200">
                <a:latin typeface="Calibri"/>
                <a:cs typeface="Calibri"/>
                <a:hlinkClick r:id="rId3"/>
              </a:rPr>
              <a:t>(Accessed</a:t>
            </a:r>
            <a:r>
              <a:rPr dirty="0" sz="1200" spc="50">
                <a:latin typeface="Calibri"/>
                <a:cs typeface="Calibri"/>
                <a:hlinkClick r:id="rId3"/>
              </a:rPr>
              <a:t> </a:t>
            </a:r>
            <a:r>
              <a:rPr dirty="0" sz="1200">
                <a:latin typeface="Calibri"/>
                <a:cs typeface="Calibri"/>
                <a:hlinkClick r:id="rId3"/>
              </a:rPr>
              <a:t>February</a:t>
            </a:r>
            <a:r>
              <a:rPr dirty="0" sz="1200" spc="-20">
                <a:latin typeface="Calibri"/>
                <a:cs typeface="Calibri"/>
                <a:hlinkClick r:id="rId3"/>
              </a:rPr>
              <a:t> </a:t>
            </a:r>
            <a:r>
              <a:rPr dirty="0" sz="1200" spc="-25">
                <a:latin typeface="Calibri"/>
                <a:cs typeface="Calibri"/>
                <a:hlinkClick r:id="rId3"/>
              </a:rPr>
              <a:t>28)</a:t>
            </a:r>
            <a:endParaRPr sz="1200">
              <a:latin typeface="Calibri"/>
              <a:cs typeface="Calibri"/>
            </a:endParaRPr>
          </a:p>
          <a:p>
            <a:pPr marL="12700" marR="48895">
              <a:lnSpc>
                <a:spcPct val="100000"/>
              </a:lnSpc>
              <a:spcBef>
                <a:spcPts val="1440"/>
              </a:spcBef>
            </a:pPr>
            <a:r>
              <a:rPr dirty="0" sz="1200" spc="-20">
                <a:latin typeface="Calibri"/>
                <a:cs typeface="Calibri"/>
                <a:hlinkClick r:id="rId4"/>
              </a:rPr>
              <a:t>Bauder,</a:t>
            </a:r>
            <a:r>
              <a:rPr dirty="0" sz="1200" spc="-30">
                <a:latin typeface="Calibri"/>
                <a:cs typeface="Calibri"/>
                <a:hlinkClick r:id="rId4"/>
              </a:rPr>
              <a:t> </a:t>
            </a:r>
            <a:r>
              <a:rPr dirty="0" sz="1200">
                <a:latin typeface="Calibri"/>
                <a:cs typeface="Calibri"/>
                <a:hlinkClick r:id="rId4"/>
              </a:rPr>
              <a:t>D.</a:t>
            </a:r>
            <a:r>
              <a:rPr dirty="0" sz="1200" spc="-25">
                <a:latin typeface="Calibri"/>
                <a:cs typeface="Calibri"/>
                <a:hlinkClick r:id="rId4"/>
              </a:rPr>
              <a:t> </a:t>
            </a:r>
            <a:r>
              <a:rPr dirty="0" sz="1200">
                <a:latin typeface="Calibri"/>
                <a:cs typeface="Calibri"/>
                <a:hlinkClick r:id="rId4"/>
              </a:rPr>
              <a:t>(2020)</a:t>
            </a:r>
            <a:r>
              <a:rPr dirty="0" sz="1200" spc="-10">
                <a:latin typeface="Calibri"/>
                <a:cs typeface="Calibri"/>
                <a:hlinkClick r:id="rId4"/>
              </a:rPr>
              <a:t> </a:t>
            </a:r>
            <a:r>
              <a:rPr dirty="0" sz="1200">
                <a:latin typeface="Calibri"/>
                <a:cs typeface="Calibri"/>
                <a:hlinkClick r:id="rId4"/>
              </a:rPr>
              <a:t>TV</a:t>
            </a:r>
            <a:r>
              <a:rPr dirty="0" sz="1200" spc="-5">
                <a:latin typeface="Calibri"/>
                <a:cs typeface="Calibri"/>
                <a:hlinkClick r:id="rId4"/>
              </a:rPr>
              <a:t> </a:t>
            </a:r>
            <a:r>
              <a:rPr dirty="0" sz="1200">
                <a:latin typeface="Calibri"/>
                <a:cs typeface="Calibri"/>
                <a:hlinkClick r:id="rId4"/>
              </a:rPr>
              <a:t>Ratings</a:t>
            </a:r>
            <a:r>
              <a:rPr dirty="0" sz="1200" spc="-20">
                <a:latin typeface="Calibri"/>
                <a:cs typeface="Calibri"/>
                <a:hlinkClick r:id="rId4"/>
              </a:rPr>
              <a:t> </a:t>
            </a:r>
            <a:r>
              <a:rPr dirty="0" sz="1200" spc="-10">
                <a:latin typeface="Calibri"/>
                <a:cs typeface="Calibri"/>
                <a:hlinkClick r:id="rId4"/>
              </a:rPr>
              <a:t>Illustrate</a:t>
            </a:r>
            <a:r>
              <a:rPr dirty="0" sz="1200" spc="-35">
                <a:latin typeface="Calibri"/>
                <a:cs typeface="Calibri"/>
                <a:hlinkClick r:id="rId4"/>
              </a:rPr>
              <a:t> </a:t>
            </a:r>
            <a:r>
              <a:rPr dirty="0" sz="1200">
                <a:latin typeface="Calibri"/>
                <a:cs typeface="Calibri"/>
                <a:hlinkClick r:id="rId4"/>
              </a:rPr>
              <a:t>Hunger</a:t>
            </a:r>
            <a:r>
              <a:rPr dirty="0" sz="1200" spc="-30">
                <a:latin typeface="Calibri"/>
                <a:cs typeface="Calibri"/>
                <a:hlinkClick r:id="rId4"/>
              </a:rPr>
              <a:t> </a:t>
            </a:r>
            <a:r>
              <a:rPr dirty="0" sz="1200">
                <a:latin typeface="Calibri"/>
                <a:cs typeface="Calibri"/>
                <a:hlinkClick r:id="rId4"/>
              </a:rPr>
              <a:t>for</a:t>
            </a:r>
            <a:r>
              <a:rPr dirty="0" sz="1200" spc="-30">
                <a:latin typeface="Calibri"/>
                <a:cs typeface="Calibri"/>
                <a:hlinkClick r:id="rId4"/>
              </a:rPr>
              <a:t> </a:t>
            </a:r>
            <a:r>
              <a:rPr dirty="0" sz="1200">
                <a:latin typeface="Calibri"/>
                <a:cs typeface="Calibri"/>
                <a:hlinkClick r:id="rId4"/>
              </a:rPr>
              <a:t>News on</a:t>
            </a:r>
            <a:r>
              <a:rPr dirty="0" sz="1200" spc="-10">
                <a:latin typeface="Calibri"/>
                <a:cs typeface="Calibri"/>
                <a:hlinkClick r:id="rId4"/>
              </a:rPr>
              <a:t> Coronavirus</a:t>
            </a:r>
            <a:r>
              <a:rPr dirty="0" sz="1200" spc="-35">
                <a:latin typeface="Calibri"/>
                <a:cs typeface="Calibri"/>
                <a:hlinkClick r:id="rId4"/>
              </a:rPr>
              <a:t> </a:t>
            </a:r>
            <a:r>
              <a:rPr dirty="0" sz="1200">
                <a:latin typeface="Calibri"/>
                <a:cs typeface="Calibri"/>
                <a:hlinkClick r:id="rId4"/>
              </a:rPr>
              <a:t>Threat</a:t>
            </a:r>
            <a:r>
              <a:rPr dirty="0" sz="1200" i="1">
                <a:latin typeface="Calibri"/>
                <a:cs typeface="Calibri"/>
                <a:hlinkClick r:id="rId4"/>
              </a:rPr>
              <a:t>.</a:t>
            </a:r>
            <a:r>
              <a:rPr dirty="0" sz="1200" spc="-40" i="1">
                <a:latin typeface="Calibri"/>
                <a:cs typeface="Calibri"/>
                <a:hlinkClick r:id="rId4"/>
              </a:rPr>
              <a:t> </a:t>
            </a:r>
            <a:r>
              <a:rPr dirty="0" sz="1200" i="1">
                <a:latin typeface="Calibri"/>
                <a:cs typeface="Calibri"/>
                <a:hlinkClick r:id="rId4"/>
              </a:rPr>
              <a:t>U.S. News</a:t>
            </a:r>
            <a:r>
              <a:rPr dirty="0" sz="1200">
                <a:latin typeface="Calibri"/>
                <a:cs typeface="Calibri"/>
                <a:hlinkClick r:id="rId4"/>
              </a:rPr>
              <a:t>,</a:t>
            </a:r>
            <a:r>
              <a:rPr dirty="0" sz="1200" spc="5">
                <a:latin typeface="Calibri"/>
                <a:cs typeface="Calibri"/>
                <a:hlinkClick r:id="rId4"/>
              </a:rPr>
              <a:t> </a:t>
            </a:r>
            <a:r>
              <a:rPr dirty="0" sz="1200">
                <a:latin typeface="Calibri"/>
                <a:cs typeface="Calibri"/>
                <a:hlinkClick r:id="rId4"/>
              </a:rPr>
              <a:t>March</a:t>
            </a:r>
            <a:r>
              <a:rPr dirty="0" sz="1200" spc="-25">
                <a:latin typeface="Calibri"/>
                <a:cs typeface="Calibri"/>
                <a:hlinkClick r:id="rId4"/>
              </a:rPr>
              <a:t> </a:t>
            </a:r>
            <a:r>
              <a:rPr dirty="0" sz="1200">
                <a:latin typeface="Calibri"/>
                <a:cs typeface="Calibri"/>
                <a:hlinkClick r:id="rId4"/>
              </a:rPr>
              <a:t>17</a:t>
            </a:r>
            <a:r>
              <a:rPr dirty="0" sz="1200" spc="-5">
                <a:latin typeface="Calibri"/>
                <a:cs typeface="Calibri"/>
                <a:hlinkClick r:id="rId4"/>
              </a:rPr>
              <a:t> </a:t>
            </a:r>
            <a:r>
              <a:rPr dirty="0" sz="1200">
                <a:latin typeface="Calibri"/>
                <a:cs typeface="Calibri"/>
                <a:hlinkClick r:id="rId4"/>
              </a:rPr>
              <a:t>[online].</a:t>
            </a:r>
            <a:r>
              <a:rPr dirty="0" sz="1200" spc="-45">
                <a:latin typeface="Calibri"/>
                <a:cs typeface="Calibri"/>
                <a:hlinkClick r:id="rId4"/>
              </a:rPr>
              <a:t> </a:t>
            </a:r>
            <a:r>
              <a:rPr dirty="0" sz="1200" spc="-10">
                <a:latin typeface="Calibri"/>
                <a:cs typeface="Calibri"/>
                <a:hlinkClick r:id="rId4"/>
              </a:rPr>
              <a:t>Available</a:t>
            </a:r>
            <a:r>
              <a:rPr dirty="0" sz="1200" spc="-25">
                <a:latin typeface="Calibri"/>
                <a:cs typeface="Calibri"/>
                <a:hlinkClick r:id="rId4"/>
              </a:rPr>
              <a:t> </a:t>
            </a:r>
            <a:r>
              <a:rPr dirty="0" sz="1200">
                <a:latin typeface="Calibri"/>
                <a:cs typeface="Calibri"/>
                <a:hlinkClick r:id="rId4"/>
              </a:rPr>
              <a:t>at:</a:t>
            </a:r>
            <a:r>
              <a:rPr dirty="0" sz="1200" spc="5">
                <a:latin typeface="Calibri"/>
                <a:cs typeface="Calibri"/>
                <a:hlinkClick r:id="rId4"/>
              </a:rPr>
              <a:t> 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4"/>
              </a:rPr>
              <a:t>https://www.usnews.com/news/business/articles/2020-03-17/tv-</a:t>
            </a:r>
            <a:r>
              <a:rPr dirty="0" sz="1200" spc="-10">
                <a:latin typeface="Calibri"/>
                <a:cs typeface="Calibri"/>
                <a:hlinkClick r:id="rId4"/>
              </a:rPr>
              <a:t> 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4"/>
              </a:rPr>
              <a:t>ratings-</a:t>
            </a:r>
            <a:r>
              <a:rPr dirty="0" u="sng" sz="12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4"/>
              </a:rPr>
              <a:t>illustrate-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4"/>
              </a:rPr>
              <a:t>hunger-</a:t>
            </a:r>
            <a:r>
              <a:rPr dirty="0" u="sng" sz="12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4"/>
              </a:rPr>
              <a:t>for-news-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4"/>
              </a:rPr>
              <a:t>on-coronavirus-threat</a:t>
            </a:r>
            <a:r>
              <a:rPr dirty="0" sz="1200" spc="5">
                <a:latin typeface="Calibri"/>
                <a:cs typeface="Calibri"/>
                <a:hlinkClick r:id="rId4"/>
              </a:rPr>
              <a:t> </a:t>
            </a:r>
            <a:r>
              <a:rPr dirty="0" sz="1200">
                <a:latin typeface="Calibri"/>
                <a:cs typeface="Calibri"/>
                <a:hlinkClick r:id="rId4"/>
              </a:rPr>
              <a:t>(Accessed</a:t>
            </a:r>
            <a:r>
              <a:rPr dirty="0" sz="1200" spc="85">
                <a:latin typeface="Calibri"/>
                <a:cs typeface="Calibri"/>
                <a:hlinkClick r:id="rId4"/>
              </a:rPr>
              <a:t> </a:t>
            </a:r>
            <a:r>
              <a:rPr dirty="0" sz="1200">
                <a:latin typeface="Calibri"/>
                <a:cs typeface="Calibri"/>
                <a:hlinkClick r:id="rId4"/>
              </a:rPr>
              <a:t>March</a:t>
            </a:r>
            <a:r>
              <a:rPr dirty="0" sz="1200" spc="35">
                <a:latin typeface="Calibri"/>
                <a:cs typeface="Calibri"/>
                <a:hlinkClick r:id="rId4"/>
              </a:rPr>
              <a:t> </a:t>
            </a:r>
            <a:r>
              <a:rPr dirty="0" sz="1200" spc="-25">
                <a:latin typeface="Calibri"/>
                <a:cs typeface="Calibri"/>
                <a:hlinkClick r:id="rId4"/>
              </a:rPr>
              <a:t>6)</a:t>
            </a:r>
            <a:endParaRPr sz="1200">
              <a:latin typeface="Calibri"/>
              <a:cs typeface="Calibri"/>
            </a:endParaRPr>
          </a:p>
          <a:p>
            <a:pPr marL="12700" marR="2522855">
              <a:lnSpc>
                <a:spcPct val="100000"/>
              </a:lnSpc>
              <a:spcBef>
                <a:spcPts val="1440"/>
              </a:spcBef>
            </a:pPr>
            <a:r>
              <a:rPr dirty="0" sz="1200">
                <a:latin typeface="Calibri"/>
                <a:cs typeface="Calibri"/>
              </a:rPr>
              <a:t>Berman,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J.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(2019)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Analyst: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Keeping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CBS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All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Access,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Showtime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OTT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Separate</a:t>
            </a:r>
            <a:r>
              <a:rPr dirty="0" sz="1200" spc="-5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Offerings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Makes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Sense.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i="1">
                <a:latin typeface="Calibri"/>
                <a:cs typeface="Calibri"/>
              </a:rPr>
              <a:t>Mesa</a:t>
            </a:r>
            <a:r>
              <a:rPr dirty="0" sz="1200" spc="-35" i="1">
                <a:latin typeface="Calibri"/>
                <a:cs typeface="Calibri"/>
              </a:rPr>
              <a:t> </a:t>
            </a:r>
            <a:r>
              <a:rPr dirty="0" sz="1200" i="1">
                <a:latin typeface="Calibri"/>
                <a:cs typeface="Calibri"/>
              </a:rPr>
              <a:t>Alliance</a:t>
            </a:r>
            <a:r>
              <a:rPr dirty="0" sz="1200">
                <a:latin typeface="Calibri"/>
                <a:cs typeface="Calibri"/>
              </a:rPr>
              <a:t>,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May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3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[online].</a:t>
            </a:r>
            <a:r>
              <a:rPr dirty="0" sz="1200" spc="-5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Available at: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5"/>
              </a:rPr>
              <a:t>https://www.mesalliance.org/2019/05/03/analyst-</a:t>
            </a:r>
            <a:r>
              <a:rPr dirty="0" u="sng" sz="12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5"/>
              </a:rPr>
              <a:t>keeping-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5"/>
              </a:rPr>
              <a:t>cbs-all-access-showtime-ott-</a:t>
            </a:r>
            <a:r>
              <a:rPr dirty="0" u="sng" sz="12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5"/>
              </a:rPr>
              <a:t>separate-offerings-makes-</a:t>
            </a:r>
            <a:r>
              <a:rPr dirty="0" u="sng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5"/>
              </a:rPr>
              <a:t>sense/</a:t>
            </a:r>
            <a:r>
              <a:rPr dirty="0" u="sng" sz="1200" spc="44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(Accessed</a:t>
            </a:r>
            <a:r>
              <a:rPr dirty="0" sz="1200" spc="1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February</a:t>
            </a:r>
            <a:r>
              <a:rPr dirty="0" sz="1200" spc="55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25)</a:t>
            </a:r>
            <a:endParaRPr sz="1200">
              <a:latin typeface="Calibri"/>
              <a:cs typeface="Calibri"/>
            </a:endParaRPr>
          </a:p>
          <a:p>
            <a:pPr marL="12700" marR="3113405">
              <a:lnSpc>
                <a:spcPct val="100000"/>
              </a:lnSpc>
              <a:spcBef>
                <a:spcPts val="1445"/>
              </a:spcBef>
            </a:pPr>
            <a:r>
              <a:rPr dirty="0" sz="1200">
                <a:latin typeface="Calibri"/>
                <a:cs typeface="Calibri"/>
              </a:rPr>
              <a:t>Bloomberg.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(2018)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Netflix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Will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Go Bust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If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It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Can’t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Curb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Cash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Burn,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Says</a:t>
            </a:r>
            <a:r>
              <a:rPr dirty="0" sz="1200" spc="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Aswath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Damodaran.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 spc="-10" i="1">
                <a:latin typeface="Calibri"/>
                <a:cs typeface="Calibri"/>
              </a:rPr>
              <a:t>BloombergQuint</a:t>
            </a:r>
            <a:r>
              <a:rPr dirty="0" sz="1200" spc="-10">
                <a:latin typeface="Calibri"/>
                <a:cs typeface="Calibri"/>
              </a:rPr>
              <a:t>,</a:t>
            </a:r>
            <a:r>
              <a:rPr dirty="0" sz="1200">
                <a:latin typeface="Calibri"/>
                <a:cs typeface="Calibri"/>
              </a:rPr>
              <a:t> April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21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[online].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Available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at: 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6"/>
              </a:rPr>
              <a:t>https://www.bloombergquint.com/business/netflix-will-</a:t>
            </a:r>
            <a:r>
              <a:rPr dirty="0" u="sng" sz="12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6"/>
              </a:rPr>
              <a:t>go-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6"/>
              </a:rPr>
              <a:t>bust-if-it-cant-curb-cash-burn-</a:t>
            </a:r>
            <a:r>
              <a:rPr dirty="0" u="sng" sz="12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6"/>
              </a:rPr>
              <a:t>says-aswath-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6"/>
              </a:rPr>
              <a:t>damodaran</a:t>
            </a:r>
            <a:r>
              <a:rPr dirty="0" sz="1200" spc="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(Accessed</a:t>
            </a:r>
            <a:r>
              <a:rPr dirty="0" sz="1200" spc="1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March</a:t>
            </a:r>
            <a:r>
              <a:rPr dirty="0" sz="1200" spc="60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6)</a:t>
            </a:r>
            <a:endParaRPr sz="1200">
              <a:latin typeface="Calibri"/>
              <a:cs typeface="Calibri"/>
            </a:endParaRPr>
          </a:p>
          <a:p>
            <a:pPr marL="12700" marR="10795">
              <a:lnSpc>
                <a:spcPct val="100000"/>
              </a:lnSpc>
              <a:spcBef>
                <a:spcPts val="1440"/>
              </a:spcBef>
            </a:pPr>
            <a:r>
              <a:rPr dirty="0" sz="1200">
                <a:latin typeface="Calibri"/>
                <a:cs typeface="Calibri"/>
                <a:hlinkClick r:id="rId7"/>
              </a:rPr>
              <a:t>Bode,</a:t>
            </a:r>
            <a:r>
              <a:rPr dirty="0" sz="1200" spc="-15">
                <a:latin typeface="Calibri"/>
                <a:cs typeface="Calibri"/>
                <a:hlinkClick r:id="rId7"/>
              </a:rPr>
              <a:t> </a:t>
            </a:r>
            <a:r>
              <a:rPr dirty="0" sz="1200">
                <a:latin typeface="Calibri"/>
                <a:cs typeface="Calibri"/>
                <a:hlinkClick r:id="rId7"/>
              </a:rPr>
              <a:t>K.</a:t>
            </a:r>
            <a:r>
              <a:rPr dirty="0" sz="1200" spc="-10">
                <a:latin typeface="Calibri"/>
                <a:cs typeface="Calibri"/>
                <a:hlinkClick r:id="rId7"/>
              </a:rPr>
              <a:t> </a:t>
            </a:r>
            <a:r>
              <a:rPr dirty="0" sz="1200">
                <a:latin typeface="Calibri"/>
                <a:cs typeface="Calibri"/>
                <a:hlinkClick r:id="rId7"/>
              </a:rPr>
              <a:t>(2019)</a:t>
            </a:r>
            <a:r>
              <a:rPr dirty="0" sz="1200" spc="5">
                <a:latin typeface="Calibri"/>
                <a:cs typeface="Calibri"/>
                <a:hlinkClick r:id="rId7"/>
              </a:rPr>
              <a:t> </a:t>
            </a:r>
            <a:r>
              <a:rPr dirty="0" sz="1200">
                <a:latin typeface="Calibri"/>
                <a:cs typeface="Calibri"/>
                <a:hlinkClick r:id="rId7"/>
              </a:rPr>
              <a:t>Amazon</a:t>
            </a:r>
            <a:r>
              <a:rPr dirty="0" sz="1200" spc="-5">
                <a:latin typeface="Calibri"/>
                <a:cs typeface="Calibri"/>
                <a:hlinkClick r:id="rId7"/>
              </a:rPr>
              <a:t> </a:t>
            </a:r>
            <a:r>
              <a:rPr dirty="0" sz="1200">
                <a:latin typeface="Calibri"/>
                <a:cs typeface="Calibri"/>
                <a:hlinkClick r:id="rId7"/>
              </a:rPr>
              <a:t>Is</a:t>
            </a:r>
            <a:r>
              <a:rPr dirty="0" sz="1200" spc="-15">
                <a:latin typeface="Calibri"/>
                <a:cs typeface="Calibri"/>
                <a:hlinkClick r:id="rId7"/>
              </a:rPr>
              <a:t> </a:t>
            </a:r>
            <a:r>
              <a:rPr dirty="0" sz="1200">
                <a:latin typeface="Calibri"/>
                <a:cs typeface="Calibri"/>
                <a:hlinkClick r:id="rId7"/>
              </a:rPr>
              <a:t>Becoming</a:t>
            </a:r>
            <a:r>
              <a:rPr dirty="0" sz="1200" spc="-5">
                <a:latin typeface="Calibri"/>
                <a:cs typeface="Calibri"/>
                <a:hlinkClick r:id="rId7"/>
              </a:rPr>
              <a:t> </a:t>
            </a:r>
            <a:r>
              <a:rPr dirty="0" sz="1200">
                <a:latin typeface="Calibri"/>
                <a:cs typeface="Calibri"/>
                <a:hlinkClick r:id="rId7"/>
              </a:rPr>
              <a:t>More</a:t>
            </a:r>
            <a:r>
              <a:rPr dirty="0" sz="1200" spc="-15">
                <a:latin typeface="Calibri"/>
                <a:cs typeface="Calibri"/>
                <a:hlinkClick r:id="rId7"/>
              </a:rPr>
              <a:t> </a:t>
            </a:r>
            <a:r>
              <a:rPr dirty="0" sz="1200" spc="-10">
                <a:latin typeface="Calibri"/>
                <a:cs typeface="Calibri"/>
                <a:hlinkClick r:id="rId7"/>
              </a:rPr>
              <a:t>Powerful</a:t>
            </a:r>
            <a:r>
              <a:rPr dirty="0" sz="1200" spc="-25">
                <a:latin typeface="Calibri"/>
                <a:cs typeface="Calibri"/>
                <a:hlinkClick r:id="rId7"/>
              </a:rPr>
              <a:t> </a:t>
            </a:r>
            <a:r>
              <a:rPr dirty="0" sz="1200">
                <a:latin typeface="Calibri"/>
                <a:cs typeface="Calibri"/>
                <a:hlinkClick r:id="rId7"/>
              </a:rPr>
              <a:t>Than</a:t>
            </a:r>
            <a:r>
              <a:rPr dirty="0" sz="1200" spc="-20">
                <a:latin typeface="Calibri"/>
                <a:cs typeface="Calibri"/>
                <a:hlinkClick r:id="rId7"/>
              </a:rPr>
              <a:t> You</a:t>
            </a:r>
            <a:r>
              <a:rPr dirty="0" sz="1200" spc="-10">
                <a:latin typeface="Calibri"/>
                <a:cs typeface="Calibri"/>
                <a:hlinkClick r:id="rId7"/>
              </a:rPr>
              <a:t> Realize</a:t>
            </a:r>
            <a:r>
              <a:rPr dirty="0" sz="1200" spc="-10" i="1">
                <a:latin typeface="Calibri"/>
                <a:cs typeface="Calibri"/>
                <a:hlinkClick r:id="rId7"/>
              </a:rPr>
              <a:t>.</a:t>
            </a:r>
            <a:r>
              <a:rPr dirty="0" sz="1200" spc="-20" i="1">
                <a:latin typeface="Calibri"/>
                <a:cs typeface="Calibri"/>
                <a:hlinkClick r:id="rId7"/>
              </a:rPr>
              <a:t> </a:t>
            </a:r>
            <a:r>
              <a:rPr dirty="0" sz="1200" i="1">
                <a:latin typeface="Calibri"/>
                <a:cs typeface="Calibri"/>
                <a:hlinkClick r:id="rId7"/>
              </a:rPr>
              <a:t>One</a:t>
            </a:r>
            <a:r>
              <a:rPr dirty="0" sz="1200" spc="5" i="1">
                <a:latin typeface="Calibri"/>
                <a:cs typeface="Calibri"/>
                <a:hlinkClick r:id="rId7"/>
              </a:rPr>
              <a:t> </a:t>
            </a:r>
            <a:r>
              <a:rPr dirty="0" sz="1200" i="1">
                <a:latin typeface="Calibri"/>
                <a:cs typeface="Calibri"/>
                <a:hlinkClick r:id="rId7"/>
              </a:rPr>
              <a:t>Zero</a:t>
            </a:r>
            <a:r>
              <a:rPr dirty="0" sz="1200">
                <a:latin typeface="Calibri"/>
                <a:cs typeface="Calibri"/>
                <a:hlinkClick r:id="rId7"/>
              </a:rPr>
              <a:t>,</a:t>
            </a:r>
            <a:r>
              <a:rPr dirty="0" sz="1200" spc="-5">
                <a:latin typeface="Calibri"/>
                <a:cs typeface="Calibri"/>
                <a:hlinkClick r:id="rId7"/>
              </a:rPr>
              <a:t> </a:t>
            </a:r>
            <a:r>
              <a:rPr dirty="0" sz="1200">
                <a:latin typeface="Calibri"/>
                <a:cs typeface="Calibri"/>
                <a:hlinkClick r:id="rId7"/>
              </a:rPr>
              <a:t>April</a:t>
            </a:r>
            <a:r>
              <a:rPr dirty="0" sz="1200" spc="-25">
                <a:latin typeface="Calibri"/>
                <a:cs typeface="Calibri"/>
                <a:hlinkClick r:id="rId7"/>
              </a:rPr>
              <a:t> </a:t>
            </a:r>
            <a:r>
              <a:rPr dirty="0" sz="1200">
                <a:latin typeface="Calibri"/>
                <a:cs typeface="Calibri"/>
                <a:hlinkClick r:id="rId7"/>
              </a:rPr>
              <a:t>10</a:t>
            </a:r>
            <a:r>
              <a:rPr dirty="0" sz="1200" spc="-5">
                <a:latin typeface="Calibri"/>
                <a:cs typeface="Calibri"/>
                <a:hlinkClick r:id="rId7"/>
              </a:rPr>
              <a:t> </a:t>
            </a:r>
            <a:r>
              <a:rPr dirty="0" sz="1200">
                <a:latin typeface="Calibri"/>
                <a:cs typeface="Calibri"/>
                <a:hlinkClick r:id="rId7"/>
              </a:rPr>
              <a:t>[online].</a:t>
            </a:r>
            <a:r>
              <a:rPr dirty="0" sz="1200" spc="-40">
                <a:latin typeface="Calibri"/>
                <a:cs typeface="Calibri"/>
                <a:hlinkClick r:id="rId7"/>
              </a:rPr>
              <a:t> </a:t>
            </a:r>
            <a:r>
              <a:rPr dirty="0" sz="1200" spc="-10">
                <a:latin typeface="Calibri"/>
                <a:cs typeface="Calibri"/>
                <a:hlinkClick r:id="rId7"/>
              </a:rPr>
              <a:t>Available</a:t>
            </a:r>
            <a:r>
              <a:rPr dirty="0" sz="1200" spc="-25">
                <a:latin typeface="Calibri"/>
                <a:cs typeface="Calibri"/>
                <a:hlinkClick r:id="rId7"/>
              </a:rPr>
              <a:t> </a:t>
            </a:r>
            <a:r>
              <a:rPr dirty="0" sz="1200">
                <a:latin typeface="Calibri"/>
                <a:cs typeface="Calibri"/>
                <a:hlinkClick r:id="rId7"/>
              </a:rPr>
              <a:t>at: 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7"/>
              </a:rPr>
              <a:t>https://onezero.medium.com/amazon-is-becoming-more-powerful-than-</a:t>
            </a:r>
            <a:r>
              <a:rPr dirty="0" u="sng" sz="12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7"/>
              </a:rPr>
              <a:t>you-</a:t>
            </a:r>
            <a:r>
              <a:rPr dirty="0" sz="1200" spc="-20">
                <a:latin typeface="Calibri"/>
                <a:cs typeface="Calibri"/>
                <a:hlinkClick r:id="rId7"/>
              </a:rPr>
              <a:t> 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7"/>
              </a:rPr>
              <a:t>realize-</a:t>
            </a:r>
            <a:r>
              <a:rPr dirty="0" u="sng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7"/>
              </a:rPr>
              <a:t>2093d6860886</a:t>
            </a:r>
            <a:r>
              <a:rPr dirty="0" sz="1200" spc="-65">
                <a:latin typeface="Calibri"/>
                <a:cs typeface="Calibri"/>
                <a:hlinkClick r:id="rId7"/>
              </a:rPr>
              <a:t> </a:t>
            </a:r>
            <a:r>
              <a:rPr dirty="0" sz="1200">
                <a:latin typeface="Calibri"/>
                <a:cs typeface="Calibri"/>
                <a:hlinkClick r:id="rId7"/>
              </a:rPr>
              <a:t>(Accessed</a:t>
            </a:r>
            <a:r>
              <a:rPr dirty="0" sz="1200" spc="-10">
                <a:latin typeface="Calibri"/>
                <a:cs typeface="Calibri"/>
                <a:hlinkClick r:id="rId7"/>
              </a:rPr>
              <a:t> </a:t>
            </a:r>
            <a:r>
              <a:rPr dirty="0" sz="1200">
                <a:latin typeface="Calibri"/>
                <a:cs typeface="Calibri"/>
                <a:hlinkClick r:id="rId7"/>
              </a:rPr>
              <a:t>March</a:t>
            </a:r>
            <a:r>
              <a:rPr dirty="0" sz="1200" spc="-55">
                <a:latin typeface="Calibri"/>
                <a:cs typeface="Calibri"/>
                <a:hlinkClick r:id="rId7"/>
              </a:rPr>
              <a:t> </a:t>
            </a:r>
            <a:r>
              <a:rPr dirty="0" sz="1200" spc="-25">
                <a:latin typeface="Calibri"/>
                <a:cs typeface="Calibri"/>
                <a:hlinkClick r:id="rId7"/>
              </a:rPr>
              <a:t>1)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dirty="0" sz="1200">
                <a:latin typeface="Calibri"/>
                <a:cs typeface="Calibri"/>
                <a:hlinkClick r:id="rId8"/>
              </a:rPr>
              <a:t>Bridge,</a:t>
            </a:r>
            <a:r>
              <a:rPr dirty="0" sz="1200" spc="-35">
                <a:latin typeface="Calibri"/>
                <a:cs typeface="Calibri"/>
                <a:hlinkClick r:id="rId8"/>
              </a:rPr>
              <a:t> </a:t>
            </a:r>
            <a:r>
              <a:rPr dirty="0" sz="1200">
                <a:latin typeface="Calibri"/>
                <a:cs typeface="Calibri"/>
                <a:hlinkClick r:id="rId8"/>
              </a:rPr>
              <a:t>G.</a:t>
            </a:r>
            <a:r>
              <a:rPr dirty="0" sz="1200" spc="-10">
                <a:latin typeface="Calibri"/>
                <a:cs typeface="Calibri"/>
                <a:hlinkClick r:id="rId8"/>
              </a:rPr>
              <a:t> </a:t>
            </a:r>
            <a:r>
              <a:rPr dirty="0" sz="1200">
                <a:latin typeface="Calibri"/>
                <a:cs typeface="Calibri"/>
                <a:hlinkClick r:id="rId8"/>
              </a:rPr>
              <a:t>(2019)</a:t>
            </a:r>
            <a:r>
              <a:rPr dirty="0" sz="1200" spc="-20">
                <a:latin typeface="Calibri"/>
                <a:cs typeface="Calibri"/>
                <a:hlinkClick r:id="rId8"/>
              </a:rPr>
              <a:t> </a:t>
            </a:r>
            <a:r>
              <a:rPr dirty="0" sz="1200">
                <a:latin typeface="Calibri"/>
                <a:cs typeface="Calibri"/>
                <a:hlinkClick r:id="rId8"/>
              </a:rPr>
              <a:t>Netflix</a:t>
            </a:r>
            <a:r>
              <a:rPr dirty="0" sz="1200" spc="-20">
                <a:latin typeface="Calibri"/>
                <a:cs typeface="Calibri"/>
                <a:hlinkClick r:id="rId8"/>
              </a:rPr>
              <a:t> </a:t>
            </a:r>
            <a:r>
              <a:rPr dirty="0" sz="1200" spc="-10">
                <a:latin typeface="Calibri"/>
                <a:cs typeface="Calibri"/>
                <a:hlinkClick r:id="rId8"/>
              </a:rPr>
              <a:t>Released</a:t>
            </a:r>
            <a:r>
              <a:rPr dirty="0" sz="1200" spc="-20">
                <a:latin typeface="Calibri"/>
                <a:cs typeface="Calibri"/>
                <a:hlinkClick r:id="rId8"/>
              </a:rPr>
              <a:t> </a:t>
            </a:r>
            <a:r>
              <a:rPr dirty="0" sz="1200">
                <a:latin typeface="Calibri"/>
                <a:cs typeface="Calibri"/>
                <a:hlinkClick r:id="rId8"/>
              </a:rPr>
              <a:t>More</a:t>
            </a:r>
            <a:r>
              <a:rPr dirty="0" sz="1200" spc="-20">
                <a:latin typeface="Calibri"/>
                <a:cs typeface="Calibri"/>
                <a:hlinkClick r:id="rId8"/>
              </a:rPr>
              <a:t> </a:t>
            </a:r>
            <a:r>
              <a:rPr dirty="0" sz="1200">
                <a:latin typeface="Calibri"/>
                <a:cs typeface="Calibri"/>
                <a:hlinkClick r:id="rId8"/>
              </a:rPr>
              <a:t>Originals</a:t>
            </a:r>
            <a:r>
              <a:rPr dirty="0" sz="1200" spc="-25">
                <a:latin typeface="Calibri"/>
                <a:cs typeface="Calibri"/>
                <a:hlinkClick r:id="rId8"/>
              </a:rPr>
              <a:t> </a:t>
            </a:r>
            <a:r>
              <a:rPr dirty="0" sz="1200">
                <a:latin typeface="Calibri"/>
                <a:cs typeface="Calibri"/>
                <a:hlinkClick r:id="rId8"/>
              </a:rPr>
              <a:t>in</a:t>
            </a:r>
            <a:r>
              <a:rPr dirty="0" sz="1200" spc="-20">
                <a:latin typeface="Calibri"/>
                <a:cs typeface="Calibri"/>
                <a:hlinkClick r:id="rId8"/>
              </a:rPr>
              <a:t> </a:t>
            </a:r>
            <a:r>
              <a:rPr dirty="0" sz="1200">
                <a:latin typeface="Calibri"/>
                <a:cs typeface="Calibri"/>
                <a:hlinkClick r:id="rId8"/>
              </a:rPr>
              <a:t>2019</a:t>
            </a:r>
            <a:r>
              <a:rPr dirty="0" sz="1200" spc="-10">
                <a:latin typeface="Calibri"/>
                <a:cs typeface="Calibri"/>
                <a:hlinkClick r:id="rId8"/>
              </a:rPr>
              <a:t> </a:t>
            </a:r>
            <a:r>
              <a:rPr dirty="0" sz="1200">
                <a:latin typeface="Calibri"/>
                <a:cs typeface="Calibri"/>
                <a:hlinkClick r:id="rId8"/>
              </a:rPr>
              <a:t>Than</a:t>
            </a:r>
            <a:r>
              <a:rPr dirty="0" sz="1200" spc="-35">
                <a:latin typeface="Calibri"/>
                <a:cs typeface="Calibri"/>
                <a:hlinkClick r:id="rId8"/>
              </a:rPr>
              <a:t> </a:t>
            </a:r>
            <a:r>
              <a:rPr dirty="0" sz="1200">
                <a:latin typeface="Calibri"/>
                <a:cs typeface="Calibri"/>
                <a:hlinkClick r:id="rId8"/>
              </a:rPr>
              <a:t>the</a:t>
            </a:r>
            <a:r>
              <a:rPr dirty="0" sz="1200" spc="-35">
                <a:latin typeface="Calibri"/>
                <a:cs typeface="Calibri"/>
                <a:hlinkClick r:id="rId8"/>
              </a:rPr>
              <a:t> </a:t>
            </a:r>
            <a:r>
              <a:rPr dirty="0" sz="1200">
                <a:latin typeface="Calibri"/>
                <a:cs typeface="Calibri"/>
                <a:hlinkClick r:id="rId8"/>
              </a:rPr>
              <a:t>Entire</a:t>
            </a:r>
            <a:r>
              <a:rPr dirty="0" sz="1200" spc="-35">
                <a:latin typeface="Calibri"/>
                <a:cs typeface="Calibri"/>
                <a:hlinkClick r:id="rId8"/>
              </a:rPr>
              <a:t> </a:t>
            </a:r>
            <a:r>
              <a:rPr dirty="0" sz="1200">
                <a:latin typeface="Calibri"/>
                <a:cs typeface="Calibri"/>
                <a:hlinkClick r:id="rId8"/>
              </a:rPr>
              <a:t>TV</a:t>
            </a:r>
            <a:r>
              <a:rPr dirty="0" sz="1200" spc="-20">
                <a:latin typeface="Calibri"/>
                <a:cs typeface="Calibri"/>
                <a:hlinkClick r:id="rId8"/>
              </a:rPr>
              <a:t> </a:t>
            </a:r>
            <a:r>
              <a:rPr dirty="0" sz="1200">
                <a:latin typeface="Calibri"/>
                <a:cs typeface="Calibri"/>
                <a:hlinkClick r:id="rId8"/>
              </a:rPr>
              <a:t>Industry</a:t>
            </a:r>
            <a:r>
              <a:rPr dirty="0" sz="1200" spc="-60">
                <a:latin typeface="Calibri"/>
                <a:cs typeface="Calibri"/>
                <a:hlinkClick r:id="rId8"/>
              </a:rPr>
              <a:t> </a:t>
            </a:r>
            <a:r>
              <a:rPr dirty="0" sz="1200">
                <a:latin typeface="Calibri"/>
                <a:cs typeface="Calibri"/>
                <a:hlinkClick r:id="rId8"/>
              </a:rPr>
              <a:t>Did</a:t>
            </a:r>
            <a:r>
              <a:rPr dirty="0" sz="1200" spc="-20">
                <a:latin typeface="Calibri"/>
                <a:cs typeface="Calibri"/>
                <a:hlinkClick r:id="rId8"/>
              </a:rPr>
              <a:t> </a:t>
            </a:r>
            <a:r>
              <a:rPr dirty="0" sz="1200">
                <a:latin typeface="Calibri"/>
                <a:cs typeface="Calibri"/>
                <a:hlinkClick r:id="rId8"/>
              </a:rPr>
              <a:t>in</a:t>
            </a:r>
            <a:r>
              <a:rPr dirty="0" sz="1200" spc="-20">
                <a:latin typeface="Calibri"/>
                <a:cs typeface="Calibri"/>
                <a:hlinkClick r:id="rId8"/>
              </a:rPr>
              <a:t> </a:t>
            </a:r>
            <a:r>
              <a:rPr dirty="0" sz="1200">
                <a:latin typeface="Calibri"/>
                <a:cs typeface="Calibri"/>
                <a:hlinkClick r:id="rId8"/>
              </a:rPr>
              <a:t>2005.</a:t>
            </a:r>
            <a:r>
              <a:rPr dirty="0" sz="1200" spc="30">
                <a:latin typeface="Calibri"/>
                <a:cs typeface="Calibri"/>
                <a:hlinkClick r:id="rId8"/>
              </a:rPr>
              <a:t> </a:t>
            </a:r>
            <a:r>
              <a:rPr dirty="0" sz="1200" spc="-20" i="1">
                <a:latin typeface="Calibri"/>
                <a:cs typeface="Calibri"/>
                <a:hlinkClick r:id="rId8"/>
              </a:rPr>
              <a:t>Variety,</a:t>
            </a:r>
            <a:r>
              <a:rPr dirty="0" sz="1200" spc="-25" i="1">
                <a:latin typeface="Calibri"/>
                <a:cs typeface="Calibri"/>
                <a:hlinkClick r:id="rId8"/>
              </a:rPr>
              <a:t> </a:t>
            </a:r>
            <a:r>
              <a:rPr dirty="0" sz="1200">
                <a:latin typeface="Calibri"/>
                <a:cs typeface="Calibri"/>
                <a:hlinkClick r:id="rId8"/>
              </a:rPr>
              <a:t>December</a:t>
            </a:r>
            <a:r>
              <a:rPr dirty="0" sz="1200" spc="-20">
                <a:latin typeface="Calibri"/>
                <a:cs typeface="Calibri"/>
                <a:hlinkClick r:id="rId8"/>
              </a:rPr>
              <a:t> </a:t>
            </a:r>
            <a:r>
              <a:rPr dirty="0" sz="1200">
                <a:latin typeface="Calibri"/>
                <a:cs typeface="Calibri"/>
                <a:hlinkClick r:id="rId8"/>
              </a:rPr>
              <a:t>17</a:t>
            </a:r>
            <a:r>
              <a:rPr dirty="0" sz="1200" spc="-10">
                <a:latin typeface="Calibri"/>
                <a:cs typeface="Calibri"/>
                <a:hlinkClick r:id="rId8"/>
              </a:rPr>
              <a:t> </a:t>
            </a:r>
            <a:r>
              <a:rPr dirty="0" sz="1200">
                <a:latin typeface="Calibri"/>
                <a:cs typeface="Calibri"/>
                <a:hlinkClick r:id="rId8"/>
              </a:rPr>
              <a:t>[online].</a:t>
            </a:r>
            <a:r>
              <a:rPr dirty="0" sz="1200" spc="-45">
                <a:latin typeface="Calibri"/>
                <a:cs typeface="Calibri"/>
                <a:hlinkClick r:id="rId8"/>
              </a:rPr>
              <a:t> </a:t>
            </a:r>
            <a:r>
              <a:rPr dirty="0" sz="1200" spc="-10">
                <a:latin typeface="Calibri"/>
                <a:cs typeface="Calibri"/>
                <a:hlinkClick r:id="rId8"/>
              </a:rPr>
              <a:t>Available</a:t>
            </a:r>
            <a:r>
              <a:rPr dirty="0" sz="1200" spc="-25">
                <a:latin typeface="Calibri"/>
                <a:cs typeface="Calibri"/>
                <a:hlinkClick r:id="rId8"/>
              </a:rPr>
              <a:t> </a:t>
            </a:r>
            <a:r>
              <a:rPr dirty="0" sz="1200">
                <a:latin typeface="Calibri"/>
                <a:cs typeface="Calibri"/>
                <a:hlinkClick r:id="rId8"/>
              </a:rPr>
              <a:t>at:</a:t>
            </a:r>
            <a:r>
              <a:rPr dirty="0" sz="1200" spc="-5">
                <a:latin typeface="Calibri"/>
                <a:cs typeface="Calibri"/>
                <a:hlinkClick r:id="rId8"/>
              </a:rPr>
              <a:t> 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8"/>
              </a:rPr>
              <a:t>https://variety.com/2019/tv/news/netflix-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8"/>
              </a:rPr>
              <a:t>more-2019-originals-than-entire-tv-industry-in-2005-1203441709/</a:t>
            </a:r>
            <a:r>
              <a:rPr dirty="0" sz="1200" spc="10">
                <a:latin typeface="Calibri"/>
                <a:cs typeface="Calibri"/>
                <a:hlinkClick r:id="rId8"/>
              </a:rPr>
              <a:t> </a:t>
            </a:r>
            <a:r>
              <a:rPr dirty="0" sz="1200">
                <a:latin typeface="Calibri"/>
                <a:cs typeface="Calibri"/>
                <a:hlinkClick r:id="rId8"/>
              </a:rPr>
              <a:t>(Accessed</a:t>
            </a:r>
            <a:r>
              <a:rPr dirty="0" sz="1200" spc="85">
                <a:latin typeface="Calibri"/>
                <a:cs typeface="Calibri"/>
                <a:hlinkClick r:id="rId8"/>
              </a:rPr>
              <a:t> </a:t>
            </a:r>
            <a:r>
              <a:rPr dirty="0" sz="1200">
                <a:latin typeface="Calibri"/>
                <a:cs typeface="Calibri"/>
                <a:hlinkClick r:id="rId8"/>
              </a:rPr>
              <a:t>March</a:t>
            </a:r>
            <a:r>
              <a:rPr dirty="0" sz="1200" spc="35">
                <a:latin typeface="Calibri"/>
                <a:cs typeface="Calibri"/>
                <a:hlinkClick r:id="rId8"/>
              </a:rPr>
              <a:t> </a:t>
            </a:r>
            <a:r>
              <a:rPr dirty="0" sz="1200" spc="-25">
                <a:latin typeface="Calibri"/>
                <a:cs typeface="Calibri"/>
                <a:hlinkClick r:id="rId8"/>
              </a:rPr>
              <a:t>13)</a:t>
            </a:r>
            <a:endParaRPr sz="1200">
              <a:latin typeface="Calibri"/>
              <a:cs typeface="Calibri"/>
            </a:endParaRPr>
          </a:p>
          <a:p>
            <a:pPr marL="12700" marR="3660140">
              <a:lnSpc>
                <a:spcPct val="100000"/>
              </a:lnSpc>
              <a:spcBef>
                <a:spcPts val="1440"/>
              </a:spcBef>
            </a:pPr>
            <a:r>
              <a:rPr dirty="0" sz="1200">
                <a:latin typeface="Calibri"/>
                <a:cs typeface="Calibri"/>
              </a:rPr>
              <a:t>Brooks,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B.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(2019)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Sony’s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Chief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Plans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Make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Entertainment</a:t>
            </a:r>
            <a:r>
              <a:rPr dirty="0" sz="1200" spc="-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Assets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Priority</a:t>
            </a:r>
            <a:r>
              <a:rPr dirty="0" sz="1200" i="1">
                <a:latin typeface="Calibri"/>
                <a:cs typeface="Calibri"/>
              </a:rPr>
              <a:t>.</a:t>
            </a:r>
            <a:r>
              <a:rPr dirty="0" sz="1200" spc="-40" i="1">
                <a:latin typeface="Calibri"/>
                <a:cs typeface="Calibri"/>
              </a:rPr>
              <a:t> </a:t>
            </a:r>
            <a:r>
              <a:rPr dirty="0" sz="1200" i="1">
                <a:latin typeface="Calibri"/>
                <a:cs typeface="Calibri"/>
              </a:rPr>
              <a:t>The</a:t>
            </a:r>
            <a:r>
              <a:rPr dirty="0" sz="1200" spc="-30" i="1">
                <a:latin typeface="Calibri"/>
                <a:cs typeface="Calibri"/>
              </a:rPr>
              <a:t> </a:t>
            </a:r>
            <a:r>
              <a:rPr dirty="0" sz="1200" i="1">
                <a:latin typeface="Calibri"/>
                <a:cs typeface="Calibri"/>
              </a:rPr>
              <a:t>New</a:t>
            </a:r>
            <a:r>
              <a:rPr dirty="0" sz="1200" spc="5" i="1">
                <a:latin typeface="Calibri"/>
                <a:cs typeface="Calibri"/>
              </a:rPr>
              <a:t> </a:t>
            </a:r>
            <a:r>
              <a:rPr dirty="0" sz="1200" spc="-20" i="1">
                <a:latin typeface="Calibri"/>
                <a:cs typeface="Calibri"/>
              </a:rPr>
              <a:t>York</a:t>
            </a:r>
            <a:r>
              <a:rPr dirty="0" sz="1200" spc="-15" i="1">
                <a:latin typeface="Calibri"/>
                <a:cs typeface="Calibri"/>
              </a:rPr>
              <a:t> </a:t>
            </a:r>
            <a:r>
              <a:rPr dirty="0" sz="1200" i="1">
                <a:latin typeface="Calibri"/>
                <a:cs typeface="Calibri"/>
              </a:rPr>
              <a:t>Times</a:t>
            </a:r>
            <a:r>
              <a:rPr dirty="0" sz="1200">
                <a:latin typeface="Calibri"/>
                <a:cs typeface="Calibri"/>
              </a:rPr>
              <a:t>,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January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6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[online].</a:t>
            </a:r>
            <a:r>
              <a:rPr dirty="0" sz="1200" spc="-5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Available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at: 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9"/>
              </a:rPr>
              <a:t>https://www.nytimes.com/2019/01/06/business/media/sony-movies-television-ces-playstation.html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(Accessed</a:t>
            </a:r>
            <a:r>
              <a:rPr dirty="0" sz="1200" spc="6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February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27)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dirty="0" sz="1200" spc="-10">
                <a:latin typeface="Calibri"/>
                <a:cs typeface="Calibri"/>
              </a:rPr>
              <a:t>Butters,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J.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(2019)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S&amp;P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500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Earnings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Preview: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CY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2020</a:t>
            </a:r>
            <a:r>
              <a:rPr dirty="0" sz="1200" i="1">
                <a:latin typeface="Calibri"/>
                <a:cs typeface="Calibri"/>
              </a:rPr>
              <a:t>.</a:t>
            </a:r>
            <a:r>
              <a:rPr dirty="0" sz="1200" spc="-15" i="1">
                <a:latin typeface="Calibri"/>
                <a:cs typeface="Calibri"/>
              </a:rPr>
              <a:t> </a:t>
            </a:r>
            <a:r>
              <a:rPr dirty="0" sz="1200" i="1">
                <a:latin typeface="Calibri"/>
                <a:cs typeface="Calibri"/>
              </a:rPr>
              <a:t>Insight</a:t>
            </a:r>
            <a:r>
              <a:rPr dirty="0" sz="1200">
                <a:latin typeface="Calibri"/>
                <a:cs typeface="Calibri"/>
              </a:rPr>
              <a:t>,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December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20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[online].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Available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at:</a:t>
            </a:r>
            <a:r>
              <a:rPr dirty="0" sz="1200" spc="20">
                <a:latin typeface="Calibri"/>
                <a:cs typeface="Calibri"/>
              </a:rPr>
              <a:t> 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10"/>
              </a:rPr>
              <a:t>https://insight.factset.com/sp-500-earnings-preview-cy-</a:t>
            </a:r>
            <a:r>
              <a:rPr dirty="0" u="sng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10"/>
              </a:rPr>
              <a:t>2020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(Accessed</a:t>
            </a:r>
            <a:r>
              <a:rPr dirty="0" sz="1200" spc="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March</a:t>
            </a:r>
            <a:r>
              <a:rPr dirty="0" sz="1200" spc="-25">
                <a:latin typeface="Calibri"/>
                <a:cs typeface="Calibri"/>
              </a:rPr>
              <a:t> 5)</a:t>
            </a:r>
            <a:endParaRPr sz="1200">
              <a:latin typeface="Calibri"/>
              <a:cs typeface="Calibri"/>
            </a:endParaRPr>
          </a:p>
          <a:p>
            <a:pPr marL="12700" marR="376555">
              <a:lnSpc>
                <a:spcPct val="100000"/>
              </a:lnSpc>
              <a:spcBef>
                <a:spcPts val="1445"/>
              </a:spcBef>
            </a:pPr>
            <a:r>
              <a:rPr dirty="0" sz="1200">
                <a:latin typeface="Calibri"/>
                <a:cs typeface="Calibri"/>
                <a:hlinkClick r:id="rId11"/>
              </a:rPr>
              <a:t>Cassell,</a:t>
            </a:r>
            <a:r>
              <a:rPr dirty="0" sz="1200" spc="-20">
                <a:latin typeface="Calibri"/>
                <a:cs typeface="Calibri"/>
                <a:hlinkClick r:id="rId11"/>
              </a:rPr>
              <a:t> </a:t>
            </a:r>
            <a:r>
              <a:rPr dirty="0" sz="1200" spc="-65">
                <a:latin typeface="Calibri"/>
                <a:cs typeface="Calibri"/>
                <a:hlinkClick r:id="rId11"/>
              </a:rPr>
              <a:t>W.</a:t>
            </a:r>
            <a:r>
              <a:rPr dirty="0" sz="1200" spc="-15">
                <a:latin typeface="Calibri"/>
                <a:cs typeface="Calibri"/>
                <a:hlinkClick r:id="rId11"/>
              </a:rPr>
              <a:t> </a:t>
            </a:r>
            <a:r>
              <a:rPr dirty="0" sz="1200">
                <a:latin typeface="Calibri"/>
                <a:cs typeface="Calibri"/>
                <a:hlinkClick r:id="rId11"/>
              </a:rPr>
              <a:t>(2019) An</a:t>
            </a:r>
            <a:r>
              <a:rPr dirty="0" sz="1200" spc="-20">
                <a:latin typeface="Calibri"/>
                <a:cs typeface="Calibri"/>
                <a:hlinkClick r:id="rId11"/>
              </a:rPr>
              <a:t> </a:t>
            </a:r>
            <a:r>
              <a:rPr dirty="0" sz="1200">
                <a:latin typeface="Calibri"/>
                <a:cs typeface="Calibri"/>
                <a:hlinkClick r:id="rId11"/>
              </a:rPr>
              <a:t>Overview</a:t>
            </a:r>
            <a:r>
              <a:rPr dirty="0" sz="1200" spc="-20">
                <a:latin typeface="Calibri"/>
                <a:cs typeface="Calibri"/>
                <a:hlinkClick r:id="rId11"/>
              </a:rPr>
              <a:t> </a:t>
            </a:r>
            <a:r>
              <a:rPr dirty="0" sz="1200">
                <a:latin typeface="Calibri"/>
                <a:cs typeface="Calibri"/>
                <a:hlinkClick r:id="rId11"/>
              </a:rPr>
              <a:t>of</a:t>
            </a:r>
            <a:r>
              <a:rPr dirty="0" sz="1200" spc="-15">
                <a:latin typeface="Calibri"/>
                <a:cs typeface="Calibri"/>
                <a:hlinkClick r:id="rId11"/>
              </a:rPr>
              <a:t> </a:t>
            </a:r>
            <a:r>
              <a:rPr dirty="0" sz="1200">
                <a:latin typeface="Calibri"/>
                <a:cs typeface="Calibri"/>
                <a:hlinkClick r:id="rId11"/>
              </a:rPr>
              <a:t>Businesses Owned</a:t>
            </a:r>
            <a:r>
              <a:rPr dirty="0" sz="1200" spc="-20">
                <a:latin typeface="Calibri"/>
                <a:cs typeface="Calibri"/>
                <a:hlinkClick r:id="rId11"/>
              </a:rPr>
              <a:t> </a:t>
            </a:r>
            <a:r>
              <a:rPr dirty="0" sz="1200">
                <a:latin typeface="Calibri"/>
                <a:cs typeface="Calibri"/>
                <a:hlinkClick r:id="rId11"/>
              </a:rPr>
              <a:t>by</a:t>
            </a:r>
            <a:r>
              <a:rPr dirty="0" sz="1200" spc="-30">
                <a:latin typeface="Calibri"/>
                <a:cs typeface="Calibri"/>
                <a:hlinkClick r:id="rId11"/>
              </a:rPr>
              <a:t> </a:t>
            </a:r>
            <a:r>
              <a:rPr dirty="0" sz="1200">
                <a:latin typeface="Calibri"/>
                <a:cs typeface="Calibri"/>
                <a:hlinkClick r:id="rId11"/>
              </a:rPr>
              <a:t>Amazon</a:t>
            </a:r>
            <a:r>
              <a:rPr dirty="0" sz="1200" i="1">
                <a:latin typeface="Calibri"/>
                <a:cs typeface="Calibri"/>
                <a:hlinkClick r:id="rId11"/>
              </a:rPr>
              <a:t>.</a:t>
            </a:r>
            <a:r>
              <a:rPr dirty="0" sz="1200" spc="-30" i="1">
                <a:latin typeface="Calibri"/>
                <a:cs typeface="Calibri"/>
                <a:hlinkClick r:id="rId11"/>
              </a:rPr>
              <a:t> </a:t>
            </a:r>
            <a:r>
              <a:rPr dirty="0" sz="1200" spc="-10" i="1">
                <a:latin typeface="Calibri"/>
                <a:cs typeface="Calibri"/>
                <a:hlinkClick r:id="rId11"/>
              </a:rPr>
              <a:t>Investopedia</a:t>
            </a:r>
            <a:r>
              <a:rPr dirty="0" sz="1200" spc="-10">
                <a:latin typeface="Calibri"/>
                <a:cs typeface="Calibri"/>
                <a:hlinkClick r:id="rId11"/>
              </a:rPr>
              <a:t>,</a:t>
            </a:r>
            <a:r>
              <a:rPr dirty="0" sz="1200" spc="-35">
                <a:latin typeface="Calibri"/>
                <a:cs typeface="Calibri"/>
                <a:hlinkClick r:id="rId11"/>
              </a:rPr>
              <a:t> </a:t>
            </a:r>
            <a:r>
              <a:rPr dirty="0" sz="1200" spc="-10">
                <a:latin typeface="Calibri"/>
                <a:cs typeface="Calibri"/>
                <a:hlinkClick r:id="rId11"/>
              </a:rPr>
              <a:t>November</a:t>
            </a:r>
            <a:r>
              <a:rPr dirty="0" sz="1200" spc="-30">
                <a:latin typeface="Calibri"/>
                <a:cs typeface="Calibri"/>
                <a:hlinkClick r:id="rId11"/>
              </a:rPr>
              <a:t> </a:t>
            </a:r>
            <a:r>
              <a:rPr dirty="0" sz="1200">
                <a:latin typeface="Calibri"/>
                <a:cs typeface="Calibri"/>
                <a:hlinkClick r:id="rId11"/>
              </a:rPr>
              <a:t>1</a:t>
            </a:r>
            <a:r>
              <a:rPr dirty="0" sz="1200" spc="-15">
                <a:latin typeface="Calibri"/>
                <a:cs typeface="Calibri"/>
                <a:hlinkClick r:id="rId11"/>
              </a:rPr>
              <a:t> </a:t>
            </a:r>
            <a:r>
              <a:rPr dirty="0" sz="1200">
                <a:latin typeface="Calibri"/>
                <a:cs typeface="Calibri"/>
                <a:hlinkClick r:id="rId11"/>
              </a:rPr>
              <a:t>[online].</a:t>
            </a:r>
            <a:r>
              <a:rPr dirty="0" sz="1200" spc="-45">
                <a:latin typeface="Calibri"/>
                <a:cs typeface="Calibri"/>
                <a:hlinkClick r:id="rId11"/>
              </a:rPr>
              <a:t> </a:t>
            </a:r>
            <a:r>
              <a:rPr dirty="0" sz="1200" spc="-10">
                <a:latin typeface="Calibri"/>
                <a:cs typeface="Calibri"/>
                <a:hlinkClick r:id="rId11"/>
              </a:rPr>
              <a:t>Available</a:t>
            </a:r>
            <a:r>
              <a:rPr dirty="0" sz="1200" spc="-20">
                <a:latin typeface="Calibri"/>
                <a:cs typeface="Calibri"/>
                <a:hlinkClick r:id="rId11"/>
              </a:rPr>
              <a:t> </a:t>
            </a:r>
            <a:r>
              <a:rPr dirty="0" sz="1200">
                <a:latin typeface="Calibri"/>
                <a:cs typeface="Calibri"/>
                <a:hlinkClick r:id="rId11"/>
              </a:rPr>
              <a:t>at:</a:t>
            </a:r>
            <a:r>
              <a:rPr dirty="0" sz="1200" spc="-5">
                <a:latin typeface="Calibri"/>
                <a:cs typeface="Calibri"/>
                <a:hlinkClick r:id="rId11"/>
              </a:rPr>
              <a:t> 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11"/>
              </a:rPr>
              <a:t>https://www.investopedia.com/articles/investing/091015/overview-</a:t>
            </a:r>
            <a:r>
              <a:rPr dirty="0" sz="1200" spc="-10">
                <a:latin typeface="Calibri"/>
                <a:cs typeface="Calibri"/>
                <a:hlinkClick r:id="rId11"/>
              </a:rPr>
              <a:t> 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11"/>
              </a:rPr>
              <a:t>businesses-owned-amazon.asp</a:t>
            </a:r>
            <a:r>
              <a:rPr dirty="0" sz="1200" spc="-25">
                <a:latin typeface="Calibri"/>
                <a:cs typeface="Calibri"/>
                <a:hlinkClick r:id="rId11"/>
              </a:rPr>
              <a:t> </a:t>
            </a:r>
            <a:r>
              <a:rPr dirty="0" sz="1200">
                <a:latin typeface="Calibri"/>
                <a:cs typeface="Calibri"/>
                <a:hlinkClick r:id="rId11"/>
              </a:rPr>
              <a:t>(Accessed</a:t>
            </a:r>
            <a:r>
              <a:rPr dirty="0" sz="1200" spc="35">
                <a:latin typeface="Calibri"/>
                <a:cs typeface="Calibri"/>
                <a:hlinkClick r:id="rId11"/>
              </a:rPr>
              <a:t> </a:t>
            </a:r>
            <a:r>
              <a:rPr dirty="0" sz="1200">
                <a:latin typeface="Calibri"/>
                <a:cs typeface="Calibri"/>
                <a:hlinkClick r:id="rId11"/>
              </a:rPr>
              <a:t>February</a:t>
            </a:r>
            <a:r>
              <a:rPr dirty="0" sz="1200" spc="-45">
                <a:latin typeface="Calibri"/>
                <a:cs typeface="Calibri"/>
                <a:hlinkClick r:id="rId11"/>
              </a:rPr>
              <a:t> </a:t>
            </a:r>
            <a:r>
              <a:rPr dirty="0" sz="1200" spc="-25">
                <a:latin typeface="Calibri"/>
                <a:cs typeface="Calibri"/>
                <a:hlinkClick r:id="rId11"/>
              </a:rPr>
              <a:t>28)</a:t>
            </a:r>
            <a:endParaRPr sz="1200">
              <a:latin typeface="Calibri"/>
              <a:cs typeface="Calibri"/>
            </a:endParaRPr>
          </a:p>
          <a:p>
            <a:pPr marL="12700" marR="305435">
              <a:lnSpc>
                <a:spcPct val="100000"/>
              </a:lnSpc>
              <a:spcBef>
                <a:spcPts val="1440"/>
              </a:spcBef>
            </a:pPr>
            <a:r>
              <a:rPr dirty="0" sz="1200">
                <a:latin typeface="Calibri"/>
                <a:cs typeface="Calibri"/>
              </a:rPr>
              <a:t>Clark,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65">
                <a:latin typeface="Calibri"/>
                <a:cs typeface="Calibri"/>
              </a:rPr>
              <a:t>T.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(2020)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Netflix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is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still</a:t>
            </a:r>
            <a:r>
              <a:rPr dirty="0" sz="1200" spc="-10">
                <a:latin typeface="Calibri"/>
                <a:cs typeface="Calibri"/>
              </a:rPr>
              <a:t> growing</a:t>
            </a:r>
            <a:r>
              <a:rPr dirty="0" sz="1200" spc="-20">
                <a:latin typeface="Calibri"/>
                <a:cs typeface="Calibri"/>
              </a:rPr>
              <a:t> wildly, </a:t>
            </a:r>
            <a:r>
              <a:rPr dirty="0" sz="1200">
                <a:latin typeface="Calibri"/>
                <a:cs typeface="Calibri"/>
              </a:rPr>
              <a:t>but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its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market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share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has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fallen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estimated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19%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as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new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competitors </a:t>
            </a:r>
            <a:r>
              <a:rPr dirty="0" sz="1200">
                <a:latin typeface="Calibri"/>
                <a:cs typeface="Calibri"/>
              </a:rPr>
              <a:t>emerge.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Business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Insider,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January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24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[online].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Available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at: </a:t>
            </a:r>
            <a:r>
              <a:rPr dirty="0" u="sng" sz="12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12"/>
              </a:rPr>
              <a:t>https://www.businessinsider.in/finance/news/netflix-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12"/>
              </a:rPr>
              <a:t>is-still-</a:t>
            </a:r>
            <a:r>
              <a:rPr dirty="0" u="sng" sz="12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12"/>
              </a:rPr>
              <a:t>growing-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12"/>
              </a:rPr>
              <a:t>wildly-but-its-market-</a:t>
            </a:r>
            <a:r>
              <a:rPr dirty="0" u="sng" sz="12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12"/>
              </a:rPr>
              <a:t>share-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12"/>
              </a:rPr>
              <a:t>has-fallen-to-an-estimated-19-as-</a:t>
            </a:r>
            <a:r>
              <a:rPr dirty="0" u="sng" sz="12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12"/>
              </a:rPr>
              <a:t>new-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12"/>
              </a:rPr>
              <a:t>competitors-emerge/articleshow/73587515.cms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51561" y="6047333"/>
            <a:ext cx="13112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</a:rPr>
              <a:t>(Accessed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March</a:t>
            </a:r>
            <a:r>
              <a:rPr dirty="0" sz="1200" spc="-60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13)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1551919" y="643432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2"/>
                </a:lnTo>
                <a:lnTo>
                  <a:pt x="640079" y="294132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4826508" y="6167628"/>
            <a:ext cx="1231900" cy="55372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139065" rIns="0" bIns="0" rtlCol="0" vert="horz">
            <a:spAutoFit/>
          </a:bodyPr>
          <a:lstStyle/>
          <a:p>
            <a:pPr marL="261620">
              <a:lnSpc>
                <a:spcPct val="100000"/>
              </a:lnSpc>
              <a:spcBef>
                <a:spcPts val="109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Appendix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347459" y="6167628"/>
            <a:ext cx="1229995" cy="553720"/>
          </a:xfrm>
          <a:prstGeom prst="rect">
            <a:avLst/>
          </a:prstGeom>
          <a:solidFill>
            <a:srgbClr val="ED8524"/>
          </a:solidFill>
          <a:ln w="12700">
            <a:solidFill>
              <a:srgbClr val="2E528F"/>
            </a:solidFill>
          </a:ln>
        </p:spPr>
        <p:txBody>
          <a:bodyPr wrap="square" lIns="0" tIns="139065" rIns="0" bIns="0" rtlCol="0" vert="horz">
            <a:spAutoFit/>
          </a:bodyPr>
          <a:lstStyle/>
          <a:p>
            <a:pPr marL="149860">
              <a:lnSpc>
                <a:spcPct val="100000"/>
              </a:lnSpc>
              <a:spcBef>
                <a:spcPts val="1095"/>
              </a:spcBef>
            </a:pPr>
            <a:r>
              <a:rPr dirty="0" sz="1400" spc="-10" b="1">
                <a:latin typeface="Calibri"/>
                <a:cs typeface="Calibri"/>
              </a:rPr>
              <a:t>Bibliography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Bibliography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251561" y="925448"/>
            <a:ext cx="11621135" cy="4964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49554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  <a:hlinkClick r:id="rId3"/>
              </a:rPr>
              <a:t>Clement,</a:t>
            </a:r>
            <a:r>
              <a:rPr dirty="0" sz="1200" spc="-30">
                <a:latin typeface="Calibri"/>
                <a:cs typeface="Calibri"/>
                <a:hlinkClick r:id="rId3"/>
              </a:rPr>
              <a:t> </a:t>
            </a:r>
            <a:r>
              <a:rPr dirty="0" sz="1200">
                <a:latin typeface="Calibri"/>
                <a:cs typeface="Calibri"/>
                <a:hlinkClick r:id="rId3"/>
              </a:rPr>
              <a:t>J.</a:t>
            </a:r>
            <a:r>
              <a:rPr dirty="0" sz="1200" spc="-25">
                <a:latin typeface="Calibri"/>
                <a:cs typeface="Calibri"/>
                <a:hlinkClick r:id="rId3"/>
              </a:rPr>
              <a:t> </a:t>
            </a:r>
            <a:r>
              <a:rPr dirty="0" sz="1200">
                <a:latin typeface="Calibri"/>
                <a:cs typeface="Calibri"/>
                <a:hlinkClick r:id="rId3"/>
              </a:rPr>
              <a:t>(2020)</a:t>
            </a:r>
            <a:r>
              <a:rPr dirty="0" sz="1200" spc="-20">
                <a:latin typeface="Calibri"/>
                <a:cs typeface="Calibri"/>
                <a:hlinkClick r:id="rId3"/>
              </a:rPr>
              <a:t> </a:t>
            </a:r>
            <a:r>
              <a:rPr dirty="0" sz="1200">
                <a:latin typeface="Calibri"/>
                <a:cs typeface="Calibri"/>
                <a:hlinkClick r:id="rId3"/>
              </a:rPr>
              <a:t>Global</a:t>
            </a:r>
            <a:r>
              <a:rPr dirty="0" sz="1200" spc="-15">
                <a:latin typeface="Calibri"/>
                <a:cs typeface="Calibri"/>
                <a:hlinkClick r:id="rId3"/>
              </a:rPr>
              <a:t> </a:t>
            </a:r>
            <a:r>
              <a:rPr dirty="0" sz="1200">
                <a:latin typeface="Calibri"/>
                <a:cs typeface="Calibri"/>
                <a:hlinkClick r:id="rId3"/>
              </a:rPr>
              <a:t>net</a:t>
            </a:r>
            <a:r>
              <a:rPr dirty="0" sz="1200" spc="-25">
                <a:latin typeface="Calibri"/>
                <a:cs typeface="Calibri"/>
                <a:hlinkClick r:id="rId3"/>
              </a:rPr>
              <a:t> </a:t>
            </a:r>
            <a:r>
              <a:rPr dirty="0" sz="1200" spc="-10">
                <a:latin typeface="Calibri"/>
                <a:cs typeface="Calibri"/>
                <a:hlinkClick r:id="rId3"/>
              </a:rPr>
              <a:t>revenue</a:t>
            </a:r>
            <a:r>
              <a:rPr dirty="0" sz="1200" spc="-45">
                <a:latin typeface="Calibri"/>
                <a:cs typeface="Calibri"/>
                <a:hlinkClick r:id="rId3"/>
              </a:rPr>
              <a:t> </a:t>
            </a:r>
            <a:r>
              <a:rPr dirty="0" sz="1200">
                <a:latin typeface="Calibri"/>
                <a:cs typeface="Calibri"/>
                <a:hlinkClick r:id="rId3"/>
              </a:rPr>
              <a:t>of</a:t>
            </a:r>
            <a:r>
              <a:rPr dirty="0" sz="1200" spc="-20">
                <a:latin typeface="Calibri"/>
                <a:cs typeface="Calibri"/>
                <a:hlinkClick r:id="rId3"/>
              </a:rPr>
              <a:t> </a:t>
            </a:r>
            <a:r>
              <a:rPr dirty="0" sz="1200">
                <a:latin typeface="Calibri"/>
                <a:cs typeface="Calibri"/>
                <a:hlinkClick r:id="rId3"/>
              </a:rPr>
              <a:t>Amazon</a:t>
            </a:r>
            <a:r>
              <a:rPr dirty="0" sz="1200" spc="-20">
                <a:latin typeface="Calibri"/>
                <a:cs typeface="Calibri"/>
                <a:hlinkClick r:id="rId3"/>
              </a:rPr>
              <a:t> </a:t>
            </a:r>
            <a:r>
              <a:rPr dirty="0" sz="1200">
                <a:latin typeface="Calibri"/>
                <a:cs typeface="Calibri"/>
                <a:hlinkClick r:id="rId3"/>
              </a:rPr>
              <a:t>from</a:t>
            </a:r>
            <a:r>
              <a:rPr dirty="0" sz="1200" spc="-15">
                <a:latin typeface="Calibri"/>
                <a:cs typeface="Calibri"/>
                <a:hlinkClick r:id="rId3"/>
              </a:rPr>
              <a:t> </a:t>
            </a:r>
            <a:r>
              <a:rPr dirty="0" sz="1200">
                <a:latin typeface="Calibri"/>
                <a:cs typeface="Calibri"/>
                <a:hlinkClick r:id="rId3"/>
              </a:rPr>
              <a:t>2014</a:t>
            </a:r>
            <a:r>
              <a:rPr dirty="0" sz="1200" spc="-10">
                <a:latin typeface="Calibri"/>
                <a:cs typeface="Calibri"/>
                <a:hlinkClick r:id="rId3"/>
              </a:rPr>
              <a:t> </a:t>
            </a:r>
            <a:r>
              <a:rPr dirty="0" sz="1200">
                <a:latin typeface="Calibri"/>
                <a:cs typeface="Calibri"/>
                <a:hlinkClick r:id="rId3"/>
              </a:rPr>
              <a:t>to</a:t>
            </a:r>
            <a:r>
              <a:rPr dirty="0" sz="1200" spc="-25">
                <a:latin typeface="Calibri"/>
                <a:cs typeface="Calibri"/>
                <a:hlinkClick r:id="rId3"/>
              </a:rPr>
              <a:t> </a:t>
            </a:r>
            <a:r>
              <a:rPr dirty="0" sz="1200">
                <a:latin typeface="Calibri"/>
                <a:cs typeface="Calibri"/>
                <a:hlinkClick r:id="rId3"/>
              </a:rPr>
              <a:t>2019,</a:t>
            </a:r>
            <a:r>
              <a:rPr dirty="0" sz="1200" spc="-20">
                <a:latin typeface="Calibri"/>
                <a:cs typeface="Calibri"/>
                <a:hlinkClick r:id="rId3"/>
              </a:rPr>
              <a:t> </a:t>
            </a:r>
            <a:r>
              <a:rPr dirty="0" sz="1200">
                <a:latin typeface="Calibri"/>
                <a:cs typeface="Calibri"/>
                <a:hlinkClick r:id="rId3"/>
              </a:rPr>
              <a:t>by</a:t>
            </a:r>
            <a:r>
              <a:rPr dirty="0" sz="1200" spc="-40">
                <a:latin typeface="Calibri"/>
                <a:cs typeface="Calibri"/>
                <a:hlinkClick r:id="rId3"/>
              </a:rPr>
              <a:t> </a:t>
            </a:r>
            <a:r>
              <a:rPr dirty="0" sz="1200">
                <a:latin typeface="Calibri"/>
                <a:cs typeface="Calibri"/>
                <a:hlinkClick r:id="rId3"/>
              </a:rPr>
              <a:t>product</a:t>
            </a:r>
            <a:r>
              <a:rPr dirty="0" sz="1200" spc="-35">
                <a:latin typeface="Calibri"/>
                <a:cs typeface="Calibri"/>
                <a:hlinkClick r:id="rId3"/>
              </a:rPr>
              <a:t> </a:t>
            </a:r>
            <a:r>
              <a:rPr dirty="0" sz="1200">
                <a:latin typeface="Calibri"/>
                <a:cs typeface="Calibri"/>
                <a:hlinkClick r:id="rId3"/>
              </a:rPr>
              <a:t>group.</a:t>
            </a:r>
            <a:r>
              <a:rPr dirty="0" sz="1200" spc="-50">
                <a:latin typeface="Calibri"/>
                <a:cs typeface="Calibri"/>
                <a:hlinkClick r:id="rId3"/>
              </a:rPr>
              <a:t> </a:t>
            </a:r>
            <a:r>
              <a:rPr dirty="0" sz="1200" spc="-10">
                <a:latin typeface="Calibri"/>
                <a:cs typeface="Calibri"/>
                <a:hlinkClick r:id="rId3"/>
              </a:rPr>
              <a:t>Statista,</a:t>
            </a:r>
            <a:r>
              <a:rPr dirty="0" sz="1200" spc="-35">
                <a:latin typeface="Calibri"/>
                <a:cs typeface="Calibri"/>
                <a:hlinkClick r:id="rId3"/>
              </a:rPr>
              <a:t> </a:t>
            </a:r>
            <a:r>
              <a:rPr dirty="0" sz="1200">
                <a:latin typeface="Calibri"/>
                <a:cs typeface="Calibri"/>
                <a:hlinkClick r:id="rId3"/>
              </a:rPr>
              <a:t>February</a:t>
            </a:r>
            <a:r>
              <a:rPr dirty="0" sz="1200" spc="-65">
                <a:latin typeface="Calibri"/>
                <a:cs typeface="Calibri"/>
                <a:hlinkClick r:id="rId3"/>
              </a:rPr>
              <a:t> </a:t>
            </a:r>
            <a:r>
              <a:rPr dirty="0" sz="1200">
                <a:latin typeface="Calibri"/>
                <a:cs typeface="Calibri"/>
                <a:hlinkClick r:id="rId3"/>
              </a:rPr>
              <a:t>3</a:t>
            </a:r>
            <a:r>
              <a:rPr dirty="0" sz="1200" spc="-10">
                <a:latin typeface="Calibri"/>
                <a:cs typeface="Calibri"/>
                <a:hlinkClick r:id="rId3"/>
              </a:rPr>
              <a:t> </a:t>
            </a:r>
            <a:r>
              <a:rPr dirty="0" sz="1200">
                <a:latin typeface="Calibri"/>
                <a:cs typeface="Calibri"/>
                <a:hlinkClick r:id="rId3"/>
              </a:rPr>
              <a:t>[online].</a:t>
            </a:r>
            <a:r>
              <a:rPr dirty="0" sz="1200" spc="-55">
                <a:latin typeface="Calibri"/>
                <a:cs typeface="Calibri"/>
                <a:hlinkClick r:id="rId3"/>
              </a:rPr>
              <a:t> </a:t>
            </a:r>
            <a:r>
              <a:rPr dirty="0" sz="1200">
                <a:latin typeface="Calibri"/>
                <a:cs typeface="Calibri"/>
                <a:hlinkClick r:id="rId3"/>
              </a:rPr>
              <a:t>Available</a:t>
            </a:r>
            <a:r>
              <a:rPr dirty="0" sz="1200" spc="25">
                <a:latin typeface="Calibri"/>
                <a:cs typeface="Calibri"/>
                <a:hlinkClick r:id="rId3"/>
              </a:rPr>
              <a:t> </a:t>
            </a:r>
            <a:r>
              <a:rPr dirty="0" sz="1200">
                <a:latin typeface="Calibri"/>
                <a:cs typeface="Calibri"/>
                <a:hlinkClick r:id="rId3"/>
              </a:rPr>
              <a:t>at:</a:t>
            </a:r>
            <a:r>
              <a:rPr dirty="0" sz="1200" spc="-15">
                <a:latin typeface="Calibri"/>
                <a:cs typeface="Calibri"/>
                <a:hlinkClick r:id="rId3"/>
              </a:rPr>
              <a:t> 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3"/>
              </a:rPr>
              <a:t>https://www.statista.com/statistics/672747/amazons-</a:t>
            </a:r>
            <a:r>
              <a:rPr dirty="0" sz="1200" spc="-10">
                <a:latin typeface="Calibri"/>
                <a:cs typeface="Calibri"/>
                <a:hlinkClick r:id="rId3"/>
              </a:rPr>
              <a:t> 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3"/>
              </a:rPr>
              <a:t>consolidated-net-revenue-by-segment/</a:t>
            </a:r>
            <a:r>
              <a:rPr dirty="0" sz="1200" spc="-40">
                <a:latin typeface="Calibri"/>
                <a:cs typeface="Calibri"/>
                <a:hlinkClick r:id="rId3"/>
              </a:rPr>
              <a:t> </a:t>
            </a:r>
            <a:r>
              <a:rPr dirty="0" sz="1200">
                <a:latin typeface="Calibri"/>
                <a:cs typeface="Calibri"/>
                <a:hlinkClick r:id="rId3"/>
              </a:rPr>
              <a:t>(Accessed</a:t>
            </a:r>
            <a:r>
              <a:rPr dirty="0" sz="1200" spc="30">
                <a:latin typeface="Calibri"/>
                <a:cs typeface="Calibri"/>
                <a:hlinkClick r:id="rId3"/>
              </a:rPr>
              <a:t> </a:t>
            </a:r>
            <a:r>
              <a:rPr dirty="0" sz="1200">
                <a:latin typeface="Calibri"/>
                <a:cs typeface="Calibri"/>
                <a:hlinkClick r:id="rId3"/>
              </a:rPr>
              <a:t>March</a:t>
            </a:r>
            <a:r>
              <a:rPr dirty="0" sz="1200" spc="-15">
                <a:latin typeface="Calibri"/>
                <a:cs typeface="Calibri"/>
                <a:hlinkClick r:id="rId3"/>
              </a:rPr>
              <a:t> </a:t>
            </a:r>
            <a:r>
              <a:rPr dirty="0" sz="1200" spc="-25">
                <a:latin typeface="Calibri"/>
                <a:cs typeface="Calibri"/>
                <a:hlinkClick r:id="rId3"/>
              </a:rPr>
              <a:t>13)</a:t>
            </a:r>
            <a:endParaRPr sz="1200">
              <a:latin typeface="Calibri"/>
              <a:cs typeface="Calibri"/>
            </a:endParaRPr>
          </a:p>
          <a:p>
            <a:pPr marL="12700" marR="501650">
              <a:lnSpc>
                <a:spcPct val="100000"/>
              </a:lnSpc>
              <a:spcBef>
                <a:spcPts val="1440"/>
              </a:spcBef>
            </a:pPr>
            <a:r>
              <a:rPr dirty="0" sz="1200">
                <a:latin typeface="Calibri"/>
                <a:cs typeface="Calibri"/>
                <a:hlinkClick r:id="rId4"/>
              </a:rPr>
              <a:t>Dastin,</a:t>
            </a:r>
            <a:r>
              <a:rPr dirty="0" sz="1200" spc="-35">
                <a:latin typeface="Calibri"/>
                <a:cs typeface="Calibri"/>
                <a:hlinkClick r:id="rId4"/>
              </a:rPr>
              <a:t> </a:t>
            </a:r>
            <a:r>
              <a:rPr dirty="0" sz="1200">
                <a:latin typeface="Calibri"/>
                <a:cs typeface="Calibri"/>
                <a:hlinkClick r:id="rId4"/>
              </a:rPr>
              <a:t>J.</a:t>
            </a:r>
            <a:r>
              <a:rPr dirty="0" sz="1200" spc="-15">
                <a:latin typeface="Calibri"/>
                <a:cs typeface="Calibri"/>
                <a:hlinkClick r:id="rId4"/>
              </a:rPr>
              <a:t> </a:t>
            </a:r>
            <a:r>
              <a:rPr dirty="0" sz="1200">
                <a:latin typeface="Calibri"/>
                <a:cs typeface="Calibri"/>
                <a:hlinkClick r:id="rId4"/>
              </a:rPr>
              <a:t>(2018)</a:t>
            </a:r>
            <a:r>
              <a:rPr dirty="0" sz="1200" spc="-5">
                <a:latin typeface="Calibri"/>
                <a:cs typeface="Calibri"/>
                <a:hlinkClick r:id="rId4"/>
              </a:rPr>
              <a:t> </a:t>
            </a:r>
            <a:r>
              <a:rPr dirty="0" sz="1200" spc="-10">
                <a:latin typeface="Calibri"/>
                <a:cs typeface="Calibri"/>
                <a:hlinkClick r:id="rId4"/>
              </a:rPr>
              <a:t>Exclusive: </a:t>
            </a:r>
            <a:r>
              <a:rPr dirty="0" sz="1200">
                <a:latin typeface="Calibri"/>
                <a:cs typeface="Calibri"/>
                <a:hlinkClick r:id="rId4"/>
              </a:rPr>
              <a:t>Amazon's</a:t>
            </a:r>
            <a:r>
              <a:rPr dirty="0" sz="1200" spc="-15">
                <a:latin typeface="Calibri"/>
                <a:cs typeface="Calibri"/>
                <a:hlinkClick r:id="rId4"/>
              </a:rPr>
              <a:t> </a:t>
            </a:r>
            <a:r>
              <a:rPr dirty="0" sz="1200">
                <a:latin typeface="Calibri"/>
                <a:cs typeface="Calibri"/>
                <a:hlinkClick r:id="rId4"/>
              </a:rPr>
              <a:t>internal</a:t>
            </a:r>
            <a:r>
              <a:rPr dirty="0" sz="1200" spc="-55">
                <a:latin typeface="Calibri"/>
                <a:cs typeface="Calibri"/>
                <a:hlinkClick r:id="rId4"/>
              </a:rPr>
              <a:t> </a:t>
            </a:r>
            <a:r>
              <a:rPr dirty="0" sz="1200">
                <a:latin typeface="Calibri"/>
                <a:cs typeface="Calibri"/>
                <a:hlinkClick r:id="rId4"/>
              </a:rPr>
              <a:t>numbers</a:t>
            </a:r>
            <a:r>
              <a:rPr dirty="0" sz="1200" spc="-35">
                <a:latin typeface="Calibri"/>
                <a:cs typeface="Calibri"/>
                <a:hlinkClick r:id="rId4"/>
              </a:rPr>
              <a:t> </a:t>
            </a:r>
            <a:r>
              <a:rPr dirty="0" sz="1200">
                <a:latin typeface="Calibri"/>
                <a:cs typeface="Calibri"/>
                <a:hlinkClick r:id="rId4"/>
              </a:rPr>
              <a:t>on</a:t>
            </a:r>
            <a:r>
              <a:rPr dirty="0" sz="1200" spc="-15">
                <a:latin typeface="Calibri"/>
                <a:cs typeface="Calibri"/>
                <a:hlinkClick r:id="rId4"/>
              </a:rPr>
              <a:t> </a:t>
            </a:r>
            <a:r>
              <a:rPr dirty="0" sz="1200">
                <a:latin typeface="Calibri"/>
                <a:cs typeface="Calibri"/>
                <a:hlinkClick r:id="rId4"/>
              </a:rPr>
              <a:t>Prime</a:t>
            </a:r>
            <a:r>
              <a:rPr dirty="0" sz="1200" spc="-10">
                <a:latin typeface="Calibri"/>
                <a:cs typeface="Calibri"/>
                <a:hlinkClick r:id="rId4"/>
              </a:rPr>
              <a:t> </a:t>
            </a:r>
            <a:r>
              <a:rPr dirty="0" sz="1200">
                <a:latin typeface="Calibri"/>
                <a:cs typeface="Calibri"/>
                <a:hlinkClick r:id="rId4"/>
              </a:rPr>
              <a:t>Video,</a:t>
            </a:r>
            <a:r>
              <a:rPr dirty="0" sz="1200" spc="-30">
                <a:latin typeface="Calibri"/>
                <a:cs typeface="Calibri"/>
                <a:hlinkClick r:id="rId4"/>
              </a:rPr>
              <a:t> </a:t>
            </a:r>
            <a:r>
              <a:rPr dirty="0" sz="1200" spc="-10">
                <a:latin typeface="Calibri"/>
                <a:cs typeface="Calibri"/>
                <a:hlinkClick r:id="rId4"/>
              </a:rPr>
              <a:t>revealed.</a:t>
            </a:r>
            <a:r>
              <a:rPr dirty="0" sz="1200" spc="-45">
                <a:latin typeface="Calibri"/>
                <a:cs typeface="Calibri"/>
                <a:hlinkClick r:id="rId4"/>
              </a:rPr>
              <a:t> </a:t>
            </a:r>
            <a:r>
              <a:rPr dirty="0" sz="1200" spc="-10">
                <a:latin typeface="Calibri"/>
                <a:cs typeface="Calibri"/>
                <a:hlinkClick r:id="rId4"/>
              </a:rPr>
              <a:t>Reuters,</a:t>
            </a:r>
            <a:r>
              <a:rPr dirty="0" sz="1200" spc="-25">
                <a:latin typeface="Calibri"/>
                <a:cs typeface="Calibri"/>
                <a:hlinkClick r:id="rId4"/>
              </a:rPr>
              <a:t> </a:t>
            </a:r>
            <a:r>
              <a:rPr dirty="0" sz="1200">
                <a:latin typeface="Calibri"/>
                <a:cs typeface="Calibri"/>
                <a:hlinkClick r:id="rId4"/>
              </a:rPr>
              <a:t>March</a:t>
            </a:r>
            <a:r>
              <a:rPr dirty="0" sz="1200" spc="-25">
                <a:latin typeface="Calibri"/>
                <a:cs typeface="Calibri"/>
                <a:hlinkClick r:id="rId4"/>
              </a:rPr>
              <a:t> </a:t>
            </a:r>
            <a:r>
              <a:rPr dirty="0" sz="1200">
                <a:latin typeface="Calibri"/>
                <a:cs typeface="Calibri"/>
                <a:hlinkClick r:id="rId4"/>
              </a:rPr>
              <a:t>15</a:t>
            </a:r>
            <a:r>
              <a:rPr dirty="0" sz="1200" spc="-10">
                <a:latin typeface="Calibri"/>
                <a:cs typeface="Calibri"/>
                <a:hlinkClick r:id="rId4"/>
              </a:rPr>
              <a:t> </a:t>
            </a:r>
            <a:r>
              <a:rPr dirty="0" sz="1200">
                <a:latin typeface="Calibri"/>
                <a:cs typeface="Calibri"/>
                <a:hlinkClick r:id="rId4"/>
              </a:rPr>
              <a:t>[online].</a:t>
            </a:r>
            <a:r>
              <a:rPr dirty="0" sz="1200" spc="-45">
                <a:latin typeface="Calibri"/>
                <a:cs typeface="Calibri"/>
                <a:hlinkClick r:id="rId4"/>
              </a:rPr>
              <a:t> </a:t>
            </a:r>
            <a:r>
              <a:rPr dirty="0" sz="1200" spc="-10">
                <a:latin typeface="Calibri"/>
                <a:cs typeface="Calibri"/>
                <a:hlinkClick r:id="rId4"/>
              </a:rPr>
              <a:t>Available</a:t>
            </a:r>
            <a:r>
              <a:rPr dirty="0" sz="1200" spc="-30">
                <a:latin typeface="Calibri"/>
                <a:cs typeface="Calibri"/>
                <a:hlinkClick r:id="rId4"/>
              </a:rPr>
              <a:t> </a:t>
            </a:r>
            <a:r>
              <a:rPr dirty="0" sz="1200">
                <a:latin typeface="Calibri"/>
                <a:cs typeface="Calibri"/>
                <a:hlinkClick r:id="rId4"/>
              </a:rPr>
              <a:t>at:</a:t>
            </a:r>
            <a:r>
              <a:rPr dirty="0" sz="1200" spc="35">
                <a:latin typeface="Calibri"/>
                <a:cs typeface="Calibri"/>
                <a:hlinkClick r:id="rId4"/>
              </a:rPr>
              <a:t> 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4"/>
              </a:rPr>
              <a:t>https://www.reuters.com/article/us-amazon-com-ratings-</a:t>
            </a:r>
            <a:r>
              <a:rPr dirty="0" sz="1200" spc="-10">
                <a:latin typeface="Calibri"/>
                <a:cs typeface="Calibri"/>
                <a:hlinkClick r:id="rId4"/>
              </a:rPr>
              <a:t> </a:t>
            </a:r>
            <a:r>
              <a:rPr dirty="0" u="sng" sz="12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4"/>
              </a:rPr>
              <a:t>exclusive-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4"/>
              </a:rPr>
              <a:t>idUSKCN1GR0FX</a:t>
            </a:r>
            <a:r>
              <a:rPr dirty="0" sz="1200" spc="-15">
                <a:latin typeface="Calibri"/>
                <a:cs typeface="Calibri"/>
                <a:hlinkClick r:id="rId4"/>
              </a:rPr>
              <a:t> </a:t>
            </a:r>
            <a:r>
              <a:rPr dirty="0" sz="1200">
                <a:latin typeface="Calibri"/>
                <a:cs typeface="Calibri"/>
                <a:hlinkClick r:id="rId4"/>
              </a:rPr>
              <a:t>(Accessed</a:t>
            </a:r>
            <a:r>
              <a:rPr dirty="0" sz="1200" spc="25">
                <a:latin typeface="Calibri"/>
                <a:cs typeface="Calibri"/>
                <a:hlinkClick r:id="rId4"/>
              </a:rPr>
              <a:t> </a:t>
            </a:r>
            <a:r>
              <a:rPr dirty="0" sz="1200">
                <a:latin typeface="Calibri"/>
                <a:cs typeface="Calibri"/>
                <a:hlinkClick r:id="rId4"/>
              </a:rPr>
              <a:t>February</a:t>
            </a:r>
            <a:r>
              <a:rPr dirty="0" sz="1200" spc="-45">
                <a:latin typeface="Calibri"/>
                <a:cs typeface="Calibri"/>
                <a:hlinkClick r:id="rId4"/>
              </a:rPr>
              <a:t> </a:t>
            </a:r>
            <a:r>
              <a:rPr dirty="0" sz="1200" spc="-25">
                <a:latin typeface="Calibri"/>
                <a:cs typeface="Calibri"/>
                <a:hlinkClick r:id="rId4"/>
              </a:rPr>
              <a:t>26)</a:t>
            </a:r>
            <a:endParaRPr sz="1200">
              <a:latin typeface="Calibri"/>
              <a:cs typeface="Calibri"/>
            </a:endParaRPr>
          </a:p>
          <a:p>
            <a:pPr marL="12700" marR="1840230">
              <a:lnSpc>
                <a:spcPct val="100000"/>
              </a:lnSpc>
              <a:spcBef>
                <a:spcPts val="1440"/>
              </a:spcBef>
            </a:pPr>
            <a:r>
              <a:rPr dirty="0" sz="1200" spc="-10">
                <a:latin typeface="Calibri"/>
                <a:cs typeface="Calibri"/>
              </a:rPr>
              <a:t>Deloitte.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(2019)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future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of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TV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and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video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landscape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by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2030.</a:t>
            </a:r>
            <a:r>
              <a:rPr dirty="0" sz="1200" spc="-10">
                <a:latin typeface="Calibri"/>
                <a:cs typeface="Calibri"/>
              </a:rPr>
              <a:t> Deloitte,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March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23 [online].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Available</a:t>
            </a:r>
            <a:r>
              <a:rPr dirty="0" sz="1200" spc="-25">
                <a:latin typeface="Calibri"/>
                <a:cs typeface="Calibri"/>
              </a:rPr>
              <a:t> at: 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5"/>
              </a:rPr>
              <a:t>https://www2.deloitte.com/content/dam/Deloitte/global/Documents/Technology-Media-</a:t>
            </a:r>
            <a:r>
              <a:rPr dirty="0" u="sng" sz="12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5"/>
              </a:rPr>
              <a:t>Telecommunications/de-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5"/>
              </a:rPr>
              <a:t>future-tv-and-video.pdf</a:t>
            </a:r>
            <a:r>
              <a:rPr dirty="0" sz="1200" spc="-10">
                <a:latin typeface="Calibri"/>
                <a:cs typeface="Calibri"/>
              </a:rPr>
              <a:t>(Accessed</a:t>
            </a:r>
            <a:r>
              <a:rPr dirty="0" sz="1200" spc="15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March</a:t>
            </a:r>
            <a:r>
              <a:rPr dirty="0" sz="1200" spc="140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1)</a:t>
            </a:r>
            <a:endParaRPr sz="1200">
              <a:latin typeface="Calibri"/>
              <a:cs typeface="Calibri"/>
            </a:endParaRPr>
          </a:p>
          <a:p>
            <a:pPr marL="12700" marR="114935">
              <a:lnSpc>
                <a:spcPct val="100000"/>
              </a:lnSpc>
              <a:spcBef>
                <a:spcPts val="1445"/>
              </a:spcBef>
            </a:pPr>
            <a:r>
              <a:rPr dirty="0" sz="1200">
                <a:latin typeface="Calibri"/>
                <a:cs typeface="Calibri"/>
              </a:rPr>
              <a:t>Emmys.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(2019)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Nominee</a:t>
            </a:r>
            <a:r>
              <a:rPr dirty="0" sz="1200" spc="-20">
                <a:latin typeface="Calibri"/>
                <a:cs typeface="Calibri"/>
              </a:rPr>
              <a:t> Total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Per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Network.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Emmys,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December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26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[online].</a:t>
            </a:r>
            <a:r>
              <a:rPr dirty="0" sz="1200" spc="-5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Available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at: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6"/>
              </a:rPr>
              <a:t>https://www.emmys.com/sites/default/files/Downloads/71st-nominations-totals-network-v2.pdf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(Accessed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March</a:t>
            </a:r>
            <a:r>
              <a:rPr dirty="0" sz="1200" spc="-60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8)</a:t>
            </a:r>
            <a:endParaRPr sz="1200">
              <a:latin typeface="Calibri"/>
              <a:cs typeface="Calibri"/>
            </a:endParaRPr>
          </a:p>
          <a:p>
            <a:pPr marL="12700" marR="71755">
              <a:lnSpc>
                <a:spcPct val="100000"/>
              </a:lnSpc>
              <a:spcBef>
                <a:spcPts val="1440"/>
              </a:spcBef>
            </a:pPr>
            <a:r>
              <a:rPr dirty="0" sz="1200" spc="-20">
                <a:latin typeface="Calibri"/>
                <a:cs typeface="Calibri"/>
                <a:hlinkClick r:id="rId7"/>
              </a:rPr>
              <a:t>Fahey,</a:t>
            </a:r>
            <a:r>
              <a:rPr dirty="0" sz="1200" spc="-15">
                <a:latin typeface="Calibri"/>
                <a:cs typeface="Calibri"/>
                <a:hlinkClick r:id="rId7"/>
              </a:rPr>
              <a:t> </a:t>
            </a:r>
            <a:r>
              <a:rPr dirty="0" sz="1200">
                <a:latin typeface="Calibri"/>
                <a:cs typeface="Calibri"/>
                <a:hlinkClick r:id="rId7"/>
              </a:rPr>
              <a:t>M.</a:t>
            </a:r>
            <a:r>
              <a:rPr dirty="0" sz="1200" spc="-15">
                <a:latin typeface="Calibri"/>
                <a:cs typeface="Calibri"/>
                <a:hlinkClick r:id="rId7"/>
              </a:rPr>
              <a:t> </a:t>
            </a:r>
            <a:r>
              <a:rPr dirty="0" sz="1200">
                <a:latin typeface="Calibri"/>
                <a:cs typeface="Calibri"/>
                <a:hlinkClick r:id="rId7"/>
              </a:rPr>
              <a:t>(2016)</a:t>
            </a:r>
            <a:r>
              <a:rPr dirty="0" sz="1200" spc="15">
                <a:latin typeface="Calibri"/>
                <a:cs typeface="Calibri"/>
                <a:hlinkClick r:id="rId7"/>
              </a:rPr>
              <a:t> </a:t>
            </a:r>
            <a:r>
              <a:rPr dirty="0" sz="1200">
                <a:latin typeface="Calibri"/>
                <a:cs typeface="Calibri"/>
                <a:hlinkClick r:id="rId7"/>
              </a:rPr>
              <a:t>How</a:t>
            </a:r>
            <a:r>
              <a:rPr dirty="0" sz="1200" spc="5">
                <a:latin typeface="Calibri"/>
                <a:cs typeface="Calibri"/>
                <a:hlinkClick r:id="rId7"/>
              </a:rPr>
              <a:t> </a:t>
            </a:r>
            <a:r>
              <a:rPr dirty="0" sz="1200">
                <a:latin typeface="Calibri"/>
                <a:cs typeface="Calibri"/>
                <a:hlinkClick r:id="rId7"/>
              </a:rPr>
              <a:t>many</a:t>
            </a:r>
            <a:r>
              <a:rPr dirty="0" sz="1200" spc="-15">
                <a:latin typeface="Calibri"/>
                <a:cs typeface="Calibri"/>
                <a:hlinkClick r:id="rId7"/>
              </a:rPr>
              <a:t> </a:t>
            </a:r>
            <a:r>
              <a:rPr dirty="0" sz="1200">
                <a:latin typeface="Calibri"/>
                <a:cs typeface="Calibri"/>
                <a:hlinkClick r:id="rId7"/>
              </a:rPr>
              <a:t>people</a:t>
            </a:r>
            <a:r>
              <a:rPr dirty="0" sz="1200" spc="-20">
                <a:latin typeface="Calibri"/>
                <a:cs typeface="Calibri"/>
                <a:hlinkClick r:id="rId7"/>
              </a:rPr>
              <a:t> </a:t>
            </a:r>
            <a:r>
              <a:rPr dirty="0" sz="1200">
                <a:latin typeface="Calibri"/>
                <a:cs typeface="Calibri"/>
                <a:hlinkClick r:id="rId7"/>
              </a:rPr>
              <a:t>will</a:t>
            </a:r>
            <a:r>
              <a:rPr dirty="0" sz="1200" spc="10">
                <a:latin typeface="Calibri"/>
                <a:cs typeface="Calibri"/>
                <a:hlinkClick r:id="rId7"/>
              </a:rPr>
              <a:t> </a:t>
            </a:r>
            <a:r>
              <a:rPr dirty="0" sz="1200">
                <a:latin typeface="Calibri"/>
                <a:cs typeface="Calibri"/>
                <a:hlinkClick r:id="rId7"/>
              </a:rPr>
              <a:t>be</a:t>
            </a:r>
            <a:r>
              <a:rPr dirty="0" sz="1200" spc="-5">
                <a:latin typeface="Calibri"/>
                <a:cs typeface="Calibri"/>
                <a:hlinkClick r:id="rId7"/>
              </a:rPr>
              <a:t> </a:t>
            </a:r>
            <a:r>
              <a:rPr dirty="0" sz="1200" spc="-10">
                <a:latin typeface="Calibri"/>
                <a:cs typeface="Calibri"/>
                <a:hlinkClick r:id="rId7"/>
              </a:rPr>
              <a:t>watching</a:t>
            </a:r>
            <a:r>
              <a:rPr dirty="0" sz="1200" spc="-25">
                <a:latin typeface="Calibri"/>
                <a:cs typeface="Calibri"/>
                <a:hlinkClick r:id="rId7"/>
              </a:rPr>
              <a:t> </a:t>
            </a:r>
            <a:r>
              <a:rPr dirty="0" sz="1200">
                <a:latin typeface="Calibri"/>
                <a:cs typeface="Calibri"/>
                <a:hlinkClick r:id="rId7"/>
              </a:rPr>
              <a:t>House of</a:t>
            </a:r>
            <a:r>
              <a:rPr dirty="0" sz="1200" spc="10">
                <a:latin typeface="Calibri"/>
                <a:cs typeface="Calibri"/>
                <a:hlinkClick r:id="rId7"/>
              </a:rPr>
              <a:t> </a:t>
            </a:r>
            <a:r>
              <a:rPr dirty="0" sz="1200">
                <a:latin typeface="Calibri"/>
                <a:cs typeface="Calibri"/>
                <a:hlinkClick r:id="rId7"/>
              </a:rPr>
              <a:t>Cards?.</a:t>
            </a:r>
            <a:r>
              <a:rPr dirty="0" sz="1200" spc="-25">
                <a:latin typeface="Calibri"/>
                <a:cs typeface="Calibri"/>
                <a:hlinkClick r:id="rId7"/>
              </a:rPr>
              <a:t> </a:t>
            </a:r>
            <a:r>
              <a:rPr dirty="0" sz="1200">
                <a:latin typeface="Calibri"/>
                <a:cs typeface="Calibri"/>
                <a:hlinkClick r:id="rId7"/>
              </a:rPr>
              <a:t>CNBC,</a:t>
            </a:r>
            <a:r>
              <a:rPr dirty="0" sz="1200" spc="-5">
                <a:latin typeface="Calibri"/>
                <a:cs typeface="Calibri"/>
                <a:hlinkClick r:id="rId7"/>
              </a:rPr>
              <a:t> </a:t>
            </a:r>
            <a:r>
              <a:rPr dirty="0" sz="1200">
                <a:latin typeface="Calibri"/>
                <a:cs typeface="Calibri"/>
                <a:hlinkClick r:id="rId7"/>
              </a:rPr>
              <a:t>March</a:t>
            </a:r>
            <a:r>
              <a:rPr dirty="0" sz="1200" spc="-15">
                <a:latin typeface="Calibri"/>
                <a:cs typeface="Calibri"/>
                <a:hlinkClick r:id="rId7"/>
              </a:rPr>
              <a:t> </a:t>
            </a:r>
            <a:r>
              <a:rPr dirty="0" sz="1200">
                <a:latin typeface="Calibri"/>
                <a:cs typeface="Calibri"/>
                <a:hlinkClick r:id="rId7"/>
              </a:rPr>
              <a:t>4</a:t>
            </a:r>
            <a:r>
              <a:rPr dirty="0" sz="1200" spc="-5">
                <a:latin typeface="Calibri"/>
                <a:cs typeface="Calibri"/>
                <a:hlinkClick r:id="rId7"/>
              </a:rPr>
              <a:t> </a:t>
            </a:r>
            <a:r>
              <a:rPr dirty="0" sz="1200">
                <a:latin typeface="Calibri"/>
                <a:cs typeface="Calibri"/>
                <a:hlinkClick r:id="rId7"/>
              </a:rPr>
              <a:t>[online].</a:t>
            </a:r>
            <a:r>
              <a:rPr dirty="0" sz="1200" spc="-35">
                <a:latin typeface="Calibri"/>
                <a:cs typeface="Calibri"/>
                <a:hlinkClick r:id="rId7"/>
              </a:rPr>
              <a:t> </a:t>
            </a:r>
            <a:r>
              <a:rPr dirty="0" sz="1200" spc="-10">
                <a:latin typeface="Calibri"/>
                <a:cs typeface="Calibri"/>
                <a:hlinkClick r:id="rId7"/>
              </a:rPr>
              <a:t>Available</a:t>
            </a:r>
            <a:r>
              <a:rPr dirty="0" sz="1200" spc="-25">
                <a:latin typeface="Calibri"/>
                <a:cs typeface="Calibri"/>
                <a:hlinkClick r:id="rId7"/>
              </a:rPr>
              <a:t> </a:t>
            </a:r>
            <a:r>
              <a:rPr dirty="0" sz="1200">
                <a:latin typeface="Calibri"/>
                <a:cs typeface="Calibri"/>
                <a:hlinkClick r:id="rId7"/>
              </a:rPr>
              <a:t>at:</a:t>
            </a:r>
            <a:r>
              <a:rPr dirty="0" sz="1200" spc="50">
                <a:latin typeface="Calibri"/>
                <a:cs typeface="Calibri"/>
                <a:hlinkClick r:id="rId7"/>
              </a:rPr>
              <a:t> 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7"/>
              </a:rPr>
              <a:t>http://www.cnbc.com/2016/03/04/how-many-people-will-be-</a:t>
            </a:r>
            <a:r>
              <a:rPr dirty="0" u="sng" sz="12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7"/>
              </a:rPr>
              <a:t>watching-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7"/>
              </a:rPr>
              <a:t>house-</a:t>
            </a:r>
            <a:r>
              <a:rPr dirty="0" sz="1200" spc="-10">
                <a:latin typeface="Calibri"/>
                <a:cs typeface="Calibri"/>
                <a:hlinkClick r:id="rId7"/>
              </a:rPr>
              <a:t> 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7"/>
              </a:rPr>
              <a:t>of-cards.html</a:t>
            </a:r>
            <a:r>
              <a:rPr dirty="0" sz="1200" spc="-40">
                <a:latin typeface="Calibri"/>
                <a:cs typeface="Calibri"/>
                <a:hlinkClick r:id="rId7"/>
              </a:rPr>
              <a:t> </a:t>
            </a:r>
            <a:r>
              <a:rPr dirty="0" sz="1200">
                <a:latin typeface="Calibri"/>
                <a:cs typeface="Calibri"/>
                <a:hlinkClick r:id="rId7"/>
              </a:rPr>
              <a:t>(Accessed</a:t>
            </a:r>
            <a:r>
              <a:rPr dirty="0" sz="1200" spc="15">
                <a:latin typeface="Calibri"/>
                <a:cs typeface="Calibri"/>
                <a:hlinkClick r:id="rId7"/>
              </a:rPr>
              <a:t> </a:t>
            </a:r>
            <a:r>
              <a:rPr dirty="0" sz="1200">
                <a:latin typeface="Calibri"/>
                <a:cs typeface="Calibri"/>
                <a:hlinkClick r:id="rId7"/>
              </a:rPr>
              <a:t>February</a:t>
            </a:r>
            <a:r>
              <a:rPr dirty="0" sz="1200" spc="-50">
                <a:latin typeface="Calibri"/>
                <a:cs typeface="Calibri"/>
                <a:hlinkClick r:id="rId7"/>
              </a:rPr>
              <a:t> </a:t>
            </a:r>
            <a:r>
              <a:rPr dirty="0" sz="1200" spc="-25">
                <a:latin typeface="Calibri"/>
                <a:cs typeface="Calibri"/>
                <a:hlinkClick r:id="rId7"/>
              </a:rPr>
              <a:t>27)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dirty="0" sz="1200" spc="-10">
                <a:latin typeface="Calibri"/>
                <a:cs typeface="Calibri"/>
                <a:hlinkClick r:id="rId8"/>
              </a:rPr>
              <a:t>Farrington,</a:t>
            </a:r>
            <a:r>
              <a:rPr dirty="0" sz="1200" spc="-40">
                <a:latin typeface="Calibri"/>
                <a:cs typeface="Calibri"/>
                <a:hlinkClick r:id="rId8"/>
              </a:rPr>
              <a:t> </a:t>
            </a:r>
            <a:r>
              <a:rPr dirty="0" sz="1200">
                <a:latin typeface="Calibri"/>
                <a:cs typeface="Calibri"/>
                <a:hlinkClick r:id="rId8"/>
              </a:rPr>
              <a:t>R.</a:t>
            </a:r>
            <a:r>
              <a:rPr dirty="0" sz="1200" spc="-10">
                <a:latin typeface="Calibri"/>
                <a:cs typeface="Calibri"/>
                <a:hlinkClick r:id="rId8"/>
              </a:rPr>
              <a:t> </a:t>
            </a:r>
            <a:r>
              <a:rPr dirty="0" sz="1200">
                <a:latin typeface="Calibri"/>
                <a:cs typeface="Calibri"/>
                <a:hlinkClick r:id="rId8"/>
              </a:rPr>
              <a:t>(2020)</a:t>
            </a:r>
            <a:r>
              <a:rPr dirty="0" sz="1200" spc="10">
                <a:latin typeface="Calibri"/>
                <a:cs typeface="Calibri"/>
                <a:hlinkClick r:id="rId8"/>
              </a:rPr>
              <a:t> </a:t>
            </a:r>
            <a:r>
              <a:rPr dirty="0" sz="1200">
                <a:latin typeface="Calibri"/>
                <a:cs typeface="Calibri"/>
                <a:hlinkClick r:id="rId8"/>
              </a:rPr>
              <a:t>Amazon</a:t>
            </a:r>
            <a:r>
              <a:rPr dirty="0" sz="1200" spc="-10">
                <a:latin typeface="Calibri"/>
                <a:cs typeface="Calibri"/>
                <a:hlinkClick r:id="rId8"/>
              </a:rPr>
              <a:t> </a:t>
            </a:r>
            <a:r>
              <a:rPr dirty="0" sz="1200">
                <a:latin typeface="Calibri"/>
                <a:cs typeface="Calibri"/>
                <a:hlinkClick r:id="rId8"/>
              </a:rPr>
              <a:t>prime</a:t>
            </a:r>
            <a:r>
              <a:rPr dirty="0" sz="1200" spc="-20">
                <a:latin typeface="Calibri"/>
                <a:cs typeface="Calibri"/>
                <a:hlinkClick r:id="rId8"/>
              </a:rPr>
              <a:t> </a:t>
            </a:r>
            <a:r>
              <a:rPr dirty="0" sz="1200">
                <a:latin typeface="Calibri"/>
                <a:cs typeface="Calibri"/>
                <a:hlinkClick r:id="rId8"/>
              </a:rPr>
              <a:t>vs.</a:t>
            </a:r>
            <a:r>
              <a:rPr dirty="0" sz="1200" spc="-10">
                <a:latin typeface="Calibri"/>
                <a:cs typeface="Calibri"/>
                <a:hlinkClick r:id="rId8"/>
              </a:rPr>
              <a:t> </a:t>
            </a:r>
            <a:r>
              <a:rPr dirty="0" sz="1200">
                <a:latin typeface="Calibri"/>
                <a:cs typeface="Calibri"/>
                <a:hlinkClick r:id="rId8"/>
              </a:rPr>
              <a:t>Netflix:</a:t>
            </a:r>
            <a:r>
              <a:rPr dirty="0" sz="1200" spc="-15">
                <a:latin typeface="Calibri"/>
                <a:cs typeface="Calibri"/>
                <a:hlinkClick r:id="rId8"/>
              </a:rPr>
              <a:t> </a:t>
            </a:r>
            <a:r>
              <a:rPr dirty="0" sz="1200">
                <a:latin typeface="Calibri"/>
                <a:cs typeface="Calibri"/>
                <a:hlinkClick r:id="rId8"/>
              </a:rPr>
              <a:t>How</a:t>
            </a:r>
            <a:r>
              <a:rPr dirty="0" sz="1200" spc="10">
                <a:latin typeface="Calibri"/>
                <a:cs typeface="Calibri"/>
                <a:hlinkClick r:id="rId8"/>
              </a:rPr>
              <a:t> </a:t>
            </a:r>
            <a:r>
              <a:rPr dirty="0" sz="1200">
                <a:latin typeface="Calibri"/>
                <a:cs typeface="Calibri"/>
                <a:hlinkClick r:id="rId8"/>
              </a:rPr>
              <a:t>do</a:t>
            </a:r>
            <a:r>
              <a:rPr dirty="0" sz="1200" spc="-10">
                <a:latin typeface="Calibri"/>
                <a:cs typeface="Calibri"/>
                <a:hlinkClick r:id="rId8"/>
              </a:rPr>
              <a:t> </a:t>
            </a:r>
            <a:r>
              <a:rPr dirty="0" sz="1200">
                <a:latin typeface="Calibri"/>
                <a:cs typeface="Calibri"/>
                <a:hlinkClick r:id="rId8"/>
              </a:rPr>
              <a:t>they</a:t>
            </a:r>
            <a:r>
              <a:rPr dirty="0" sz="1200" spc="-20">
                <a:latin typeface="Calibri"/>
                <a:cs typeface="Calibri"/>
                <a:hlinkClick r:id="rId8"/>
              </a:rPr>
              <a:t> </a:t>
            </a:r>
            <a:r>
              <a:rPr dirty="0" sz="1200" spc="-10">
                <a:latin typeface="Calibri"/>
                <a:cs typeface="Calibri"/>
                <a:hlinkClick r:id="rId8"/>
              </a:rPr>
              <a:t>compare?.</a:t>
            </a:r>
            <a:r>
              <a:rPr dirty="0" sz="1200" spc="-15">
                <a:latin typeface="Calibri"/>
                <a:cs typeface="Calibri"/>
                <a:hlinkClick r:id="rId8"/>
              </a:rPr>
              <a:t> </a:t>
            </a:r>
            <a:r>
              <a:rPr dirty="0" sz="1200">
                <a:latin typeface="Calibri"/>
                <a:cs typeface="Calibri"/>
                <a:hlinkClick r:id="rId8"/>
              </a:rPr>
              <a:t>The</a:t>
            </a:r>
            <a:r>
              <a:rPr dirty="0" sz="1200" spc="-10">
                <a:latin typeface="Calibri"/>
                <a:cs typeface="Calibri"/>
                <a:hlinkClick r:id="rId8"/>
              </a:rPr>
              <a:t> </a:t>
            </a:r>
            <a:r>
              <a:rPr dirty="0" sz="1200">
                <a:latin typeface="Calibri"/>
                <a:cs typeface="Calibri"/>
                <a:hlinkClick r:id="rId8"/>
              </a:rPr>
              <a:t>College</a:t>
            </a:r>
            <a:r>
              <a:rPr dirty="0" sz="1200" spc="5">
                <a:latin typeface="Calibri"/>
                <a:cs typeface="Calibri"/>
                <a:hlinkClick r:id="rId8"/>
              </a:rPr>
              <a:t> </a:t>
            </a:r>
            <a:r>
              <a:rPr dirty="0" sz="1200">
                <a:latin typeface="Calibri"/>
                <a:cs typeface="Calibri"/>
                <a:hlinkClick r:id="rId8"/>
              </a:rPr>
              <a:t>Investor,</a:t>
            </a:r>
            <a:r>
              <a:rPr dirty="0" sz="1200" spc="260">
                <a:latin typeface="Calibri"/>
                <a:cs typeface="Calibri"/>
                <a:hlinkClick r:id="rId8"/>
              </a:rPr>
              <a:t> </a:t>
            </a:r>
            <a:r>
              <a:rPr dirty="0" sz="1200">
                <a:latin typeface="Calibri"/>
                <a:cs typeface="Calibri"/>
                <a:hlinkClick r:id="rId8"/>
              </a:rPr>
              <a:t>February</a:t>
            </a:r>
            <a:r>
              <a:rPr dirty="0" sz="1200" spc="-40">
                <a:latin typeface="Calibri"/>
                <a:cs typeface="Calibri"/>
                <a:hlinkClick r:id="rId8"/>
              </a:rPr>
              <a:t> </a:t>
            </a:r>
            <a:r>
              <a:rPr dirty="0" sz="1200">
                <a:latin typeface="Calibri"/>
                <a:cs typeface="Calibri"/>
                <a:hlinkClick r:id="rId8"/>
              </a:rPr>
              <a:t>11 [online].</a:t>
            </a:r>
            <a:r>
              <a:rPr dirty="0" sz="1200" spc="-35">
                <a:latin typeface="Calibri"/>
                <a:cs typeface="Calibri"/>
                <a:hlinkClick r:id="rId8"/>
              </a:rPr>
              <a:t> </a:t>
            </a:r>
            <a:r>
              <a:rPr dirty="0" sz="1200">
                <a:latin typeface="Calibri"/>
                <a:cs typeface="Calibri"/>
                <a:hlinkClick r:id="rId8"/>
              </a:rPr>
              <a:t>Available</a:t>
            </a:r>
            <a:r>
              <a:rPr dirty="0" sz="1200" spc="25">
                <a:latin typeface="Calibri"/>
                <a:cs typeface="Calibri"/>
                <a:hlinkClick r:id="rId8"/>
              </a:rPr>
              <a:t> </a:t>
            </a:r>
            <a:r>
              <a:rPr dirty="0" sz="1200">
                <a:latin typeface="Calibri"/>
                <a:cs typeface="Calibri"/>
                <a:hlinkClick r:id="rId8"/>
              </a:rPr>
              <a:t>at:</a:t>
            </a:r>
            <a:r>
              <a:rPr dirty="0" sz="1200" spc="-10">
                <a:latin typeface="Calibri"/>
                <a:cs typeface="Calibri"/>
                <a:hlinkClick r:id="rId8"/>
              </a:rPr>
              <a:t> </a:t>
            </a:r>
            <a:r>
              <a:rPr dirty="0" u="sng" sz="12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8"/>
              </a:rPr>
              <a:t>https://thecollegeinvestor.com/20686/amazon-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8"/>
              </a:rPr>
              <a:t>prime-</a:t>
            </a:r>
            <a:r>
              <a:rPr dirty="0" u="sng" sz="1200" spc="-25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8"/>
              </a:rPr>
              <a:t>vs-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8"/>
              </a:rPr>
              <a:t>netflix-compare/</a:t>
            </a:r>
            <a:r>
              <a:rPr dirty="0" sz="1200" spc="-35">
                <a:latin typeface="Calibri"/>
                <a:cs typeface="Calibri"/>
                <a:hlinkClick r:id="rId8"/>
              </a:rPr>
              <a:t> </a:t>
            </a:r>
            <a:r>
              <a:rPr dirty="0" sz="1200">
                <a:latin typeface="Calibri"/>
                <a:cs typeface="Calibri"/>
                <a:hlinkClick r:id="rId8"/>
              </a:rPr>
              <a:t>(Accessed</a:t>
            </a:r>
            <a:r>
              <a:rPr dirty="0" sz="1200" spc="15">
                <a:latin typeface="Calibri"/>
                <a:cs typeface="Calibri"/>
                <a:hlinkClick r:id="rId8"/>
              </a:rPr>
              <a:t> </a:t>
            </a:r>
            <a:r>
              <a:rPr dirty="0" sz="1200">
                <a:latin typeface="Calibri"/>
                <a:cs typeface="Calibri"/>
                <a:hlinkClick r:id="rId8"/>
              </a:rPr>
              <a:t>February</a:t>
            </a:r>
            <a:r>
              <a:rPr dirty="0" sz="1200" spc="-40">
                <a:latin typeface="Calibri"/>
                <a:cs typeface="Calibri"/>
                <a:hlinkClick r:id="rId8"/>
              </a:rPr>
              <a:t> </a:t>
            </a:r>
            <a:r>
              <a:rPr dirty="0" sz="1200" spc="-25">
                <a:latin typeface="Calibri"/>
                <a:cs typeface="Calibri"/>
                <a:hlinkClick r:id="rId8"/>
              </a:rPr>
              <a:t>27)</a:t>
            </a:r>
            <a:endParaRPr sz="12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440"/>
              </a:spcBef>
            </a:pPr>
            <a:r>
              <a:rPr dirty="0" sz="1200">
                <a:latin typeface="Calibri"/>
                <a:cs typeface="Calibri"/>
              </a:rPr>
              <a:t>Finbox.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(2020)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Company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Website.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Financial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Model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Templates </a:t>
            </a:r>
            <a:r>
              <a:rPr dirty="0" sz="1200">
                <a:latin typeface="Calibri"/>
                <a:cs typeface="Calibri"/>
              </a:rPr>
              <a:t>for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Amazon.com,Inc. </a:t>
            </a:r>
            <a:r>
              <a:rPr dirty="0" sz="1200">
                <a:latin typeface="Calibri"/>
                <a:cs typeface="Calibri"/>
              </a:rPr>
              <a:t>Finbox,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October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17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[online].</a:t>
            </a:r>
            <a:r>
              <a:rPr dirty="0" sz="1200" spc="-5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Available </a:t>
            </a:r>
            <a:r>
              <a:rPr dirty="0" sz="1200">
                <a:latin typeface="Calibri"/>
                <a:cs typeface="Calibri"/>
              </a:rPr>
              <a:t>at: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https://finbox.com/NASDAQGS:AMZN/models/dcf-growth-exit-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u="sng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5yr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(Accessed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March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5)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dirty="0" sz="1200">
                <a:latin typeface="Calibri"/>
                <a:cs typeface="Calibri"/>
              </a:rPr>
              <a:t>Finbox.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(2020)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Company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Website.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Financial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Model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Templates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for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ViacomCBS,Inc.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Finbox,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October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17 [online].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Available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at: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https://finbox.com/NASDAQGS:VIAC.A/models/dcf-growth-exit-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u="sng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5yr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(Accessed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March</a:t>
            </a:r>
            <a:r>
              <a:rPr dirty="0" sz="1200" spc="-50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6)</a:t>
            </a:r>
            <a:endParaRPr sz="1200">
              <a:latin typeface="Calibri"/>
              <a:cs typeface="Calibri"/>
            </a:endParaRPr>
          </a:p>
          <a:p>
            <a:pPr marL="12700" marR="144145">
              <a:lnSpc>
                <a:spcPct val="100000"/>
              </a:lnSpc>
              <a:spcBef>
                <a:spcPts val="1445"/>
              </a:spcBef>
            </a:pPr>
            <a:r>
              <a:rPr dirty="0" sz="1200">
                <a:latin typeface="Calibri"/>
                <a:cs typeface="Calibri"/>
              </a:rPr>
              <a:t>Green,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D.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(2019)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Amazon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says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its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private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labels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are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only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1%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of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its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business,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but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new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data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shows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some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are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seeing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huge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growth.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Business</a:t>
            </a:r>
            <a:r>
              <a:rPr dirty="0" sz="1200" spc="-20">
                <a:latin typeface="Calibri"/>
                <a:cs typeface="Calibri"/>
              </a:rPr>
              <a:t> Insider,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April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24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[online].</a:t>
            </a:r>
            <a:r>
              <a:rPr dirty="0" sz="1200" spc="-6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Available</a:t>
            </a:r>
            <a:r>
              <a:rPr dirty="0" sz="1200" spc="-25">
                <a:latin typeface="Calibri"/>
                <a:cs typeface="Calibri"/>
              </a:rPr>
              <a:t> at: </a:t>
            </a:r>
            <a:r>
              <a:rPr dirty="0" u="sng" sz="12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9"/>
              </a:rPr>
              <a:t>https://www.businessinsider.in/retail/amazon-says-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9"/>
              </a:rPr>
              <a:t>its-private-labels-are-only-1-of-its-business-but-new-</a:t>
            </a:r>
            <a:r>
              <a:rPr dirty="0" u="sng" sz="12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9"/>
              </a:rPr>
              <a:t>data-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9"/>
              </a:rPr>
              <a:t>shows-some-are-seeing-huge-growth/articleshow/69029693.cms</a:t>
            </a:r>
            <a:r>
              <a:rPr dirty="0" sz="1200" spc="275">
                <a:latin typeface="Calibri"/>
                <a:cs typeface="Calibri"/>
              </a:rPr>
              <a:t>  </a:t>
            </a:r>
            <a:r>
              <a:rPr dirty="0" sz="1200" spc="-10">
                <a:latin typeface="Calibri"/>
                <a:cs typeface="Calibri"/>
              </a:rPr>
              <a:t>(Accessed </a:t>
            </a:r>
            <a:r>
              <a:rPr dirty="0" sz="1200">
                <a:latin typeface="Calibri"/>
                <a:cs typeface="Calibri"/>
              </a:rPr>
              <a:t>March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14)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1551919" y="6434328"/>
            <a:ext cx="640080" cy="294640"/>
          </a:xfrm>
          <a:custGeom>
            <a:avLst/>
            <a:gdLst/>
            <a:ahLst/>
            <a:cxnLst/>
            <a:rect l="l" t="t" r="r" b="b"/>
            <a:pathLst>
              <a:path w="640079" h="294640">
                <a:moveTo>
                  <a:pt x="640079" y="0"/>
                </a:moveTo>
                <a:lnTo>
                  <a:pt x="0" y="0"/>
                </a:lnTo>
                <a:lnTo>
                  <a:pt x="0" y="294132"/>
                </a:lnTo>
                <a:lnTo>
                  <a:pt x="640079" y="294132"/>
                </a:lnTo>
                <a:lnTo>
                  <a:pt x="640079" y="0"/>
                </a:lnTo>
                <a:close/>
              </a:path>
            </a:pathLst>
          </a:custGeom>
          <a:solidFill>
            <a:srgbClr val="ED852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5264" y="18288"/>
            <a:ext cx="1144524" cy="75590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4826508" y="6167628"/>
            <a:ext cx="1231900" cy="55372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139065" rIns="0" bIns="0" rtlCol="0" vert="horz">
            <a:spAutoFit/>
          </a:bodyPr>
          <a:lstStyle/>
          <a:p>
            <a:pPr marL="261620">
              <a:lnSpc>
                <a:spcPct val="100000"/>
              </a:lnSpc>
              <a:spcBef>
                <a:spcPts val="109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Appendix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347459" y="6167628"/>
            <a:ext cx="1229995" cy="553720"/>
          </a:xfrm>
          <a:prstGeom prst="rect">
            <a:avLst/>
          </a:prstGeom>
          <a:solidFill>
            <a:srgbClr val="ED8524"/>
          </a:solidFill>
          <a:ln w="12700">
            <a:solidFill>
              <a:srgbClr val="2E528F"/>
            </a:solidFill>
          </a:ln>
        </p:spPr>
        <p:txBody>
          <a:bodyPr wrap="square" lIns="0" tIns="139065" rIns="0" bIns="0" rtlCol="0" vert="horz">
            <a:spAutoFit/>
          </a:bodyPr>
          <a:lstStyle/>
          <a:p>
            <a:pPr marL="149860">
              <a:lnSpc>
                <a:spcPct val="100000"/>
              </a:lnSpc>
              <a:spcBef>
                <a:spcPts val="1095"/>
              </a:spcBef>
            </a:pPr>
            <a:r>
              <a:rPr dirty="0" sz="1400" spc="-10" b="1">
                <a:latin typeface="Calibri"/>
                <a:cs typeface="Calibri"/>
              </a:rPr>
              <a:t>Bibliography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Bibliography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251561" y="925448"/>
            <a:ext cx="11709400" cy="4781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  <a:hlinkClick r:id="rId3"/>
              </a:rPr>
              <a:t>HarrisX.</a:t>
            </a:r>
            <a:r>
              <a:rPr dirty="0" sz="1200" spc="5">
                <a:latin typeface="Calibri"/>
                <a:cs typeface="Calibri"/>
                <a:hlinkClick r:id="rId3"/>
              </a:rPr>
              <a:t> </a:t>
            </a:r>
            <a:r>
              <a:rPr dirty="0" sz="1200">
                <a:latin typeface="Calibri"/>
                <a:cs typeface="Calibri"/>
                <a:hlinkClick r:id="rId3"/>
              </a:rPr>
              <a:t>(2019)</a:t>
            </a:r>
            <a:r>
              <a:rPr dirty="0" sz="1200" spc="5">
                <a:latin typeface="Calibri"/>
                <a:cs typeface="Calibri"/>
                <a:hlinkClick r:id="rId3"/>
              </a:rPr>
              <a:t> </a:t>
            </a:r>
            <a:r>
              <a:rPr dirty="0" sz="1200">
                <a:latin typeface="Calibri"/>
                <a:cs typeface="Calibri"/>
                <a:hlinkClick r:id="rId3"/>
              </a:rPr>
              <a:t>Market</a:t>
            </a:r>
            <a:r>
              <a:rPr dirty="0" sz="1200" spc="5">
                <a:latin typeface="Calibri"/>
                <a:cs typeface="Calibri"/>
                <a:hlinkClick r:id="rId3"/>
              </a:rPr>
              <a:t> </a:t>
            </a:r>
            <a:r>
              <a:rPr dirty="0" sz="1200">
                <a:latin typeface="Calibri"/>
                <a:cs typeface="Calibri"/>
                <a:hlinkClick r:id="rId3"/>
              </a:rPr>
              <a:t>Disruption</a:t>
            </a:r>
            <a:r>
              <a:rPr dirty="0" sz="1200" spc="-25">
                <a:latin typeface="Calibri"/>
                <a:cs typeface="Calibri"/>
                <a:hlinkClick r:id="rId3"/>
              </a:rPr>
              <a:t> </a:t>
            </a:r>
            <a:r>
              <a:rPr dirty="0" sz="1200">
                <a:latin typeface="Calibri"/>
                <a:cs typeface="Calibri"/>
                <a:hlinkClick r:id="rId3"/>
              </a:rPr>
              <a:t>Ahead</a:t>
            </a:r>
            <a:r>
              <a:rPr dirty="0" sz="1200" spc="-5">
                <a:latin typeface="Calibri"/>
                <a:cs typeface="Calibri"/>
                <a:hlinkClick r:id="rId3"/>
              </a:rPr>
              <a:t> </a:t>
            </a:r>
            <a:r>
              <a:rPr dirty="0" sz="1200">
                <a:latin typeface="Calibri"/>
                <a:cs typeface="Calibri"/>
                <a:hlinkClick r:id="rId3"/>
              </a:rPr>
              <a:t>for</a:t>
            </a:r>
            <a:r>
              <a:rPr dirty="0" sz="1200" spc="5">
                <a:latin typeface="Calibri"/>
                <a:cs typeface="Calibri"/>
                <a:hlinkClick r:id="rId3"/>
              </a:rPr>
              <a:t> </a:t>
            </a:r>
            <a:r>
              <a:rPr dirty="0" sz="1200">
                <a:latin typeface="Calibri"/>
                <a:cs typeface="Calibri"/>
                <a:hlinkClick r:id="rId3"/>
              </a:rPr>
              <a:t>New Streaming</a:t>
            </a:r>
            <a:r>
              <a:rPr dirty="0" sz="1200" spc="-15">
                <a:latin typeface="Calibri"/>
                <a:cs typeface="Calibri"/>
                <a:hlinkClick r:id="rId3"/>
              </a:rPr>
              <a:t> </a:t>
            </a:r>
            <a:r>
              <a:rPr dirty="0" sz="1200">
                <a:latin typeface="Calibri"/>
                <a:cs typeface="Calibri"/>
                <a:hlinkClick r:id="rId3"/>
              </a:rPr>
              <a:t>Services.</a:t>
            </a:r>
            <a:r>
              <a:rPr dirty="0" sz="1200" spc="40">
                <a:latin typeface="Calibri"/>
                <a:cs typeface="Calibri"/>
                <a:hlinkClick r:id="rId3"/>
              </a:rPr>
              <a:t> </a:t>
            </a:r>
            <a:r>
              <a:rPr dirty="0" sz="1200">
                <a:latin typeface="Calibri"/>
                <a:cs typeface="Calibri"/>
                <a:hlinkClick r:id="rId3"/>
              </a:rPr>
              <a:t>HarrisX, </a:t>
            </a:r>
            <a:r>
              <a:rPr dirty="0" sz="1200" spc="-10">
                <a:latin typeface="Calibri"/>
                <a:cs typeface="Calibri"/>
                <a:hlinkClick r:id="rId3"/>
              </a:rPr>
              <a:t>September</a:t>
            </a:r>
            <a:r>
              <a:rPr dirty="0" sz="1200" spc="-20">
                <a:latin typeface="Calibri"/>
                <a:cs typeface="Calibri"/>
                <a:hlinkClick r:id="rId3"/>
              </a:rPr>
              <a:t> </a:t>
            </a:r>
            <a:r>
              <a:rPr dirty="0" sz="1200">
                <a:latin typeface="Calibri"/>
                <a:cs typeface="Calibri"/>
                <a:hlinkClick r:id="rId3"/>
              </a:rPr>
              <a:t>19</a:t>
            </a:r>
            <a:r>
              <a:rPr dirty="0" sz="1200" spc="20">
                <a:latin typeface="Calibri"/>
                <a:cs typeface="Calibri"/>
                <a:hlinkClick r:id="rId3"/>
              </a:rPr>
              <a:t> </a:t>
            </a:r>
            <a:r>
              <a:rPr dirty="0" sz="1200">
                <a:latin typeface="Calibri"/>
                <a:cs typeface="Calibri"/>
                <a:hlinkClick r:id="rId3"/>
              </a:rPr>
              <a:t>[online].</a:t>
            </a:r>
            <a:r>
              <a:rPr dirty="0" sz="1200" spc="-30">
                <a:latin typeface="Calibri"/>
                <a:cs typeface="Calibri"/>
                <a:hlinkClick r:id="rId3"/>
              </a:rPr>
              <a:t> </a:t>
            </a:r>
            <a:r>
              <a:rPr dirty="0" sz="1200" spc="-10">
                <a:latin typeface="Calibri"/>
                <a:cs typeface="Calibri"/>
                <a:hlinkClick r:id="rId3"/>
              </a:rPr>
              <a:t>Available</a:t>
            </a:r>
            <a:r>
              <a:rPr dirty="0" sz="1200" spc="-5">
                <a:latin typeface="Calibri"/>
                <a:cs typeface="Calibri"/>
                <a:hlinkClick r:id="rId3"/>
              </a:rPr>
              <a:t> </a:t>
            </a:r>
            <a:r>
              <a:rPr dirty="0" sz="1200">
                <a:latin typeface="Calibri"/>
                <a:cs typeface="Calibri"/>
                <a:hlinkClick r:id="rId3"/>
              </a:rPr>
              <a:t>at:</a:t>
            </a:r>
            <a:r>
              <a:rPr dirty="0" sz="1200" spc="35">
                <a:latin typeface="Calibri"/>
                <a:cs typeface="Calibri"/>
                <a:hlinkClick r:id="rId3"/>
              </a:rPr>
              <a:t> </a:t>
            </a:r>
            <a:r>
              <a:rPr dirty="0" u="sng" sz="12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3"/>
              </a:rPr>
              <a:t>https://www.emarketer.com/chart/230941/us-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3"/>
              </a:rPr>
              <a:t>internet-</a:t>
            </a:r>
            <a:r>
              <a:rPr dirty="0" u="sng" sz="12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3"/>
              </a:rPr>
              <a:t>users-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3"/>
              </a:rPr>
              <a:t>who-intend-</a:t>
            </a:r>
            <a:r>
              <a:rPr dirty="0" sz="1200" spc="-10">
                <a:latin typeface="Calibri"/>
                <a:cs typeface="Calibri"/>
                <a:hlinkClick r:id="rId3"/>
              </a:rPr>
              <a:t> 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3"/>
              </a:rPr>
              <a:t>subscribe-select-</a:t>
            </a:r>
            <a:r>
              <a:rPr dirty="0" u="sng" sz="12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3"/>
              </a:rPr>
              <a:t>new-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3"/>
              </a:rPr>
              <a:t>subscription-video-on-demand-</a:t>
            </a:r>
            <a:r>
              <a:rPr dirty="0" u="sng" sz="12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3"/>
              </a:rPr>
              <a:t>svod-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3"/>
              </a:rPr>
              <a:t>services-aug-2019-of-respondents</a:t>
            </a:r>
            <a:r>
              <a:rPr dirty="0" sz="1200" spc="-10">
                <a:latin typeface="Calibri"/>
                <a:cs typeface="Calibri"/>
                <a:hlinkClick r:id="rId3"/>
              </a:rPr>
              <a:t>(Accessed</a:t>
            </a:r>
            <a:r>
              <a:rPr dirty="0" sz="1200" spc="195">
                <a:latin typeface="Calibri"/>
                <a:cs typeface="Calibri"/>
                <a:hlinkClick r:id="rId3"/>
              </a:rPr>
              <a:t> </a:t>
            </a:r>
            <a:r>
              <a:rPr dirty="0" sz="1200">
                <a:latin typeface="Calibri"/>
                <a:cs typeface="Calibri"/>
                <a:hlinkClick r:id="rId3"/>
              </a:rPr>
              <a:t>March</a:t>
            </a:r>
            <a:r>
              <a:rPr dirty="0" sz="1200" spc="175">
                <a:latin typeface="Calibri"/>
                <a:cs typeface="Calibri"/>
                <a:hlinkClick r:id="rId3"/>
              </a:rPr>
              <a:t> </a:t>
            </a:r>
            <a:r>
              <a:rPr dirty="0" sz="1200" spc="-25">
                <a:latin typeface="Calibri"/>
                <a:cs typeface="Calibri"/>
                <a:hlinkClick r:id="rId3"/>
              </a:rPr>
              <a:t>1)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dirty="0" sz="1200">
                <a:latin typeface="Calibri"/>
                <a:cs typeface="Calibri"/>
              </a:rPr>
              <a:t>Hayes, A.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(2020)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Herfindahl-Hirschman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Index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(HHI).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Investopedia,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February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11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[online].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Available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at: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4"/>
              </a:rPr>
              <a:t>https://www.investopedia.com/terms/h/hhi.asp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(Accessed</a:t>
            </a:r>
            <a:r>
              <a:rPr dirty="0" sz="1200" spc="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March</a:t>
            </a:r>
            <a:r>
              <a:rPr dirty="0" sz="1200" spc="-25">
                <a:latin typeface="Calibri"/>
                <a:cs typeface="Calibri"/>
              </a:rPr>
              <a:t> 13)</a:t>
            </a:r>
            <a:endParaRPr sz="1200">
              <a:latin typeface="Calibri"/>
              <a:cs typeface="Calibri"/>
            </a:endParaRPr>
          </a:p>
          <a:p>
            <a:pPr marL="12700" marR="818515">
              <a:lnSpc>
                <a:spcPct val="100000"/>
              </a:lnSpc>
              <a:spcBef>
                <a:spcPts val="1440"/>
              </a:spcBef>
            </a:pPr>
            <a:r>
              <a:rPr dirty="0" sz="1200">
                <a:latin typeface="Calibri"/>
                <a:cs typeface="Calibri"/>
                <a:hlinkClick r:id="rId5"/>
              </a:rPr>
              <a:t>Hussain,</a:t>
            </a:r>
            <a:r>
              <a:rPr dirty="0" sz="1200" spc="-25">
                <a:latin typeface="Calibri"/>
                <a:cs typeface="Calibri"/>
                <a:hlinkClick r:id="rId5"/>
              </a:rPr>
              <a:t> </a:t>
            </a:r>
            <a:r>
              <a:rPr dirty="0" sz="1200">
                <a:latin typeface="Calibri"/>
                <a:cs typeface="Calibri"/>
                <a:hlinkClick r:id="rId5"/>
              </a:rPr>
              <a:t>N.Z.</a:t>
            </a:r>
            <a:r>
              <a:rPr dirty="0" sz="1200" spc="-35">
                <a:latin typeface="Calibri"/>
                <a:cs typeface="Calibri"/>
                <a:hlinkClick r:id="rId5"/>
              </a:rPr>
              <a:t> </a:t>
            </a:r>
            <a:r>
              <a:rPr dirty="0" sz="1200">
                <a:latin typeface="Calibri"/>
                <a:cs typeface="Calibri"/>
                <a:hlinkClick r:id="rId5"/>
              </a:rPr>
              <a:t>(2019)</a:t>
            </a:r>
            <a:r>
              <a:rPr dirty="0" sz="1200" spc="-25">
                <a:latin typeface="Calibri"/>
                <a:cs typeface="Calibri"/>
                <a:hlinkClick r:id="rId5"/>
              </a:rPr>
              <a:t> </a:t>
            </a:r>
            <a:r>
              <a:rPr dirty="0" sz="1200">
                <a:latin typeface="Calibri"/>
                <a:cs typeface="Calibri"/>
                <a:hlinkClick r:id="rId5"/>
              </a:rPr>
              <a:t>Amazon</a:t>
            </a:r>
            <a:r>
              <a:rPr dirty="0" sz="1200" spc="-20">
                <a:latin typeface="Calibri"/>
                <a:cs typeface="Calibri"/>
                <a:hlinkClick r:id="rId5"/>
              </a:rPr>
              <a:t> </a:t>
            </a:r>
            <a:r>
              <a:rPr dirty="0" sz="1200">
                <a:latin typeface="Calibri"/>
                <a:cs typeface="Calibri"/>
                <a:hlinkClick r:id="rId5"/>
              </a:rPr>
              <a:t>sales</a:t>
            </a:r>
            <a:r>
              <a:rPr dirty="0" sz="1200" spc="-10">
                <a:latin typeface="Calibri"/>
                <a:cs typeface="Calibri"/>
                <a:hlinkClick r:id="rId5"/>
              </a:rPr>
              <a:t> forecast,</a:t>
            </a:r>
            <a:r>
              <a:rPr dirty="0" sz="1200" spc="-30">
                <a:latin typeface="Calibri"/>
                <a:cs typeface="Calibri"/>
                <a:hlinkClick r:id="rId5"/>
              </a:rPr>
              <a:t> </a:t>
            </a:r>
            <a:r>
              <a:rPr dirty="0" sz="1200">
                <a:latin typeface="Calibri"/>
                <a:cs typeface="Calibri"/>
                <a:hlinkClick r:id="rId5"/>
              </a:rPr>
              <a:t>slower</a:t>
            </a:r>
            <a:r>
              <a:rPr dirty="0" sz="1200" spc="-10">
                <a:latin typeface="Calibri"/>
                <a:cs typeface="Calibri"/>
                <a:hlinkClick r:id="rId5"/>
              </a:rPr>
              <a:t> </a:t>
            </a:r>
            <a:r>
              <a:rPr dirty="0" sz="1200">
                <a:latin typeface="Calibri"/>
                <a:cs typeface="Calibri"/>
                <a:hlinkClick r:id="rId5"/>
              </a:rPr>
              <a:t>cloud</a:t>
            </a:r>
            <a:r>
              <a:rPr dirty="0" sz="1200" spc="-25">
                <a:latin typeface="Calibri"/>
                <a:cs typeface="Calibri"/>
                <a:hlinkClick r:id="rId5"/>
              </a:rPr>
              <a:t> </a:t>
            </a:r>
            <a:r>
              <a:rPr dirty="0" sz="1200">
                <a:latin typeface="Calibri"/>
                <a:cs typeface="Calibri"/>
                <a:hlinkClick r:id="rId5"/>
              </a:rPr>
              <a:t>growth</a:t>
            </a:r>
            <a:r>
              <a:rPr dirty="0" sz="1200" spc="-35">
                <a:latin typeface="Calibri"/>
                <a:cs typeface="Calibri"/>
                <a:hlinkClick r:id="rId5"/>
              </a:rPr>
              <a:t> </a:t>
            </a:r>
            <a:r>
              <a:rPr dirty="0" sz="1200">
                <a:latin typeface="Calibri"/>
                <a:cs typeface="Calibri"/>
                <a:hlinkClick r:id="rId5"/>
              </a:rPr>
              <a:t>disappoint</a:t>
            </a:r>
            <a:r>
              <a:rPr dirty="0" sz="1200" spc="-60">
                <a:latin typeface="Calibri"/>
                <a:cs typeface="Calibri"/>
                <a:hlinkClick r:id="rId5"/>
              </a:rPr>
              <a:t> </a:t>
            </a:r>
            <a:r>
              <a:rPr dirty="0" sz="1200" spc="-10">
                <a:latin typeface="Calibri"/>
                <a:cs typeface="Calibri"/>
                <a:hlinkClick r:id="rId5"/>
              </a:rPr>
              <a:t>investors.</a:t>
            </a:r>
            <a:r>
              <a:rPr dirty="0" sz="1200" spc="-25">
                <a:latin typeface="Calibri"/>
                <a:cs typeface="Calibri"/>
                <a:hlinkClick r:id="rId5"/>
              </a:rPr>
              <a:t> </a:t>
            </a:r>
            <a:r>
              <a:rPr dirty="0" sz="1200" spc="-10">
                <a:latin typeface="Calibri"/>
                <a:cs typeface="Calibri"/>
                <a:hlinkClick r:id="rId5"/>
              </a:rPr>
              <a:t>Reuters,</a:t>
            </a:r>
            <a:r>
              <a:rPr dirty="0" sz="1200" spc="-35">
                <a:latin typeface="Calibri"/>
                <a:cs typeface="Calibri"/>
                <a:hlinkClick r:id="rId5"/>
              </a:rPr>
              <a:t> </a:t>
            </a:r>
            <a:r>
              <a:rPr dirty="0" sz="1200">
                <a:latin typeface="Calibri"/>
                <a:cs typeface="Calibri"/>
                <a:hlinkClick r:id="rId5"/>
              </a:rPr>
              <a:t>October</a:t>
            </a:r>
            <a:r>
              <a:rPr dirty="0" sz="1200" spc="-25">
                <a:latin typeface="Calibri"/>
                <a:cs typeface="Calibri"/>
                <a:hlinkClick r:id="rId5"/>
              </a:rPr>
              <a:t> </a:t>
            </a:r>
            <a:r>
              <a:rPr dirty="0" sz="1200">
                <a:latin typeface="Calibri"/>
                <a:cs typeface="Calibri"/>
                <a:hlinkClick r:id="rId5"/>
              </a:rPr>
              <a:t>25</a:t>
            </a:r>
            <a:r>
              <a:rPr dirty="0" sz="1200" spc="-15">
                <a:latin typeface="Calibri"/>
                <a:cs typeface="Calibri"/>
                <a:hlinkClick r:id="rId5"/>
              </a:rPr>
              <a:t> </a:t>
            </a:r>
            <a:r>
              <a:rPr dirty="0" sz="1200">
                <a:latin typeface="Calibri"/>
                <a:cs typeface="Calibri"/>
                <a:hlinkClick r:id="rId5"/>
              </a:rPr>
              <a:t>[online].</a:t>
            </a:r>
            <a:r>
              <a:rPr dirty="0" sz="1200" spc="-55">
                <a:latin typeface="Calibri"/>
                <a:cs typeface="Calibri"/>
                <a:hlinkClick r:id="rId5"/>
              </a:rPr>
              <a:t> </a:t>
            </a:r>
            <a:r>
              <a:rPr dirty="0" sz="1200">
                <a:latin typeface="Calibri"/>
                <a:cs typeface="Calibri"/>
                <a:hlinkClick r:id="rId5"/>
              </a:rPr>
              <a:t>Available</a:t>
            </a:r>
            <a:r>
              <a:rPr dirty="0" sz="1200" spc="25">
                <a:latin typeface="Calibri"/>
                <a:cs typeface="Calibri"/>
                <a:hlinkClick r:id="rId5"/>
              </a:rPr>
              <a:t> </a:t>
            </a:r>
            <a:r>
              <a:rPr dirty="0" sz="1200">
                <a:latin typeface="Calibri"/>
                <a:cs typeface="Calibri"/>
                <a:hlinkClick r:id="rId5"/>
              </a:rPr>
              <a:t>at:</a:t>
            </a:r>
            <a:r>
              <a:rPr dirty="0" sz="1200" spc="-30">
                <a:latin typeface="Calibri"/>
                <a:cs typeface="Calibri"/>
                <a:hlinkClick r:id="rId5"/>
              </a:rPr>
              <a:t> 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5"/>
              </a:rPr>
              <a:t>https://in.reuters.com/article/uk-amazon-</a:t>
            </a:r>
            <a:r>
              <a:rPr dirty="0" u="sng" sz="12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5"/>
              </a:rPr>
              <a:t>com-</a:t>
            </a:r>
            <a:r>
              <a:rPr dirty="0" sz="1200" spc="-20">
                <a:latin typeface="Calibri"/>
                <a:cs typeface="Calibri"/>
                <a:hlinkClick r:id="rId5"/>
              </a:rPr>
              <a:t> </a:t>
            </a:r>
            <a:r>
              <a:rPr dirty="0" u="sng" sz="12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5"/>
              </a:rPr>
              <a:t>stocks/amazon-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5"/>
              </a:rPr>
              <a:t>sales-forecast-slower-cloud-growth-disappoint-</a:t>
            </a:r>
            <a:r>
              <a:rPr dirty="0" u="sng" sz="12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5"/>
              </a:rPr>
              <a:t>investors-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5"/>
              </a:rPr>
              <a:t>idINKBN1X41MI</a:t>
            </a:r>
            <a:r>
              <a:rPr dirty="0" sz="1200" spc="-10">
                <a:latin typeface="Calibri"/>
                <a:cs typeface="Calibri"/>
                <a:hlinkClick r:id="rId5"/>
              </a:rPr>
              <a:t>(Accessed</a:t>
            </a:r>
            <a:r>
              <a:rPr dirty="0" sz="1200" spc="195">
                <a:latin typeface="Calibri"/>
                <a:cs typeface="Calibri"/>
                <a:hlinkClick r:id="rId5"/>
              </a:rPr>
              <a:t> </a:t>
            </a:r>
            <a:r>
              <a:rPr dirty="0" sz="1200">
                <a:latin typeface="Calibri"/>
                <a:cs typeface="Calibri"/>
                <a:hlinkClick r:id="rId5"/>
              </a:rPr>
              <a:t>March</a:t>
            </a:r>
            <a:r>
              <a:rPr dirty="0" sz="1200" spc="180">
                <a:latin typeface="Calibri"/>
                <a:cs typeface="Calibri"/>
                <a:hlinkClick r:id="rId5"/>
              </a:rPr>
              <a:t> </a:t>
            </a:r>
            <a:r>
              <a:rPr dirty="0" sz="1200" spc="-25">
                <a:latin typeface="Calibri"/>
                <a:cs typeface="Calibri"/>
                <a:hlinkClick r:id="rId5"/>
              </a:rPr>
              <a:t>10)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dirty="0" sz="1200">
                <a:latin typeface="Calibri"/>
                <a:cs typeface="Calibri"/>
              </a:rPr>
              <a:t>Iqbal,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M.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(2020)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Netflix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Revenue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and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Usage </a:t>
            </a:r>
            <a:r>
              <a:rPr dirty="0" sz="1200" spc="-10">
                <a:latin typeface="Calibri"/>
                <a:cs typeface="Calibri"/>
              </a:rPr>
              <a:t>Statistics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(2020).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Business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of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Apps,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March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6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[online].</a:t>
            </a:r>
            <a:r>
              <a:rPr dirty="0" sz="1200" spc="-5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Available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at:</a:t>
            </a:r>
            <a:r>
              <a:rPr dirty="0" sz="1200" spc="30">
                <a:latin typeface="Calibri"/>
                <a:cs typeface="Calibri"/>
              </a:rPr>
              <a:t> 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6"/>
              </a:rPr>
              <a:t>https://www.businessofapps.com/data/netflix-statistics/#1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(Accessed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March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8)</a:t>
            </a:r>
            <a:endParaRPr sz="1200">
              <a:latin typeface="Calibri"/>
              <a:cs typeface="Calibri"/>
            </a:endParaRPr>
          </a:p>
          <a:p>
            <a:pPr marL="12700" marR="26034">
              <a:lnSpc>
                <a:spcPct val="100000"/>
              </a:lnSpc>
              <a:spcBef>
                <a:spcPts val="1445"/>
              </a:spcBef>
            </a:pPr>
            <a:r>
              <a:rPr dirty="0" sz="1200" spc="-10">
                <a:latin typeface="Calibri"/>
                <a:cs typeface="Calibri"/>
                <a:hlinkClick r:id="rId7"/>
              </a:rPr>
              <a:t>Katz,</a:t>
            </a:r>
            <a:r>
              <a:rPr dirty="0" sz="1200" spc="-20">
                <a:latin typeface="Calibri"/>
                <a:cs typeface="Calibri"/>
                <a:hlinkClick r:id="rId7"/>
              </a:rPr>
              <a:t> </a:t>
            </a:r>
            <a:r>
              <a:rPr dirty="0" sz="1200">
                <a:latin typeface="Calibri"/>
                <a:cs typeface="Calibri"/>
                <a:hlinkClick r:id="rId7"/>
              </a:rPr>
              <a:t>B.</a:t>
            </a:r>
            <a:r>
              <a:rPr dirty="0" sz="1200" spc="-15">
                <a:latin typeface="Calibri"/>
                <a:cs typeface="Calibri"/>
                <a:hlinkClick r:id="rId7"/>
              </a:rPr>
              <a:t> </a:t>
            </a:r>
            <a:r>
              <a:rPr dirty="0" sz="1200">
                <a:latin typeface="Calibri"/>
                <a:cs typeface="Calibri"/>
                <a:hlinkClick r:id="rId7"/>
              </a:rPr>
              <a:t>(2019) The</a:t>
            </a:r>
            <a:r>
              <a:rPr dirty="0" sz="1200" spc="-15">
                <a:latin typeface="Calibri"/>
                <a:cs typeface="Calibri"/>
                <a:hlinkClick r:id="rId7"/>
              </a:rPr>
              <a:t> </a:t>
            </a:r>
            <a:r>
              <a:rPr dirty="0" sz="1200">
                <a:latin typeface="Calibri"/>
                <a:cs typeface="Calibri"/>
                <a:hlinkClick r:id="rId7"/>
              </a:rPr>
              <a:t>Most</a:t>
            </a:r>
            <a:r>
              <a:rPr dirty="0" sz="1200" spc="-15">
                <a:latin typeface="Calibri"/>
                <a:cs typeface="Calibri"/>
                <a:hlinkClick r:id="rId7"/>
              </a:rPr>
              <a:t> </a:t>
            </a:r>
            <a:r>
              <a:rPr dirty="0" sz="1200" spc="-10">
                <a:latin typeface="Calibri"/>
                <a:cs typeface="Calibri"/>
                <a:hlinkClick r:id="rId7"/>
              </a:rPr>
              <a:t>Valuable</a:t>
            </a:r>
            <a:r>
              <a:rPr dirty="0" sz="1200" spc="-35">
                <a:latin typeface="Calibri"/>
                <a:cs typeface="Calibri"/>
                <a:hlinkClick r:id="rId7"/>
              </a:rPr>
              <a:t> </a:t>
            </a:r>
            <a:r>
              <a:rPr dirty="0" sz="1200">
                <a:latin typeface="Calibri"/>
                <a:cs typeface="Calibri"/>
                <a:hlinkClick r:id="rId7"/>
              </a:rPr>
              <a:t>Shows Netflix,</a:t>
            </a:r>
            <a:r>
              <a:rPr dirty="0" sz="1200" spc="-20">
                <a:latin typeface="Calibri"/>
                <a:cs typeface="Calibri"/>
                <a:hlinkClick r:id="rId7"/>
              </a:rPr>
              <a:t> </a:t>
            </a:r>
            <a:r>
              <a:rPr dirty="0" sz="1200">
                <a:latin typeface="Calibri"/>
                <a:cs typeface="Calibri"/>
                <a:hlinkClick r:id="rId7"/>
              </a:rPr>
              <a:t>Hulu</a:t>
            </a:r>
            <a:r>
              <a:rPr dirty="0" sz="1200" spc="-25">
                <a:latin typeface="Calibri"/>
                <a:cs typeface="Calibri"/>
                <a:hlinkClick r:id="rId7"/>
              </a:rPr>
              <a:t> </a:t>
            </a:r>
            <a:r>
              <a:rPr dirty="0" sz="1200">
                <a:latin typeface="Calibri"/>
                <a:cs typeface="Calibri"/>
                <a:hlinkClick r:id="rId7"/>
              </a:rPr>
              <a:t>&amp;</a:t>
            </a:r>
            <a:r>
              <a:rPr dirty="0" sz="1200" spc="-15">
                <a:latin typeface="Calibri"/>
                <a:cs typeface="Calibri"/>
                <a:hlinkClick r:id="rId7"/>
              </a:rPr>
              <a:t> </a:t>
            </a:r>
            <a:r>
              <a:rPr dirty="0" sz="1200">
                <a:latin typeface="Calibri"/>
                <a:cs typeface="Calibri"/>
                <a:hlinkClick r:id="rId7"/>
              </a:rPr>
              <a:t>Amazon</a:t>
            </a:r>
            <a:r>
              <a:rPr dirty="0" sz="1200" spc="-5">
                <a:latin typeface="Calibri"/>
                <a:cs typeface="Calibri"/>
                <a:hlinkClick r:id="rId7"/>
              </a:rPr>
              <a:t> </a:t>
            </a:r>
            <a:r>
              <a:rPr dirty="0" sz="1200">
                <a:latin typeface="Calibri"/>
                <a:cs typeface="Calibri"/>
                <a:hlinkClick r:id="rId7"/>
              </a:rPr>
              <a:t>Are</a:t>
            </a:r>
            <a:r>
              <a:rPr dirty="0" sz="1200" spc="-15">
                <a:latin typeface="Calibri"/>
                <a:cs typeface="Calibri"/>
                <a:hlinkClick r:id="rId7"/>
              </a:rPr>
              <a:t> </a:t>
            </a:r>
            <a:r>
              <a:rPr dirty="0" sz="1200">
                <a:latin typeface="Calibri"/>
                <a:cs typeface="Calibri"/>
                <a:hlinkClick r:id="rId7"/>
              </a:rPr>
              <a:t>All</a:t>
            </a:r>
            <a:r>
              <a:rPr dirty="0" sz="1200" spc="-5">
                <a:latin typeface="Calibri"/>
                <a:cs typeface="Calibri"/>
                <a:hlinkClick r:id="rId7"/>
              </a:rPr>
              <a:t> </a:t>
            </a:r>
            <a:r>
              <a:rPr dirty="0" sz="1200">
                <a:latin typeface="Calibri"/>
                <a:cs typeface="Calibri"/>
                <a:hlinkClick r:id="rId7"/>
              </a:rPr>
              <a:t>Poised</a:t>
            </a:r>
            <a:r>
              <a:rPr dirty="0" sz="1200" spc="-5">
                <a:latin typeface="Calibri"/>
                <a:cs typeface="Calibri"/>
                <a:hlinkClick r:id="rId7"/>
              </a:rPr>
              <a:t> </a:t>
            </a:r>
            <a:r>
              <a:rPr dirty="0" sz="1200">
                <a:latin typeface="Calibri"/>
                <a:cs typeface="Calibri"/>
                <a:hlinkClick r:id="rId7"/>
              </a:rPr>
              <a:t>to</a:t>
            </a:r>
            <a:r>
              <a:rPr dirty="0" sz="1200" spc="-15">
                <a:latin typeface="Calibri"/>
                <a:cs typeface="Calibri"/>
                <a:hlinkClick r:id="rId7"/>
              </a:rPr>
              <a:t> </a:t>
            </a:r>
            <a:r>
              <a:rPr dirty="0" sz="1200">
                <a:latin typeface="Calibri"/>
                <a:cs typeface="Calibri"/>
                <a:hlinkClick r:id="rId7"/>
              </a:rPr>
              <a:t>Lose. </a:t>
            </a:r>
            <a:r>
              <a:rPr dirty="0" sz="1200" spc="-20">
                <a:latin typeface="Calibri"/>
                <a:cs typeface="Calibri"/>
                <a:hlinkClick r:id="rId7"/>
              </a:rPr>
              <a:t>Observer,</a:t>
            </a:r>
            <a:r>
              <a:rPr dirty="0" sz="1200" spc="-25">
                <a:latin typeface="Calibri"/>
                <a:cs typeface="Calibri"/>
                <a:hlinkClick r:id="rId7"/>
              </a:rPr>
              <a:t> </a:t>
            </a:r>
            <a:r>
              <a:rPr dirty="0" sz="1200">
                <a:latin typeface="Calibri"/>
                <a:cs typeface="Calibri"/>
                <a:hlinkClick r:id="rId7"/>
              </a:rPr>
              <a:t>July</a:t>
            </a:r>
            <a:r>
              <a:rPr dirty="0" sz="1200" spc="-25">
                <a:latin typeface="Calibri"/>
                <a:cs typeface="Calibri"/>
                <a:hlinkClick r:id="rId7"/>
              </a:rPr>
              <a:t> </a:t>
            </a:r>
            <a:r>
              <a:rPr dirty="0" sz="1200">
                <a:latin typeface="Calibri"/>
                <a:cs typeface="Calibri"/>
                <a:hlinkClick r:id="rId7"/>
              </a:rPr>
              <a:t>8</a:t>
            </a:r>
            <a:r>
              <a:rPr dirty="0" sz="1200" spc="-5">
                <a:latin typeface="Calibri"/>
                <a:cs typeface="Calibri"/>
                <a:hlinkClick r:id="rId7"/>
              </a:rPr>
              <a:t> </a:t>
            </a:r>
            <a:r>
              <a:rPr dirty="0" sz="1200">
                <a:latin typeface="Calibri"/>
                <a:cs typeface="Calibri"/>
                <a:hlinkClick r:id="rId7"/>
              </a:rPr>
              <a:t>[online].</a:t>
            </a:r>
            <a:r>
              <a:rPr dirty="0" sz="1200" spc="-45">
                <a:latin typeface="Calibri"/>
                <a:cs typeface="Calibri"/>
                <a:hlinkClick r:id="rId7"/>
              </a:rPr>
              <a:t> </a:t>
            </a:r>
            <a:r>
              <a:rPr dirty="0" sz="1200" spc="-10">
                <a:latin typeface="Calibri"/>
                <a:cs typeface="Calibri"/>
                <a:hlinkClick r:id="rId7"/>
              </a:rPr>
              <a:t>Available</a:t>
            </a:r>
            <a:r>
              <a:rPr dirty="0" sz="1200" spc="-25">
                <a:latin typeface="Calibri"/>
                <a:cs typeface="Calibri"/>
                <a:hlinkClick r:id="rId7"/>
              </a:rPr>
              <a:t> </a:t>
            </a:r>
            <a:r>
              <a:rPr dirty="0" sz="1200">
                <a:latin typeface="Calibri"/>
                <a:cs typeface="Calibri"/>
                <a:hlinkClick r:id="rId7"/>
              </a:rPr>
              <a:t>at:</a:t>
            </a:r>
            <a:r>
              <a:rPr dirty="0" sz="1200" spc="-15">
                <a:latin typeface="Calibri"/>
                <a:cs typeface="Calibri"/>
                <a:hlinkClick r:id="rId7"/>
              </a:rPr>
              <a:t> 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7"/>
              </a:rPr>
              <a:t>https://observer.com/2019/08/netflix-amazon-hulu-the-office-</a:t>
            </a:r>
            <a:r>
              <a:rPr dirty="0" sz="1200" spc="-10">
                <a:latin typeface="Calibri"/>
                <a:cs typeface="Calibri"/>
                <a:hlinkClick r:id="rId7"/>
              </a:rPr>
              <a:t> 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7"/>
              </a:rPr>
              <a:t>friends-</a:t>
            </a:r>
            <a:r>
              <a:rPr dirty="0" u="sng" sz="12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7"/>
              </a:rPr>
              <a:t>seinfeld-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7"/>
              </a:rPr>
              <a:t>parks-and-recreation/</a:t>
            </a:r>
            <a:r>
              <a:rPr dirty="0" sz="1200" spc="-15">
                <a:latin typeface="Calibri"/>
                <a:cs typeface="Calibri"/>
                <a:hlinkClick r:id="rId7"/>
              </a:rPr>
              <a:t> </a:t>
            </a:r>
            <a:r>
              <a:rPr dirty="0" sz="1200">
                <a:latin typeface="Calibri"/>
                <a:cs typeface="Calibri"/>
                <a:hlinkClick r:id="rId7"/>
              </a:rPr>
              <a:t>(Accessed</a:t>
            </a:r>
            <a:r>
              <a:rPr dirty="0" sz="1200" spc="85">
                <a:latin typeface="Calibri"/>
                <a:cs typeface="Calibri"/>
                <a:hlinkClick r:id="rId7"/>
              </a:rPr>
              <a:t> </a:t>
            </a:r>
            <a:r>
              <a:rPr dirty="0" sz="1200">
                <a:latin typeface="Calibri"/>
                <a:cs typeface="Calibri"/>
                <a:hlinkClick r:id="rId7"/>
              </a:rPr>
              <a:t>March</a:t>
            </a:r>
            <a:r>
              <a:rPr dirty="0" sz="1200" spc="20">
                <a:latin typeface="Calibri"/>
                <a:cs typeface="Calibri"/>
                <a:hlinkClick r:id="rId7"/>
              </a:rPr>
              <a:t> </a:t>
            </a:r>
            <a:r>
              <a:rPr dirty="0" sz="1200" spc="-25">
                <a:latin typeface="Calibri"/>
                <a:cs typeface="Calibri"/>
                <a:hlinkClick r:id="rId7"/>
              </a:rPr>
              <a:t>5)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dirty="0" sz="1200" spc="-10">
                <a:latin typeface="Calibri"/>
                <a:cs typeface="Calibri"/>
              </a:rPr>
              <a:t>Kenton,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 spc="-65">
                <a:latin typeface="Calibri"/>
                <a:cs typeface="Calibri"/>
              </a:rPr>
              <a:t>W.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(2020)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Andersen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Effect.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Investopedia,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March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2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[online].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Available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at:</a:t>
            </a:r>
            <a:r>
              <a:rPr dirty="0" sz="1200" spc="35">
                <a:latin typeface="Calibri"/>
                <a:cs typeface="Calibri"/>
              </a:rPr>
              <a:t> 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8"/>
              </a:rPr>
              <a:t>https://www.investopedia.com/terms/a/anderseneffect.asp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(Accessed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March</a:t>
            </a:r>
            <a:r>
              <a:rPr dirty="0" sz="1200" spc="-25">
                <a:latin typeface="Calibri"/>
                <a:cs typeface="Calibri"/>
              </a:rPr>
              <a:t> 10)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dirty="0" sz="1200">
                <a:latin typeface="Calibri"/>
                <a:cs typeface="Calibri"/>
              </a:rPr>
              <a:t>Kim,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E.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(2019)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Amazon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on pace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spend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$7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billion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on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video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and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music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content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this</a:t>
            </a:r>
            <a:r>
              <a:rPr dirty="0" sz="1200" spc="-20">
                <a:latin typeface="Calibri"/>
                <a:cs typeface="Calibri"/>
              </a:rPr>
              <a:t> year,</a:t>
            </a:r>
            <a:r>
              <a:rPr dirty="0" sz="1200" spc="-10">
                <a:latin typeface="Calibri"/>
                <a:cs typeface="Calibri"/>
              </a:rPr>
              <a:t> according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new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disclosure.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CNBC,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April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26 [online].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Available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at: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9"/>
              </a:rPr>
              <a:t>https://www.cnbc.com/2019/04/26/amazon-on-pace-to-spend-7-billion-on-video-and-music-content.html</a:t>
            </a:r>
            <a:r>
              <a:rPr dirty="0" sz="1200" spc="-10">
                <a:latin typeface="Calibri"/>
                <a:cs typeface="Calibri"/>
              </a:rPr>
              <a:t>(Accessed</a:t>
            </a:r>
            <a:r>
              <a:rPr dirty="0" sz="1200" spc="1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February</a:t>
            </a:r>
            <a:r>
              <a:rPr dirty="0" sz="1200" spc="90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25)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dirty="0" sz="1200" spc="-25">
                <a:latin typeface="Calibri"/>
                <a:cs typeface="Calibri"/>
              </a:rPr>
              <a:t>Kramer,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M.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(2016)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Amazon’s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Massive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Earnings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Beat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Should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Renew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Its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Growth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Story.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Forbes,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January</a:t>
            </a:r>
            <a:r>
              <a:rPr dirty="0" sz="1200" spc="-5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30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[online].</a:t>
            </a:r>
            <a:r>
              <a:rPr dirty="0" sz="1200" spc="-5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Available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at: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10"/>
              </a:rPr>
              <a:t>https://www.forbes.com/sites/kramermichael/2020/01/30/amazons-massive-earnings-beat-should-renew-its-growth-story/#74767a226e72</a:t>
            </a:r>
            <a:r>
              <a:rPr dirty="0" sz="1200" spc="-10">
                <a:latin typeface="Calibri"/>
                <a:cs typeface="Calibri"/>
              </a:rPr>
              <a:t>(Accessed</a:t>
            </a:r>
            <a:r>
              <a:rPr dirty="0" sz="1200" spc="18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February</a:t>
            </a:r>
            <a:r>
              <a:rPr dirty="0" sz="1200" spc="105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28)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dirty="0" sz="1200" spc="-10">
                <a:latin typeface="Calibri"/>
                <a:cs typeface="Calibri"/>
                <a:hlinkClick r:id="rId11"/>
              </a:rPr>
              <a:t>Levy,</a:t>
            </a:r>
            <a:r>
              <a:rPr dirty="0" sz="1200" spc="-25">
                <a:latin typeface="Calibri"/>
                <a:cs typeface="Calibri"/>
                <a:hlinkClick r:id="rId11"/>
              </a:rPr>
              <a:t> </a:t>
            </a:r>
            <a:r>
              <a:rPr dirty="0" sz="1200">
                <a:latin typeface="Calibri"/>
                <a:cs typeface="Calibri"/>
                <a:hlinkClick r:id="rId11"/>
              </a:rPr>
              <a:t>A.</a:t>
            </a:r>
            <a:r>
              <a:rPr dirty="0" sz="1200" spc="-10">
                <a:latin typeface="Calibri"/>
                <a:cs typeface="Calibri"/>
                <a:hlinkClick r:id="rId11"/>
              </a:rPr>
              <a:t> </a:t>
            </a:r>
            <a:r>
              <a:rPr dirty="0" sz="1200">
                <a:latin typeface="Calibri"/>
                <a:cs typeface="Calibri"/>
                <a:hlinkClick r:id="rId11"/>
              </a:rPr>
              <a:t>(2017)</a:t>
            </a:r>
            <a:r>
              <a:rPr dirty="0" sz="1200" spc="-10">
                <a:latin typeface="Calibri"/>
                <a:cs typeface="Calibri"/>
                <a:hlinkClick r:id="rId11"/>
              </a:rPr>
              <a:t> </a:t>
            </a:r>
            <a:r>
              <a:rPr dirty="0" sz="1200">
                <a:latin typeface="Calibri"/>
                <a:cs typeface="Calibri"/>
                <a:hlinkClick r:id="rId11"/>
              </a:rPr>
              <a:t>Amazon</a:t>
            </a:r>
            <a:r>
              <a:rPr dirty="0" sz="1200" spc="-5">
                <a:latin typeface="Calibri"/>
                <a:cs typeface="Calibri"/>
                <a:hlinkClick r:id="rId11"/>
              </a:rPr>
              <a:t> </a:t>
            </a:r>
            <a:r>
              <a:rPr dirty="0" sz="1200">
                <a:latin typeface="Calibri"/>
                <a:cs typeface="Calibri"/>
                <a:hlinkClick r:id="rId11"/>
              </a:rPr>
              <a:t>Prime </a:t>
            </a:r>
            <a:r>
              <a:rPr dirty="0" sz="1200" spc="-10">
                <a:latin typeface="Calibri"/>
                <a:cs typeface="Calibri"/>
                <a:hlinkClick r:id="rId11"/>
              </a:rPr>
              <a:t>Instant</a:t>
            </a:r>
            <a:r>
              <a:rPr dirty="0" sz="1200" spc="-35">
                <a:latin typeface="Calibri"/>
                <a:cs typeface="Calibri"/>
                <a:hlinkClick r:id="rId11"/>
              </a:rPr>
              <a:t> </a:t>
            </a:r>
            <a:r>
              <a:rPr dirty="0" sz="1200">
                <a:latin typeface="Calibri"/>
                <a:cs typeface="Calibri"/>
                <a:hlinkClick r:id="rId11"/>
              </a:rPr>
              <a:t>Video</a:t>
            </a:r>
            <a:r>
              <a:rPr dirty="0" sz="1200" spc="-15">
                <a:latin typeface="Calibri"/>
                <a:cs typeface="Calibri"/>
                <a:hlinkClick r:id="rId11"/>
              </a:rPr>
              <a:t> </a:t>
            </a:r>
            <a:r>
              <a:rPr dirty="0" sz="1200">
                <a:latin typeface="Calibri"/>
                <a:cs typeface="Calibri"/>
                <a:hlinkClick r:id="rId11"/>
              </a:rPr>
              <a:t>Is</a:t>
            </a:r>
            <a:r>
              <a:rPr dirty="0" sz="1200" spc="5">
                <a:latin typeface="Calibri"/>
                <a:cs typeface="Calibri"/>
                <a:hlinkClick r:id="rId11"/>
              </a:rPr>
              <a:t> </a:t>
            </a:r>
            <a:r>
              <a:rPr dirty="0" sz="1200">
                <a:latin typeface="Calibri"/>
                <a:cs typeface="Calibri"/>
                <a:hlinkClick r:id="rId11"/>
              </a:rPr>
              <a:t>a</a:t>
            </a:r>
            <a:r>
              <a:rPr dirty="0" sz="1200" spc="-5">
                <a:latin typeface="Calibri"/>
                <a:cs typeface="Calibri"/>
                <a:hlinkClick r:id="rId11"/>
              </a:rPr>
              <a:t> </a:t>
            </a:r>
            <a:r>
              <a:rPr dirty="0" sz="1200">
                <a:latin typeface="Calibri"/>
                <a:cs typeface="Calibri"/>
                <a:hlinkClick r:id="rId11"/>
              </a:rPr>
              <a:t>Huge</a:t>
            </a:r>
            <a:r>
              <a:rPr dirty="0" sz="1200" spc="-10">
                <a:latin typeface="Calibri"/>
                <a:cs typeface="Calibri"/>
                <a:hlinkClick r:id="rId11"/>
              </a:rPr>
              <a:t> </a:t>
            </a:r>
            <a:r>
              <a:rPr dirty="0" sz="1200">
                <a:latin typeface="Calibri"/>
                <a:cs typeface="Calibri"/>
                <a:hlinkClick r:id="rId11"/>
              </a:rPr>
              <a:t>Loss</a:t>
            </a:r>
            <a:r>
              <a:rPr dirty="0" sz="1200" spc="10">
                <a:latin typeface="Calibri"/>
                <a:cs typeface="Calibri"/>
                <a:hlinkClick r:id="rId11"/>
              </a:rPr>
              <a:t> </a:t>
            </a:r>
            <a:r>
              <a:rPr dirty="0" sz="1200" spc="-20">
                <a:latin typeface="Calibri"/>
                <a:cs typeface="Calibri"/>
                <a:hlinkClick r:id="rId11"/>
              </a:rPr>
              <a:t>Leader.</a:t>
            </a:r>
            <a:r>
              <a:rPr dirty="0" sz="1200" spc="-30">
                <a:latin typeface="Calibri"/>
                <a:cs typeface="Calibri"/>
                <a:hlinkClick r:id="rId11"/>
              </a:rPr>
              <a:t> </a:t>
            </a:r>
            <a:r>
              <a:rPr dirty="0" sz="1200">
                <a:latin typeface="Calibri"/>
                <a:cs typeface="Calibri"/>
                <a:hlinkClick r:id="rId11"/>
              </a:rPr>
              <a:t>Motely</a:t>
            </a:r>
            <a:r>
              <a:rPr dirty="0" sz="1200" spc="-25">
                <a:latin typeface="Calibri"/>
                <a:cs typeface="Calibri"/>
                <a:hlinkClick r:id="rId11"/>
              </a:rPr>
              <a:t> </a:t>
            </a:r>
            <a:r>
              <a:rPr dirty="0" sz="1200">
                <a:latin typeface="Calibri"/>
                <a:cs typeface="Calibri"/>
                <a:hlinkClick r:id="rId11"/>
              </a:rPr>
              <a:t>Fool,</a:t>
            </a:r>
            <a:r>
              <a:rPr dirty="0" sz="1200" spc="-5">
                <a:latin typeface="Calibri"/>
                <a:cs typeface="Calibri"/>
                <a:hlinkClick r:id="rId11"/>
              </a:rPr>
              <a:t> </a:t>
            </a:r>
            <a:r>
              <a:rPr dirty="0" sz="1200">
                <a:latin typeface="Calibri"/>
                <a:cs typeface="Calibri"/>
                <a:hlinkClick r:id="rId11"/>
              </a:rPr>
              <a:t>February</a:t>
            </a:r>
            <a:r>
              <a:rPr dirty="0" sz="1200" spc="-50">
                <a:latin typeface="Calibri"/>
                <a:cs typeface="Calibri"/>
                <a:hlinkClick r:id="rId11"/>
              </a:rPr>
              <a:t> </a:t>
            </a:r>
            <a:r>
              <a:rPr dirty="0" sz="1200">
                <a:latin typeface="Calibri"/>
                <a:cs typeface="Calibri"/>
                <a:hlinkClick r:id="rId11"/>
              </a:rPr>
              <a:t>22 [online].</a:t>
            </a:r>
            <a:r>
              <a:rPr dirty="0" sz="1200" spc="-40">
                <a:latin typeface="Calibri"/>
                <a:cs typeface="Calibri"/>
                <a:hlinkClick r:id="rId11"/>
              </a:rPr>
              <a:t> </a:t>
            </a:r>
            <a:r>
              <a:rPr dirty="0" sz="1200" spc="-10">
                <a:latin typeface="Calibri"/>
                <a:cs typeface="Calibri"/>
                <a:hlinkClick r:id="rId11"/>
              </a:rPr>
              <a:t>Available</a:t>
            </a:r>
            <a:r>
              <a:rPr dirty="0" sz="1200" spc="-25">
                <a:latin typeface="Calibri"/>
                <a:cs typeface="Calibri"/>
                <a:hlinkClick r:id="rId11"/>
              </a:rPr>
              <a:t> </a:t>
            </a:r>
            <a:r>
              <a:rPr dirty="0" sz="1200">
                <a:latin typeface="Calibri"/>
                <a:cs typeface="Calibri"/>
                <a:hlinkClick r:id="rId11"/>
              </a:rPr>
              <a:t>at:</a:t>
            </a:r>
            <a:r>
              <a:rPr dirty="0" sz="1200" spc="40">
                <a:latin typeface="Calibri"/>
                <a:cs typeface="Calibri"/>
                <a:hlinkClick r:id="rId11"/>
              </a:rPr>
              <a:t> 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11"/>
              </a:rPr>
              <a:t>https://www.fool.com/investing/2017/02/22/amazon-prime-</a:t>
            </a:r>
            <a:r>
              <a:rPr dirty="0" u="sng" sz="12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11"/>
              </a:rPr>
              <a:t>instant-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11"/>
              </a:rPr>
              <a:t>video-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11"/>
              </a:rPr>
              <a:t>is-</a:t>
            </a:r>
            <a:r>
              <a:rPr dirty="0" u="sng" sz="120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11"/>
              </a:rPr>
              <a:t>a-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11"/>
              </a:rPr>
              <a:t>huge-loss-</a:t>
            </a:r>
            <a:r>
              <a:rPr dirty="0" u="sng" sz="12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11"/>
              </a:rPr>
              <a:t>leader.aspx</a:t>
            </a:r>
            <a:r>
              <a:rPr dirty="0" sz="1200" spc="-30">
                <a:latin typeface="Calibri"/>
                <a:cs typeface="Calibri"/>
                <a:hlinkClick r:id="rId11"/>
              </a:rPr>
              <a:t> </a:t>
            </a:r>
            <a:r>
              <a:rPr dirty="0" sz="1200">
                <a:latin typeface="Calibri"/>
                <a:cs typeface="Calibri"/>
                <a:hlinkClick r:id="rId11"/>
              </a:rPr>
              <a:t>(Accessed</a:t>
            </a:r>
            <a:r>
              <a:rPr dirty="0" sz="1200" spc="25">
                <a:latin typeface="Calibri"/>
                <a:cs typeface="Calibri"/>
                <a:hlinkClick r:id="rId11"/>
              </a:rPr>
              <a:t> </a:t>
            </a:r>
            <a:r>
              <a:rPr dirty="0" sz="1200">
                <a:latin typeface="Calibri"/>
                <a:cs typeface="Calibri"/>
                <a:hlinkClick r:id="rId11"/>
              </a:rPr>
              <a:t>February</a:t>
            </a:r>
            <a:r>
              <a:rPr dirty="0" sz="1200" spc="-45">
                <a:latin typeface="Calibri"/>
                <a:cs typeface="Calibri"/>
                <a:hlinkClick r:id="rId11"/>
              </a:rPr>
              <a:t> </a:t>
            </a:r>
            <a:r>
              <a:rPr dirty="0" sz="1200" spc="-25">
                <a:latin typeface="Calibri"/>
                <a:cs typeface="Calibri"/>
                <a:hlinkClick r:id="rId11"/>
              </a:rPr>
              <a:t>26)</a:t>
            </a:r>
            <a:endParaRPr sz="1200">
              <a:latin typeface="Calibri"/>
              <a:cs typeface="Calibri"/>
            </a:endParaRPr>
          </a:p>
          <a:p>
            <a:pPr marL="12700" marR="421005">
              <a:lnSpc>
                <a:spcPct val="100000"/>
              </a:lnSpc>
              <a:spcBef>
                <a:spcPts val="1445"/>
              </a:spcBef>
            </a:pPr>
            <a:r>
              <a:rPr dirty="0" sz="1200" spc="-20">
                <a:latin typeface="Calibri"/>
                <a:cs typeface="Calibri"/>
                <a:hlinkClick r:id="rId12"/>
              </a:rPr>
              <a:t>Lynley,</a:t>
            </a:r>
            <a:r>
              <a:rPr dirty="0" sz="1200" spc="-5">
                <a:latin typeface="Calibri"/>
                <a:cs typeface="Calibri"/>
                <a:hlinkClick r:id="rId12"/>
              </a:rPr>
              <a:t> </a:t>
            </a:r>
            <a:r>
              <a:rPr dirty="0" sz="1200">
                <a:latin typeface="Calibri"/>
                <a:cs typeface="Calibri"/>
                <a:hlinkClick r:id="rId12"/>
              </a:rPr>
              <a:t>M.</a:t>
            </a:r>
            <a:r>
              <a:rPr dirty="0" sz="1200" spc="-5">
                <a:latin typeface="Calibri"/>
                <a:cs typeface="Calibri"/>
                <a:hlinkClick r:id="rId12"/>
              </a:rPr>
              <a:t> </a:t>
            </a:r>
            <a:r>
              <a:rPr dirty="0" sz="1200">
                <a:latin typeface="Calibri"/>
                <a:cs typeface="Calibri"/>
                <a:hlinkClick r:id="rId12"/>
              </a:rPr>
              <a:t>(2017)</a:t>
            </a:r>
            <a:r>
              <a:rPr dirty="0" sz="1200" spc="10">
                <a:latin typeface="Calibri"/>
                <a:cs typeface="Calibri"/>
                <a:hlinkClick r:id="rId12"/>
              </a:rPr>
              <a:t> </a:t>
            </a:r>
            <a:r>
              <a:rPr dirty="0" sz="1200" spc="-10">
                <a:latin typeface="Calibri"/>
                <a:cs typeface="Calibri"/>
                <a:hlinkClick r:id="rId12"/>
              </a:rPr>
              <a:t>Netflix’s</a:t>
            </a:r>
            <a:r>
              <a:rPr dirty="0" sz="1200" spc="10">
                <a:latin typeface="Calibri"/>
                <a:cs typeface="Calibri"/>
                <a:hlinkClick r:id="rId12"/>
              </a:rPr>
              <a:t> </a:t>
            </a:r>
            <a:r>
              <a:rPr dirty="0" sz="1200">
                <a:latin typeface="Calibri"/>
                <a:cs typeface="Calibri"/>
                <a:hlinkClick r:id="rId12"/>
              </a:rPr>
              <a:t>original </a:t>
            </a:r>
            <a:r>
              <a:rPr dirty="0" sz="1200" spc="-10">
                <a:latin typeface="Calibri"/>
                <a:cs typeface="Calibri"/>
                <a:hlinkClick r:id="rId12"/>
              </a:rPr>
              <a:t>content</a:t>
            </a:r>
            <a:r>
              <a:rPr dirty="0" sz="1200" spc="-20">
                <a:latin typeface="Calibri"/>
                <a:cs typeface="Calibri"/>
                <a:hlinkClick r:id="rId12"/>
              </a:rPr>
              <a:t> </a:t>
            </a:r>
            <a:r>
              <a:rPr dirty="0" sz="1200">
                <a:latin typeface="Calibri"/>
                <a:cs typeface="Calibri"/>
                <a:hlinkClick r:id="rId12"/>
              </a:rPr>
              <a:t>costs</a:t>
            </a:r>
            <a:r>
              <a:rPr dirty="0" sz="1200" spc="35">
                <a:latin typeface="Calibri"/>
                <a:cs typeface="Calibri"/>
                <a:hlinkClick r:id="rId12"/>
              </a:rPr>
              <a:t> </a:t>
            </a:r>
            <a:r>
              <a:rPr dirty="0" sz="1200">
                <a:latin typeface="Calibri"/>
                <a:cs typeface="Calibri"/>
                <a:hlinkClick r:id="rId12"/>
              </a:rPr>
              <a:t>are</a:t>
            </a:r>
            <a:r>
              <a:rPr dirty="0" sz="1200" spc="5">
                <a:latin typeface="Calibri"/>
                <a:cs typeface="Calibri"/>
                <a:hlinkClick r:id="rId12"/>
              </a:rPr>
              <a:t> </a:t>
            </a:r>
            <a:r>
              <a:rPr dirty="0" sz="1200" spc="-10">
                <a:latin typeface="Calibri"/>
                <a:cs typeface="Calibri"/>
                <a:hlinkClick r:id="rId12"/>
              </a:rPr>
              <a:t>ballooning.</a:t>
            </a:r>
            <a:r>
              <a:rPr dirty="0" sz="1200" spc="-45">
                <a:latin typeface="Calibri"/>
                <a:cs typeface="Calibri"/>
                <a:hlinkClick r:id="rId12"/>
              </a:rPr>
              <a:t> </a:t>
            </a:r>
            <a:r>
              <a:rPr dirty="0" sz="1200" spc="-10">
                <a:latin typeface="Calibri"/>
                <a:cs typeface="Calibri"/>
                <a:hlinkClick r:id="rId12"/>
              </a:rPr>
              <a:t>TechCrunch, </a:t>
            </a:r>
            <a:r>
              <a:rPr dirty="0" sz="1200">
                <a:latin typeface="Calibri"/>
                <a:cs typeface="Calibri"/>
                <a:hlinkClick r:id="rId12"/>
              </a:rPr>
              <a:t>October</a:t>
            </a:r>
            <a:r>
              <a:rPr dirty="0" sz="1200" spc="5">
                <a:latin typeface="Calibri"/>
                <a:cs typeface="Calibri"/>
                <a:hlinkClick r:id="rId12"/>
              </a:rPr>
              <a:t> </a:t>
            </a:r>
            <a:r>
              <a:rPr dirty="0" sz="1200">
                <a:latin typeface="Calibri"/>
                <a:cs typeface="Calibri"/>
                <a:hlinkClick r:id="rId12"/>
              </a:rPr>
              <a:t>17</a:t>
            </a:r>
            <a:r>
              <a:rPr dirty="0" sz="1200" spc="15">
                <a:latin typeface="Calibri"/>
                <a:cs typeface="Calibri"/>
                <a:hlinkClick r:id="rId12"/>
              </a:rPr>
              <a:t> </a:t>
            </a:r>
            <a:r>
              <a:rPr dirty="0" sz="1200">
                <a:latin typeface="Calibri"/>
                <a:cs typeface="Calibri"/>
                <a:hlinkClick r:id="rId12"/>
              </a:rPr>
              <a:t>[online].</a:t>
            </a:r>
            <a:r>
              <a:rPr dirty="0" sz="1200" spc="-40">
                <a:latin typeface="Calibri"/>
                <a:cs typeface="Calibri"/>
                <a:hlinkClick r:id="rId12"/>
              </a:rPr>
              <a:t> </a:t>
            </a:r>
            <a:r>
              <a:rPr dirty="0" sz="1200" spc="-10">
                <a:latin typeface="Calibri"/>
                <a:cs typeface="Calibri"/>
                <a:hlinkClick r:id="rId12"/>
              </a:rPr>
              <a:t>Available</a:t>
            </a:r>
            <a:r>
              <a:rPr dirty="0" sz="1200" spc="5">
                <a:latin typeface="Calibri"/>
                <a:cs typeface="Calibri"/>
                <a:hlinkClick r:id="rId12"/>
              </a:rPr>
              <a:t> </a:t>
            </a:r>
            <a:r>
              <a:rPr dirty="0" sz="1200">
                <a:latin typeface="Calibri"/>
                <a:cs typeface="Calibri"/>
                <a:hlinkClick r:id="rId12"/>
              </a:rPr>
              <a:t>at:</a:t>
            </a:r>
            <a:r>
              <a:rPr dirty="0" sz="1200" spc="60">
                <a:latin typeface="Calibri"/>
                <a:cs typeface="Calibri"/>
                <a:hlinkClick r:id="rId12"/>
              </a:rPr>
              <a:t> 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12"/>
              </a:rPr>
              <a:t>https://techcrunch.com/2017/10/16/netflixs-original-content-</a:t>
            </a:r>
            <a:r>
              <a:rPr dirty="0" u="sng" sz="1200" spc="-2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12"/>
              </a:rPr>
              <a:t>costs-are-</a:t>
            </a:r>
            <a:r>
              <a:rPr dirty="0" sz="1200" spc="-20">
                <a:latin typeface="Calibri"/>
                <a:cs typeface="Calibri"/>
                <a:hlinkClick r:id="rId12"/>
              </a:rPr>
              <a:t> 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12"/>
              </a:rPr>
              <a:t>ballooning/</a:t>
            </a:r>
            <a:r>
              <a:rPr dirty="0" sz="1200" spc="-10">
                <a:latin typeface="Calibri"/>
                <a:cs typeface="Calibri"/>
                <a:hlinkClick r:id="rId12"/>
              </a:rPr>
              <a:t>(Accessed</a:t>
            </a:r>
            <a:r>
              <a:rPr dirty="0" sz="1200" spc="45">
                <a:latin typeface="Calibri"/>
                <a:cs typeface="Calibri"/>
                <a:hlinkClick r:id="rId12"/>
              </a:rPr>
              <a:t> </a:t>
            </a:r>
            <a:r>
              <a:rPr dirty="0" sz="1200">
                <a:latin typeface="Calibri"/>
                <a:cs typeface="Calibri"/>
                <a:hlinkClick r:id="rId12"/>
              </a:rPr>
              <a:t>March</a:t>
            </a:r>
            <a:r>
              <a:rPr dirty="0" sz="1200" spc="35">
                <a:latin typeface="Calibri"/>
                <a:cs typeface="Calibri"/>
                <a:hlinkClick r:id="rId12"/>
              </a:rPr>
              <a:t> </a:t>
            </a:r>
            <a:r>
              <a:rPr dirty="0" sz="1200" spc="-25">
                <a:latin typeface="Calibri"/>
                <a:cs typeface="Calibri"/>
                <a:hlinkClick r:id="rId12"/>
              </a:rPr>
              <a:t>4)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ojas1911@gmail.com</dc:creator>
  <dc:title>PowerPoint Presentation</dc:title>
  <dcterms:created xsi:type="dcterms:W3CDTF">2025-08-27T13:48:09Z</dcterms:created>
  <dcterms:modified xsi:type="dcterms:W3CDTF">2025-08-27T13:48:09Z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2020-03-21T00:00:00Z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2025-08-27T00:00:00Z</vt:filetime>
  </property>
  <property fmtid="{D5CDD505-2E9C-101B-9397-08002B2CF9AE}" pid="5" name="Producer">
    <vt:lpwstr>Microsoft® PowerPoint® 2019</vt:lpwstr>
  </property>
</Properties>
</file>